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5"/>
    <p:sldMasterId id="2147483950" r:id="rId6"/>
    <p:sldMasterId id="2147483957" r:id="rId7"/>
    <p:sldMasterId id="2147483970" r:id="rId8"/>
    <p:sldMasterId id="2147483978" r:id="rId9"/>
  </p:sldMasterIdLst>
  <p:notesMasterIdLst>
    <p:notesMasterId r:id="rId30"/>
  </p:notesMasterIdLst>
  <p:handoutMasterIdLst>
    <p:handoutMasterId r:id="rId31"/>
  </p:handoutMasterIdLst>
  <p:sldIdLst>
    <p:sldId id="256" r:id="rId10"/>
    <p:sldId id="257" r:id="rId11"/>
    <p:sldId id="261" r:id="rId12"/>
    <p:sldId id="263" r:id="rId13"/>
    <p:sldId id="281" r:id="rId14"/>
    <p:sldId id="293" r:id="rId15"/>
    <p:sldId id="267" r:id="rId16"/>
    <p:sldId id="280" r:id="rId17"/>
    <p:sldId id="296" r:id="rId18"/>
    <p:sldId id="299" r:id="rId19"/>
    <p:sldId id="300" r:id="rId20"/>
    <p:sldId id="301" r:id="rId21"/>
    <p:sldId id="295" r:id="rId22"/>
    <p:sldId id="297" r:id="rId23"/>
    <p:sldId id="298" r:id="rId24"/>
    <p:sldId id="305" r:id="rId25"/>
    <p:sldId id="304" r:id="rId26"/>
    <p:sldId id="306" r:id="rId27"/>
    <p:sldId id="279" r:id="rId28"/>
    <p:sldId id="303" r:id="rId29"/>
  </p:sldIdLst>
  <p:sldSz cx="12225338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clrMru>
    <a:srgbClr val="8197A6"/>
    <a:srgbClr val="F1666A"/>
    <a:srgbClr val="D9D9D9"/>
    <a:srgbClr val="053249"/>
    <a:srgbClr val="003249"/>
    <a:srgbClr val="335E6F"/>
    <a:srgbClr val="006196"/>
    <a:srgbClr val="6DCFF6"/>
    <a:srgbClr val="FFCC4E"/>
    <a:srgbClr val="76C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1DB532-9B36-C74A-B842-6290F856421E}" v="141" dt="2023-02-28T18:01:14.7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03" autoAdjust="0"/>
    <p:restoredTop sz="96362" autoAdjust="0"/>
  </p:normalViewPr>
  <p:slideViewPr>
    <p:cSldViewPr snapToGrid="0">
      <p:cViewPr varScale="1">
        <p:scale>
          <a:sx n="110" d="100"/>
          <a:sy n="110" d="100"/>
        </p:scale>
        <p:origin x="204" y="132"/>
      </p:cViewPr>
      <p:guideLst>
        <p:guide orient="horz" pos="2160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microsoft.com/office/2015/10/relationships/revisionInfo" Target="revisionInfo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3/1/2023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693738"/>
            <a:ext cx="6176963" cy="346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12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62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825B60-F2BA-46E5-8E2D-2D2B4D1E3830}" type="slidenum">
              <a:rPr kumimoji="0" lang="de-CH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862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CH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554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62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825B60-F2BA-46E5-8E2D-2D2B4D1E3830}" type="slidenum">
              <a:rPr kumimoji="0" lang="de-CH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862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CH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096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693738"/>
            <a:ext cx="6176963" cy="346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messages:								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System has 4 main objectives, which are contrasting</a:t>
            </a:r>
            <a:r>
              <a:rPr lang="en-US" sz="1200" baseline="0" dirty="0"/>
              <a:t> in terms of spatial-temporal scale and accuracy</a:t>
            </a:r>
          </a:p>
          <a:p>
            <a:pPr marL="171450" indent="-171450">
              <a:buFontTx/>
              <a:buChar char="-"/>
            </a:pPr>
            <a:r>
              <a:rPr lang="en-US" sz="1200" baseline="0" dirty="0"/>
              <a:t>User requirements were described in the Blue &amp; Red CO</a:t>
            </a:r>
            <a:r>
              <a:rPr lang="en-US" sz="1200" baseline="-25000" dirty="0"/>
              <a:t>2</a:t>
            </a:r>
            <a:r>
              <a:rPr lang="en-US" sz="1200" baseline="0" dirty="0"/>
              <a:t> reports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62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E37BDE-1E16-4497-8123-4D9E05ECC396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862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2635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693738"/>
            <a:ext cx="6176963" cy="346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messages:								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System has 4 main objectives, which are contrasting</a:t>
            </a:r>
            <a:r>
              <a:rPr lang="en-US" sz="1200" baseline="0" dirty="0"/>
              <a:t> in terms of spatial-temporal scale and accuracy</a:t>
            </a:r>
          </a:p>
          <a:p>
            <a:pPr marL="171450" indent="-171450">
              <a:buFontTx/>
              <a:buChar char="-"/>
            </a:pPr>
            <a:r>
              <a:rPr lang="en-US" sz="1200" baseline="0" dirty="0"/>
              <a:t>User requirements were described in the Blue &amp; Red CO</a:t>
            </a:r>
            <a:r>
              <a:rPr lang="en-US" sz="1200" baseline="-25000" dirty="0"/>
              <a:t>2</a:t>
            </a:r>
            <a:r>
              <a:rPr lang="en-US" sz="1200" baseline="0" dirty="0"/>
              <a:t> reports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62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E37BDE-1E16-4497-8123-4D9E05ECC396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862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822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693738"/>
            <a:ext cx="6176963" cy="346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37BDE-1E16-4497-8123-4D9E05ECC3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35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655A41B8-2864-44C4-A9B2-9F40A95F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0" y="-1"/>
            <a:ext cx="12225338" cy="6858001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704" y="3421831"/>
            <a:ext cx="10625007" cy="567399"/>
          </a:xfrm>
          <a:prstGeom prst="rect">
            <a:avLst/>
          </a:prstGeom>
        </p:spPr>
        <p:txBody>
          <a:bodyPr/>
          <a:lstStyle>
            <a:lvl1pPr>
              <a:defRPr sz="3087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3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5">
            <a:extLst>
              <a:ext uri="{FF2B5EF4-FFF2-40B4-BE49-F238E27FC236}">
                <a16:creationId xmlns:a16="http://schemas.microsoft.com/office/drawing/2014/main" id="{33C1AA27-468E-4F19-A563-21152A310F35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4" y="6458445"/>
            <a:ext cx="9956800" cy="405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563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325" grpId="0"/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DC6E4-E381-E148-B0D8-F6F4DEA1C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167" y="1570971"/>
            <a:ext cx="9169004" cy="193899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42A012-566D-AF45-A1B2-2625009F97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8167" y="3602038"/>
            <a:ext cx="916900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4583F-0CA2-5148-8EC4-A565268AD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36CE-0AFA-7247-B3DD-E1C2D943EB8D}" type="datetimeFigureOut">
              <a:rPr lang="en-NL" smtClean="0"/>
              <a:t>03/01/2023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F6F56-F8A7-8C4B-AE91-4233DED5F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29E92-F08A-3D42-945C-422EBB846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C792-DDC3-A54C-A00A-52BB85B39CC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12994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B2B2E7-BCE3-4EC1-AD51-3894C5284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91853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6AA14-B9DD-4FF8-8B2B-689FEBBACA1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518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351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1B071-1AF1-4E5C-847C-81B99F181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859" y="1673225"/>
            <a:ext cx="580467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 dirty="0"/>
              <a:t>Click to edit </a:t>
            </a:r>
            <a:r>
              <a:rPr lang="en-GB" noProof="0" dirty="0"/>
              <a:t>Master</a:t>
            </a:r>
            <a:r>
              <a:rPr lang="en-US" noProof="0" dirty="0"/>
              <a:t> text styles</a:t>
            </a:r>
          </a:p>
          <a:p>
            <a:pPr lvl="1"/>
            <a:r>
              <a:rPr lang="en-GB" noProof="0" dirty="0"/>
              <a:t>Second</a:t>
            </a:r>
            <a:r>
              <a:rPr lang="en-US" noProof="0" dirty="0"/>
              <a:t> level</a:t>
            </a:r>
          </a:p>
          <a:p>
            <a:pPr lvl="2"/>
            <a:r>
              <a:rPr lang="en-US" noProof="0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GB" noProof="0" dirty="0"/>
              <a:t>Fourth</a:t>
            </a:r>
            <a:r>
              <a:rPr lang="en-US" noProof="0" dirty="0"/>
              <a:t> level</a:t>
            </a:r>
          </a:p>
          <a:p>
            <a:pPr lvl="4"/>
            <a:r>
              <a:rPr lang="en-GB" noProof="0" dirty="0"/>
              <a:t>Fifth</a:t>
            </a:r>
            <a:r>
              <a:rPr lang="en-US" noProof="0" dirty="0"/>
              <a:t> level</a:t>
            </a:r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ECB638-90E0-45FF-9E57-2E1BEA99D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279" y="1673225"/>
            <a:ext cx="5762854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E92DEE-E179-466F-A2E3-A937D4BD20B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69D56B-45C7-41CE-AF85-CFBD7346FBE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92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73144F-B6DA-43DE-8986-0AB5D2CDA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E70818-9563-4F06-956D-FEFEF00658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2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1AD377-1350-4EFA-894B-5CEA5EA7AA4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652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6AA14-B9DD-4FF8-8B2B-689FEBBACA1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837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106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261734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slideLayout" Target="../slideLayouts/slideLayout9.xml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5" Type="http://schemas.openxmlformats.org/officeDocument/2006/relationships/theme" Target="../theme/theme5.xml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5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35" hidden="1">
            <a:extLst>
              <a:ext uri="{FF2B5EF4-FFF2-40B4-BE49-F238E27FC236}">
                <a16:creationId xmlns:a16="http://schemas.microsoft.com/office/drawing/2014/main" id="{C995CFAD-3BA1-4EC9-867D-60423D76A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/>
              <a:t>Click to edit Master title style</a:t>
            </a:r>
            <a:endParaRPr lang="en-GB" noProof="0" dirty="0"/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F152A04D-5063-4E95-9CB5-5C50E37A6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  <a:endParaRPr lang="en-GB" altLang="en-US" noProof="0" dirty="0"/>
          </a:p>
        </p:txBody>
      </p:sp>
      <p:sp>
        <p:nvSpPr>
          <p:cNvPr id="39" name="Text Box 34"/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71E5B5-6921-4FB2-A9C4-9C2A029FF0B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5">
            <a:extLst>
              <a:ext uri="{FF2B5EF4-FFF2-40B4-BE49-F238E27FC236}">
                <a16:creationId xmlns:a16="http://schemas.microsoft.com/office/drawing/2014/main" id="{294C493E-467F-427F-AD20-6EDFB99CC1EE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3" y="6462001"/>
            <a:ext cx="9956800" cy="4051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8132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777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3421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1066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661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09A9530-2671-487F-A9F5-FDB35D172B87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sp>
        <p:nvSpPr>
          <p:cNvPr id="3" name="Text Box 34">
            <a:extLst>
              <a:ext uri="{FF2B5EF4-FFF2-40B4-BE49-F238E27FC236}">
                <a16:creationId xmlns:a16="http://schemas.microsoft.com/office/drawing/2014/main" id="{174566EC-B884-414A-9831-F2C2C01CAF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8673324-7E47-2849-ABFE-CFCE924180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6E905FD-56C1-4FF6-A433-C72EFE86E9E9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61245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9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95660-CE89-4345-8089-CAD36085B63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FE516291-A401-44B3-B7C0-494EEF7A0709}"/>
              </a:ext>
            </a:extLst>
          </p:cNvPr>
          <p:cNvPicPr>
            <a:picLocks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53688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9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974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34" name="Straight Connector 64">
            <a:extLst>
              <a:ext uri="{FF2B5EF4-FFF2-40B4-BE49-F238E27FC236}">
                <a16:creationId xmlns:a16="http://schemas.microsoft.com/office/drawing/2014/main" id="{8F972EA9-1462-4B0E-A09A-25D9F39ABE44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11947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>
            <a:extLst>
              <a:ext uri="{FF2B5EF4-FFF2-40B4-BE49-F238E27FC236}">
                <a16:creationId xmlns:a16="http://schemas.microsoft.com/office/drawing/2014/main" id="{5217072E-26F2-4536-B7A4-4922A861EF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529" y="6578011"/>
            <a:ext cx="1641396" cy="113828"/>
          </a:xfrm>
          <a:prstGeom prst="rect">
            <a:avLst/>
          </a:prstGeom>
        </p:spPr>
      </p:pic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59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5" name="Text Box 34">
            <a:extLst>
              <a:ext uri="{FF2B5EF4-FFF2-40B4-BE49-F238E27FC236}">
                <a16:creationId xmlns:a16="http://schemas.microsoft.com/office/drawing/2014/main" id="{3DFCB740-7646-4EBC-AD20-3EBB6A01A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07ED2C1-0776-4663-8284-733C83AE373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EF90349B-FF48-4A3E-8266-C6C8B77A2E91}"/>
              </a:ext>
            </a:extLst>
          </p:cNvPr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55900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3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pic>
        <p:nvPicPr>
          <p:cNvPr id="6" name="Picture 37">
            <a:extLst>
              <a:ext uri="{FF2B5EF4-FFF2-40B4-BE49-F238E27FC236}">
                <a16:creationId xmlns:a16="http://schemas.microsoft.com/office/drawing/2014/main" id="{B14E059E-A27E-41E4-B3EC-84E9D24E35D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Group 122">
            <a:extLst>
              <a:ext uri="{FF2B5EF4-FFF2-40B4-BE49-F238E27FC236}">
                <a16:creationId xmlns:a16="http://schemas.microsoft.com/office/drawing/2014/main" id="{7FB9EDA0-89A3-4D5E-8582-01B787AA5E94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40" name="Picture 123" descr="at.png">
              <a:extLst>
                <a:ext uri="{FF2B5EF4-FFF2-40B4-BE49-F238E27FC236}">
                  <a16:creationId xmlns:a16="http://schemas.microsoft.com/office/drawing/2014/main" id="{30CBF021-6EB5-4D60-BB21-157B1C042F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" name="Picture 124" descr="be.png">
              <a:extLst>
                <a:ext uri="{FF2B5EF4-FFF2-40B4-BE49-F238E27FC236}">
                  <a16:creationId xmlns:a16="http://schemas.microsoft.com/office/drawing/2014/main" id="{449E9EE1-9498-4E36-99A1-CC19C4F9DB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125" descr="ch.png">
              <a:extLst>
                <a:ext uri="{FF2B5EF4-FFF2-40B4-BE49-F238E27FC236}">
                  <a16:creationId xmlns:a16="http://schemas.microsoft.com/office/drawing/2014/main" id="{BF33A33E-DB69-40AF-A232-FD625CB394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126" descr="cz.png">
              <a:extLst>
                <a:ext uri="{FF2B5EF4-FFF2-40B4-BE49-F238E27FC236}">
                  <a16:creationId xmlns:a16="http://schemas.microsoft.com/office/drawing/2014/main" id="{DB8F2DEF-7DCC-48C7-84D7-3D899E1DE5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127" descr="de.png">
              <a:extLst>
                <a:ext uri="{FF2B5EF4-FFF2-40B4-BE49-F238E27FC236}">
                  <a16:creationId xmlns:a16="http://schemas.microsoft.com/office/drawing/2014/main" id="{0125C480-F8B4-4FEF-B062-AD631D865A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128" descr="dk.png">
              <a:extLst>
                <a:ext uri="{FF2B5EF4-FFF2-40B4-BE49-F238E27FC236}">
                  <a16:creationId xmlns:a16="http://schemas.microsoft.com/office/drawing/2014/main" id="{7D478CFA-4A3D-48A7-8453-CFE9F4D09D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129" descr="ee.png">
              <a:extLst>
                <a:ext uri="{FF2B5EF4-FFF2-40B4-BE49-F238E27FC236}">
                  <a16:creationId xmlns:a16="http://schemas.microsoft.com/office/drawing/2014/main" id="{F89B31A1-9478-41FE-9377-64E8135361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130" descr="es.png">
              <a:extLst>
                <a:ext uri="{FF2B5EF4-FFF2-40B4-BE49-F238E27FC236}">
                  <a16:creationId xmlns:a16="http://schemas.microsoft.com/office/drawing/2014/main" id="{35226DB1-F535-41FB-BF59-E79CF6EA0E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131" descr="fi.png">
              <a:extLst>
                <a:ext uri="{FF2B5EF4-FFF2-40B4-BE49-F238E27FC236}">
                  <a16:creationId xmlns:a16="http://schemas.microsoft.com/office/drawing/2014/main" id="{407F5C0E-C93B-40C3-83FB-D649CA12B2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132" descr="fr.png">
              <a:extLst>
                <a:ext uri="{FF2B5EF4-FFF2-40B4-BE49-F238E27FC236}">
                  <a16:creationId xmlns:a16="http://schemas.microsoft.com/office/drawing/2014/main" id="{D13BA759-35E1-4202-93A7-A3EA9E964A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133" descr="gr.png">
              <a:extLst>
                <a:ext uri="{FF2B5EF4-FFF2-40B4-BE49-F238E27FC236}">
                  <a16:creationId xmlns:a16="http://schemas.microsoft.com/office/drawing/2014/main" id="{95AD088E-1510-4C8E-A4B8-7D2D938AB3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134" descr="hu.png">
              <a:extLst>
                <a:ext uri="{FF2B5EF4-FFF2-40B4-BE49-F238E27FC236}">
                  <a16:creationId xmlns:a16="http://schemas.microsoft.com/office/drawing/2014/main" id="{EC1E1AEA-0765-4987-BEF2-04D2E8E9E4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135" descr="ie.png">
              <a:extLst>
                <a:ext uri="{FF2B5EF4-FFF2-40B4-BE49-F238E27FC236}">
                  <a16:creationId xmlns:a16="http://schemas.microsoft.com/office/drawing/2014/main" id="{1555B209-148E-4747-8295-114756240D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136" descr="it.png">
              <a:extLst>
                <a:ext uri="{FF2B5EF4-FFF2-40B4-BE49-F238E27FC236}">
                  <a16:creationId xmlns:a16="http://schemas.microsoft.com/office/drawing/2014/main" id="{27C29EE6-CFDD-468A-960D-620EB90C90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137" descr="lu.png">
              <a:extLst>
                <a:ext uri="{FF2B5EF4-FFF2-40B4-BE49-F238E27FC236}">
                  <a16:creationId xmlns:a16="http://schemas.microsoft.com/office/drawing/2014/main" id="{CBFDBC8F-7FFB-4799-87F0-476F275564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138" descr="nl.png">
              <a:extLst>
                <a:ext uri="{FF2B5EF4-FFF2-40B4-BE49-F238E27FC236}">
                  <a16:creationId xmlns:a16="http://schemas.microsoft.com/office/drawing/2014/main" id="{F852D6A6-CE68-42D1-9E08-5B1B4CB815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139" descr="no.png">
              <a:extLst>
                <a:ext uri="{FF2B5EF4-FFF2-40B4-BE49-F238E27FC236}">
                  <a16:creationId xmlns:a16="http://schemas.microsoft.com/office/drawing/2014/main" id="{15A4B8E4-CCD5-4EF8-9912-0368D432D6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140" descr="pl.png">
              <a:extLst>
                <a:ext uri="{FF2B5EF4-FFF2-40B4-BE49-F238E27FC236}">
                  <a16:creationId xmlns:a16="http://schemas.microsoft.com/office/drawing/2014/main" id="{2D3E1082-C515-4285-80C5-E3FA8DCC78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141" descr="pt.png">
              <a:extLst>
                <a:ext uri="{FF2B5EF4-FFF2-40B4-BE49-F238E27FC236}">
                  <a16:creationId xmlns:a16="http://schemas.microsoft.com/office/drawing/2014/main" id="{2414DE5A-A283-4AFB-939D-605EFC6D21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142" descr="ro.png">
              <a:extLst>
                <a:ext uri="{FF2B5EF4-FFF2-40B4-BE49-F238E27FC236}">
                  <a16:creationId xmlns:a16="http://schemas.microsoft.com/office/drawing/2014/main" id="{CF40D39F-5B4E-47F8-B4D3-7CFDB5641F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143" descr="se.png">
              <a:extLst>
                <a:ext uri="{FF2B5EF4-FFF2-40B4-BE49-F238E27FC236}">
                  <a16:creationId xmlns:a16="http://schemas.microsoft.com/office/drawing/2014/main" id="{EC146608-00C4-4962-84E1-DFD15906F7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144" descr="uk.png">
              <a:extLst>
                <a:ext uri="{FF2B5EF4-FFF2-40B4-BE49-F238E27FC236}">
                  <a16:creationId xmlns:a16="http://schemas.microsoft.com/office/drawing/2014/main" id="{0658A477-DC8D-4A19-9FD9-D971BA0898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145" descr="ca.png">
              <a:extLst>
                <a:ext uri="{FF2B5EF4-FFF2-40B4-BE49-F238E27FC236}">
                  <a16:creationId xmlns:a16="http://schemas.microsoft.com/office/drawing/2014/main" id="{E1CA7940-1A73-4F68-8087-A963CE6B33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4" name="Picture 146">
              <a:extLst>
                <a:ext uri="{FF2B5EF4-FFF2-40B4-BE49-F238E27FC236}">
                  <a16:creationId xmlns:a16="http://schemas.microsoft.com/office/drawing/2014/main" id="{51EC6D10-C47F-42B8-AFDD-26FDBE99ED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65" name="Picture 147" descr="si.png">
              <a:extLst>
                <a:ext uri="{FF2B5EF4-FFF2-40B4-BE49-F238E27FC236}">
                  <a16:creationId xmlns:a16="http://schemas.microsoft.com/office/drawing/2014/main" id="{412DFCC4-DEDD-470C-B1FF-CCB4915E03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  <p:pic>
        <p:nvPicPr>
          <p:cNvPr id="66" name="Picture 65"/>
          <p:cNvPicPr>
            <a:picLocks/>
          </p:cNvPicPr>
          <p:nvPr userDrawn="1"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367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91" r:id="rId3"/>
    <p:sldLayoutId id="2147483992" r:id="rId4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5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ceos.org/meetings/wgclimate-ghg-task-team-meeting-2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126000" y="3562167"/>
            <a:ext cx="7690068" cy="56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02" tIns="44101" rIns="88202" bIns="44101" numCol="1" anchor="b" anchorCtr="0" compatLnSpc="1">
            <a:prstTxWarp prst="textNoShape">
              <a:avLst/>
            </a:prstTxWarp>
            <a:spAutoFit/>
          </a:bodyPr>
          <a:lstStyle/>
          <a:p>
            <a:pPr defTabSz="882030">
              <a:defRPr/>
            </a:pPr>
            <a:r>
              <a:rPr lang="en-GB" sz="3087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GHG Task Team – Status Overview</a:t>
            </a: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6946528" y="5224144"/>
            <a:ext cx="5123696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Yasjka Meijer</a:t>
            </a:r>
          </a:p>
          <a:p>
            <a:pPr algn="r">
              <a:spcBef>
                <a:spcPts val="0"/>
              </a:spcBef>
            </a:pP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for WG Climate in Tokyo</a:t>
            </a:r>
          </a:p>
          <a:p>
            <a:pPr algn="r">
              <a:spcBef>
                <a:spcPts val="0"/>
              </a:spcBef>
            </a:pP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01-03-2023</a:t>
            </a: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915681" y="5885467"/>
            <a:ext cx="5123720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 Box 99">
            <a:extLst>
              <a:ext uri="{FF2B5EF4-FFF2-40B4-BE49-F238E27FC236}">
                <a16:creationId xmlns:a16="http://schemas.microsoft.com/office/drawing/2014/main" id="{B06A49EE-0921-4A0E-99D9-29F5A2AC6E1F}"/>
              </a:ext>
            </a:extLst>
          </p:cNvPr>
          <p:cNvSpPr/>
          <p:nvPr/>
        </p:nvSpPr>
        <p:spPr>
          <a:xfrm>
            <a:off x="7288567" y="5590659"/>
            <a:ext cx="4750834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allAtOnce"/>
      <p:bldP spid="8" grpId="0" build="allAtOnce"/>
      <p:bldP spid="2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22582" y="5819034"/>
            <a:ext cx="92548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tabLst>
                <a:tab pos="5022850" algn="l"/>
              </a:tabLst>
            </a:pPr>
            <a:r>
              <a:rPr lang="en-GB" sz="1600" dirty="0"/>
              <a:t>Not capable	 Capability unknown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00" y="160401"/>
            <a:ext cx="10472782" cy="553998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CO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Missions </a:t>
            </a:r>
            <a:r>
              <a:rPr lang="en-US" dirty="0"/>
              <a:t>– Detection of Local Scale Emissions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868802"/>
            <a:ext cx="9615886" cy="4638380"/>
          </a:xfrm>
        </p:spPr>
      </p:pic>
      <p:sp>
        <p:nvSpPr>
          <p:cNvPr id="5" name="Rectangle 4"/>
          <p:cNvSpPr/>
          <p:nvPr/>
        </p:nvSpPr>
        <p:spPr>
          <a:xfrm>
            <a:off x="9899073" y="1586848"/>
            <a:ext cx="2105891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600" dirty="0"/>
              <a:t>At least some background compared to an enhancement should be detectable by these missions.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600" dirty="0"/>
              <a:t>Not addressing frequency of observations or coverage.</a:t>
            </a:r>
          </a:p>
        </p:txBody>
      </p:sp>
      <p:sp>
        <p:nvSpPr>
          <p:cNvPr id="7" name="Flowchart: Process 6"/>
          <p:cNvSpPr/>
          <p:nvPr/>
        </p:nvSpPr>
        <p:spPr>
          <a:xfrm>
            <a:off x="3768436" y="1590380"/>
            <a:ext cx="6063450" cy="22860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lowchart: Process 7"/>
          <p:cNvSpPr/>
          <p:nvPr/>
        </p:nvSpPr>
        <p:spPr>
          <a:xfrm>
            <a:off x="3768436" y="1823720"/>
            <a:ext cx="6063450" cy="22860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lowchart: Process 9"/>
          <p:cNvSpPr/>
          <p:nvPr/>
        </p:nvSpPr>
        <p:spPr>
          <a:xfrm>
            <a:off x="3768436" y="2796436"/>
            <a:ext cx="6063450" cy="22860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lowchart: Process 10"/>
          <p:cNvSpPr/>
          <p:nvPr/>
        </p:nvSpPr>
        <p:spPr>
          <a:xfrm>
            <a:off x="3768436" y="3246360"/>
            <a:ext cx="6063450" cy="22860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lowchart: Process 11"/>
          <p:cNvSpPr/>
          <p:nvPr/>
        </p:nvSpPr>
        <p:spPr>
          <a:xfrm>
            <a:off x="3768436" y="4655127"/>
            <a:ext cx="6063450" cy="22860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lowchart: Process 12"/>
          <p:cNvSpPr/>
          <p:nvPr/>
        </p:nvSpPr>
        <p:spPr>
          <a:xfrm>
            <a:off x="5023943" y="5893357"/>
            <a:ext cx="706582" cy="228600"/>
          </a:xfrm>
          <a:prstGeom prst="flowChartProcess">
            <a:avLst/>
          </a:prstGeom>
          <a:solidFill>
            <a:schemeClr val="accent5">
              <a:lumMod val="60000"/>
              <a:lumOff val="40000"/>
              <a:alpha val="78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lowchart: Process 13"/>
          <p:cNvSpPr/>
          <p:nvPr/>
        </p:nvSpPr>
        <p:spPr>
          <a:xfrm>
            <a:off x="216000" y="5884003"/>
            <a:ext cx="706582" cy="22860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AA0E04-0574-EF2D-6747-6761A0C9B6D6}"/>
              </a:ext>
            </a:extLst>
          </p:cNvPr>
          <p:cNvSpPr/>
          <p:nvPr/>
        </p:nvSpPr>
        <p:spPr>
          <a:xfrm>
            <a:off x="9899072" y="4814454"/>
            <a:ext cx="2105891" cy="132343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1600" b="1" dirty="0"/>
              <a:t>DISCLAIMER</a:t>
            </a:r>
            <a:r>
              <a:rPr lang="en-GB" sz="1600" dirty="0"/>
              <a:t>: exemplary assessment &amp; based on old overview</a:t>
            </a:r>
          </a:p>
        </p:txBody>
      </p:sp>
    </p:spTree>
    <p:extLst>
      <p:ext uri="{BB962C8B-B14F-4D97-AF65-F5344CB8AC3E}">
        <p14:creationId xmlns:p14="http://schemas.microsoft.com/office/powerpoint/2010/main" val="1774709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00" y="160401"/>
            <a:ext cx="10472782" cy="553998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CO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Missions </a:t>
            </a:r>
            <a:r>
              <a:rPr lang="en-US" dirty="0"/>
              <a:t>– Quantification of Power Plant Emissions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868802"/>
            <a:ext cx="9615886" cy="4638380"/>
          </a:xfrm>
        </p:spPr>
      </p:pic>
      <p:sp>
        <p:nvSpPr>
          <p:cNvPr id="7" name="Flowchart: Process 6"/>
          <p:cNvSpPr/>
          <p:nvPr/>
        </p:nvSpPr>
        <p:spPr>
          <a:xfrm>
            <a:off x="3768436" y="1590380"/>
            <a:ext cx="6063450" cy="22860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lowchart: Process 7"/>
          <p:cNvSpPr/>
          <p:nvPr/>
        </p:nvSpPr>
        <p:spPr>
          <a:xfrm>
            <a:off x="3768436" y="1823720"/>
            <a:ext cx="6063450" cy="22860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lowchart: Process 9"/>
          <p:cNvSpPr/>
          <p:nvPr/>
        </p:nvSpPr>
        <p:spPr>
          <a:xfrm>
            <a:off x="3768436" y="2796436"/>
            <a:ext cx="6063450" cy="22860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lowchart: Process 10"/>
          <p:cNvSpPr/>
          <p:nvPr/>
        </p:nvSpPr>
        <p:spPr>
          <a:xfrm>
            <a:off x="3768436" y="3246360"/>
            <a:ext cx="6063450" cy="22860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lowchart: Process 11"/>
          <p:cNvSpPr/>
          <p:nvPr/>
        </p:nvSpPr>
        <p:spPr>
          <a:xfrm>
            <a:off x="3768436" y="4655127"/>
            <a:ext cx="6063450" cy="22860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922582" y="5819034"/>
            <a:ext cx="92548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tabLst>
                <a:tab pos="5022850" algn="l"/>
              </a:tabLst>
            </a:pPr>
            <a:r>
              <a:rPr lang="en-GB" sz="1600" dirty="0"/>
              <a:t>Not capable	 Capability unknown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899073" y="1586848"/>
            <a:ext cx="2204695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600" dirty="0"/>
              <a:t>At least some observations lead to quantification of (strong) sources for these missions.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600" dirty="0"/>
              <a:t>Not addressing frequency of observations or coverage.</a:t>
            </a:r>
          </a:p>
        </p:txBody>
      </p:sp>
      <p:sp>
        <p:nvSpPr>
          <p:cNvPr id="17" name="Flowchart: Process 16"/>
          <p:cNvSpPr/>
          <p:nvPr/>
        </p:nvSpPr>
        <p:spPr>
          <a:xfrm>
            <a:off x="3768436" y="1590380"/>
            <a:ext cx="6063450" cy="22860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lowchart: Process 17"/>
          <p:cNvSpPr/>
          <p:nvPr/>
        </p:nvSpPr>
        <p:spPr>
          <a:xfrm>
            <a:off x="3768436" y="1823720"/>
            <a:ext cx="6063450" cy="22860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lowchart: Process 19"/>
          <p:cNvSpPr/>
          <p:nvPr/>
        </p:nvSpPr>
        <p:spPr>
          <a:xfrm>
            <a:off x="3768436" y="2796436"/>
            <a:ext cx="6063450" cy="22860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lowchart: Process 20"/>
          <p:cNvSpPr/>
          <p:nvPr/>
        </p:nvSpPr>
        <p:spPr>
          <a:xfrm>
            <a:off x="3768436" y="3246360"/>
            <a:ext cx="6063450" cy="22860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lowchart: Process 21"/>
          <p:cNvSpPr/>
          <p:nvPr/>
        </p:nvSpPr>
        <p:spPr>
          <a:xfrm>
            <a:off x="3768436" y="4655127"/>
            <a:ext cx="6063450" cy="22860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lowchart: Process 22"/>
          <p:cNvSpPr/>
          <p:nvPr/>
        </p:nvSpPr>
        <p:spPr>
          <a:xfrm>
            <a:off x="5023943" y="5893357"/>
            <a:ext cx="706582" cy="228600"/>
          </a:xfrm>
          <a:prstGeom prst="flowChartProcess">
            <a:avLst/>
          </a:prstGeom>
          <a:solidFill>
            <a:schemeClr val="accent5">
              <a:lumMod val="60000"/>
              <a:lumOff val="40000"/>
              <a:alpha val="78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lowchart: Process 23"/>
          <p:cNvSpPr/>
          <p:nvPr/>
        </p:nvSpPr>
        <p:spPr>
          <a:xfrm>
            <a:off x="216000" y="5884003"/>
            <a:ext cx="706582" cy="22860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lowchart: Process 25"/>
          <p:cNvSpPr/>
          <p:nvPr/>
        </p:nvSpPr>
        <p:spPr>
          <a:xfrm>
            <a:off x="3768436" y="3045468"/>
            <a:ext cx="6063450" cy="228600"/>
          </a:xfrm>
          <a:prstGeom prst="flowChartProcess">
            <a:avLst/>
          </a:prstGeom>
          <a:solidFill>
            <a:schemeClr val="accent5">
              <a:lumMod val="60000"/>
              <a:lumOff val="40000"/>
              <a:alpha val="78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lowchart: Process 26"/>
          <p:cNvSpPr/>
          <p:nvPr/>
        </p:nvSpPr>
        <p:spPr>
          <a:xfrm>
            <a:off x="3768436" y="3733374"/>
            <a:ext cx="6063450" cy="228600"/>
          </a:xfrm>
          <a:prstGeom prst="flowChartProcess">
            <a:avLst/>
          </a:prstGeom>
          <a:solidFill>
            <a:schemeClr val="accent5">
              <a:lumMod val="60000"/>
              <a:lumOff val="40000"/>
              <a:alpha val="78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lowchart: Process 27"/>
          <p:cNvSpPr/>
          <p:nvPr/>
        </p:nvSpPr>
        <p:spPr>
          <a:xfrm>
            <a:off x="3768436" y="3984694"/>
            <a:ext cx="6063450" cy="228600"/>
          </a:xfrm>
          <a:prstGeom prst="flowChartProcess">
            <a:avLst/>
          </a:prstGeom>
          <a:solidFill>
            <a:schemeClr val="accent5">
              <a:lumMod val="60000"/>
              <a:lumOff val="40000"/>
              <a:alpha val="78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lowchart: Process 29"/>
          <p:cNvSpPr/>
          <p:nvPr/>
        </p:nvSpPr>
        <p:spPr>
          <a:xfrm>
            <a:off x="3768436" y="2074656"/>
            <a:ext cx="6063450" cy="22860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lowchart: Process 30"/>
          <p:cNvSpPr/>
          <p:nvPr/>
        </p:nvSpPr>
        <p:spPr>
          <a:xfrm>
            <a:off x="3768436" y="1110986"/>
            <a:ext cx="6063450" cy="228600"/>
          </a:xfrm>
          <a:prstGeom prst="flowChartProcess">
            <a:avLst/>
          </a:prstGeom>
          <a:solidFill>
            <a:schemeClr val="accent5">
              <a:lumMod val="60000"/>
              <a:lumOff val="40000"/>
              <a:alpha val="78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lowchart: Process 31"/>
          <p:cNvSpPr/>
          <p:nvPr/>
        </p:nvSpPr>
        <p:spPr>
          <a:xfrm>
            <a:off x="3768436" y="2300437"/>
            <a:ext cx="6063450" cy="228600"/>
          </a:xfrm>
          <a:prstGeom prst="flowChartProcess">
            <a:avLst/>
          </a:prstGeom>
          <a:solidFill>
            <a:schemeClr val="accent5">
              <a:lumMod val="60000"/>
              <a:lumOff val="40000"/>
              <a:alpha val="78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5A89EE-E301-40C5-BD3F-76F283CC577D}"/>
              </a:ext>
            </a:extLst>
          </p:cNvPr>
          <p:cNvSpPr/>
          <p:nvPr/>
        </p:nvSpPr>
        <p:spPr>
          <a:xfrm>
            <a:off x="9899072" y="4814454"/>
            <a:ext cx="2105891" cy="132343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1600" b="1" dirty="0"/>
              <a:t>DISCLAIMER</a:t>
            </a:r>
            <a:r>
              <a:rPr lang="en-GB" sz="1600" dirty="0"/>
              <a:t>: exemplary assessment &amp; based on old overview</a:t>
            </a:r>
          </a:p>
        </p:txBody>
      </p:sp>
    </p:spTree>
    <p:extLst>
      <p:ext uri="{BB962C8B-B14F-4D97-AF65-F5344CB8AC3E}">
        <p14:creationId xmlns:p14="http://schemas.microsoft.com/office/powerpoint/2010/main" val="4253175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00" y="160401"/>
            <a:ext cx="10472782" cy="553998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CO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Missions </a:t>
            </a:r>
            <a:r>
              <a:rPr lang="en-US" dirty="0"/>
              <a:t>– Quantification of City Emissions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868802"/>
            <a:ext cx="9615886" cy="4638380"/>
          </a:xfrm>
        </p:spPr>
      </p:pic>
      <p:sp>
        <p:nvSpPr>
          <p:cNvPr id="7" name="Rectangle 6"/>
          <p:cNvSpPr/>
          <p:nvPr/>
        </p:nvSpPr>
        <p:spPr>
          <a:xfrm>
            <a:off x="922582" y="5819034"/>
            <a:ext cx="92548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tabLst>
                <a:tab pos="5022850" algn="l"/>
              </a:tabLst>
            </a:pPr>
            <a:r>
              <a:rPr lang="en-GB" sz="1600" dirty="0"/>
              <a:t>Not capable	 Capability unknown</a:t>
            </a:r>
          </a:p>
        </p:txBody>
      </p:sp>
      <p:sp>
        <p:nvSpPr>
          <p:cNvPr id="9" name="Flowchart: Process 8"/>
          <p:cNvSpPr/>
          <p:nvPr/>
        </p:nvSpPr>
        <p:spPr>
          <a:xfrm>
            <a:off x="3768436" y="1115291"/>
            <a:ext cx="6063450" cy="22860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lowchart: Process 9"/>
          <p:cNvSpPr/>
          <p:nvPr/>
        </p:nvSpPr>
        <p:spPr>
          <a:xfrm>
            <a:off x="3768436" y="1590380"/>
            <a:ext cx="6063450" cy="22860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lowchart: Process 10"/>
          <p:cNvSpPr/>
          <p:nvPr/>
        </p:nvSpPr>
        <p:spPr>
          <a:xfrm>
            <a:off x="3768436" y="1823720"/>
            <a:ext cx="6063450" cy="22860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lowchart: Process 11"/>
          <p:cNvSpPr/>
          <p:nvPr/>
        </p:nvSpPr>
        <p:spPr>
          <a:xfrm>
            <a:off x="3768436" y="2318804"/>
            <a:ext cx="6063450" cy="22860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lowchart: Process 12"/>
          <p:cNvSpPr/>
          <p:nvPr/>
        </p:nvSpPr>
        <p:spPr>
          <a:xfrm>
            <a:off x="3768436" y="2789509"/>
            <a:ext cx="6063450" cy="22860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lowchart: Process 13"/>
          <p:cNvSpPr/>
          <p:nvPr/>
        </p:nvSpPr>
        <p:spPr>
          <a:xfrm>
            <a:off x="3768436" y="3246360"/>
            <a:ext cx="6063450" cy="22860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lowchart: Process 14"/>
          <p:cNvSpPr/>
          <p:nvPr/>
        </p:nvSpPr>
        <p:spPr>
          <a:xfrm>
            <a:off x="3768436" y="4655127"/>
            <a:ext cx="6063450" cy="22860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lowchart: Process 15"/>
          <p:cNvSpPr/>
          <p:nvPr/>
        </p:nvSpPr>
        <p:spPr>
          <a:xfrm>
            <a:off x="5023943" y="5893357"/>
            <a:ext cx="706582" cy="228600"/>
          </a:xfrm>
          <a:prstGeom prst="flowChartProcess">
            <a:avLst/>
          </a:prstGeom>
          <a:solidFill>
            <a:schemeClr val="accent5">
              <a:lumMod val="60000"/>
              <a:lumOff val="40000"/>
              <a:alpha val="78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lowchart: Process 16"/>
          <p:cNvSpPr/>
          <p:nvPr/>
        </p:nvSpPr>
        <p:spPr>
          <a:xfrm>
            <a:off x="216000" y="5884003"/>
            <a:ext cx="706582" cy="22860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lowchart: Process 17"/>
          <p:cNvSpPr/>
          <p:nvPr/>
        </p:nvSpPr>
        <p:spPr>
          <a:xfrm>
            <a:off x="3768436" y="1364323"/>
            <a:ext cx="6063450" cy="228600"/>
          </a:xfrm>
          <a:prstGeom prst="flowChartProcess">
            <a:avLst/>
          </a:prstGeom>
          <a:solidFill>
            <a:schemeClr val="accent5">
              <a:lumMod val="60000"/>
              <a:lumOff val="40000"/>
              <a:alpha val="78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lowchart: Process 20"/>
          <p:cNvSpPr/>
          <p:nvPr/>
        </p:nvSpPr>
        <p:spPr>
          <a:xfrm>
            <a:off x="3768436" y="3024262"/>
            <a:ext cx="6063450" cy="22860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lowchart: Process 21"/>
          <p:cNvSpPr/>
          <p:nvPr/>
        </p:nvSpPr>
        <p:spPr>
          <a:xfrm>
            <a:off x="3768436" y="3960343"/>
            <a:ext cx="6063450" cy="22860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lowchart: Process 22"/>
          <p:cNvSpPr/>
          <p:nvPr/>
        </p:nvSpPr>
        <p:spPr>
          <a:xfrm>
            <a:off x="3768436" y="3718855"/>
            <a:ext cx="6063450" cy="228600"/>
          </a:xfrm>
          <a:prstGeom prst="flowChartProcess">
            <a:avLst/>
          </a:prstGeom>
          <a:solidFill>
            <a:schemeClr val="accent5">
              <a:lumMod val="60000"/>
              <a:lumOff val="40000"/>
              <a:alpha val="78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lowchart: Process 23"/>
          <p:cNvSpPr/>
          <p:nvPr/>
        </p:nvSpPr>
        <p:spPr>
          <a:xfrm>
            <a:off x="3768436" y="4199975"/>
            <a:ext cx="6063450" cy="228600"/>
          </a:xfrm>
          <a:prstGeom prst="flowChartProcess">
            <a:avLst/>
          </a:prstGeom>
          <a:solidFill>
            <a:schemeClr val="accent5">
              <a:lumMod val="60000"/>
              <a:lumOff val="40000"/>
              <a:alpha val="78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9899073" y="1586848"/>
            <a:ext cx="2105891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600" dirty="0"/>
              <a:t>At least some observations lead to quantification of megacities for these missions.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600" dirty="0"/>
              <a:t>Not addressing frequency of observations or coverage.</a:t>
            </a:r>
          </a:p>
        </p:txBody>
      </p:sp>
      <p:sp>
        <p:nvSpPr>
          <p:cNvPr id="27" name="Flowchart: Process 26"/>
          <p:cNvSpPr/>
          <p:nvPr/>
        </p:nvSpPr>
        <p:spPr>
          <a:xfrm>
            <a:off x="3768436" y="3490255"/>
            <a:ext cx="6063450" cy="228600"/>
          </a:xfrm>
          <a:prstGeom prst="flowChartProcess">
            <a:avLst/>
          </a:prstGeom>
          <a:solidFill>
            <a:schemeClr val="accent5">
              <a:lumMod val="60000"/>
              <a:lumOff val="40000"/>
              <a:alpha val="78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lowchart: Process 27"/>
          <p:cNvSpPr/>
          <p:nvPr/>
        </p:nvSpPr>
        <p:spPr>
          <a:xfrm>
            <a:off x="3768436" y="2074656"/>
            <a:ext cx="6063450" cy="22860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E32E96-2081-11A3-EBAE-B0AB1F5BF481}"/>
              </a:ext>
            </a:extLst>
          </p:cNvPr>
          <p:cNvSpPr/>
          <p:nvPr/>
        </p:nvSpPr>
        <p:spPr>
          <a:xfrm>
            <a:off x="9899072" y="4814454"/>
            <a:ext cx="2105891" cy="132343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1600" b="1" dirty="0"/>
              <a:t>DISCLAIMER</a:t>
            </a:r>
            <a:r>
              <a:rPr lang="en-GB" sz="1600" dirty="0"/>
              <a:t>: exemplary assessment &amp; based on old overview</a:t>
            </a:r>
          </a:p>
        </p:txBody>
      </p:sp>
    </p:spTree>
    <p:extLst>
      <p:ext uri="{BB962C8B-B14F-4D97-AF65-F5344CB8AC3E}">
        <p14:creationId xmlns:p14="http://schemas.microsoft.com/office/powerpoint/2010/main" val="3784214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868802"/>
            <a:ext cx="9615886" cy="4638380"/>
          </a:xfr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216000" y="154800"/>
            <a:ext cx="10472782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GB" sz="3000" b="1">
                <a:solidFill>
                  <a:srgbClr val="0032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5pPr>
            <a:lvl6pPr marL="441015"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6pPr>
            <a:lvl7pPr marL="882030"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7pPr>
            <a:lvl8pPr marL="1323045"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8pPr>
            <a:lvl9pPr marL="1764060"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</a:rPr>
              <a:t>CO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Missions </a:t>
            </a:r>
            <a:r>
              <a:rPr lang="en-US" kern="0" dirty="0"/>
              <a:t>– Monitoring of Anthropogenic Emissions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922582" y="5819034"/>
            <a:ext cx="92548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tabLst>
                <a:tab pos="5022850" algn="l"/>
              </a:tabLst>
            </a:pPr>
            <a:r>
              <a:rPr lang="en-GB" sz="1600" dirty="0"/>
              <a:t>Not capable	 Capability unknown</a:t>
            </a:r>
          </a:p>
        </p:txBody>
      </p:sp>
      <p:sp>
        <p:nvSpPr>
          <p:cNvPr id="8" name="Rectangle 7"/>
          <p:cNvSpPr/>
          <p:nvPr/>
        </p:nvSpPr>
        <p:spPr>
          <a:xfrm>
            <a:off x="9899073" y="1586848"/>
            <a:ext cx="21058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600" dirty="0"/>
              <a:t>Frequent revisit and global coverage of major sources</a:t>
            </a:r>
          </a:p>
        </p:txBody>
      </p:sp>
      <p:sp>
        <p:nvSpPr>
          <p:cNvPr id="9" name="Flowchart: Process 8"/>
          <p:cNvSpPr/>
          <p:nvPr/>
        </p:nvSpPr>
        <p:spPr>
          <a:xfrm>
            <a:off x="3768436" y="1115291"/>
            <a:ext cx="6063450" cy="22860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lowchart: Process 9"/>
          <p:cNvSpPr/>
          <p:nvPr/>
        </p:nvSpPr>
        <p:spPr>
          <a:xfrm>
            <a:off x="3768436" y="1590380"/>
            <a:ext cx="6063450" cy="22860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lowchart: Process 10"/>
          <p:cNvSpPr/>
          <p:nvPr/>
        </p:nvSpPr>
        <p:spPr>
          <a:xfrm>
            <a:off x="3768436" y="1823720"/>
            <a:ext cx="6063450" cy="22860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lowchart: Process 11"/>
          <p:cNvSpPr/>
          <p:nvPr/>
        </p:nvSpPr>
        <p:spPr>
          <a:xfrm>
            <a:off x="3768436" y="2318804"/>
            <a:ext cx="6063450" cy="22860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lowchart: Process 12"/>
          <p:cNvSpPr/>
          <p:nvPr/>
        </p:nvSpPr>
        <p:spPr>
          <a:xfrm>
            <a:off x="3768436" y="2796436"/>
            <a:ext cx="6063450" cy="22860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lowchart: Process 13"/>
          <p:cNvSpPr/>
          <p:nvPr/>
        </p:nvSpPr>
        <p:spPr>
          <a:xfrm>
            <a:off x="3768436" y="3246360"/>
            <a:ext cx="6063450" cy="22860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lowchart: Process 14"/>
          <p:cNvSpPr/>
          <p:nvPr/>
        </p:nvSpPr>
        <p:spPr>
          <a:xfrm>
            <a:off x="3768436" y="4655127"/>
            <a:ext cx="6063450" cy="22860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lowchart: Process 15"/>
          <p:cNvSpPr/>
          <p:nvPr/>
        </p:nvSpPr>
        <p:spPr>
          <a:xfrm>
            <a:off x="5023943" y="5893357"/>
            <a:ext cx="706582" cy="228600"/>
          </a:xfrm>
          <a:prstGeom prst="flowChartProcess">
            <a:avLst/>
          </a:prstGeom>
          <a:solidFill>
            <a:schemeClr val="accent5">
              <a:lumMod val="60000"/>
              <a:lumOff val="40000"/>
              <a:alpha val="78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lowchart: Process 16"/>
          <p:cNvSpPr/>
          <p:nvPr/>
        </p:nvSpPr>
        <p:spPr>
          <a:xfrm>
            <a:off x="216000" y="5884003"/>
            <a:ext cx="706582" cy="22860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lowchart: Process 19"/>
          <p:cNvSpPr/>
          <p:nvPr/>
        </p:nvSpPr>
        <p:spPr>
          <a:xfrm>
            <a:off x="3768436" y="3038116"/>
            <a:ext cx="6063450" cy="22860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lowchart: Process 20"/>
          <p:cNvSpPr/>
          <p:nvPr/>
        </p:nvSpPr>
        <p:spPr>
          <a:xfrm>
            <a:off x="3768436" y="3960343"/>
            <a:ext cx="6063450" cy="22860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lowchart: Process 21"/>
          <p:cNvSpPr/>
          <p:nvPr/>
        </p:nvSpPr>
        <p:spPr>
          <a:xfrm>
            <a:off x="3768436" y="3725782"/>
            <a:ext cx="6063450" cy="228600"/>
          </a:xfrm>
          <a:prstGeom prst="flowChartProcess">
            <a:avLst/>
          </a:prstGeom>
          <a:solidFill>
            <a:schemeClr val="accent5">
              <a:lumMod val="60000"/>
              <a:lumOff val="40000"/>
              <a:alpha val="78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lowchart: Process 24"/>
          <p:cNvSpPr/>
          <p:nvPr/>
        </p:nvSpPr>
        <p:spPr>
          <a:xfrm>
            <a:off x="3768436" y="1348275"/>
            <a:ext cx="6063450" cy="22860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lowchart: Process 25"/>
          <p:cNvSpPr/>
          <p:nvPr/>
        </p:nvSpPr>
        <p:spPr>
          <a:xfrm>
            <a:off x="3768436" y="2553365"/>
            <a:ext cx="6063450" cy="22860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lowchart: Process 26"/>
          <p:cNvSpPr/>
          <p:nvPr/>
        </p:nvSpPr>
        <p:spPr>
          <a:xfrm>
            <a:off x="3768436" y="3489344"/>
            <a:ext cx="6063450" cy="22860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lowchart: Process 27"/>
          <p:cNvSpPr/>
          <p:nvPr/>
        </p:nvSpPr>
        <p:spPr>
          <a:xfrm>
            <a:off x="3768436" y="2074656"/>
            <a:ext cx="6063450" cy="22860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lowchart: Process 29"/>
          <p:cNvSpPr/>
          <p:nvPr/>
        </p:nvSpPr>
        <p:spPr>
          <a:xfrm>
            <a:off x="3768436" y="4191966"/>
            <a:ext cx="6063450" cy="228600"/>
          </a:xfrm>
          <a:prstGeom prst="flowChartProcess">
            <a:avLst/>
          </a:prstGeom>
          <a:solidFill>
            <a:schemeClr val="accent5">
              <a:lumMod val="60000"/>
              <a:lumOff val="40000"/>
              <a:alpha val="78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9777153" y="4153410"/>
            <a:ext cx="22278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600" dirty="0">
                <a:sym typeface="Wingdings" panose="05000000000000000000" pitchFamily="2" charset="2"/>
              </a:rPr>
              <a:t> </a:t>
            </a:r>
            <a:r>
              <a:rPr lang="en-GB" sz="1600" dirty="0"/>
              <a:t>GEO orbit</a:t>
            </a:r>
          </a:p>
        </p:txBody>
      </p:sp>
      <p:sp>
        <p:nvSpPr>
          <p:cNvPr id="32" name="Flowchart: Process 31"/>
          <p:cNvSpPr/>
          <p:nvPr/>
        </p:nvSpPr>
        <p:spPr>
          <a:xfrm>
            <a:off x="3768436" y="4413363"/>
            <a:ext cx="6063450" cy="228600"/>
          </a:xfrm>
          <a:prstGeom prst="flowChartProcess">
            <a:avLst/>
          </a:prstGeom>
          <a:solidFill>
            <a:schemeClr val="accent5">
              <a:lumMod val="60000"/>
              <a:lumOff val="40000"/>
              <a:alpha val="78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639D9A-0ABA-2C6E-AA93-D54771BF55EB}"/>
              </a:ext>
            </a:extLst>
          </p:cNvPr>
          <p:cNvSpPr/>
          <p:nvPr/>
        </p:nvSpPr>
        <p:spPr>
          <a:xfrm>
            <a:off x="9899072" y="4814454"/>
            <a:ext cx="2105891" cy="132343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1600" b="1" dirty="0"/>
              <a:t>DISCLAIMER</a:t>
            </a:r>
            <a:r>
              <a:rPr lang="en-GB" sz="1600" dirty="0"/>
              <a:t>: exemplary assessment &amp; based on old overview</a:t>
            </a:r>
          </a:p>
        </p:txBody>
      </p:sp>
    </p:spTree>
    <p:extLst>
      <p:ext uri="{BB962C8B-B14F-4D97-AF65-F5344CB8AC3E}">
        <p14:creationId xmlns:p14="http://schemas.microsoft.com/office/powerpoint/2010/main" val="1264340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5CE7E-E58D-CBA2-8A11-B3CA3C74F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Split Actions by Scale &amp; GHG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8B06A-4E8A-01CD-C5A4-C58AE61B5B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600" y="1676400"/>
            <a:ext cx="8241232" cy="4314825"/>
          </a:xfrm>
        </p:spPr>
        <p:txBody>
          <a:bodyPr/>
          <a:lstStyle/>
          <a:p>
            <a:pPr marL="11113" lvl="4"/>
            <a:r>
              <a:rPr lang="en-NL" dirty="0">
                <a:solidFill>
                  <a:schemeClr val="tx1"/>
                </a:solidFill>
              </a:rPr>
              <a:t>The (Annex C) Area Leads are tasked to thoroughly consider splitting actions, as issues, missions, etc, are </a:t>
            </a:r>
            <a:r>
              <a:rPr lang="en-NL" u="sng" dirty="0">
                <a:solidFill>
                  <a:schemeClr val="tx1"/>
                </a:solidFill>
              </a:rPr>
              <a:t>not</a:t>
            </a:r>
            <a:r>
              <a:rPr lang="en-NL" dirty="0">
                <a:solidFill>
                  <a:schemeClr val="tx1"/>
                </a:solidFill>
              </a:rPr>
              <a:t> the same:</a:t>
            </a:r>
          </a:p>
          <a:p>
            <a:pPr marL="296863" lvl="4" indent="-285750">
              <a:buFont typeface="Arial" panose="020B0604020202020204" pitchFamily="34" charset="0"/>
              <a:buChar char="•"/>
            </a:pPr>
            <a:r>
              <a:rPr lang="en-NL" dirty="0">
                <a:solidFill>
                  <a:schemeClr val="tx1"/>
                </a:solidFill>
              </a:rPr>
              <a:t>Split along various </a:t>
            </a:r>
            <a:r>
              <a:rPr lang="en-NL" b="1" dirty="0">
                <a:solidFill>
                  <a:schemeClr val="tx1"/>
                </a:solidFill>
              </a:rPr>
              <a:t>scales</a:t>
            </a:r>
            <a:r>
              <a:rPr lang="en-NL" dirty="0">
                <a:solidFill>
                  <a:schemeClr val="tx1"/>
                </a:solidFill>
              </a:rPr>
              <a:t> (point/area vs national/regional)</a:t>
            </a:r>
          </a:p>
          <a:p>
            <a:pPr marL="296863" lvl="4" indent="-285750">
              <a:buFont typeface="Arial" panose="020B0604020202020204" pitchFamily="34" charset="0"/>
              <a:buChar char="•"/>
            </a:pPr>
            <a:r>
              <a:rPr lang="en-NL" dirty="0">
                <a:solidFill>
                  <a:schemeClr val="tx1"/>
                </a:solidFill>
              </a:rPr>
              <a:t>Split between </a:t>
            </a:r>
            <a:r>
              <a:rPr lang="en-NL" b="1" dirty="0">
                <a:solidFill>
                  <a:schemeClr val="tx1"/>
                </a:solidFill>
              </a:rPr>
              <a:t>CO</a:t>
            </a:r>
            <a:r>
              <a:rPr lang="en-NL" b="1" baseline="-25000" dirty="0">
                <a:solidFill>
                  <a:schemeClr val="tx1"/>
                </a:solidFill>
              </a:rPr>
              <a:t>2</a:t>
            </a:r>
            <a:r>
              <a:rPr lang="en-NL" b="1" dirty="0">
                <a:solidFill>
                  <a:schemeClr val="tx1"/>
                </a:solidFill>
              </a:rPr>
              <a:t> &amp; CH</a:t>
            </a:r>
            <a:r>
              <a:rPr lang="en-NL" b="1" baseline="-25000" dirty="0">
                <a:solidFill>
                  <a:schemeClr val="tx1"/>
                </a:solidFill>
              </a:rPr>
              <a:t>4</a:t>
            </a:r>
            <a:endParaRPr lang="en-NL" b="1" dirty="0">
              <a:solidFill>
                <a:schemeClr val="tx1"/>
              </a:solidFill>
            </a:endParaRPr>
          </a:p>
          <a:p>
            <a:pPr marL="296863" lvl="4" indent="-285750">
              <a:buFont typeface="Arial" panose="020B0604020202020204" pitchFamily="34" charset="0"/>
              <a:buChar char="•"/>
            </a:pPr>
            <a:r>
              <a:rPr lang="en-NL" dirty="0">
                <a:solidFill>
                  <a:schemeClr val="tx1"/>
                </a:solidFill>
              </a:rPr>
              <a:t>Possibly also along </a:t>
            </a:r>
            <a:r>
              <a:rPr lang="en-NL" b="1" dirty="0">
                <a:solidFill>
                  <a:schemeClr val="tx1"/>
                </a:solidFill>
              </a:rPr>
              <a:t>national</a:t>
            </a:r>
            <a:r>
              <a:rPr lang="en-NL" dirty="0">
                <a:solidFill>
                  <a:schemeClr val="tx1"/>
                </a:solidFill>
              </a:rPr>
              <a:t> agencies &amp; </a:t>
            </a:r>
            <a:r>
              <a:rPr lang="en-NL" b="1" dirty="0">
                <a:solidFill>
                  <a:schemeClr val="tx1"/>
                </a:solidFill>
              </a:rPr>
              <a:t>commercial</a:t>
            </a:r>
            <a:r>
              <a:rPr lang="en-NL" dirty="0">
                <a:solidFill>
                  <a:schemeClr val="tx1"/>
                </a:solidFill>
              </a:rPr>
              <a:t> providers</a:t>
            </a:r>
          </a:p>
        </p:txBody>
      </p:sp>
    </p:spTree>
    <p:extLst>
      <p:ext uri="{BB962C8B-B14F-4D97-AF65-F5344CB8AC3E}">
        <p14:creationId xmlns:p14="http://schemas.microsoft.com/office/powerpoint/2010/main" val="3165701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5CE7E-E58D-CBA2-8A11-B3CA3C74F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CEOS Work Plan &amp; Way forward 1/2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8B06A-4E8A-01CD-C5A4-C58AE61B5B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600" y="889000"/>
            <a:ext cx="10108800" cy="5461000"/>
          </a:xfrm>
        </p:spPr>
        <p:txBody>
          <a:bodyPr/>
          <a:lstStyle/>
          <a:p>
            <a:pPr marL="11113" lvl="4"/>
            <a:r>
              <a:rPr lang="en-NL" dirty="0">
                <a:solidFill>
                  <a:schemeClr val="tx1"/>
                </a:solidFill>
              </a:rPr>
              <a:t>Next steps in GHG Task Team &amp; new (?) actions in CEOS Work Plan (2023–2025):</a:t>
            </a:r>
          </a:p>
          <a:p>
            <a:pPr marL="296863" lvl="4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Review, revise &amp; update Annex C GHG Roadmap (Action list)</a:t>
            </a:r>
          </a:p>
          <a:p>
            <a:pPr marL="296863" lvl="4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Reflect on the GCOS IP 2022 for GHG TT activities</a:t>
            </a:r>
          </a:p>
          <a:p>
            <a:pPr marL="296863" lvl="4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Align for GHG TT activities and converge with the AFOLU Roadmap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(covered in CARB-20-01 &amp; GST-2022-06, I assume)</a:t>
            </a:r>
          </a:p>
          <a:p>
            <a:pPr marL="296863" lvl="4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Reflect on role of New Space and commercial sector (plume mappers) in GHG observations from space &amp; propose standards for New Space</a:t>
            </a:r>
          </a:p>
          <a:p>
            <a:pPr marL="296863" lvl="4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Prepare the community for the products of new upcoming satellite missions &amp; ensure continuity to earlier/existing missions</a:t>
            </a:r>
          </a:p>
          <a:p>
            <a:pPr marL="296863" lvl="4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Generate a set of standards for uncertainty reporting of flux estimates (side mtg. @IWWGMS)</a:t>
            </a:r>
          </a:p>
          <a:p>
            <a:pPr marL="296863" lvl="4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Secure and support sustainability, quality of, and timely access to GHG ground networks in support of the CO2 MVS, such as TCCON and COCCON. </a:t>
            </a:r>
            <a:endParaRPr lang="en-GB" dirty="0">
              <a:solidFill>
                <a:srgbClr val="355D6D"/>
              </a:solidFill>
              <a:effectLst/>
              <a:latin typeface="Helvetica" pitchFamily="2" charset="0"/>
            </a:endParaRPr>
          </a:p>
          <a:p>
            <a:pPr marL="11113" lvl="4"/>
            <a:endParaRPr lang="en-NL" dirty="0">
              <a:solidFill>
                <a:schemeClr val="tx1"/>
              </a:solidFill>
            </a:endParaRPr>
          </a:p>
          <a:p>
            <a:pPr marL="296863" lvl="4" indent="-285750">
              <a:buFont typeface="Arial" panose="020B0604020202020204" pitchFamily="34" charset="0"/>
              <a:buChar char="•"/>
            </a:pPr>
            <a:endParaRPr lang="en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687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5CE7E-E58D-CBA2-8A11-B3CA3C74F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CEOS Work Plan &amp; Way forward 2/2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8B06A-4E8A-01CD-C5A4-C58AE61B5B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600" y="889000"/>
            <a:ext cx="10108800" cy="5461000"/>
          </a:xfrm>
        </p:spPr>
        <p:txBody>
          <a:bodyPr/>
          <a:lstStyle/>
          <a:p>
            <a:pPr marL="11113" lvl="4"/>
            <a:r>
              <a:rPr lang="en-NL" dirty="0">
                <a:solidFill>
                  <a:schemeClr val="tx1"/>
                </a:solidFill>
              </a:rPr>
              <a:t>Reflection of GHG Task Team on </a:t>
            </a:r>
            <a:r>
              <a:rPr lang="en-NL" u="sng" dirty="0">
                <a:solidFill>
                  <a:schemeClr val="tx1"/>
                </a:solidFill>
              </a:rPr>
              <a:t>exisitng actions</a:t>
            </a:r>
            <a:r>
              <a:rPr lang="en-NL" dirty="0">
                <a:solidFill>
                  <a:schemeClr val="tx1"/>
                </a:solidFill>
              </a:rPr>
              <a:t> CEOS Work Plan (2023–2025):</a:t>
            </a:r>
            <a:endParaRPr lang="en-NL" altLang="en-US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342900" marR="27305" lvl="0" indent="-342900">
              <a:buFont typeface="Symbol" pitchFamily="2" charset="2"/>
              <a:buChar char=""/>
            </a:pPr>
            <a:r>
              <a:rPr lang="en-US" altLang="en-US" dirty="0">
                <a:solidFill>
                  <a:schemeClr val="tx1"/>
                </a:solidFill>
                <a:latin typeface="Arial" charset="0"/>
                <a:cs typeface="Arial" charset="0"/>
              </a:rPr>
              <a:t>What is the status of CMRS-22-02 vis-a-vis the GHG TT?</a:t>
            </a:r>
            <a:endParaRPr lang="en-NL" altLang="en-US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342900" marR="27305" lvl="0" indent="-342900">
              <a:buFont typeface="Symbol" pitchFamily="2" charset="2"/>
              <a:buChar char=""/>
            </a:pPr>
            <a:r>
              <a:rPr lang="en-US" altLang="en-US" dirty="0">
                <a:solidFill>
                  <a:schemeClr val="tx1"/>
                </a:solidFill>
                <a:latin typeface="Arial" charset="0"/>
                <a:cs typeface="Arial" charset="0"/>
              </a:rPr>
              <a:t>Appears to me that CARB-20-02 need to remain open or will it be closed?</a:t>
            </a:r>
            <a:endParaRPr lang="en-NL" altLang="en-US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342900" marR="27305" lvl="0" indent="-342900">
              <a:buFont typeface="Symbol" pitchFamily="2" charset="2"/>
              <a:buChar char=""/>
            </a:pPr>
            <a:r>
              <a:rPr lang="en-US" altLang="en-US" dirty="0">
                <a:solidFill>
                  <a:schemeClr val="tx1"/>
                </a:solidFill>
                <a:latin typeface="Arial" charset="0"/>
                <a:cs typeface="Arial" charset="0"/>
              </a:rPr>
              <a:t>The CARB-21-01 can be considered closed for GHG TT </a:t>
            </a:r>
            <a:br>
              <a:rPr lang="en-US" altLang="en-US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altLang="en-US" dirty="0">
                <a:solidFill>
                  <a:schemeClr val="tx1"/>
                </a:solidFill>
                <a:latin typeface="Arial" charset="0"/>
                <a:cs typeface="Arial" charset="0"/>
              </a:rPr>
              <a:t>(unless UNFCCC needs our guidance,)</a:t>
            </a:r>
            <a:endParaRPr lang="en-NL" altLang="en-US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342900" marR="27305" lvl="0" indent="-342900">
              <a:buFont typeface="Symbol" pitchFamily="2" charset="2"/>
              <a:buChar char=""/>
            </a:pPr>
            <a:r>
              <a:rPr lang="en-US" altLang="en-US" dirty="0">
                <a:solidFill>
                  <a:schemeClr val="tx1"/>
                </a:solidFill>
                <a:latin typeface="Arial" charset="0"/>
                <a:cs typeface="Arial" charset="0"/>
              </a:rPr>
              <a:t>Seems that GST-22-02 can only be properly started once AFOLU Roadmap available and hence due date probably needs to be extended</a:t>
            </a:r>
            <a:endParaRPr lang="en-NL" altLang="en-US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11113" lvl="4"/>
            <a:endParaRPr lang="en-NL" dirty="0">
              <a:solidFill>
                <a:schemeClr val="tx1"/>
              </a:solidFill>
            </a:endParaRPr>
          </a:p>
          <a:p>
            <a:pPr marL="11113" lvl="4"/>
            <a:r>
              <a:rPr lang="en-NL" b="1" dirty="0">
                <a:solidFill>
                  <a:schemeClr val="tx1"/>
                </a:solidFill>
              </a:rPr>
              <a:t>Closing comments:</a:t>
            </a:r>
          </a:p>
          <a:p>
            <a:r>
              <a:rPr lang="en-GB" dirty="0">
                <a:solidFill>
                  <a:srgbClr val="355D6D"/>
                </a:solidFill>
                <a:latin typeface="Helvetica" pitchFamily="2" charset="0"/>
              </a:rPr>
              <a:t>GHG Task Team </a:t>
            </a:r>
            <a:r>
              <a:rPr lang="en-NL" dirty="0">
                <a:solidFill>
                  <a:schemeClr val="tx1"/>
                </a:solidFill>
              </a:rPr>
              <a:t>welcomes the potential </a:t>
            </a:r>
            <a:r>
              <a:rPr lang="en-GB" dirty="0">
                <a:solidFill>
                  <a:srgbClr val="355D6D"/>
                </a:solidFill>
                <a:effectLst/>
                <a:latin typeface="Helvetica" pitchFamily="2" charset="0"/>
              </a:rPr>
              <a:t>WMO initiative aiming to develop a GHG Monitoring Infrastructure</a:t>
            </a:r>
            <a:r>
              <a:rPr lang="en-GB" dirty="0">
                <a:solidFill>
                  <a:srgbClr val="355D6D"/>
                </a:solidFill>
                <a:latin typeface="Helvetica" pitchFamily="2" charset="0"/>
              </a:rPr>
              <a:t>. Our role is likely to continue, as space expertise lies within CEOS/CGMS.</a:t>
            </a:r>
          </a:p>
          <a:p>
            <a:endParaRPr lang="en-GB" dirty="0">
              <a:solidFill>
                <a:srgbClr val="355D6D"/>
              </a:solidFill>
              <a:latin typeface="Helvetica" pitchFamily="2" charset="0"/>
            </a:endParaRPr>
          </a:p>
          <a:p>
            <a:r>
              <a:rPr lang="en-GB" dirty="0">
                <a:solidFill>
                  <a:srgbClr val="355D6D"/>
                </a:solidFill>
                <a:effectLst/>
                <a:latin typeface="Helvetica" pitchFamily="2" charset="0"/>
              </a:rPr>
              <a:t>We greatly thank </a:t>
            </a:r>
            <a:r>
              <a:rPr lang="en-GB" b="1" dirty="0">
                <a:solidFill>
                  <a:srgbClr val="355D6D"/>
                </a:solidFill>
                <a:effectLst/>
                <a:latin typeface="Helvetica" pitchFamily="2" charset="0"/>
              </a:rPr>
              <a:t>Mark Dowell </a:t>
            </a:r>
            <a:r>
              <a:rPr lang="en-GB" dirty="0">
                <a:solidFill>
                  <a:srgbClr val="355D6D"/>
                </a:solidFill>
                <a:effectLst/>
                <a:latin typeface="Helvetica" pitchFamily="2" charset="0"/>
              </a:rPr>
              <a:t>for leading the GHG Task Team in the past period!</a:t>
            </a:r>
            <a:br>
              <a:rPr lang="en-GB" dirty="0">
                <a:solidFill>
                  <a:srgbClr val="355D6D"/>
                </a:solidFill>
                <a:effectLst/>
                <a:latin typeface="Helvetica" pitchFamily="2" charset="0"/>
              </a:rPr>
            </a:br>
            <a:endParaRPr lang="en-NL" dirty="0">
              <a:solidFill>
                <a:schemeClr val="tx1"/>
              </a:solidFill>
            </a:endParaRPr>
          </a:p>
          <a:p>
            <a:pPr marL="296863" lvl="4" indent="-285750">
              <a:buFont typeface="Arial" panose="020B0604020202020204" pitchFamily="34" charset="0"/>
              <a:buChar char="•"/>
            </a:pPr>
            <a:endParaRPr lang="en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577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5CE7E-E58D-CBA2-8A11-B3CA3C74F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800" y="2863800"/>
            <a:ext cx="7975500" cy="565200"/>
          </a:xfrm>
        </p:spPr>
        <p:txBody>
          <a:bodyPr/>
          <a:lstStyle/>
          <a:p>
            <a:pPr algn="ctr"/>
            <a:r>
              <a:rPr lang="en-NL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2173157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D051CEEB-6081-1DC6-5D2B-ABA2C47F0AEA}"/>
              </a:ext>
            </a:extLst>
          </p:cNvPr>
          <p:cNvSpPr txBox="1">
            <a:spLocks/>
          </p:cNvSpPr>
          <p:nvPr/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GB" sz="3000" b="1">
                <a:solidFill>
                  <a:srgbClr val="0032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5pPr>
            <a:lvl6pPr marL="441015"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6pPr>
            <a:lvl7pPr marL="882030"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7pPr>
            <a:lvl8pPr marL="1323045"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8pPr>
            <a:lvl9pPr marL="1764060"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kern="0"/>
              <a:t>Carbon Cycle at Various Scales</a:t>
            </a:r>
            <a:endParaRPr lang="en-US" kern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288A38-397C-240C-FA1A-91D458D3E9A7}"/>
              </a:ext>
            </a:extLst>
          </p:cNvPr>
          <p:cNvSpPr/>
          <p:nvPr/>
        </p:nvSpPr>
        <p:spPr>
          <a:xfrm>
            <a:off x="156469" y="1313986"/>
            <a:ext cx="917357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5C8AE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1A48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Atmospheric CO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1A48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1A48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and CH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1A48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4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1A48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fluxes at weekly intervals to monitor trends at regional scale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75C8AE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1A48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Separation of biogenic and anthropogenic fluxes at the scale of medium-sized countries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75C8AE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1A48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Image plumes from point sources and large cities with sufficient accuracy to estimate their emissions</a:t>
            </a:r>
          </a:p>
        </p:txBody>
      </p:sp>
    </p:spTree>
    <p:extLst>
      <p:ext uri="{BB962C8B-B14F-4D97-AF65-F5344CB8AC3E}">
        <p14:creationId xmlns:p14="http://schemas.microsoft.com/office/powerpoint/2010/main" val="3214211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MVS Capacity Overarching Objectives</a:t>
            </a:r>
            <a:endParaRPr lang="en-GB" dirty="0"/>
          </a:p>
        </p:txBody>
      </p:sp>
      <p:sp>
        <p:nvSpPr>
          <p:cNvPr id="15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 marL="0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8197A6"/>
              </a:buClr>
              <a:buFont typeface="Arial" panose="020B0604020202020204" pitchFamily="34" charset="0"/>
              <a:buNone/>
              <a:defRPr lang="en-US" altLang="en-US" sz="180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81326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357771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934216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510661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altLang="en-US"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356615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6pPr>
            <a:lvl7pPr marL="3797630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7pPr>
            <a:lvl8pPr marL="4238645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8pPr>
            <a:lvl9pPr marL="4679660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200" dirty="0">
                <a:solidFill>
                  <a:srgbClr val="00468C"/>
                </a:solidFill>
              </a:rPr>
              <a:t>Overarching system level objectives: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en-US" sz="2200" dirty="0">
                <a:solidFill>
                  <a:srgbClr val="00468C"/>
                </a:solidFill>
              </a:rPr>
              <a:t>Provide input to meet all 4 objectives simultaneously</a:t>
            </a:r>
            <a:br>
              <a:rPr lang="en-US" altLang="en-US" sz="2200" dirty="0">
                <a:solidFill>
                  <a:srgbClr val="00468C"/>
                </a:solidFill>
              </a:rPr>
            </a:br>
            <a:r>
              <a:rPr lang="en-US" altLang="en-US" sz="2200" dirty="0">
                <a:solidFill>
                  <a:srgbClr val="00B050"/>
                </a:solidFill>
                <a:sym typeface="Wingdings" panose="05000000000000000000" pitchFamily="2" charset="2"/>
              </a:rPr>
              <a:t> focus on anthropogenic component but with contrasting instrument requirements</a:t>
            </a:r>
            <a:endParaRPr lang="en-US" altLang="en-US" sz="2200" dirty="0">
              <a:solidFill>
                <a:srgbClr val="00B050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en-US" sz="2200" dirty="0">
                <a:solidFill>
                  <a:srgbClr val="00468C"/>
                </a:solidFill>
              </a:rPr>
              <a:t>Independent / self-standing system</a:t>
            </a:r>
            <a:br>
              <a:rPr lang="en-US" altLang="en-US" sz="2200" dirty="0">
                <a:solidFill>
                  <a:srgbClr val="00468C"/>
                </a:solidFill>
              </a:rPr>
            </a:br>
            <a:r>
              <a:rPr lang="en-US" altLang="en-US" sz="2200" dirty="0">
                <a:solidFill>
                  <a:srgbClr val="00B050"/>
                </a:solidFill>
                <a:sym typeface="Wingdings" panose="05000000000000000000" pitchFamily="2" charset="2"/>
              </a:rPr>
              <a:t> rely as little as possible on external information, self-calibrated</a:t>
            </a:r>
            <a:endParaRPr lang="en-US" altLang="en-US" sz="2200" dirty="0">
              <a:solidFill>
                <a:srgbClr val="00B050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en-US" sz="2200" dirty="0">
                <a:solidFill>
                  <a:srgbClr val="00468C"/>
                </a:solidFill>
              </a:rPr>
              <a:t>Robust /mature</a:t>
            </a:r>
            <a:br>
              <a:rPr lang="en-US" altLang="en-US" sz="2200" dirty="0">
                <a:solidFill>
                  <a:srgbClr val="00468C"/>
                </a:solidFill>
              </a:rPr>
            </a:br>
            <a:r>
              <a:rPr lang="en-US" altLang="en-US" sz="2200" dirty="0">
                <a:solidFill>
                  <a:srgbClr val="00B050"/>
                </a:solidFill>
                <a:sym typeface="Wingdings" panose="05000000000000000000" pitchFamily="2" charset="2"/>
              </a:rPr>
              <a:t> rely on mature concepts &amp; allow to have observations under various conditions</a:t>
            </a:r>
            <a:endParaRPr lang="en-US" altLang="en-US" sz="2200" dirty="0">
              <a:solidFill>
                <a:srgbClr val="00B050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en-US" sz="2200" dirty="0">
                <a:solidFill>
                  <a:srgbClr val="00468C"/>
                </a:solidFill>
              </a:rPr>
              <a:t>Operational / systematic</a:t>
            </a:r>
            <a:br>
              <a:rPr lang="en-US" altLang="en-US" sz="2200" dirty="0">
                <a:solidFill>
                  <a:srgbClr val="00468C"/>
                </a:solidFill>
              </a:rPr>
            </a:br>
            <a:r>
              <a:rPr lang="en-US" altLang="en-US" sz="2200" dirty="0">
                <a:solidFill>
                  <a:srgbClr val="00B050"/>
                </a:solidFill>
                <a:sym typeface="Wingdings" panose="05000000000000000000" pitchFamily="2" charset="2"/>
              </a:rPr>
              <a:t> no exploratory modes and build a very systematic data flow for all 4 objectives</a:t>
            </a:r>
            <a:endParaRPr lang="en-US" altLang="en-US" sz="2200" dirty="0">
              <a:solidFill>
                <a:srgbClr val="00B050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en-US" sz="2200" dirty="0">
                <a:solidFill>
                  <a:srgbClr val="00468C"/>
                </a:solidFill>
              </a:rPr>
              <a:t>Global coverage</a:t>
            </a:r>
            <a:br>
              <a:rPr lang="en-US" altLang="en-US" sz="2200" dirty="0">
                <a:solidFill>
                  <a:srgbClr val="00468C"/>
                </a:solidFill>
              </a:rPr>
            </a:br>
            <a:r>
              <a:rPr lang="en-US" altLang="en-US" sz="2200" dirty="0">
                <a:solidFill>
                  <a:srgbClr val="00B050"/>
                </a:solidFill>
                <a:sym typeface="Wingdings" panose="05000000000000000000" pitchFamily="2" charset="2"/>
              </a:rPr>
              <a:t> no selection of targets and provision of systematic coverage everywhere</a:t>
            </a:r>
            <a:endParaRPr lang="en-US" altLang="en-US" sz="2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325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Recent GHG Task Team meeting on 02-02-’23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7FF8C6-94DD-57EF-0B83-C6C4F8594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L" dirty="0">
                <a:solidFill>
                  <a:schemeClr val="tx1"/>
                </a:solidFill>
              </a:rPr>
              <a:t>Following the WMO GHG Monitoring Workshop at WMO, we had a one-day hybrid meeting at WMO</a:t>
            </a:r>
          </a:p>
          <a:p>
            <a:r>
              <a:rPr lang="en-GB" dirty="0">
                <a:solidFill>
                  <a:schemeClr val="tx1"/>
                </a:solidFill>
              </a:rPr>
              <a:t>I</a:t>
            </a:r>
            <a:r>
              <a:rPr lang="en-NL" dirty="0">
                <a:solidFill>
                  <a:schemeClr val="tx1"/>
                </a:solidFill>
              </a:rPr>
              <a:t>n total 30 participants</a:t>
            </a:r>
          </a:p>
          <a:p>
            <a:r>
              <a:rPr lang="en-NL" dirty="0">
                <a:solidFill>
                  <a:schemeClr val="tx1"/>
                </a:solidFill>
              </a:rPr>
              <a:t>Presentation &amp; Minutes on CEOS website: </a:t>
            </a:r>
            <a:r>
              <a:rPr lang="en-GB" dirty="0">
                <a:hlinkClick r:id="rId2"/>
              </a:rPr>
              <a:t>https://ceos.org/meetings/wgclimate-ghg-task-team-meeting-2/</a:t>
            </a:r>
            <a:r>
              <a:rPr lang="en-GB" dirty="0"/>
              <a:t> </a:t>
            </a:r>
          </a:p>
          <a:p>
            <a:endParaRPr lang="en-NL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B715E1-5F54-D684-0364-D14C678C4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15795">
            <a:off x="8956448" y="2471554"/>
            <a:ext cx="1775500" cy="250904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B5FAA2-AA7A-7D0E-B84D-7503A9F1CE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243" b="18264"/>
          <a:stretch/>
        </p:blipFill>
        <p:spPr>
          <a:xfrm>
            <a:off x="216000" y="2253949"/>
            <a:ext cx="7068868" cy="372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1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Assessing a Mission Capability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D2B3D"/>
                </a:solidFill>
              </a:rPr>
              <a:t>The following parameters are of consideration when assessing a greenhouse gas satellite mission</a:t>
            </a:r>
          </a:p>
          <a:p>
            <a:pPr marL="342900" indent="-342900">
              <a:buFont typeface="+mj-lt"/>
              <a:buAutoNum type="arabicPeriod"/>
              <a:tabLst>
                <a:tab pos="2781300" algn="l"/>
              </a:tabLst>
            </a:pPr>
            <a:r>
              <a:rPr lang="en-US" dirty="0">
                <a:solidFill>
                  <a:srgbClr val="0D2B3D"/>
                </a:solidFill>
              </a:rPr>
              <a:t>Geometric: 	spatial resolution, spatial sampling, swath width, geolocation knowledge</a:t>
            </a:r>
          </a:p>
          <a:p>
            <a:pPr marL="342900" indent="-342900">
              <a:buFont typeface="+mj-lt"/>
              <a:buAutoNum type="arabicPeriod"/>
              <a:tabLst>
                <a:tab pos="2781300" algn="l"/>
              </a:tabLst>
            </a:pPr>
            <a:r>
              <a:rPr lang="en-US" dirty="0">
                <a:solidFill>
                  <a:srgbClr val="0D2B3D"/>
                </a:solidFill>
              </a:rPr>
              <a:t>Spectral: 	resolution, sampling, bandwidth, ISRF knowledge</a:t>
            </a:r>
          </a:p>
          <a:p>
            <a:pPr marL="342900" indent="-342900">
              <a:buFont typeface="+mj-lt"/>
              <a:buAutoNum type="arabicPeriod"/>
              <a:tabLst>
                <a:tab pos="2781300" algn="l"/>
              </a:tabLst>
            </a:pPr>
            <a:r>
              <a:rPr lang="en-US" dirty="0">
                <a:solidFill>
                  <a:srgbClr val="0D2B3D"/>
                </a:solidFill>
              </a:rPr>
              <a:t>Radiometric: 	SNR, reference scenario, absolute radiometric accuracy</a:t>
            </a:r>
          </a:p>
          <a:p>
            <a:pPr marL="342900" indent="-342900">
              <a:buFont typeface="+mj-lt"/>
              <a:buAutoNum type="arabicPeriod"/>
              <a:tabLst>
                <a:tab pos="2781300" algn="l"/>
              </a:tabLst>
            </a:pPr>
            <a:r>
              <a:rPr lang="en-US" dirty="0">
                <a:solidFill>
                  <a:srgbClr val="0D2B3D"/>
                </a:solidFill>
              </a:rPr>
              <a:t>Product requirements: 	(targeted) precision, systematic bias, CO</a:t>
            </a:r>
            <a:r>
              <a:rPr lang="en-US" baseline="-25000" dirty="0">
                <a:solidFill>
                  <a:srgbClr val="0D2B3D"/>
                </a:solidFill>
              </a:rPr>
              <a:t>2</a:t>
            </a:r>
            <a:r>
              <a:rPr lang="en-US" dirty="0">
                <a:solidFill>
                  <a:srgbClr val="0D2B3D"/>
                </a:solidFill>
              </a:rPr>
              <a:t> and/or CH</a:t>
            </a:r>
            <a:r>
              <a:rPr lang="en-US" baseline="-25000" dirty="0">
                <a:solidFill>
                  <a:srgbClr val="0D2B3D"/>
                </a:solidFill>
              </a:rPr>
              <a:t>4</a:t>
            </a:r>
            <a:r>
              <a:rPr lang="en-US" dirty="0">
                <a:solidFill>
                  <a:srgbClr val="0D2B3D"/>
                </a:solidFill>
              </a:rPr>
              <a:t>, </a:t>
            </a:r>
            <a:r>
              <a:rPr lang="en-US">
                <a:solidFill>
                  <a:srgbClr val="0D2B3D"/>
                </a:solidFill>
              </a:rPr>
              <a:t>proxy, need </a:t>
            </a:r>
            <a:r>
              <a:rPr lang="en-US" dirty="0">
                <a:solidFill>
                  <a:srgbClr val="0D2B3D"/>
                </a:solidFill>
              </a:rPr>
              <a:t>for bias correction</a:t>
            </a:r>
          </a:p>
          <a:p>
            <a:pPr marL="342900" indent="-342900">
              <a:buFont typeface="+mj-lt"/>
              <a:buAutoNum type="arabicPeriod"/>
              <a:tabLst>
                <a:tab pos="2781300" algn="l"/>
              </a:tabLst>
            </a:pPr>
            <a:r>
              <a:rPr lang="en-US" dirty="0">
                <a:solidFill>
                  <a:srgbClr val="0D2B3D"/>
                </a:solidFill>
              </a:rPr>
              <a:t>Coverage:	LEO or GEO, continuous/target, ocean/land, number of obs. per orbit, timeliness</a:t>
            </a:r>
          </a:p>
          <a:p>
            <a:pPr marL="342900" indent="-342900">
              <a:buFont typeface="+mj-lt"/>
              <a:buAutoNum type="arabicPeriod"/>
              <a:tabLst>
                <a:tab pos="2781300" algn="l"/>
              </a:tabLst>
            </a:pPr>
            <a:r>
              <a:rPr lang="en-US" dirty="0">
                <a:solidFill>
                  <a:srgbClr val="0D2B3D"/>
                </a:solidFill>
              </a:rPr>
              <a:t>Mission objective: 	biogenic and/or anthropogenic, operational/exploratory, </a:t>
            </a:r>
          </a:p>
          <a:p>
            <a:pPr marL="342900" indent="-342900">
              <a:buFont typeface="+mj-lt"/>
              <a:buAutoNum type="arabicPeriod"/>
              <a:tabLst>
                <a:tab pos="2781300" algn="l"/>
              </a:tabLst>
            </a:pPr>
            <a:r>
              <a:rPr lang="en-US" dirty="0">
                <a:solidFill>
                  <a:srgbClr val="0D2B3D"/>
                </a:solidFill>
              </a:rPr>
              <a:t>Support observations:	aerosol, clouds, NO</a:t>
            </a:r>
            <a:r>
              <a:rPr lang="en-US" baseline="-25000" dirty="0">
                <a:solidFill>
                  <a:srgbClr val="0D2B3D"/>
                </a:solidFill>
              </a:rPr>
              <a:t>2</a:t>
            </a:r>
            <a:r>
              <a:rPr lang="en-US" dirty="0">
                <a:solidFill>
                  <a:srgbClr val="0D2B3D"/>
                </a:solidFill>
              </a:rPr>
              <a:t>, H</a:t>
            </a:r>
            <a:r>
              <a:rPr lang="en-US" baseline="-25000" dirty="0">
                <a:solidFill>
                  <a:srgbClr val="0D2B3D"/>
                </a:solidFill>
              </a:rPr>
              <a:t>2</a:t>
            </a:r>
            <a:r>
              <a:rPr lang="en-US" dirty="0">
                <a:solidFill>
                  <a:srgbClr val="0D2B3D"/>
                </a:solidFill>
              </a:rPr>
              <a:t>O, solar-induced fluorescence</a:t>
            </a:r>
          </a:p>
          <a:p>
            <a:endParaRPr lang="en-US" dirty="0">
              <a:solidFill>
                <a:srgbClr val="0D2B3D"/>
              </a:solidFill>
            </a:endParaRPr>
          </a:p>
          <a:p>
            <a:r>
              <a:rPr lang="en-US" dirty="0">
                <a:solidFill>
                  <a:srgbClr val="0D2B3D"/>
                </a:solidFill>
              </a:rPr>
              <a:t>Further the (among others) the following instrument aspects: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D2B3D"/>
                </a:solidFill>
              </a:rPr>
              <a:t>Treatment of polarization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D2B3D"/>
                </a:solidFill>
              </a:rPr>
              <a:t>Treatment of heterogeneous scenes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D2B3D"/>
                </a:solidFill>
              </a:rPr>
              <a:t>Straylight</a:t>
            </a:r>
            <a:r>
              <a:rPr lang="en-US" dirty="0">
                <a:solidFill>
                  <a:srgbClr val="0D2B3D"/>
                </a:solidFill>
              </a:rPr>
              <a:t> and possibly required corrections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D2B3D"/>
                </a:solidFill>
              </a:rPr>
              <a:t>Radiometric calibration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D2B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198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9751E-4531-1410-5C51-583A198EC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60401"/>
            <a:ext cx="10108800" cy="553998"/>
          </a:xfrm>
        </p:spPr>
        <p:txBody>
          <a:bodyPr/>
          <a:lstStyle/>
          <a:p>
            <a:r>
              <a:rPr lang="en-GB" dirty="0"/>
              <a:t>Update GHG Roadmap </a:t>
            </a:r>
            <a:r>
              <a:rPr lang="en-GB" dirty="0">
                <a:sym typeface="Wingdings" pitchFamily="2" charset="2"/>
              </a:rPr>
              <a:t></a:t>
            </a:r>
            <a:r>
              <a:rPr lang="en-GB" dirty="0"/>
              <a:t> Actions &amp; responsibilities 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25D4D-CCF2-0569-40C3-814DFC6E88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859" y="1673225"/>
            <a:ext cx="6740741" cy="4318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400" dirty="0">
                <a:solidFill>
                  <a:schemeClr val="tx2"/>
                </a:solidFill>
              </a:rPr>
              <a:t>Review of Roadmap, then especially Annex C</a:t>
            </a:r>
          </a:p>
          <a:p>
            <a:pPr marL="1124226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W</a:t>
            </a:r>
            <a:r>
              <a:rPr lang="en-NL" sz="2400" dirty="0">
                <a:solidFill>
                  <a:schemeClr val="tx2"/>
                </a:solidFill>
              </a:rPr>
              <a:t>hat has been achieved?</a:t>
            </a:r>
          </a:p>
          <a:p>
            <a:pPr marL="1124226" lvl="1" indent="-342900">
              <a:buFont typeface="Arial" panose="020B0604020202020204" pitchFamily="34" charset="0"/>
              <a:buChar char="•"/>
            </a:pPr>
            <a:r>
              <a:rPr lang="en-NL" sz="2400" dirty="0">
                <a:solidFill>
                  <a:schemeClr val="tx2"/>
                </a:solidFill>
              </a:rPr>
              <a:t>How did reality change?</a:t>
            </a:r>
          </a:p>
          <a:p>
            <a:pPr marL="1124226" lvl="1" indent="-342900">
              <a:buFont typeface="Arial" panose="020B0604020202020204" pitchFamily="34" charset="0"/>
              <a:buChar char="•"/>
            </a:pPr>
            <a:r>
              <a:rPr lang="en-NL" sz="2400" dirty="0">
                <a:solidFill>
                  <a:schemeClr val="tx2"/>
                </a:solidFill>
              </a:rPr>
              <a:t>Where are we?</a:t>
            </a:r>
          </a:p>
          <a:p>
            <a:pPr marL="1124226" lvl="1" indent="-342900">
              <a:buFont typeface="Arial" panose="020B0604020202020204" pitchFamily="34" charset="0"/>
              <a:buChar char="•"/>
            </a:pPr>
            <a:r>
              <a:rPr lang="en-NL" sz="2400" dirty="0">
                <a:solidFill>
                  <a:schemeClr val="tx2"/>
                </a:solidFill>
              </a:rPr>
              <a:t>Where do we want to go?</a:t>
            </a:r>
          </a:p>
        </p:txBody>
      </p:sp>
    </p:spTree>
    <p:extLst>
      <p:ext uri="{BB962C8B-B14F-4D97-AF65-F5344CB8AC3E}">
        <p14:creationId xmlns:p14="http://schemas.microsoft.com/office/powerpoint/2010/main" val="51472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9751E-4531-1410-5C51-583A198EC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60401"/>
            <a:ext cx="10108800" cy="553998"/>
          </a:xfrm>
        </p:spPr>
        <p:txBody>
          <a:bodyPr/>
          <a:lstStyle/>
          <a:p>
            <a:r>
              <a:rPr lang="en-GB" dirty="0"/>
              <a:t>Update GHG Roadmap </a:t>
            </a:r>
            <a:r>
              <a:rPr lang="en-GB" dirty="0">
                <a:sym typeface="Wingdings" pitchFamily="2" charset="2"/>
              </a:rPr>
              <a:t></a:t>
            </a:r>
            <a:r>
              <a:rPr lang="en-GB" dirty="0"/>
              <a:t> Actions &amp; responsibilities 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25D4D-CCF2-0569-40C3-814DFC6E88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832" y="1095559"/>
            <a:ext cx="6921681" cy="3626744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Roadmap Annex C existing Areas </a:t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dirty="0">
                <a:solidFill>
                  <a:schemeClr val="tx2"/>
                </a:solidFill>
              </a:rPr>
              <a:t>with </a:t>
            </a:r>
            <a:r>
              <a:rPr lang="en-GB" b="1" dirty="0">
                <a:solidFill>
                  <a:schemeClr val="tx2"/>
                </a:solidFill>
              </a:rPr>
              <a:t>identified lead (contributor(s)</a:t>
            </a:r>
            <a:r>
              <a:rPr lang="en-GB" dirty="0">
                <a:solidFill>
                  <a:schemeClr val="tx2"/>
                </a:solidFill>
              </a:rPr>
              <a:t>:</a:t>
            </a:r>
          </a:p>
          <a:p>
            <a:pPr marL="184150" indent="-1841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Stakeholder Engagement (2)  - </a:t>
            </a:r>
            <a:r>
              <a:rPr lang="en-GB" b="1" dirty="0">
                <a:solidFill>
                  <a:schemeClr val="tx2"/>
                </a:solidFill>
              </a:rPr>
              <a:t>Mark (John)</a:t>
            </a:r>
          </a:p>
          <a:p>
            <a:pPr marL="184150" indent="-1841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System Development Facilitation (5) – </a:t>
            </a:r>
            <a:r>
              <a:rPr lang="en-GB" b="1" dirty="0">
                <a:solidFill>
                  <a:schemeClr val="tx2"/>
                </a:solidFill>
              </a:rPr>
              <a:t>Richard (John, Kevin) </a:t>
            </a:r>
          </a:p>
          <a:p>
            <a:pPr marL="184150" indent="-1841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Operational Preparation and Training (3) – </a:t>
            </a:r>
            <a:r>
              <a:rPr lang="en-GB" b="1" dirty="0">
                <a:solidFill>
                  <a:schemeClr val="tx2"/>
                </a:solidFill>
              </a:rPr>
              <a:t>TT discuss</a:t>
            </a:r>
          </a:p>
          <a:p>
            <a:pPr marL="184150" indent="-1841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Sensor Development (6) – </a:t>
            </a:r>
            <a:r>
              <a:rPr lang="en-GB" b="1" dirty="0">
                <a:solidFill>
                  <a:schemeClr val="tx2"/>
                </a:solidFill>
              </a:rPr>
              <a:t>John (AC-VC) (</a:t>
            </a:r>
            <a:r>
              <a:rPr lang="en-GB" b="1" dirty="0" err="1">
                <a:solidFill>
                  <a:schemeClr val="tx2"/>
                </a:solidFill>
              </a:rPr>
              <a:t>Yasjka</a:t>
            </a:r>
            <a:r>
              <a:rPr lang="en-GB" b="1" dirty="0">
                <a:solidFill>
                  <a:schemeClr val="tx2"/>
                </a:solidFill>
              </a:rPr>
              <a:t>)</a:t>
            </a:r>
          </a:p>
          <a:p>
            <a:pPr marL="184150" indent="-1841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L1 &amp; L2 GHG Product Development (9) </a:t>
            </a:r>
            <a:r>
              <a:rPr lang="en-GB" b="1" dirty="0">
                <a:solidFill>
                  <a:schemeClr val="tx2"/>
                </a:solidFill>
              </a:rPr>
              <a:t>– Ruediger &amp; Dave</a:t>
            </a:r>
            <a:endParaRPr lang="en-GB" dirty="0">
              <a:solidFill>
                <a:schemeClr val="tx2"/>
              </a:solidFill>
            </a:endParaRPr>
          </a:p>
          <a:p>
            <a:pPr marL="184150" indent="-1841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Flux Inv. Model Development (9) – </a:t>
            </a:r>
            <a:r>
              <a:rPr lang="en-GB" b="1" dirty="0">
                <a:solidFill>
                  <a:schemeClr val="tx2"/>
                </a:solidFill>
              </a:rPr>
              <a:t>Kevin (Frederic)</a:t>
            </a:r>
            <a:endParaRPr lang="en-GB" dirty="0">
              <a:solidFill>
                <a:schemeClr val="tx2"/>
              </a:solidFill>
            </a:endParaRPr>
          </a:p>
          <a:p>
            <a:pPr marL="184150" indent="-1841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Calibration &amp; Validation (7) –</a:t>
            </a:r>
            <a:r>
              <a:rPr lang="en-GB" b="1" dirty="0">
                <a:solidFill>
                  <a:schemeClr val="tx2"/>
                </a:solidFill>
              </a:rPr>
              <a:t> Hiroshi (</a:t>
            </a:r>
            <a:r>
              <a:rPr lang="en-GB" b="1" dirty="0" err="1">
                <a:solidFill>
                  <a:schemeClr val="tx2"/>
                </a:solidFill>
              </a:rPr>
              <a:t>Kuze</a:t>
            </a:r>
            <a:r>
              <a:rPr lang="en-GB" b="1" dirty="0">
                <a:solidFill>
                  <a:schemeClr val="tx2"/>
                </a:solidFill>
              </a:rPr>
              <a:t> offline)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6932D4-5BAC-F502-061E-61A8E7EF4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5603" y="1592612"/>
            <a:ext cx="5127903" cy="4758397"/>
          </a:xfrm>
        </p:spPr>
        <p:txBody>
          <a:bodyPr/>
          <a:lstStyle/>
          <a:p>
            <a:r>
              <a:rPr lang="en-NL" dirty="0">
                <a:solidFill>
                  <a:schemeClr val="tx2"/>
                </a:solidFill>
              </a:rPr>
              <a:t>Review of Actions </a:t>
            </a:r>
            <a:r>
              <a:rPr lang="en-NL" dirty="0">
                <a:solidFill>
                  <a:schemeClr val="tx2"/>
                </a:solidFill>
                <a:sym typeface="Wingdings" pitchFamily="2" charset="2"/>
              </a:rPr>
              <a:t> </a:t>
            </a:r>
            <a:r>
              <a:rPr lang="en-GB" dirty="0">
                <a:solidFill>
                  <a:schemeClr val="tx2"/>
                </a:solidFill>
              </a:rPr>
              <a:t>Rephrase to SMART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</a:rPr>
              <a:t>Responsibility and what to achieve &amp; monitor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</a:rPr>
              <a:t>Explicit near term TT action plus due date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</a:rPr>
              <a:t>Extract elements specific for other groups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</a:rPr>
              <a:t>Drop down: 1. action; </a:t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dirty="0">
                <a:solidFill>
                  <a:schemeClr val="tx2"/>
                </a:solidFill>
              </a:rPr>
              <a:t>                    2. on-going &amp; monitor*; </a:t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dirty="0">
                <a:solidFill>
                  <a:schemeClr val="tx2"/>
                </a:solidFill>
              </a:rPr>
              <a:t>                    3. completed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</a:rPr>
              <a:t>Person in TT to act or to monitor</a:t>
            </a:r>
          </a:p>
          <a:p>
            <a:endParaRPr lang="en-NL" sz="400" dirty="0">
              <a:solidFill>
                <a:schemeClr val="tx2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* If the status is to monitor or actions can be split in several steps, then indicate a specific </a:t>
            </a:r>
            <a:r>
              <a:rPr lang="en-GB" b="1" dirty="0">
                <a:solidFill>
                  <a:schemeClr val="tx1"/>
                </a:solidFill>
              </a:rPr>
              <a:t>Next Milestone</a:t>
            </a:r>
            <a:r>
              <a:rPr lang="en-GB" dirty="0">
                <a:solidFill>
                  <a:schemeClr val="tx1"/>
                </a:solidFill>
              </a:rPr>
              <a:t> under the “</a:t>
            </a:r>
            <a:r>
              <a:rPr lang="en-GB" b="1" dirty="0">
                <a:solidFill>
                  <a:schemeClr val="tx1"/>
                </a:solidFill>
              </a:rPr>
              <a:t>Due Date</a:t>
            </a:r>
            <a:r>
              <a:rPr lang="en-GB" dirty="0">
                <a:solidFill>
                  <a:schemeClr val="tx1"/>
                </a:solidFill>
              </a:rPr>
              <a:t>” of that activity.</a:t>
            </a:r>
          </a:p>
          <a:p>
            <a:endParaRPr lang="en-N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60942A-A5D0-B0B1-8B19-8DEB5AF58B26}"/>
              </a:ext>
            </a:extLst>
          </p:cNvPr>
          <p:cNvSpPr txBox="1"/>
          <p:nvPr/>
        </p:nvSpPr>
        <p:spPr>
          <a:xfrm>
            <a:off x="5747387" y="1095559"/>
            <a:ext cx="62158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en-GB" b="1" dirty="0">
                <a:solidFill>
                  <a:srgbClr val="C00000"/>
                </a:solidFill>
                <a:sym typeface="Wingdings" pitchFamily="2" charset="2"/>
              </a:rPr>
              <a:t> </a:t>
            </a:r>
            <a:r>
              <a:rPr lang="en-GB" b="1" dirty="0">
                <a:solidFill>
                  <a:srgbClr val="C00000"/>
                </a:solidFill>
              </a:rPr>
              <a:t>Area lead and contributors</a:t>
            </a:r>
            <a:endParaRPr lang="en-NL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82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312657" y="789836"/>
            <a:ext cx="9153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</a:t>
            </a:r>
            <a:r>
              <a:rPr kumimoji="0" lang="en-GB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has roughly ~420 parts per million in air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Atmospheric lifetime is very long (long-lived trace gas)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Biogenic fluctuations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 large; 5–10 ppm (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unstable background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324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597562" y="3317495"/>
            <a:ext cx="2583543" cy="103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67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Sentinel-5-Precursor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NO</a:t>
            </a:r>
            <a:r>
              <a:rPr kumimoji="0" lang="de-DE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2</a:t>
            </a:r>
            <a:endParaRPr kumimoji="0" lang="en-GB" sz="2400" b="0" i="0" u="none" strike="noStrike" kern="1200" cap="none" spc="0" normalizeH="0" baseline="-2500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91930" y="145332"/>
            <a:ext cx="9886375" cy="5436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933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933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933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933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933" b="1">
                <a:solidFill>
                  <a:schemeClr val="bg1"/>
                </a:solidFill>
                <a:latin typeface="Verdana" pitchFamily="34" charset="0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2933" b="1">
                <a:solidFill>
                  <a:schemeClr val="bg1"/>
                </a:solidFill>
                <a:latin typeface="Verdana" pitchFamily="34" charset="0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2933" b="1">
                <a:solidFill>
                  <a:schemeClr val="bg1"/>
                </a:solidFill>
                <a:latin typeface="Verdana" pitchFamily="34" charset="0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933" b="1">
                <a:solidFill>
                  <a:schemeClr val="bg1"/>
                </a:solidFill>
                <a:latin typeface="Verdana" pitchFamily="34" charset="0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2933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3" b="1" i="0" u="none" strike="noStrike" kern="0" cap="none" spc="0" normalizeH="0" baseline="0" noProof="0" dirty="0">
                <a:ln>
                  <a:noFill/>
                </a:ln>
                <a:solidFill>
                  <a:srgbClr val="335E6F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Measuring CO</a:t>
            </a:r>
            <a:r>
              <a:rPr kumimoji="0" lang="en-US" sz="2933" b="1" i="0" u="none" strike="noStrike" kern="0" cap="none" spc="0" normalizeH="0" baseline="-25000" noProof="0" dirty="0">
                <a:ln>
                  <a:noFill/>
                </a:ln>
                <a:solidFill>
                  <a:srgbClr val="335E6F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2</a:t>
            </a:r>
            <a:r>
              <a:rPr kumimoji="0" lang="en-US" sz="2933" b="1" i="0" u="none" strike="noStrike" kern="0" cap="none" spc="0" normalizeH="0" baseline="0" noProof="0" dirty="0">
                <a:ln>
                  <a:noFill/>
                </a:ln>
                <a:solidFill>
                  <a:srgbClr val="335E6F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 in the atmosphere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327" y="2120054"/>
            <a:ext cx="5562600" cy="2767149"/>
          </a:xfrm>
          <a:prstGeom prst="rect">
            <a:avLst/>
          </a:prstGeom>
        </p:spPr>
      </p:pic>
      <p:sp>
        <p:nvSpPr>
          <p:cNvPr id="9" name="Rechteck 11"/>
          <p:cNvSpPr/>
          <p:nvPr/>
        </p:nvSpPr>
        <p:spPr>
          <a:xfrm>
            <a:off x="5742551" y="4887203"/>
            <a:ext cx="62553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are looking for ripples (emissions) in an ocean with large waves.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Observing the ocean is the easy part.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Detecting the ripples is a challenge, but characterizing them allowing emission quantification is the major challenge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324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3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8347" y="2120055"/>
            <a:ext cx="4636770" cy="284372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498347" y="2354671"/>
            <a:ext cx="1289060" cy="687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-25000" noProof="0" dirty="0">
              <a:ln>
                <a:noFill/>
              </a:ln>
              <a:solidFill>
                <a:srgbClr val="FFCC4D">
                  <a:lumMod val="60000"/>
                  <a:lumOff val="40000"/>
                </a:srgb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C4D">
                    <a:lumMod val="60000"/>
                    <a:lumOff val="40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Credits: EMPA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CC4D">
                  <a:lumMod val="60000"/>
                  <a:lumOff val="40000"/>
                </a:srgb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105" y="4971380"/>
            <a:ext cx="41642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Simulated CO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plumes of Berlin and East German power plants.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City anomaly 1 ppm (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0.25%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Power plant anomaly 2 ppm (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0.5%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12149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31936" y="656119"/>
            <a:ext cx="87181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</a:t>
            </a:r>
            <a:r>
              <a:rPr kumimoji="0" lang="en-GB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has ~1800 parts per billion in air.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Atmospheric lifetime around 12 years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significant biogenic fluxes leading to a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stable background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3597562" y="3317495"/>
            <a:ext cx="2583543" cy="103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67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Sentinel-5-Precursor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NO</a:t>
            </a:r>
            <a:r>
              <a:rPr kumimoji="0" lang="de-DE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2</a:t>
            </a:r>
            <a:endParaRPr kumimoji="0" lang="en-GB" sz="2400" b="0" i="0" u="none" strike="noStrike" kern="1200" cap="none" spc="0" normalizeH="0" baseline="-2500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91930" y="145332"/>
            <a:ext cx="9886375" cy="5436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933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933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933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933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933" b="1">
                <a:solidFill>
                  <a:schemeClr val="bg1"/>
                </a:solidFill>
                <a:latin typeface="Verdana" pitchFamily="34" charset="0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2933" b="1">
                <a:solidFill>
                  <a:schemeClr val="bg1"/>
                </a:solidFill>
                <a:latin typeface="Verdana" pitchFamily="34" charset="0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2933" b="1">
                <a:solidFill>
                  <a:schemeClr val="bg1"/>
                </a:solidFill>
                <a:latin typeface="Verdana" pitchFamily="34" charset="0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933" b="1">
                <a:solidFill>
                  <a:schemeClr val="bg1"/>
                </a:solidFill>
                <a:latin typeface="Verdana" pitchFamily="34" charset="0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2933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3" b="1" i="0" u="none" strike="noStrike" kern="0" cap="none" spc="0" normalizeH="0" baseline="0" noProof="0" dirty="0">
                <a:ln>
                  <a:noFill/>
                </a:ln>
                <a:solidFill>
                  <a:srgbClr val="335E6F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Measuring CH</a:t>
            </a:r>
            <a:r>
              <a:rPr kumimoji="0" lang="en-US" sz="2933" b="1" i="0" u="none" strike="noStrike" kern="0" cap="none" spc="0" normalizeH="0" baseline="-25000" noProof="0" dirty="0">
                <a:ln>
                  <a:noFill/>
                </a:ln>
                <a:solidFill>
                  <a:srgbClr val="335E6F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4</a:t>
            </a:r>
            <a:r>
              <a:rPr kumimoji="0" lang="en-US" sz="2933" b="1" i="0" u="none" strike="noStrike" kern="0" cap="none" spc="0" normalizeH="0" baseline="0" noProof="0" dirty="0">
                <a:ln>
                  <a:noFill/>
                </a:ln>
                <a:solidFill>
                  <a:srgbClr val="335E6F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 in the atmosphere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273" y="2001749"/>
            <a:ext cx="4925731" cy="418430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81548" y="4690596"/>
            <a:ext cx="50897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Methane leaks by S-5p, in footprints of 40 km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with an anomaly up to ~90 ppb (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5%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NB smaller footprints will give higher anomalies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9867" t="10907" b="17850"/>
          <a:stretch/>
        </p:blipFill>
        <p:spPr>
          <a:xfrm>
            <a:off x="8750076" y="645331"/>
            <a:ext cx="2756929" cy="15201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l="1406" r="1178"/>
          <a:stretch/>
        </p:blipFill>
        <p:spPr>
          <a:xfrm>
            <a:off x="429492" y="2119961"/>
            <a:ext cx="5541817" cy="25706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69180" y="6003035"/>
            <a:ext cx="3539837" cy="471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-25000" noProof="0" dirty="0">
              <a:ln>
                <a:noFill/>
              </a:ln>
              <a:solidFill>
                <a:srgbClr val="003249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Courtesy: I.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Aben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, SRON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249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592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00" y="-24265"/>
            <a:ext cx="10108800" cy="923330"/>
          </a:xfrm>
        </p:spPr>
        <p:txBody>
          <a:bodyPr/>
          <a:lstStyle/>
          <a:p>
            <a:r>
              <a:rPr lang="en-US" dirty="0"/>
              <a:t>Monitoring &amp; Verification Support (MVS) Capacity</a:t>
            </a:r>
            <a:br>
              <a:rPr lang="en-US" dirty="0"/>
            </a:br>
            <a:r>
              <a:rPr lang="en-US" sz="2400" dirty="0"/>
              <a:t>End-to-end System requirements to monitor CO</a:t>
            </a:r>
            <a:r>
              <a:rPr lang="en-US" sz="2400" baseline="-25000" dirty="0"/>
              <a:t>2</a:t>
            </a:r>
            <a:endParaRPr lang="en-GB" dirty="0"/>
          </a:p>
        </p:txBody>
      </p:sp>
      <p:sp>
        <p:nvSpPr>
          <p:cNvPr id="15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219600" y="899065"/>
            <a:ext cx="9610200" cy="54796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8197A6"/>
              </a:buClr>
              <a:buFont typeface="Arial" panose="020B0604020202020204" pitchFamily="34" charset="0"/>
              <a:buNone/>
              <a:defRPr lang="en-US" altLang="en-US" sz="180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81326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357771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934216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510661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altLang="en-US"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356615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6pPr>
            <a:lvl7pPr marL="3797630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7pPr>
            <a:lvl8pPr marL="4238645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8pPr>
            <a:lvl9pPr marL="4679660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9pPr>
          </a:lstStyle>
          <a:p>
            <a:pPr marL="361950" indent="-3619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200" b="1" kern="0" dirty="0">
                <a:solidFill>
                  <a:schemeClr val="tx1"/>
                </a:solidFill>
              </a:rPr>
              <a:t>Detection of emitting hot spots </a:t>
            </a:r>
            <a:r>
              <a:rPr lang="en-US" sz="2200" kern="0" dirty="0">
                <a:solidFill>
                  <a:schemeClr val="tx1"/>
                </a:solidFill>
              </a:rPr>
              <a:t>such as megacities or power plants</a:t>
            </a:r>
            <a:br>
              <a:rPr lang="en-US" sz="2200" kern="0" dirty="0">
                <a:solidFill>
                  <a:schemeClr val="tx1"/>
                </a:solidFill>
              </a:rPr>
            </a:br>
            <a:endParaRPr lang="en-US" sz="2200" b="1" kern="0" dirty="0">
              <a:solidFill>
                <a:schemeClr val="tx1"/>
              </a:solidFill>
            </a:endParaRPr>
          </a:p>
          <a:p>
            <a:pPr marL="361950" indent="-3619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200" b="1" kern="0" dirty="0">
                <a:solidFill>
                  <a:schemeClr val="tx1"/>
                </a:solidFill>
              </a:rPr>
              <a:t>Monitoring the hot spot emissions </a:t>
            </a:r>
            <a:br>
              <a:rPr lang="en-US" sz="2200" b="1" kern="0" dirty="0">
                <a:solidFill>
                  <a:schemeClr val="tx1"/>
                </a:solidFill>
              </a:rPr>
            </a:br>
            <a:r>
              <a:rPr lang="en-US" sz="2200" kern="0" dirty="0">
                <a:solidFill>
                  <a:schemeClr val="tx1"/>
                </a:solidFill>
              </a:rPr>
              <a:t>to assess emission reductions/increase of the activities</a:t>
            </a:r>
            <a:br>
              <a:rPr lang="en-US" sz="2200" kern="0" dirty="0">
                <a:solidFill>
                  <a:schemeClr val="tx1"/>
                </a:solidFill>
              </a:rPr>
            </a:br>
            <a:endParaRPr lang="en-US" sz="2200" b="1" kern="0" dirty="0">
              <a:solidFill>
                <a:schemeClr val="tx1"/>
              </a:solidFill>
            </a:endParaRPr>
          </a:p>
          <a:p>
            <a:pPr marL="361950" indent="-3619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200" b="1" kern="0" dirty="0">
                <a:solidFill>
                  <a:schemeClr val="tx1"/>
                </a:solidFill>
              </a:rPr>
              <a:t>Assessing emission changes against local reduction targets </a:t>
            </a:r>
            <a:br>
              <a:rPr lang="en-US" sz="2200" b="1" kern="0" dirty="0">
                <a:solidFill>
                  <a:schemeClr val="tx1"/>
                </a:solidFill>
              </a:rPr>
            </a:br>
            <a:r>
              <a:rPr lang="en-US" sz="2200" kern="0" dirty="0">
                <a:solidFill>
                  <a:schemeClr val="tx1"/>
                </a:solidFill>
              </a:rPr>
              <a:t>to monitor impacts of the NDCs</a:t>
            </a:r>
            <a:br>
              <a:rPr lang="en-US" sz="2200" kern="0" dirty="0">
                <a:solidFill>
                  <a:schemeClr val="tx1"/>
                </a:solidFill>
              </a:rPr>
            </a:br>
            <a:endParaRPr lang="en-US" sz="2200" b="1" kern="0" dirty="0">
              <a:solidFill>
                <a:schemeClr val="tx1"/>
              </a:solidFill>
            </a:endParaRPr>
          </a:p>
          <a:p>
            <a:pPr marL="361950" indent="-3619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200" b="1" kern="0" dirty="0">
                <a:solidFill>
                  <a:schemeClr val="tx1"/>
                </a:solidFill>
              </a:rPr>
              <a:t>Assessing the national emissions and changes </a:t>
            </a:r>
            <a:br>
              <a:rPr lang="en-US" sz="2200" b="1" kern="0" dirty="0">
                <a:solidFill>
                  <a:schemeClr val="tx1"/>
                </a:solidFill>
              </a:rPr>
            </a:br>
            <a:r>
              <a:rPr lang="en-US" sz="2200" kern="0" dirty="0">
                <a:solidFill>
                  <a:schemeClr val="tx1"/>
                </a:solidFill>
              </a:rPr>
              <a:t>in 5-year time steps to estimate the global stock take</a:t>
            </a:r>
            <a:br>
              <a:rPr lang="en-US" sz="2200" kern="0" dirty="0">
                <a:solidFill>
                  <a:schemeClr val="tx1"/>
                </a:solidFill>
              </a:rPr>
            </a:br>
            <a:endParaRPr lang="en-US" sz="2200" b="1" dirty="0">
              <a:solidFill>
                <a:schemeClr val="tx1"/>
              </a:solidFill>
            </a:endParaRPr>
          </a:p>
          <a:p>
            <a:pPr marL="361950" indent="-3619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endParaRPr lang="en-US" sz="2200" kern="0" dirty="0">
              <a:solidFill>
                <a:schemeClr val="tx1"/>
              </a:solidFill>
            </a:endParaRPr>
          </a:p>
          <a:p>
            <a:pPr marL="361950" indent="-3619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endParaRPr lang="en-US" sz="22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553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00" y="-24265"/>
            <a:ext cx="10108800" cy="923330"/>
          </a:xfrm>
        </p:spPr>
        <p:txBody>
          <a:bodyPr/>
          <a:lstStyle/>
          <a:p>
            <a:r>
              <a:rPr lang="en-US" dirty="0"/>
              <a:t>Monitoring &amp; Verification Support (MVS) Capacity</a:t>
            </a:r>
            <a:br>
              <a:rPr lang="en-US" dirty="0"/>
            </a:br>
            <a:r>
              <a:rPr lang="en-US" sz="2400" dirty="0"/>
              <a:t>End-to-end System requirements to monitor CO</a:t>
            </a:r>
            <a:r>
              <a:rPr lang="en-US" sz="2400" baseline="-25000" dirty="0"/>
              <a:t>2</a:t>
            </a:r>
            <a:endParaRPr lang="en-GB" dirty="0"/>
          </a:p>
        </p:txBody>
      </p:sp>
      <p:sp>
        <p:nvSpPr>
          <p:cNvPr id="15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219600" y="899065"/>
            <a:ext cx="9610200" cy="54796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8197A6"/>
              </a:buClr>
              <a:buFont typeface="Arial" panose="020B0604020202020204" pitchFamily="34" charset="0"/>
              <a:buNone/>
              <a:defRPr lang="en-US" altLang="en-US" sz="180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81326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357771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934216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510661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altLang="en-US"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356615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6pPr>
            <a:lvl7pPr marL="3797630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7pPr>
            <a:lvl8pPr marL="4238645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8pPr>
            <a:lvl9pPr marL="4679660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9pPr>
          </a:lstStyle>
          <a:p>
            <a:pPr marL="361950" indent="-3619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200" b="1" kern="0" dirty="0">
                <a:solidFill>
                  <a:srgbClr val="002060"/>
                </a:solidFill>
              </a:rPr>
              <a:t>Detection of emitting hot spots </a:t>
            </a:r>
            <a:r>
              <a:rPr lang="en-US" sz="2200" kern="0" dirty="0">
                <a:solidFill>
                  <a:srgbClr val="002060"/>
                </a:solidFill>
              </a:rPr>
              <a:t>such as megacities or power plants</a:t>
            </a:r>
            <a:br>
              <a:rPr lang="en-US" sz="2200" kern="0" dirty="0">
                <a:solidFill>
                  <a:srgbClr val="002060"/>
                </a:solidFill>
              </a:rPr>
            </a:br>
            <a:r>
              <a:rPr lang="en-US" sz="2200" b="1" kern="0" dirty="0">
                <a:solidFill>
                  <a:srgbClr val="00B050"/>
                </a:solidFill>
                <a:sym typeface="Wingdings" panose="05000000000000000000" pitchFamily="2" charset="2"/>
              </a:rPr>
              <a:t> high precision CO</a:t>
            </a:r>
            <a:r>
              <a:rPr lang="en-US" sz="2200" b="1" kern="0" baseline="-25000" dirty="0">
                <a:solidFill>
                  <a:srgbClr val="00B050"/>
                </a:solidFill>
                <a:sym typeface="Wingdings" panose="05000000000000000000" pitchFamily="2" charset="2"/>
              </a:rPr>
              <a:t>2</a:t>
            </a:r>
            <a:r>
              <a:rPr lang="en-US" sz="2200" b="1" kern="0" dirty="0">
                <a:solidFill>
                  <a:srgbClr val="00B050"/>
                </a:solidFill>
                <a:sym typeface="Wingdings" panose="05000000000000000000" pitchFamily="2" charset="2"/>
              </a:rPr>
              <a:t> data, high spatial resolution, no local biases</a:t>
            </a:r>
            <a:endParaRPr lang="en-US" sz="2200" b="1" kern="0" dirty="0">
              <a:solidFill>
                <a:srgbClr val="00B050"/>
              </a:solidFill>
            </a:endParaRPr>
          </a:p>
          <a:p>
            <a:pPr marL="361950" indent="-3619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200" b="1" kern="0" dirty="0">
                <a:solidFill>
                  <a:srgbClr val="002060"/>
                </a:solidFill>
              </a:rPr>
              <a:t>Monitoring the hot spot emissions </a:t>
            </a:r>
            <a:br>
              <a:rPr lang="en-US" sz="2200" b="1" kern="0" dirty="0">
                <a:solidFill>
                  <a:srgbClr val="002060"/>
                </a:solidFill>
              </a:rPr>
            </a:br>
            <a:r>
              <a:rPr lang="en-US" sz="2200" kern="0" dirty="0">
                <a:solidFill>
                  <a:srgbClr val="002060"/>
                </a:solidFill>
              </a:rPr>
              <a:t>to assess emission </a:t>
            </a:r>
            <a:r>
              <a:rPr lang="en-US" sz="2200" kern="0" dirty="0">
                <a:solidFill>
                  <a:srgbClr val="00468C"/>
                </a:solidFill>
              </a:rPr>
              <a:t>reductions/increase of the activities</a:t>
            </a:r>
            <a:br>
              <a:rPr lang="en-US" sz="2200" kern="0" dirty="0">
                <a:solidFill>
                  <a:srgbClr val="00468C"/>
                </a:solidFill>
              </a:rPr>
            </a:br>
            <a:r>
              <a:rPr lang="en-US" sz="2200" b="1" dirty="0">
                <a:solidFill>
                  <a:srgbClr val="00B050"/>
                </a:solidFill>
                <a:sym typeface="Wingdings" panose="05000000000000000000" pitchFamily="2" charset="2"/>
              </a:rPr>
              <a:t> quantify emissions (plume info), frequent revisit</a:t>
            </a:r>
            <a:endParaRPr lang="en-US" sz="2200" b="1" kern="0" dirty="0">
              <a:solidFill>
                <a:srgbClr val="C00000"/>
              </a:solidFill>
            </a:endParaRPr>
          </a:p>
          <a:p>
            <a:pPr marL="361950" indent="-3619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200" b="1" kern="0" dirty="0">
                <a:solidFill>
                  <a:srgbClr val="002060"/>
                </a:solidFill>
              </a:rPr>
              <a:t>Assessing emission changes against local reduction targets </a:t>
            </a:r>
            <a:br>
              <a:rPr lang="en-US" sz="2200" b="1" kern="0" dirty="0">
                <a:solidFill>
                  <a:srgbClr val="002060"/>
                </a:solidFill>
              </a:rPr>
            </a:br>
            <a:r>
              <a:rPr lang="en-US" sz="2200" kern="0" dirty="0">
                <a:solidFill>
                  <a:srgbClr val="002060"/>
                </a:solidFill>
              </a:rPr>
              <a:t>to</a:t>
            </a:r>
            <a:r>
              <a:rPr lang="en-US" sz="2200" kern="0" dirty="0">
                <a:solidFill>
                  <a:srgbClr val="00468C"/>
                </a:solidFill>
              </a:rPr>
              <a:t> monitor </a:t>
            </a:r>
            <a:r>
              <a:rPr lang="en-US" sz="2200" kern="0" dirty="0">
                <a:solidFill>
                  <a:srgbClr val="002060"/>
                </a:solidFill>
              </a:rPr>
              <a:t>impacts</a:t>
            </a:r>
            <a:r>
              <a:rPr lang="en-US" sz="2200" kern="0" dirty="0">
                <a:solidFill>
                  <a:srgbClr val="00468C"/>
                </a:solidFill>
              </a:rPr>
              <a:t> of the NDCs</a:t>
            </a:r>
            <a:br>
              <a:rPr lang="en-US" sz="2200" kern="0" dirty="0">
                <a:solidFill>
                  <a:srgbClr val="00468C"/>
                </a:solidFill>
              </a:rPr>
            </a:br>
            <a:r>
              <a:rPr lang="en-US" sz="2200" b="1" dirty="0">
                <a:solidFill>
                  <a:srgbClr val="00B050"/>
                </a:solidFill>
                <a:sym typeface="Wingdings" panose="05000000000000000000" pitchFamily="2" charset="2"/>
              </a:rPr>
              <a:t> no regional biases, separate biogenic from anthropogenic fluxes</a:t>
            </a:r>
            <a:endParaRPr lang="en-US" sz="2200" b="1" kern="0" dirty="0">
              <a:solidFill>
                <a:srgbClr val="C00000"/>
              </a:solidFill>
            </a:endParaRPr>
          </a:p>
          <a:p>
            <a:pPr marL="361950" indent="-3619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200" b="1" kern="0" dirty="0">
                <a:solidFill>
                  <a:srgbClr val="002060"/>
                </a:solidFill>
              </a:rPr>
              <a:t>Assessing the national emissions and changes </a:t>
            </a:r>
            <a:br>
              <a:rPr lang="en-US" sz="2200" b="1" kern="0" dirty="0">
                <a:solidFill>
                  <a:srgbClr val="002060"/>
                </a:solidFill>
              </a:rPr>
            </a:br>
            <a:r>
              <a:rPr lang="en-US" sz="2200" kern="0" dirty="0">
                <a:solidFill>
                  <a:srgbClr val="00468C"/>
                </a:solidFill>
              </a:rPr>
              <a:t>in 5-year time steps to estimate the global stock take</a:t>
            </a:r>
            <a:br>
              <a:rPr lang="en-US" sz="2200" kern="0" dirty="0">
                <a:solidFill>
                  <a:srgbClr val="00468C"/>
                </a:solidFill>
              </a:rPr>
            </a:br>
            <a:r>
              <a:rPr lang="en-US" sz="2200" b="1" dirty="0">
                <a:solidFill>
                  <a:srgbClr val="00B050"/>
                </a:solidFill>
                <a:sym typeface="Wingdings" panose="05000000000000000000" pitchFamily="2" charset="2"/>
              </a:rPr>
              <a:t> no long-term drifts, high accuracy data, inter-calibrated</a:t>
            </a:r>
            <a:endParaRPr lang="en-US" sz="2200" b="1" dirty="0">
              <a:solidFill>
                <a:srgbClr val="00B050"/>
              </a:solidFill>
            </a:endParaRPr>
          </a:p>
          <a:p>
            <a:pPr marL="361950" indent="-3619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endParaRPr lang="en-US" sz="2200" kern="0" dirty="0">
              <a:solidFill>
                <a:srgbClr val="00468C"/>
              </a:solidFill>
            </a:endParaRPr>
          </a:p>
          <a:p>
            <a:pPr marL="361950" indent="-3619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endParaRPr lang="en-US" sz="2200" kern="0" dirty="0">
              <a:solidFill>
                <a:srgbClr val="0046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880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9FEC6C-D1E3-97E5-140A-732769E30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4" y="1093788"/>
            <a:ext cx="11172396" cy="518001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688E0EE-21E7-9C5F-52EA-952D63DB3A5E}"/>
              </a:ext>
            </a:extLst>
          </p:cNvPr>
          <p:cNvSpPr txBox="1">
            <a:spLocks/>
          </p:cNvSpPr>
          <p:nvPr/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GB" sz="6000" b="1">
                <a:solidFill>
                  <a:srgbClr val="0032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5pPr>
            <a:lvl6pPr marL="441015"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6pPr>
            <a:lvl7pPr marL="882030"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7pPr>
            <a:lvl8pPr marL="1323045"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8pPr>
            <a:lvl9pPr marL="1764060"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l"/>
            <a:r>
              <a:rPr lang="en-NL" sz="3000" kern="0" dirty="0"/>
              <a:t>Overview of GHG Satellite Missions – GENERIC</a:t>
            </a:r>
          </a:p>
        </p:txBody>
      </p:sp>
    </p:spTree>
    <p:extLst>
      <p:ext uri="{BB962C8B-B14F-4D97-AF65-F5344CB8AC3E}">
        <p14:creationId xmlns:p14="http://schemas.microsoft.com/office/powerpoint/2010/main" val="2786534876"/>
      </p:ext>
    </p:extLst>
  </p:cSld>
  <p:clrMapOvr>
    <a:masterClrMapping/>
  </p:clrMapOvr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8967B6AB-2C75-400A-B182-0E6B80AF08E2}" vid="{9330923B-8557-418D-B6D0-2539E05C9992}"/>
    </a:ext>
  </a:extLst>
</a:theme>
</file>

<file path=ppt/theme/theme2.xml><?xml version="1.0" encoding="utf-8"?>
<a:theme xmlns:a="http://schemas.openxmlformats.org/drawingml/2006/main" name="ESA_Presentation_DARK_BG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8967B6AB-2C75-400A-B182-0E6B80AF08E2}" vid="{0DBC44A8-7EC4-4182-BF87-7936273255B5}"/>
    </a:ext>
  </a:extLst>
</a:theme>
</file>

<file path=ppt/theme/theme3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8967B6AB-2C75-400A-B182-0E6B80AF08E2}" vid="{5728CBC8-CAA7-4071-9A7F-DE59D54759B9}"/>
    </a:ext>
  </a:extLst>
</a:theme>
</file>

<file path=ppt/theme/theme4.xml><?xml version="1.0" encoding="utf-8"?>
<a:theme xmlns:a="http://schemas.openxmlformats.org/drawingml/2006/main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8967B6AB-2C75-400A-B182-0E6B80AF08E2}" vid="{1F39E543-2EA0-41BF-9658-26CFC9ECB450}"/>
    </a:ext>
  </a:extLst>
</a:theme>
</file>

<file path=ppt/theme/theme5.xml><?xml version="1.0" encoding="utf-8"?>
<a:theme xmlns:a="http://schemas.openxmlformats.org/drawingml/2006/main" name="1_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_Presentation.potx" id="{9A0717D1-5ED3-462A-8BFB-F8EEF5537A23}" vid="{FEF76814-F8DB-4097-AEA3-1A9D87801135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 xmlns="ddc99d1b-0883-4f2c-a8e6-6d8ebaa0e5d6" xsi:nil="true"/>
    <Organisational_x0020_entity xmlns="ddc99d1b-0883-4f2c-a8e6-6d8ebaa0e5d6" xsi:nil="true"/>
    <Document_x0020_Type xmlns="ddc99d1b-0883-4f2c-a8e6-6d8ebaa0e5d6">HO - Handout / Presentation</Document_x0020_Type>
    <Revision xmlns="http://schemas.microsoft.com/sharepoint/v3/fields">0</Revision>
    <IconOverlay xmlns="http://schemas.microsoft.com/sharepoint/v4" xsi:nil="true"/>
    <In_iShare xmlns="ddc99d1b-0883-4f2c-a8e6-6d8ebaa0e5d6">false</In_iShare>
    <Classification xmlns="ddc99d1b-0883-4f2c-a8e6-6d8ebaa0e5d6">ESA UNCLASSIFIED - For ESA Official Use Only</Classification>
    <Issue_x0020_Date xmlns="ddc99d1b-0883-4f2c-a8e6-6d8ebaa0e5d6">2020-08-04T22:00:00+00:00</Issue_x0020_Date>
    <Issue xmlns="ddc99d1b-0883-4f2c-a8e6-6d8ebaa0e5d6">0</Issue>
    <Reference xmlns="ddc99d1b-0883-4f2c-a8e6-6d8ebaa0e5d6" xsi:nil="true"/>
    <Assign_x0020_document_x0020_reference xmlns="ddc99d1b-0883-4f2c-a8e6-6d8ebaa0e5d6">false</Assign_x0020_document_x0020_reference>
    <Classification_x0020_Caveat xmlns="ddc99d1b-0883-4f2c-a8e6-6d8ebaa0e5d6" xsi:nil="true"/>
    <AutoSync xmlns="ddc99d1b-0883-4f2c-a8e6-6d8ebaa0e5d6">false</AutoSync>
    <Status xmlns="http://schemas.microsoft.com/sharepoint/v3/fields">N/A</Status>
    <_dlc_DocId xmlns="ddc99d1b-0883-4f2c-a8e6-6d8ebaa0e5d6">PKKMWAM5UKCP-1108600927-1287</_dlc_DocId>
    <_dlc_DocIdUrl xmlns="ddc99d1b-0883-4f2c-a8e6-6d8ebaa0e5d6">
      <Url>https://esateamsite.sso.esa.int/support/EOT2018/_layouts/15/DocIdRedir.aspx?ID=PKKMWAM5UKCP-1108600927-1287</Url>
      <Description>PKKMWAM5UKCP-1108600927-1287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SA_Documents" ma:contentTypeID="0x010100B93108F87DD4F24BAE6D0E809C37974D000FC206F40FA8F44792B0B25BFFF4A9D0" ma:contentTypeVersion="43" ma:contentTypeDescription="" ma:contentTypeScope="" ma:versionID="9b1703045571109d1041c6f1d6402cb6">
  <xsd:schema xmlns:xsd="http://www.w3.org/2001/XMLSchema" xmlns:xs="http://www.w3.org/2001/XMLSchema" xmlns:p="http://schemas.microsoft.com/office/2006/metadata/properties" xmlns:ns2="ddc99d1b-0883-4f2c-a8e6-6d8ebaa0e5d6" xmlns:ns3="http://schemas.microsoft.com/sharepoint/v3/fields" xmlns:ns4="http://schemas.microsoft.com/sharepoint/v4" targetNamespace="http://schemas.microsoft.com/office/2006/metadata/properties" ma:root="true" ma:fieldsID="8aee6ade98337e03742b7c59ef1ca971" ns2:_="" ns3:_="" ns4:_="">
    <xsd:import namespace="ddc99d1b-0883-4f2c-a8e6-6d8ebaa0e5d6"/>
    <xsd:import namespace="http://schemas.microsoft.com/sharepoint/v3/fields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Reference" minOccurs="0"/>
                <xsd:element ref="ns2:Assign_x0020_document_x0020_reference" minOccurs="0"/>
                <xsd:element ref="ns2:Classification" minOccurs="0"/>
                <xsd:element ref="ns2:Classification_x0020_Caveat" minOccurs="0"/>
                <xsd:element ref="ns2:Issue_x0020_Date" minOccurs="0"/>
                <xsd:element ref="ns2:Issue" minOccurs="0"/>
                <xsd:element ref="ns3:Revision" minOccurs="0"/>
                <xsd:element ref="ns3:Status" minOccurs="0"/>
                <xsd:element ref="ns2:Distribution" minOccurs="0"/>
                <xsd:element ref="ns2:Organisational_x0020_entity" minOccurs="0"/>
                <xsd:element ref="ns2:_dlc_DocId" minOccurs="0"/>
                <xsd:element ref="ns2:_dlc_DocIdUrl" minOccurs="0"/>
                <xsd:element ref="ns2:_dlc_DocIdPersistId" minOccurs="0"/>
                <xsd:element ref="ns2:In_iShare" minOccurs="0"/>
                <xsd:element ref="ns2:AutoSync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99d1b-0883-4f2c-a8e6-6d8ebaa0e5d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format="Dropdown" ma:internalName="Document_x0020_Type">
      <xsd:simpleType>
        <xsd:restriction base="dms:Choice">
          <xsd:enumeration value="AD - Assumption Document"/>
          <xsd:enumeration value="AN - Analysis"/>
          <xsd:enumeration value="AO - Announcement of Opportunity"/>
          <xsd:enumeration value="AR - Article"/>
          <xsd:enumeration value="BR - Brochure"/>
          <xsd:enumeration value="CCN - Contract Change Notice"/>
          <xsd:enumeration value="CE - Certificate (Certificate / Statement of Conformance, etc.)"/>
          <xsd:enumeration value="CO - Contract / Rider"/>
          <xsd:enumeration value="CP - Change Proposal (Engineering / Document)"/>
          <xsd:enumeration value="CR - Change Request (Engineering / Configuration)"/>
          <xsd:enumeration value="CT - Cost Documents (Estimate / CaC / CtC, etc)"/>
          <xsd:enumeration value="DCR - Cost Documents (Estimate / CaC / CtC, etc)"/>
          <xsd:enumeration value="DD - Design Description / Document"/>
          <xsd:enumeration value="DEC - Declaration"/>
          <xsd:enumeration value="DN - Delivery Notice / Release Notice / Transfer Notice"/>
          <xsd:enumeration value="DP - Data Package"/>
          <xsd:enumeration value="DRD - Document Requirements Definition"/>
          <xsd:enumeration value="DW - Drawing / Diagram"/>
          <xsd:enumeration value="EM - E-mail"/>
          <xsd:enumeration value="EX - Executive Summary"/>
          <xsd:enumeration value="FAX - Fax"/>
          <xsd:enumeration value="FI - File (Software / Configuration / Network)"/>
          <xsd:enumeration value="HO - Handout / Presentation"/>
          <xsd:enumeration value="IF - Interface Requirement / Specification / Interface Control Document / EID"/>
          <xsd:enumeration value="INS - Instruction"/>
          <xsd:enumeration value="ITT - Invitation to Tender"/>
          <xsd:enumeration value="LB - Logbook"/>
          <xsd:enumeration value="LE - Letter"/>
          <xsd:enumeration value="LEG - Legal Text"/>
          <xsd:enumeration value="LI - List"/>
          <xsd:enumeration value="MAN - Manual / User Guide / Handbook"/>
          <xsd:enumeration value="MIN - Minutes of Meeting"/>
          <xsd:enumeration value="ML - Model"/>
          <xsd:enumeration value="MO - Memorandum"/>
          <xsd:enumeration value="MOU - Agreement / Memorandum of Understanding"/>
          <xsd:enumeration value="MX - Matrix / Compliance"/>
          <xsd:enumeration value="NC - Non-Conformance"/>
          <xsd:enumeration value="NDA - Non-disclosure agreement"/>
          <xsd:enumeration value="OD - Operations Document"/>
          <xsd:enumeration value="OJ - Agenda"/>
          <xsd:enumeration value="PG - Progress Report / Status Report"/>
          <xsd:enumeration value="PL - Plan"/>
          <xsd:enumeration value="PO - Proposal"/>
          <xsd:enumeration value="POL - Policy Document"/>
          <xsd:enumeration value="PR - Procedure"/>
          <xsd:enumeration value="PT - Product Tree"/>
          <xsd:enumeration value="RD - Request for Deviation"/>
          <xsd:enumeration value="REC - Record"/>
          <xsd:enumeration value="REG - Regulation"/>
          <xsd:enumeration value="RES - Resolution"/>
          <xsd:enumeration value="RFQ - Request for Quotation"/>
          <xsd:enumeration value="RP - Report (Technical, Budget, Cost, Manpower, Travel, Audit, etc.)"/>
          <xsd:enumeration value="RS - Requirement Document / Specification (System, Subsystem, Unit, Equipment level)"/>
          <xsd:enumeration value="RW - Request for Waiver"/>
          <xsd:enumeration value="SC - Schedule / Network / Barchart / Chart"/>
          <xsd:enumeration value="SLA - Service Level Agreement"/>
          <xsd:enumeration value="SOW - Statement of Work"/>
          <xsd:enumeration value="SP - Specifications"/>
          <xsd:enumeration value="ST - Standards"/>
          <xsd:enumeration value="TC - Tender Conditions"/>
          <xsd:enumeration value="TN - Technical Note"/>
          <xsd:enumeration value="TOR - Terms of Reference"/>
          <xsd:enumeration value="TP - Test Procedure/Test Plan"/>
          <xsd:enumeration value="TR - Test Report / Test Result"/>
          <xsd:enumeration value="TS - Test Specification"/>
          <xsd:enumeration value="VC - Verification Control Document"/>
          <xsd:enumeration value="WBS - Work Breakdown Structure"/>
          <xsd:enumeration value="WI - Work Instruction"/>
          <xsd:enumeration value="WP - Working Paper"/>
          <xsd:enumeration value="WPD - Work Package Description"/>
          <xsd:enumeration value="AD"/>
          <xsd:enumeration value="AN"/>
          <xsd:enumeration value="AO"/>
          <xsd:enumeration value="AR"/>
          <xsd:enumeration value="BR"/>
          <xsd:enumeration value="CE"/>
          <xsd:enumeration value="CCN"/>
          <xsd:enumeration value="CO"/>
          <xsd:enumeration value="CP"/>
          <xsd:enumeration value="CR"/>
          <xsd:enumeration value="CT"/>
          <xsd:enumeration value="DEC"/>
          <xsd:enumeration value="DCR"/>
          <xsd:enumeration value="DD"/>
          <xsd:enumeration value="DN"/>
          <xsd:enumeration value="DP"/>
          <xsd:enumeration value="DRD"/>
          <xsd:enumeration value="DW"/>
          <xsd:enumeration value="EM"/>
          <xsd:enumeration value="EX"/>
          <xsd:enumeration value="FI"/>
          <xsd:enumeration value="FAX"/>
          <xsd:enumeration value="HO"/>
          <xsd:enumeration value="IF"/>
          <xsd:enumeration value="INS"/>
          <xsd:enumeration value="ITT"/>
          <xsd:enumeration value="LB"/>
          <xsd:enumeration value="LE"/>
          <xsd:enumeration value="LEG"/>
          <xsd:enumeration value="LI"/>
          <xsd:enumeration value="MAN"/>
          <xsd:enumeration value="ML"/>
          <xsd:enumeration value="MIN"/>
          <xsd:enumeration value="MO"/>
          <xsd:enumeration value="MOU"/>
          <xsd:enumeration value="MX"/>
          <xsd:enumeration value="NC"/>
          <xsd:enumeration value="NDA"/>
          <xsd:enumeration value="OD"/>
          <xsd:enumeration value="OJ"/>
          <xsd:enumeration value="POL"/>
          <xsd:enumeration value="PG"/>
          <xsd:enumeration value="PL"/>
          <xsd:enumeration value="PO"/>
          <xsd:enumeration value="PR"/>
          <xsd:enumeration value="PT"/>
          <xsd:enumeration value="REG"/>
          <xsd:enumeration value="RD"/>
          <xsd:enumeration value="REC"/>
          <xsd:enumeration value="RP"/>
          <xsd:enumeration value="RFQ"/>
          <xsd:enumeration value="RS"/>
          <xsd:enumeration value="RW"/>
          <xsd:enumeration value="RES"/>
          <xsd:enumeration value="SC"/>
          <xsd:enumeration value="SLA"/>
          <xsd:enumeration value="SP"/>
          <xsd:enumeration value="ST"/>
          <xsd:enumeration value="SOW"/>
          <xsd:enumeration value="TC"/>
          <xsd:enumeration value="TOR"/>
          <xsd:enumeration value="TN"/>
          <xsd:enumeration value="TP"/>
          <xsd:enumeration value="TR"/>
          <xsd:enumeration value="TS"/>
          <xsd:enumeration value="VC"/>
          <xsd:enumeration value="WBS"/>
          <xsd:enumeration value="WI"/>
          <xsd:enumeration value="WP"/>
          <xsd:enumeration value="WPD"/>
        </xsd:restriction>
      </xsd:simpleType>
    </xsd:element>
    <xsd:element name="Reference" ma:index="3" nillable="true" ma:displayName="Reference" ma:internalName="Reference">
      <xsd:simpleType>
        <xsd:restriction base="dms:Text">
          <xsd:maxLength value="255"/>
        </xsd:restriction>
      </xsd:simpleType>
    </xsd:element>
    <xsd:element name="Assign_x0020_document_x0020_reference" ma:index="4" nillable="true" ma:displayName="Assign document reference" ma:default="0" ma:internalName="Assign_x0020_document_x0020_reference">
      <xsd:simpleType>
        <xsd:restriction base="dms:Boolean"/>
      </xsd:simpleType>
    </xsd:element>
    <xsd:element name="Classification" ma:index="6" nillable="true" ma:displayName="Classification" ma:format="Dropdown" ma:internalName="Classification" ma:readOnly="false">
      <xsd:simpleType>
        <xsd:restriction base="dms:Choice">
          <xsd:enumeration value="ESA UNCLASSIFIED – Releasable to the Public"/>
          <xsd:enumeration value="ESA UNCLASSIFIED – For ESA Official Use Only"/>
          <xsd:enumeration value="ESA UNCLASSIFIED – Limited Distribution"/>
          <xsd:enumeration value="ESA UNCLASSIFIED – Sensitive Personal Data"/>
          <xsd:enumeration value="ESA UNCLASSIFIED - For Official Use"/>
          <xsd:enumeration value="ESA UNCLASSIFIED - For Internal Use"/>
          <xsd:enumeration value="ESA UNCLASSIFIED - Proprietary Information"/>
          <xsd:enumeration value="ESA UNCLASSIFIED - Personnel in Confidence"/>
          <xsd:enumeration value="ESA UNCLASSIFIED - Medical in Confidence"/>
          <xsd:enumeration value="ESA UNCLASSIFIED ITT - For Internal Use - Limited Distribution"/>
          <xsd:enumeration value="ESA UNCLASSIFIED TEB - For Internal Use - Limited Distribution"/>
          <xsd:enumeration value="ESA UNCLASSIFIED - Proprietary Information - Limited Distribution"/>
          <xsd:enumeration value="ESA Unclassified – For Official Use – Privileged – OBSOLETE"/>
          <xsd:enumeration value="ESA Unclassified – For Internal Use – Privileged – OBSOLETE"/>
          <xsd:enumeration value="ESA Unclassified – Proprietary Information – Privileged – OBSOLETE"/>
          <xsd:enumeration value="Non-ESA document"/>
          <xsd:enumeration value="Non-ESA document - Proprietary Information"/>
          <xsd:enumeration value="ESA Restricted – OBSOLETE"/>
          <xsd:enumeration value="ESA Confidential – OBSOLETE"/>
          <xsd:enumeration value="ESA Secret – OBSOLETE"/>
        </xsd:restriction>
      </xsd:simpleType>
    </xsd:element>
    <xsd:element name="Classification_x0020_Caveat" ma:index="7" nillable="true" ma:displayName="Classification Caveat" ma:description="Please use this field only in case of documents classified as &quot;For Internal Use&quot; and &quot;Proprietary Information&quot;" ma:internalName="Classification_x0020_Caveat">
      <xsd:simpleType>
        <xsd:restriction base="dms:Text">
          <xsd:maxLength value="255"/>
        </xsd:restriction>
      </xsd:simpleType>
    </xsd:element>
    <xsd:element name="Issue_x0020_Date" ma:index="8" nillable="true" ma:displayName="Issue Date" ma:format="DateOnly" ma:internalName="Issue_x0020_Date">
      <xsd:simpleType>
        <xsd:restriction base="dms:DateTime"/>
      </xsd:simpleType>
    </xsd:element>
    <xsd:element name="Issue" ma:index="9" nillable="true" ma:displayName="Issue" ma:internalName="Issue">
      <xsd:simpleType>
        <xsd:restriction base="dms:Text">
          <xsd:maxLength value="4"/>
        </xsd:restriction>
      </xsd:simpleType>
    </xsd:element>
    <xsd:element name="Distribution" ma:index="12" nillable="true" ma:displayName="Distribution" ma:internalName="Distribution">
      <xsd:simpleType>
        <xsd:restriction base="dms:Text">
          <xsd:maxLength value="255"/>
        </xsd:restriction>
      </xsd:simpleType>
    </xsd:element>
    <xsd:element name="Organisational_x0020_entity" ma:index="13" nillable="true" ma:displayName="Organisational entity" ma:internalName="Organisational_x0020_entity">
      <xsd:simpleType>
        <xsd:restriction base="dms:Text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n_iShare" ma:index="25" nillable="true" ma:displayName="In_iShare" ma:default="0" ma:internalName="In_iShare">
      <xsd:simpleType>
        <xsd:restriction base="dms:Boolean"/>
      </xsd:simpleType>
    </xsd:element>
    <xsd:element name="AutoSync" ma:index="26" nillable="true" ma:displayName="AutoSync" ma:default="0" ma:internalName="AutoSync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Revision" ma:index="10" nillable="true" ma:displayName="Revision" ma:internalName="Revision">
      <xsd:simpleType>
        <xsd:restriction base="dms:Text">
          <xsd:maxLength value="4"/>
        </xsd:restriction>
      </xsd:simpleType>
    </xsd:element>
    <xsd:element name="Status" ma:index="11" nillable="true" ma:displayName="Status" ma:format="Dropdown" ma:internalName="Status">
      <xsd:simpleType>
        <xsd:restriction base="dms:Choice">
          <xsd:enumeration value="N/A"/>
          <xsd:enumeration value="For Information Only"/>
          <xsd:enumeration value="Draft"/>
          <xsd:enumeration value="Under Review"/>
          <xsd:enumeration value="Approved"/>
          <xsd:enumeration value="ESA Approved"/>
          <xsd:enumeration value="Issued"/>
          <xsd:enumeration value="Rejected"/>
          <xsd:enumeration value="Withdrawn"/>
          <xsd:enumeration value="Supersed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5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22279E-2C4C-4C93-8498-455A58D1433E}">
  <ds:schemaRefs>
    <ds:schemaRef ds:uri="http://purl.org/dc/elements/1.1/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microsoft.com/sharepoint/v4"/>
    <ds:schemaRef ds:uri="http://schemas.microsoft.com/office/2006/documentManagement/types"/>
    <ds:schemaRef ds:uri="http://schemas.openxmlformats.org/package/2006/metadata/core-properties"/>
    <ds:schemaRef ds:uri="http://schemas.microsoft.com/sharepoint/v3/fields"/>
    <ds:schemaRef ds:uri="ddc99d1b-0883-4f2c-a8e6-6d8ebaa0e5d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783E3FC-67DA-4725-BDDF-DC15FF7560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99d1b-0883-4f2c-a8e6-6d8ebaa0e5d6"/>
    <ds:schemaRef ds:uri="http://schemas.microsoft.com/sharepoint/v3/field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6D573401-998D-45E4-9CC0-0B59B0B357BD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ESA_Presentation_DARK</Template>
  <TotalTime>694</TotalTime>
  <Words>1575</Words>
  <Application>Microsoft Office PowerPoint</Application>
  <PresentationFormat>Custom</PresentationFormat>
  <Paragraphs>149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MS PGothic</vt:lpstr>
      <vt:lpstr>Arial</vt:lpstr>
      <vt:lpstr>Calibri</vt:lpstr>
      <vt:lpstr>Helvetica</vt:lpstr>
      <vt:lpstr>Symbol</vt:lpstr>
      <vt:lpstr>Verdana</vt:lpstr>
      <vt:lpstr>Wingdings</vt:lpstr>
      <vt:lpstr>ESA_Presentation_DARK</vt:lpstr>
      <vt:lpstr>ESA_Presentation_DARK_BG</vt:lpstr>
      <vt:lpstr>ESA_Presentation_CLEAR</vt:lpstr>
      <vt:lpstr>ESA_Presentation_CLEAR_BG</vt:lpstr>
      <vt:lpstr>1_ESA_Presentation_CLEAR</vt:lpstr>
      <vt:lpstr>PowerPoint Presentation</vt:lpstr>
      <vt:lpstr>Recent GHG Task Team meeting on 02-02-’23</vt:lpstr>
      <vt:lpstr>Update GHG Roadmap  Actions &amp; responsibilities </vt:lpstr>
      <vt:lpstr>Update GHG Roadmap  Actions &amp; responsibilities </vt:lpstr>
      <vt:lpstr>PowerPoint Presentation</vt:lpstr>
      <vt:lpstr>PowerPoint Presentation</vt:lpstr>
      <vt:lpstr>Monitoring &amp; Verification Support (MVS) Capacity End-to-end System requirements to monitor CO2</vt:lpstr>
      <vt:lpstr>Monitoring &amp; Verification Support (MVS) Capacity End-to-end System requirements to monitor CO2</vt:lpstr>
      <vt:lpstr>PowerPoint Presentation</vt:lpstr>
      <vt:lpstr>CO2 Missions – Detection of Local Scale Emissions</vt:lpstr>
      <vt:lpstr>CO2 Missions – Quantification of Power Plant Emissions</vt:lpstr>
      <vt:lpstr>CO2 Missions – Quantification of City Emissions</vt:lpstr>
      <vt:lpstr>PowerPoint Presentation</vt:lpstr>
      <vt:lpstr>Split Actions by Scale &amp; GHG</vt:lpstr>
      <vt:lpstr>CEOS Work Plan &amp; Way forward 1/2</vt:lpstr>
      <vt:lpstr>CEOS Work Plan &amp; Way forward 2/2</vt:lpstr>
      <vt:lpstr>BACKUP SLIDES</vt:lpstr>
      <vt:lpstr>PowerPoint Presentation</vt:lpstr>
      <vt:lpstr>MVS Capacity Overarching Objectives</vt:lpstr>
      <vt:lpstr>Assessing a Mission Capability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PowerPoint Presentation</dc:subject>
  <dc:creator>Yasjka Meijer</dc:creator>
  <cp:keywords/>
  <dc:description/>
  <cp:lastModifiedBy>Kyle Wohlwend</cp:lastModifiedBy>
  <cp:revision>2</cp:revision>
  <cp:lastPrinted>2023-02-23T15:31:55Z</cp:lastPrinted>
  <dcterms:created xsi:type="dcterms:W3CDTF">2023-02-02T06:47:56Z</dcterms:created>
  <dcterms:modified xsi:type="dcterms:W3CDTF">2023-03-01T13:38:13Z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user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0x010100B93108F87DD4F24BAE6D0E809C37974D000FC206F40FA8F44792B0B25BFFF4A9D0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2023-02-01T23:00:00Z</vt:filetime>
  </property>
  <property fmtid="{D5CDD505-2E9C-101B-9397-08002B2CF9AE}" pid="30" name="Organisational_x0020_entity">
    <vt:lpwstr/>
  </property>
  <property fmtid="{D5CDD505-2E9C-101B-9397-08002B2CF9AE}" pid="31" name="_dlc_DocIdItemGuid">
    <vt:lpwstr>8efe0189-68e5-46b3-80c8-078d88a4045d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PKKMWAM5UKCP-1108600927-1287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</Properties>
</file>