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355" r:id="rId5"/>
    <p:sldId id="370" r:id="rId6"/>
    <p:sldId id="429" r:id="rId7"/>
    <p:sldId id="425" r:id="rId8"/>
    <p:sldId id="426" r:id="rId9"/>
    <p:sldId id="438" r:id="rId10"/>
    <p:sldId id="440" r:id="rId11"/>
    <p:sldId id="442" r:id="rId12"/>
    <p:sldId id="439" r:id="rId13"/>
    <p:sldId id="356" r:id="rId14"/>
    <p:sldId id="441" r:id="rId15"/>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6DAF64-D649-4D9B-8DD3-14017E2EF75A}">
          <p14:sldIdLst>
            <p14:sldId id="355"/>
            <p14:sldId id="370"/>
            <p14:sldId id="429"/>
            <p14:sldId id="425"/>
            <p14:sldId id="426"/>
            <p14:sldId id="438"/>
            <p14:sldId id="440"/>
            <p14:sldId id="442"/>
            <p14:sldId id="439"/>
            <p14:sldId id="356"/>
            <p14:sldId id="44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60A5"/>
    <a:srgbClr val="008B7B"/>
    <a:srgbClr val="A10B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4"/>
    <p:restoredTop sz="89198"/>
  </p:normalViewPr>
  <p:slideViewPr>
    <p:cSldViewPr snapToGrid="0">
      <p:cViewPr varScale="1">
        <p:scale>
          <a:sx n="102" d="100"/>
          <a:sy n="102" d="100"/>
        </p:scale>
        <p:origin x="8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30820C-13D2-4BB3-AE7C-E11042C525A7}" type="doc">
      <dgm:prSet loTypeId="urn:microsoft.com/office/officeart/2017/3/layout/DropPinTimeline" loCatId="timeline" qsTypeId="urn:microsoft.com/office/officeart/2005/8/quickstyle/simple1" qsCatId="simple" csTypeId="urn:microsoft.com/office/officeart/2005/8/colors/colorful5" csCatId="colorful" phldr="1"/>
      <dgm:spPr/>
      <dgm:t>
        <a:bodyPr/>
        <a:lstStyle/>
        <a:p>
          <a:endParaRPr lang="en-GB"/>
        </a:p>
      </dgm:t>
    </dgm:pt>
    <dgm:pt modelId="{E4910971-8A3E-4870-9890-72AB6DDEF811}">
      <dgm:prSet phldrT="[Text]" phldr="0" custT="1"/>
      <dgm:spPr/>
      <dgm:t>
        <a:bodyPr/>
        <a:lstStyle/>
        <a:p>
          <a:pPr>
            <a:defRPr b="1"/>
          </a:pPr>
          <a:r>
            <a:rPr lang="en-GB" sz="1600">
              <a:latin typeface="Montserrat"/>
            </a:rPr>
            <a:t>Publication of Info note on mitigation</a:t>
          </a:r>
        </a:p>
      </dgm:t>
    </dgm:pt>
    <dgm:pt modelId="{0B64630E-BF4B-4120-8DF5-B717A5F60A5B}" type="parTrans" cxnId="{A754440D-90A0-411B-B074-8065F8E663A3}">
      <dgm:prSet/>
      <dgm:spPr/>
      <dgm:t>
        <a:bodyPr/>
        <a:lstStyle/>
        <a:p>
          <a:endParaRPr lang="en-GB" sz="2400">
            <a:latin typeface="Montserrat" pitchFamily="2" charset="77"/>
          </a:endParaRPr>
        </a:p>
      </dgm:t>
    </dgm:pt>
    <dgm:pt modelId="{98574D8B-789E-479B-9982-91F22060209B}" type="sibTrans" cxnId="{A754440D-90A0-411B-B074-8065F8E663A3}">
      <dgm:prSet/>
      <dgm:spPr/>
      <dgm:t>
        <a:bodyPr/>
        <a:lstStyle/>
        <a:p>
          <a:endParaRPr lang="en-GB" sz="2400">
            <a:latin typeface="Montserrat" pitchFamily="2" charset="77"/>
          </a:endParaRPr>
        </a:p>
      </dgm:t>
    </dgm:pt>
    <dgm:pt modelId="{B076014B-3E70-4DA6-BD79-1BD2B7010D28}">
      <dgm:prSet phldrT="[Text]" phldr="0" custT="1"/>
      <dgm:spPr/>
      <dgm:t>
        <a:bodyPr/>
        <a:lstStyle/>
        <a:p>
          <a:r>
            <a:rPr lang="en-GB" sz="1100">
              <a:latin typeface="Montserrat"/>
            </a:rPr>
            <a:t>February – October</a:t>
          </a:r>
        </a:p>
        <a:p>
          <a:r>
            <a:rPr lang="en-GB" sz="1100">
              <a:latin typeface="Montserrat"/>
            </a:rPr>
            <a:t>Report and launch event</a:t>
          </a:r>
        </a:p>
      </dgm:t>
    </dgm:pt>
    <dgm:pt modelId="{F28FBE5A-E7FC-4775-8EF9-4D44C8B90A1B}" type="parTrans" cxnId="{773E5B21-5A52-42D3-8FF3-1C6651F930D4}">
      <dgm:prSet/>
      <dgm:spPr/>
      <dgm:t>
        <a:bodyPr/>
        <a:lstStyle/>
        <a:p>
          <a:endParaRPr lang="en-GB" sz="2400">
            <a:latin typeface="Montserrat" pitchFamily="2" charset="77"/>
          </a:endParaRPr>
        </a:p>
      </dgm:t>
    </dgm:pt>
    <dgm:pt modelId="{436596A1-4820-4CF1-8326-B3E9184052FB}" type="sibTrans" cxnId="{773E5B21-5A52-42D3-8FF3-1C6651F930D4}">
      <dgm:prSet/>
      <dgm:spPr/>
      <dgm:t>
        <a:bodyPr/>
        <a:lstStyle/>
        <a:p>
          <a:endParaRPr lang="en-GB" sz="2400">
            <a:latin typeface="Montserrat" pitchFamily="2" charset="77"/>
          </a:endParaRPr>
        </a:p>
      </dgm:t>
    </dgm:pt>
    <dgm:pt modelId="{1529383E-AC68-449A-A5A1-92B286C316EA}">
      <dgm:prSet phldrT="[Text]" phldr="0" custT="1"/>
      <dgm:spPr/>
      <dgm:t>
        <a:bodyPr/>
        <a:lstStyle/>
        <a:p>
          <a:pPr>
            <a:defRPr b="1"/>
          </a:pPr>
          <a:r>
            <a:rPr lang="en-GB" sz="1600">
              <a:latin typeface="Montserrat"/>
            </a:rPr>
            <a:t>Participation in GEO Week 2023</a:t>
          </a:r>
        </a:p>
      </dgm:t>
    </dgm:pt>
    <dgm:pt modelId="{36F2613F-9EE2-4183-9C35-71DB08569E1C}" type="parTrans" cxnId="{B429F182-78C2-4ACC-BC88-4C07F3D23F53}">
      <dgm:prSet/>
      <dgm:spPr/>
      <dgm:t>
        <a:bodyPr/>
        <a:lstStyle/>
        <a:p>
          <a:endParaRPr lang="en-GB" sz="2400">
            <a:latin typeface="Montserrat" pitchFamily="2" charset="77"/>
          </a:endParaRPr>
        </a:p>
      </dgm:t>
    </dgm:pt>
    <dgm:pt modelId="{ACF1FC50-6CCB-46D5-BF3D-A169632BEE52}" type="sibTrans" cxnId="{B429F182-78C2-4ACC-BC88-4C07F3D23F53}">
      <dgm:prSet/>
      <dgm:spPr/>
      <dgm:t>
        <a:bodyPr/>
        <a:lstStyle/>
        <a:p>
          <a:endParaRPr lang="en-GB" sz="2400">
            <a:latin typeface="Montserrat" pitchFamily="2" charset="77"/>
          </a:endParaRPr>
        </a:p>
      </dgm:t>
    </dgm:pt>
    <dgm:pt modelId="{9C979B0B-F4D7-47D1-9708-620E1B1A86EC}">
      <dgm:prSet phldrT="[Text]" phldr="0" custT="1"/>
      <dgm:spPr/>
      <dgm:t>
        <a:bodyPr/>
        <a:lstStyle/>
        <a:p>
          <a:r>
            <a:rPr lang="en-GB" sz="1100">
              <a:latin typeface="Montserrat"/>
            </a:rPr>
            <a:t>Climate sessions / events (</a:t>
          </a:r>
          <a:r>
            <a:rPr lang="en-GB" sz="1100" err="1">
              <a:latin typeface="Montserrat"/>
            </a:rPr>
            <a:t>tbd</a:t>
          </a:r>
          <a:r>
            <a:rPr lang="en-GB" sz="1100">
              <a:latin typeface="Montserrat"/>
            </a:rPr>
            <a:t>)</a:t>
          </a:r>
        </a:p>
        <a:p>
          <a:r>
            <a:rPr lang="en-GB" sz="1100">
              <a:latin typeface="Montserrat"/>
            </a:rPr>
            <a:t>6-10 November, Cape Town</a:t>
          </a:r>
        </a:p>
      </dgm:t>
    </dgm:pt>
    <dgm:pt modelId="{C0989CA1-BE57-430E-866D-46F7CD36C4F0}" type="parTrans" cxnId="{D5A25CB6-A363-4DB2-B9C5-EE861B6A0200}">
      <dgm:prSet/>
      <dgm:spPr/>
      <dgm:t>
        <a:bodyPr/>
        <a:lstStyle/>
        <a:p>
          <a:endParaRPr lang="en-GB" sz="2400">
            <a:latin typeface="Montserrat" pitchFamily="2" charset="77"/>
          </a:endParaRPr>
        </a:p>
      </dgm:t>
    </dgm:pt>
    <dgm:pt modelId="{B53838A5-1765-4A11-8C87-A9AE3C374CC4}" type="sibTrans" cxnId="{D5A25CB6-A363-4DB2-B9C5-EE861B6A0200}">
      <dgm:prSet/>
      <dgm:spPr/>
      <dgm:t>
        <a:bodyPr/>
        <a:lstStyle/>
        <a:p>
          <a:endParaRPr lang="en-GB" sz="2400">
            <a:latin typeface="Montserrat" pitchFamily="2" charset="77"/>
          </a:endParaRPr>
        </a:p>
      </dgm:t>
    </dgm:pt>
    <dgm:pt modelId="{F2B3087A-4500-498A-B021-0ADF19E7E3DB}">
      <dgm:prSet phldrT="[Text]" phldr="0" custT="1"/>
      <dgm:spPr/>
      <dgm:t>
        <a:bodyPr/>
        <a:lstStyle/>
        <a:p>
          <a:pPr>
            <a:defRPr b="1"/>
          </a:pPr>
          <a:r>
            <a:rPr lang="en-GB" sz="1600">
              <a:latin typeface="Montserrat"/>
            </a:rPr>
            <a:t>Participation in UNFCCC COP28</a:t>
          </a:r>
        </a:p>
      </dgm:t>
    </dgm:pt>
    <dgm:pt modelId="{E9CC9295-E9BC-494D-93AC-6DDB4FF6FAD1}" type="parTrans" cxnId="{4FF634F2-475E-45E1-905F-0D7ABA381012}">
      <dgm:prSet/>
      <dgm:spPr/>
      <dgm:t>
        <a:bodyPr/>
        <a:lstStyle/>
        <a:p>
          <a:endParaRPr lang="en-GB" sz="2400">
            <a:latin typeface="Montserrat" pitchFamily="2" charset="77"/>
          </a:endParaRPr>
        </a:p>
      </dgm:t>
    </dgm:pt>
    <dgm:pt modelId="{73A4D685-AB2E-489A-8619-1617ADEE415D}" type="sibTrans" cxnId="{4FF634F2-475E-45E1-905F-0D7ABA381012}">
      <dgm:prSet/>
      <dgm:spPr/>
      <dgm:t>
        <a:bodyPr/>
        <a:lstStyle/>
        <a:p>
          <a:endParaRPr lang="en-GB" sz="2400">
            <a:latin typeface="Montserrat" pitchFamily="2" charset="77"/>
          </a:endParaRPr>
        </a:p>
      </dgm:t>
    </dgm:pt>
    <dgm:pt modelId="{0453D159-36D5-4AE4-8B0C-52BC56CFF45F}">
      <dgm:prSet phldrT="[Text]" phldr="0" custT="1"/>
      <dgm:spPr/>
      <dgm:t>
        <a:bodyPr/>
        <a:lstStyle/>
        <a:p>
          <a:r>
            <a:rPr lang="en-GB" sz="1100">
              <a:latin typeface="Montserrat"/>
            </a:rPr>
            <a:t>Earth Information Day</a:t>
          </a:r>
        </a:p>
        <a:p>
          <a:r>
            <a:rPr lang="en-GB" sz="1100">
              <a:latin typeface="Montserrat"/>
            </a:rPr>
            <a:t>COP briefing</a:t>
          </a:r>
        </a:p>
        <a:p>
          <a:r>
            <a:rPr lang="en-GB" sz="1100">
              <a:latin typeface="Montserrat"/>
            </a:rPr>
            <a:t>Side events (tbc)</a:t>
          </a:r>
        </a:p>
        <a:p>
          <a:r>
            <a:rPr lang="en-GB" sz="1100">
              <a:latin typeface="Montserrat"/>
            </a:rPr>
            <a:t>30 November – 12 December, Dubai</a:t>
          </a:r>
        </a:p>
      </dgm:t>
    </dgm:pt>
    <dgm:pt modelId="{6F991489-AFDC-41E0-ADAD-5710998C5314}" type="parTrans" cxnId="{4DAA7578-357E-485A-A31D-050EF2076C80}">
      <dgm:prSet/>
      <dgm:spPr/>
      <dgm:t>
        <a:bodyPr/>
        <a:lstStyle/>
        <a:p>
          <a:endParaRPr lang="en-GB" sz="2400">
            <a:latin typeface="Montserrat" pitchFamily="2" charset="77"/>
          </a:endParaRPr>
        </a:p>
      </dgm:t>
    </dgm:pt>
    <dgm:pt modelId="{FBCBB5C8-0474-4725-9600-7314B20BC142}" type="sibTrans" cxnId="{4DAA7578-357E-485A-A31D-050EF2076C80}">
      <dgm:prSet/>
      <dgm:spPr/>
      <dgm:t>
        <a:bodyPr/>
        <a:lstStyle/>
        <a:p>
          <a:endParaRPr lang="en-GB" sz="2400">
            <a:latin typeface="Montserrat" pitchFamily="2" charset="77"/>
          </a:endParaRPr>
        </a:p>
      </dgm:t>
    </dgm:pt>
    <dgm:pt modelId="{E23B5410-D28D-4B5C-9977-794D780C92B2}">
      <dgm:prSet phldr="0" custT="1"/>
      <dgm:spPr/>
      <dgm:t>
        <a:bodyPr/>
        <a:lstStyle/>
        <a:p>
          <a:pPr>
            <a:defRPr b="1"/>
          </a:pPr>
          <a:r>
            <a:rPr lang="en-GB" sz="1600">
              <a:latin typeface="Montserrat"/>
            </a:rPr>
            <a:t>Contribution to WMO State of Climate Services report /Health</a:t>
          </a:r>
        </a:p>
      </dgm:t>
    </dgm:pt>
    <dgm:pt modelId="{CAF50D0F-14A8-45CE-9BFD-39CC99849EC0}" type="parTrans" cxnId="{9CF6CA8D-85D7-4059-8A6F-E6175A3B3E87}">
      <dgm:prSet/>
      <dgm:spPr/>
      <dgm:t>
        <a:bodyPr/>
        <a:lstStyle/>
        <a:p>
          <a:endParaRPr lang="en-GB" sz="2400">
            <a:latin typeface="Montserrat" pitchFamily="2" charset="77"/>
          </a:endParaRPr>
        </a:p>
      </dgm:t>
    </dgm:pt>
    <dgm:pt modelId="{129D1836-86B4-450A-86F1-9D4BE846A02C}" type="sibTrans" cxnId="{9CF6CA8D-85D7-4059-8A6F-E6175A3B3E87}">
      <dgm:prSet/>
      <dgm:spPr/>
      <dgm:t>
        <a:bodyPr/>
        <a:lstStyle/>
        <a:p>
          <a:endParaRPr lang="en-GB" sz="2400">
            <a:latin typeface="Montserrat" pitchFamily="2" charset="77"/>
          </a:endParaRPr>
        </a:p>
      </dgm:t>
    </dgm:pt>
    <dgm:pt modelId="{8E94EB9B-EBD0-422B-98BC-8F342DF8AB5D}">
      <dgm:prSet phldr="0" custT="1"/>
      <dgm:spPr/>
      <dgm:t>
        <a:bodyPr/>
        <a:lstStyle/>
        <a:p>
          <a:r>
            <a:rPr lang="en-GB" sz="1100" b="0">
              <a:latin typeface="Montserrat"/>
            </a:rPr>
            <a:t>GEO blog post</a:t>
          </a:r>
        </a:p>
        <a:p>
          <a:r>
            <a:rPr lang="en-GB" sz="1100" b="0">
              <a:latin typeface="Montserrat"/>
            </a:rPr>
            <a:t>March 2023</a:t>
          </a:r>
        </a:p>
      </dgm:t>
    </dgm:pt>
    <dgm:pt modelId="{F5B95FFF-959A-40A4-B210-F1BA1E8E3334}" type="parTrans" cxnId="{B8C99ED4-0BE7-4B9B-B9FE-2297C3EDD843}">
      <dgm:prSet/>
      <dgm:spPr/>
      <dgm:t>
        <a:bodyPr/>
        <a:lstStyle/>
        <a:p>
          <a:endParaRPr lang="en-GB" sz="2400">
            <a:latin typeface="Montserrat" pitchFamily="2" charset="77"/>
          </a:endParaRPr>
        </a:p>
      </dgm:t>
    </dgm:pt>
    <dgm:pt modelId="{EC4186E6-270A-480D-92ED-5421AF136B8E}" type="sibTrans" cxnId="{B8C99ED4-0BE7-4B9B-B9FE-2297C3EDD843}">
      <dgm:prSet/>
      <dgm:spPr/>
      <dgm:t>
        <a:bodyPr/>
        <a:lstStyle/>
        <a:p>
          <a:endParaRPr lang="en-GB" sz="2400">
            <a:latin typeface="Montserrat" pitchFamily="2" charset="77"/>
          </a:endParaRPr>
        </a:p>
      </dgm:t>
    </dgm:pt>
    <dgm:pt modelId="{3206F23C-5F9B-4766-9ADB-0CE3C46388F4}">
      <dgm:prSet phldr="0" custT="1"/>
      <dgm:spPr/>
      <dgm:t>
        <a:bodyPr/>
        <a:lstStyle/>
        <a:p>
          <a:pPr>
            <a:defRPr b="1"/>
          </a:pPr>
          <a:r>
            <a:rPr lang="en-GB" sz="1600">
              <a:latin typeface="Montserrat"/>
            </a:rPr>
            <a:t>Participation in UNFCCC SB </a:t>
          </a:r>
        </a:p>
      </dgm:t>
    </dgm:pt>
    <dgm:pt modelId="{4A98E8E0-557E-4C28-8EE7-AB2C1AC53563}" type="parTrans" cxnId="{2D10DABD-23F6-4A0D-A37C-CB696CE5CCC4}">
      <dgm:prSet/>
      <dgm:spPr/>
      <dgm:t>
        <a:bodyPr/>
        <a:lstStyle/>
        <a:p>
          <a:endParaRPr lang="en-GB" sz="2400">
            <a:latin typeface="Montserrat" pitchFamily="2" charset="77"/>
          </a:endParaRPr>
        </a:p>
      </dgm:t>
    </dgm:pt>
    <dgm:pt modelId="{26A9E97A-D76D-414A-855A-4334FD6265EA}" type="sibTrans" cxnId="{2D10DABD-23F6-4A0D-A37C-CB696CE5CCC4}">
      <dgm:prSet/>
      <dgm:spPr/>
      <dgm:t>
        <a:bodyPr/>
        <a:lstStyle/>
        <a:p>
          <a:endParaRPr lang="en-GB" sz="2400">
            <a:latin typeface="Montserrat" pitchFamily="2" charset="77"/>
          </a:endParaRPr>
        </a:p>
      </dgm:t>
    </dgm:pt>
    <dgm:pt modelId="{E7163224-8970-4939-99A6-E71FD461B36A}">
      <dgm:prSet phldr="0" custT="1"/>
      <dgm:spPr/>
      <dgm:t>
        <a:bodyPr/>
        <a:lstStyle/>
        <a:p>
          <a:r>
            <a:rPr lang="en-GB" sz="1100" b="0">
              <a:latin typeface="Montserrat"/>
            </a:rPr>
            <a:t>SB session, side events (</a:t>
          </a:r>
          <a:r>
            <a:rPr lang="en-GB" sz="1100" b="0" err="1">
              <a:latin typeface="Montserrat"/>
            </a:rPr>
            <a:t>tbd</a:t>
          </a:r>
          <a:r>
            <a:rPr lang="en-GB" sz="1100" b="0">
              <a:latin typeface="Montserrat"/>
            </a:rPr>
            <a:t>)</a:t>
          </a:r>
        </a:p>
        <a:p>
          <a:r>
            <a:rPr lang="en-GB" sz="1100" b="0">
              <a:latin typeface="Montserrat"/>
            </a:rPr>
            <a:t>5-15 June, Bonn</a:t>
          </a:r>
        </a:p>
      </dgm:t>
    </dgm:pt>
    <dgm:pt modelId="{D3FDD5E5-7EC9-4B23-B0C4-6A1A719FD6C0}" type="parTrans" cxnId="{417673BE-F71E-4E58-8166-175084A321DD}">
      <dgm:prSet/>
      <dgm:spPr/>
      <dgm:t>
        <a:bodyPr/>
        <a:lstStyle/>
        <a:p>
          <a:endParaRPr lang="en-GB" sz="2400">
            <a:latin typeface="Montserrat" pitchFamily="2" charset="77"/>
          </a:endParaRPr>
        </a:p>
      </dgm:t>
    </dgm:pt>
    <dgm:pt modelId="{07472E47-B577-4D75-89CD-AD19B16429F3}" type="sibTrans" cxnId="{417673BE-F71E-4E58-8166-175084A321DD}">
      <dgm:prSet/>
      <dgm:spPr/>
      <dgm:t>
        <a:bodyPr/>
        <a:lstStyle/>
        <a:p>
          <a:endParaRPr lang="en-GB" sz="2400">
            <a:latin typeface="Montserrat" pitchFamily="2" charset="77"/>
          </a:endParaRPr>
        </a:p>
      </dgm:t>
    </dgm:pt>
    <dgm:pt modelId="{C7864AF6-B0B5-47D3-9465-B98B1E276FF2}">
      <dgm:prSet phldr="0" custT="1"/>
      <dgm:spPr/>
      <dgm:t>
        <a:bodyPr/>
        <a:lstStyle/>
        <a:p>
          <a:pPr>
            <a:defRPr b="1"/>
          </a:pPr>
          <a:r>
            <a:rPr lang="en-GB" sz="1600">
              <a:latin typeface="Montserrat"/>
            </a:rPr>
            <a:t>Dissemination of GEO NAP guidance </a:t>
          </a:r>
        </a:p>
      </dgm:t>
    </dgm:pt>
    <dgm:pt modelId="{50094D18-1D1F-4E1D-A6DE-BF0310E873FB}" type="parTrans" cxnId="{2802D265-5C65-40DB-80CF-A5E1191478CB}">
      <dgm:prSet/>
      <dgm:spPr/>
      <dgm:t>
        <a:bodyPr/>
        <a:lstStyle/>
        <a:p>
          <a:endParaRPr lang="en-GB" sz="2400">
            <a:latin typeface="Montserrat" pitchFamily="2" charset="77"/>
          </a:endParaRPr>
        </a:p>
      </dgm:t>
    </dgm:pt>
    <dgm:pt modelId="{5CC34083-D736-4A62-A2A0-54609B3E019B}" type="sibTrans" cxnId="{2802D265-5C65-40DB-80CF-A5E1191478CB}">
      <dgm:prSet/>
      <dgm:spPr/>
      <dgm:t>
        <a:bodyPr/>
        <a:lstStyle/>
        <a:p>
          <a:endParaRPr lang="en-GB" sz="2400">
            <a:latin typeface="Montserrat" pitchFamily="2" charset="77"/>
          </a:endParaRPr>
        </a:p>
      </dgm:t>
    </dgm:pt>
    <dgm:pt modelId="{6146774F-EB62-4001-BFC8-3F71C3A1ED01}">
      <dgm:prSet phldr="0" custT="1"/>
      <dgm:spPr/>
      <dgm:t>
        <a:bodyPr/>
        <a:lstStyle/>
        <a:p>
          <a:r>
            <a:rPr lang="en-GB" sz="1100" b="0">
              <a:latin typeface="Montserrat"/>
            </a:rPr>
            <a:t>NAP Expo  2023</a:t>
          </a:r>
        </a:p>
        <a:p>
          <a:r>
            <a:rPr lang="en-GB" sz="1100" b="0">
              <a:latin typeface="Montserrat"/>
            </a:rPr>
            <a:t>27-30 March, Santiago</a:t>
          </a:r>
        </a:p>
      </dgm:t>
    </dgm:pt>
    <dgm:pt modelId="{D39E5813-E4CF-46DB-B49A-0A3F97658975}" type="parTrans" cxnId="{65A1AF0B-4C2D-450F-8146-35815B10A44A}">
      <dgm:prSet/>
      <dgm:spPr/>
      <dgm:t>
        <a:bodyPr/>
        <a:lstStyle/>
        <a:p>
          <a:endParaRPr lang="en-GB" sz="2400">
            <a:latin typeface="Montserrat" pitchFamily="2" charset="77"/>
          </a:endParaRPr>
        </a:p>
      </dgm:t>
    </dgm:pt>
    <dgm:pt modelId="{B36AFD68-E98B-441F-87C1-C6C2B59B802D}" type="sibTrans" cxnId="{65A1AF0B-4C2D-450F-8146-35815B10A44A}">
      <dgm:prSet/>
      <dgm:spPr/>
      <dgm:t>
        <a:bodyPr/>
        <a:lstStyle/>
        <a:p>
          <a:endParaRPr lang="en-GB" sz="2400">
            <a:latin typeface="Montserrat" pitchFamily="2" charset="77"/>
          </a:endParaRPr>
        </a:p>
      </dgm:t>
    </dgm:pt>
    <dgm:pt modelId="{4F9B4123-F89E-4D03-978E-22BBBE6E04FB}">
      <dgm:prSet phldr="0" custT="1"/>
      <dgm:spPr/>
      <dgm:t>
        <a:bodyPr/>
        <a:lstStyle/>
        <a:p>
          <a:pPr>
            <a:defRPr b="1"/>
          </a:pPr>
          <a:r>
            <a:rPr lang="en-GB" sz="1600">
              <a:latin typeface="Montserrat"/>
            </a:rPr>
            <a:t>Participation in GEO Symposium 2023</a:t>
          </a:r>
        </a:p>
      </dgm:t>
    </dgm:pt>
    <dgm:pt modelId="{6A91885C-D530-4503-B3DD-52E8F5155D87}" type="parTrans" cxnId="{DA821220-DB0D-4A5F-8059-FA87D237D9F1}">
      <dgm:prSet/>
      <dgm:spPr/>
      <dgm:t>
        <a:bodyPr/>
        <a:lstStyle/>
        <a:p>
          <a:endParaRPr lang="en-GB" sz="2400">
            <a:latin typeface="Montserrat" pitchFamily="2" charset="77"/>
          </a:endParaRPr>
        </a:p>
      </dgm:t>
    </dgm:pt>
    <dgm:pt modelId="{97A7C408-87AE-4F09-BF17-713594347AF4}" type="sibTrans" cxnId="{DA821220-DB0D-4A5F-8059-FA87D237D9F1}">
      <dgm:prSet/>
      <dgm:spPr/>
      <dgm:t>
        <a:bodyPr/>
        <a:lstStyle/>
        <a:p>
          <a:endParaRPr lang="en-GB" sz="2400">
            <a:latin typeface="Montserrat" pitchFamily="2" charset="77"/>
          </a:endParaRPr>
        </a:p>
      </dgm:t>
    </dgm:pt>
    <dgm:pt modelId="{660D9EFB-0A39-4AE8-9BB0-721029E9D7BE}">
      <dgm:prSet phldr="0" custT="1"/>
      <dgm:spPr/>
      <dgm:t>
        <a:bodyPr/>
        <a:lstStyle/>
        <a:p>
          <a:endParaRPr lang="en-GB" sz="1100">
            <a:latin typeface="Montserrat"/>
          </a:endParaRPr>
        </a:p>
        <a:p>
          <a:r>
            <a:rPr lang="en-GB" sz="1100">
              <a:latin typeface="Montserrat"/>
            </a:rPr>
            <a:t>Side events (</a:t>
          </a:r>
          <a:r>
            <a:rPr lang="en-GB" sz="1100" err="1">
              <a:latin typeface="Montserrat"/>
            </a:rPr>
            <a:t>tbd</a:t>
          </a:r>
          <a:r>
            <a:rPr lang="en-GB" sz="1100">
              <a:latin typeface="Montserrat"/>
            </a:rPr>
            <a:t>)</a:t>
          </a:r>
        </a:p>
        <a:p>
          <a:r>
            <a:rPr lang="en-GB" sz="1100">
              <a:latin typeface="Montserrat"/>
            </a:rPr>
            <a:t>14-15 June, Geneva</a:t>
          </a:r>
        </a:p>
      </dgm:t>
    </dgm:pt>
    <dgm:pt modelId="{6D69A6A1-0C6F-401A-B3B8-E31004345E04}" type="parTrans" cxnId="{B086D21F-F197-40E4-B43C-5E04A6196786}">
      <dgm:prSet/>
      <dgm:spPr/>
      <dgm:t>
        <a:bodyPr/>
        <a:lstStyle/>
        <a:p>
          <a:endParaRPr lang="en-GB" sz="2400">
            <a:latin typeface="Montserrat" pitchFamily="2" charset="77"/>
          </a:endParaRPr>
        </a:p>
      </dgm:t>
    </dgm:pt>
    <dgm:pt modelId="{2362463B-1B06-45E1-85C4-B65F0A743A88}" type="sibTrans" cxnId="{B086D21F-F197-40E4-B43C-5E04A6196786}">
      <dgm:prSet/>
      <dgm:spPr/>
      <dgm:t>
        <a:bodyPr/>
        <a:lstStyle/>
        <a:p>
          <a:endParaRPr lang="en-GB" sz="2400">
            <a:latin typeface="Montserrat" pitchFamily="2" charset="77"/>
          </a:endParaRPr>
        </a:p>
      </dgm:t>
    </dgm:pt>
    <dgm:pt modelId="{58B06AFA-BE23-4873-A0C6-A7D317B724E9}" type="pres">
      <dgm:prSet presAssocID="{7D30820C-13D2-4BB3-AE7C-E11042C525A7}" presName="root" presStyleCnt="0">
        <dgm:presLayoutVars>
          <dgm:chMax/>
          <dgm:chPref/>
          <dgm:animLvl val="lvl"/>
        </dgm:presLayoutVars>
      </dgm:prSet>
      <dgm:spPr/>
    </dgm:pt>
    <dgm:pt modelId="{1B148AB8-0618-468D-8E9F-49D2DF5A298C}" type="pres">
      <dgm:prSet presAssocID="{7D30820C-13D2-4BB3-AE7C-E11042C525A7}" presName="divider" presStyleLbl="fgAcc1" presStyleIdx="0" presStyleCnt="8"/>
      <dgm:spPr>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tailEnd type="triangle" w="lg" len="lg"/>
        </a:ln>
        <a:effectLst/>
      </dgm:spPr>
    </dgm:pt>
    <dgm:pt modelId="{CE67147B-B330-4743-814B-1A583E5B684E}" type="pres">
      <dgm:prSet presAssocID="{7D30820C-13D2-4BB3-AE7C-E11042C525A7}" presName="nodes" presStyleCnt="0">
        <dgm:presLayoutVars>
          <dgm:chMax/>
          <dgm:chPref/>
          <dgm:animLvl val="lvl"/>
        </dgm:presLayoutVars>
      </dgm:prSet>
      <dgm:spPr/>
    </dgm:pt>
    <dgm:pt modelId="{68195560-DE96-4DA4-886B-A970599BFF18}" type="pres">
      <dgm:prSet presAssocID="{E4910971-8A3E-4870-9890-72AB6DDEF811}" presName="composite" presStyleCnt="0"/>
      <dgm:spPr/>
    </dgm:pt>
    <dgm:pt modelId="{7E457F5C-395B-4600-97FB-729DCC53C67E}" type="pres">
      <dgm:prSet presAssocID="{E4910971-8A3E-4870-9890-72AB6DDEF811}" presName="ConnectorPoint" presStyleLbl="lnNode1" presStyleIdx="0" presStyleCnt="7"/>
      <dgm:spPr>
        <a:solidFill>
          <a:schemeClr val="accent5">
            <a:hueOff val="0"/>
            <a:satOff val="0"/>
            <a:lumOff val="0"/>
            <a:alphaOff val="0"/>
          </a:schemeClr>
        </a:solidFill>
        <a:ln w="6350" cap="flat" cmpd="sng" algn="ctr">
          <a:solidFill>
            <a:schemeClr val="lt1">
              <a:hueOff val="0"/>
              <a:satOff val="0"/>
              <a:lumOff val="0"/>
              <a:alphaOff val="0"/>
            </a:schemeClr>
          </a:solidFill>
          <a:prstDash val="solid"/>
        </a:ln>
        <a:effectLst/>
      </dgm:spPr>
    </dgm:pt>
    <dgm:pt modelId="{36041FAE-3642-491C-85EE-5A5D6140E53C}" type="pres">
      <dgm:prSet presAssocID="{E4910971-8A3E-4870-9890-72AB6DDEF811}" presName="DropPinPlaceHolder" presStyleCnt="0"/>
      <dgm:spPr/>
    </dgm:pt>
    <dgm:pt modelId="{9A107BB9-DE06-4150-B99D-627AD59EB506}" type="pres">
      <dgm:prSet presAssocID="{E4910971-8A3E-4870-9890-72AB6DDEF811}" presName="DropPin" presStyleLbl="alignNode1" presStyleIdx="0" presStyleCnt="7"/>
      <dgm:spPr/>
    </dgm:pt>
    <dgm:pt modelId="{E4918393-1941-4A85-A0FB-026E6163C879}" type="pres">
      <dgm:prSet presAssocID="{E4910971-8A3E-4870-9890-72AB6DDEF811}" presName="Ellipse" presStyleLbl="fgAcc1" presStyleIdx="1" presStyleCnt="8"/>
      <dgm:spPr>
        <a:solidFill>
          <a:schemeClr val="lt1">
            <a:alpha val="90000"/>
            <a:hueOff val="0"/>
            <a:satOff val="0"/>
            <a:lumOff val="0"/>
            <a:alphaOff val="0"/>
          </a:schemeClr>
        </a:solidFill>
        <a:ln w="25400" cap="flat" cmpd="sng" algn="ctr">
          <a:noFill/>
          <a:prstDash val="solid"/>
        </a:ln>
        <a:effectLst/>
      </dgm:spPr>
    </dgm:pt>
    <dgm:pt modelId="{126D8B60-61C3-412B-82DB-DEBBBF09A15E}" type="pres">
      <dgm:prSet presAssocID="{E4910971-8A3E-4870-9890-72AB6DDEF811}" presName="L2TextContainer" presStyleLbl="revTx" presStyleIdx="0" presStyleCnt="14">
        <dgm:presLayoutVars>
          <dgm:bulletEnabled val="1"/>
        </dgm:presLayoutVars>
      </dgm:prSet>
      <dgm:spPr/>
    </dgm:pt>
    <dgm:pt modelId="{C58AA266-F6B4-42EA-8A9D-F8ED0A6080A4}" type="pres">
      <dgm:prSet presAssocID="{E4910971-8A3E-4870-9890-72AB6DDEF811}" presName="L1TextContainer" presStyleLbl="revTx" presStyleIdx="1" presStyleCnt="14">
        <dgm:presLayoutVars>
          <dgm:chMax val="1"/>
          <dgm:chPref val="1"/>
          <dgm:bulletEnabled val="1"/>
        </dgm:presLayoutVars>
      </dgm:prSet>
      <dgm:spPr/>
    </dgm:pt>
    <dgm:pt modelId="{BFB0092B-1442-4CD0-A50D-2165107D746F}" type="pres">
      <dgm:prSet presAssocID="{E4910971-8A3E-4870-9890-72AB6DDEF811}" presName="ConnectLine" presStyleLbl="sibTrans1D1" presStyleIdx="0" presStyleCnt="7"/>
      <dgm:spPr>
        <a:noFill/>
        <a:ln w="12700" cap="flat" cmpd="sng" algn="ctr">
          <a:solidFill>
            <a:schemeClr val="accent5">
              <a:hueOff val="0"/>
              <a:satOff val="0"/>
              <a:lumOff val="0"/>
              <a:alphaOff val="0"/>
            </a:schemeClr>
          </a:solidFill>
          <a:prstDash val="dash"/>
        </a:ln>
        <a:effectLst/>
      </dgm:spPr>
    </dgm:pt>
    <dgm:pt modelId="{585EB26A-C603-45BD-94D2-DA4E53366165}" type="pres">
      <dgm:prSet presAssocID="{E4910971-8A3E-4870-9890-72AB6DDEF811}" presName="EmptyPlaceHolder" presStyleCnt="0"/>
      <dgm:spPr/>
    </dgm:pt>
    <dgm:pt modelId="{4DEA57D6-1E01-41D2-B288-46E8E4805F9F}" type="pres">
      <dgm:prSet presAssocID="{98574D8B-789E-479B-9982-91F22060209B}" presName="spaceBetweenRectangles" presStyleCnt="0"/>
      <dgm:spPr/>
    </dgm:pt>
    <dgm:pt modelId="{8495998C-3831-4825-B043-BC033053D652}" type="pres">
      <dgm:prSet presAssocID="{C7864AF6-B0B5-47D3-9465-B98B1E276FF2}" presName="composite" presStyleCnt="0"/>
      <dgm:spPr/>
    </dgm:pt>
    <dgm:pt modelId="{09AE93C8-025A-48CF-AED0-48A8D6A2C304}" type="pres">
      <dgm:prSet presAssocID="{C7864AF6-B0B5-47D3-9465-B98B1E276FF2}" presName="ConnectorPoint" presStyleLbl="lnNode1" presStyleIdx="1" presStyleCnt="7"/>
      <dgm:spPr>
        <a:solidFill>
          <a:schemeClr val="accent5">
            <a:hueOff val="2669315"/>
            <a:satOff val="-8663"/>
            <a:lumOff val="393"/>
            <a:alphaOff val="0"/>
          </a:schemeClr>
        </a:solidFill>
        <a:ln w="6350" cap="flat" cmpd="sng" algn="ctr">
          <a:solidFill>
            <a:schemeClr val="lt1">
              <a:hueOff val="0"/>
              <a:satOff val="0"/>
              <a:lumOff val="0"/>
              <a:alphaOff val="0"/>
            </a:schemeClr>
          </a:solidFill>
          <a:prstDash val="solid"/>
        </a:ln>
        <a:effectLst/>
      </dgm:spPr>
    </dgm:pt>
    <dgm:pt modelId="{1DC38609-7D0B-4E34-9B6C-199484D7C4CA}" type="pres">
      <dgm:prSet presAssocID="{C7864AF6-B0B5-47D3-9465-B98B1E276FF2}" presName="DropPinPlaceHolder" presStyleCnt="0"/>
      <dgm:spPr/>
    </dgm:pt>
    <dgm:pt modelId="{37E90976-59EA-4788-845E-5F28ADCBC7E2}" type="pres">
      <dgm:prSet presAssocID="{C7864AF6-B0B5-47D3-9465-B98B1E276FF2}" presName="DropPin" presStyleLbl="alignNode1" presStyleIdx="1" presStyleCnt="7"/>
      <dgm:spPr/>
    </dgm:pt>
    <dgm:pt modelId="{F254074E-1294-4CD5-A86A-8532E42FEC35}" type="pres">
      <dgm:prSet presAssocID="{C7864AF6-B0B5-47D3-9465-B98B1E276FF2}" presName="Ellipse" presStyleLbl="fgAcc1" presStyleIdx="2" presStyleCnt="8"/>
      <dgm:spPr>
        <a:solidFill>
          <a:schemeClr val="lt1">
            <a:alpha val="90000"/>
            <a:hueOff val="0"/>
            <a:satOff val="0"/>
            <a:lumOff val="0"/>
            <a:alphaOff val="0"/>
          </a:schemeClr>
        </a:solidFill>
        <a:ln w="25400" cap="flat" cmpd="sng" algn="ctr">
          <a:noFill/>
          <a:prstDash val="solid"/>
        </a:ln>
        <a:effectLst/>
      </dgm:spPr>
    </dgm:pt>
    <dgm:pt modelId="{8E38B8F9-E843-4999-929E-16A3AFDE6814}" type="pres">
      <dgm:prSet presAssocID="{C7864AF6-B0B5-47D3-9465-B98B1E276FF2}" presName="L2TextContainer" presStyleLbl="revTx" presStyleIdx="2" presStyleCnt="14">
        <dgm:presLayoutVars>
          <dgm:bulletEnabled val="1"/>
        </dgm:presLayoutVars>
      </dgm:prSet>
      <dgm:spPr/>
    </dgm:pt>
    <dgm:pt modelId="{FE83F8B7-D334-4F95-8504-ABA7B7CF98C6}" type="pres">
      <dgm:prSet presAssocID="{C7864AF6-B0B5-47D3-9465-B98B1E276FF2}" presName="L1TextContainer" presStyleLbl="revTx" presStyleIdx="3" presStyleCnt="14">
        <dgm:presLayoutVars>
          <dgm:chMax val="1"/>
          <dgm:chPref val="1"/>
          <dgm:bulletEnabled val="1"/>
        </dgm:presLayoutVars>
      </dgm:prSet>
      <dgm:spPr/>
    </dgm:pt>
    <dgm:pt modelId="{844347F2-1A41-4116-AC03-559E9D030859}" type="pres">
      <dgm:prSet presAssocID="{C7864AF6-B0B5-47D3-9465-B98B1E276FF2}" presName="ConnectLine" presStyleLbl="sibTrans1D1" presStyleIdx="1" presStyleCnt="7"/>
      <dgm:spPr>
        <a:noFill/>
        <a:ln w="12700" cap="flat" cmpd="sng" algn="ctr">
          <a:solidFill>
            <a:schemeClr val="accent5">
              <a:hueOff val="2669315"/>
              <a:satOff val="-8663"/>
              <a:lumOff val="393"/>
              <a:alphaOff val="0"/>
            </a:schemeClr>
          </a:solidFill>
          <a:prstDash val="dash"/>
        </a:ln>
        <a:effectLst/>
      </dgm:spPr>
    </dgm:pt>
    <dgm:pt modelId="{221C0065-064C-45C8-A93E-2512F925C333}" type="pres">
      <dgm:prSet presAssocID="{C7864AF6-B0B5-47D3-9465-B98B1E276FF2}" presName="EmptyPlaceHolder" presStyleCnt="0"/>
      <dgm:spPr/>
    </dgm:pt>
    <dgm:pt modelId="{2CA879D0-08DC-4D97-B03F-5FEE2A58B52A}" type="pres">
      <dgm:prSet presAssocID="{5CC34083-D736-4A62-A2A0-54609B3E019B}" presName="spaceBetweenRectangles" presStyleCnt="0"/>
      <dgm:spPr/>
    </dgm:pt>
    <dgm:pt modelId="{C7F4B373-28FA-409A-9160-D44B124B4B4D}" type="pres">
      <dgm:prSet presAssocID="{3206F23C-5F9B-4766-9ADB-0CE3C46388F4}" presName="composite" presStyleCnt="0"/>
      <dgm:spPr/>
    </dgm:pt>
    <dgm:pt modelId="{1CC3FF1B-5EE4-428A-A294-1C48069CF96F}" type="pres">
      <dgm:prSet presAssocID="{3206F23C-5F9B-4766-9ADB-0CE3C46388F4}" presName="ConnectorPoint" presStyleLbl="lnNode1" presStyleIdx="2" presStyleCnt="7"/>
      <dgm:spPr>
        <a:solidFill>
          <a:schemeClr val="accent5">
            <a:hueOff val="5338630"/>
            <a:satOff val="-17326"/>
            <a:lumOff val="785"/>
            <a:alphaOff val="0"/>
          </a:schemeClr>
        </a:solidFill>
        <a:ln w="6350" cap="flat" cmpd="sng" algn="ctr">
          <a:solidFill>
            <a:schemeClr val="lt1">
              <a:hueOff val="0"/>
              <a:satOff val="0"/>
              <a:lumOff val="0"/>
              <a:alphaOff val="0"/>
            </a:schemeClr>
          </a:solidFill>
          <a:prstDash val="solid"/>
        </a:ln>
        <a:effectLst/>
      </dgm:spPr>
    </dgm:pt>
    <dgm:pt modelId="{47E3DE5B-F364-49D5-BCBA-3234B4877C49}" type="pres">
      <dgm:prSet presAssocID="{3206F23C-5F9B-4766-9ADB-0CE3C46388F4}" presName="DropPinPlaceHolder" presStyleCnt="0"/>
      <dgm:spPr/>
    </dgm:pt>
    <dgm:pt modelId="{4E8B3FFB-6AFE-4309-88F6-7645C06A51CE}" type="pres">
      <dgm:prSet presAssocID="{3206F23C-5F9B-4766-9ADB-0CE3C46388F4}" presName="DropPin" presStyleLbl="alignNode1" presStyleIdx="2" presStyleCnt="7"/>
      <dgm:spPr/>
    </dgm:pt>
    <dgm:pt modelId="{C17AF867-5C37-47B4-8828-A2164F2E100A}" type="pres">
      <dgm:prSet presAssocID="{3206F23C-5F9B-4766-9ADB-0CE3C46388F4}" presName="Ellipse" presStyleLbl="fgAcc1" presStyleIdx="3" presStyleCnt="8"/>
      <dgm:spPr>
        <a:solidFill>
          <a:schemeClr val="lt1">
            <a:alpha val="90000"/>
            <a:hueOff val="0"/>
            <a:satOff val="0"/>
            <a:lumOff val="0"/>
            <a:alphaOff val="0"/>
          </a:schemeClr>
        </a:solidFill>
        <a:ln w="25400" cap="flat" cmpd="sng" algn="ctr">
          <a:noFill/>
          <a:prstDash val="solid"/>
        </a:ln>
        <a:effectLst/>
      </dgm:spPr>
    </dgm:pt>
    <dgm:pt modelId="{7912E7B2-40B2-43AB-A435-1E6E810DF78B}" type="pres">
      <dgm:prSet presAssocID="{3206F23C-5F9B-4766-9ADB-0CE3C46388F4}" presName="L2TextContainer" presStyleLbl="revTx" presStyleIdx="4" presStyleCnt="14">
        <dgm:presLayoutVars>
          <dgm:bulletEnabled val="1"/>
        </dgm:presLayoutVars>
      </dgm:prSet>
      <dgm:spPr/>
    </dgm:pt>
    <dgm:pt modelId="{A8FB5D0A-7078-4770-88FD-FC7BEAFBCA45}" type="pres">
      <dgm:prSet presAssocID="{3206F23C-5F9B-4766-9ADB-0CE3C46388F4}" presName="L1TextContainer" presStyleLbl="revTx" presStyleIdx="5" presStyleCnt="14">
        <dgm:presLayoutVars>
          <dgm:chMax val="1"/>
          <dgm:chPref val="1"/>
          <dgm:bulletEnabled val="1"/>
        </dgm:presLayoutVars>
      </dgm:prSet>
      <dgm:spPr/>
    </dgm:pt>
    <dgm:pt modelId="{919C8B77-B261-4989-B113-023A95526EA2}" type="pres">
      <dgm:prSet presAssocID="{3206F23C-5F9B-4766-9ADB-0CE3C46388F4}" presName="ConnectLine" presStyleLbl="sibTrans1D1" presStyleIdx="2" presStyleCnt="7"/>
      <dgm:spPr>
        <a:noFill/>
        <a:ln w="12700" cap="flat" cmpd="sng" algn="ctr">
          <a:solidFill>
            <a:schemeClr val="accent5">
              <a:hueOff val="5338630"/>
              <a:satOff val="-17326"/>
              <a:lumOff val="785"/>
              <a:alphaOff val="0"/>
            </a:schemeClr>
          </a:solidFill>
          <a:prstDash val="dash"/>
        </a:ln>
        <a:effectLst/>
      </dgm:spPr>
    </dgm:pt>
    <dgm:pt modelId="{6F8B3C33-D3E9-4E23-BA3C-4EDFBFA88E57}" type="pres">
      <dgm:prSet presAssocID="{3206F23C-5F9B-4766-9ADB-0CE3C46388F4}" presName="EmptyPlaceHolder" presStyleCnt="0"/>
      <dgm:spPr/>
    </dgm:pt>
    <dgm:pt modelId="{D0ED40F8-F196-4294-8B80-DCE9A13E6B85}" type="pres">
      <dgm:prSet presAssocID="{26A9E97A-D76D-414A-855A-4334FD6265EA}" presName="spaceBetweenRectangles" presStyleCnt="0"/>
      <dgm:spPr/>
    </dgm:pt>
    <dgm:pt modelId="{0703718D-E367-41EE-9450-788C31098B5B}" type="pres">
      <dgm:prSet presAssocID="{4F9B4123-F89E-4D03-978E-22BBBE6E04FB}" presName="composite" presStyleCnt="0"/>
      <dgm:spPr/>
    </dgm:pt>
    <dgm:pt modelId="{D6EDFDC7-6EC5-4A12-9714-8AB68D0BFEF6}" type="pres">
      <dgm:prSet presAssocID="{4F9B4123-F89E-4D03-978E-22BBBE6E04FB}" presName="ConnectorPoint" presStyleLbl="lnNode1" presStyleIdx="3" presStyleCnt="7"/>
      <dgm:spPr>
        <a:solidFill>
          <a:schemeClr val="accent5">
            <a:hueOff val="8007945"/>
            <a:satOff val="-25989"/>
            <a:lumOff val="1178"/>
            <a:alphaOff val="0"/>
          </a:schemeClr>
        </a:solidFill>
        <a:ln w="6350" cap="flat" cmpd="sng" algn="ctr">
          <a:solidFill>
            <a:schemeClr val="lt1">
              <a:hueOff val="0"/>
              <a:satOff val="0"/>
              <a:lumOff val="0"/>
              <a:alphaOff val="0"/>
            </a:schemeClr>
          </a:solidFill>
          <a:prstDash val="solid"/>
        </a:ln>
        <a:effectLst/>
      </dgm:spPr>
    </dgm:pt>
    <dgm:pt modelId="{746E7F90-FF74-4635-A133-E6BAE0D73669}" type="pres">
      <dgm:prSet presAssocID="{4F9B4123-F89E-4D03-978E-22BBBE6E04FB}" presName="DropPinPlaceHolder" presStyleCnt="0"/>
      <dgm:spPr/>
    </dgm:pt>
    <dgm:pt modelId="{DF8715A2-33D7-4523-A5A2-C72A2258D074}" type="pres">
      <dgm:prSet presAssocID="{4F9B4123-F89E-4D03-978E-22BBBE6E04FB}" presName="DropPin" presStyleLbl="alignNode1" presStyleIdx="3" presStyleCnt="7"/>
      <dgm:spPr/>
    </dgm:pt>
    <dgm:pt modelId="{662C6758-7A3D-4998-A76F-ED6947780497}" type="pres">
      <dgm:prSet presAssocID="{4F9B4123-F89E-4D03-978E-22BBBE6E04FB}" presName="Ellipse" presStyleLbl="fgAcc1" presStyleIdx="4" presStyleCnt="8"/>
      <dgm:spPr>
        <a:solidFill>
          <a:schemeClr val="lt1">
            <a:alpha val="90000"/>
            <a:hueOff val="0"/>
            <a:satOff val="0"/>
            <a:lumOff val="0"/>
            <a:alphaOff val="0"/>
          </a:schemeClr>
        </a:solidFill>
        <a:ln w="25400" cap="flat" cmpd="sng" algn="ctr">
          <a:noFill/>
          <a:prstDash val="solid"/>
        </a:ln>
        <a:effectLst/>
      </dgm:spPr>
    </dgm:pt>
    <dgm:pt modelId="{09239D9C-5909-47D6-B7F0-5DEABB7A2C83}" type="pres">
      <dgm:prSet presAssocID="{4F9B4123-F89E-4D03-978E-22BBBE6E04FB}" presName="L2TextContainer" presStyleLbl="revTx" presStyleIdx="6" presStyleCnt="14">
        <dgm:presLayoutVars>
          <dgm:bulletEnabled val="1"/>
        </dgm:presLayoutVars>
      </dgm:prSet>
      <dgm:spPr/>
    </dgm:pt>
    <dgm:pt modelId="{FA3A0F4A-36CE-4CC8-A433-1BC9B4BF88A3}" type="pres">
      <dgm:prSet presAssocID="{4F9B4123-F89E-4D03-978E-22BBBE6E04FB}" presName="L1TextContainer" presStyleLbl="revTx" presStyleIdx="7" presStyleCnt="14">
        <dgm:presLayoutVars>
          <dgm:chMax val="1"/>
          <dgm:chPref val="1"/>
          <dgm:bulletEnabled val="1"/>
        </dgm:presLayoutVars>
      </dgm:prSet>
      <dgm:spPr/>
    </dgm:pt>
    <dgm:pt modelId="{8672CA33-9AE1-43F1-AC58-8122A7B4F6D7}" type="pres">
      <dgm:prSet presAssocID="{4F9B4123-F89E-4D03-978E-22BBBE6E04FB}" presName="ConnectLine" presStyleLbl="sibTrans1D1" presStyleIdx="3" presStyleCnt="7"/>
      <dgm:spPr>
        <a:noFill/>
        <a:ln w="12700" cap="flat" cmpd="sng" algn="ctr">
          <a:solidFill>
            <a:schemeClr val="accent5">
              <a:hueOff val="8007945"/>
              <a:satOff val="-25989"/>
              <a:lumOff val="1178"/>
              <a:alphaOff val="0"/>
            </a:schemeClr>
          </a:solidFill>
          <a:prstDash val="dash"/>
        </a:ln>
        <a:effectLst/>
      </dgm:spPr>
    </dgm:pt>
    <dgm:pt modelId="{BA9E1D5E-33DD-47D6-A60F-C884319AED8D}" type="pres">
      <dgm:prSet presAssocID="{4F9B4123-F89E-4D03-978E-22BBBE6E04FB}" presName="EmptyPlaceHolder" presStyleCnt="0"/>
      <dgm:spPr/>
    </dgm:pt>
    <dgm:pt modelId="{E7A6A18D-7499-4E1E-B5D7-C29F26D407BB}" type="pres">
      <dgm:prSet presAssocID="{97A7C408-87AE-4F09-BF17-713594347AF4}" presName="spaceBetweenRectangles" presStyleCnt="0"/>
      <dgm:spPr/>
    </dgm:pt>
    <dgm:pt modelId="{3FE668CB-30B7-4AEE-A48A-A2B6A1F7DC8E}" type="pres">
      <dgm:prSet presAssocID="{E23B5410-D28D-4B5C-9977-794D780C92B2}" presName="composite" presStyleCnt="0"/>
      <dgm:spPr/>
    </dgm:pt>
    <dgm:pt modelId="{A23C1D45-AA5C-413C-8C1B-07B33F3E7D97}" type="pres">
      <dgm:prSet presAssocID="{E23B5410-D28D-4B5C-9977-794D780C92B2}" presName="ConnectorPoint" presStyleLbl="lnNode1" presStyleIdx="4" presStyleCnt="7"/>
      <dgm:spPr>
        <a:solidFill>
          <a:schemeClr val="accent5">
            <a:hueOff val="10677260"/>
            <a:satOff val="-34652"/>
            <a:lumOff val="1570"/>
            <a:alphaOff val="0"/>
          </a:schemeClr>
        </a:solidFill>
        <a:ln w="6350" cap="flat" cmpd="sng" algn="ctr">
          <a:solidFill>
            <a:schemeClr val="lt1">
              <a:hueOff val="0"/>
              <a:satOff val="0"/>
              <a:lumOff val="0"/>
              <a:alphaOff val="0"/>
            </a:schemeClr>
          </a:solidFill>
          <a:prstDash val="solid"/>
        </a:ln>
        <a:effectLst/>
      </dgm:spPr>
    </dgm:pt>
    <dgm:pt modelId="{5C13A81C-5745-40C0-91DD-25D135F0D178}" type="pres">
      <dgm:prSet presAssocID="{E23B5410-D28D-4B5C-9977-794D780C92B2}" presName="DropPinPlaceHolder" presStyleCnt="0"/>
      <dgm:spPr/>
    </dgm:pt>
    <dgm:pt modelId="{79B82C52-34CF-4158-92C1-4DA2ED2DCEC6}" type="pres">
      <dgm:prSet presAssocID="{E23B5410-D28D-4B5C-9977-794D780C92B2}" presName="DropPin" presStyleLbl="alignNode1" presStyleIdx="4" presStyleCnt="7"/>
      <dgm:spPr/>
    </dgm:pt>
    <dgm:pt modelId="{A4DCE30F-4E18-4BA0-9D8E-177222DF5A23}" type="pres">
      <dgm:prSet presAssocID="{E23B5410-D28D-4B5C-9977-794D780C92B2}" presName="Ellipse" presStyleLbl="fgAcc1" presStyleIdx="5" presStyleCnt="8"/>
      <dgm:spPr>
        <a:solidFill>
          <a:schemeClr val="lt1">
            <a:alpha val="90000"/>
            <a:hueOff val="0"/>
            <a:satOff val="0"/>
            <a:lumOff val="0"/>
            <a:alphaOff val="0"/>
          </a:schemeClr>
        </a:solidFill>
        <a:ln w="25400" cap="flat" cmpd="sng" algn="ctr">
          <a:noFill/>
          <a:prstDash val="solid"/>
        </a:ln>
        <a:effectLst/>
      </dgm:spPr>
    </dgm:pt>
    <dgm:pt modelId="{03E30670-23F9-41C4-9C31-F2DEFE42FA67}" type="pres">
      <dgm:prSet presAssocID="{E23B5410-D28D-4B5C-9977-794D780C92B2}" presName="L2TextContainer" presStyleLbl="revTx" presStyleIdx="8" presStyleCnt="14">
        <dgm:presLayoutVars>
          <dgm:bulletEnabled val="1"/>
        </dgm:presLayoutVars>
      </dgm:prSet>
      <dgm:spPr/>
    </dgm:pt>
    <dgm:pt modelId="{295B3B75-7740-41A1-8C07-94043DF6B76C}" type="pres">
      <dgm:prSet presAssocID="{E23B5410-D28D-4B5C-9977-794D780C92B2}" presName="L1TextContainer" presStyleLbl="revTx" presStyleIdx="9" presStyleCnt="14" custScaleY="70661">
        <dgm:presLayoutVars>
          <dgm:chMax val="1"/>
          <dgm:chPref val="1"/>
          <dgm:bulletEnabled val="1"/>
        </dgm:presLayoutVars>
      </dgm:prSet>
      <dgm:spPr/>
    </dgm:pt>
    <dgm:pt modelId="{8F4450D2-A4F3-4371-B300-BC865CF3C904}" type="pres">
      <dgm:prSet presAssocID="{E23B5410-D28D-4B5C-9977-794D780C92B2}" presName="ConnectLine" presStyleLbl="sibTrans1D1" presStyleIdx="4" presStyleCnt="7"/>
      <dgm:spPr>
        <a:noFill/>
        <a:ln w="12700" cap="flat" cmpd="sng" algn="ctr">
          <a:solidFill>
            <a:schemeClr val="accent5">
              <a:hueOff val="10677260"/>
              <a:satOff val="-34652"/>
              <a:lumOff val="1570"/>
              <a:alphaOff val="0"/>
            </a:schemeClr>
          </a:solidFill>
          <a:prstDash val="dash"/>
        </a:ln>
        <a:effectLst/>
      </dgm:spPr>
    </dgm:pt>
    <dgm:pt modelId="{BE73633C-1246-4AC0-ADBA-92C2416513EF}" type="pres">
      <dgm:prSet presAssocID="{E23B5410-D28D-4B5C-9977-794D780C92B2}" presName="EmptyPlaceHolder" presStyleCnt="0"/>
      <dgm:spPr/>
    </dgm:pt>
    <dgm:pt modelId="{9D0D031D-07E6-41D3-9AF5-E990827553D7}" type="pres">
      <dgm:prSet presAssocID="{129D1836-86B4-450A-86F1-9D4BE846A02C}" presName="spaceBetweenRectangles" presStyleCnt="0"/>
      <dgm:spPr/>
    </dgm:pt>
    <dgm:pt modelId="{BA957520-2944-4FCA-A1E1-BA0B3DDB6D71}" type="pres">
      <dgm:prSet presAssocID="{1529383E-AC68-449A-A5A1-92B286C316EA}" presName="composite" presStyleCnt="0"/>
      <dgm:spPr/>
    </dgm:pt>
    <dgm:pt modelId="{7D4038F7-1735-43FF-9263-F68B490D029B}" type="pres">
      <dgm:prSet presAssocID="{1529383E-AC68-449A-A5A1-92B286C316EA}" presName="ConnectorPoint" presStyleLbl="lnNode1" presStyleIdx="5" presStyleCnt="7"/>
      <dgm:spPr>
        <a:solidFill>
          <a:schemeClr val="accent5">
            <a:hueOff val="13346574"/>
            <a:satOff val="-43315"/>
            <a:lumOff val="1963"/>
            <a:alphaOff val="0"/>
          </a:schemeClr>
        </a:solidFill>
        <a:ln w="6350" cap="flat" cmpd="sng" algn="ctr">
          <a:solidFill>
            <a:schemeClr val="lt1">
              <a:hueOff val="0"/>
              <a:satOff val="0"/>
              <a:lumOff val="0"/>
              <a:alphaOff val="0"/>
            </a:schemeClr>
          </a:solidFill>
          <a:prstDash val="solid"/>
        </a:ln>
        <a:effectLst/>
      </dgm:spPr>
    </dgm:pt>
    <dgm:pt modelId="{E51A134B-5DCA-4DCF-992C-C445DCC0F6A2}" type="pres">
      <dgm:prSet presAssocID="{1529383E-AC68-449A-A5A1-92B286C316EA}" presName="DropPinPlaceHolder" presStyleCnt="0"/>
      <dgm:spPr/>
    </dgm:pt>
    <dgm:pt modelId="{303E874E-4639-42AF-BF17-702504282148}" type="pres">
      <dgm:prSet presAssocID="{1529383E-AC68-449A-A5A1-92B286C316EA}" presName="DropPin" presStyleLbl="alignNode1" presStyleIdx="5" presStyleCnt="7"/>
      <dgm:spPr/>
    </dgm:pt>
    <dgm:pt modelId="{48926CDB-7DAC-4793-9D41-EA06FECA5307}" type="pres">
      <dgm:prSet presAssocID="{1529383E-AC68-449A-A5A1-92B286C316EA}" presName="Ellipse" presStyleLbl="fgAcc1" presStyleIdx="6" presStyleCnt="8"/>
      <dgm:spPr>
        <a:solidFill>
          <a:schemeClr val="lt1">
            <a:alpha val="90000"/>
            <a:hueOff val="0"/>
            <a:satOff val="0"/>
            <a:lumOff val="0"/>
            <a:alphaOff val="0"/>
          </a:schemeClr>
        </a:solidFill>
        <a:ln w="25400" cap="flat" cmpd="sng" algn="ctr">
          <a:noFill/>
          <a:prstDash val="solid"/>
        </a:ln>
        <a:effectLst/>
      </dgm:spPr>
    </dgm:pt>
    <dgm:pt modelId="{A71A4BDB-F848-40C0-9C69-DE84A98BC359}" type="pres">
      <dgm:prSet presAssocID="{1529383E-AC68-449A-A5A1-92B286C316EA}" presName="L2TextContainer" presStyleLbl="revTx" presStyleIdx="10" presStyleCnt="14">
        <dgm:presLayoutVars>
          <dgm:bulletEnabled val="1"/>
        </dgm:presLayoutVars>
      </dgm:prSet>
      <dgm:spPr/>
    </dgm:pt>
    <dgm:pt modelId="{00DE0DE5-A549-47D4-BE71-26302682F154}" type="pres">
      <dgm:prSet presAssocID="{1529383E-AC68-449A-A5A1-92B286C316EA}" presName="L1TextContainer" presStyleLbl="revTx" presStyleIdx="11" presStyleCnt="14">
        <dgm:presLayoutVars>
          <dgm:chMax val="1"/>
          <dgm:chPref val="1"/>
          <dgm:bulletEnabled val="1"/>
        </dgm:presLayoutVars>
      </dgm:prSet>
      <dgm:spPr/>
    </dgm:pt>
    <dgm:pt modelId="{6BBEF612-127A-41B3-8DE2-8DC1305B6081}" type="pres">
      <dgm:prSet presAssocID="{1529383E-AC68-449A-A5A1-92B286C316EA}" presName="ConnectLine" presStyleLbl="sibTrans1D1" presStyleIdx="5" presStyleCnt="7"/>
      <dgm:spPr>
        <a:noFill/>
        <a:ln w="12700" cap="flat" cmpd="sng" algn="ctr">
          <a:solidFill>
            <a:schemeClr val="accent5">
              <a:hueOff val="13346574"/>
              <a:satOff val="-43315"/>
              <a:lumOff val="1963"/>
              <a:alphaOff val="0"/>
            </a:schemeClr>
          </a:solidFill>
          <a:prstDash val="dash"/>
        </a:ln>
        <a:effectLst/>
      </dgm:spPr>
    </dgm:pt>
    <dgm:pt modelId="{194B056B-5EA6-4E8E-A90C-AF795599F5D9}" type="pres">
      <dgm:prSet presAssocID="{1529383E-AC68-449A-A5A1-92B286C316EA}" presName="EmptyPlaceHolder" presStyleCnt="0"/>
      <dgm:spPr/>
    </dgm:pt>
    <dgm:pt modelId="{2F2583B8-4A7B-43C3-9D99-1B4996C9B9FE}" type="pres">
      <dgm:prSet presAssocID="{ACF1FC50-6CCB-46D5-BF3D-A169632BEE52}" presName="spaceBetweenRectangles" presStyleCnt="0"/>
      <dgm:spPr/>
    </dgm:pt>
    <dgm:pt modelId="{EFEC088D-7F47-4B19-818B-ACE5452425E4}" type="pres">
      <dgm:prSet presAssocID="{F2B3087A-4500-498A-B021-0ADF19E7E3DB}" presName="composite" presStyleCnt="0"/>
      <dgm:spPr/>
    </dgm:pt>
    <dgm:pt modelId="{7B95BF08-1621-4481-975E-173704F130E0}" type="pres">
      <dgm:prSet presAssocID="{F2B3087A-4500-498A-B021-0ADF19E7E3DB}" presName="ConnectorPoint" presStyleLbl="lnNode1" presStyleIdx="6" presStyleCnt="7"/>
      <dgm:spPr>
        <a:solidFill>
          <a:schemeClr val="accent5">
            <a:hueOff val="16015889"/>
            <a:satOff val="-51978"/>
            <a:lumOff val="2355"/>
            <a:alphaOff val="0"/>
          </a:schemeClr>
        </a:solidFill>
        <a:ln w="6350" cap="flat" cmpd="sng" algn="ctr">
          <a:solidFill>
            <a:schemeClr val="lt1">
              <a:hueOff val="0"/>
              <a:satOff val="0"/>
              <a:lumOff val="0"/>
              <a:alphaOff val="0"/>
            </a:schemeClr>
          </a:solidFill>
          <a:prstDash val="solid"/>
        </a:ln>
        <a:effectLst/>
      </dgm:spPr>
    </dgm:pt>
    <dgm:pt modelId="{A134C3FD-4405-4945-A7EA-3B1EEB303A54}" type="pres">
      <dgm:prSet presAssocID="{F2B3087A-4500-498A-B021-0ADF19E7E3DB}" presName="DropPinPlaceHolder" presStyleCnt="0"/>
      <dgm:spPr/>
    </dgm:pt>
    <dgm:pt modelId="{3B2671FF-208A-4700-B2D6-B0E51691E150}" type="pres">
      <dgm:prSet presAssocID="{F2B3087A-4500-498A-B021-0ADF19E7E3DB}" presName="DropPin" presStyleLbl="alignNode1" presStyleIdx="6" presStyleCnt="7"/>
      <dgm:spPr/>
    </dgm:pt>
    <dgm:pt modelId="{1A730EAA-7519-4B7F-88B6-0CCD24DB3064}" type="pres">
      <dgm:prSet presAssocID="{F2B3087A-4500-498A-B021-0ADF19E7E3DB}" presName="Ellipse" presStyleLbl="fgAcc1" presStyleIdx="7" presStyleCnt="8"/>
      <dgm:spPr>
        <a:solidFill>
          <a:schemeClr val="lt1">
            <a:alpha val="90000"/>
            <a:hueOff val="0"/>
            <a:satOff val="0"/>
            <a:lumOff val="0"/>
            <a:alphaOff val="0"/>
          </a:schemeClr>
        </a:solidFill>
        <a:ln w="25400" cap="flat" cmpd="sng" algn="ctr">
          <a:noFill/>
          <a:prstDash val="solid"/>
        </a:ln>
        <a:effectLst/>
      </dgm:spPr>
    </dgm:pt>
    <dgm:pt modelId="{FC54E55E-212D-4B87-9ADF-B317FD819B96}" type="pres">
      <dgm:prSet presAssocID="{F2B3087A-4500-498A-B021-0ADF19E7E3DB}" presName="L2TextContainer" presStyleLbl="revTx" presStyleIdx="12" presStyleCnt="14">
        <dgm:presLayoutVars>
          <dgm:bulletEnabled val="1"/>
        </dgm:presLayoutVars>
      </dgm:prSet>
      <dgm:spPr/>
    </dgm:pt>
    <dgm:pt modelId="{7D8D197D-CD2B-4C6E-A225-101A1AE6EC07}" type="pres">
      <dgm:prSet presAssocID="{F2B3087A-4500-498A-B021-0ADF19E7E3DB}" presName="L1TextContainer" presStyleLbl="revTx" presStyleIdx="13" presStyleCnt="14">
        <dgm:presLayoutVars>
          <dgm:chMax val="1"/>
          <dgm:chPref val="1"/>
          <dgm:bulletEnabled val="1"/>
        </dgm:presLayoutVars>
      </dgm:prSet>
      <dgm:spPr/>
    </dgm:pt>
    <dgm:pt modelId="{2219E0EF-CD34-42AC-BCA6-A507A86CECAF}" type="pres">
      <dgm:prSet presAssocID="{F2B3087A-4500-498A-B021-0ADF19E7E3DB}" presName="ConnectLine" presStyleLbl="sibTrans1D1" presStyleIdx="6" presStyleCnt="7"/>
      <dgm:spPr>
        <a:noFill/>
        <a:ln w="12700" cap="flat" cmpd="sng" algn="ctr">
          <a:solidFill>
            <a:schemeClr val="accent5">
              <a:hueOff val="16015889"/>
              <a:satOff val="-51978"/>
              <a:lumOff val="2355"/>
              <a:alphaOff val="0"/>
            </a:schemeClr>
          </a:solidFill>
          <a:prstDash val="dash"/>
        </a:ln>
        <a:effectLst/>
      </dgm:spPr>
    </dgm:pt>
    <dgm:pt modelId="{0D6D50D4-4736-491C-84B5-D2B57126CEB6}" type="pres">
      <dgm:prSet presAssocID="{F2B3087A-4500-498A-B021-0ADF19E7E3DB}" presName="EmptyPlaceHolder" presStyleCnt="0"/>
      <dgm:spPr/>
    </dgm:pt>
  </dgm:ptLst>
  <dgm:cxnLst>
    <dgm:cxn modelId="{4BCBDF04-0846-4678-9E5E-78E8EBD9D0F6}" type="presOf" srcId="{660D9EFB-0A39-4AE8-9BB0-721029E9D7BE}" destId="{09239D9C-5909-47D6-B7F0-5DEABB7A2C83}" srcOrd="0" destOrd="0" presId="urn:microsoft.com/office/officeart/2017/3/layout/DropPinTimeline"/>
    <dgm:cxn modelId="{306C6409-A299-4C2A-BBE6-1205A1A6E34A}" type="presOf" srcId="{C7864AF6-B0B5-47D3-9465-B98B1E276FF2}" destId="{FE83F8B7-D334-4F95-8504-ABA7B7CF98C6}" srcOrd="0" destOrd="0" presId="urn:microsoft.com/office/officeart/2017/3/layout/DropPinTimeline"/>
    <dgm:cxn modelId="{65A1AF0B-4C2D-450F-8146-35815B10A44A}" srcId="{C7864AF6-B0B5-47D3-9465-B98B1E276FF2}" destId="{6146774F-EB62-4001-BFC8-3F71C3A1ED01}" srcOrd="0" destOrd="0" parTransId="{D39E5813-E4CF-46DB-B49A-0A3F97658975}" sibTransId="{B36AFD68-E98B-441F-87C1-C6C2B59B802D}"/>
    <dgm:cxn modelId="{A754440D-90A0-411B-B074-8065F8E663A3}" srcId="{7D30820C-13D2-4BB3-AE7C-E11042C525A7}" destId="{E4910971-8A3E-4870-9890-72AB6DDEF811}" srcOrd="0" destOrd="0" parTransId="{0B64630E-BF4B-4120-8DF5-B717A5F60A5B}" sibTransId="{98574D8B-789E-479B-9982-91F22060209B}"/>
    <dgm:cxn modelId="{B086D21F-F197-40E4-B43C-5E04A6196786}" srcId="{4F9B4123-F89E-4D03-978E-22BBBE6E04FB}" destId="{660D9EFB-0A39-4AE8-9BB0-721029E9D7BE}" srcOrd="0" destOrd="0" parTransId="{6D69A6A1-0C6F-401A-B3B8-E31004345E04}" sibTransId="{2362463B-1B06-45E1-85C4-B65F0A743A88}"/>
    <dgm:cxn modelId="{DA821220-DB0D-4A5F-8059-FA87D237D9F1}" srcId="{7D30820C-13D2-4BB3-AE7C-E11042C525A7}" destId="{4F9B4123-F89E-4D03-978E-22BBBE6E04FB}" srcOrd="3" destOrd="0" parTransId="{6A91885C-D530-4503-B3DD-52E8F5155D87}" sibTransId="{97A7C408-87AE-4F09-BF17-713594347AF4}"/>
    <dgm:cxn modelId="{773E5B21-5A52-42D3-8FF3-1C6651F930D4}" srcId="{E23B5410-D28D-4B5C-9977-794D780C92B2}" destId="{B076014B-3E70-4DA6-BD79-1BD2B7010D28}" srcOrd="0" destOrd="0" parTransId="{F28FBE5A-E7FC-4775-8EF9-4D44C8B90A1B}" sibTransId="{436596A1-4820-4CF1-8326-B3E9184052FB}"/>
    <dgm:cxn modelId="{89A47C5E-343F-4CD1-9922-601534D3114E}" type="presOf" srcId="{8E94EB9B-EBD0-422B-98BC-8F342DF8AB5D}" destId="{126D8B60-61C3-412B-82DB-DEBBBF09A15E}" srcOrd="0" destOrd="0" presId="urn:microsoft.com/office/officeart/2017/3/layout/DropPinTimeline"/>
    <dgm:cxn modelId="{33D5CB5F-7557-41F2-9F18-DFC557BDAAC2}" type="presOf" srcId="{4F9B4123-F89E-4D03-978E-22BBBE6E04FB}" destId="{FA3A0F4A-36CE-4CC8-A433-1BC9B4BF88A3}" srcOrd="0" destOrd="0" presId="urn:microsoft.com/office/officeart/2017/3/layout/DropPinTimeline"/>
    <dgm:cxn modelId="{2802D265-5C65-40DB-80CF-A5E1191478CB}" srcId="{7D30820C-13D2-4BB3-AE7C-E11042C525A7}" destId="{C7864AF6-B0B5-47D3-9465-B98B1E276FF2}" srcOrd="1" destOrd="0" parTransId="{50094D18-1D1F-4E1D-A6DE-BF0310E873FB}" sibTransId="{5CC34083-D736-4A62-A2A0-54609B3E019B}"/>
    <dgm:cxn modelId="{FE135C6A-3EDF-49AE-8AB9-8CF2A862F879}" type="presOf" srcId="{B076014B-3E70-4DA6-BD79-1BD2B7010D28}" destId="{03E30670-23F9-41C4-9C31-F2DEFE42FA67}" srcOrd="0" destOrd="0" presId="urn:microsoft.com/office/officeart/2017/3/layout/DropPinTimeline"/>
    <dgm:cxn modelId="{25B74B6C-FB81-4DFC-BC4A-25D3F978824A}" type="presOf" srcId="{1529383E-AC68-449A-A5A1-92B286C316EA}" destId="{00DE0DE5-A549-47D4-BE71-26302682F154}" srcOrd="0" destOrd="0" presId="urn:microsoft.com/office/officeart/2017/3/layout/DropPinTimeline"/>
    <dgm:cxn modelId="{A8F75E52-920C-4C30-AD78-793B1766D5B1}" type="presOf" srcId="{E23B5410-D28D-4B5C-9977-794D780C92B2}" destId="{295B3B75-7740-41A1-8C07-94043DF6B76C}" srcOrd="0" destOrd="0" presId="urn:microsoft.com/office/officeart/2017/3/layout/DropPinTimeline"/>
    <dgm:cxn modelId="{4DAA7578-357E-485A-A31D-050EF2076C80}" srcId="{F2B3087A-4500-498A-B021-0ADF19E7E3DB}" destId="{0453D159-36D5-4AE4-8B0C-52BC56CFF45F}" srcOrd="0" destOrd="0" parTransId="{6F991489-AFDC-41E0-ADAD-5710998C5314}" sibTransId="{FBCBB5C8-0474-4725-9600-7314B20BC142}"/>
    <dgm:cxn modelId="{B429F182-78C2-4ACC-BC88-4C07F3D23F53}" srcId="{7D30820C-13D2-4BB3-AE7C-E11042C525A7}" destId="{1529383E-AC68-449A-A5A1-92B286C316EA}" srcOrd="5" destOrd="0" parTransId="{36F2613F-9EE2-4183-9C35-71DB08569E1C}" sibTransId="{ACF1FC50-6CCB-46D5-BF3D-A169632BEE52}"/>
    <dgm:cxn modelId="{9CF6CA8D-85D7-4059-8A6F-E6175A3B3E87}" srcId="{7D30820C-13D2-4BB3-AE7C-E11042C525A7}" destId="{E23B5410-D28D-4B5C-9977-794D780C92B2}" srcOrd="4" destOrd="0" parTransId="{CAF50D0F-14A8-45CE-9BFD-39CC99849EC0}" sibTransId="{129D1836-86B4-450A-86F1-9D4BE846A02C}"/>
    <dgm:cxn modelId="{B5B58393-A461-4A91-822F-E6B4CFD1C707}" type="presOf" srcId="{6146774F-EB62-4001-BFC8-3F71C3A1ED01}" destId="{8E38B8F9-E843-4999-929E-16A3AFDE6814}" srcOrd="0" destOrd="0" presId="urn:microsoft.com/office/officeart/2017/3/layout/DropPinTimeline"/>
    <dgm:cxn modelId="{DA0B71B2-BBAC-48F2-A06F-CFFECCD1A84F}" type="presOf" srcId="{0453D159-36D5-4AE4-8B0C-52BC56CFF45F}" destId="{FC54E55E-212D-4B87-9ADF-B317FD819B96}" srcOrd="0" destOrd="0" presId="urn:microsoft.com/office/officeart/2017/3/layout/DropPinTimeline"/>
    <dgm:cxn modelId="{D5A25CB6-A363-4DB2-B9C5-EE861B6A0200}" srcId="{1529383E-AC68-449A-A5A1-92B286C316EA}" destId="{9C979B0B-F4D7-47D1-9708-620E1B1A86EC}" srcOrd="0" destOrd="0" parTransId="{C0989CA1-BE57-430E-866D-46F7CD36C4F0}" sibTransId="{B53838A5-1765-4A11-8C87-A9AE3C374CC4}"/>
    <dgm:cxn modelId="{9C25FBB6-9E14-4769-9D6B-4452DE33888E}" type="presOf" srcId="{F2B3087A-4500-498A-B021-0ADF19E7E3DB}" destId="{7D8D197D-CD2B-4C6E-A225-101A1AE6EC07}" srcOrd="0" destOrd="0" presId="urn:microsoft.com/office/officeart/2017/3/layout/DropPinTimeline"/>
    <dgm:cxn modelId="{1D88A3BA-105B-4005-AC1E-240447172281}" type="presOf" srcId="{E4910971-8A3E-4870-9890-72AB6DDEF811}" destId="{C58AA266-F6B4-42EA-8A9D-F8ED0A6080A4}" srcOrd="0" destOrd="0" presId="urn:microsoft.com/office/officeart/2017/3/layout/DropPinTimeline"/>
    <dgm:cxn modelId="{2D10DABD-23F6-4A0D-A37C-CB696CE5CCC4}" srcId="{7D30820C-13D2-4BB3-AE7C-E11042C525A7}" destId="{3206F23C-5F9B-4766-9ADB-0CE3C46388F4}" srcOrd="2" destOrd="0" parTransId="{4A98E8E0-557E-4C28-8EE7-AB2C1AC53563}" sibTransId="{26A9E97A-D76D-414A-855A-4334FD6265EA}"/>
    <dgm:cxn modelId="{417673BE-F71E-4E58-8166-175084A321DD}" srcId="{3206F23C-5F9B-4766-9ADB-0CE3C46388F4}" destId="{E7163224-8970-4939-99A6-E71FD461B36A}" srcOrd="0" destOrd="0" parTransId="{D3FDD5E5-7EC9-4B23-B0C4-6A1A719FD6C0}" sibTransId="{07472E47-B577-4D75-89CD-AD19B16429F3}"/>
    <dgm:cxn modelId="{641528C5-03F6-4CC3-BBB7-ED3C93DBBBFE}" type="presOf" srcId="{E7163224-8970-4939-99A6-E71FD461B36A}" destId="{7912E7B2-40B2-43AB-A435-1E6E810DF78B}" srcOrd="0" destOrd="0" presId="urn:microsoft.com/office/officeart/2017/3/layout/DropPinTimeline"/>
    <dgm:cxn modelId="{B8C99ED4-0BE7-4B9B-B9FE-2297C3EDD843}" srcId="{E4910971-8A3E-4870-9890-72AB6DDEF811}" destId="{8E94EB9B-EBD0-422B-98BC-8F342DF8AB5D}" srcOrd="0" destOrd="0" parTransId="{F5B95FFF-959A-40A4-B210-F1BA1E8E3334}" sibTransId="{EC4186E6-270A-480D-92ED-5421AF136B8E}"/>
    <dgm:cxn modelId="{53BCBEE0-665E-469A-A327-649657FE040A}" type="presOf" srcId="{9C979B0B-F4D7-47D1-9708-620E1B1A86EC}" destId="{A71A4BDB-F848-40C0-9C69-DE84A98BC359}" srcOrd="0" destOrd="0" presId="urn:microsoft.com/office/officeart/2017/3/layout/DropPinTimeline"/>
    <dgm:cxn modelId="{6676B1F1-03DB-4D48-9C70-E6C9A57D53D7}" type="presOf" srcId="{7D30820C-13D2-4BB3-AE7C-E11042C525A7}" destId="{58B06AFA-BE23-4873-A0C6-A7D317B724E9}" srcOrd="0" destOrd="0" presId="urn:microsoft.com/office/officeart/2017/3/layout/DropPinTimeline"/>
    <dgm:cxn modelId="{4FF634F2-475E-45E1-905F-0D7ABA381012}" srcId="{7D30820C-13D2-4BB3-AE7C-E11042C525A7}" destId="{F2B3087A-4500-498A-B021-0ADF19E7E3DB}" srcOrd="6" destOrd="0" parTransId="{E9CC9295-E9BC-494D-93AC-6DDB4FF6FAD1}" sibTransId="{73A4D685-AB2E-489A-8619-1617ADEE415D}"/>
    <dgm:cxn modelId="{EDADF3FA-D057-443F-B9BB-90A18CA04B6D}" type="presOf" srcId="{3206F23C-5F9B-4766-9ADB-0CE3C46388F4}" destId="{A8FB5D0A-7078-4770-88FD-FC7BEAFBCA45}" srcOrd="0" destOrd="0" presId="urn:microsoft.com/office/officeart/2017/3/layout/DropPinTimeline"/>
    <dgm:cxn modelId="{2F2AC7F1-A7BD-4F26-AB94-54DB71FB4BFC}" type="presParOf" srcId="{58B06AFA-BE23-4873-A0C6-A7D317B724E9}" destId="{1B148AB8-0618-468D-8E9F-49D2DF5A298C}" srcOrd="0" destOrd="0" presId="urn:microsoft.com/office/officeart/2017/3/layout/DropPinTimeline"/>
    <dgm:cxn modelId="{EC208D55-9843-43BB-8168-AA65D3AFE145}" type="presParOf" srcId="{58B06AFA-BE23-4873-A0C6-A7D317B724E9}" destId="{CE67147B-B330-4743-814B-1A583E5B684E}" srcOrd="1" destOrd="0" presId="urn:microsoft.com/office/officeart/2017/3/layout/DropPinTimeline"/>
    <dgm:cxn modelId="{3814D978-67F6-401F-925F-02C010227730}" type="presParOf" srcId="{CE67147B-B330-4743-814B-1A583E5B684E}" destId="{68195560-DE96-4DA4-886B-A970599BFF18}" srcOrd="0" destOrd="0" presId="urn:microsoft.com/office/officeart/2017/3/layout/DropPinTimeline"/>
    <dgm:cxn modelId="{749754A4-40B9-48AB-B9D2-6C31597EE25F}" type="presParOf" srcId="{68195560-DE96-4DA4-886B-A970599BFF18}" destId="{7E457F5C-395B-4600-97FB-729DCC53C67E}" srcOrd="0" destOrd="0" presId="urn:microsoft.com/office/officeart/2017/3/layout/DropPinTimeline"/>
    <dgm:cxn modelId="{4BA5D80B-C4D1-4C8F-93FF-29A3DC088520}" type="presParOf" srcId="{68195560-DE96-4DA4-886B-A970599BFF18}" destId="{36041FAE-3642-491C-85EE-5A5D6140E53C}" srcOrd="1" destOrd="0" presId="urn:microsoft.com/office/officeart/2017/3/layout/DropPinTimeline"/>
    <dgm:cxn modelId="{A7C5A6C4-6D70-4517-BDFA-80E9871BE84B}" type="presParOf" srcId="{36041FAE-3642-491C-85EE-5A5D6140E53C}" destId="{9A107BB9-DE06-4150-B99D-627AD59EB506}" srcOrd="0" destOrd="0" presId="urn:microsoft.com/office/officeart/2017/3/layout/DropPinTimeline"/>
    <dgm:cxn modelId="{ABC1F509-35B9-4144-AB96-E505B6BEC810}" type="presParOf" srcId="{36041FAE-3642-491C-85EE-5A5D6140E53C}" destId="{E4918393-1941-4A85-A0FB-026E6163C879}" srcOrd="1" destOrd="0" presId="urn:microsoft.com/office/officeart/2017/3/layout/DropPinTimeline"/>
    <dgm:cxn modelId="{CAAF9D78-6A32-4A38-917A-E2B15480560A}" type="presParOf" srcId="{68195560-DE96-4DA4-886B-A970599BFF18}" destId="{126D8B60-61C3-412B-82DB-DEBBBF09A15E}" srcOrd="2" destOrd="0" presId="urn:microsoft.com/office/officeart/2017/3/layout/DropPinTimeline"/>
    <dgm:cxn modelId="{70349F2D-F025-4EC0-B0FC-1F62885A844E}" type="presParOf" srcId="{68195560-DE96-4DA4-886B-A970599BFF18}" destId="{C58AA266-F6B4-42EA-8A9D-F8ED0A6080A4}" srcOrd="3" destOrd="0" presId="urn:microsoft.com/office/officeart/2017/3/layout/DropPinTimeline"/>
    <dgm:cxn modelId="{B65B16C4-F7E1-4EC4-B3B9-A8B5E0A3D61B}" type="presParOf" srcId="{68195560-DE96-4DA4-886B-A970599BFF18}" destId="{BFB0092B-1442-4CD0-A50D-2165107D746F}" srcOrd="4" destOrd="0" presId="urn:microsoft.com/office/officeart/2017/3/layout/DropPinTimeline"/>
    <dgm:cxn modelId="{B18C23BF-377C-49A4-AB75-8860F5E1D383}" type="presParOf" srcId="{68195560-DE96-4DA4-886B-A970599BFF18}" destId="{585EB26A-C603-45BD-94D2-DA4E53366165}" srcOrd="5" destOrd="0" presId="urn:microsoft.com/office/officeart/2017/3/layout/DropPinTimeline"/>
    <dgm:cxn modelId="{A5C618ED-C39C-40E6-87C7-285F6EB61F94}" type="presParOf" srcId="{CE67147B-B330-4743-814B-1A583E5B684E}" destId="{4DEA57D6-1E01-41D2-B288-46E8E4805F9F}" srcOrd="1" destOrd="0" presId="urn:microsoft.com/office/officeart/2017/3/layout/DropPinTimeline"/>
    <dgm:cxn modelId="{E4261D22-F5D6-4321-A861-FB911EC2F64F}" type="presParOf" srcId="{CE67147B-B330-4743-814B-1A583E5B684E}" destId="{8495998C-3831-4825-B043-BC033053D652}" srcOrd="2" destOrd="0" presId="urn:microsoft.com/office/officeart/2017/3/layout/DropPinTimeline"/>
    <dgm:cxn modelId="{AACA546E-1585-43E9-8DFE-BF4D58EE1CA6}" type="presParOf" srcId="{8495998C-3831-4825-B043-BC033053D652}" destId="{09AE93C8-025A-48CF-AED0-48A8D6A2C304}" srcOrd="0" destOrd="0" presId="urn:microsoft.com/office/officeart/2017/3/layout/DropPinTimeline"/>
    <dgm:cxn modelId="{BAEF47EF-4979-4DCB-8370-BF45C6C3928D}" type="presParOf" srcId="{8495998C-3831-4825-B043-BC033053D652}" destId="{1DC38609-7D0B-4E34-9B6C-199484D7C4CA}" srcOrd="1" destOrd="0" presId="urn:microsoft.com/office/officeart/2017/3/layout/DropPinTimeline"/>
    <dgm:cxn modelId="{24C5C47B-1C95-45EB-8F12-108A89D652BB}" type="presParOf" srcId="{1DC38609-7D0B-4E34-9B6C-199484D7C4CA}" destId="{37E90976-59EA-4788-845E-5F28ADCBC7E2}" srcOrd="0" destOrd="0" presId="urn:microsoft.com/office/officeart/2017/3/layout/DropPinTimeline"/>
    <dgm:cxn modelId="{1FF87E6C-D5EB-41B5-91F3-1864BEDE5C61}" type="presParOf" srcId="{1DC38609-7D0B-4E34-9B6C-199484D7C4CA}" destId="{F254074E-1294-4CD5-A86A-8532E42FEC35}" srcOrd="1" destOrd="0" presId="urn:microsoft.com/office/officeart/2017/3/layout/DropPinTimeline"/>
    <dgm:cxn modelId="{5066EF98-EE4E-46A7-9251-61ACAB913980}" type="presParOf" srcId="{8495998C-3831-4825-B043-BC033053D652}" destId="{8E38B8F9-E843-4999-929E-16A3AFDE6814}" srcOrd="2" destOrd="0" presId="urn:microsoft.com/office/officeart/2017/3/layout/DropPinTimeline"/>
    <dgm:cxn modelId="{63CE78EC-96F4-425C-8F39-6F3AF6EB2DDC}" type="presParOf" srcId="{8495998C-3831-4825-B043-BC033053D652}" destId="{FE83F8B7-D334-4F95-8504-ABA7B7CF98C6}" srcOrd="3" destOrd="0" presId="urn:microsoft.com/office/officeart/2017/3/layout/DropPinTimeline"/>
    <dgm:cxn modelId="{66BE3A3F-6E60-4CB7-876F-3E320D7A033B}" type="presParOf" srcId="{8495998C-3831-4825-B043-BC033053D652}" destId="{844347F2-1A41-4116-AC03-559E9D030859}" srcOrd="4" destOrd="0" presId="urn:microsoft.com/office/officeart/2017/3/layout/DropPinTimeline"/>
    <dgm:cxn modelId="{D5D35F93-F4CE-495E-913A-EA58C088B463}" type="presParOf" srcId="{8495998C-3831-4825-B043-BC033053D652}" destId="{221C0065-064C-45C8-A93E-2512F925C333}" srcOrd="5" destOrd="0" presId="urn:microsoft.com/office/officeart/2017/3/layout/DropPinTimeline"/>
    <dgm:cxn modelId="{01DB8C15-D65E-4294-BFAA-7CBDB66001D9}" type="presParOf" srcId="{CE67147B-B330-4743-814B-1A583E5B684E}" destId="{2CA879D0-08DC-4D97-B03F-5FEE2A58B52A}" srcOrd="3" destOrd="0" presId="urn:microsoft.com/office/officeart/2017/3/layout/DropPinTimeline"/>
    <dgm:cxn modelId="{CCAD7BE4-3E72-44F8-99CD-55064890654A}" type="presParOf" srcId="{CE67147B-B330-4743-814B-1A583E5B684E}" destId="{C7F4B373-28FA-409A-9160-D44B124B4B4D}" srcOrd="4" destOrd="0" presId="urn:microsoft.com/office/officeart/2017/3/layout/DropPinTimeline"/>
    <dgm:cxn modelId="{1BB9E04F-97D3-4F62-A7C5-EEE5400EC240}" type="presParOf" srcId="{C7F4B373-28FA-409A-9160-D44B124B4B4D}" destId="{1CC3FF1B-5EE4-428A-A294-1C48069CF96F}" srcOrd="0" destOrd="0" presId="urn:microsoft.com/office/officeart/2017/3/layout/DropPinTimeline"/>
    <dgm:cxn modelId="{27D75F6C-E588-462F-AEAE-2284393AF259}" type="presParOf" srcId="{C7F4B373-28FA-409A-9160-D44B124B4B4D}" destId="{47E3DE5B-F364-49D5-BCBA-3234B4877C49}" srcOrd="1" destOrd="0" presId="urn:microsoft.com/office/officeart/2017/3/layout/DropPinTimeline"/>
    <dgm:cxn modelId="{70983147-03CD-41B1-8C37-74E8E4625F54}" type="presParOf" srcId="{47E3DE5B-F364-49D5-BCBA-3234B4877C49}" destId="{4E8B3FFB-6AFE-4309-88F6-7645C06A51CE}" srcOrd="0" destOrd="0" presId="urn:microsoft.com/office/officeart/2017/3/layout/DropPinTimeline"/>
    <dgm:cxn modelId="{85F33F08-9278-440F-A0A8-1F76FB709965}" type="presParOf" srcId="{47E3DE5B-F364-49D5-BCBA-3234B4877C49}" destId="{C17AF867-5C37-47B4-8828-A2164F2E100A}" srcOrd="1" destOrd="0" presId="urn:microsoft.com/office/officeart/2017/3/layout/DropPinTimeline"/>
    <dgm:cxn modelId="{07C134B4-CAB5-4780-8C89-18C442201E20}" type="presParOf" srcId="{C7F4B373-28FA-409A-9160-D44B124B4B4D}" destId="{7912E7B2-40B2-43AB-A435-1E6E810DF78B}" srcOrd="2" destOrd="0" presId="urn:microsoft.com/office/officeart/2017/3/layout/DropPinTimeline"/>
    <dgm:cxn modelId="{A72F7861-22C5-434F-8B56-B03B8E48A47C}" type="presParOf" srcId="{C7F4B373-28FA-409A-9160-D44B124B4B4D}" destId="{A8FB5D0A-7078-4770-88FD-FC7BEAFBCA45}" srcOrd="3" destOrd="0" presId="urn:microsoft.com/office/officeart/2017/3/layout/DropPinTimeline"/>
    <dgm:cxn modelId="{35F1CE49-8B2A-4805-A2FD-C0215ED20B13}" type="presParOf" srcId="{C7F4B373-28FA-409A-9160-D44B124B4B4D}" destId="{919C8B77-B261-4989-B113-023A95526EA2}" srcOrd="4" destOrd="0" presId="urn:microsoft.com/office/officeart/2017/3/layout/DropPinTimeline"/>
    <dgm:cxn modelId="{972F9A2D-C8A8-4F5E-89CF-5F60B573CB72}" type="presParOf" srcId="{C7F4B373-28FA-409A-9160-D44B124B4B4D}" destId="{6F8B3C33-D3E9-4E23-BA3C-4EDFBFA88E57}" srcOrd="5" destOrd="0" presId="urn:microsoft.com/office/officeart/2017/3/layout/DropPinTimeline"/>
    <dgm:cxn modelId="{4C5467B8-78B5-4AF5-8B48-FD5C343366CD}" type="presParOf" srcId="{CE67147B-B330-4743-814B-1A583E5B684E}" destId="{D0ED40F8-F196-4294-8B80-DCE9A13E6B85}" srcOrd="5" destOrd="0" presId="urn:microsoft.com/office/officeart/2017/3/layout/DropPinTimeline"/>
    <dgm:cxn modelId="{A2A9D5C9-6455-469C-8AD4-F26A2243438C}" type="presParOf" srcId="{CE67147B-B330-4743-814B-1A583E5B684E}" destId="{0703718D-E367-41EE-9450-788C31098B5B}" srcOrd="6" destOrd="0" presId="urn:microsoft.com/office/officeart/2017/3/layout/DropPinTimeline"/>
    <dgm:cxn modelId="{A6FBBB4C-26EB-4D73-8E99-9DB3B5312916}" type="presParOf" srcId="{0703718D-E367-41EE-9450-788C31098B5B}" destId="{D6EDFDC7-6EC5-4A12-9714-8AB68D0BFEF6}" srcOrd="0" destOrd="0" presId="urn:microsoft.com/office/officeart/2017/3/layout/DropPinTimeline"/>
    <dgm:cxn modelId="{ED3A796D-323B-46E4-885E-67A074411AA4}" type="presParOf" srcId="{0703718D-E367-41EE-9450-788C31098B5B}" destId="{746E7F90-FF74-4635-A133-E6BAE0D73669}" srcOrd="1" destOrd="0" presId="urn:microsoft.com/office/officeart/2017/3/layout/DropPinTimeline"/>
    <dgm:cxn modelId="{0BC8CC31-D0E4-4B9C-9406-21A91CAE0F5A}" type="presParOf" srcId="{746E7F90-FF74-4635-A133-E6BAE0D73669}" destId="{DF8715A2-33D7-4523-A5A2-C72A2258D074}" srcOrd="0" destOrd="0" presId="urn:microsoft.com/office/officeart/2017/3/layout/DropPinTimeline"/>
    <dgm:cxn modelId="{06D09F56-0796-4F71-989B-EE12ECAC98AB}" type="presParOf" srcId="{746E7F90-FF74-4635-A133-E6BAE0D73669}" destId="{662C6758-7A3D-4998-A76F-ED6947780497}" srcOrd="1" destOrd="0" presId="urn:microsoft.com/office/officeart/2017/3/layout/DropPinTimeline"/>
    <dgm:cxn modelId="{BE02830E-DE64-4BBD-820D-24B6ED8E3254}" type="presParOf" srcId="{0703718D-E367-41EE-9450-788C31098B5B}" destId="{09239D9C-5909-47D6-B7F0-5DEABB7A2C83}" srcOrd="2" destOrd="0" presId="urn:microsoft.com/office/officeart/2017/3/layout/DropPinTimeline"/>
    <dgm:cxn modelId="{1CB6A56F-C68E-4ED1-B555-9103073F6FC7}" type="presParOf" srcId="{0703718D-E367-41EE-9450-788C31098B5B}" destId="{FA3A0F4A-36CE-4CC8-A433-1BC9B4BF88A3}" srcOrd="3" destOrd="0" presId="urn:microsoft.com/office/officeart/2017/3/layout/DropPinTimeline"/>
    <dgm:cxn modelId="{550F60DA-2F24-4CBB-BEBB-B7057CEBEAE4}" type="presParOf" srcId="{0703718D-E367-41EE-9450-788C31098B5B}" destId="{8672CA33-9AE1-43F1-AC58-8122A7B4F6D7}" srcOrd="4" destOrd="0" presId="urn:microsoft.com/office/officeart/2017/3/layout/DropPinTimeline"/>
    <dgm:cxn modelId="{025D2B5A-FA5B-4C6D-8D9D-ED3C6C86E784}" type="presParOf" srcId="{0703718D-E367-41EE-9450-788C31098B5B}" destId="{BA9E1D5E-33DD-47D6-A60F-C884319AED8D}" srcOrd="5" destOrd="0" presId="urn:microsoft.com/office/officeart/2017/3/layout/DropPinTimeline"/>
    <dgm:cxn modelId="{A8530809-327F-48E5-A67B-BDA2F522AD01}" type="presParOf" srcId="{CE67147B-B330-4743-814B-1A583E5B684E}" destId="{E7A6A18D-7499-4E1E-B5D7-C29F26D407BB}" srcOrd="7" destOrd="0" presId="urn:microsoft.com/office/officeart/2017/3/layout/DropPinTimeline"/>
    <dgm:cxn modelId="{5E48F93E-A59C-4088-8749-42928B6E60AF}" type="presParOf" srcId="{CE67147B-B330-4743-814B-1A583E5B684E}" destId="{3FE668CB-30B7-4AEE-A48A-A2B6A1F7DC8E}" srcOrd="8" destOrd="0" presId="urn:microsoft.com/office/officeart/2017/3/layout/DropPinTimeline"/>
    <dgm:cxn modelId="{E5567BAF-0501-4A09-918F-4F58481F2511}" type="presParOf" srcId="{3FE668CB-30B7-4AEE-A48A-A2B6A1F7DC8E}" destId="{A23C1D45-AA5C-413C-8C1B-07B33F3E7D97}" srcOrd="0" destOrd="0" presId="urn:microsoft.com/office/officeart/2017/3/layout/DropPinTimeline"/>
    <dgm:cxn modelId="{DF47B402-E109-4432-8A1C-897069806CC8}" type="presParOf" srcId="{3FE668CB-30B7-4AEE-A48A-A2B6A1F7DC8E}" destId="{5C13A81C-5745-40C0-91DD-25D135F0D178}" srcOrd="1" destOrd="0" presId="urn:microsoft.com/office/officeart/2017/3/layout/DropPinTimeline"/>
    <dgm:cxn modelId="{DC9F62ED-DA11-4381-9982-448A4E4E30C0}" type="presParOf" srcId="{5C13A81C-5745-40C0-91DD-25D135F0D178}" destId="{79B82C52-34CF-4158-92C1-4DA2ED2DCEC6}" srcOrd="0" destOrd="0" presId="urn:microsoft.com/office/officeart/2017/3/layout/DropPinTimeline"/>
    <dgm:cxn modelId="{22C055B3-1BAC-42EA-8480-618E85DC57C5}" type="presParOf" srcId="{5C13A81C-5745-40C0-91DD-25D135F0D178}" destId="{A4DCE30F-4E18-4BA0-9D8E-177222DF5A23}" srcOrd="1" destOrd="0" presId="urn:microsoft.com/office/officeart/2017/3/layout/DropPinTimeline"/>
    <dgm:cxn modelId="{F49EF089-07E9-4BF3-88AF-7AE4D70A739F}" type="presParOf" srcId="{3FE668CB-30B7-4AEE-A48A-A2B6A1F7DC8E}" destId="{03E30670-23F9-41C4-9C31-F2DEFE42FA67}" srcOrd="2" destOrd="0" presId="urn:microsoft.com/office/officeart/2017/3/layout/DropPinTimeline"/>
    <dgm:cxn modelId="{36B0F2C1-EC5E-4001-8F4D-A15D31FB58FF}" type="presParOf" srcId="{3FE668CB-30B7-4AEE-A48A-A2B6A1F7DC8E}" destId="{295B3B75-7740-41A1-8C07-94043DF6B76C}" srcOrd="3" destOrd="0" presId="urn:microsoft.com/office/officeart/2017/3/layout/DropPinTimeline"/>
    <dgm:cxn modelId="{5D9B154B-6515-4C95-9A55-96FCF3349B66}" type="presParOf" srcId="{3FE668CB-30B7-4AEE-A48A-A2B6A1F7DC8E}" destId="{8F4450D2-A4F3-4371-B300-BC865CF3C904}" srcOrd="4" destOrd="0" presId="urn:microsoft.com/office/officeart/2017/3/layout/DropPinTimeline"/>
    <dgm:cxn modelId="{7EBBEAF8-6A84-4E0E-B6A2-1A0FB143F972}" type="presParOf" srcId="{3FE668CB-30B7-4AEE-A48A-A2B6A1F7DC8E}" destId="{BE73633C-1246-4AC0-ADBA-92C2416513EF}" srcOrd="5" destOrd="0" presId="urn:microsoft.com/office/officeart/2017/3/layout/DropPinTimeline"/>
    <dgm:cxn modelId="{68D6EB3A-142E-41DE-82BD-0F511C3E7BFA}" type="presParOf" srcId="{CE67147B-B330-4743-814B-1A583E5B684E}" destId="{9D0D031D-07E6-41D3-9AF5-E990827553D7}" srcOrd="9" destOrd="0" presId="urn:microsoft.com/office/officeart/2017/3/layout/DropPinTimeline"/>
    <dgm:cxn modelId="{18600A58-E120-4F2F-9A9C-81B8C34A4B0E}" type="presParOf" srcId="{CE67147B-B330-4743-814B-1A583E5B684E}" destId="{BA957520-2944-4FCA-A1E1-BA0B3DDB6D71}" srcOrd="10" destOrd="0" presId="urn:microsoft.com/office/officeart/2017/3/layout/DropPinTimeline"/>
    <dgm:cxn modelId="{29509773-D0E7-44DE-A745-ABAB380DE244}" type="presParOf" srcId="{BA957520-2944-4FCA-A1E1-BA0B3DDB6D71}" destId="{7D4038F7-1735-43FF-9263-F68B490D029B}" srcOrd="0" destOrd="0" presId="urn:microsoft.com/office/officeart/2017/3/layout/DropPinTimeline"/>
    <dgm:cxn modelId="{883EAFEE-428A-4BB2-87D6-42D97368997E}" type="presParOf" srcId="{BA957520-2944-4FCA-A1E1-BA0B3DDB6D71}" destId="{E51A134B-5DCA-4DCF-992C-C445DCC0F6A2}" srcOrd="1" destOrd="0" presId="urn:microsoft.com/office/officeart/2017/3/layout/DropPinTimeline"/>
    <dgm:cxn modelId="{8F150567-1184-48B4-A974-139461F2E13A}" type="presParOf" srcId="{E51A134B-5DCA-4DCF-992C-C445DCC0F6A2}" destId="{303E874E-4639-42AF-BF17-702504282148}" srcOrd="0" destOrd="0" presId="urn:microsoft.com/office/officeart/2017/3/layout/DropPinTimeline"/>
    <dgm:cxn modelId="{3059B47E-0C86-457F-8A6E-0DF3A4EA7BA2}" type="presParOf" srcId="{E51A134B-5DCA-4DCF-992C-C445DCC0F6A2}" destId="{48926CDB-7DAC-4793-9D41-EA06FECA5307}" srcOrd="1" destOrd="0" presId="urn:microsoft.com/office/officeart/2017/3/layout/DropPinTimeline"/>
    <dgm:cxn modelId="{6BCE3384-F033-4C82-999A-8FCA5EAB94B0}" type="presParOf" srcId="{BA957520-2944-4FCA-A1E1-BA0B3DDB6D71}" destId="{A71A4BDB-F848-40C0-9C69-DE84A98BC359}" srcOrd="2" destOrd="0" presId="urn:microsoft.com/office/officeart/2017/3/layout/DropPinTimeline"/>
    <dgm:cxn modelId="{2EFE5C0D-B391-4F2D-B8DB-305D65115A58}" type="presParOf" srcId="{BA957520-2944-4FCA-A1E1-BA0B3DDB6D71}" destId="{00DE0DE5-A549-47D4-BE71-26302682F154}" srcOrd="3" destOrd="0" presId="urn:microsoft.com/office/officeart/2017/3/layout/DropPinTimeline"/>
    <dgm:cxn modelId="{4B0C9E85-11A1-48AB-BB9E-BE6598BD631E}" type="presParOf" srcId="{BA957520-2944-4FCA-A1E1-BA0B3DDB6D71}" destId="{6BBEF612-127A-41B3-8DE2-8DC1305B6081}" srcOrd="4" destOrd="0" presId="urn:microsoft.com/office/officeart/2017/3/layout/DropPinTimeline"/>
    <dgm:cxn modelId="{1EE9D29C-014A-40E9-B69D-EE699E8C3AEF}" type="presParOf" srcId="{BA957520-2944-4FCA-A1E1-BA0B3DDB6D71}" destId="{194B056B-5EA6-4E8E-A90C-AF795599F5D9}" srcOrd="5" destOrd="0" presId="urn:microsoft.com/office/officeart/2017/3/layout/DropPinTimeline"/>
    <dgm:cxn modelId="{9C957538-3D56-446E-B5F1-1B2EB375C3AF}" type="presParOf" srcId="{CE67147B-B330-4743-814B-1A583E5B684E}" destId="{2F2583B8-4A7B-43C3-9D99-1B4996C9B9FE}" srcOrd="11" destOrd="0" presId="urn:microsoft.com/office/officeart/2017/3/layout/DropPinTimeline"/>
    <dgm:cxn modelId="{E797B6B4-070F-441B-85C8-AADABF818F10}" type="presParOf" srcId="{CE67147B-B330-4743-814B-1A583E5B684E}" destId="{EFEC088D-7F47-4B19-818B-ACE5452425E4}" srcOrd="12" destOrd="0" presId="urn:microsoft.com/office/officeart/2017/3/layout/DropPinTimeline"/>
    <dgm:cxn modelId="{03493960-6F0C-4102-A94C-7DE0E1F75F7B}" type="presParOf" srcId="{EFEC088D-7F47-4B19-818B-ACE5452425E4}" destId="{7B95BF08-1621-4481-975E-173704F130E0}" srcOrd="0" destOrd="0" presId="urn:microsoft.com/office/officeart/2017/3/layout/DropPinTimeline"/>
    <dgm:cxn modelId="{A149C0F2-C054-45FB-B2A2-529A753DBDCE}" type="presParOf" srcId="{EFEC088D-7F47-4B19-818B-ACE5452425E4}" destId="{A134C3FD-4405-4945-A7EA-3B1EEB303A54}" srcOrd="1" destOrd="0" presId="urn:microsoft.com/office/officeart/2017/3/layout/DropPinTimeline"/>
    <dgm:cxn modelId="{447FFE6C-BB9D-4DB1-9A82-3363EB1FA2B9}" type="presParOf" srcId="{A134C3FD-4405-4945-A7EA-3B1EEB303A54}" destId="{3B2671FF-208A-4700-B2D6-B0E51691E150}" srcOrd="0" destOrd="0" presId="urn:microsoft.com/office/officeart/2017/3/layout/DropPinTimeline"/>
    <dgm:cxn modelId="{5789FC2A-1B45-47F3-B340-2EDC51775963}" type="presParOf" srcId="{A134C3FD-4405-4945-A7EA-3B1EEB303A54}" destId="{1A730EAA-7519-4B7F-88B6-0CCD24DB3064}" srcOrd="1" destOrd="0" presId="urn:microsoft.com/office/officeart/2017/3/layout/DropPinTimeline"/>
    <dgm:cxn modelId="{72DD67A8-CEAF-4D57-AEA4-9ADDAEA4C1EA}" type="presParOf" srcId="{EFEC088D-7F47-4B19-818B-ACE5452425E4}" destId="{FC54E55E-212D-4B87-9ADF-B317FD819B96}" srcOrd="2" destOrd="0" presId="urn:microsoft.com/office/officeart/2017/3/layout/DropPinTimeline"/>
    <dgm:cxn modelId="{E7BFD3A5-6007-4BF8-87EC-8CAA446C5AD2}" type="presParOf" srcId="{EFEC088D-7F47-4B19-818B-ACE5452425E4}" destId="{7D8D197D-CD2B-4C6E-A225-101A1AE6EC07}" srcOrd="3" destOrd="0" presId="urn:microsoft.com/office/officeart/2017/3/layout/DropPinTimeline"/>
    <dgm:cxn modelId="{80B62508-C82D-4B86-B95A-6AE093BFAD01}" type="presParOf" srcId="{EFEC088D-7F47-4B19-818B-ACE5452425E4}" destId="{2219E0EF-CD34-42AC-BCA6-A507A86CECAF}" srcOrd="4" destOrd="0" presId="urn:microsoft.com/office/officeart/2017/3/layout/DropPinTimeline"/>
    <dgm:cxn modelId="{61000798-2E00-41D3-87E2-941BF264FBAB}" type="presParOf" srcId="{EFEC088D-7F47-4B19-818B-ACE5452425E4}" destId="{0D6D50D4-4736-491C-84B5-D2B57126CEB6}"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48AB8-0618-468D-8E9F-49D2DF5A298C}">
      <dsp:nvSpPr>
        <dsp:cNvPr id="0" name=""/>
        <dsp:cNvSpPr/>
      </dsp:nvSpPr>
      <dsp:spPr>
        <a:xfrm>
          <a:off x="0" y="2896682"/>
          <a:ext cx="11725270" cy="0"/>
        </a:xfrm>
        <a:prstGeom prst="line">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9A107BB9-DE06-4150-B99D-627AD59EB506}">
      <dsp:nvSpPr>
        <dsp:cNvPr id="0" name=""/>
        <dsp:cNvSpPr/>
      </dsp:nvSpPr>
      <dsp:spPr>
        <a:xfrm rot="8100000">
          <a:off x="87056" y="674754"/>
          <a:ext cx="411674" cy="411674"/>
        </a:xfrm>
        <a:prstGeom prst="teardrop">
          <a:avLst>
            <a:gd name="adj" fmla="val 11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918393-1941-4A85-A0FB-026E6163C879}">
      <dsp:nvSpPr>
        <dsp:cNvPr id="0" name=""/>
        <dsp:cNvSpPr/>
      </dsp:nvSpPr>
      <dsp:spPr>
        <a:xfrm>
          <a:off x="132790" y="720487"/>
          <a:ext cx="320207" cy="320207"/>
        </a:xfrm>
        <a:prstGeom prst="ellipse">
          <a:avLst/>
        </a:prstGeom>
        <a:solidFill>
          <a:schemeClr val="lt1">
            <a:alpha val="90000"/>
            <a:hueOff val="0"/>
            <a:satOff val="0"/>
            <a:lumOff val="0"/>
            <a:alphaOff val="0"/>
          </a:schemeClr>
        </a:solidFill>
        <a:ln w="25400" cap="flat" cmpd="sng" algn="ctr">
          <a:noFill/>
          <a:prstDash val="solid"/>
          <a:miter lim="800000"/>
        </a:ln>
        <a:effectLst/>
      </dsp:spPr>
      <dsp:style>
        <a:lnRef idx="2">
          <a:scrgbClr r="0" g="0" b="0"/>
        </a:lnRef>
        <a:fillRef idx="1">
          <a:scrgbClr r="0" g="0" b="0"/>
        </a:fillRef>
        <a:effectRef idx="0">
          <a:scrgbClr r="0" g="0" b="0"/>
        </a:effectRef>
        <a:fontRef idx="minor"/>
      </dsp:style>
    </dsp:sp>
    <dsp:sp modelId="{126D8B60-61C3-412B-82DB-DEBBBF09A15E}">
      <dsp:nvSpPr>
        <dsp:cNvPr id="0" name=""/>
        <dsp:cNvSpPr/>
      </dsp:nvSpPr>
      <dsp:spPr>
        <a:xfrm>
          <a:off x="583992" y="1181846"/>
          <a:ext cx="2358423" cy="1714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GB" sz="1100" b="0" kern="1200">
              <a:latin typeface="Montserrat"/>
            </a:rPr>
            <a:t>GEO blog post</a:t>
          </a:r>
        </a:p>
        <a:p>
          <a:pPr marL="0" lvl="0" indent="0" algn="l" defTabSz="488950">
            <a:lnSpc>
              <a:spcPct val="90000"/>
            </a:lnSpc>
            <a:spcBef>
              <a:spcPct val="0"/>
            </a:spcBef>
            <a:spcAft>
              <a:spcPct val="35000"/>
            </a:spcAft>
            <a:buNone/>
          </a:pPr>
          <a:r>
            <a:rPr lang="en-GB" sz="1100" b="0" kern="1200">
              <a:latin typeface="Montserrat"/>
            </a:rPr>
            <a:t>March 2023</a:t>
          </a:r>
        </a:p>
      </dsp:txBody>
      <dsp:txXfrm>
        <a:off x="583992" y="1181846"/>
        <a:ext cx="2358423" cy="1714836"/>
      </dsp:txXfrm>
    </dsp:sp>
    <dsp:sp modelId="{C58AA266-F6B4-42EA-8A9D-F8ED0A6080A4}">
      <dsp:nvSpPr>
        <dsp:cNvPr id="0" name=""/>
        <dsp:cNvSpPr/>
      </dsp:nvSpPr>
      <dsp:spPr>
        <a:xfrm>
          <a:off x="583992" y="579336"/>
          <a:ext cx="2358423" cy="602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GB" sz="1600" kern="1200">
              <a:latin typeface="Montserrat"/>
            </a:rPr>
            <a:t>Publication of Info note on mitigation</a:t>
          </a:r>
        </a:p>
      </dsp:txBody>
      <dsp:txXfrm>
        <a:off x="583992" y="579336"/>
        <a:ext cx="2358423" cy="602509"/>
      </dsp:txXfrm>
    </dsp:sp>
    <dsp:sp modelId="{BFB0092B-1442-4CD0-A50D-2165107D746F}">
      <dsp:nvSpPr>
        <dsp:cNvPr id="0" name=""/>
        <dsp:cNvSpPr/>
      </dsp:nvSpPr>
      <dsp:spPr>
        <a:xfrm>
          <a:off x="292894" y="1181846"/>
          <a:ext cx="0" cy="1714836"/>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E457F5C-395B-4600-97FB-729DCC53C67E}">
      <dsp:nvSpPr>
        <dsp:cNvPr id="0" name=""/>
        <dsp:cNvSpPr/>
      </dsp:nvSpPr>
      <dsp:spPr>
        <a:xfrm>
          <a:off x="250653" y="2842456"/>
          <a:ext cx="104795" cy="108451"/>
        </a:xfrm>
        <a:prstGeom prst="ellipse">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E90976-59EA-4788-845E-5F28ADCBC7E2}">
      <dsp:nvSpPr>
        <dsp:cNvPr id="0" name=""/>
        <dsp:cNvSpPr/>
      </dsp:nvSpPr>
      <dsp:spPr>
        <a:xfrm rot="18900000">
          <a:off x="1550566" y="4706936"/>
          <a:ext cx="411674" cy="411674"/>
        </a:xfrm>
        <a:prstGeom prst="teardrop">
          <a:avLst>
            <a:gd name="adj" fmla="val 115000"/>
          </a:avLst>
        </a:prstGeom>
        <a:solidFill>
          <a:schemeClr val="accent5">
            <a:hueOff val="-1126424"/>
            <a:satOff val="-2903"/>
            <a:lumOff val="-1961"/>
            <a:alphaOff val="0"/>
          </a:schemeClr>
        </a:solidFill>
        <a:ln w="12700" cap="flat" cmpd="sng" algn="ctr">
          <a:solidFill>
            <a:schemeClr val="accent5">
              <a:hueOff val="-1126424"/>
              <a:satOff val="-2903"/>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54074E-1294-4CD5-A86A-8532E42FEC35}">
      <dsp:nvSpPr>
        <dsp:cNvPr id="0" name=""/>
        <dsp:cNvSpPr/>
      </dsp:nvSpPr>
      <dsp:spPr>
        <a:xfrm>
          <a:off x="1596300" y="4752669"/>
          <a:ext cx="320207" cy="320207"/>
        </a:xfrm>
        <a:prstGeom prst="ellipse">
          <a:avLst/>
        </a:prstGeom>
        <a:solidFill>
          <a:schemeClr val="lt1">
            <a:alpha val="90000"/>
            <a:hueOff val="0"/>
            <a:satOff val="0"/>
            <a:lumOff val="0"/>
            <a:alphaOff val="0"/>
          </a:schemeClr>
        </a:solidFill>
        <a:ln w="25400" cap="flat" cmpd="sng" algn="ctr">
          <a:noFill/>
          <a:prstDash val="solid"/>
          <a:miter lim="800000"/>
        </a:ln>
        <a:effectLst/>
      </dsp:spPr>
      <dsp:style>
        <a:lnRef idx="2">
          <a:scrgbClr r="0" g="0" b="0"/>
        </a:lnRef>
        <a:fillRef idx="1">
          <a:scrgbClr r="0" g="0" b="0"/>
        </a:fillRef>
        <a:effectRef idx="0">
          <a:scrgbClr r="0" g="0" b="0"/>
        </a:effectRef>
        <a:fontRef idx="minor"/>
      </dsp:style>
    </dsp:sp>
    <dsp:sp modelId="{8E38B8F9-E843-4999-929E-16A3AFDE6814}">
      <dsp:nvSpPr>
        <dsp:cNvPr id="0" name=""/>
        <dsp:cNvSpPr/>
      </dsp:nvSpPr>
      <dsp:spPr>
        <a:xfrm>
          <a:off x="2047501" y="2896682"/>
          <a:ext cx="2358423" cy="1714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GB" sz="1100" b="0" kern="1200">
              <a:latin typeface="Montserrat"/>
            </a:rPr>
            <a:t>NAP Expo  2023</a:t>
          </a:r>
        </a:p>
        <a:p>
          <a:pPr marL="0" lvl="0" indent="0" algn="l" defTabSz="488950">
            <a:lnSpc>
              <a:spcPct val="90000"/>
            </a:lnSpc>
            <a:spcBef>
              <a:spcPct val="0"/>
            </a:spcBef>
            <a:spcAft>
              <a:spcPct val="35000"/>
            </a:spcAft>
            <a:buNone/>
          </a:pPr>
          <a:r>
            <a:rPr lang="en-GB" sz="1100" b="0" kern="1200">
              <a:latin typeface="Montserrat"/>
            </a:rPr>
            <a:t>27-30 March, Santiago</a:t>
          </a:r>
        </a:p>
      </dsp:txBody>
      <dsp:txXfrm>
        <a:off x="2047501" y="2896682"/>
        <a:ext cx="2358423" cy="1714836"/>
      </dsp:txXfrm>
    </dsp:sp>
    <dsp:sp modelId="{FE83F8B7-D334-4F95-8504-ABA7B7CF98C6}">
      <dsp:nvSpPr>
        <dsp:cNvPr id="0" name=""/>
        <dsp:cNvSpPr/>
      </dsp:nvSpPr>
      <dsp:spPr>
        <a:xfrm>
          <a:off x="2047501" y="4611518"/>
          <a:ext cx="2358423" cy="602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GB" sz="1600" kern="1200">
              <a:latin typeface="Montserrat"/>
            </a:rPr>
            <a:t>Dissemination of GEO NAP guidance </a:t>
          </a:r>
        </a:p>
      </dsp:txBody>
      <dsp:txXfrm>
        <a:off x="2047501" y="4611518"/>
        <a:ext cx="2358423" cy="602509"/>
      </dsp:txXfrm>
    </dsp:sp>
    <dsp:sp modelId="{844347F2-1A41-4116-AC03-559E9D030859}">
      <dsp:nvSpPr>
        <dsp:cNvPr id="0" name=""/>
        <dsp:cNvSpPr/>
      </dsp:nvSpPr>
      <dsp:spPr>
        <a:xfrm>
          <a:off x="1756404" y="2896682"/>
          <a:ext cx="0" cy="1714836"/>
        </a:xfrm>
        <a:prstGeom prst="line">
          <a:avLst/>
        </a:prstGeom>
        <a:noFill/>
        <a:ln w="12700" cap="flat" cmpd="sng" algn="ctr">
          <a:solidFill>
            <a:schemeClr val="accent5">
              <a:hueOff val="2669315"/>
              <a:satOff val="-8663"/>
              <a:lumOff val="393"/>
              <a:alphaOff val="0"/>
            </a:schemeClr>
          </a:solidFill>
          <a:prstDash val="dash"/>
          <a:miter lim="800000"/>
        </a:ln>
        <a:effectLst/>
      </dsp:spPr>
      <dsp:style>
        <a:lnRef idx="1">
          <a:scrgbClr r="0" g="0" b="0"/>
        </a:lnRef>
        <a:fillRef idx="0">
          <a:scrgbClr r="0" g="0" b="0"/>
        </a:fillRef>
        <a:effectRef idx="0">
          <a:scrgbClr r="0" g="0" b="0"/>
        </a:effectRef>
        <a:fontRef idx="minor"/>
      </dsp:style>
    </dsp:sp>
    <dsp:sp modelId="{09AE93C8-025A-48CF-AED0-48A8D6A2C304}">
      <dsp:nvSpPr>
        <dsp:cNvPr id="0" name=""/>
        <dsp:cNvSpPr/>
      </dsp:nvSpPr>
      <dsp:spPr>
        <a:xfrm>
          <a:off x="1714163" y="2842456"/>
          <a:ext cx="104795" cy="108451"/>
        </a:xfrm>
        <a:prstGeom prst="ellipse">
          <a:avLst/>
        </a:prstGeom>
        <a:solidFill>
          <a:schemeClr val="accent5">
            <a:hueOff val="2669315"/>
            <a:satOff val="-8663"/>
            <a:lumOff val="39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8B3FFB-6AFE-4309-88F6-7645C06A51CE}">
      <dsp:nvSpPr>
        <dsp:cNvPr id="0" name=""/>
        <dsp:cNvSpPr/>
      </dsp:nvSpPr>
      <dsp:spPr>
        <a:xfrm rot="8100000">
          <a:off x="3014076" y="674754"/>
          <a:ext cx="411674" cy="411674"/>
        </a:xfrm>
        <a:prstGeom prst="teardrop">
          <a:avLst>
            <a:gd name="adj" fmla="val 115000"/>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7AF867-5C37-47B4-8828-A2164F2E100A}">
      <dsp:nvSpPr>
        <dsp:cNvPr id="0" name=""/>
        <dsp:cNvSpPr/>
      </dsp:nvSpPr>
      <dsp:spPr>
        <a:xfrm>
          <a:off x="3059809" y="720487"/>
          <a:ext cx="320207" cy="320207"/>
        </a:xfrm>
        <a:prstGeom prst="ellipse">
          <a:avLst/>
        </a:prstGeom>
        <a:solidFill>
          <a:schemeClr val="lt1">
            <a:alpha val="90000"/>
            <a:hueOff val="0"/>
            <a:satOff val="0"/>
            <a:lumOff val="0"/>
            <a:alphaOff val="0"/>
          </a:schemeClr>
        </a:solidFill>
        <a:ln w="25400" cap="flat" cmpd="sng" algn="ctr">
          <a:noFill/>
          <a:prstDash val="solid"/>
          <a:miter lim="800000"/>
        </a:ln>
        <a:effectLst/>
      </dsp:spPr>
      <dsp:style>
        <a:lnRef idx="2">
          <a:scrgbClr r="0" g="0" b="0"/>
        </a:lnRef>
        <a:fillRef idx="1">
          <a:scrgbClr r="0" g="0" b="0"/>
        </a:fillRef>
        <a:effectRef idx="0">
          <a:scrgbClr r="0" g="0" b="0"/>
        </a:effectRef>
        <a:fontRef idx="minor"/>
      </dsp:style>
    </dsp:sp>
    <dsp:sp modelId="{7912E7B2-40B2-43AB-A435-1E6E810DF78B}">
      <dsp:nvSpPr>
        <dsp:cNvPr id="0" name=""/>
        <dsp:cNvSpPr/>
      </dsp:nvSpPr>
      <dsp:spPr>
        <a:xfrm>
          <a:off x="3511011" y="1181846"/>
          <a:ext cx="2358423" cy="1714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GB" sz="1100" b="0" kern="1200">
              <a:latin typeface="Montserrat"/>
            </a:rPr>
            <a:t>SB session, side events (</a:t>
          </a:r>
          <a:r>
            <a:rPr lang="en-GB" sz="1100" b="0" kern="1200" err="1">
              <a:latin typeface="Montserrat"/>
            </a:rPr>
            <a:t>tbd</a:t>
          </a:r>
          <a:r>
            <a:rPr lang="en-GB" sz="1100" b="0" kern="1200">
              <a:latin typeface="Montserrat"/>
            </a:rPr>
            <a:t>)</a:t>
          </a:r>
        </a:p>
        <a:p>
          <a:pPr marL="0" lvl="0" indent="0" algn="l" defTabSz="488950">
            <a:lnSpc>
              <a:spcPct val="90000"/>
            </a:lnSpc>
            <a:spcBef>
              <a:spcPct val="0"/>
            </a:spcBef>
            <a:spcAft>
              <a:spcPct val="35000"/>
            </a:spcAft>
            <a:buNone/>
          </a:pPr>
          <a:r>
            <a:rPr lang="en-GB" sz="1100" b="0" kern="1200">
              <a:latin typeface="Montserrat"/>
            </a:rPr>
            <a:t>5-15 June, Bonn</a:t>
          </a:r>
        </a:p>
      </dsp:txBody>
      <dsp:txXfrm>
        <a:off x="3511011" y="1181846"/>
        <a:ext cx="2358423" cy="1714836"/>
      </dsp:txXfrm>
    </dsp:sp>
    <dsp:sp modelId="{A8FB5D0A-7078-4770-88FD-FC7BEAFBCA45}">
      <dsp:nvSpPr>
        <dsp:cNvPr id="0" name=""/>
        <dsp:cNvSpPr/>
      </dsp:nvSpPr>
      <dsp:spPr>
        <a:xfrm>
          <a:off x="3511011" y="579336"/>
          <a:ext cx="2358423" cy="602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GB" sz="1600" kern="1200">
              <a:latin typeface="Montserrat"/>
            </a:rPr>
            <a:t>Participation in UNFCCC SB </a:t>
          </a:r>
        </a:p>
      </dsp:txBody>
      <dsp:txXfrm>
        <a:off x="3511011" y="579336"/>
        <a:ext cx="2358423" cy="602509"/>
      </dsp:txXfrm>
    </dsp:sp>
    <dsp:sp modelId="{919C8B77-B261-4989-B113-023A95526EA2}">
      <dsp:nvSpPr>
        <dsp:cNvPr id="0" name=""/>
        <dsp:cNvSpPr/>
      </dsp:nvSpPr>
      <dsp:spPr>
        <a:xfrm>
          <a:off x="3219913" y="1181846"/>
          <a:ext cx="0" cy="1714836"/>
        </a:xfrm>
        <a:prstGeom prst="line">
          <a:avLst/>
        </a:prstGeom>
        <a:noFill/>
        <a:ln w="12700" cap="flat" cmpd="sng" algn="ctr">
          <a:solidFill>
            <a:schemeClr val="accent5">
              <a:hueOff val="5338630"/>
              <a:satOff val="-17326"/>
              <a:lumOff val="785"/>
              <a:alphaOff val="0"/>
            </a:schemeClr>
          </a:solidFill>
          <a:prstDash val="dash"/>
          <a:miter lim="800000"/>
        </a:ln>
        <a:effectLst/>
      </dsp:spPr>
      <dsp:style>
        <a:lnRef idx="1">
          <a:scrgbClr r="0" g="0" b="0"/>
        </a:lnRef>
        <a:fillRef idx="0">
          <a:scrgbClr r="0" g="0" b="0"/>
        </a:fillRef>
        <a:effectRef idx="0">
          <a:scrgbClr r="0" g="0" b="0"/>
        </a:effectRef>
        <a:fontRef idx="minor"/>
      </dsp:style>
    </dsp:sp>
    <dsp:sp modelId="{1CC3FF1B-5EE4-428A-A294-1C48069CF96F}">
      <dsp:nvSpPr>
        <dsp:cNvPr id="0" name=""/>
        <dsp:cNvSpPr/>
      </dsp:nvSpPr>
      <dsp:spPr>
        <a:xfrm>
          <a:off x="3177673" y="2842456"/>
          <a:ext cx="104795" cy="108451"/>
        </a:xfrm>
        <a:prstGeom prst="ellipse">
          <a:avLst/>
        </a:prstGeom>
        <a:solidFill>
          <a:schemeClr val="accent5">
            <a:hueOff val="5338630"/>
            <a:satOff val="-17326"/>
            <a:lumOff val="785"/>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8715A2-33D7-4523-A5A2-C72A2258D074}">
      <dsp:nvSpPr>
        <dsp:cNvPr id="0" name=""/>
        <dsp:cNvSpPr/>
      </dsp:nvSpPr>
      <dsp:spPr>
        <a:xfrm rot="18900000">
          <a:off x="4477586" y="4706936"/>
          <a:ext cx="411674" cy="411674"/>
        </a:xfrm>
        <a:prstGeom prst="teardrop">
          <a:avLst>
            <a:gd name="adj" fmla="val 115000"/>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2C6758-7A3D-4998-A76F-ED6947780497}">
      <dsp:nvSpPr>
        <dsp:cNvPr id="0" name=""/>
        <dsp:cNvSpPr/>
      </dsp:nvSpPr>
      <dsp:spPr>
        <a:xfrm>
          <a:off x="4523319" y="4752669"/>
          <a:ext cx="320207" cy="320207"/>
        </a:xfrm>
        <a:prstGeom prst="ellipse">
          <a:avLst/>
        </a:prstGeom>
        <a:solidFill>
          <a:schemeClr val="lt1">
            <a:alpha val="90000"/>
            <a:hueOff val="0"/>
            <a:satOff val="0"/>
            <a:lumOff val="0"/>
            <a:alphaOff val="0"/>
          </a:schemeClr>
        </a:solidFill>
        <a:ln w="25400" cap="flat" cmpd="sng" algn="ctr">
          <a:noFill/>
          <a:prstDash val="solid"/>
          <a:miter lim="800000"/>
        </a:ln>
        <a:effectLst/>
      </dsp:spPr>
      <dsp:style>
        <a:lnRef idx="2">
          <a:scrgbClr r="0" g="0" b="0"/>
        </a:lnRef>
        <a:fillRef idx="1">
          <a:scrgbClr r="0" g="0" b="0"/>
        </a:fillRef>
        <a:effectRef idx="0">
          <a:scrgbClr r="0" g="0" b="0"/>
        </a:effectRef>
        <a:fontRef idx="minor"/>
      </dsp:style>
    </dsp:sp>
    <dsp:sp modelId="{09239D9C-5909-47D6-B7F0-5DEABB7A2C83}">
      <dsp:nvSpPr>
        <dsp:cNvPr id="0" name=""/>
        <dsp:cNvSpPr/>
      </dsp:nvSpPr>
      <dsp:spPr>
        <a:xfrm>
          <a:off x="4974521" y="2896682"/>
          <a:ext cx="2358423" cy="1714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endParaRPr lang="en-GB" sz="1100" kern="1200">
            <a:latin typeface="Montserrat"/>
          </a:endParaRPr>
        </a:p>
        <a:p>
          <a:pPr marL="0" lvl="0" indent="0" algn="l" defTabSz="488950">
            <a:lnSpc>
              <a:spcPct val="90000"/>
            </a:lnSpc>
            <a:spcBef>
              <a:spcPct val="0"/>
            </a:spcBef>
            <a:spcAft>
              <a:spcPct val="35000"/>
            </a:spcAft>
            <a:buNone/>
          </a:pPr>
          <a:r>
            <a:rPr lang="en-GB" sz="1100" kern="1200">
              <a:latin typeface="Montserrat"/>
            </a:rPr>
            <a:t>Side events (</a:t>
          </a:r>
          <a:r>
            <a:rPr lang="en-GB" sz="1100" kern="1200" err="1">
              <a:latin typeface="Montserrat"/>
            </a:rPr>
            <a:t>tbd</a:t>
          </a:r>
          <a:r>
            <a:rPr lang="en-GB" sz="1100" kern="1200">
              <a:latin typeface="Montserrat"/>
            </a:rPr>
            <a:t>)</a:t>
          </a:r>
        </a:p>
        <a:p>
          <a:pPr marL="0" lvl="0" indent="0" algn="l" defTabSz="488950">
            <a:lnSpc>
              <a:spcPct val="90000"/>
            </a:lnSpc>
            <a:spcBef>
              <a:spcPct val="0"/>
            </a:spcBef>
            <a:spcAft>
              <a:spcPct val="35000"/>
            </a:spcAft>
            <a:buNone/>
          </a:pPr>
          <a:r>
            <a:rPr lang="en-GB" sz="1100" kern="1200">
              <a:latin typeface="Montserrat"/>
            </a:rPr>
            <a:t>14-15 June, Geneva</a:t>
          </a:r>
        </a:p>
      </dsp:txBody>
      <dsp:txXfrm>
        <a:off x="4974521" y="2896682"/>
        <a:ext cx="2358423" cy="1714836"/>
      </dsp:txXfrm>
    </dsp:sp>
    <dsp:sp modelId="{FA3A0F4A-36CE-4CC8-A433-1BC9B4BF88A3}">
      <dsp:nvSpPr>
        <dsp:cNvPr id="0" name=""/>
        <dsp:cNvSpPr/>
      </dsp:nvSpPr>
      <dsp:spPr>
        <a:xfrm>
          <a:off x="4974521" y="4611518"/>
          <a:ext cx="2358423" cy="602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GB" sz="1600" kern="1200">
              <a:latin typeface="Montserrat"/>
            </a:rPr>
            <a:t>Participation in GEO Symposium 2023</a:t>
          </a:r>
        </a:p>
      </dsp:txBody>
      <dsp:txXfrm>
        <a:off x="4974521" y="4611518"/>
        <a:ext cx="2358423" cy="602509"/>
      </dsp:txXfrm>
    </dsp:sp>
    <dsp:sp modelId="{8672CA33-9AE1-43F1-AC58-8122A7B4F6D7}">
      <dsp:nvSpPr>
        <dsp:cNvPr id="0" name=""/>
        <dsp:cNvSpPr/>
      </dsp:nvSpPr>
      <dsp:spPr>
        <a:xfrm>
          <a:off x="4683423" y="2896682"/>
          <a:ext cx="0" cy="1714836"/>
        </a:xfrm>
        <a:prstGeom prst="line">
          <a:avLst/>
        </a:prstGeom>
        <a:noFill/>
        <a:ln w="12700" cap="flat" cmpd="sng" algn="ctr">
          <a:solidFill>
            <a:schemeClr val="accent5">
              <a:hueOff val="8007945"/>
              <a:satOff val="-25989"/>
              <a:lumOff val="1178"/>
              <a:alphaOff val="0"/>
            </a:schemeClr>
          </a:solidFill>
          <a:prstDash val="dash"/>
          <a:miter lim="800000"/>
        </a:ln>
        <a:effectLst/>
      </dsp:spPr>
      <dsp:style>
        <a:lnRef idx="1">
          <a:scrgbClr r="0" g="0" b="0"/>
        </a:lnRef>
        <a:fillRef idx="0">
          <a:scrgbClr r="0" g="0" b="0"/>
        </a:fillRef>
        <a:effectRef idx="0">
          <a:scrgbClr r="0" g="0" b="0"/>
        </a:effectRef>
        <a:fontRef idx="minor"/>
      </dsp:style>
    </dsp:sp>
    <dsp:sp modelId="{D6EDFDC7-6EC5-4A12-9714-8AB68D0BFEF6}">
      <dsp:nvSpPr>
        <dsp:cNvPr id="0" name=""/>
        <dsp:cNvSpPr/>
      </dsp:nvSpPr>
      <dsp:spPr>
        <a:xfrm>
          <a:off x="4641182" y="2842456"/>
          <a:ext cx="104795" cy="108451"/>
        </a:xfrm>
        <a:prstGeom prst="ellipse">
          <a:avLst/>
        </a:prstGeom>
        <a:solidFill>
          <a:schemeClr val="accent5">
            <a:hueOff val="8007945"/>
            <a:satOff val="-25989"/>
            <a:lumOff val="117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B82C52-34CF-4158-92C1-4DA2ED2DCEC6}">
      <dsp:nvSpPr>
        <dsp:cNvPr id="0" name=""/>
        <dsp:cNvSpPr/>
      </dsp:nvSpPr>
      <dsp:spPr>
        <a:xfrm rot="8100000">
          <a:off x="5941095" y="674754"/>
          <a:ext cx="411674" cy="411674"/>
        </a:xfrm>
        <a:prstGeom prst="teardrop">
          <a:avLst>
            <a:gd name="adj" fmla="val 115000"/>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DCE30F-4E18-4BA0-9D8E-177222DF5A23}">
      <dsp:nvSpPr>
        <dsp:cNvPr id="0" name=""/>
        <dsp:cNvSpPr/>
      </dsp:nvSpPr>
      <dsp:spPr>
        <a:xfrm>
          <a:off x="5986829" y="720487"/>
          <a:ext cx="320207" cy="320207"/>
        </a:xfrm>
        <a:prstGeom prst="ellipse">
          <a:avLst/>
        </a:prstGeom>
        <a:solidFill>
          <a:schemeClr val="lt1">
            <a:alpha val="90000"/>
            <a:hueOff val="0"/>
            <a:satOff val="0"/>
            <a:lumOff val="0"/>
            <a:alphaOff val="0"/>
          </a:schemeClr>
        </a:solidFill>
        <a:ln w="25400" cap="flat" cmpd="sng" algn="ctr">
          <a:noFill/>
          <a:prstDash val="solid"/>
          <a:miter lim="800000"/>
        </a:ln>
        <a:effectLst/>
      </dsp:spPr>
      <dsp:style>
        <a:lnRef idx="2">
          <a:scrgbClr r="0" g="0" b="0"/>
        </a:lnRef>
        <a:fillRef idx="1">
          <a:scrgbClr r="0" g="0" b="0"/>
        </a:fillRef>
        <a:effectRef idx="0">
          <a:scrgbClr r="0" g="0" b="0"/>
        </a:effectRef>
        <a:fontRef idx="minor"/>
      </dsp:style>
    </dsp:sp>
    <dsp:sp modelId="{03E30670-23F9-41C4-9C31-F2DEFE42FA67}">
      <dsp:nvSpPr>
        <dsp:cNvPr id="0" name=""/>
        <dsp:cNvSpPr/>
      </dsp:nvSpPr>
      <dsp:spPr>
        <a:xfrm>
          <a:off x="6438031" y="1433404"/>
          <a:ext cx="2358423" cy="1211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GB" sz="1100" kern="1200">
              <a:latin typeface="Montserrat"/>
            </a:rPr>
            <a:t>February – October</a:t>
          </a:r>
        </a:p>
        <a:p>
          <a:pPr marL="0" lvl="0" indent="0" algn="l" defTabSz="488950">
            <a:lnSpc>
              <a:spcPct val="90000"/>
            </a:lnSpc>
            <a:spcBef>
              <a:spcPct val="0"/>
            </a:spcBef>
            <a:spcAft>
              <a:spcPct val="35000"/>
            </a:spcAft>
            <a:buNone/>
          </a:pPr>
          <a:r>
            <a:rPr lang="en-GB" sz="1100" kern="1200">
              <a:latin typeface="Montserrat"/>
            </a:rPr>
            <a:t>Report and launch event</a:t>
          </a:r>
        </a:p>
      </dsp:txBody>
      <dsp:txXfrm>
        <a:off x="6438031" y="1433404"/>
        <a:ext cx="2358423" cy="1211720"/>
      </dsp:txXfrm>
    </dsp:sp>
    <dsp:sp modelId="{295B3B75-7740-41A1-8C07-94043DF6B76C}">
      <dsp:nvSpPr>
        <dsp:cNvPr id="0" name=""/>
        <dsp:cNvSpPr/>
      </dsp:nvSpPr>
      <dsp:spPr>
        <a:xfrm>
          <a:off x="6438031" y="667721"/>
          <a:ext cx="2358423" cy="425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GB" sz="1600" kern="1200">
              <a:latin typeface="Montserrat"/>
            </a:rPr>
            <a:t>Contribution to WMO State of Climate Services report /Health</a:t>
          </a:r>
        </a:p>
      </dsp:txBody>
      <dsp:txXfrm>
        <a:off x="6438031" y="667721"/>
        <a:ext cx="2358423" cy="425739"/>
      </dsp:txXfrm>
    </dsp:sp>
    <dsp:sp modelId="{8F4450D2-A4F3-4371-B300-BC865CF3C904}">
      <dsp:nvSpPr>
        <dsp:cNvPr id="0" name=""/>
        <dsp:cNvSpPr/>
      </dsp:nvSpPr>
      <dsp:spPr>
        <a:xfrm>
          <a:off x="6146933" y="1181846"/>
          <a:ext cx="0" cy="1714836"/>
        </a:xfrm>
        <a:prstGeom prst="line">
          <a:avLst/>
        </a:prstGeom>
        <a:noFill/>
        <a:ln w="12700" cap="flat" cmpd="sng" algn="ctr">
          <a:solidFill>
            <a:schemeClr val="accent5">
              <a:hueOff val="10677260"/>
              <a:satOff val="-34652"/>
              <a:lumOff val="1570"/>
              <a:alphaOff val="0"/>
            </a:schemeClr>
          </a:solidFill>
          <a:prstDash val="dash"/>
          <a:miter lim="800000"/>
        </a:ln>
        <a:effectLst/>
      </dsp:spPr>
      <dsp:style>
        <a:lnRef idx="1">
          <a:scrgbClr r="0" g="0" b="0"/>
        </a:lnRef>
        <a:fillRef idx="0">
          <a:scrgbClr r="0" g="0" b="0"/>
        </a:fillRef>
        <a:effectRef idx="0">
          <a:scrgbClr r="0" g="0" b="0"/>
        </a:effectRef>
        <a:fontRef idx="minor"/>
      </dsp:style>
    </dsp:sp>
    <dsp:sp modelId="{A23C1D45-AA5C-413C-8C1B-07B33F3E7D97}">
      <dsp:nvSpPr>
        <dsp:cNvPr id="0" name=""/>
        <dsp:cNvSpPr/>
      </dsp:nvSpPr>
      <dsp:spPr>
        <a:xfrm>
          <a:off x="6104692" y="2842456"/>
          <a:ext cx="104795" cy="108451"/>
        </a:xfrm>
        <a:prstGeom prst="ellipse">
          <a:avLst/>
        </a:prstGeom>
        <a:solidFill>
          <a:schemeClr val="accent5">
            <a:hueOff val="10677260"/>
            <a:satOff val="-34652"/>
            <a:lumOff val="157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3E874E-4639-42AF-BF17-702504282148}">
      <dsp:nvSpPr>
        <dsp:cNvPr id="0" name=""/>
        <dsp:cNvSpPr/>
      </dsp:nvSpPr>
      <dsp:spPr>
        <a:xfrm rot="18900000">
          <a:off x="7404605" y="4706936"/>
          <a:ext cx="411674" cy="411674"/>
        </a:xfrm>
        <a:prstGeom prst="teardrop">
          <a:avLst>
            <a:gd name="adj" fmla="val 115000"/>
          </a:avLst>
        </a:prstGeom>
        <a:solidFill>
          <a:schemeClr val="accent5">
            <a:hueOff val="-5632119"/>
            <a:satOff val="-14516"/>
            <a:lumOff val="-9804"/>
            <a:alphaOff val="0"/>
          </a:schemeClr>
        </a:solidFill>
        <a:ln w="12700" cap="flat" cmpd="sng" algn="ctr">
          <a:solidFill>
            <a:schemeClr val="accent5">
              <a:hueOff val="-5632119"/>
              <a:satOff val="-14516"/>
              <a:lumOff val="-9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926CDB-7DAC-4793-9D41-EA06FECA5307}">
      <dsp:nvSpPr>
        <dsp:cNvPr id="0" name=""/>
        <dsp:cNvSpPr/>
      </dsp:nvSpPr>
      <dsp:spPr>
        <a:xfrm>
          <a:off x="7450339" y="4752669"/>
          <a:ext cx="320207" cy="320207"/>
        </a:xfrm>
        <a:prstGeom prst="ellipse">
          <a:avLst/>
        </a:prstGeom>
        <a:solidFill>
          <a:schemeClr val="lt1">
            <a:alpha val="90000"/>
            <a:hueOff val="0"/>
            <a:satOff val="0"/>
            <a:lumOff val="0"/>
            <a:alphaOff val="0"/>
          </a:schemeClr>
        </a:solidFill>
        <a:ln w="25400" cap="flat" cmpd="sng" algn="ctr">
          <a:noFill/>
          <a:prstDash val="solid"/>
          <a:miter lim="800000"/>
        </a:ln>
        <a:effectLst/>
      </dsp:spPr>
      <dsp:style>
        <a:lnRef idx="2">
          <a:scrgbClr r="0" g="0" b="0"/>
        </a:lnRef>
        <a:fillRef idx="1">
          <a:scrgbClr r="0" g="0" b="0"/>
        </a:fillRef>
        <a:effectRef idx="0">
          <a:scrgbClr r="0" g="0" b="0"/>
        </a:effectRef>
        <a:fontRef idx="minor"/>
      </dsp:style>
    </dsp:sp>
    <dsp:sp modelId="{A71A4BDB-F848-40C0-9C69-DE84A98BC359}">
      <dsp:nvSpPr>
        <dsp:cNvPr id="0" name=""/>
        <dsp:cNvSpPr/>
      </dsp:nvSpPr>
      <dsp:spPr>
        <a:xfrm>
          <a:off x="7901540" y="2896682"/>
          <a:ext cx="2358423" cy="1714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GB" sz="1100" kern="1200">
              <a:latin typeface="Montserrat"/>
            </a:rPr>
            <a:t>Climate sessions / events (</a:t>
          </a:r>
          <a:r>
            <a:rPr lang="en-GB" sz="1100" kern="1200" err="1">
              <a:latin typeface="Montserrat"/>
            </a:rPr>
            <a:t>tbd</a:t>
          </a:r>
          <a:r>
            <a:rPr lang="en-GB" sz="1100" kern="1200">
              <a:latin typeface="Montserrat"/>
            </a:rPr>
            <a:t>)</a:t>
          </a:r>
        </a:p>
        <a:p>
          <a:pPr marL="0" lvl="0" indent="0" algn="l" defTabSz="488950">
            <a:lnSpc>
              <a:spcPct val="90000"/>
            </a:lnSpc>
            <a:spcBef>
              <a:spcPct val="0"/>
            </a:spcBef>
            <a:spcAft>
              <a:spcPct val="35000"/>
            </a:spcAft>
            <a:buNone/>
          </a:pPr>
          <a:r>
            <a:rPr lang="en-GB" sz="1100" kern="1200">
              <a:latin typeface="Montserrat"/>
            </a:rPr>
            <a:t>6-10 November, Cape Town</a:t>
          </a:r>
        </a:p>
      </dsp:txBody>
      <dsp:txXfrm>
        <a:off x="7901540" y="2896682"/>
        <a:ext cx="2358423" cy="1714836"/>
      </dsp:txXfrm>
    </dsp:sp>
    <dsp:sp modelId="{00DE0DE5-A549-47D4-BE71-26302682F154}">
      <dsp:nvSpPr>
        <dsp:cNvPr id="0" name=""/>
        <dsp:cNvSpPr/>
      </dsp:nvSpPr>
      <dsp:spPr>
        <a:xfrm>
          <a:off x="7901540" y="4611518"/>
          <a:ext cx="2358423" cy="602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GB" sz="1600" kern="1200">
              <a:latin typeface="Montserrat"/>
            </a:rPr>
            <a:t>Participation in GEO Week 2023</a:t>
          </a:r>
        </a:p>
      </dsp:txBody>
      <dsp:txXfrm>
        <a:off x="7901540" y="4611518"/>
        <a:ext cx="2358423" cy="602509"/>
      </dsp:txXfrm>
    </dsp:sp>
    <dsp:sp modelId="{6BBEF612-127A-41B3-8DE2-8DC1305B6081}">
      <dsp:nvSpPr>
        <dsp:cNvPr id="0" name=""/>
        <dsp:cNvSpPr/>
      </dsp:nvSpPr>
      <dsp:spPr>
        <a:xfrm>
          <a:off x="7610442" y="2896682"/>
          <a:ext cx="0" cy="1714836"/>
        </a:xfrm>
        <a:prstGeom prst="line">
          <a:avLst/>
        </a:prstGeom>
        <a:noFill/>
        <a:ln w="12700" cap="flat" cmpd="sng" algn="ctr">
          <a:solidFill>
            <a:schemeClr val="accent5">
              <a:hueOff val="13346574"/>
              <a:satOff val="-43315"/>
              <a:lumOff val="1963"/>
              <a:alphaOff val="0"/>
            </a:schemeClr>
          </a:solidFill>
          <a:prstDash val="dash"/>
          <a:miter lim="800000"/>
        </a:ln>
        <a:effectLst/>
      </dsp:spPr>
      <dsp:style>
        <a:lnRef idx="1">
          <a:scrgbClr r="0" g="0" b="0"/>
        </a:lnRef>
        <a:fillRef idx="0">
          <a:scrgbClr r="0" g="0" b="0"/>
        </a:fillRef>
        <a:effectRef idx="0">
          <a:scrgbClr r="0" g="0" b="0"/>
        </a:effectRef>
        <a:fontRef idx="minor"/>
      </dsp:style>
    </dsp:sp>
    <dsp:sp modelId="{7D4038F7-1735-43FF-9263-F68B490D029B}">
      <dsp:nvSpPr>
        <dsp:cNvPr id="0" name=""/>
        <dsp:cNvSpPr/>
      </dsp:nvSpPr>
      <dsp:spPr>
        <a:xfrm>
          <a:off x="7568202" y="2842456"/>
          <a:ext cx="104795" cy="108451"/>
        </a:xfrm>
        <a:prstGeom prst="ellipse">
          <a:avLst/>
        </a:prstGeom>
        <a:solidFill>
          <a:schemeClr val="accent5">
            <a:hueOff val="13346574"/>
            <a:satOff val="-43315"/>
            <a:lumOff val="196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2671FF-208A-4700-B2D6-B0E51691E150}">
      <dsp:nvSpPr>
        <dsp:cNvPr id="0" name=""/>
        <dsp:cNvSpPr/>
      </dsp:nvSpPr>
      <dsp:spPr>
        <a:xfrm rot="8100000">
          <a:off x="8868115" y="674754"/>
          <a:ext cx="411674" cy="411674"/>
        </a:xfrm>
        <a:prstGeom prst="teardrop">
          <a:avLst>
            <a:gd name="adj" fmla="val 115000"/>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730EAA-7519-4B7F-88B6-0CCD24DB3064}">
      <dsp:nvSpPr>
        <dsp:cNvPr id="0" name=""/>
        <dsp:cNvSpPr/>
      </dsp:nvSpPr>
      <dsp:spPr>
        <a:xfrm>
          <a:off x="8913848" y="720487"/>
          <a:ext cx="320207" cy="320207"/>
        </a:xfrm>
        <a:prstGeom prst="ellipse">
          <a:avLst/>
        </a:prstGeom>
        <a:solidFill>
          <a:schemeClr val="lt1">
            <a:alpha val="90000"/>
            <a:hueOff val="0"/>
            <a:satOff val="0"/>
            <a:lumOff val="0"/>
            <a:alphaOff val="0"/>
          </a:schemeClr>
        </a:solidFill>
        <a:ln w="25400" cap="flat" cmpd="sng" algn="ctr">
          <a:noFill/>
          <a:prstDash val="solid"/>
          <a:miter lim="800000"/>
        </a:ln>
        <a:effectLst/>
      </dsp:spPr>
      <dsp:style>
        <a:lnRef idx="2">
          <a:scrgbClr r="0" g="0" b="0"/>
        </a:lnRef>
        <a:fillRef idx="1">
          <a:scrgbClr r="0" g="0" b="0"/>
        </a:fillRef>
        <a:effectRef idx="0">
          <a:scrgbClr r="0" g="0" b="0"/>
        </a:effectRef>
        <a:fontRef idx="minor"/>
      </dsp:style>
    </dsp:sp>
    <dsp:sp modelId="{FC54E55E-212D-4B87-9ADF-B317FD819B96}">
      <dsp:nvSpPr>
        <dsp:cNvPr id="0" name=""/>
        <dsp:cNvSpPr/>
      </dsp:nvSpPr>
      <dsp:spPr>
        <a:xfrm>
          <a:off x="9365050" y="1181846"/>
          <a:ext cx="2358423" cy="1714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GB" sz="1100" kern="1200">
              <a:latin typeface="Montserrat"/>
            </a:rPr>
            <a:t>Earth Information Day</a:t>
          </a:r>
        </a:p>
        <a:p>
          <a:pPr marL="0" lvl="0" indent="0" algn="l" defTabSz="488950">
            <a:lnSpc>
              <a:spcPct val="90000"/>
            </a:lnSpc>
            <a:spcBef>
              <a:spcPct val="0"/>
            </a:spcBef>
            <a:spcAft>
              <a:spcPct val="35000"/>
            </a:spcAft>
            <a:buNone/>
          </a:pPr>
          <a:r>
            <a:rPr lang="en-GB" sz="1100" kern="1200">
              <a:latin typeface="Montserrat"/>
            </a:rPr>
            <a:t>COP briefing</a:t>
          </a:r>
        </a:p>
        <a:p>
          <a:pPr marL="0" lvl="0" indent="0" algn="l" defTabSz="488950">
            <a:lnSpc>
              <a:spcPct val="90000"/>
            </a:lnSpc>
            <a:spcBef>
              <a:spcPct val="0"/>
            </a:spcBef>
            <a:spcAft>
              <a:spcPct val="35000"/>
            </a:spcAft>
            <a:buNone/>
          </a:pPr>
          <a:r>
            <a:rPr lang="en-GB" sz="1100" kern="1200">
              <a:latin typeface="Montserrat"/>
            </a:rPr>
            <a:t>Side events (tbc)</a:t>
          </a:r>
        </a:p>
        <a:p>
          <a:pPr marL="0" lvl="0" indent="0" algn="l" defTabSz="488950">
            <a:lnSpc>
              <a:spcPct val="90000"/>
            </a:lnSpc>
            <a:spcBef>
              <a:spcPct val="0"/>
            </a:spcBef>
            <a:spcAft>
              <a:spcPct val="35000"/>
            </a:spcAft>
            <a:buNone/>
          </a:pPr>
          <a:r>
            <a:rPr lang="en-GB" sz="1100" kern="1200">
              <a:latin typeface="Montserrat"/>
            </a:rPr>
            <a:t>30 November – 12 December, Dubai</a:t>
          </a:r>
        </a:p>
      </dsp:txBody>
      <dsp:txXfrm>
        <a:off x="9365050" y="1181846"/>
        <a:ext cx="2358423" cy="1714836"/>
      </dsp:txXfrm>
    </dsp:sp>
    <dsp:sp modelId="{7D8D197D-CD2B-4C6E-A225-101A1AE6EC07}">
      <dsp:nvSpPr>
        <dsp:cNvPr id="0" name=""/>
        <dsp:cNvSpPr/>
      </dsp:nvSpPr>
      <dsp:spPr>
        <a:xfrm>
          <a:off x="9365050" y="579336"/>
          <a:ext cx="2358423" cy="602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GB" sz="1600" kern="1200">
              <a:latin typeface="Montserrat"/>
            </a:rPr>
            <a:t>Participation in UNFCCC COP28</a:t>
          </a:r>
        </a:p>
      </dsp:txBody>
      <dsp:txXfrm>
        <a:off x="9365050" y="579336"/>
        <a:ext cx="2358423" cy="602509"/>
      </dsp:txXfrm>
    </dsp:sp>
    <dsp:sp modelId="{2219E0EF-CD34-42AC-BCA6-A507A86CECAF}">
      <dsp:nvSpPr>
        <dsp:cNvPr id="0" name=""/>
        <dsp:cNvSpPr/>
      </dsp:nvSpPr>
      <dsp:spPr>
        <a:xfrm>
          <a:off x="9073952" y="1181846"/>
          <a:ext cx="0" cy="1714836"/>
        </a:xfrm>
        <a:prstGeom prst="line">
          <a:avLst/>
        </a:prstGeom>
        <a:noFill/>
        <a:ln w="12700" cap="flat" cmpd="sng" algn="ctr">
          <a:solidFill>
            <a:schemeClr val="accent5">
              <a:hueOff val="16015889"/>
              <a:satOff val="-51978"/>
              <a:lumOff val="2355"/>
              <a:alphaOff val="0"/>
            </a:schemeClr>
          </a:solidFill>
          <a:prstDash val="dash"/>
          <a:miter lim="800000"/>
        </a:ln>
        <a:effectLst/>
      </dsp:spPr>
      <dsp:style>
        <a:lnRef idx="1">
          <a:scrgbClr r="0" g="0" b="0"/>
        </a:lnRef>
        <a:fillRef idx="0">
          <a:scrgbClr r="0" g="0" b="0"/>
        </a:fillRef>
        <a:effectRef idx="0">
          <a:scrgbClr r="0" g="0" b="0"/>
        </a:effectRef>
        <a:fontRef idx="minor"/>
      </dsp:style>
    </dsp:sp>
    <dsp:sp modelId="{7B95BF08-1621-4481-975E-173704F130E0}">
      <dsp:nvSpPr>
        <dsp:cNvPr id="0" name=""/>
        <dsp:cNvSpPr/>
      </dsp:nvSpPr>
      <dsp:spPr>
        <a:xfrm>
          <a:off x="9031712" y="2842456"/>
          <a:ext cx="104795" cy="108451"/>
        </a:xfrm>
        <a:prstGeom prst="ellipse">
          <a:avLst/>
        </a:prstGeom>
        <a:solidFill>
          <a:schemeClr val="accent5">
            <a:hueOff val="16015889"/>
            <a:satOff val="-51978"/>
            <a:lumOff val="2355"/>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EE376-AA18-44DC-92A2-FBED6C1A0775}" type="datetimeFigureOut">
              <a:rPr lang="en-CH" smtClean="0"/>
              <a:t>03/01/2023</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B8E1D-DB91-48F3-9FCB-CF3534A19EE6}" type="slidenum">
              <a:rPr lang="en-CH" smtClean="0"/>
              <a:t>‹#›</a:t>
            </a:fld>
            <a:endParaRPr lang="en-CH"/>
          </a:p>
        </p:txBody>
      </p:sp>
    </p:spTree>
    <p:extLst>
      <p:ext uri="{BB962C8B-B14F-4D97-AF65-F5344CB8AC3E}">
        <p14:creationId xmlns:p14="http://schemas.microsoft.com/office/powerpoint/2010/main" val="2401852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ibrary.wmo.int/index.php?lvl=notice_display&amp;id=22134"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library.wmo.int/index.php?lvl=notice_display&amp;id=22135"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230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965176" lvl="1" indent="-304792">
              <a:buSzPct val="100000"/>
              <a:buFont typeface="Arial" panose="020B0604020202020204" pitchFamily="34" charset="0"/>
              <a:buChar char="•"/>
            </a:pPr>
            <a:r>
              <a:rPr lang="en-US" sz="1200">
                <a:solidFill>
                  <a:schemeClr val="tx1"/>
                </a:solidFill>
                <a:latin typeface="Calibri"/>
                <a:ea typeface="+mn-ea"/>
                <a:cs typeface="Calibri"/>
              </a:rPr>
              <a:t>GEO initiatives: GEOGLAM, </a:t>
            </a:r>
            <a:r>
              <a:rPr lang="en-US" sz="1200" err="1">
                <a:solidFill>
                  <a:schemeClr val="tx1"/>
                </a:solidFill>
                <a:latin typeface="Calibri"/>
                <a:ea typeface="+mn-ea"/>
                <a:cs typeface="Calibri"/>
              </a:rPr>
              <a:t>GEOGloWS</a:t>
            </a:r>
            <a:r>
              <a:rPr lang="en-US" sz="1200">
                <a:solidFill>
                  <a:schemeClr val="tx1"/>
                </a:solidFill>
                <a:latin typeface="Calibri"/>
                <a:ea typeface="+mn-ea"/>
                <a:cs typeface="Calibri"/>
              </a:rPr>
              <a:t>, GEO Blue Planet with focus on early warning systems and adaptation</a:t>
            </a:r>
          </a:p>
          <a:p>
            <a:pPr marL="965176" lvl="1" indent="-304792">
              <a:buSzPct val="100000"/>
              <a:buFont typeface="Arial" panose="020B0604020202020204" pitchFamily="34" charset="0"/>
              <a:buChar char="•"/>
            </a:pPr>
            <a:r>
              <a:rPr lang="en-US" sz="1200">
                <a:solidFill>
                  <a:schemeClr val="tx1"/>
                </a:solidFill>
                <a:latin typeface="Calibri"/>
                <a:ea typeface="+mn-ea"/>
                <a:cs typeface="Calibri"/>
              </a:rPr>
              <a:t>GEO partners: WMO, CEOS, GCOS, GOOS…</a:t>
            </a:r>
          </a:p>
          <a:p>
            <a:pPr marL="965176" lvl="1" indent="-304792">
              <a:buSzPct val="100000"/>
              <a:buFont typeface="Arial" panose="020B0604020202020204" pitchFamily="34" charset="0"/>
              <a:buChar char="•"/>
            </a:pPr>
            <a:r>
              <a:rPr lang="en-US" sz="1200">
                <a:solidFill>
                  <a:schemeClr val="tx1"/>
                </a:solidFill>
                <a:latin typeface="Calibri"/>
                <a:ea typeface="+mn-ea"/>
                <a:cs typeface="Calibri"/>
              </a:rPr>
              <a:t>Final outcome is a COP decision on RSO that welcomes efforts to achieve a sustained and fit-for-purpose </a:t>
            </a:r>
            <a:r>
              <a:rPr lang="en-US" sz="1200">
                <a:solidFill>
                  <a:schemeClr val="tx1"/>
                </a:solidFill>
                <a:latin typeface="Calibri"/>
                <a:ea typeface="+mn-ea"/>
                <a:cs typeface="Calibri"/>
                <a:hlinkClick r:id="rId3">
                  <a:extLst>
                    <a:ext uri="{A12FA001-AC4F-418D-AE19-62706E023703}">
                      <ahyp:hlinkClr xmlns:ahyp="http://schemas.microsoft.com/office/drawing/2018/hyperlinkcolor" val="tx"/>
                    </a:ext>
                  </a:extLst>
                </a:hlinkClick>
              </a:rPr>
              <a:t>global climate observing system</a:t>
            </a:r>
            <a:r>
              <a:rPr lang="en-US" sz="1200">
                <a:solidFill>
                  <a:schemeClr val="tx1"/>
                </a:solidFill>
                <a:latin typeface="Calibri"/>
                <a:ea typeface="+mn-ea"/>
                <a:cs typeface="Calibri"/>
              </a:rPr>
              <a:t>, as well as related </a:t>
            </a:r>
            <a:r>
              <a:rPr lang="en-US" sz="1200">
                <a:solidFill>
                  <a:schemeClr val="tx1"/>
                </a:solidFill>
                <a:latin typeface="Calibri"/>
                <a:ea typeface="+mn-ea"/>
                <a:cs typeface="Calibri"/>
                <a:hlinkClick r:id="rId4">
                  <a:extLst>
                    <a:ext uri="{A12FA001-AC4F-418D-AE19-62706E023703}">
                      <ahyp:hlinkClr xmlns:ahyp="http://schemas.microsoft.com/office/drawing/2018/hyperlinkcolor" val="tx"/>
                    </a:ext>
                  </a:extLst>
                </a:hlinkClick>
              </a:rPr>
              <a:t>essential climate variables requirements</a:t>
            </a:r>
            <a:r>
              <a:rPr lang="en-US" sz="1200">
                <a:solidFill>
                  <a:schemeClr val="tx1"/>
                </a:solidFill>
                <a:latin typeface="Calibri"/>
                <a:ea typeface="+mn-ea"/>
                <a:cs typeface="Calibri"/>
              </a:rPr>
              <a:t>, and encourages Parties and relevant organizations to work on implementation. Also it recognizes the need to enhance the coordination of activities by the systematic observation community and </a:t>
            </a:r>
            <a:r>
              <a:rPr lang="en-US" sz="1200" u="sng">
                <a:solidFill>
                  <a:schemeClr val="tx1"/>
                </a:solidFill>
                <a:latin typeface="Calibri"/>
                <a:ea typeface="+mn-ea"/>
                <a:cs typeface="Calibri"/>
              </a:rPr>
              <a:t>improve its ability to provide useful and actionable climate information for mitigation, adaptation and early warning systems</a:t>
            </a:r>
            <a:r>
              <a:rPr lang="en-US" sz="1200">
                <a:solidFill>
                  <a:schemeClr val="tx1"/>
                </a:solidFill>
                <a:latin typeface="Calibri"/>
                <a:ea typeface="+mn-ea"/>
                <a:cs typeface="Calibri"/>
              </a:rPr>
              <a:t>, as well as information to enable understanding of adaptation limits and of attribution of extreme events.</a:t>
            </a:r>
          </a:p>
          <a:p>
            <a:pPr marL="965176" lvl="1" indent="-304792">
              <a:buSzPct val="100000"/>
              <a:buFont typeface="Arial" panose="020B0604020202020204" pitchFamily="34" charset="0"/>
              <a:buChar char="•"/>
            </a:pPr>
            <a:r>
              <a:rPr lang="en-US" sz="1200">
                <a:solidFill>
                  <a:schemeClr val="tx1"/>
                </a:solidFill>
                <a:latin typeface="Calibri"/>
                <a:ea typeface="+mn-ea"/>
                <a:cs typeface="Calibri"/>
              </a:rPr>
              <a:t>Language retained and elevated in COP cover decision.</a:t>
            </a:r>
          </a:p>
          <a:p>
            <a:pPr marL="965176" lvl="1" indent="-304792">
              <a:buSzPct val="100000"/>
              <a:buFont typeface="Arial" panose="020B0604020202020204" pitchFamily="34" charset="0"/>
              <a:buChar char="•"/>
            </a:pPr>
            <a:r>
              <a:rPr lang="en-US" sz="1200">
                <a:solidFill>
                  <a:schemeClr val="tx1"/>
                </a:solidFill>
                <a:latin typeface="Calibri"/>
                <a:ea typeface="+mn-ea"/>
                <a:cs typeface="Calibri"/>
              </a:rPr>
              <a:t>Not a fully satisfactory outcome for GEO, more entry points to be sought </a:t>
            </a:r>
          </a:p>
          <a:p>
            <a:pPr marL="114300" indent="0">
              <a:lnSpc>
                <a:spcPct val="100000"/>
              </a:lnSpc>
            </a:pPr>
            <a:endParaRPr lang="en-GB" b="1">
              <a:latin typeface="Arial"/>
              <a:cs typeface="Arial"/>
            </a:endParaRPr>
          </a:p>
        </p:txBody>
      </p:sp>
      <p:sp>
        <p:nvSpPr>
          <p:cNvPr id="56" name="Google Shape;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2435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Renew: UNFCCC, NAP guidance </a:t>
            </a:r>
          </a:p>
          <a:p>
            <a:r>
              <a:rPr lang="en-GB"/>
              <a:t>Drop: IPCC, Regional webinars?</a:t>
            </a:r>
          </a:p>
          <a:p>
            <a:r>
              <a:rPr lang="en-GB"/>
              <a:t>New topics: Loss and Damage, Finance, country engagement via NAP, GHG monitoring via WMO</a:t>
            </a:r>
          </a:p>
          <a:p>
            <a:endParaRPr lang="en-GB"/>
          </a:p>
          <a:p>
            <a:endParaRPr lang="en-GB"/>
          </a:p>
          <a:p>
            <a:pPr marL="457189" indent="-457189">
              <a:buFont typeface="+mj-lt"/>
              <a:buAutoNum type="arabicPeriod"/>
            </a:pPr>
            <a:r>
              <a:rPr lang="en-GB" sz="1200">
                <a:latin typeface="Calibri"/>
                <a:cs typeface="Calibri"/>
              </a:rPr>
              <a:t>Publication of the Info note on Mitigation reporting requirements under the UNFCCC –&gt; professional design and publication on GEO website</a:t>
            </a:r>
            <a:endParaRPr lang="en-GB" sz="1200"/>
          </a:p>
          <a:p>
            <a:pPr marL="342900" indent="-342900">
              <a:buFont typeface="+mj-lt"/>
              <a:buAutoNum type="arabicPeriod"/>
            </a:pPr>
            <a:endParaRPr lang="en-GB" sz="1200">
              <a:latin typeface="Calibri"/>
              <a:cs typeface="Calibri"/>
            </a:endParaRPr>
          </a:p>
          <a:p>
            <a:pPr marL="457189" indent="-457189">
              <a:buFont typeface="+mj-lt"/>
              <a:buAutoNum type="arabicPeriod"/>
            </a:pPr>
            <a:r>
              <a:rPr lang="en-GB" sz="1200">
                <a:latin typeface="Calibri"/>
                <a:cs typeface="Calibri"/>
              </a:rPr>
              <a:t>Dissemination of GEO NAP guidance to countries (GEOGLAM) and new guidance to be developed (</a:t>
            </a:r>
            <a:r>
              <a:rPr lang="en-GB" sz="1200" err="1">
                <a:latin typeface="Calibri"/>
                <a:cs typeface="Calibri"/>
              </a:rPr>
              <a:t>GEOGloWS</a:t>
            </a:r>
            <a:r>
              <a:rPr lang="en-GB" sz="1200">
                <a:latin typeface="Calibri"/>
                <a:cs typeface="Calibri"/>
              </a:rPr>
              <a:t>, GEO Blue Planet) ---&gt; participation in NAP Expo 2023, 27-30 March 2023, Santiago de Chile</a:t>
            </a:r>
          </a:p>
          <a:p>
            <a:pPr marL="342900" indent="-342900">
              <a:buFont typeface="+mj-lt"/>
              <a:buAutoNum type="arabicPeriod"/>
            </a:pPr>
            <a:endParaRPr lang="en-GB" sz="1200">
              <a:latin typeface="Calibri"/>
              <a:cs typeface="Calibri"/>
            </a:endParaRPr>
          </a:p>
          <a:p>
            <a:pPr marL="457189" indent="-457189">
              <a:buFont typeface="+mj-lt"/>
              <a:buAutoNum type="arabicPeriod"/>
            </a:pPr>
            <a:r>
              <a:rPr lang="en-GB" sz="1200">
                <a:latin typeface="Calibri"/>
                <a:cs typeface="Calibri"/>
              </a:rPr>
              <a:t>Participation in UNFCCC Subsidiary Bodies session on 5-15 June</a:t>
            </a:r>
          </a:p>
          <a:p>
            <a:pPr marL="457189" indent="-457189">
              <a:buFont typeface="+mj-lt"/>
              <a:buAutoNum type="arabicPeriod"/>
            </a:pPr>
            <a:endParaRPr lang="en-GB" sz="1200">
              <a:latin typeface="Calibri"/>
              <a:cs typeface="Calibri"/>
            </a:endParaRPr>
          </a:p>
          <a:p>
            <a:pPr marL="457189" indent="-457189">
              <a:buFont typeface="+mj-lt"/>
              <a:buAutoNum type="arabicPeriod"/>
            </a:pPr>
            <a:r>
              <a:rPr lang="en-GB" sz="1200">
                <a:latin typeface="Calibri"/>
                <a:cs typeface="Calibri"/>
              </a:rPr>
              <a:t>Contribution to WMO Status of Climate Services Report 2023, with focus on Health </a:t>
            </a:r>
          </a:p>
          <a:p>
            <a:pPr marL="457189" indent="-457189">
              <a:buChar char="•"/>
            </a:pPr>
            <a:endParaRPr lang="en-GB" sz="1200">
              <a:latin typeface="Calibri"/>
              <a:cs typeface="Calibri"/>
            </a:endParaRPr>
          </a:p>
          <a:p>
            <a:r>
              <a:rPr lang="en-GB" sz="1200" b="1">
                <a:latin typeface="Calibri"/>
                <a:cs typeface="Calibri"/>
              </a:rPr>
              <a:t>TO BE DISCUSSED:</a:t>
            </a:r>
          </a:p>
          <a:p>
            <a:pPr marL="457189" indent="-457189">
              <a:buFontTx/>
              <a:buChar char="•"/>
            </a:pPr>
            <a:r>
              <a:rPr lang="en-GB" sz="1200" i="1">
                <a:latin typeface="Calibri"/>
                <a:cs typeface="Calibri"/>
              </a:rPr>
              <a:t>Organisation of stakeholder workshop on EO and reporting requirements, as side event during GEO Symposium 13-14 June 2023?</a:t>
            </a:r>
          </a:p>
          <a:p>
            <a:pPr marL="457189" indent="-457189">
              <a:buChar char="•"/>
            </a:pPr>
            <a:r>
              <a:rPr lang="en-GB" sz="1200" i="1">
                <a:latin typeface="Calibri"/>
                <a:cs typeface="Calibri"/>
              </a:rPr>
              <a:t>Preparation of GEO response of EO gaps in IPCC reports? (still relevant?)</a:t>
            </a:r>
          </a:p>
          <a:p>
            <a:pPr marL="457189" indent="-457189">
              <a:buChar char="•"/>
            </a:pPr>
            <a:r>
              <a:rPr lang="en-GB" sz="1200" i="1">
                <a:latin typeface="Calibri"/>
                <a:cs typeface="Calibri"/>
              </a:rPr>
              <a:t>Participation of GEO in the new Global GHG Monitoring Infrastructure? (emerging deliverable)</a:t>
            </a:r>
          </a:p>
          <a:p>
            <a:endParaRPr lang="en-GB"/>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9684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dirty="0">
                <a:solidFill>
                  <a:srgbClr val="212121"/>
                </a:solidFill>
                <a:effectLst/>
                <a:latin typeface="Calibri" panose="020F0502020204030204" pitchFamily="34" charset="0"/>
              </a:rPr>
              <a:t>GEO Symposium 2023</a:t>
            </a:r>
          </a:p>
          <a:p>
            <a:pPr algn="l"/>
            <a:r>
              <a:rPr lang="en-GB" sz="1800" b="0" i="0" u="none" strike="noStrike" dirty="0">
                <a:solidFill>
                  <a:srgbClr val="212121"/>
                </a:solidFill>
                <a:effectLst/>
                <a:latin typeface="Calibri" panose="020F0502020204030204" pitchFamily="34" charset="0"/>
              </a:rPr>
              <a:t>The following topics (exact titles to be defined) for the thematic sessions:</a:t>
            </a:r>
          </a:p>
          <a:p>
            <a:pPr algn="l"/>
            <a:r>
              <a:rPr lang="en-GB" sz="1800" b="0" i="0" u="none" strike="noStrike" dirty="0">
                <a:solidFill>
                  <a:srgbClr val="212121"/>
                </a:solidFill>
                <a:effectLst/>
                <a:latin typeface="Symbol" pitchFamily="2" charset="2"/>
              </a:rPr>
              <a:t>·</a:t>
            </a:r>
            <a:r>
              <a:rPr lang="en-GB" sz="1800" b="0" i="0" u="none" strike="noStrike" dirty="0">
                <a:solidFill>
                  <a:srgbClr val="212121"/>
                </a:solidFill>
                <a:effectLst/>
                <a:latin typeface="Calibri" panose="020F0502020204030204" pitchFamily="34" charset="0"/>
              </a:rPr>
              <a:t> Biodiversity and Nature: In this session, GEO’s efforts to create the world’s first Global Ecosystem Atlas will be examined, via the showcase of a few illustrative applications. The Global Ecosystem Atlas is a GEO post-2025 incubator. </a:t>
            </a:r>
          </a:p>
          <a:p>
            <a:pPr algn="l"/>
            <a:r>
              <a:rPr lang="en-GB" sz="1800" b="0" i="0" u="none" strike="noStrike" dirty="0">
                <a:solidFill>
                  <a:srgbClr val="212121"/>
                </a:solidFill>
                <a:effectLst/>
                <a:latin typeface="Symbol" pitchFamily="2" charset="2"/>
              </a:rPr>
              <a:t>·</a:t>
            </a:r>
            <a:r>
              <a:rPr lang="en-GB" sz="1800" b="0" i="0" u="none" strike="noStrike" dirty="0">
                <a:solidFill>
                  <a:srgbClr val="212121"/>
                </a:solidFill>
                <a:effectLst/>
                <a:latin typeface="Calibri" panose="020F0502020204030204" pitchFamily="34" charset="0"/>
              </a:rPr>
              <a:t> Urban Resilience for Heat and Health: The session will describe GEO plans to develop an integrated heat and health service built upon state-of-the-art Earth observations for urban resilience against climate change. This service is a GEO post-2025 incubator. </a:t>
            </a:r>
          </a:p>
          <a:p>
            <a:pPr algn="l"/>
            <a:r>
              <a:rPr lang="en-GB" sz="1800" b="0" i="0" u="none" strike="noStrike" dirty="0">
                <a:solidFill>
                  <a:srgbClr val="212121"/>
                </a:solidFill>
                <a:effectLst/>
                <a:latin typeface="Symbol" pitchFamily="2" charset="2"/>
              </a:rPr>
              <a:t>·</a:t>
            </a:r>
            <a:r>
              <a:rPr lang="en-GB" sz="1800" b="0" i="0" u="none" strike="noStrike" dirty="0">
                <a:solidFill>
                  <a:srgbClr val="212121"/>
                </a:solidFill>
                <a:effectLst/>
                <a:latin typeface="Calibri" panose="020F0502020204030204" pitchFamily="34" charset="0"/>
              </a:rPr>
              <a:t> Multi-Hazard Risks and Impact via the GEO Work Programme: Through this session, the GEO Work Programme activities focused on systemic risks will discuss how, why and where GEO is best positioned to deliver impact for countries and local communities. </a:t>
            </a:r>
          </a:p>
          <a:p>
            <a:pPr algn="l"/>
            <a:r>
              <a:rPr lang="en-GB" sz="1800" b="0" i="0" u="none" strike="noStrike" dirty="0">
                <a:solidFill>
                  <a:srgbClr val="212121"/>
                </a:solidFill>
                <a:effectLst/>
                <a:latin typeface="Symbol" pitchFamily="2" charset="2"/>
              </a:rPr>
              <a:t>·</a:t>
            </a:r>
            <a:r>
              <a:rPr lang="en-GB" sz="1800" b="0" i="0" u="none" strike="noStrike" dirty="0">
                <a:solidFill>
                  <a:srgbClr val="212121"/>
                </a:solidFill>
                <a:effectLst/>
                <a:latin typeface="Calibri" panose="020F0502020204030204" pitchFamily="34" charset="0"/>
              </a:rPr>
              <a:t> Operational services via the GEO Work Programme: The objective of this session will be to unpack the key characteristics of effective operational service from the perspective of users and partners and identify challenges and opportunities for the GEO Work Programme activities to become more operational and focused.</a:t>
            </a:r>
          </a:p>
          <a:p>
            <a:pPr algn="l"/>
            <a:r>
              <a:rPr lang="en-GB" sz="1800" b="0" i="0" u="none" strike="noStrike" dirty="0">
                <a:solidFill>
                  <a:srgbClr val="212121"/>
                </a:solidFill>
                <a:effectLst/>
                <a:latin typeface="Calibri" panose="020F0502020204030204" pitchFamily="34" charset="0"/>
              </a:rPr>
              <a:t> </a:t>
            </a:r>
          </a:p>
          <a:p>
            <a:pPr algn="l"/>
            <a:r>
              <a:rPr lang="en-GB" sz="1800" b="0" i="0" u="none" strike="noStrike" dirty="0">
                <a:solidFill>
                  <a:srgbClr val="212121"/>
                </a:solidFill>
                <a:effectLst/>
                <a:latin typeface="Calibri" panose="020F0502020204030204" pitchFamily="34" charset="0"/>
              </a:rPr>
              <a:t>The flash talks will be on the two topics below:</a:t>
            </a:r>
          </a:p>
          <a:p>
            <a:pPr algn="l"/>
            <a:r>
              <a:rPr lang="en-GB" sz="1800" b="0" i="0" u="none" strike="noStrike" dirty="0">
                <a:solidFill>
                  <a:srgbClr val="212121"/>
                </a:solidFill>
                <a:effectLst/>
                <a:latin typeface="Calibri" panose="020F0502020204030204" pitchFamily="34" charset="0"/>
              </a:rPr>
              <a:t> </a:t>
            </a:r>
          </a:p>
          <a:p>
            <a:pPr algn="l"/>
            <a:r>
              <a:rPr lang="en-GB" sz="1800" b="0" i="0" u="none" strike="noStrike" dirty="0">
                <a:solidFill>
                  <a:srgbClr val="212121"/>
                </a:solidFill>
                <a:effectLst/>
                <a:latin typeface="Symbol" pitchFamily="2" charset="2"/>
              </a:rPr>
              <a:t>·</a:t>
            </a:r>
            <a:r>
              <a:rPr lang="en-GB" sz="1800" b="0" i="0" u="none" strike="noStrike" dirty="0">
                <a:solidFill>
                  <a:srgbClr val="212121"/>
                </a:solidFill>
                <a:effectLst/>
                <a:latin typeface="Calibri" panose="020F0502020204030204" pitchFamily="34" charset="0"/>
              </a:rPr>
              <a:t> Enablers for scaling the impact of the GEO Work Programme; and </a:t>
            </a:r>
          </a:p>
          <a:p>
            <a:pPr algn="l"/>
            <a:r>
              <a:rPr lang="en-GB" sz="1800" b="0" i="0" u="none" strike="noStrike" dirty="0">
                <a:solidFill>
                  <a:srgbClr val="212121"/>
                </a:solidFill>
                <a:effectLst/>
                <a:latin typeface="Symbol" pitchFamily="2" charset="2"/>
              </a:rPr>
              <a:t>·</a:t>
            </a:r>
            <a:r>
              <a:rPr lang="en-GB" sz="1800" b="0" i="0" u="none" strike="noStrike" dirty="0">
                <a:solidFill>
                  <a:srgbClr val="212121"/>
                </a:solidFill>
                <a:effectLst/>
                <a:latin typeface="Calibri" panose="020F0502020204030204" pitchFamily="34" charset="0"/>
              </a:rPr>
              <a:t> Mobilizing resources for the GEO Work Programme.</a:t>
            </a:r>
          </a:p>
          <a:p>
            <a:pPr algn="l"/>
            <a:r>
              <a:rPr lang="en-GB" sz="1800" b="0" i="0" u="none" strike="noStrike" dirty="0">
                <a:solidFill>
                  <a:srgbClr val="212121"/>
                </a:solidFill>
                <a:effectLst/>
                <a:latin typeface="Calibri" panose="020F0502020204030204" pitchFamily="34" charset="0"/>
              </a:rPr>
              <a:t> </a:t>
            </a:r>
          </a:p>
          <a:p>
            <a:endParaRPr lang="en-GB" dirty="0"/>
          </a:p>
        </p:txBody>
      </p:sp>
      <p:sp>
        <p:nvSpPr>
          <p:cNvPr id="4" name="Slide Number Placeholder 3"/>
          <p:cNvSpPr>
            <a:spLocks noGrp="1"/>
          </p:cNvSpPr>
          <p:nvPr>
            <p:ph type="sldNum" sz="quarter" idx="5"/>
          </p:nvPr>
        </p:nvSpPr>
        <p:spPr/>
        <p:txBody>
          <a:bodyPr/>
          <a:lstStyle/>
          <a:p>
            <a:fld id="{9EFB8E1D-DB91-48F3-9FCB-CF3534A19EE6}" type="slidenum">
              <a:rPr lang="en-CH" smtClean="0"/>
              <a:t>11</a:t>
            </a:fld>
            <a:endParaRPr lang="en-CH"/>
          </a:p>
        </p:txBody>
      </p:sp>
    </p:spTree>
    <p:extLst>
      <p:ext uri="{BB962C8B-B14F-4D97-AF65-F5344CB8AC3E}">
        <p14:creationId xmlns:p14="http://schemas.microsoft.com/office/powerpoint/2010/main" val="36572930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3F74B-B433-663F-C1E7-EBA9FC2C0E59}"/>
              </a:ext>
            </a:extLst>
          </p:cNvPr>
          <p:cNvSpPr>
            <a:spLocks noGrp="1"/>
          </p:cNvSpPr>
          <p:nvPr>
            <p:ph type="ctrTitle" hasCustomPrompt="1"/>
          </p:nvPr>
        </p:nvSpPr>
        <p:spPr>
          <a:xfrm>
            <a:off x="1524000" y="1122363"/>
            <a:ext cx="9144000" cy="2387600"/>
          </a:xfrm>
        </p:spPr>
        <p:txBody>
          <a:bodyPr anchor="b">
            <a:normAutofit/>
          </a:bodyPr>
          <a:lstStyle>
            <a:lvl1pPr algn="ctr">
              <a:defRPr sz="5400">
                <a:solidFill>
                  <a:srgbClr val="008B7B"/>
                </a:solidFill>
              </a:defRPr>
            </a:lvl1pPr>
          </a:lstStyle>
          <a:p>
            <a:r>
              <a:rPr lang="en-US"/>
              <a:t>Click to add presentation title</a:t>
            </a:r>
            <a:endParaRPr lang="en-CH"/>
          </a:p>
        </p:txBody>
      </p:sp>
      <p:pic>
        <p:nvPicPr>
          <p:cNvPr id="9" name="image5.png">
            <a:extLst>
              <a:ext uri="{FF2B5EF4-FFF2-40B4-BE49-F238E27FC236}">
                <a16:creationId xmlns:a16="http://schemas.microsoft.com/office/drawing/2014/main" id="{EA048E45-CA7D-1C01-0CDB-A224AA41C53B}"/>
              </a:ext>
            </a:extLst>
          </p:cNvPr>
          <p:cNvPicPr>
            <a:picLocks noChangeAspect="1"/>
          </p:cNvPicPr>
          <p:nvPr userDrawn="1"/>
        </p:nvPicPr>
        <p:blipFill>
          <a:blip r:embed="rId2"/>
          <a:stretch>
            <a:fillRect/>
          </a:stretch>
        </p:blipFill>
        <p:spPr>
          <a:xfrm>
            <a:off x="479376" y="462565"/>
            <a:ext cx="2304256" cy="740223"/>
          </a:xfrm>
          <a:prstGeom prst="rect">
            <a:avLst/>
          </a:prstGeom>
          <a:ln w="12700">
            <a:miter lim="400000"/>
          </a:ln>
        </p:spPr>
      </p:pic>
      <p:sp>
        <p:nvSpPr>
          <p:cNvPr id="7" name="Text Placeholder 6">
            <a:extLst>
              <a:ext uri="{FF2B5EF4-FFF2-40B4-BE49-F238E27FC236}">
                <a16:creationId xmlns:a16="http://schemas.microsoft.com/office/drawing/2014/main" id="{69873373-F21E-9AE3-8DA1-8CF6C937DC87}"/>
              </a:ext>
            </a:extLst>
          </p:cNvPr>
          <p:cNvSpPr>
            <a:spLocks noGrp="1"/>
          </p:cNvSpPr>
          <p:nvPr>
            <p:ph type="body" sz="quarter" idx="10" hasCustomPrompt="1"/>
          </p:nvPr>
        </p:nvSpPr>
        <p:spPr>
          <a:xfrm>
            <a:off x="8001749" y="5345675"/>
            <a:ext cx="3213100" cy="436562"/>
          </a:xfrm>
        </p:spPr>
        <p:txBody>
          <a:bodyPr>
            <a:noAutofit/>
          </a:bodyPr>
          <a:lstStyle>
            <a:lvl1pPr marL="0" indent="0" algn="r">
              <a:buNone/>
              <a:defRPr lang="en-CH" sz="2400" kern="1200" dirty="0" smtClean="0">
                <a:solidFill>
                  <a:srgbClr val="005FAA"/>
                </a:solidFill>
                <a:latin typeface="Arial Nova"/>
                <a:ea typeface="Calibri"/>
                <a:cs typeface="Calibri"/>
              </a:defRPr>
            </a:lvl1pPr>
          </a:lstStyle>
          <a:p>
            <a:pPr lvl="0"/>
            <a:r>
              <a:rPr lang="en-CH"/>
              <a:t>Add organization</a:t>
            </a:r>
          </a:p>
        </p:txBody>
      </p:sp>
      <p:sp>
        <p:nvSpPr>
          <p:cNvPr id="8" name="Text Placeholder 6">
            <a:extLst>
              <a:ext uri="{FF2B5EF4-FFF2-40B4-BE49-F238E27FC236}">
                <a16:creationId xmlns:a16="http://schemas.microsoft.com/office/drawing/2014/main" id="{BC86C765-FC57-E7FD-0128-35BE2A08E090}"/>
              </a:ext>
            </a:extLst>
          </p:cNvPr>
          <p:cNvSpPr>
            <a:spLocks noGrp="1"/>
          </p:cNvSpPr>
          <p:nvPr>
            <p:ph type="body" sz="quarter" idx="11" hasCustomPrompt="1"/>
          </p:nvPr>
        </p:nvSpPr>
        <p:spPr>
          <a:xfrm>
            <a:off x="8001749" y="5853954"/>
            <a:ext cx="3213100" cy="436562"/>
          </a:xfrm>
        </p:spPr>
        <p:txBody>
          <a:bodyPr>
            <a:noAutofit/>
          </a:bodyPr>
          <a:lstStyle>
            <a:lvl1pPr marL="0" indent="0" algn="r">
              <a:buNone/>
              <a:defRPr lang="en-CH" sz="2400" kern="1200" dirty="0" smtClean="0">
                <a:solidFill>
                  <a:srgbClr val="005FAA"/>
                </a:solidFill>
                <a:latin typeface="Arial Nova"/>
                <a:ea typeface="Calibri"/>
                <a:cs typeface="Calibri"/>
              </a:defRPr>
            </a:lvl1pPr>
          </a:lstStyle>
          <a:p>
            <a:pPr lvl="0"/>
            <a:r>
              <a:rPr lang="en-CH"/>
              <a:t>Add presenter’s name</a:t>
            </a:r>
          </a:p>
        </p:txBody>
      </p:sp>
    </p:spTree>
    <p:extLst>
      <p:ext uri="{BB962C8B-B14F-4D97-AF65-F5344CB8AC3E}">
        <p14:creationId xmlns:p14="http://schemas.microsoft.com/office/powerpoint/2010/main" val="942895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A3BE-254C-42C5-8668-201F09094EE4}"/>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A0F53A57-CE78-D37C-7AAB-1FFED4208B59}"/>
              </a:ext>
            </a:extLst>
          </p:cNvPr>
          <p:cNvSpPr>
            <a:spLocks noGrp="1"/>
          </p:cNvSpPr>
          <p:nvPr>
            <p:ph idx="1"/>
          </p:nvPr>
        </p:nvSpPr>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67526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BCE4C-7B92-5C54-79C3-06A766D2B1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H"/>
          </a:p>
        </p:txBody>
      </p:sp>
      <p:sp>
        <p:nvSpPr>
          <p:cNvPr id="3" name="Text Placeholder 2">
            <a:extLst>
              <a:ext uri="{FF2B5EF4-FFF2-40B4-BE49-F238E27FC236}">
                <a16:creationId xmlns:a16="http://schemas.microsoft.com/office/drawing/2014/main" id="{61D500CD-F8C7-6A6A-BDE9-E43F331F71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C88F8090-04F1-29D7-E074-07475A30A473}"/>
              </a:ext>
            </a:extLst>
          </p:cNvPr>
          <p:cNvSpPr>
            <a:spLocks noGrp="1"/>
          </p:cNvSpPr>
          <p:nvPr>
            <p:ph type="sldNum" sz="quarter" idx="12"/>
          </p:nvPr>
        </p:nvSpPr>
        <p:spPr/>
        <p:txBody>
          <a:bodyPr/>
          <a:lstStyle/>
          <a:p>
            <a:fld id="{60971C16-98DB-4A2D-B04F-CEA85A8C7D3E}" type="slidenum">
              <a:rPr lang="en-CH" smtClean="0"/>
              <a:t>‹#›</a:t>
            </a:fld>
            <a:endParaRPr lang="en-CH"/>
          </a:p>
        </p:txBody>
      </p:sp>
      <p:sp>
        <p:nvSpPr>
          <p:cNvPr id="8" name="Footer Placeholder 4">
            <a:extLst>
              <a:ext uri="{FF2B5EF4-FFF2-40B4-BE49-F238E27FC236}">
                <a16:creationId xmlns:a16="http://schemas.microsoft.com/office/drawing/2014/main" id="{819FF456-03DE-6ABD-D649-B56A0111425D}"/>
              </a:ext>
            </a:extLst>
          </p:cNvPr>
          <p:cNvSpPr>
            <a:spLocks noGrp="1"/>
          </p:cNvSpPr>
          <p:nvPr>
            <p:ph type="ftr" sz="quarter" idx="11"/>
          </p:nvPr>
        </p:nvSpPr>
        <p:spPr>
          <a:xfrm>
            <a:off x="4038600" y="6356350"/>
            <a:ext cx="4114800" cy="365125"/>
          </a:xfrm>
          <a:prstGeom prst="rect">
            <a:avLst/>
          </a:prstGeom>
        </p:spPr>
        <p:txBody>
          <a:bodyPr anchor="ctr"/>
          <a:lstStyle>
            <a:lvl1pPr algn="ctr">
              <a:defRPr sz="1100" b="0">
                <a:solidFill>
                  <a:schemeClr val="bg1">
                    <a:lumMod val="50000"/>
                  </a:schemeClr>
                </a:solidFill>
              </a:defRPr>
            </a:lvl1pPr>
          </a:lstStyle>
          <a:p>
            <a:r>
              <a:rPr lang="en-CA">
                <a:latin typeface="Arial Nova"/>
                <a:cs typeface="Calibri"/>
              </a:rPr>
              <a:t>PB-25: 7-8 February 2023</a:t>
            </a:r>
          </a:p>
        </p:txBody>
      </p:sp>
    </p:spTree>
    <p:extLst>
      <p:ext uri="{BB962C8B-B14F-4D97-AF65-F5344CB8AC3E}">
        <p14:creationId xmlns:p14="http://schemas.microsoft.com/office/powerpoint/2010/main" val="1782252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25208-BE64-102B-C122-68CD3D631692}"/>
              </a:ext>
            </a:extLst>
          </p:cNvPr>
          <p:cNvSpPr>
            <a:spLocks noGrp="1"/>
          </p:cNvSpPr>
          <p:nvPr>
            <p:ph type="title"/>
          </p:nvPr>
        </p:nvSpPr>
        <p:spPr/>
        <p:txBody>
          <a:bodyPr/>
          <a:lstStyle/>
          <a:p>
            <a:r>
              <a:rPr lang="en-US"/>
              <a:t>Click to edit Master title style</a:t>
            </a:r>
            <a:endParaRPr lang="en-CH"/>
          </a:p>
        </p:txBody>
      </p:sp>
      <p:sp>
        <p:nvSpPr>
          <p:cNvPr id="5" name="Slide Number Placeholder 4">
            <a:extLst>
              <a:ext uri="{FF2B5EF4-FFF2-40B4-BE49-F238E27FC236}">
                <a16:creationId xmlns:a16="http://schemas.microsoft.com/office/drawing/2014/main" id="{FD0971E7-17E6-282B-451E-3FAF48FA1E79}"/>
              </a:ext>
            </a:extLst>
          </p:cNvPr>
          <p:cNvSpPr>
            <a:spLocks noGrp="1"/>
          </p:cNvSpPr>
          <p:nvPr>
            <p:ph type="sldNum" sz="quarter" idx="12"/>
          </p:nvPr>
        </p:nvSpPr>
        <p:spPr/>
        <p:txBody>
          <a:bodyPr/>
          <a:lstStyle/>
          <a:p>
            <a:fld id="{60971C16-98DB-4A2D-B04F-CEA85A8C7D3E}" type="slidenum">
              <a:rPr lang="en-CH" smtClean="0"/>
              <a:t>‹#›</a:t>
            </a:fld>
            <a:endParaRPr lang="en-CH"/>
          </a:p>
        </p:txBody>
      </p:sp>
      <p:sp>
        <p:nvSpPr>
          <p:cNvPr id="6" name="Footer Placeholder 4">
            <a:extLst>
              <a:ext uri="{FF2B5EF4-FFF2-40B4-BE49-F238E27FC236}">
                <a16:creationId xmlns:a16="http://schemas.microsoft.com/office/drawing/2014/main" id="{1C4E056E-E896-0AAD-3220-3486D371F88D}"/>
              </a:ext>
            </a:extLst>
          </p:cNvPr>
          <p:cNvSpPr>
            <a:spLocks noGrp="1"/>
          </p:cNvSpPr>
          <p:nvPr>
            <p:ph type="ftr" sz="quarter" idx="11"/>
          </p:nvPr>
        </p:nvSpPr>
        <p:spPr>
          <a:xfrm>
            <a:off x="4038600" y="6356350"/>
            <a:ext cx="4114800" cy="365125"/>
          </a:xfrm>
          <a:prstGeom prst="rect">
            <a:avLst/>
          </a:prstGeom>
        </p:spPr>
        <p:txBody>
          <a:bodyPr anchor="ctr"/>
          <a:lstStyle>
            <a:lvl1pPr algn="ctr">
              <a:defRPr sz="1100" b="0">
                <a:solidFill>
                  <a:schemeClr val="bg1">
                    <a:lumMod val="50000"/>
                  </a:schemeClr>
                </a:solidFill>
              </a:defRPr>
            </a:lvl1pPr>
          </a:lstStyle>
          <a:p>
            <a:r>
              <a:rPr lang="en-CA">
                <a:latin typeface="Arial Nova"/>
                <a:cs typeface="Calibri"/>
              </a:rPr>
              <a:t>PB-25: 7-8 February 2023</a:t>
            </a:r>
          </a:p>
        </p:txBody>
      </p:sp>
    </p:spTree>
    <p:extLst>
      <p:ext uri="{BB962C8B-B14F-4D97-AF65-F5344CB8AC3E}">
        <p14:creationId xmlns:p14="http://schemas.microsoft.com/office/powerpoint/2010/main" val="3027015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CD452A-2AC2-6123-455E-5F43C9735973}"/>
              </a:ext>
            </a:extLst>
          </p:cNvPr>
          <p:cNvSpPr>
            <a:spLocks noGrp="1"/>
          </p:cNvSpPr>
          <p:nvPr>
            <p:ph type="sldNum" sz="quarter" idx="12"/>
          </p:nvPr>
        </p:nvSpPr>
        <p:spPr/>
        <p:txBody>
          <a:bodyPr/>
          <a:lstStyle/>
          <a:p>
            <a:fld id="{60971C16-98DB-4A2D-B04F-CEA85A8C7D3E}" type="slidenum">
              <a:rPr lang="en-CH" smtClean="0"/>
              <a:t>‹#›</a:t>
            </a:fld>
            <a:endParaRPr lang="en-CH"/>
          </a:p>
        </p:txBody>
      </p:sp>
      <p:sp>
        <p:nvSpPr>
          <p:cNvPr id="5" name="Footer Placeholder 4">
            <a:extLst>
              <a:ext uri="{FF2B5EF4-FFF2-40B4-BE49-F238E27FC236}">
                <a16:creationId xmlns:a16="http://schemas.microsoft.com/office/drawing/2014/main" id="{EE0B63AB-2ECD-0E6B-094A-99B7DF5D72DE}"/>
              </a:ext>
            </a:extLst>
          </p:cNvPr>
          <p:cNvSpPr>
            <a:spLocks noGrp="1"/>
          </p:cNvSpPr>
          <p:nvPr>
            <p:ph type="ftr" sz="quarter" idx="11"/>
          </p:nvPr>
        </p:nvSpPr>
        <p:spPr>
          <a:xfrm>
            <a:off x="4038600" y="6356350"/>
            <a:ext cx="4114800" cy="365125"/>
          </a:xfrm>
          <a:prstGeom prst="rect">
            <a:avLst/>
          </a:prstGeom>
        </p:spPr>
        <p:txBody>
          <a:bodyPr anchor="ctr"/>
          <a:lstStyle>
            <a:lvl1pPr algn="ctr">
              <a:defRPr sz="1100" b="0">
                <a:solidFill>
                  <a:schemeClr val="bg1">
                    <a:lumMod val="50000"/>
                  </a:schemeClr>
                </a:solidFill>
              </a:defRPr>
            </a:lvl1pPr>
          </a:lstStyle>
          <a:p>
            <a:r>
              <a:rPr lang="en-CA">
                <a:latin typeface="Arial Nova"/>
                <a:cs typeface="Calibri"/>
              </a:rPr>
              <a:t>PB-25: 7-8 February 2023</a:t>
            </a:r>
          </a:p>
        </p:txBody>
      </p:sp>
    </p:spTree>
    <p:extLst>
      <p:ext uri="{BB962C8B-B14F-4D97-AF65-F5344CB8AC3E}">
        <p14:creationId xmlns:p14="http://schemas.microsoft.com/office/powerpoint/2010/main" val="2057579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cSld name="1_Blank">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16"/>
          <p:cNvSpPr txBox="1">
            <a:spLocks noGrp="1"/>
          </p:cNvSpPr>
          <p:nvPr>
            <p:ph type="sldNum" idx="12"/>
          </p:nvPr>
        </p:nvSpPr>
        <p:spPr>
          <a:xfrm>
            <a:off x="5979516" y="6540500"/>
            <a:ext cx="226619" cy="234949"/>
          </a:xfrm>
          <a:prstGeom prst="rect">
            <a:avLst/>
          </a:prstGeom>
          <a:noFill/>
          <a:ln>
            <a:noFill/>
          </a:ln>
        </p:spPr>
        <p:txBody>
          <a:bodyPr spcFirstLastPara="1" wrap="square" lIns="19050" tIns="19050" rIns="19050" bIns="19050" anchor="t" anchorCtr="0">
            <a:noAutofit/>
          </a:bodyPr>
          <a:lstStyle>
            <a:lvl1pPr marL="0" lvl="0" indent="0" algn="ctr">
              <a:lnSpc>
                <a:spcPct val="100000"/>
              </a:lnSpc>
              <a:spcBef>
                <a:spcPts val="0"/>
              </a:spcBef>
              <a:spcAft>
                <a:spcPts val="0"/>
              </a:spcAft>
              <a:buClr>
                <a:srgbClr val="000000"/>
              </a:buClr>
              <a:buSzPts val="900"/>
              <a:buFont typeface="Helvetica Neue Light"/>
              <a:buNone/>
              <a:defRPr sz="1200"/>
            </a:lvl1pPr>
            <a:lvl2pPr marL="0" lvl="1" indent="0" algn="ctr">
              <a:lnSpc>
                <a:spcPct val="100000"/>
              </a:lnSpc>
              <a:spcBef>
                <a:spcPts val="0"/>
              </a:spcBef>
              <a:spcAft>
                <a:spcPts val="0"/>
              </a:spcAft>
              <a:buClr>
                <a:srgbClr val="000000"/>
              </a:buClr>
              <a:buSzPts val="900"/>
              <a:buFont typeface="Helvetica Neue Light"/>
              <a:buNone/>
              <a:defRPr sz="1200"/>
            </a:lvl2pPr>
            <a:lvl3pPr marL="0" lvl="2" indent="0" algn="ctr">
              <a:lnSpc>
                <a:spcPct val="100000"/>
              </a:lnSpc>
              <a:spcBef>
                <a:spcPts val="0"/>
              </a:spcBef>
              <a:spcAft>
                <a:spcPts val="0"/>
              </a:spcAft>
              <a:buClr>
                <a:srgbClr val="000000"/>
              </a:buClr>
              <a:buSzPts val="900"/>
              <a:buFont typeface="Helvetica Neue Light"/>
              <a:buNone/>
              <a:defRPr sz="1200"/>
            </a:lvl3pPr>
            <a:lvl4pPr marL="0" lvl="3" indent="0" algn="ctr">
              <a:lnSpc>
                <a:spcPct val="100000"/>
              </a:lnSpc>
              <a:spcBef>
                <a:spcPts val="0"/>
              </a:spcBef>
              <a:spcAft>
                <a:spcPts val="0"/>
              </a:spcAft>
              <a:buClr>
                <a:srgbClr val="000000"/>
              </a:buClr>
              <a:buSzPts val="900"/>
              <a:buFont typeface="Helvetica Neue Light"/>
              <a:buNone/>
              <a:defRPr sz="1200"/>
            </a:lvl4pPr>
            <a:lvl5pPr marL="0" lvl="4" indent="0" algn="ctr">
              <a:lnSpc>
                <a:spcPct val="100000"/>
              </a:lnSpc>
              <a:spcBef>
                <a:spcPts val="0"/>
              </a:spcBef>
              <a:spcAft>
                <a:spcPts val="0"/>
              </a:spcAft>
              <a:buClr>
                <a:srgbClr val="000000"/>
              </a:buClr>
              <a:buSzPts val="900"/>
              <a:buFont typeface="Helvetica Neue Light"/>
              <a:buNone/>
              <a:defRPr sz="1200"/>
            </a:lvl5pPr>
            <a:lvl6pPr marL="0" lvl="5" indent="0" algn="ctr">
              <a:lnSpc>
                <a:spcPct val="100000"/>
              </a:lnSpc>
              <a:spcBef>
                <a:spcPts val="0"/>
              </a:spcBef>
              <a:spcAft>
                <a:spcPts val="0"/>
              </a:spcAft>
              <a:buClr>
                <a:srgbClr val="000000"/>
              </a:buClr>
              <a:buSzPts val="900"/>
              <a:buFont typeface="Helvetica Neue Light"/>
              <a:buNone/>
              <a:defRPr sz="1200"/>
            </a:lvl6pPr>
            <a:lvl7pPr marL="0" lvl="6" indent="0" algn="ctr">
              <a:lnSpc>
                <a:spcPct val="100000"/>
              </a:lnSpc>
              <a:spcBef>
                <a:spcPts val="0"/>
              </a:spcBef>
              <a:spcAft>
                <a:spcPts val="0"/>
              </a:spcAft>
              <a:buClr>
                <a:srgbClr val="000000"/>
              </a:buClr>
              <a:buSzPts val="900"/>
              <a:buFont typeface="Helvetica Neue Light"/>
              <a:buNone/>
              <a:defRPr sz="1200"/>
            </a:lvl7pPr>
            <a:lvl8pPr marL="0" lvl="7" indent="0" algn="ctr">
              <a:lnSpc>
                <a:spcPct val="100000"/>
              </a:lnSpc>
              <a:spcBef>
                <a:spcPts val="0"/>
              </a:spcBef>
              <a:spcAft>
                <a:spcPts val="0"/>
              </a:spcAft>
              <a:buClr>
                <a:srgbClr val="000000"/>
              </a:buClr>
              <a:buSzPts val="900"/>
              <a:buFont typeface="Helvetica Neue Light"/>
              <a:buNone/>
              <a:defRPr sz="1200"/>
            </a:lvl8pPr>
            <a:lvl9pPr marL="0" lvl="8" indent="0" algn="ctr">
              <a:lnSpc>
                <a:spcPct val="100000"/>
              </a:lnSpc>
              <a:spcBef>
                <a:spcPts val="0"/>
              </a:spcBef>
              <a:spcAft>
                <a:spcPts val="0"/>
              </a:spcAft>
              <a:buClr>
                <a:srgbClr val="000000"/>
              </a:buClr>
              <a:buSzPts val="900"/>
              <a:buFont typeface="Helvetica Neue Light"/>
              <a:buNone/>
              <a:defRPr sz="1200"/>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9729290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B88A9D-09F9-E79D-6DEE-7EE7410870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H"/>
          </a:p>
        </p:txBody>
      </p:sp>
      <p:sp>
        <p:nvSpPr>
          <p:cNvPr id="3" name="Text Placeholder 2">
            <a:extLst>
              <a:ext uri="{FF2B5EF4-FFF2-40B4-BE49-F238E27FC236}">
                <a16:creationId xmlns:a16="http://schemas.microsoft.com/office/drawing/2014/main" id="{D2E91FE9-1FF2-1A15-1D51-EC81C33985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6" name="Slide Number Placeholder 5">
            <a:extLst>
              <a:ext uri="{FF2B5EF4-FFF2-40B4-BE49-F238E27FC236}">
                <a16:creationId xmlns:a16="http://schemas.microsoft.com/office/drawing/2014/main" id="{3623E098-AE0B-B244-5EEC-B85ACE59FC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71C16-98DB-4A2D-B04F-CEA85A8C7D3E}" type="slidenum">
              <a:rPr lang="en-CH" smtClean="0"/>
              <a:t>‹#›</a:t>
            </a:fld>
            <a:endParaRPr lang="en-CH"/>
          </a:p>
        </p:txBody>
      </p:sp>
    </p:spTree>
    <p:extLst>
      <p:ext uri="{BB962C8B-B14F-4D97-AF65-F5344CB8AC3E}">
        <p14:creationId xmlns:p14="http://schemas.microsoft.com/office/powerpoint/2010/main" val="406006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7" r:id="rId6"/>
  </p:sldLayoutIdLst>
  <p:hf hdr="0" dt="0"/>
  <p:txStyles>
    <p:titleStyle>
      <a:lvl1pPr algn="l" defTabSz="914400" rtl="0" eaLnBrk="1" latinLnBrk="0" hangingPunct="1">
        <a:lnSpc>
          <a:spcPct val="90000"/>
        </a:lnSpc>
        <a:spcBef>
          <a:spcPct val="0"/>
        </a:spcBef>
        <a:buNone/>
        <a:defRPr sz="4400" kern="1200">
          <a:solidFill>
            <a:srgbClr val="2660A5"/>
          </a:solidFill>
          <a:latin typeface="Arial Nova"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8B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hyperlink" Target="https://www.earthobservations.org/geo_blog_obs.php?id=588"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hyperlink" Target="https://earthobservations.org/documents/cc_wg/GEO_NAP_Supplement_final.pdf"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D36FB-7016-65C9-D940-69EAE755CB01}"/>
              </a:ext>
            </a:extLst>
          </p:cNvPr>
          <p:cNvSpPr>
            <a:spLocks noGrp="1"/>
          </p:cNvSpPr>
          <p:nvPr>
            <p:ph type="ctrTitle"/>
          </p:nvPr>
        </p:nvSpPr>
        <p:spPr>
          <a:xfrm>
            <a:off x="1524000" y="1122362"/>
            <a:ext cx="9144000" cy="3551238"/>
          </a:xfrm>
        </p:spPr>
        <p:txBody>
          <a:bodyPr/>
          <a:lstStyle/>
          <a:p>
            <a:r>
              <a:rPr lang="en-CH"/>
              <a:t>Update from </a:t>
            </a:r>
            <a:br>
              <a:rPr lang="en-CH"/>
            </a:br>
            <a:br>
              <a:rPr lang="en-CH"/>
            </a:br>
            <a:br>
              <a:rPr lang="en-CH"/>
            </a:br>
            <a:r>
              <a:rPr lang="en-CH"/>
              <a:t>Working Group</a:t>
            </a:r>
          </a:p>
        </p:txBody>
      </p:sp>
      <p:sp>
        <p:nvSpPr>
          <p:cNvPr id="4" name="Text Placeholder 3">
            <a:extLst>
              <a:ext uri="{FF2B5EF4-FFF2-40B4-BE49-F238E27FC236}">
                <a16:creationId xmlns:a16="http://schemas.microsoft.com/office/drawing/2014/main" id="{A16B8197-60EA-A66B-3261-EFE35A9F7347}"/>
              </a:ext>
            </a:extLst>
          </p:cNvPr>
          <p:cNvSpPr>
            <a:spLocks noGrp="1"/>
          </p:cNvSpPr>
          <p:nvPr>
            <p:ph type="body" sz="quarter" idx="11"/>
          </p:nvPr>
        </p:nvSpPr>
        <p:spPr>
          <a:xfrm>
            <a:off x="8001749" y="5438454"/>
            <a:ext cx="3213100" cy="1000445"/>
          </a:xfrm>
        </p:spPr>
        <p:txBody>
          <a:bodyPr/>
          <a:lstStyle/>
          <a:p>
            <a:r>
              <a:rPr lang="en-CH"/>
              <a:t>Sara Venturini, Climate Coordinator at GEO Secretariat</a:t>
            </a:r>
          </a:p>
        </p:txBody>
      </p:sp>
      <p:sp>
        <p:nvSpPr>
          <p:cNvPr id="6" name="TextBox 5">
            <a:extLst>
              <a:ext uri="{FF2B5EF4-FFF2-40B4-BE49-F238E27FC236}">
                <a16:creationId xmlns:a16="http://schemas.microsoft.com/office/drawing/2014/main" id="{05127AD1-6091-CDC7-4CA5-E3C085CDEDC4}"/>
              </a:ext>
            </a:extLst>
          </p:cNvPr>
          <p:cNvSpPr txBox="1"/>
          <p:nvPr/>
        </p:nvSpPr>
        <p:spPr>
          <a:xfrm>
            <a:off x="977151" y="5459519"/>
            <a:ext cx="5456306" cy="830997"/>
          </a:xfrm>
          <a:prstGeom prst="rect">
            <a:avLst/>
          </a:prstGeom>
          <a:noFill/>
        </p:spPr>
        <p:txBody>
          <a:bodyPr wrap="square" rtlCol="0">
            <a:spAutoFit/>
          </a:bodyPr>
          <a:lstStyle/>
          <a:p>
            <a:r>
              <a:rPr lang="en-CH" sz="2400" dirty="0">
                <a:solidFill>
                  <a:srgbClr val="2660A5"/>
                </a:solidFill>
                <a:latin typeface="Arial Nova" panose="020B0504020202020204" pitchFamily="34" charset="0"/>
              </a:rPr>
              <a:t>CEOS – CGMS WGClimate-18</a:t>
            </a:r>
          </a:p>
          <a:p>
            <a:r>
              <a:rPr lang="en-CH" sz="2400" dirty="0">
                <a:solidFill>
                  <a:srgbClr val="2660A5"/>
                </a:solidFill>
                <a:latin typeface="Arial Nova" panose="020B0504020202020204" pitchFamily="34" charset="0"/>
              </a:rPr>
              <a:t>29 February 2023</a:t>
            </a:r>
          </a:p>
        </p:txBody>
      </p:sp>
      <p:grpSp>
        <p:nvGrpSpPr>
          <p:cNvPr id="8" name="Group 7">
            <a:extLst>
              <a:ext uri="{FF2B5EF4-FFF2-40B4-BE49-F238E27FC236}">
                <a16:creationId xmlns:a16="http://schemas.microsoft.com/office/drawing/2014/main" id="{8A4A69EF-AF4B-8354-F770-759FC37D047B}"/>
              </a:ext>
            </a:extLst>
          </p:cNvPr>
          <p:cNvGrpSpPr/>
          <p:nvPr/>
        </p:nvGrpSpPr>
        <p:grpSpPr>
          <a:xfrm>
            <a:off x="4279900" y="2504595"/>
            <a:ext cx="3989072" cy="1225264"/>
            <a:chOff x="4279900" y="2504595"/>
            <a:chExt cx="3989072" cy="1225264"/>
          </a:xfrm>
        </p:grpSpPr>
        <p:pic>
          <p:nvPicPr>
            <p:cNvPr id="5" name="Picture 4" descr="A picture containing logo&#10;&#10;Description automatically generated">
              <a:extLst>
                <a:ext uri="{FF2B5EF4-FFF2-40B4-BE49-F238E27FC236}">
                  <a16:creationId xmlns:a16="http://schemas.microsoft.com/office/drawing/2014/main" id="{C4BFDE66-3E4E-5620-418E-E08FCA116E3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6339"/>
            <a:stretch/>
          </p:blipFill>
          <p:spPr>
            <a:xfrm>
              <a:off x="4279900" y="2504595"/>
              <a:ext cx="3989072" cy="1225264"/>
            </a:xfrm>
            <a:prstGeom prst="rect">
              <a:avLst/>
            </a:prstGeom>
            <a:ln>
              <a:solidFill>
                <a:schemeClr val="tx1"/>
              </a:solidFill>
            </a:ln>
          </p:spPr>
        </p:pic>
        <p:sp>
          <p:nvSpPr>
            <p:cNvPr id="7" name="TextBox 6">
              <a:extLst>
                <a:ext uri="{FF2B5EF4-FFF2-40B4-BE49-F238E27FC236}">
                  <a16:creationId xmlns:a16="http://schemas.microsoft.com/office/drawing/2014/main" id="{ABCEF71C-8ED1-7613-6300-3533299FDD4A}"/>
                </a:ext>
              </a:extLst>
            </p:cNvPr>
            <p:cNvSpPr txBox="1"/>
            <p:nvPr/>
          </p:nvSpPr>
          <p:spPr>
            <a:xfrm>
              <a:off x="6591300" y="2574815"/>
              <a:ext cx="1549400" cy="1138773"/>
            </a:xfrm>
            <a:prstGeom prst="rect">
              <a:avLst/>
            </a:prstGeom>
            <a:solidFill>
              <a:schemeClr val="bg1"/>
            </a:solidFill>
          </p:spPr>
          <p:txBody>
            <a:bodyPr wrap="square" lIns="91440" tIns="45720" rIns="91440" bIns="45720" rtlCol="0" anchor="t">
              <a:spAutoFit/>
            </a:bodyPr>
            <a:lstStyle/>
            <a:p>
              <a:endParaRPr lang="en-GB" sz="1100">
                <a:solidFill>
                  <a:srgbClr val="2660A5"/>
                </a:solidFill>
                <a:latin typeface="Helvetica Light" panose="020B0403020202020204" pitchFamily="34" charset="0"/>
                <a:cs typeface="Arial" panose="020B0604020202020204" pitchFamily="34" charset="0"/>
              </a:endParaRPr>
            </a:p>
            <a:p>
              <a:r>
                <a:rPr lang="en-GB" sz="2400">
                  <a:solidFill>
                    <a:srgbClr val="2660A5"/>
                  </a:solidFill>
                  <a:latin typeface="Helvetica Light"/>
                  <a:cs typeface="Arial"/>
                </a:rPr>
                <a:t>CLIMATE</a:t>
              </a:r>
            </a:p>
            <a:p>
              <a:r>
                <a:rPr lang="en-GB" sz="2400">
                  <a:solidFill>
                    <a:srgbClr val="2660A5"/>
                  </a:solidFill>
                  <a:latin typeface="Helvetica Light" panose="020B0403020202020204" pitchFamily="34" charset="0"/>
                  <a:cs typeface="Arial" panose="020B0604020202020204" pitchFamily="34" charset="0"/>
                </a:rPr>
                <a:t>CHANGE</a:t>
              </a:r>
            </a:p>
            <a:p>
              <a:endParaRPr lang="en-GB" sz="800">
                <a:solidFill>
                  <a:srgbClr val="2660A5"/>
                </a:solidFill>
                <a:latin typeface="Helvetica Light" panose="020B0403020202020204" pitchFamily="34" charset="0"/>
                <a:cs typeface="Arial" panose="020B0604020202020204" pitchFamily="34" charset="0"/>
              </a:endParaRPr>
            </a:p>
          </p:txBody>
        </p:sp>
      </p:grpSp>
    </p:spTree>
    <p:extLst>
      <p:ext uri="{BB962C8B-B14F-4D97-AF65-F5344CB8AC3E}">
        <p14:creationId xmlns:p14="http://schemas.microsoft.com/office/powerpoint/2010/main" val="2983196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38AB5-19F5-E651-63D8-B17871E46525}"/>
              </a:ext>
            </a:extLst>
          </p:cNvPr>
          <p:cNvSpPr>
            <a:spLocks noGrp="1"/>
          </p:cNvSpPr>
          <p:nvPr>
            <p:ph type="title"/>
          </p:nvPr>
        </p:nvSpPr>
        <p:spPr/>
        <p:txBody>
          <a:bodyPr/>
          <a:lstStyle/>
          <a:p>
            <a:r>
              <a:rPr lang="en-CH" b="1" dirty="0"/>
              <a:t>Collaboration with WMO</a:t>
            </a:r>
          </a:p>
        </p:txBody>
      </p:sp>
      <p:sp>
        <p:nvSpPr>
          <p:cNvPr id="3" name="Content Placeholder 2">
            <a:extLst>
              <a:ext uri="{FF2B5EF4-FFF2-40B4-BE49-F238E27FC236}">
                <a16:creationId xmlns:a16="http://schemas.microsoft.com/office/drawing/2014/main" id="{CBB8FC6A-5C56-BD07-4396-3DB880DA64F0}"/>
              </a:ext>
            </a:extLst>
          </p:cNvPr>
          <p:cNvSpPr>
            <a:spLocks noGrp="1"/>
          </p:cNvSpPr>
          <p:nvPr>
            <p:ph idx="1"/>
          </p:nvPr>
        </p:nvSpPr>
        <p:spPr>
          <a:xfrm>
            <a:off x="685800" y="1438835"/>
            <a:ext cx="10668000" cy="4948518"/>
          </a:xfrm>
        </p:spPr>
        <p:txBody>
          <a:bodyPr>
            <a:normAutofit fontScale="85000" lnSpcReduction="20000"/>
          </a:bodyPr>
          <a:lstStyle/>
          <a:p>
            <a:r>
              <a:rPr lang="en-GB" dirty="0"/>
              <a:t>WMO – GCF Regional Training Workshop, 19-23 June - Indonesia</a:t>
            </a:r>
          </a:p>
          <a:p>
            <a:pPr lvl="1">
              <a:lnSpc>
                <a:spcPct val="100000"/>
              </a:lnSpc>
            </a:pPr>
            <a:r>
              <a:rPr lang="en-GB" dirty="0"/>
              <a:t>Need GEO speaker on satellite information to fill data gaps for climate science information for Green Climate Fund project proposals</a:t>
            </a:r>
            <a:r>
              <a:rPr lang="en-GB" dirty="0">
                <a:solidFill>
                  <a:srgbClr val="FF0000"/>
                </a:solidFill>
              </a:rPr>
              <a:t> – CEOS representative to join? </a:t>
            </a:r>
            <a:endParaRPr lang="en-CH" dirty="0">
              <a:solidFill>
                <a:srgbClr val="FF0000"/>
              </a:solidFill>
            </a:endParaRPr>
          </a:p>
          <a:p>
            <a:r>
              <a:rPr lang="fr-CH" dirty="0"/>
              <a:t>Contribution to State of </a:t>
            </a:r>
            <a:r>
              <a:rPr lang="fr-CH" dirty="0" err="1"/>
              <a:t>Climate</a:t>
            </a:r>
            <a:r>
              <a:rPr lang="fr-CH" dirty="0"/>
              <a:t> Services Report - </a:t>
            </a:r>
            <a:r>
              <a:rPr lang="fr-CH" dirty="0" err="1"/>
              <a:t>Health</a:t>
            </a:r>
            <a:endParaRPr lang="fr-CH" dirty="0"/>
          </a:p>
          <a:p>
            <a:pPr lvl="1"/>
            <a:r>
              <a:rPr lang="fr-CH" dirty="0"/>
              <a:t>Case </a:t>
            </a:r>
            <a:r>
              <a:rPr lang="fr-CH" dirty="0" err="1"/>
              <a:t>studies</a:t>
            </a:r>
            <a:r>
              <a:rPr lang="fr-CH" dirty="0"/>
              <a:t> </a:t>
            </a:r>
            <a:r>
              <a:rPr lang="fr-CH" dirty="0" err="1"/>
              <a:t>from</a:t>
            </a:r>
            <a:r>
              <a:rPr lang="fr-CH" dirty="0"/>
              <a:t> NASA (cholera </a:t>
            </a:r>
            <a:r>
              <a:rPr lang="fr-CH" dirty="0" err="1"/>
              <a:t>risk</a:t>
            </a:r>
            <a:r>
              <a:rPr lang="fr-CH" dirty="0"/>
              <a:t> monitoring), e-</a:t>
            </a:r>
            <a:r>
              <a:rPr lang="fr-CH" dirty="0" err="1"/>
              <a:t>shape</a:t>
            </a:r>
            <a:r>
              <a:rPr lang="fr-CH" dirty="0"/>
              <a:t> (</a:t>
            </a:r>
            <a:r>
              <a:rPr lang="fr-CH" dirty="0" err="1"/>
              <a:t>EarlY</a:t>
            </a:r>
            <a:r>
              <a:rPr lang="fr-CH" dirty="0"/>
              <a:t> </a:t>
            </a:r>
            <a:r>
              <a:rPr lang="fr-CH" dirty="0" err="1"/>
              <a:t>WArning</a:t>
            </a:r>
            <a:r>
              <a:rPr lang="fr-CH" dirty="0"/>
              <a:t> System for Mosquito-borne </a:t>
            </a:r>
            <a:r>
              <a:rPr lang="fr-CH" dirty="0" err="1"/>
              <a:t>Diseases</a:t>
            </a:r>
            <a:r>
              <a:rPr lang="fr-CH" dirty="0"/>
              <a:t> (EYWA), EXTREMA Global (GUOI)</a:t>
            </a:r>
          </a:p>
          <a:p>
            <a:r>
              <a:rPr lang="fr-CH" dirty="0"/>
              <a:t>Horizon Europe </a:t>
            </a:r>
            <a:r>
              <a:rPr lang="fr-CH" dirty="0" err="1"/>
              <a:t>funding</a:t>
            </a:r>
            <a:r>
              <a:rPr lang="fr-CH" dirty="0"/>
              <a:t> to </a:t>
            </a:r>
            <a:r>
              <a:rPr lang="fr-CH" dirty="0" err="1"/>
              <a:t>improve</a:t>
            </a:r>
            <a:r>
              <a:rPr lang="fr-CH" dirty="0"/>
              <a:t> collaboration </a:t>
            </a:r>
            <a:r>
              <a:rPr lang="fr-CH" dirty="0" err="1"/>
              <a:t>between</a:t>
            </a:r>
            <a:r>
              <a:rPr lang="fr-CH" dirty="0"/>
              <a:t> WMO, IPCC, GCOS and GEO </a:t>
            </a:r>
          </a:p>
          <a:p>
            <a:pPr lvl="1"/>
            <a:r>
              <a:rPr lang="fr-CH" dirty="0"/>
              <a:t>Open call for </a:t>
            </a:r>
            <a:r>
              <a:rPr lang="fr-CH" dirty="0" err="1"/>
              <a:t>proposal</a:t>
            </a:r>
            <a:r>
              <a:rPr lang="fr-CH" dirty="0"/>
              <a:t> to </a:t>
            </a:r>
            <a:r>
              <a:rPr lang="fr-CH" dirty="0" err="1"/>
              <a:t>develop</a:t>
            </a:r>
            <a:r>
              <a:rPr lang="fr-CH" dirty="0"/>
              <a:t> joint action plan on </a:t>
            </a:r>
            <a:r>
              <a:rPr lang="fr-CH" dirty="0" err="1"/>
              <a:t>climate</a:t>
            </a:r>
            <a:r>
              <a:rPr lang="fr-CH" dirty="0"/>
              <a:t> observations (2M EUR): </a:t>
            </a:r>
            <a:r>
              <a:rPr lang="fr-CH" dirty="0" err="1"/>
              <a:t>proposal</a:t>
            </a:r>
            <a:r>
              <a:rPr lang="fr-CH" dirty="0"/>
              <a:t> to </a:t>
            </a:r>
            <a:r>
              <a:rPr lang="fr-CH" dirty="0" err="1"/>
              <a:t>be</a:t>
            </a:r>
            <a:r>
              <a:rPr lang="fr-CH" dirty="0"/>
              <a:t> </a:t>
            </a:r>
            <a:r>
              <a:rPr lang="fr-CH" dirty="0" err="1"/>
              <a:t>submitted</a:t>
            </a:r>
            <a:r>
              <a:rPr lang="fr-CH" dirty="0"/>
              <a:t> at the end of March</a:t>
            </a:r>
          </a:p>
          <a:p>
            <a:r>
              <a:rPr lang="en-CH" dirty="0"/>
              <a:t>Early Warning for All Initiative </a:t>
            </a:r>
          </a:p>
          <a:p>
            <a:pPr lvl="1"/>
            <a:r>
              <a:rPr lang="en-CH" dirty="0"/>
              <a:t>GEO contributing to </a:t>
            </a:r>
            <a:r>
              <a:rPr lang="en-GB" dirty="0"/>
              <a:t>disaster risk knowledge, observations and forecasting</a:t>
            </a:r>
          </a:p>
          <a:p>
            <a:r>
              <a:rPr lang="en-GB" dirty="0"/>
              <a:t>Global GHG Monitoring Infrastructure</a:t>
            </a:r>
          </a:p>
          <a:p>
            <a:pPr lvl="1"/>
            <a:r>
              <a:rPr lang="en-GB" dirty="0"/>
              <a:t>This requires involvement of examples of user programmes on AFOLU (e.g. GEOGLAM, GFOI) and marine observations (e.g. MBON, Blue Planet) showing practical involvement of GEO community (not just GEO Sec)</a:t>
            </a:r>
          </a:p>
          <a:p>
            <a:endParaRPr lang="fr-CH" dirty="0"/>
          </a:p>
        </p:txBody>
      </p:sp>
    </p:spTree>
    <p:extLst>
      <p:ext uri="{BB962C8B-B14F-4D97-AF65-F5344CB8AC3E}">
        <p14:creationId xmlns:p14="http://schemas.microsoft.com/office/powerpoint/2010/main" val="788862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38AB5-19F5-E651-63D8-B17871E46525}"/>
              </a:ext>
            </a:extLst>
          </p:cNvPr>
          <p:cNvSpPr>
            <a:spLocks noGrp="1"/>
          </p:cNvSpPr>
          <p:nvPr>
            <p:ph type="title"/>
          </p:nvPr>
        </p:nvSpPr>
        <p:spPr>
          <a:xfrm>
            <a:off x="838200" y="365125"/>
            <a:ext cx="10515600" cy="858557"/>
          </a:xfrm>
        </p:spPr>
        <p:txBody>
          <a:bodyPr/>
          <a:lstStyle/>
          <a:p>
            <a:r>
              <a:rPr lang="en-CH" b="1" dirty="0"/>
              <a:t>Upcoming GEO events</a:t>
            </a:r>
          </a:p>
        </p:txBody>
      </p:sp>
      <p:sp>
        <p:nvSpPr>
          <p:cNvPr id="3" name="Content Placeholder 2">
            <a:extLst>
              <a:ext uri="{FF2B5EF4-FFF2-40B4-BE49-F238E27FC236}">
                <a16:creationId xmlns:a16="http://schemas.microsoft.com/office/drawing/2014/main" id="{CBB8FC6A-5C56-BD07-4396-3DB880DA64F0}"/>
              </a:ext>
            </a:extLst>
          </p:cNvPr>
          <p:cNvSpPr>
            <a:spLocks noGrp="1"/>
          </p:cNvSpPr>
          <p:nvPr>
            <p:ph idx="1"/>
          </p:nvPr>
        </p:nvSpPr>
        <p:spPr>
          <a:xfrm>
            <a:off x="838200" y="1452282"/>
            <a:ext cx="10515600" cy="5136777"/>
          </a:xfrm>
        </p:spPr>
        <p:txBody>
          <a:bodyPr>
            <a:normAutofit fontScale="85000" lnSpcReduction="20000"/>
          </a:bodyPr>
          <a:lstStyle/>
          <a:p>
            <a:r>
              <a:rPr lang="fr-CH" dirty="0"/>
              <a:t>GEO Symposium, 13-14 June, Geneva - </a:t>
            </a:r>
            <a:r>
              <a:rPr lang="fr-CH" dirty="0" err="1"/>
              <a:t>Switzerland</a:t>
            </a:r>
            <a:endParaRPr lang="fr-CH" dirty="0"/>
          </a:p>
          <a:p>
            <a:pPr lvl="1"/>
            <a:r>
              <a:rPr lang="fr-CH" dirty="0" err="1"/>
              <a:t>Opportunities</a:t>
            </a:r>
            <a:r>
              <a:rPr lang="fr-CH" dirty="0"/>
              <a:t> for GEO </a:t>
            </a:r>
            <a:r>
              <a:rPr lang="fr-CH" dirty="0" err="1"/>
              <a:t>partners</a:t>
            </a:r>
            <a:r>
              <a:rPr lang="fr-CH" dirty="0"/>
              <a:t> to showcase </a:t>
            </a:r>
            <a:r>
              <a:rPr lang="fr-CH" dirty="0" err="1"/>
              <a:t>work</a:t>
            </a:r>
            <a:r>
              <a:rPr lang="fr-CH" dirty="0"/>
              <a:t> – </a:t>
            </a:r>
            <a:r>
              <a:rPr lang="fr-CH" dirty="0" err="1">
                <a:solidFill>
                  <a:srgbClr val="FF0000"/>
                </a:solidFill>
              </a:rPr>
              <a:t>any</a:t>
            </a:r>
            <a:r>
              <a:rPr lang="fr-CH" dirty="0">
                <a:solidFill>
                  <a:srgbClr val="FF0000"/>
                </a:solidFill>
              </a:rPr>
              <a:t> i</a:t>
            </a:r>
            <a:r>
              <a:rPr lang="fr-CH">
                <a:solidFill>
                  <a:srgbClr val="FF0000"/>
                </a:solidFill>
              </a:rPr>
              <a:t>nterest</a:t>
            </a:r>
            <a:r>
              <a:rPr lang="fr-CH" dirty="0">
                <a:solidFill>
                  <a:srgbClr val="FF0000"/>
                </a:solidFill>
              </a:rPr>
              <a:t> by CEOS </a:t>
            </a:r>
            <a:r>
              <a:rPr lang="fr-CH" dirty="0" err="1">
                <a:solidFill>
                  <a:srgbClr val="FF0000"/>
                </a:solidFill>
              </a:rPr>
              <a:t>members</a:t>
            </a:r>
            <a:r>
              <a:rPr lang="fr-CH" dirty="0">
                <a:solidFill>
                  <a:srgbClr val="FF0000"/>
                </a:solidFill>
              </a:rPr>
              <a:t>?</a:t>
            </a:r>
          </a:p>
          <a:p>
            <a:pPr lvl="1"/>
            <a:r>
              <a:rPr lang="fr-CH" dirty="0" err="1"/>
              <a:t>Thematic</a:t>
            </a:r>
            <a:r>
              <a:rPr lang="fr-CH" dirty="0"/>
              <a:t> sessions on: </a:t>
            </a:r>
          </a:p>
          <a:p>
            <a:pPr lvl="2"/>
            <a:r>
              <a:rPr lang="fr-CH" dirty="0" err="1"/>
              <a:t>Biodiversity</a:t>
            </a:r>
            <a:r>
              <a:rPr lang="fr-CH" dirty="0"/>
              <a:t> and Nature</a:t>
            </a:r>
          </a:p>
          <a:p>
            <a:pPr lvl="2"/>
            <a:r>
              <a:rPr lang="fr-CH" dirty="0"/>
              <a:t>Urban </a:t>
            </a:r>
            <a:r>
              <a:rPr lang="fr-CH" dirty="0" err="1"/>
              <a:t>Resilience</a:t>
            </a:r>
            <a:r>
              <a:rPr lang="fr-CH" dirty="0"/>
              <a:t> for </a:t>
            </a:r>
            <a:r>
              <a:rPr lang="fr-CH" dirty="0" err="1"/>
              <a:t>Heat</a:t>
            </a:r>
            <a:r>
              <a:rPr lang="fr-CH" dirty="0"/>
              <a:t> and </a:t>
            </a:r>
            <a:r>
              <a:rPr lang="fr-CH" dirty="0" err="1"/>
              <a:t>Health</a:t>
            </a:r>
            <a:endParaRPr lang="fr-CH" dirty="0"/>
          </a:p>
          <a:p>
            <a:pPr lvl="2"/>
            <a:r>
              <a:rPr lang="fr-CH" dirty="0"/>
              <a:t>Multi-Hazard Risks and Impact via the GEO Work Programme</a:t>
            </a:r>
          </a:p>
          <a:p>
            <a:pPr lvl="2"/>
            <a:r>
              <a:rPr lang="fr-CH" dirty="0" err="1"/>
              <a:t>Operational</a:t>
            </a:r>
            <a:r>
              <a:rPr lang="fr-CH" dirty="0"/>
              <a:t> services via the GEO Work Programme</a:t>
            </a:r>
          </a:p>
          <a:p>
            <a:pPr lvl="1"/>
            <a:r>
              <a:rPr lang="fr-CH" dirty="0"/>
              <a:t>Flash </a:t>
            </a:r>
            <a:r>
              <a:rPr lang="fr-CH" dirty="0" err="1"/>
              <a:t>talks</a:t>
            </a:r>
            <a:r>
              <a:rPr lang="fr-CH" dirty="0"/>
              <a:t> on:</a:t>
            </a:r>
          </a:p>
          <a:p>
            <a:pPr lvl="2"/>
            <a:r>
              <a:rPr lang="fr-CH" dirty="0" err="1"/>
              <a:t>Enablers</a:t>
            </a:r>
            <a:r>
              <a:rPr lang="fr-CH" dirty="0"/>
              <a:t> for </a:t>
            </a:r>
            <a:r>
              <a:rPr lang="fr-CH" dirty="0" err="1"/>
              <a:t>scaling</a:t>
            </a:r>
            <a:r>
              <a:rPr lang="fr-CH" dirty="0"/>
              <a:t> the impact of the GEO Work Programme </a:t>
            </a:r>
          </a:p>
          <a:p>
            <a:pPr lvl="2"/>
            <a:r>
              <a:rPr lang="fr-CH" dirty="0" err="1"/>
              <a:t>Mobilizing</a:t>
            </a:r>
            <a:r>
              <a:rPr lang="fr-CH" dirty="0"/>
              <a:t> </a:t>
            </a:r>
            <a:r>
              <a:rPr lang="fr-CH" dirty="0" err="1"/>
              <a:t>resources</a:t>
            </a:r>
            <a:r>
              <a:rPr lang="fr-CH" dirty="0"/>
              <a:t> for the GEO Work Programme</a:t>
            </a:r>
          </a:p>
          <a:p>
            <a:r>
              <a:rPr lang="en-GB" dirty="0"/>
              <a:t>Open Data and Open Knowledge Workshop, 15-16 June, Geneva – Switzerland</a:t>
            </a:r>
          </a:p>
          <a:p>
            <a:pPr lvl="1"/>
            <a:r>
              <a:rPr lang="fr-CH" dirty="0" err="1"/>
              <a:t>Includes</a:t>
            </a:r>
            <a:r>
              <a:rPr lang="fr-CH" dirty="0"/>
              <a:t> </a:t>
            </a:r>
            <a:r>
              <a:rPr lang="en-GB" dirty="0"/>
              <a:t>discussions on EO data gaps (VHR Space-based EO Data, in situ, statistical data) and needs</a:t>
            </a:r>
            <a:endParaRPr lang="fr-CH" dirty="0"/>
          </a:p>
          <a:p>
            <a:r>
              <a:rPr lang="fr-CH" dirty="0"/>
              <a:t>GEO Week and </a:t>
            </a:r>
            <a:r>
              <a:rPr lang="fr-CH" dirty="0" err="1"/>
              <a:t>Ministerial</a:t>
            </a:r>
            <a:r>
              <a:rPr lang="fr-CH" dirty="0"/>
              <a:t>, 6-10 </a:t>
            </a:r>
            <a:r>
              <a:rPr lang="fr-CH" dirty="0" err="1"/>
              <a:t>November</a:t>
            </a:r>
            <a:r>
              <a:rPr lang="fr-CH" dirty="0"/>
              <a:t>, Cape Town – South </a:t>
            </a:r>
            <a:r>
              <a:rPr lang="fr-CH" dirty="0" err="1"/>
              <a:t>Africa</a:t>
            </a:r>
            <a:endParaRPr lang="fr-CH" dirty="0"/>
          </a:p>
          <a:p>
            <a:pPr lvl="1"/>
            <a:r>
              <a:rPr lang="fr-CH" dirty="0" err="1"/>
              <a:t>Plenary</a:t>
            </a:r>
            <a:r>
              <a:rPr lang="fr-CH" dirty="0"/>
              <a:t> sessions on </a:t>
            </a:r>
            <a:r>
              <a:rPr lang="fr-CH" dirty="0" err="1"/>
              <a:t>climate</a:t>
            </a:r>
            <a:r>
              <a:rPr lang="fr-CH" dirty="0"/>
              <a:t> (</a:t>
            </a:r>
            <a:r>
              <a:rPr lang="fr-CH" dirty="0" err="1"/>
              <a:t>tbd</a:t>
            </a:r>
            <a:r>
              <a:rPr lang="fr-CH" dirty="0"/>
              <a:t>) </a:t>
            </a:r>
          </a:p>
          <a:p>
            <a:pPr lvl="1"/>
            <a:r>
              <a:rPr lang="fr-CH" dirty="0" err="1"/>
              <a:t>Opportunities</a:t>
            </a:r>
            <a:r>
              <a:rPr lang="fr-CH" dirty="0"/>
              <a:t> for GEO </a:t>
            </a:r>
            <a:r>
              <a:rPr lang="fr-CH" dirty="0" err="1"/>
              <a:t>partners</a:t>
            </a:r>
            <a:r>
              <a:rPr lang="fr-CH" dirty="0"/>
              <a:t> to showcase </a:t>
            </a:r>
            <a:r>
              <a:rPr lang="fr-CH" dirty="0" err="1"/>
              <a:t>work</a:t>
            </a:r>
            <a:r>
              <a:rPr lang="fr-CH" dirty="0"/>
              <a:t> (</a:t>
            </a:r>
            <a:r>
              <a:rPr lang="fr-CH" dirty="0" err="1"/>
              <a:t>tbd</a:t>
            </a:r>
            <a:r>
              <a:rPr lang="fr-CH" dirty="0"/>
              <a:t>)</a:t>
            </a:r>
          </a:p>
          <a:p>
            <a:pPr lvl="1"/>
            <a:r>
              <a:rPr lang="fr-CH" dirty="0" err="1"/>
              <a:t>Ministerial</a:t>
            </a:r>
            <a:r>
              <a:rPr lang="fr-CH" dirty="0"/>
              <a:t> </a:t>
            </a:r>
            <a:r>
              <a:rPr lang="fr-CH" dirty="0" err="1"/>
              <a:t>Declaration</a:t>
            </a:r>
            <a:r>
              <a:rPr lang="fr-CH" dirty="0"/>
              <a:t> and adoption of GEO post-2025 </a:t>
            </a:r>
            <a:r>
              <a:rPr lang="fr-CH" dirty="0" err="1"/>
              <a:t>strategy</a:t>
            </a:r>
            <a:r>
              <a:rPr lang="fr-CH" dirty="0"/>
              <a:t> – </a:t>
            </a:r>
            <a:r>
              <a:rPr lang="fr-CH" dirty="0">
                <a:solidFill>
                  <a:srgbClr val="FF0000"/>
                </a:solidFill>
              </a:rPr>
              <a:t>CEOS </a:t>
            </a:r>
            <a:r>
              <a:rPr lang="fr-CH" dirty="0" err="1">
                <a:solidFill>
                  <a:srgbClr val="FF0000"/>
                </a:solidFill>
              </a:rPr>
              <a:t>members</a:t>
            </a:r>
            <a:r>
              <a:rPr lang="fr-CH" dirty="0">
                <a:solidFill>
                  <a:srgbClr val="FF0000"/>
                </a:solidFill>
              </a:rPr>
              <a:t> are part of the post-2025 WG</a:t>
            </a:r>
            <a:endParaRPr lang="en-CH" dirty="0">
              <a:solidFill>
                <a:srgbClr val="FF0000"/>
              </a:solidFill>
            </a:endParaRPr>
          </a:p>
          <a:p>
            <a:endParaRPr lang="en-CH" dirty="0"/>
          </a:p>
        </p:txBody>
      </p:sp>
    </p:spTree>
    <p:extLst>
      <p:ext uri="{BB962C8B-B14F-4D97-AF65-F5344CB8AC3E}">
        <p14:creationId xmlns:p14="http://schemas.microsoft.com/office/powerpoint/2010/main" val="1151140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84D3C2A-B7B4-4542-B27E-2335FA0A46B0}"/>
              </a:ext>
            </a:extLst>
          </p:cNvPr>
          <p:cNvSpPr>
            <a:spLocks noGrp="1"/>
          </p:cNvSpPr>
          <p:nvPr>
            <p:ph type="title" idx="4294967295"/>
          </p:nvPr>
        </p:nvSpPr>
        <p:spPr>
          <a:xfrm>
            <a:off x="838200" y="184805"/>
            <a:ext cx="10515600" cy="1505884"/>
          </a:xfrm>
        </p:spPr>
        <p:txBody>
          <a:bodyPr vert="horz" lIns="121920" tIns="60960" rIns="121920" bIns="60960" rtlCol="0" anchor="ctr">
            <a:normAutofit/>
          </a:bodyPr>
          <a:lstStyle/>
          <a:p>
            <a:pPr algn="l">
              <a:lnSpc>
                <a:spcPct val="90000"/>
              </a:lnSpc>
              <a:spcBef>
                <a:spcPct val="0"/>
              </a:spcBef>
            </a:pPr>
            <a:r>
              <a:rPr lang="en-US" b="1" dirty="0"/>
              <a:t>GEO CC-WG Subgroups</a:t>
            </a:r>
          </a:p>
        </p:txBody>
      </p:sp>
      <p:pic>
        <p:nvPicPr>
          <p:cNvPr id="6" name="Picture 6" descr="Graphical user interface, application&#10;&#10;Description automatically generated">
            <a:extLst>
              <a:ext uri="{FF2B5EF4-FFF2-40B4-BE49-F238E27FC236}">
                <a16:creationId xmlns:a16="http://schemas.microsoft.com/office/drawing/2014/main" id="{8C672756-0346-4AA9-9CA4-99EDBFB4DB46}"/>
              </a:ext>
            </a:extLst>
          </p:cNvPr>
          <p:cNvPicPr>
            <a:picLocks noChangeAspect="1"/>
          </p:cNvPicPr>
          <p:nvPr/>
        </p:nvPicPr>
        <p:blipFill>
          <a:blip r:embed="rId2"/>
          <a:stretch>
            <a:fillRect/>
          </a:stretch>
        </p:blipFill>
        <p:spPr>
          <a:xfrm>
            <a:off x="838200" y="1928646"/>
            <a:ext cx="10512547" cy="4283863"/>
          </a:xfrm>
          <a:prstGeom prst="rect">
            <a:avLst/>
          </a:prstGeom>
        </p:spPr>
      </p:pic>
    </p:spTree>
    <p:extLst>
      <p:ext uri="{BB962C8B-B14F-4D97-AF65-F5344CB8AC3E}">
        <p14:creationId xmlns:p14="http://schemas.microsoft.com/office/powerpoint/2010/main" val="3786338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375426-98CF-4D7A-87B9-7180AB14F3DB}"/>
              </a:ext>
            </a:extLst>
          </p:cNvPr>
          <p:cNvSpPr txBox="1"/>
          <p:nvPr/>
        </p:nvSpPr>
        <p:spPr>
          <a:xfrm>
            <a:off x="477426" y="393700"/>
            <a:ext cx="11293121" cy="5287601"/>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nSpc>
                <a:spcPct val="90000"/>
              </a:lnSpc>
              <a:spcBef>
                <a:spcPct val="0"/>
              </a:spcBef>
            </a:pPr>
            <a:r>
              <a:rPr lang="en-GB" sz="4400" b="1">
                <a:solidFill>
                  <a:srgbClr val="2660A5"/>
                </a:solidFill>
                <a:latin typeface="Arial Nova" panose="020B0504020202020204" pitchFamily="34" charset="0"/>
                <a:ea typeface="+mj-ea"/>
                <a:cs typeface="+mj-cs"/>
              </a:rPr>
              <a:t>Climate focus at GEO Week 2022</a:t>
            </a:r>
          </a:p>
          <a:p>
            <a:endParaRPr lang="en-GB" sz="3200" b="1">
              <a:latin typeface="Calibri"/>
              <a:cs typeface="Calibri"/>
            </a:endParaRPr>
          </a:p>
          <a:p>
            <a:pPr marL="457189" indent="-457189">
              <a:buFont typeface="Arial" panose="020B0604020202020204" pitchFamily="34" charset="0"/>
              <a:buChar char="•"/>
            </a:pPr>
            <a:r>
              <a:rPr lang="en-GB" sz="2400" b="1">
                <a:latin typeface="Calibri"/>
                <a:cs typeface="Calibri"/>
              </a:rPr>
              <a:t>2 Plenary sessions on climate</a:t>
            </a:r>
            <a:r>
              <a:rPr lang="en-GB" sz="2400">
                <a:latin typeface="Calibri"/>
                <a:cs typeface="Calibri"/>
              </a:rPr>
              <a:t>: “Future proofing National Adaptation Plans” and “Collective action on Oceans, Climate and Biodiversity” -----&gt; Launch of new GEO Supplementary NAP Guidance</a:t>
            </a:r>
            <a:endParaRPr lang="en-GB" sz="2400"/>
          </a:p>
          <a:p>
            <a:pPr marL="457189" indent="-457189">
              <a:buFont typeface="Arial" panose="020B0604020202020204" pitchFamily="34" charset="0"/>
              <a:buChar char="•"/>
            </a:pPr>
            <a:endParaRPr lang="en-GB" sz="2400">
              <a:latin typeface="Calibri"/>
              <a:cs typeface="Calibri"/>
            </a:endParaRPr>
          </a:p>
          <a:p>
            <a:pPr marL="457189" indent="-457189">
              <a:buFont typeface="Arial" panose="020B0604020202020204" pitchFamily="34" charset="0"/>
              <a:buChar char="•"/>
            </a:pPr>
            <a:r>
              <a:rPr lang="en-GB" sz="2400" b="1">
                <a:latin typeface="Calibri"/>
                <a:cs typeface="Calibri"/>
              </a:rPr>
              <a:t>Side events on climate: </a:t>
            </a:r>
            <a:r>
              <a:rPr lang="en-GB" sz="2400">
                <a:latin typeface="Calibri"/>
                <a:cs typeface="Calibri"/>
              </a:rPr>
              <a:t>Oceans, and Mountains and Polar Regions</a:t>
            </a:r>
          </a:p>
          <a:p>
            <a:pPr marL="457189" indent="-457189">
              <a:buFont typeface="Arial" panose="020B0604020202020204" pitchFamily="34" charset="0"/>
              <a:buChar char="•"/>
            </a:pPr>
            <a:endParaRPr lang="en-GB" sz="2400">
              <a:latin typeface="Calibri"/>
              <a:cs typeface="Calibri"/>
            </a:endParaRPr>
          </a:p>
          <a:p>
            <a:pPr marL="457189" indent="-457189">
              <a:buFont typeface="Arial" panose="020B0604020202020204" pitchFamily="34" charset="0"/>
              <a:buChar char="•"/>
            </a:pPr>
            <a:r>
              <a:rPr lang="en-GB" sz="2400">
                <a:latin typeface="Calibri"/>
                <a:cs typeface="Calibri"/>
              </a:rPr>
              <a:t>Informal meeting of the CC-WG jointly with DRR-WG and CD-WG</a:t>
            </a:r>
          </a:p>
          <a:p>
            <a:pPr marL="457189" indent="-457189">
              <a:buFont typeface="Arial" panose="020B0604020202020204" pitchFamily="34" charset="0"/>
              <a:buChar char="•"/>
            </a:pPr>
            <a:endParaRPr lang="en-GB" sz="3200">
              <a:latin typeface="Calibri"/>
              <a:cs typeface="Calibri"/>
            </a:endParaRPr>
          </a:p>
          <a:p>
            <a:pPr marL="380990" indent="-380990">
              <a:buChar char="•"/>
            </a:pPr>
            <a:endParaRPr lang="en-GB" sz="3200">
              <a:latin typeface="Calibri"/>
              <a:cs typeface="Calibri"/>
            </a:endParaRPr>
          </a:p>
          <a:p>
            <a:endParaRPr lang="en-GB" sz="3200">
              <a:latin typeface="Calibri"/>
              <a:cs typeface="Calibri"/>
            </a:endParaRPr>
          </a:p>
        </p:txBody>
      </p:sp>
      <p:pic>
        <p:nvPicPr>
          <p:cNvPr id="3" name="Picture 2" descr="A picture containing application&#10;&#10;Description automatically generated">
            <a:extLst>
              <a:ext uri="{FF2B5EF4-FFF2-40B4-BE49-F238E27FC236}">
                <a16:creationId xmlns:a16="http://schemas.microsoft.com/office/drawing/2014/main" id="{DF96D0A0-BAED-8B13-9F5D-9AB48C1354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03160"/>
            <a:ext cx="12192000" cy="2454841"/>
          </a:xfrm>
          <a:prstGeom prst="rect">
            <a:avLst/>
          </a:prstGeom>
        </p:spPr>
      </p:pic>
    </p:spTree>
    <p:extLst>
      <p:ext uri="{BB962C8B-B14F-4D97-AF65-F5344CB8AC3E}">
        <p14:creationId xmlns:p14="http://schemas.microsoft.com/office/powerpoint/2010/main" val="2272072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2" name="Title 1">
            <a:extLst>
              <a:ext uri="{FF2B5EF4-FFF2-40B4-BE49-F238E27FC236}">
                <a16:creationId xmlns:a16="http://schemas.microsoft.com/office/drawing/2014/main" id="{1B6BEF69-B654-BDB4-E3B5-AAABE996F3E6}"/>
              </a:ext>
            </a:extLst>
          </p:cNvPr>
          <p:cNvSpPr txBox="1">
            <a:spLocks/>
          </p:cNvSpPr>
          <p:nvPr/>
        </p:nvSpPr>
        <p:spPr>
          <a:xfrm>
            <a:off x="457201" y="260688"/>
            <a:ext cx="11239970" cy="911536"/>
          </a:xfrm>
          <a:prstGeom prst="rect">
            <a:avLst/>
          </a:prstGeom>
        </p:spPr>
        <p:txBody>
          <a:bodyPr spcFirstLastPara="1" vert="horz" lIns="121920" tIns="60960" rIns="121920" bIns="60960" rtlCol="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Arial"/>
              <a:buNone/>
              <a:defRPr sz="4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spcBef>
                <a:spcPct val="0"/>
              </a:spcBef>
              <a:spcAft>
                <a:spcPts val="800"/>
              </a:spcAft>
              <a:buClr>
                <a:prstClr val="black"/>
              </a:buClr>
            </a:pPr>
            <a:r>
              <a:rPr lang="en-US" sz="3600" b="1" dirty="0">
                <a:solidFill>
                  <a:srgbClr val="2660A5"/>
                </a:solidFill>
                <a:latin typeface="Arial Nova" panose="020B0504020202020204" pitchFamily="34" charset="0"/>
                <a:ea typeface="+mj-ea"/>
                <a:cs typeface="+mj-cs"/>
                <a:sym typeface="Helvetica Neue Light"/>
              </a:rPr>
              <a:t>GEO's participation in COP27 </a:t>
            </a:r>
            <a:endParaRPr lang="en-US" sz="3600" b="1" dirty="0">
              <a:solidFill>
                <a:srgbClr val="2660A5"/>
              </a:solidFill>
              <a:latin typeface="Arial Nova" panose="020B0504020202020204" pitchFamily="34" charset="0"/>
              <a:ea typeface="+mj-ea"/>
              <a:cs typeface="+mj-cs"/>
            </a:endParaRPr>
          </a:p>
        </p:txBody>
      </p:sp>
      <p:pic>
        <p:nvPicPr>
          <p:cNvPr id="4" name="Picture 3" descr="Logo, company name&#10;&#10;Description automatically generated">
            <a:extLst>
              <a:ext uri="{FF2B5EF4-FFF2-40B4-BE49-F238E27FC236}">
                <a16:creationId xmlns:a16="http://schemas.microsoft.com/office/drawing/2014/main" id="{29A22C22-A9EC-1A1A-5202-097BB6CB00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03564" y="260688"/>
            <a:ext cx="3459061" cy="190469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9" name="Content Placeholder 4">
            <a:extLst>
              <a:ext uri="{FF2B5EF4-FFF2-40B4-BE49-F238E27FC236}">
                <a16:creationId xmlns:a16="http://schemas.microsoft.com/office/drawing/2014/main" id="{47B7A244-A30B-A24B-94E3-CE1A464785E6}"/>
              </a:ext>
            </a:extLst>
          </p:cNvPr>
          <p:cNvSpPr txBox="1">
            <a:spLocks/>
          </p:cNvSpPr>
          <p:nvPr/>
        </p:nvSpPr>
        <p:spPr>
          <a:xfrm>
            <a:off x="667192" y="1337130"/>
            <a:ext cx="5599860" cy="5124485"/>
          </a:xfrm>
          <a:prstGeom prst="rect">
            <a:avLst/>
          </a:prstGeom>
        </p:spPr>
        <p:txBody>
          <a:bodyPr spcFirstLastPara="1" vert="horz" lIns="121920" tIns="60960" rIns="121920" bIns="60960" rtlCol="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55591" indent="-304792">
              <a:buSzPct val="100000"/>
              <a:buFont typeface="Arial" panose="020B0604020202020204" pitchFamily="34" charset="0"/>
              <a:buChar char="•"/>
            </a:pPr>
            <a:r>
              <a:rPr lang="en-US" sz="2400" b="1">
                <a:solidFill>
                  <a:schemeClr val="tx1"/>
                </a:solidFill>
                <a:latin typeface="Calibri"/>
                <a:ea typeface="+mn-ea"/>
                <a:cs typeface="Calibri"/>
              </a:rPr>
              <a:t>GEO COP annual briefing:</a:t>
            </a:r>
            <a:r>
              <a:rPr lang="en-US" sz="2400">
                <a:solidFill>
                  <a:schemeClr val="tx1"/>
                </a:solidFill>
                <a:latin typeface="Calibri"/>
                <a:ea typeface="+mn-ea"/>
                <a:cs typeface="Calibri"/>
              </a:rPr>
              <a:t> </a:t>
            </a:r>
            <a:endParaRPr lang="en-US" sz="2400">
              <a:solidFill>
                <a:schemeClr val="tx1"/>
              </a:solidFill>
              <a:latin typeface="Calibri" panose="020F0502020204030204" pitchFamily="34" charset="0"/>
              <a:ea typeface="+mn-ea"/>
              <a:cs typeface="Calibri" panose="020F0502020204030204" pitchFamily="34" charset="0"/>
            </a:endParaRPr>
          </a:p>
          <a:p>
            <a:pPr marL="965176" lvl="1" indent="-304792">
              <a:buSzPct val="100000"/>
              <a:buFont typeface="Arial" panose="020B0604020202020204" pitchFamily="34" charset="0"/>
              <a:buChar char="•"/>
            </a:pPr>
            <a:r>
              <a:rPr lang="en-US" sz="1867">
                <a:solidFill>
                  <a:schemeClr val="tx1"/>
                </a:solidFill>
                <a:latin typeface="Calibri"/>
                <a:ea typeface="+mn-ea"/>
                <a:cs typeface="Calibri"/>
              </a:rPr>
              <a:t>submitted to GEO principals, UNFCCC delegates in October 2022</a:t>
            </a:r>
          </a:p>
          <a:p>
            <a:pPr marL="965176" lvl="1" indent="-304792">
              <a:buSzPct val="100000"/>
              <a:buFont typeface="Arial" panose="020B0604020202020204" pitchFamily="34" charset="0"/>
              <a:buChar char="•"/>
            </a:pPr>
            <a:r>
              <a:rPr lang="en-US" sz="1867">
                <a:solidFill>
                  <a:schemeClr val="tx1"/>
                </a:solidFill>
                <a:latin typeface="Calibri"/>
                <a:ea typeface="+mn-ea"/>
                <a:cs typeface="Calibri"/>
              </a:rPr>
              <a:t>Advocates for "action-oriented framework" and "global goal on observations" </a:t>
            </a:r>
          </a:p>
          <a:p>
            <a:pPr marL="355591" indent="-304792">
              <a:buSzPct val="100000"/>
              <a:buFont typeface="Arial" panose="020B0604020202020204" pitchFamily="34" charset="0"/>
              <a:buChar char="•"/>
            </a:pPr>
            <a:r>
              <a:rPr lang="en-US" sz="2400" b="1">
                <a:solidFill>
                  <a:schemeClr val="tx1"/>
                </a:solidFill>
                <a:latin typeface="Calibri"/>
                <a:ea typeface="+mn-ea"/>
                <a:cs typeface="Calibri"/>
              </a:rPr>
              <a:t>Side events and bilateral meetings </a:t>
            </a:r>
            <a:r>
              <a:rPr lang="en-US" sz="2400">
                <a:solidFill>
                  <a:schemeClr val="tx1"/>
                </a:solidFill>
                <a:latin typeface="Calibri"/>
                <a:ea typeface="+mn-ea"/>
                <a:cs typeface="Calibri"/>
              </a:rPr>
              <a:t>around the themes of early warning, adaptation and nature-based solutions</a:t>
            </a:r>
          </a:p>
          <a:p>
            <a:pPr marL="355591" indent="-304792">
              <a:buSzPct val="100000"/>
              <a:buFont typeface="Arial" panose="020B0604020202020204" pitchFamily="34" charset="0"/>
              <a:buChar char="•"/>
            </a:pPr>
            <a:r>
              <a:rPr lang="en-US" sz="2400">
                <a:solidFill>
                  <a:schemeClr val="tx1"/>
                </a:solidFill>
                <a:latin typeface="Calibri"/>
                <a:ea typeface="+mn-ea"/>
                <a:cs typeface="Calibri"/>
              </a:rPr>
              <a:t>Participated in </a:t>
            </a:r>
            <a:r>
              <a:rPr lang="en-US" sz="2400" b="1">
                <a:solidFill>
                  <a:schemeClr val="tx1"/>
                </a:solidFill>
                <a:latin typeface="Calibri"/>
                <a:ea typeface="+mn-ea"/>
                <a:cs typeface="Calibri"/>
              </a:rPr>
              <a:t>NAP Technical Working Group </a:t>
            </a:r>
          </a:p>
          <a:p>
            <a:pPr marL="355591" indent="-304792">
              <a:buSzPct val="100000"/>
              <a:buFont typeface="Arial" panose="020B0604020202020204" pitchFamily="34" charset="0"/>
              <a:buChar char="•"/>
            </a:pPr>
            <a:r>
              <a:rPr lang="en-US" sz="2400">
                <a:solidFill>
                  <a:schemeClr val="tx1"/>
                </a:solidFill>
                <a:latin typeface="Calibri"/>
                <a:ea typeface="+mn-ea"/>
                <a:cs typeface="Calibri"/>
              </a:rPr>
              <a:t>Participated in </a:t>
            </a:r>
            <a:r>
              <a:rPr lang="en-US" sz="2400" b="1">
                <a:solidFill>
                  <a:schemeClr val="tx1"/>
                </a:solidFill>
                <a:latin typeface="Calibri"/>
                <a:ea typeface="+mn-ea"/>
                <a:cs typeface="Calibri"/>
              </a:rPr>
              <a:t>Earth Information Day 2022 under Research and Systematic Observation negotiations </a:t>
            </a:r>
            <a:endParaRPr lang="en-US" sz="2400">
              <a:solidFill>
                <a:schemeClr val="tx1"/>
              </a:solidFill>
              <a:latin typeface="Calibri"/>
              <a:ea typeface="+mn-ea"/>
              <a:cs typeface="Calibri"/>
            </a:endParaRPr>
          </a:p>
        </p:txBody>
      </p:sp>
      <p:sp>
        <p:nvSpPr>
          <p:cNvPr id="5" name="TextBox 4">
            <a:extLst>
              <a:ext uri="{FF2B5EF4-FFF2-40B4-BE49-F238E27FC236}">
                <a16:creationId xmlns:a16="http://schemas.microsoft.com/office/drawing/2014/main" id="{E8BC7AB6-B5A5-51C1-4B55-542A05F2C94F}"/>
              </a:ext>
            </a:extLst>
          </p:cNvPr>
          <p:cNvSpPr txBox="1"/>
          <p:nvPr/>
        </p:nvSpPr>
        <p:spPr>
          <a:xfrm>
            <a:off x="7295607" y="3514519"/>
            <a:ext cx="4729655" cy="430887"/>
          </a:xfrm>
          <a:prstGeom prst="rect">
            <a:avLst/>
          </a:prstGeom>
          <a:noFill/>
        </p:spPr>
        <p:txBody>
          <a:bodyPr wrap="square" lIns="121920" tIns="60960" rIns="121920" bIns="60960" anchor="t">
            <a:spAutoFit/>
          </a:bodyPr>
          <a:lstStyle/>
          <a:p>
            <a:endParaRPr lang="en-GB" sz="2000">
              <a:latin typeface="Calibri"/>
              <a:cs typeface="Calibri"/>
            </a:endParaRPr>
          </a:p>
        </p:txBody>
      </p:sp>
      <p:pic>
        <p:nvPicPr>
          <p:cNvPr id="3" name="Picture 5">
            <a:extLst>
              <a:ext uri="{FF2B5EF4-FFF2-40B4-BE49-F238E27FC236}">
                <a16:creationId xmlns:a16="http://schemas.microsoft.com/office/drawing/2014/main" id="{44D03D8E-8691-30D2-9BE8-69C900383A54}"/>
              </a:ext>
            </a:extLst>
          </p:cNvPr>
          <p:cNvPicPr>
            <a:picLocks noChangeAspect="1"/>
          </p:cNvPicPr>
          <p:nvPr/>
        </p:nvPicPr>
        <p:blipFill>
          <a:blip r:embed="rId4"/>
          <a:stretch>
            <a:fillRect/>
          </a:stretch>
        </p:blipFill>
        <p:spPr>
          <a:xfrm>
            <a:off x="6929495" y="2468641"/>
            <a:ext cx="5002859" cy="2861465"/>
          </a:xfrm>
          <a:prstGeom prst="rect">
            <a:avLst/>
          </a:prstGeom>
        </p:spPr>
      </p:pic>
      <p:sp>
        <p:nvSpPr>
          <p:cNvPr id="6" name="TextBox 5">
            <a:extLst>
              <a:ext uri="{FF2B5EF4-FFF2-40B4-BE49-F238E27FC236}">
                <a16:creationId xmlns:a16="http://schemas.microsoft.com/office/drawing/2014/main" id="{8F14B414-73CA-2BD9-0BB0-19908E04825D}"/>
              </a:ext>
            </a:extLst>
          </p:cNvPr>
          <p:cNvSpPr txBox="1"/>
          <p:nvPr/>
        </p:nvSpPr>
        <p:spPr>
          <a:xfrm>
            <a:off x="6876815" y="5465703"/>
            <a:ext cx="5098812" cy="1231106"/>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GB" sz="2400">
                <a:latin typeface="Calibri"/>
              </a:rPr>
              <a:t>Blog post: </a:t>
            </a:r>
            <a:r>
              <a:rPr lang="en-GB" sz="2400">
                <a:latin typeface="Calibri"/>
                <a:hlinkClick r:id="rId5"/>
              </a:rPr>
              <a:t>https://www.earthobservations.org/geo_blog_obs.php?id=588</a:t>
            </a:r>
            <a:r>
              <a:rPr lang="en-GB" sz="2400">
                <a:latin typeface="Calibri"/>
              </a:rPr>
              <a:t> </a:t>
            </a:r>
          </a:p>
        </p:txBody>
      </p:sp>
    </p:spTree>
    <p:extLst>
      <p:ext uri="{BB962C8B-B14F-4D97-AF65-F5344CB8AC3E}">
        <p14:creationId xmlns:p14="http://schemas.microsoft.com/office/powerpoint/2010/main" val="2354129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6968FB38-4CD1-241A-5753-084B08CF9FB0}"/>
              </a:ext>
            </a:extLst>
          </p:cNvPr>
          <p:cNvSpPr txBox="1">
            <a:spLocks/>
          </p:cNvSpPr>
          <p:nvPr/>
        </p:nvSpPr>
        <p:spPr>
          <a:xfrm>
            <a:off x="5197813" y="1443170"/>
            <a:ext cx="6586920" cy="5366297"/>
          </a:xfrm>
          <a:prstGeom prst="rect">
            <a:avLst/>
          </a:prstGeom>
        </p:spPr>
        <p:txBody>
          <a:bodyPr spcFirstLastPara="1" vert="horz" lIns="121920" tIns="60960" rIns="121920" bIns="60960" rtlCol="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78765" indent="-227965">
              <a:lnSpc>
                <a:spcPct val="120000"/>
              </a:lnSpc>
              <a:buSzPct val="100000"/>
            </a:pPr>
            <a:r>
              <a:rPr lang="en-US" sz="2133" b="1">
                <a:solidFill>
                  <a:schemeClr val="tx1"/>
                </a:solidFill>
                <a:latin typeface="Calibri"/>
                <a:ea typeface="+mn-ea"/>
                <a:cs typeface="Calibri"/>
              </a:rPr>
              <a:t>NAP Expo 2022 </a:t>
            </a:r>
            <a:r>
              <a:rPr lang="en-US" sz="2133">
                <a:solidFill>
                  <a:schemeClr val="tx1"/>
                </a:solidFill>
                <a:latin typeface="Calibri"/>
                <a:ea typeface="+mn-ea"/>
                <a:cs typeface="Calibri"/>
              </a:rPr>
              <a:t>– multiple sessions</a:t>
            </a:r>
            <a:r>
              <a:rPr lang="en-US" sz="2133" b="1">
                <a:solidFill>
                  <a:schemeClr val="tx1"/>
                </a:solidFill>
                <a:latin typeface="Calibri"/>
                <a:ea typeface="+mn-ea"/>
                <a:cs typeface="Calibri"/>
              </a:rPr>
              <a:t> </a:t>
            </a:r>
            <a:r>
              <a:rPr lang="en-US" sz="2133">
                <a:solidFill>
                  <a:schemeClr val="tx1"/>
                </a:solidFill>
                <a:latin typeface="Calibri"/>
                <a:ea typeface="+mn-ea"/>
                <a:cs typeface="Calibri"/>
              </a:rPr>
              <a:t>in August 2022, Gaborone, Botswana</a:t>
            </a:r>
            <a:endParaRPr lang="en-US" sz="2133" b="1">
              <a:solidFill>
                <a:schemeClr val="tx1"/>
              </a:solidFill>
              <a:latin typeface="Calibri"/>
              <a:ea typeface="+mn-ea"/>
              <a:cs typeface="Calibri"/>
            </a:endParaRPr>
          </a:p>
          <a:p>
            <a:pPr marL="278765" indent="-227965">
              <a:lnSpc>
                <a:spcPct val="120000"/>
              </a:lnSpc>
              <a:buSzPct val="100000"/>
            </a:pPr>
            <a:r>
              <a:rPr lang="en-US" sz="2133" b="1">
                <a:solidFill>
                  <a:schemeClr val="tx1"/>
                </a:solidFill>
                <a:latin typeface="Calibri"/>
                <a:ea typeface="+mn-ea"/>
                <a:cs typeface="Calibri"/>
              </a:rPr>
              <a:t>GEO Week 2022 - </a:t>
            </a:r>
            <a:r>
              <a:rPr lang="en-US" sz="2133">
                <a:solidFill>
                  <a:schemeClr val="tx1"/>
                </a:solidFill>
                <a:latin typeface="Calibri"/>
                <a:ea typeface="+mn-ea"/>
                <a:cs typeface="Calibri"/>
              </a:rPr>
              <a:t>GEO Plenary session “Future-proofing National Adaptation Plans” in November 2022, Accra, Ghana</a:t>
            </a:r>
            <a:endParaRPr lang="en-US" sz="3733">
              <a:solidFill>
                <a:schemeClr val="tx1"/>
              </a:solidFill>
              <a:latin typeface="Calibri"/>
              <a:ea typeface="+mn-ea"/>
              <a:cs typeface="Calibri"/>
            </a:endParaRPr>
          </a:p>
          <a:p>
            <a:pPr marL="278765" indent="-227965">
              <a:lnSpc>
                <a:spcPct val="120000"/>
              </a:lnSpc>
              <a:buSzPct val="100000"/>
            </a:pPr>
            <a:r>
              <a:rPr lang="en-US" sz="2133" b="1">
                <a:solidFill>
                  <a:schemeClr val="tx1"/>
                </a:solidFill>
                <a:latin typeface="Calibri"/>
                <a:ea typeface="+mn-ea"/>
                <a:cs typeface="Calibri"/>
              </a:rPr>
              <a:t>COP27 - Earth Information Day 2022 </a:t>
            </a:r>
            <a:r>
              <a:rPr lang="en-US" sz="2133">
                <a:solidFill>
                  <a:schemeClr val="tx1"/>
                </a:solidFill>
                <a:latin typeface="Calibri"/>
                <a:ea typeface="+mn-ea"/>
                <a:cs typeface="Calibri"/>
              </a:rPr>
              <a:t>with GEOGLAM poster in November 2022, Sharm El-Sheikh, Egypt</a:t>
            </a:r>
          </a:p>
          <a:p>
            <a:pPr marL="50165" indent="0">
              <a:lnSpc>
                <a:spcPct val="120000"/>
              </a:lnSpc>
              <a:buSzPct val="100000"/>
              <a:buNone/>
            </a:pPr>
            <a:r>
              <a:rPr lang="en-US" sz="2100">
                <a:solidFill>
                  <a:schemeClr val="tx1"/>
                </a:solidFill>
                <a:latin typeface="Calibri"/>
                <a:ea typeface="+mn-ea"/>
                <a:cs typeface="Calibri"/>
                <a:sym typeface="Wingdings" pitchFamily="2" charset="2"/>
              </a:rPr>
              <a:t> </a:t>
            </a:r>
            <a:r>
              <a:rPr lang="en-US" sz="2100">
                <a:solidFill>
                  <a:schemeClr val="tx1"/>
                </a:solidFill>
                <a:latin typeface="Calibri"/>
                <a:ea typeface="+mn-ea"/>
                <a:cs typeface="Calibri"/>
              </a:rPr>
              <a:t>GEO NAP guidance submitted to NAP Central (the main landing page on NAPs) </a:t>
            </a:r>
          </a:p>
          <a:p>
            <a:pPr marL="50165" indent="0">
              <a:lnSpc>
                <a:spcPct val="120000"/>
              </a:lnSpc>
              <a:buNone/>
            </a:pPr>
            <a:r>
              <a:rPr lang="en-US" sz="2133">
                <a:solidFill>
                  <a:schemeClr val="tx1"/>
                </a:solidFill>
                <a:latin typeface="Calibri"/>
                <a:ea typeface="+mn-ea"/>
                <a:cs typeface="Calibri"/>
              </a:rPr>
              <a:t>Download: </a:t>
            </a:r>
            <a:endParaRPr lang="en-US" sz="2133">
              <a:solidFill>
                <a:schemeClr val="tx1"/>
              </a:solidFill>
              <a:latin typeface="Calibri" panose="020F0502020204030204" pitchFamily="34" charset="0"/>
              <a:ea typeface="+mn-ea"/>
              <a:cs typeface="Calibri" panose="020F0502020204030204" pitchFamily="34" charset="0"/>
            </a:endParaRPr>
          </a:p>
          <a:p>
            <a:pPr marL="354965" indent="-304165">
              <a:buSzPct val="100000"/>
              <a:buFont typeface="Arial" panose="020B0604020202020204" pitchFamily="34" charset="0"/>
              <a:buChar char="•"/>
            </a:pPr>
            <a:endParaRPr lang="en-US" sz="2133">
              <a:solidFill>
                <a:schemeClr val="tx1"/>
              </a:solidFill>
              <a:latin typeface="Calibri" panose="020F0502020204030204" pitchFamily="34" charset="0"/>
              <a:ea typeface="+mn-ea"/>
              <a:cs typeface="Calibri" panose="020F0502020204030204" pitchFamily="34" charset="0"/>
            </a:endParaRPr>
          </a:p>
        </p:txBody>
      </p:sp>
      <p:pic>
        <p:nvPicPr>
          <p:cNvPr id="3" name="Picture 2" descr="Logo, company name&#10;&#10;Description automatically generated">
            <a:extLst>
              <a:ext uri="{FF2B5EF4-FFF2-40B4-BE49-F238E27FC236}">
                <a16:creationId xmlns:a16="http://schemas.microsoft.com/office/drawing/2014/main" id="{DD8F507F-0CE6-9211-E418-B302452F2C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19261" y="1705"/>
            <a:ext cx="1482784" cy="82682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pic>
        <p:nvPicPr>
          <p:cNvPr id="4" name="Picture 3" descr="A picture containing application&#10;&#10;Description automatically generated">
            <a:extLst>
              <a:ext uri="{FF2B5EF4-FFF2-40B4-BE49-F238E27FC236}">
                <a16:creationId xmlns:a16="http://schemas.microsoft.com/office/drawing/2014/main" id="{6238F17D-5925-603C-D7CF-6F1760711A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1273" y="-5572"/>
            <a:ext cx="3698740" cy="739784"/>
          </a:xfrm>
          <a:prstGeom prst="rect">
            <a:avLst/>
          </a:prstGeom>
        </p:spPr>
      </p:pic>
      <p:sp>
        <p:nvSpPr>
          <p:cNvPr id="5" name="Title 1">
            <a:extLst>
              <a:ext uri="{FF2B5EF4-FFF2-40B4-BE49-F238E27FC236}">
                <a16:creationId xmlns:a16="http://schemas.microsoft.com/office/drawing/2014/main" id="{20D5CF25-B4D9-8C29-1B91-A17F4B0F8FC5}"/>
              </a:ext>
            </a:extLst>
          </p:cNvPr>
          <p:cNvSpPr txBox="1">
            <a:spLocks/>
          </p:cNvSpPr>
          <p:nvPr/>
        </p:nvSpPr>
        <p:spPr>
          <a:xfrm>
            <a:off x="4953000" y="703386"/>
            <a:ext cx="7238999" cy="826827"/>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Arial"/>
              <a:buNone/>
              <a:defRPr sz="4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609585">
              <a:lnSpc>
                <a:spcPct val="120000"/>
              </a:lnSpc>
              <a:buClr>
                <a:prstClr val="black"/>
              </a:buClr>
            </a:pPr>
            <a:r>
              <a:rPr lang="en-US" sz="3100" b="1">
                <a:solidFill>
                  <a:srgbClr val="2660A5"/>
                </a:solidFill>
                <a:latin typeface="Arial Nova" panose="020B0504020202020204" pitchFamily="34" charset="0"/>
                <a:ea typeface="+mj-ea"/>
                <a:cs typeface="+mj-cs"/>
                <a:sym typeface="Helvetica Neue Light"/>
              </a:rPr>
              <a:t>Launch of the GEO NAP Guidance</a:t>
            </a:r>
          </a:p>
        </p:txBody>
      </p:sp>
      <p:pic>
        <p:nvPicPr>
          <p:cNvPr id="8" name="Picture 7">
            <a:extLst>
              <a:ext uri="{FF2B5EF4-FFF2-40B4-BE49-F238E27FC236}">
                <a16:creationId xmlns:a16="http://schemas.microsoft.com/office/drawing/2014/main" id="{F92CB3D7-8481-E954-247C-5CAC8855D8B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05198" y="1380"/>
            <a:ext cx="2286764" cy="745693"/>
          </a:xfrm>
          <a:prstGeom prst="rect">
            <a:avLst/>
          </a:prstGeom>
        </p:spPr>
      </p:pic>
      <p:sp>
        <p:nvSpPr>
          <p:cNvPr id="9" name="TextBox 8">
            <a:extLst>
              <a:ext uri="{FF2B5EF4-FFF2-40B4-BE49-F238E27FC236}">
                <a16:creationId xmlns:a16="http://schemas.microsoft.com/office/drawing/2014/main" id="{A77EAF48-588A-0308-6BED-B23B26D6BBB9}"/>
              </a:ext>
            </a:extLst>
          </p:cNvPr>
          <p:cNvSpPr txBox="1"/>
          <p:nvPr/>
        </p:nvSpPr>
        <p:spPr>
          <a:xfrm>
            <a:off x="6734763" y="5626894"/>
            <a:ext cx="5049970" cy="73866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US" sz="2000">
                <a:hlinkClick r:id="rId5"/>
              </a:rPr>
              <a:t>https://earthobservations.org/documents/cc_wg/GEO_NAP_Supplement_final.pdf</a:t>
            </a:r>
            <a:endParaRPr lang="en-US" sz="2000"/>
          </a:p>
        </p:txBody>
      </p:sp>
      <p:pic>
        <p:nvPicPr>
          <p:cNvPr id="10" name="Picture 10" descr="A picture containing text, grass, outdoor&#10;&#10;Description automatically generated">
            <a:extLst>
              <a:ext uri="{FF2B5EF4-FFF2-40B4-BE49-F238E27FC236}">
                <a16:creationId xmlns:a16="http://schemas.microsoft.com/office/drawing/2014/main" id="{7363B1EE-E68E-43B9-C0FA-E2E7AA0AEF33}"/>
              </a:ext>
            </a:extLst>
          </p:cNvPr>
          <p:cNvPicPr>
            <a:picLocks noChangeAspect="1"/>
          </p:cNvPicPr>
          <p:nvPr/>
        </p:nvPicPr>
        <p:blipFill>
          <a:blip r:embed="rId6"/>
          <a:stretch>
            <a:fillRect/>
          </a:stretch>
        </p:blipFill>
        <p:spPr>
          <a:xfrm>
            <a:off x="7817" y="-2197"/>
            <a:ext cx="4839676" cy="6862393"/>
          </a:xfrm>
          <a:prstGeom prst="rect">
            <a:avLst/>
          </a:prstGeom>
        </p:spPr>
      </p:pic>
    </p:spTree>
    <p:extLst>
      <p:ext uri="{BB962C8B-B14F-4D97-AF65-F5344CB8AC3E}">
        <p14:creationId xmlns:p14="http://schemas.microsoft.com/office/powerpoint/2010/main" val="88481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375426-98CF-4D7A-87B9-7180AB14F3DB}"/>
              </a:ext>
            </a:extLst>
          </p:cNvPr>
          <p:cNvSpPr txBox="1"/>
          <p:nvPr/>
        </p:nvSpPr>
        <p:spPr>
          <a:xfrm>
            <a:off x="691373" y="284922"/>
            <a:ext cx="11073156" cy="61555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GB" sz="3200" b="1" dirty="0">
                <a:solidFill>
                  <a:srgbClr val="2660A5"/>
                </a:solidFill>
                <a:latin typeface="Arial Nova" panose="020B0504020202020204" pitchFamily="34" charset="0"/>
                <a:ea typeface="+mj-ea"/>
                <a:cs typeface="+mj-cs"/>
              </a:rPr>
              <a:t>GEO Climate Change WG deliverables in 2023</a:t>
            </a:r>
          </a:p>
        </p:txBody>
      </p:sp>
      <p:graphicFrame>
        <p:nvGraphicFramePr>
          <p:cNvPr id="3" name="Diagram 4">
            <a:extLst>
              <a:ext uri="{FF2B5EF4-FFF2-40B4-BE49-F238E27FC236}">
                <a16:creationId xmlns:a16="http://schemas.microsoft.com/office/drawing/2014/main" id="{6410443F-38FF-E957-36D9-DB6D66CC7AAA}"/>
              </a:ext>
            </a:extLst>
          </p:cNvPr>
          <p:cNvGraphicFramePr/>
          <p:nvPr>
            <p:extLst>
              <p:ext uri="{D42A27DB-BD31-4B8C-83A1-F6EECF244321}">
                <p14:modId xmlns:p14="http://schemas.microsoft.com/office/powerpoint/2010/main" val="3209395471"/>
              </p:ext>
            </p:extLst>
          </p:nvPr>
        </p:nvGraphicFramePr>
        <p:xfrm>
          <a:off x="225288" y="779713"/>
          <a:ext cx="11725270" cy="5793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3810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D946D-0E3C-B6BB-C94B-9C7833BC3E45}"/>
              </a:ext>
            </a:extLst>
          </p:cNvPr>
          <p:cNvSpPr>
            <a:spLocks noGrp="1"/>
          </p:cNvSpPr>
          <p:nvPr>
            <p:ph type="title"/>
          </p:nvPr>
        </p:nvSpPr>
        <p:spPr>
          <a:xfrm>
            <a:off x="481013" y="3752849"/>
            <a:ext cx="3290887" cy="2452687"/>
          </a:xfrm>
        </p:spPr>
        <p:txBody>
          <a:bodyPr anchor="ctr">
            <a:normAutofit/>
          </a:bodyPr>
          <a:lstStyle/>
          <a:p>
            <a:r>
              <a:rPr lang="en-GB" sz="3600" b="1"/>
              <a:t>Upcoming work on Adaptation</a:t>
            </a:r>
          </a:p>
        </p:txBody>
      </p:sp>
      <p:pic>
        <p:nvPicPr>
          <p:cNvPr id="5" name="Picture 4" descr="A blue sign with a mountain in the background&#10;&#10;Description automatically generated with low confidence">
            <a:extLst>
              <a:ext uri="{FF2B5EF4-FFF2-40B4-BE49-F238E27FC236}">
                <a16:creationId xmlns:a16="http://schemas.microsoft.com/office/drawing/2014/main" id="{B2FEB88C-A402-690F-2376-523AA6A52C5B}"/>
              </a:ext>
            </a:extLst>
          </p:cNvPr>
          <p:cNvPicPr>
            <a:picLocks noChangeAspect="1"/>
          </p:cNvPicPr>
          <p:nvPr/>
        </p:nvPicPr>
        <p:blipFill rotWithShape="1">
          <a:blip r:embed="rId2">
            <a:extLst>
              <a:ext uri="{28A0092B-C50C-407E-A947-70E740481C1C}">
                <a14:useLocalDpi xmlns:a14="http://schemas.microsoft.com/office/drawing/2010/main" val="0"/>
              </a:ext>
            </a:extLst>
          </a:blip>
          <a:srcRect t="340" b="34558"/>
          <a:stretch/>
        </p:blipFill>
        <p:spPr>
          <a:xfrm>
            <a:off x="20" y="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E7D22E5D-61A0-F639-CCB2-384172C4439B}"/>
              </a:ext>
            </a:extLst>
          </p:cNvPr>
          <p:cNvSpPr>
            <a:spLocks noGrp="1"/>
          </p:cNvSpPr>
          <p:nvPr>
            <p:ph idx="1"/>
          </p:nvPr>
        </p:nvSpPr>
        <p:spPr>
          <a:xfrm>
            <a:off x="3211290" y="3710604"/>
            <a:ext cx="8740304" cy="3007252"/>
          </a:xfrm>
        </p:spPr>
        <p:txBody>
          <a:bodyPr anchor="ctr">
            <a:normAutofit fontScale="92500" lnSpcReduction="20000"/>
          </a:bodyPr>
          <a:lstStyle/>
          <a:p>
            <a:r>
              <a:rPr lang="en-GB" sz="2000" dirty="0"/>
              <a:t>UNFCCC NAP Expo 2023, 27-30 March, Santiago – Chile </a:t>
            </a:r>
          </a:p>
          <a:p>
            <a:pPr lvl="1"/>
            <a:r>
              <a:rPr lang="en-GB" sz="2000" dirty="0"/>
              <a:t>Dissemination of GEO NAP guidance </a:t>
            </a:r>
          </a:p>
          <a:p>
            <a:pPr lvl="1"/>
            <a:r>
              <a:rPr lang="en-GB" sz="2000" dirty="0"/>
              <a:t>3 GEO sessions on use of EO for adaptation in agriculture, coastal zones, and LAC region, including space-based activities </a:t>
            </a:r>
          </a:p>
          <a:p>
            <a:pPr lvl="1"/>
            <a:r>
              <a:rPr lang="en-GB" sz="2000" dirty="0"/>
              <a:t>Opportunities to work with countries to scale up EO activities – </a:t>
            </a:r>
            <a:r>
              <a:rPr lang="en-GB" sz="2000" dirty="0">
                <a:solidFill>
                  <a:srgbClr val="FF0000"/>
                </a:solidFill>
              </a:rPr>
              <a:t>CEOS to support?</a:t>
            </a:r>
          </a:p>
          <a:p>
            <a:r>
              <a:rPr lang="en-GB" sz="2000" dirty="0"/>
              <a:t>Development of supplementary guidelines on using EO for adaptation </a:t>
            </a:r>
          </a:p>
          <a:p>
            <a:pPr lvl="1"/>
            <a:r>
              <a:rPr lang="en-GB" sz="2000" dirty="0"/>
              <a:t>coastal zones </a:t>
            </a:r>
          </a:p>
          <a:p>
            <a:pPr lvl="1"/>
            <a:r>
              <a:rPr lang="en-GB" sz="2000" dirty="0"/>
              <a:t>water management</a:t>
            </a:r>
          </a:p>
          <a:p>
            <a:r>
              <a:rPr lang="en-GB" sz="2000" dirty="0"/>
              <a:t>Continued engagement with NAP Technical Working Group under the UNFCCC</a:t>
            </a:r>
          </a:p>
          <a:p>
            <a:pPr lvl="1"/>
            <a:r>
              <a:rPr lang="en-GB" sz="2000" dirty="0"/>
              <a:t>Entry point for GEO in UNFCCC negotiations other than RSO</a:t>
            </a:r>
          </a:p>
        </p:txBody>
      </p:sp>
    </p:spTree>
    <p:extLst>
      <p:ext uri="{BB962C8B-B14F-4D97-AF65-F5344CB8AC3E}">
        <p14:creationId xmlns:p14="http://schemas.microsoft.com/office/powerpoint/2010/main" val="3006143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D946D-0E3C-B6BB-C94B-9C7833BC3E45}"/>
              </a:ext>
            </a:extLst>
          </p:cNvPr>
          <p:cNvSpPr>
            <a:spLocks noGrp="1"/>
          </p:cNvSpPr>
          <p:nvPr>
            <p:ph type="title"/>
          </p:nvPr>
        </p:nvSpPr>
        <p:spPr/>
        <p:txBody>
          <a:bodyPr/>
          <a:lstStyle/>
          <a:p>
            <a:r>
              <a:rPr lang="en-GB" b="1" dirty="0"/>
              <a:t>Upcoming work on Mitigation</a:t>
            </a:r>
          </a:p>
        </p:txBody>
      </p:sp>
      <p:sp>
        <p:nvSpPr>
          <p:cNvPr id="3" name="Content Placeholder 2">
            <a:extLst>
              <a:ext uri="{FF2B5EF4-FFF2-40B4-BE49-F238E27FC236}">
                <a16:creationId xmlns:a16="http://schemas.microsoft.com/office/drawing/2014/main" id="{E7D22E5D-61A0-F639-CCB2-384172C4439B}"/>
              </a:ext>
            </a:extLst>
          </p:cNvPr>
          <p:cNvSpPr>
            <a:spLocks noGrp="1"/>
          </p:cNvSpPr>
          <p:nvPr>
            <p:ph idx="1"/>
          </p:nvPr>
        </p:nvSpPr>
        <p:spPr>
          <a:xfrm>
            <a:off x="838200" y="1690688"/>
            <a:ext cx="10515600" cy="4486275"/>
          </a:xfrm>
        </p:spPr>
        <p:txBody>
          <a:bodyPr>
            <a:normAutofit fontScale="92500" lnSpcReduction="10000"/>
          </a:bodyPr>
          <a:lstStyle/>
          <a:p>
            <a:r>
              <a:rPr lang="en-GB" dirty="0"/>
              <a:t>Information note “EO in support of National GHG inventories: requirements, opportunities, and challenges”</a:t>
            </a:r>
          </a:p>
          <a:p>
            <a:pPr lvl="1"/>
            <a:r>
              <a:rPr lang="en-GB" dirty="0"/>
              <a:t>Developed by Lucia </a:t>
            </a:r>
            <a:r>
              <a:rPr lang="en-GB" dirty="0" err="1"/>
              <a:t>Perugini</a:t>
            </a:r>
            <a:r>
              <a:rPr lang="en-GB" dirty="0"/>
              <a:t> CC-WG Co-chair, including CEOS members’ contribution</a:t>
            </a:r>
          </a:p>
          <a:p>
            <a:pPr lvl="1"/>
            <a:r>
              <a:rPr lang="en-GB" dirty="0"/>
              <a:t>Finalised, to be published on GEO website</a:t>
            </a:r>
          </a:p>
          <a:p>
            <a:r>
              <a:rPr lang="en-GB" dirty="0"/>
              <a:t>Collaboration with IRENA</a:t>
            </a:r>
          </a:p>
          <a:p>
            <a:pPr lvl="1"/>
            <a:r>
              <a:rPr lang="en-GB" dirty="0"/>
              <a:t>Interest in getting GEO support for Global Atlas on Renewable Energy, and energy transition efforts of Small Island Developing States (SIDS) with data and monitoring (</a:t>
            </a:r>
            <a:r>
              <a:rPr lang="en-GB" dirty="0" err="1"/>
              <a:t>tbd</a:t>
            </a:r>
            <a:r>
              <a:rPr lang="en-GB" dirty="0"/>
              <a:t>)</a:t>
            </a:r>
          </a:p>
          <a:p>
            <a:r>
              <a:rPr lang="en-GB" dirty="0"/>
              <a:t>Collaboration with UNEP -  International Methane Emissions Observatory (IMEO)</a:t>
            </a:r>
          </a:p>
          <a:p>
            <a:pPr lvl="1"/>
            <a:r>
              <a:rPr lang="en-GB" dirty="0"/>
              <a:t>Interest in user uptake activities of new initiative Methane Alert and Response System (MARS), capacity building, distribution within GEO network (</a:t>
            </a:r>
            <a:r>
              <a:rPr lang="en-GB" dirty="0" err="1"/>
              <a:t>tbd</a:t>
            </a:r>
            <a:r>
              <a:rPr lang="en-GB" dirty="0"/>
              <a:t>)</a:t>
            </a:r>
          </a:p>
          <a:p>
            <a:endParaRPr lang="en-GB" dirty="0"/>
          </a:p>
        </p:txBody>
      </p:sp>
    </p:spTree>
    <p:extLst>
      <p:ext uri="{BB962C8B-B14F-4D97-AF65-F5344CB8AC3E}">
        <p14:creationId xmlns:p14="http://schemas.microsoft.com/office/powerpoint/2010/main" val="1458258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D946D-0E3C-B6BB-C94B-9C7833BC3E45}"/>
              </a:ext>
            </a:extLst>
          </p:cNvPr>
          <p:cNvSpPr>
            <a:spLocks noGrp="1"/>
          </p:cNvSpPr>
          <p:nvPr>
            <p:ph type="title"/>
          </p:nvPr>
        </p:nvSpPr>
        <p:spPr/>
        <p:txBody>
          <a:bodyPr/>
          <a:lstStyle/>
          <a:p>
            <a:r>
              <a:rPr lang="en-GB" b="1" dirty="0"/>
              <a:t>Preparations for COP28</a:t>
            </a:r>
          </a:p>
        </p:txBody>
      </p:sp>
      <p:sp>
        <p:nvSpPr>
          <p:cNvPr id="3" name="Content Placeholder 2">
            <a:extLst>
              <a:ext uri="{FF2B5EF4-FFF2-40B4-BE49-F238E27FC236}">
                <a16:creationId xmlns:a16="http://schemas.microsoft.com/office/drawing/2014/main" id="{E7D22E5D-61A0-F639-CCB2-384172C4439B}"/>
              </a:ext>
            </a:extLst>
          </p:cNvPr>
          <p:cNvSpPr>
            <a:spLocks noGrp="1"/>
          </p:cNvSpPr>
          <p:nvPr>
            <p:ph idx="1"/>
          </p:nvPr>
        </p:nvSpPr>
        <p:spPr/>
        <p:txBody>
          <a:bodyPr>
            <a:normAutofit/>
          </a:bodyPr>
          <a:lstStyle/>
          <a:p>
            <a:r>
              <a:rPr lang="en-GB" dirty="0"/>
              <a:t>Early engagement with COP28 Presidency</a:t>
            </a:r>
          </a:p>
          <a:p>
            <a:pPr lvl="1"/>
            <a:r>
              <a:rPr lang="en-GB" dirty="0"/>
              <a:t>GEO participated in Abu Dhabi Space Debate in December 2022 and World Government Summit 2023 in February 2023 in UAE and connected with UAE Space Agency and COP28 Presidency High Level Champion</a:t>
            </a:r>
          </a:p>
          <a:p>
            <a:pPr lvl="1"/>
            <a:r>
              <a:rPr lang="en-GB" dirty="0"/>
              <a:t>GEO to submit proposal to UAESA on EO Task Force to coordinate EO activities at COP28, including Space Pavilion – </a:t>
            </a:r>
            <a:r>
              <a:rPr lang="en-GB" dirty="0">
                <a:solidFill>
                  <a:srgbClr val="FF0000"/>
                </a:solidFill>
              </a:rPr>
              <a:t>CEOS to support proposal?</a:t>
            </a:r>
            <a:endParaRPr lang="en-GB" dirty="0"/>
          </a:p>
          <a:p>
            <a:r>
              <a:rPr lang="en-GB" dirty="0"/>
              <a:t>Input to Global Stocktake</a:t>
            </a:r>
          </a:p>
          <a:p>
            <a:pPr lvl="1"/>
            <a:r>
              <a:rPr lang="en-GB" dirty="0"/>
              <a:t>GEO Sec contributing text and user stories to CEOS Handbook (to be finalised by Nov 2023)</a:t>
            </a:r>
          </a:p>
          <a:p>
            <a:pPr lvl="1"/>
            <a:r>
              <a:rPr lang="en-GB" dirty="0"/>
              <a:t>Possible side event on EO input to GST at SB June session and COP28 in December </a:t>
            </a:r>
            <a:r>
              <a:rPr lang="en-GB" dirty="0">
                <a:solidFill>
                  <a:srgbClr val="FF0000"/>
                </a:solidFill>
              </a:rPr>
              <a:t>– CEOS via ESA to lead side event submission?</a:t>
            </a:r>
          </a:p>
        </p:txBody>
      </p:sp>
    </p:spTree>
    <p:extLst>
      <p:ext uri="{BB962C8B-B14F-4D97-AF65-F5344CB8AC3E}">
        <p14:creationId xmlns:p14="http://schemas.microsoft.com/office/powerpoint/2010/main" val="25775555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0077_j31 xmlns="3004ce7a-ae16-4d94-a5a4-c47915c90579">
      <UserInfo>
        <DisplayName/>
        <AccountId xsi:nil="true"/>
        <AccountType/>
      </UserInfo>
    </_x0077_j31>
    <lcf76f155ced4ddcb4097134ff3c332f xmlns="3004ce7a-ae16-4d94-a5a4-c47915c90579">
      <Terms xmlns="http://schemas.microsoft.com/office/infopath/2007/PartnerControls"/>
    </lcf76f155ced4ddcb4097134ff3c332f>
    <TaxCatchAll xmlns="704c5cbc-47b7-4280-b1ec-b18637b9c8c8" xsi:nil="true"/>
    <Done xmlns="3004ce7a-ae16-4d94-a5a4-c47915c90579" xsi:nil="true"/>
    <Dateandtime xmlns="3004ce7a-ae16-4d94-a5a4-c47915c90579">2022-09-06T22:00:00+00:00</Dateandtime>
    <Ref xmlns="3004ce7a-ae16-4d94-a5a4-c47915c90579" xsi:nil="true"/>
    <Deadline xmlns="3004ce7a-ae16-4d94-a5a4-c47915c90579" xsi:nil="true"/>
    <Status xmlns="3004ce7a-ae16-4d94-a5a4-c47915c90579" xsi:nil="true"/>
    <SharedWithUsers xmlns="704c5cbc-47b7-4280-b1ec-b18637b9c8c8">
      <UserInfo>
        <DisplayName>Julie Vuignier</DisplayName>
        <AccountId>1474</AccountId>
        <AccountType/>
      </UserInfo>
    </SharedWithUsers>
    <From xmlns="3004ce7a-ae16-4d94-a5a4-c47915c90579" xsi:nil="true"/>
    <Date xmlns="3004ce7a-ae16-4d94-a5a4-c47915c90579" xsi:nil="true"/>
    <_Flow_SignoffStatus xmlns="3004ce7a-ae16-4d94-a5a4-c47915c9057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484E135ECF85B4BAA31E6E8E53076E9" ma:contentTypeVersion="25" ma:contentTypeDescription="Crée un document." ma:contentTypeScope="" ma:versionID="59dac6db504f55755b480a5b454deb3e">
  <xsd:schema xmlns:xsd="http://www.w3.org/2001/XMLSchema" xmlns:xs="http://www.w3.org/2001/XMLSchema" xmlns:p="http://schemas.microsoft.com/office/2006/metadata/properties" xmlns:ns2="3004ce7a-ae16-4d94-a5a4-c47915c90579" xmlns:ns3="704c5cbc-47b7-4280-b1ec-b18637b9c8c8" targetNamespace="http://schemas.microsoft.com/office/2006/metadata/properties" ma:root="true" ma:fieldsID="1de949954c4cc8d7200b675470c26b85" ns2:_="" ns3:_="">
    <xsd:import namespace="3004ce7a-ae16-4d94-a5a4-c47915c90579"/>
    <xsd:import namespace="704c5cbc-47b7-4280-b1ec-b18637b9c8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Dateandtime" minOccurs="0"/>
                <xsd:element ref="ns2:_x0077_j31" minOccurs="0"/>
                <xsd:element ref="ns2:Done" minOccurs="0"/>
                <xsd:element ref="ns2:MediaLengthInSeconds" minOccurs="0"/>
                <xsd:element ref="ns2:lcf76f155ced4ddcb4097134ff3c332f" minOccurs="0"/>
                <xsd:element ref="ns3:TaxCatchAll" minOccurs="0"/>
                <xsd:element ref="ns2:Status" minOccurs="0"/>
                <xsd:element ref="ns2:Deadline" minOccurs="0"/>
                <xsd:element ref="ns2:Ref" minOccurs="0"/>
                <xsd:element ref="ns2:From" minOccurs="0"/>
                <xsd:element ref="ns2:Date"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04ce7a-ae16-4d94-a5a4-c47915c905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Dateandtime" ma:index="20" nillable="true" ma:displayName="Date and time" ma:format="DateOnly" ma:internalName="Dateandtime">
      <xsd:simpleType>
        <xsd:restriction base="dms:DateTime"/>
      </xsd:simpleType>
    </xsd:element>
    <xsd:element name="_x0077_j31" ma:index="21" nillable="true" ma:displayName="Person or Group" ma:list="UserInfo" ma:internalName="_x0077_j31">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ne" ma:index="22" nillable="true" ma:displayName="Done" ma:format="Dropdown" ma:internalName="Done">
      <xsd:simpleType>
        <xsd:restriction base="dms:Text">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alises d’images" ma:readOnly="false" ma:fieldId="{5cf76f15-5ced-4ddc-b409-7134ff3c332f}" ma:taxonomyMulti="true" ma:sspId="b94d9e8b-0a82-4578-bd0d-98566eea733d" ma:termSetId="09814cd3-568e-fe90-9814-8d621ff8fb84" ma:anchorId="fba54fb3-c3e1-fe81-a776-ca4b69148c4d" ma:open="true" ma:isKeyword="false">
      <xsd:complexType>
        <xsd:sequence>
          <xsd:element ref="pc:Terms" minOccurs="0" maxOccurs="1"/>
        </xsd:sequence>
      </xsd:complexType>
    </xsd:element>
    <xsd:element name="Status" ma:index="27" nillable="true" ma:displayName="Status" ma:internalName="Status">
      <xsd:simpleType>
        <xsd:restriction base="dms:Unknown">
          <xsd:enumeration value="Done"/>
          <xsd:enumeration value="Ongoing"/>
          <xsd:enumeration value="Cancelled"/>
        </xsd:restriction>
      </xsd:simpleType>
    </xsd:element>
    <xsd:element name="Deadline" ma:index="28" nillable="true" ma:displayName="Deadline" ma:format="DateOnly" ma:internalName="Deadline">
      <xsd:simpleType>
        <xsd:restriction base="dms:DateTime"/>
      </xsd:simpleType>
    </xsd:element>
    <xsd:element name="Ref" ma:index="29" nillable="true" ma:displayName="Ref" ma:format="Dropdown" ma:internalName="Ref">
      <xsd:simpleType>
        <xsd:restriction base="dms:Text">
          <xsd:maxLength value="255"/>
        </xsd:restriction>
      </xsd:simpleType>
    </xsd:element>
    <xsd:element name="From" ma:index="30" nillable="true" ma:displayName="From" ma:format="DateOnly" ma:internalName="From">
      <xsd:simpleType>
        <xsd:restriction base="dms:DateTime"/>
      </xsd:simpleType>
    </xsd:element>
    <xsd:element name="Date" ma:index="31" nillable="true" ma:displayName="Date" ma:format="DateOnly" ma:internalName="Date">
      <xsd:simpleType>
        <xsd:restriction base="dms:DateTime"/>
      </xsd:simpleType>
    </xsd:element>
    <xsd:element name="_Flow_SignoffStatus" ma:index="32"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4c5cbc-47b7-4280-b1ec-b18637b9c8c8"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TaxCatchAll" ma:index="26" nillable="true" ma:displayName="Taxonomy Catch All Column" ma:hidden="true" ma:list="{a1380d03-17ee-4924-b354-945a11477c33}" ma:internalName="TaxCatchAll" ma:showField="CatchAllData" ma:web="704c5cbc-47b7-4280-b1ec-b18637b9c8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E5675F-E419-4994-9818-3168B9C93CEF}">
  <ds:schemaRefs>
    <ds:schemaRef ds:uri="http://www.w3.org/XML/1998/namespace"/>
    <ds:schemaRef ds:uri="704c5cbc-47b7-4280-b1ec-b18637b9c8c8"/>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3004ce7a-ae16-4d94-a5a4-c47915c90579"/>
    <ds:schemaRef ds:uri="http://purl.org/dc/terms/"/>
  </ds:schemaRefs>
</ds:datastoreItem>
</file>

<file path=customXml/itemProps2.xml><?xml version="1.0" encoding="utf-8"?>
<ds:datastoreItem xmlns:ds="http://schemas.openxmlformats.org/officeDocument/2006/customXml" ds:itemID="{BB18F02C-0CDA-4772-9CCF-8773312A74DC}">
  <ds:schemaRefs>
    <ds:schemaRef ds:uri="http://schemas.microsoft.com/sharepoint/v3/contenttype/forms"/>
  </ds:schemaRefs>
</ds:datastoreItem>
</file>

<file path=customXml/itemProps3.xml><?xml version="1.0" encoding="utf-8"?>
<ds:datastoreItem xmlns:ds="http://schemas.openxmlformats.org/officeDocument/2006/customXml" ds:itemID="{B1DFD3C2-DD73-4F5E-AA02-7516D10233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04ce7a-ae16-4d94-a5a4-c47915c90579"/>
    <ds:schemaRef ds:uri="704c5cbc-47b7-4280-b1ec-b18637b9c8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280</TotalTime>
  <Words>1615</Words>
  <Application>Microsoft Office PowerPoint</Application>
  <PresentationFormat>Widescreen</PresentationFormat>
  <Paragraphs>146</Paragraphs>
  <Slides>11</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Arial Nova</vt:lpstr>
      <vt:lpstr>Calibri</vt:lpstr>
      <vt:lpstr>Helvetica Light</vt:lpstr>
      <vt:lpstr>Helvetica Neue Light</vt:lpstr>
      <vt:lpstr>Montserrat</vt:lpstr>
      <vt:lpstr>Symbol</vt:lpstr>
      <vt:lpstr>Wingdings</vt:lpstr>
      <vt:lpstr>Office Theme</vt:lpstr>
      <vt:lpstr>Update from    Working Group</vt:lpstr>
      <vt:lpstr>GEO CC-WG Subgroups</vt:lpstr>
      <vt:lpstr>PowerPoint Presentation</vt:lpstr>
      <vt:lpstr>PowerPoint Presentation</vt:lpstr>
      <vt:lpstr>PowerPoint Presentation</vt:lpstr>
      <vt:lpstr>PowerPoint Presentation</vt:lpstr>
      <vt:lpstr>Upcoming work on Adaptation</vt:lpstr>
      <vt:lpstr>Upcoming work on Mitigation</vt:lpstr>
      <vt:lpstr>Preparations for COP28</vt:lpstr>
      <vt:lpstr>Collaboration with WMO</vt:lpstr>
      <vt:lpstr>Upcoming GEO events</vt:lpstr>
    </vt:vector>
  </TitlesOfParts>
  <Company>GEO-PB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PB-24_2-3_GWP summary document</dc:title>
  <dc:creator>Julie Vuignier</dc:creator>
  <cp:lastModifiedBy>Kyle Wohlwend</cp:lastModifiedBy>
  <cp:revision>8</cp:revision>
  <dcterms:created xsi:type="dcterms:W3CDTF">2022-06-21T19:39:21Z</dcterms:created>
  <dcterms:modified xsi:type="dcterms:W3CDTF">2023-03-01T13:38:44Z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0x0101009484E135ECF85B4BAA31E6E8E53076E9</vt:lpwstr>
  </property>
  <property fmtid="{D5CDD505-2E9C-101B-9397-08002B2CF9AE}" pid="3" name="MediaServiceImageTags">
    <vt:lpwstr/>
  </property>
</Properties>
</file>