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00" r:id="rId2"/>
  </p:sldMasterIdLst>
  <p:notesMasterIdLst>
    <p:notesMasterId r:id="rId11"/>
  </p:notesMasterIdLst>
  <p:sldIdLst>
    <p:sldId id="264" r:id="rId3"/>
    <p:sldId id="274" r:id="rId4"/>
    <p:sldId id="305" r:id="rId5"/>
    <p:sldId id="306" r:id="rId6"/>
    <p:sldId id="275" r:id="rId7"/>
    <p:sldId id="277" r:id="rId8"/>
    <p:sldId id="273" r:id="rId9"/>
    <p:sldId id="30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D511E-0AB4-41F2-9A6A-E2957482BC6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53E47-4035-4656-9F00-411B2741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6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916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3399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41"/>
            <a:ext cx="9144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425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73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"/>
            <a:ext cx="11734800" cy="1003300"/>
          </a:xfrm>
          <a:solidFill>
            <a:srgbClr val="0A8F9D"/>
          </a:solidFill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296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161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617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25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25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948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690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9776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0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25"/>
            </a:lvl2pPr>
            <a:lvl3pPr marL="685783" indent="0">
              <a:buNone/>
              <a:defRPr sz="900"/>
            </a:lvl3pPr>
            <a:lvl4pPr marL="1028675" indent="0">
              <a:buNone/>
              <a:defRPr sz="825"/>
            </a:lvl4pPr>
            <a:lvl5pPr marL="1371566" indent="0">
              <a:buNone/>
              <a:defRPr sz="825"/>
            </a:lvl5pPr>
            <a:lvl6pPr marL="1714457" indent="0">
              <a:buNone/>
              <a:defRPr sz="825"/>
            </a:lvl6pPr>
            <a:lvl7pPr marL="2057348" indent="0">
              <a:buNone/>
              <a:defRPr sz="825"/>
            </a:lvl7pPr>
            <a:lvl8pPr marL="2400240" indent="0">
              <a:buNone/>
              <a:defRPr sz="825"/>
            </a:lvl8pPr>
            <a:lvl9pPr marL="2743132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5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2946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0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25"/>
            </a:lvl2pPr>
            <a:lvl3pPr marL="685783" indent="0">
              <a:buNone/>
              <a:defRPr sz="900"/>
            </a:lvl3pPr>
            <a:lvl4pPr marL="1028675" indent="0">
              <a:buNone/>
              <a:defRPr sz="825"/>
            </a:lvl4pPr>
            <a:lvl5pPr marL="1371566" indent="0">
              <a:buNone/>
              <a:defRPr sz="825"/>
            </a:lvl5pPr>
            <a:lvl6pPr marL="1714457" indent="0">
              <a:buNone/>
              <a:defRPr sz="825"/>
            </a:lvl6pPr>
            <a:lvl7pPr marL="2057348" indent="0">
              <a:buNone/>
              <a:defRPr sz="825"/>
            </a:lvl7pPr>
            <a:lvl8pPr marL="2400240" indent="0">
              <a:buNone/>
              <a:defRPr sz="825"/>
            </a:lvl8pPr>
            <a:lvl9pPr marL="2743132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183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813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30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30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2505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11684000" y="6658489"/>
            <a:ext cx="406400" cy="191542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25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355"/>
            <a:fld id="{86CB4B4D-7CA3-9044-876B-883B54F8677D}" type="slidenum">
              <a:rPr lang="en-US" smtClean="0">
                <a:solidFill>
                  <a:srgbClr val="44546A"/>
                </a:solidFill>
              </a:rPr>
              <a:pPr defTabSz="914355"/>
              <a:t>‹#›</a:t>
            </a:fld>
            <a:endParaRPr lang="en-US" dirty="0">
              <a:solidFill>
                <a:srgbClr val="44546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609600" y="1600200"/>
            <a:ext cx="10871200" cy="4724400"/>
          </a:xfrm>
          <a:prstGeom prst="rect">
            <a:avLst/>
          </a:prstGeom>
        </p:spPr>
        <p:txBody>
          <a:bodyPr/>
          <a:lstStyle>
            <a:lvl1pPr>
              <a:defRPr sz="2025">
                <a:latin typeface="+mj-lt"/>
                <a:cs typeface="Arial" panose="020B0604020202020204" pitchFamily="34" charset="0"/>
              </a:defRPr>
            </a:lvl1pPr>
            <a:lvl2pPr marL="768889" indent="-311712">
              <a:buFont typeface="Courier New" panose="02070309020205020404" pitchFamily="49" charset="0"/>
              <a:buChar char="o"/>
              <a:defRPr sz="2025">
                <a:latin typeface="+mj-lt"/>
                <a:cs typeface="Arial" panose="020B0604020202020204" pitchFamily="34" charset="0"/>
              </a:defRPr>
            </a:lvl2pPr>
            <a:lvl3pPr marL="1188659" indent="-274307">
              <a:buFont typeface="Wingdings" panose="05000000000000000000" pitchFamily="2" charset="2"/>
              <a:buChar char="§"/>
              <a:defRPr sz="2025">
                <a:latin typeface="+mj-lt"/>
                <a:cs typeface="Arial" panose="020B0604020202020204" pitchFamily="34" charset="0"/>
              </a:defRPr>
            </a:lvl3pPr>
            <a:lvl4pPr>
              <a:defRPr sz="2025">
                <a:latin typeface="+mj-lt"/>
                <a:cs typeface="Arial" panose="020B0604020202020204" pitchFamily="34" charset="0"/>
              </a:defRPr>
            </a:lvl4pPr>
            <a:lvl5pPr>
              <a:defRPr sz="2025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743200" y="304800"/>
            <a:ext cx="6604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884" marR="0" lvl="0" indent="-342884" defTabSz="914355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  <p:extLst>
      <p:ext uri="{BB962C8B-B14F-4D97-AF65-F5344CB8AC3E}">
        <p14:creationId xmlns:p14="http://schemas.microsoft.com/office/powerpoint/2010/main" val="2532939848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11684000" y="6652815"/>
            <a:ext cx="406400" cy="140464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825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fld id="{86CB4B4D-7CA3-9044-876B-883B54F8677D}" type="slidenum">
              <a:rPr>
                <a:solidFill>
                  <a:srgbClr val="44546A"/>
                </a:solidFill>
              </a:rPr>
              <a:pPr/>
              <a:t>‹#›</a:t>
            </a:fld>
            <a:endParaRPr dirty="0">
              <a:solidFill>
                <a:srgbClr val="44546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609600" y="1600200"/>
            <a:ext cx="10871200" cy="4724400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+mj-lt"/>
                <a:cs typeface="Arial" panose="020B0604020202020204" pitchFamily="34" charset="0"/>
              </a:defRPr>
            </a:lvl1pPr>
            <a:lvl2pPr marL="576680" indent="-233789">
              <a:buFont typeface="Courier New" panose="02070309020205020404" pitchFamily="49" charset="0"/>
              <a:buChar char="o"/>
              <a:defRPr sz="1500">
                <a:latin typeface="+mj-lt"/>
                <a:cs typeface="Arial" panose="020B0604020202020204" pitchFamily="34" charset="0"/>
              </a:defRPr>
            </a:lvl2pPr>
            <a:lvl3pPr marL="891517" indent="-205734">
              <a:buFont typeface="Wingdings" panose="05000000000000000000" pitchFamily="2" charset="2"/>
              <a:buChar char="§"/>
              <a:defRPr sz="1500">
                <a:latin typeface="+mj-lt"/>
                <a:cs typeface="Arial" panose="020B0604020202020204" pitchFamily="34" charset="0"/>
              </a:defRPr>
            </a:lvl3pPr>
            <a:lvl4pPr>
              <a:defRPr sz="1500">
                <a:latin typeface="+mj-lt"/>
                <a:cs typeface="Arial" panose="020B0604020202020204" pitchFamily="34" charset="0"/>
              </a:defRPr>
            </a:lvl4pPr>
            <a:lvl5pPr>
              <a:defRPr sz="15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101600" y="6629404"/>
            <a:ext cx="3149600" cy="140464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defTabSz="685783">
              <a:defRPr>
                <a:solidFill>
                  <a:srgbClr val="000000"/>
                </a:solidFill>
              </a:defRPr>
            </a:pPr>
            <a:r>
              <a:rPr lang="en-AU" sz="825" i="1" dirty="0">
                <a:solidFill>
                  <a:srgbClr val="44546A"/>
                </a:solidFill>
                <a:cs typeface="Proxima Nova Regular"/>
                <a:sym typeface="Proxima Nova Regular"/>
              </a:rPr>
              <a:t>CEOS Plenary 2017, 19-20 October</a:t>
            </a:r>
            <a:endParaRPr sz="825" i="1" dirty="0">
              <a:solidFill>
                <a:srgbClr val="44546A"/>
              </a:solidFill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743200" y="304800"/>
            <a:ext cx="6604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257168" marR="0" lvl="0" indent="-257168" defTabSz="685783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  <p:extLst>
      <p:ext uri="{BB962C8B-B14F-4D97-AF65-F5344CB8AC3E}">
        <p14:creationId xmlns:p14="http://schemas.microsoft.com/office/powerpoint/2010/main" val="309057751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3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217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7"/>
            <a:ext cx="5389033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014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194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585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3"/>
            <a:ext cx="4011084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7" y="273057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667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024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210189"/>
            <a:ext cx="12192000" cy="647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/>
            <a:endParaRPr lang="en-GB" sz="135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654" y="-333"/>
            <a:ext cx="121920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/>
            <a:endParaRPr lang="en-GB" sz="135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0400" y="148819"/>
            <a:ext cx="8331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99" y="202140"/>
            <a:ext cx="1723588" cy="10363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0677789" y="48319"/>
            <a:ext cx="1344000" cy="1344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01237" y="6413946"/>
            <a:ext cx="790627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 fontAlgn="base">
              <a:spcBef>
                <a:spcPct val="0"/>
              </a:spcBef>
              <a:spcAft>
                <a:spcPct val="0"/>
              </a:spcAft>
            </a:pPr>
            <a:r>
              <a:rPr lang="en-GB" sz="750" b="1" dirty="0">
                <a:solidFill>
                  <a:srgbClr val="676A55"/>
                </a:solidFill>
                <a:latin typeface="Tahoma" pitchFamily="34" charset="0"/>
              </a:rPr>
              <a:t>WGClimate-18, Tokyo, 28 Feb – 2 Mar 2023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9803563" y="6252637"/>
            <a:ext cx="2365363" cy="60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58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685783" rtl="0" eaLnBrk="1" latinLnBrk="0" hangingPunct="1">
        <a:spcBef>
          <a:spcPct val="0"/>
        </a:spcBef>
        <a:buNone/>
        <a:defRPr lang="en-US" sz="4000" b="1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CADEA"/>
            </a:gs>
            <a:gs pos="50000">
              <a:srgbClr val="0CADEA"/>
            </a:gs>
            <a:gs pos="100000">
              <a:srgbClr val="0CADEA">
                <a:alpha val="51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5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fld id="{E57CA850-B011-4401-92D3-28535CD65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783"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5"/>
            <a:ext cx="41148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5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fld id="{2C3691CE-051C-4B7E-A23B-B2E80E9D0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78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 rot="16200000">
            <a:off x="-3108443" y="3111408"/>
            <a:ext cx="6858004" cy="641115"/>
            <a:chOff x="508738" y="3792312"/>
            <a:chExt cx="12192004" cy="641115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25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3" y="4007006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25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20431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25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799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0C147-9C5A-4852-8130-4D4EF36F1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CEOS 2023-2025 Work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C2BD6-FA95-4B71-B93A-2925F8A9A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0" y="1581762"/>
            <a:ext cx="8038737" cy="4525963"/>
          </a:xfrm>
        </p:spPr>
        <p:txBody>
          <a:bodyPr/>
          <a:lstStyle/>
          <a:p>
            <a:r>
              <a:rPr lang="en-US" dirty="0"/>
              <a:t>CEOS Executive Officer coordinates annual updates</a:t>
            </a:r>
          </a:p>
          <a:p>
            <a:pPr lvl="1"/>
            <a:r>
              <a:rPr lang="en-US" dirty="0"/>
              <a:t>CEOS/SIT Chairs, VCs, WGs, AHGs, TTs, offices provide sections</a:t>
            </a:r>
          </a:p>
          <a:p>
            <a:pPr lvl="2"/>
            <a:r>
              <a:rPr lang="en-US" dirty="0"/>
              <a:t>Defines major activities and deliverables</a:t>
            </a:r>
          </a:p>
          <a:p>
            <a:pPr lvl="1"/>
            <a:r>
              <a:rPr lang="en-US" dirty="0"/>
              <a:t>Presented to SIT for approval in March</a:t>
            </a:r>
          </a:p>
          <a:p>
            <a:pPr lvl="2"/>
            <a:r>
              <a:rPr lang="en-US" dirty="0"/>
              <a:t>Draft v1 currently out for review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7CF3FF-FFC8-4FF6-9ADC-71755B59F4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4497" y="1575439"/>
            <a:ext cx="3714206" cy="453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57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23ADA-30EC-458F-8F6B-9AF8D9C5C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WGClimate Work Plan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72A42-6EFA-4028-8241-9F9D18205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During 2023, WGClimate will: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Update and exploit the comprehensive Essential Climate Variable (ECV) Inventory </a:t>
            </a:r>
            <a:r>
              <a:rPr lang="en-US" sz="1200" dirty="0"/>
              <a:t>of Climate Data Records (CDRs) and implement actions arising from Gap Analysis.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Complete the Version 4 Gap Analysis Report</a:t>
            </a:r>
            <a:r>
              <a:rPr lang="en-US" sz="1200" dirty="0"/>
              <a:t>, and deliver it to the Agriculture, Forestry and Other Land Uses (AFOLU) Team, GHG Task Team, and CEOS Oceans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Examine the Inventory to identify issues in the future availability of measurements </a:t>
            </a:r>
            <a:r>
              <a:rPr lang="en-US" sz="1200" dirty="0"/>
              <a:t>for </a:t>
            </a:r>
            <a:r>
              <a:rPr lang="en-US" sz="1200" u="sng" dirty="0"/>
              <a:t>ECVs as described in the 2022 GCOS Implementation Plan</a:t>
            </a:r>
            <a:r>
              <a:rPr lang="en-US" sz="1200" dirty="0"/>
              <a:t>.  </a:t>
            </a:r>
            <a:r>
              <a:rPr lang="en-US" sz="1200" u="sng" dirty="0"/>
              <a:t>As issues are </a:t>
            </a:r>
            <a:r>
              <a:rPr lang="en-US" sz="1200" dirty="0"/>
              <a:t>	</a:t>
            </a:r>
            <a:r>
              <a:rPr lang="en-US" sz="1200" u="sng" dirty="0"/>
              <a:t>found, WGClimate will initiate mitigation actions </a:t>
            </a:r>
            <a:r>
              <a:rPr lang="en-US" sz="1200" dirty="0"/>
              <a:t>by improving coordination on long-term mission planning.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Coordinate</a:t>
            </a:r>
            <a:r>
              <a:rPr lang="en-US" sz="1200" dirty="0"/>
              <a:t> CEOS and CGMS activities towards the </a:t>
            </a:r>
            <a:r>
              <a:rPr lang="en-US" sz="1200" u="sng" dirty="0"/>
              <a:t>definition and implementation of an integrated operational global carbon observing system, and coordinate </a:t>
            </a:r>
            <a:r>
              <a:rPr lang="en-US" sz="1200" dirty="0"/>
              <a:t>	</a:t>
            </a:r>
            <a:r>
              <a:rPr lang="en-US" sz="1200" u="sng" dirty="0"/>
              <a:t>progress on and provide updates to tasks in the Greenhouse Gas Roadmap (v2.4</a:t>
            </a:r>
            <a:r>
              <a:rPr lang="en-US" sz="1200" dirty="0"/>
              <a:t>)</a:t>
            </a:r>
            <a:r>
              <a:rPr lang="en-US" sz="1200" u="sng" dirty="0"/>
              <a:t> </a:t>
            </a:r>
            <a:r>
              <a:rPr lang="en-US" sz="1200" i="1" u="sng" dirty="0"/>
              <a:t>Annex</a:t>
            </a:r>
            <a:r>
              <a:rPr lang="en-US" sz="1200" u="sng" dirty="0"/>
              <a:t>,</a:t>
            </a:r>
            <a:r>
              <a:rPr lang="en-US" sz="1200" dirty="0"/>
              <a:t> including partnering with UNFCCC/SBSTA.</a:t>
            </a:r>
          </a:p>
          <a:p>
            <a:pPr marL="0" indent="0">
              <a:buNone/>
            </a:pPr>
            <a:r>
              <a:rPr lang="en-US" sz="1200" dirty="0"/>
              <a:t>•	Continue the activity on </a:t>
            </a:r>
            <a:r>
              <a:rPr lang="en-US" sz="1200" u="sng" dirty="0"/>
              <a:t>demonstration of use cases for climate data records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Complete a CDR Definitions manuscript</a:t>
            </a:r>
            <a:r>
              <a:rPr lang="en-US" sz="1200" dirty="0"/>
              <a:t>, conduct </a:t>
            </a:r>
            <a:r>
              <a:rPr lang="en-US" sz="1200" u="sng" dirty="0"/>
              <a:t>review</a:t>
            </a:r>
            <a:r>
              <a:rPr lang="en-US" sz="1200" dirty="0"/>
              <a:t> with peer organizations (e.g., GCOS, WGCV), and </a:t>
            </a:r>
            <a:r>
              <a:rPr lang="en-US" sz="1200" u="sng" dirty="0"/>
              <a:t>submit</a:t>
            </a:r>
            <a:r>
              <a:rPr lang="en-US" sz="1200" dirty="0"/>
              <a:t> for publication.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Develop and provide the Space Agency Response to the 2022 GCOS Implementation Plan</a:t>
            </a:r>
            <a:r>
              <a:rPr lang="en-US" sz="1200" dirty="0"/>
              <a:t>.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Provide oversight to continuing implementation of GHG monitoring activities</a:t>
            </a:r>
            <a:r>
              <a:rPr lang="en-US" sz="1200" dirty="0"/>
              <a:t> (</a:t>
            </a:r>
            <a:r>
              <a:rPr lang="en-US" sz="1200" i="1" dirty="0"/>
              <a:t>2018 Coordinated Action Plan</a:t>
            </a:r>
            <a:r>
              <a:rPr lang="en-US" sz="1200" dirty="0"/>
              <a:t>: Actions 11 (coordinate CO2 CDRs); 13 (plan for 	stratospheric CH4 profiles); and 14 (coordinate CH4 CDRs). 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1686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23ADA-30EC-458F-8F6B-9AF8D9C5C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WGClimate Work Plan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72A42-6EFA-4028-8241-9F9D18205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During 2023, WGClimate will: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Update and exploit the comprehensive Essential Climate Variable (ECV) Inventory </a:t>
            </a:r>
            <a:r>
              <a:rPr lang="en-US" sz="1200" dirty="0"/>
              <a:t>of Climate Data Records (CDRs) and implement actions arising from Gap Analysis.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Complete the Version 4 Gap Analysis Report</a:t>
            </a:r>
            <a:r>
              <a:rPr lang="en-US" sz="1200" dirty="0"/>
              <a:t>, and deliver it to the Agriculture, Forestry and Other Land Uses (AFOLU) Team, GHG Task Team, and CEOS Oceans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Examine the Inventory to identify issues in the future availability of measurements </a:t>
            </a:r>
            <a:r>
              <a:rPr lang="en-US" sz="1200" dirty="0"/>
              <a:t>for </a:t>
            </a:r>
            <a:r>
              <a:rPr lang="en-US" sz="1200" u="sng" dirty="0"/>
              <a:t>ECVs as described in the 2022 GCOS Implementation Plan</a:t>
            </a:r>
            <a:r>
              <a:rPr lang="en-US" sz="1200" dirty="0"/>
              <a:t>.  </a:t>
            </a:r>
            <a:r>
              <a:rPr lang="en-US" sz="1200" u="sng" dirty="0"/>
              <a:t>As issues are </a:t>
            </a:r>
            <a:r>
              <a:rPr lang="en-US" sz="1200" dirty="0"/>
              <a:t>	</a:t>
            </a:r>
            <a:r>
              <a:rPr lang="en-US" sz="1200" u="sng" dirty="0"/>
              <a:t>found, WGClimate will initiate mitigation actions </a:t>
            </a:r>
            <a:r>
              <a:rPr lang="en-US" sz="1200" dirty="0"/>
              <a:t>by improving coordination on long-term mission planning.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Coordinate</a:t>
            </a:r>
            <a:r>
              <a:rPr lang="en-US" sz="1200" dirty="0"/>
              <a:t> CEOS and CGMS activities towards the </a:t>
            </a:r>
            <a:r>
              <a:rPr lang="en-US" sz="1200" u="sng" dirty="0"/>
              <a:t>definition and implementation of an integrated operational global carbon observing system, and coordinate </a:t>
            </a:r>
            <a:r>
              <a:rPr lang="en-US" sz="1200" dirty="0"/>
              <a:t>	</a:t>
            </a:r>
            <a:r>
              <a:rPr lang="en-US" sz="1200" u="sng" dirty="0"/>
              <a:t>progress on and provide updates to tasks in the Greenhouse Gas Roadmap (v2.4</a:t>
            </a:r>
            <a:r>
              <a:rPr lang="en-US" sz="1200" dirty="0"/>
              <a:t>)</a:t>
            </a:r>
            <a:r>
              <a:rPr lang="en-US" sz="1200" u="sng" dirty="0"/>
              <a:t> </a:t>
            </a:r>
            <a:r>
              <a:rPr lang="en-US" sz="1200" i="1" u="sng" dirty="0"/>
              <a:t>Annex</a:t>
            </a:r>
            <a:r>
              <a:rPr lang="en-US" sz="1200" u="sng" dirty="0"/>
              <a:t>,</a:t>
            </a:r>
            <a:r>
              <a:rPr lang="en-US" sz="1200" dirty="0"/>
              <a:t> including partnering with UNFCCC/SBSTA.</a:t>
            </a:r>
          </a:p>
          <a:p>
            <a:pPr marL="0" indent="0">
              <a:buNone/>
            </a:pPr>
            <a:r>
              <a:rPr lang="en-US" sz="1200" dirty="0"/>
              <a:t>•	Continue the activity on </a:t>
            </a:r>
            <a:r>
              <a:rPr lang="en-US" sz="1200" u="sng" dirty="0"/>
              <a:t>demonstration of use cases for climate data records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Complete a CDR Definitions manuscript</a:t>
            </a:r>
            <a:r>
              <a:rPr lang="en-US" sz="1200" dirty="0"/>
              <a:t>, conduct </a:t>
            </a:r>
            <a:r>
              <a:rPr lang="en-US" sz="1200" u="sng" dirty="0"/>
              <a:t>review</a:t>
            </a:r>
            <a:r>
              <a:rPr lang="en-US" sz="1200" dirty="0"/>
              <a:t> with peer organizations (e.g., GCOS, WGCV), and </a:t>
            </a:r>
            <a:r>
              <a:rPr lang="en-US" sz="1200" u="sng" dirty="0"/>
              <a:t>submit</a:t>
            </a:r>
            <a:r>
              <a:rPr lang="en-US" sz="1200" dirty="0"/>
              <a:t> for publication.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Develop and provide the Space Agency Response to the 2022 GCOS Implementation Plan</a:t>
            </a:r>
            <a:r>
              <a:rPr lang="en-US" sz="1200" dirty="0"/>
              <a:t>.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Provide oversight to continuing implementation of GHG monitoring activities</a:t>
            </a:r>
            <a:r>
              <a:rPr lang="en-US" sz="1200" dirty="0"/>
              <a:t> (</a:t>
            </a:r>
            <a:r>
              <a:rPr lang="en-US" sz="1200" i="1" dirty="0"/>
              <a:t>2018 Coordinated Action Plan</a:t>
            </a:r>
            <a:r>
              <a:rPr lang="en-US" sz="1200" dirty="0"/>
              <a:t>: Actions 11 (coordinate CO2 CDRs); 13 (plan for 	stratospheric CH4 profiles); and 14 (coordinate CH4 CDRs).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</a:rPr>
              <a:t>•	</a:t>
            </a:r>
            <a:r>
              <a:rPr lang="en-US" sz="1200" i="1" dirty="0">
                <a:solidFill>
                  <a:schemeClr val="accent2"/>
                </a:solidFill>
              </a:rPr>
              <a:t>Proposed: Update </a:t>
            </a:r>
            <a:r>
              <a:rPr lang="en-US" sz="1200" i="1" dirty="0" err="1">
                <a:solidFill>
                  <a:schemeClr val="accent2"/>
                </a:solidFill>
              </a:rPr>
              <a:t>WGClimate’s</a:t>
            </a:r>
            <a:r>
              <a:rPr lang="en-US" sz="1200" i="1" dirty="0">
                <a:solidFill>
                  <a:schemeClr val="accent2"/>
                </a:solidFill>
              </a:rPr>
              <a:t> Coordinated Action Plan</a:t>
            </a:r>
            <a:endParaRPr lang="en-US" sz="12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61826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23ADA-30EC-458F-8F6B-9AF8D9C5C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WGClimate Work Plan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72A42-6EFA-4028-8241-9F9D18205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During 2023, WGClimate will: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Update and exploit the comprehensive Essential Climate Variable (ECV) Inventory </a:t>
            </a:r>
            <a:r>
              <a:rPr lang="en-US" sz="1200" dirty="0"/>
              <a:t>of Climate Data Records (CDRs) and implement actions arising from Gap Analysis.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Complete the Version 4 Gap Analysis Report</a:t>
            </a:r>
            <a:r>
              <a:rPr lang="en-US" sz="1200" dirty="0"/>
              <a:t>, and deliver it to the Agriculture, Forestry and Other Land Uses (AFOLU) Team, GHG Task Team, and CEOS Oceans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Examine the Inventory to identify issues in the future availability of measurements </a:t>
            </a:r>
            <a:r>
              <a:rPr lang="en-US" sz="1200" dirty="0"/>
              <a:t>for </a:t>
            </a:r>
            <a:r>
              <a:rPr lang="en-US" sz="1200" u="sng" dirty="0"/>
              <a:t>ECVs as described in the 2022 GCOS Implementation Plan</a:t>
            </a:r>
            <a:r>
              <a:rPr lang="en-US" sz="1200" dirty="0"/>
              <a:t>.  </a:t>
            </a:r>
            <a:r>
              <a:rPr lang="en-US" sz="1200" u="sng" dirty="0"/>
              <a:t>As issues are </a:t>
            </a:r>
            <a:r>
              <a:rPr lang="en-US" sz="1200" dirty="0"/>
              <a:t>	</a:t>
            </a:r>
            <a:r>
              <a:rPr lang="en-US" sz="1200" u="sng" dirty="0"/>
              <a:t>found, WGClimate will initiate mitigation actions </a:t>
            </a:r>
            <a:r>
              <a:rPr lang="en-US" sz="1200" dirty="0"/>
              <a:t>by improving coordination on long-term mission planning.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Coordinate</a:t>
            </a:r>
            <a:r>
              <a:rPr lang="en-US" sz="1200" dirty="0"/>
              <a:t> CEOS and CGMS activities towards the </a:t>
            </a:r>
            <a:r>
              <a:rPr lang="en-US" sz="1200" u="sng" dirty="0"/>
              <a:t>definition and implementation of an integrated operational global carbon observing system, and coordinate </a:t>
            </a:r>
            <a:r>
              <a:rPr lang="en-US" sz="1200" dirty="0"/>
              <a:t>	</a:t>
            </a:r>
            <a:r>
              <a:rPr lang="en-US" sz="1200" u="sng" dirty="0"/>
              <a:t>progress on and provide updates to tasks in the Greenhouse Gas Roadmap (v2.4</a:t>
            </a:r>
            <a:r>
              <a:rPr lang="en-US" sz="1200" dirty="0"/>
              <a:t>)</a:t>
            </a:r>
            <a:r>
              <a:rPr lang="en-US" sz="1200" u="sng" dirty="0"/>
              <a:t> </a:t>
            </a:r>
            <a:r>
              <a:rPr lang="en-US" sz="1200" i="1" u="sng" dirty="0"/>
              <a:t>Annex</a:t>
            </a:r>
            <a:r>
              <a:rPr lang="en-US" sz="1200" u="sng" dirty="0"/>
              <a:t>,</a:t>
            </a:r>
            <a:r>
              <a:rPr lang="en-US" sz="1200" dirty="0"/>
              <a:t> including partnering with UNFCCC/SBSTA.</a:t>
            </a:r>
          </a:p>
          <a:p>
            <a:pPr marL="0" indent="0">
              <a:buNone/>
            </a:pPr>
            <a:r>
              <a:rPr lang="en-US" sz="1200" dirty="0"/>
              <a:t>•	Continue the activity on </a:t>
            </a:r>
            <a:r>
              <a:rPr lang="en-US" sz="1200" u="sng" dirty="0"/>
              <a:t>demonstration of use cases for climate data records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Complete a CDR Definitions manuscript</a:t>
            </a:r>
            <a:r>
              <a:rPr lang="en-US" sz="1200" dirty="0"/>
              <a:t>, conduct </a:t>
            </a:r>
            <a:r>
              <a:rPr lang="en-US" sz="1200" u="sng" dirty="0"/>
              <a:t>review</a:t>
            </a:r>
            <a:r>
              <a:rPr lang="en-US" sz="1200" dirty="0"/>
              <a:t> with peer organizations (e.g., GCOS, WGCV), and </a:t>
            </a:r>
            <a:r>
              <a:rPr lang="en-US" sz="1200" u="sng" dirty="0"/>
              <a:t>submit</a:t>
            </a:r>
            <a:r>
              <a:rPr lang="en-US" sz="1200" dirty="0"/>
              <a:t> for publication.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Develop and provide the Space Agency Response to the 2022 GCOS Implementation Plan</a:t>
            </a:r>
            <a:r>
              <a:rPr lang="en-US" sz="1200" dirty="0"/>
              <a:t>.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Provide oversight to continuing implementation of GHG monitoring activities</a:t>
            </a:r>
            <a:r>
              <a:rPr lang="en-US" sz="1200" dirty="0"/>
              <a:t> (</a:t>
            </a:r>
            <a:r>
              <a:rPr lang="en-US" sz="1200" i="1" dirty="0"/>
              <a:t>2018 Coordinated Action Plan</a:t>
            </a:r>
            <a:r>
              <a:rPr lang="en-US" sz="1200" dirty="0"/>
              <a:t>: Actions 11 (coordinate CO2 CDRs); 13 (plan for 	stratospheric CH4 profiles); and 14 (coordinate CH4 CDRs). 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i="1" dirty="0"/>
              <a:t>Proposed: Update </a:t>
            </a:r>
            <a:r>
              <a:rPr lang="en-US" sz="1200" i="1" dirty="0" err="1"/>
              <a:t>WGClimate’s</a:t>
            </a:r>
            <a:r>
              <a:rPr lang="en-US" sz="1200" i="1" dirty="0"/>
              <a:t> Coordinated Action Plan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For 2024-2025, significant outputs will be: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u="sng" dirty="0"/>
              <a:t>Updated versions of the ECV Inventory, Gap Analysis Report and Coordinated Action Plan</a:t>
            </a:r>
            <a:r>
              <a:rPr lang="en-US" sz="1200" dirty="0"/>
              <a:t>.</a:t>
            </a:r>
          </a:p>
          <a:p>
            <a:pPr marL="0" indent="0">
              <a:buNone/>
            </a:pPr>
            <a:r>
              <a:rPr lang="en-US" sz="1200" dirty="0"/>
              <a:t>•	Continue enhanced engagement with UNFCCC/SBSTA to better </a:t>
            </a:r>
            <a:r>
              <a:rPr lang="en-US" sz="1200" u="sng" dirty="0"/>
              <a:t>facilitate CEOS contributions beyond atmospheric CO2 monitoring, including AFOLU.</a:t>
            </a:r>
          </a:p>
          <a:p>
            <a:pPr marL="0" indent="0">
              <a:buNone/>
            </a:pPr>
            <a:r>
              <a:rPr lang="en-US" sz="1200" dirty="0"/>
              <a:t>•	The </a:t>
            </a:r>
            <a:r>
              <a:rPr lang="en-US" sz="1200" u="sng" dirty="0"/>
              <a:t>publication of use cases on the ECV inventory web portal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7322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A0089-19D2-4619-8492-790F8AE6C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WGC’s Open CEOS Deliverables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BA3F845-D76F-41A2-832B-6B8C04C5B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21210"/>
              </p:ext>
            </p:extLst>
          </p:nvPr>
        </p:nvGraphicFramePr>
        <p:xfrm>
          <a:off x="228600" y="1783094"/>
          <a:ext cx="11780520" cy="4242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990">
                  <a:extLst>
                    <a:ext uri="{9D8B030D-6E8A-4147-A177-3AD203B41FA5}">
                      <a16:colId xmlns:a16="http://schemas.microsoft.com/office/drawing/2014/main" val="294763842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1426027224"/>
                    </a:ext>
                  </a:extLst>
                </a:gridCol>
                <a:gridCol w="4914900">
                  <a:extLst>
                    <a:ext uri="{9D8B030D-6E8A-4147-A177-3AD203B41FA5}">
                      <a16:colId xmlns:a16="http://schemas.microsoft.com/office/drawing/2014/main" val="1985141988"/>
                    </a:ext>
                  </a:extLst>
                </a:gridCol>
                <a:gridCol w="4831080">
                  <a:extLst>
                    <a:ext uri="{9D8B030D-6E8A-4147-A177-3AD203B41FA5}">
                      <a16:colId xmlns:a16="http://schemas.microsoft.com/office/drawing/2014/main" val="1989124211"/>
                    </a:ext>
                  </a:extLst>
                </a:gridCol>
              </a:tblGrid>
              <a:tr h="2575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completion_date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05347572"/>
                  </a:ext>
                </a:extLst>
              </a:tr>
              <a:tr h="89345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CMRS-19-04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9/30/2026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oversight to the implementation of the greenhouse gas monitoring activities (Coordinated Actions 11;13;and 14).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Three tasks: 1. Establish a roadmap for the development of a GHG monitoring system, 2. Deliver first data from a prototype GHG monitoring system to the Global </a:t>
                      </a:r>
                      <a:r>
                        <a:rPr lang="en-US" sz="1400" b="0" i="0" u="none" strike="sng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Stocktake</a:t>
                      </a:r>
                      <a:r>
                        <a:rPr lang="en-US" sz="14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 and engage users with it, 3. Develop the initial operational GHG monitoring system</a:t>
                      </a:r>
                      <a:br>
                        <a:rPr lang="en-US" sz="14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530966144"/>
                  </a:ext>
                </a:extLst>
              </a:tr>
              <a:tr h="51243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CMRS-19-05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6/30/2023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 new/updated </a:t>
                      </a:r>
                      <a:r>
                        <a:rPr lang="en-US" sz="14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definitions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FCDR;CDR;ICDR (2018 Coordinated Action Plan: Action 1)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 defininitions for Fundamental Climate Data Records;Climate Data Records for GCOS ECVs and Interim Climate Data Records for both typs of data records.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34232233"/>
                  </a:ext>
                </a:extLst>
              </a:tr>
              <a:tr h="51243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CMRS-19-06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6/30/2024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cost-benefit recommendations and path forward of Coordinated Actions 5 (establish </a:t>
                      </a:r>
                      <a:r>
                        <a:rPr lang="en-US" sz="14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FCDR Inventory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and 10 (</a:t>
                      </a:r>
                      <a:r>
                        <a:rPr lang="en-US" sz="14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CDR metadata standards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 value on technical upgrade to ECV Inventory for Level 1 base data records (FCDRs) and on working with CEOS agencies on documenting CDR meta data standards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818248788"/>
                  </a:ext>
                </a:extLst>
              </a:tr>
              <a:tr h="79687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CMRS-22-02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9/30/2023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condensed </a:t>
                      </a:r>
                      <a:r>
                        <a:rPr lang="en-US" sz="14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feedback from the Gap Analysis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the GHG task team and AFOLU allowing refinement of their work plan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dedicated excerpt shall be condensed to support GHG task team&amp;nbsp;and AFOLU in updating their roadmap/work plan. The excerpt shall be genrated in close cooperation with both teams.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150580078"/>
                  </a:ext>
                </a:extLst>
              </a:tr>
              <a:tr h="51243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CMRS-22-03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9/30/2023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condensed </a:t>
                      </a:r>
                      <a:r>
                        <a:rPr lang="en-US" sz="14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feedback from the Gap Analysis in support of the Ocean community within CEOS in support of the CEOS GST Strategy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dedicated excerpt shall be condensed to support the CEOS Ocean tasks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reletd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GST in close cooperation with the stakeholders of other CEOS entities.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99214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39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A0089-19D2-4619-8492-790F8AE6C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WGC’s New CEOS Deliverables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0FD738-A042-4E79-8267-45B29A8301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91672"/>
              </p:ext>
            </p:extLst>
          </p:nvPr>
        </p:nvGraphicFramePr>
        <p:xfrm>
          <a:off x="268407" y="1797752"/>
          <a:ext cx="11655186" cy="406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7027">
                  <a:extLst>
                    <a:ext uri="{9D8B030D-6E8A-4147-A177-3AD203B41FA5}">
                      <a16:colId xmlns:a16="http://schemas.microsoft.com/office/drawing/2014/main" val="892033389"/>
                    </a:ext>
                  </a:extLst>
                </a:gridCol>
                <a:gridCol w="1910686">
                  <a:extLst>
                    <a:ext uri="{9D8B030D-6E8A-4147-A177-3AD203B41FA5}">
                      <a16:colId xmlns:a16="http://schemas.microsoft.com/office/drawing/2014/main" val="3858915343"/>
                    </a:ext>
                  </a:extLst>
                </a:gridCol>
                <a:gridCol w="3507473">
                  <a:extLst>
                    <a:ext uri="{9D8B030D-6E8A-4147-A177-3AD203B41FA5}">
                      <a16:colId xmlns:a16="http://schemas.microsoft.com/office/drawing/2014/main" val="1368217884"/>
                    </a:ext>
                  </a:extLst>
                </a:gridCol>
              </a:tblGrid>
              <a:tr h="64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Completion Date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80710469"/>
                  </a:ext>
                </a:extLst>
              </a:tr>
              <a:tr h="855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COP-27 </a:t>
                      </a:r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SBSTA Statement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CEOS Chair Delegation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9/30/2023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Annual deliverable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5935444"/>
                  </a:ext>
                </a:extLst>
              </a:tr>
              <a:tr h="855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COP-28 </a:t>
                      </a:r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SBSTA Statement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CEOS Chair Delegation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9/30/2024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Annual deliverable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42615611"/>
                  </a:ext>
                </a:extLst>
              </a:tr>
              <a:tr h="855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COP-29 </a:t>
                      </a:r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SBSTA Statement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CEOS Chair Delegation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9/30/2025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Annual deliverable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83119818"/>
                  </a:ext>
                </a:extLst>
              </a:tr>
              <a:tr h="855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Agency </a:t>
                      </a:r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Response to GCOP IP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11/13/2023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Status updates and comments focused on Space Supplement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47613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12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BA4C0-8130-45D8-BD21-3B843AA2F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5986E0-E869-4BAD-B592-D2F9DE1FF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55" y="1863494"/>
            <a:ext cx="10972800" cy="4525963"/>
          </a:xfrm>
        </p:spPr>
        <p:txBody>
          <a:bodyPr/>
          <a:lstStyle/>
          <a:p>
            <a:r>
              <a:rPr lang="en-US" dirty="0"/>
              <a:t>Presented poster at AMS in Denver in January</a:t>
            </a:r>
          </a:p>
          <a:p>
            <a:r>
              <a:rPr lang="en-US" dirty="0"/>
              <a:t>Led to some additional changes in definitions and inputs</a:t>
            </a:r>
          </a:p>
          <a:p>
            <a:r>
              <a:rPr lang="en-US" dirty="0"/>
              <a:t>Not many visitors to the poster, but those that visited were very engaged and supportive</a:t>
            </a:r>
          </a:p>
          <a:p>
            <a:pPr lvl="1"/>
            <a:r>
              <a:rPr lang="en-US" dirty="0"/>
              <a:t>Some research teams had run into same problem</a:t>
            </a:r>
            <a:br>
              <a:rPr lang="en-US" dirty="0"/>
            </a:br>
            <a:endParaRPr lang="en-US" dirty="0"/>
          </a:p>
          <a:p>
            <a:r>
              <a:rPr lang="en-US" dirty="0"/>
              <a:t>One issue raised by Joerg and also by visitors:</a:t>
            </a:r>
          </a:p>
          <a:p>
            <a:pPr lvl="1"/>
            <a:r>
              <a:rPr lang="en-US" dirty="0"/>
              <a:t>Use of “CDRs” to denote both the general category and thematic CDRs</a:t>
            </a:r>
          </a:p>
          <a:p>
            <a:pPr lvl="1"/>
            <a:endParaRPr lang="en-US" dirty="0"/>
          </a:p>
          <a:p>
            <a:r>
              <a:rPr lang="en-US" dirty="0"/>
              <a:t>Request: converge on the definitions here/now so only need to finish manuscript</a:t>
            </a:r>
          </a:p>
        </p:txBody>
      </p:sp>
    </p:spTree>
    <p:extLst>
      <p:ext uri="{BB962C8B-B14F-4D97-AF65-F5344CB8AC3E}">
        <p14:creationId xmlns:p14="http://schemas.microsoft.com/office/powerpoint/2010/main" val="1641562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C054D-8A9D-46A1-BB7C-011385936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432" y="3010006"/>
            <a:ext cx="8331200" cy="114300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52634424"/>
      </p:ext>
    </p:extLst>
  </p:cSld>
  <p:clrMapOvr>
    <a:masterClrMapping/>
  </p:clrMapOvr>
</p:sld>
</file>

<file path=ppt/theme/theme1.xml><?xml version="1.0" encoding="utf-8"?>
<a:theme xmlns:a="http://schemas.openxmlformats.org/drawingml/2006/main" name="WGClim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Schulz_CEOS-CGMS-WGClimate_WMO_Workshop_190206</Template>
  <TotalTime>3429</TotalTime>
  <Words>1339</Words>
  <Application>Microsoft Office PowerPoint</Application>
  <PresentationFormat>Widescreen</PresentationFormat>
  <Paragraphs>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Proxima Nova Regular</vt:lpstr>
      <vt:lpstr>Tahoma</vt:lpstr>
      <vt:lpstr>Wingdings</vt:lpstr>
      <vt:lpstr>WGClimate</vt:lpstr>
      <vt:lpstr>2_Office Theme</vt:lpstr>
      <vt:lpstr>CEOS 2023-2025 Work Plan</vt:lpstr>
      <vt:lpstr>WGClimate Work Plan Elements</vt:lpstr>
      <vt:lpstr>WGClimate Work Plan Elements</vt:lpstr>
      <vt:lpstr>WGClimate Work Plan Elements</vt:lpstr>
      <vt:lpstr>WGC’s Open CEOS Deliverables</vt:lpstr>
      <vt:lpstr>WGC’s New CEOS Deliverables</vt:lpstr>
      <vt:lpstr>Definitions Work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and Goals</dc:title>
  <dc:creator>Jeff Privette</dc:creator>
  <cp:lastModifiedBy>Kyle Wohlwend</cp:lastModifiedBy>
  <cp:revision>62</cp:revision>
  <dcterms:created xsi:type="dcterms:W3CDTF">2023-02-25T19:48:06Z</dcterms:created>
  <dcterms:modified xsi:type="dcterms:W3CDTF">2023-03-24T16:21:56Z</dcterms:modified>
</cp:coreProperties>
</file>