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304" r:id="rId5"/>
    <p:sldId id="259" r:id="rId6"/>
    <p:sldId id="260" r:id="rId7"/>
    <p:sldId id="263"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8" d="100"/>
          <a:sy n="68" d="100"/>
        </p:scale>
        <p:origin x="61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77981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6590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4"/>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4"/>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2315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548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672713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lvl1pPr>
          </a:lstStyle>
          <a:p>
            <a:r>
              <a:rPr lang="en-US" dirty="0"/>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86695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defTabSz="685783" rtl="0" eaLnBrk="1" latinLnBrk="0" hangingPunct="1">
              <a:spcBef>
                <a:spcPct val="0"/>
              </a:spcBef>
              <a:buNone/>
              <a:defRPr lang="en-US" sz="4000" b="1" kern="1200" dirty="0">
                <a:solidFill>
                  <a:schemeClr val="tx1"/>
                </a:solidFill>
                <a:latin typeface="+mj-lt"/>
                <a:ea typeface="+mj-ea"/>
                <a:cs typeface="+mj-cs"/>
              </a:defRPr>
            </a:lvl1pPr>
          </a:lstStyle>
          <a:p>
            <a:r>
              <a:rPr lang="en-US" dirty="0"/>
              <a:t>Click to edit Master title style</a:t>
            </a:r>
          </a:p>
        </p:txBody>
      </p:sp>
      <p:sp>
        <p:nvSpPr>
          <p:cNvPr id="3" name="Text Placeholder 2"/>
          <p:cNvSpPr>
            <a:spLocks noGrp="1"/>
          </p:cNvSpPr>
          <p:nvPr>
            <p:ph type="body" idx="1"/>
          </p:nvPr>
        </p:nvSpPr>
        <p:spPr>
          <a:xfrm>
            <a:off x="609600" y="1535117"/>
            <a:ext cx="5386917" cy="639763"/>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2" y="1535117"/>
            <a:ext cx="5389033" cy="639763"/>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24134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defTabSz="685783" rtl="0" eaLnBrk="1" latinLnBrk="0" hangingPunct="1">
              <a:spcBef>
                <a:spcPct val="0"/>
              </a:spcBef>
              <a:buNone/>
              <a:defRPr lang="en-US" sz="4000" b="1" kern="1200" dirty="0">
                <a:solidFill>
                  <a:schemeClr val="tx1"/>
                </a:solidFill>
                <a:latin typeface="+mj-lt"/>
                <a:ea typeface="+mj-ea"/>
                <a:cs typeface="+mj-cs"/>
              </a:defRPr>
            </a:lvl1pPr>
          </a:lstStyle>
          <a:p>
            <a:r>
              <a:rPr lang="en-US" dirty="0"/>
              <a:t>Click to edit Master title style</a:t>
            </a:r>
          </a:p>
        </p:txBody>
      </p:sp>
    </p:spTree>
    <p:extLst>
      <p:ext uri="{BB962C8B-B14F-4D97-AF65-F5344CB8AC3E}">
        <p14:creationId xmlns:p14="http://schemas.microsoft.com/office/powerpoint/2010/main" val="347011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7874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3"/>
            <a:ext cx="4011084" cy="1162051"/>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7" y="273057"/>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Edit Master text styles</a:t>
            </a:r>
          </a:p>
        </p:txBody>
      </p:sp>
    </p:spTree>
    <p:extLst>
      <p:ext uri="{BB962C8B-B14F-4D97-AF65-F5344CB8AC3E}">
        <p14:creationId xmlns:p14="http://schemas.microsoft.com/office/powerpoint/2010/main" val="3571965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4"/>
            <a:ext cx="7315200" cy="566739"/>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2389717" y="5367342"/>
            <a:ext cx="7315200" cy="8048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Edit Master text styles</a:t>
            </a:r>
          </a:p>
        </p:txBody>
      </p:sp>
    </p:spTree>
    <p:extLst>
      <p:ext uri="{BB962C8B-B14F-4D97-AF65-F5344CB8AC3E}">
        <p14:creationId xmlns:p14="http://schemas.microsoft.com/office/powerpoint/2010/main" val="2483322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6210189"/>
            <a:ext cx="12192000" cy="647812"/>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783"/>
            <a:endParaRPr lang="en-GB" sz="1350">
              <a:solidFill>
                <a:prstClr val="white"/>
              </a:solidFill>
            </a:endParaRPr>
          </a:p>
        </p:txBody>
      </p:sp>
      <p:sp>
        <p:nvSpPr>
          <p:cNvPr id="8" name="Rectangle 7"/>
          <p:cNvSpPr/>
          <p:nvPr/>
        </p:nvSpPr>
        <p:spPr>
          <a:xfrm>
            <a:off x="-1654" y="-333"/>
            <a:ext cx="12192000" cy="144780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783"/>
            <a:endParaRPr lang="en-GB" sz="1350">
              <a:solidFill>
                <a:prstClr val="white"/>
              </a:solidFill>
            </a:endParaRPr>
          </a:p>
        </p:txBody>
      </p:sp>
      <p:sp>
        <p:nvSpPr>
          <p:cNvPr id="2" name="Title Placeholder 1"/>
          <p:cNvSpPr>
            <a:spLocks noGrp="1"/>
          </p:cNvSpPr>
          <p:nvPr>
            <p:ph type="title"/>
          </p:nvPr>
        </p:nvSpPr>
        <p:spPr>
          <a:xfrm>
            <a:off x="1930400" y="148819"/>
            <a:ext cx="83312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rrowheads="1"/>
          </p:cNvPicPr>
          <p:nvPr/>
        </p:nvPicPr>
        <p:blipFill>
          <a:blip r:embed="rId13" cstate="print"/>
          <a:srcRect/>
          <a:stretch>
            <a:fillRect/>
          </a:stretch>
        </p:blipFill>
        <p:spPr bwMode="auto">
          <a:xfrm>
            <a:off x="9799" y="202140"/>
            <a:ext cx="1723588" cy="1036369"/>
          </a:xfrm>
          <a:prstGeom prst="rect">
            <a:avLst/>
          </a:prstGeom>
          <a:noFill/>
          <a:ln w="12700">
            <a:noFill/>
            <a:miter lim="800000"/>
            <a:headEnd/>
            <a:tailEnd/>
          </a:ln>
        </p:spPr>
      </p:pic>
      <p:pic>
        <p:nvPicPr>
          <p:cNvPr id="9" name="Picture 8"/>
          <p:cNvPicPr>
            <a:picLocks/>
          </p:cNvPicPr>
          <p:nvPr/>
        </p:nvPicPr>
        <p:blipFill>
          <a:blip r:embed="rId14" cstate="print"/>
          <a:stretch>
            <a:fillRect/>
          </a:stretch>
        </p:blipFill>
        <p:spPr>
          <a:xfrm>
            <a:off x="10677789" y="48319"/>
            <a:ext cx="1344000" cy="1344000"/>
          </a:xfrm>
          <a:prstGeom prst="rect">
            <a:avLst/>
          </a:prstGeom>
        </p:spPr>
      </p:pic>
      <p:sp>
        <p:nvSpPr>
          <p:cNvPr id="12" name="TextBox 11"/>
          <p:cNvSpPr txBox="1"/>
          <p:nvPr/>
        </p:nvSpPr>
        <p:spPr>
          <a:xfrm>
            <a:off x="601237" y="6413946"/>
            <a:ext cx="7906271" cy="207749"/>
          </a:xfrm>
          <a:prstGeom prst="rect">
            <a:avLst/>
          </a:prstGeom>
          <a:noFill/>
        </p:spPr>
        <p:txBody>
          <a:bodyPr wrap="square" rtlCol="0">
            <a:spAutoFit/>
          </a:bodyPr>
          <a:lstStyle/>
          <a:p>
            <a:pPr defTabSz="685783" fontAlgn="base">
              <a:spcBef>
                <a:spcPct val="0"/>
              </a:spcBef>
              <a:spcAft>
                <a:spcPct val="0"/>
              </a:spcAft>
            </a:pPr>
            <a:r>
              <a:rPr lang="en-GB" sz="750" b="1" dirty="0">
                <a:solidFill>
                  <a:srgbClr val="676A55"/>
                </a:solidFill>
                <a:latin typeface="Tahoma" pitchFamily="34" charset="0"/>
              </a:rPr>
              <a:t>WGClimate-18, Tokyo, 28 Feb – 2 Mar 2023</a:t>
            </a:r>
          </a:p>
        </p:txBody>
      </p:sp>
      <p:pic>
        <p:nvPicPr>
          <p:cNvPr id="13" name="Picture 12"/>
          <p:cNvPicPr>
            <a:picLocks/>
          </p:cNvPicPr>
          <p:nvPr/>
        </p:nvPicPr>
        <p:blipFill>
          <a:blip r:embed="rId15" cstate="print"/>
          <a:stretch>
            <a:fillRect/>
          </a:stretch>
        </p:blipFill>
        <p:spPr>
          <a:xfrm>
            <a:off x="9803563" y="6252637"/>
            <a:ext cx="2365363" cy="605369"/>
          </a:xfrm>
          <a:prstGeom prst="rect">
            <a:avLst/>
          </a:prstGeom>
        </p:spPr>
      </p:pic>
    </p:spTree>
    <p:extLst>
      <p:ext uri="{BB962C8B-B14F-4D97-AF65-F5344CB8AC3E}">
        <p14:creationId xmlns:p14="http://schemas.microsoft.com/office/powerpoint/2010/main" val="3904256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783" rtl="0" eaLnBrk="1" latinLnBrk="0" hangingPunct="1">
        <a:spcBef>
          <a:spcPct val="0"/>
        </a:spcBef>
        <a:buNone/>
        <a:defRPr lang="en-US" sz="4000" b="1" kern="1200" dirty="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965AA-22B5-4721-8C72-DBAE00FB4FB6}"/>
              </a:ext>
            </a:extLst>
          </p:cNvPr>
          <p:cNvSpPr>
            <a:spLocks noGrp="1"/>
          </p:cNvSpPr>
          <p:nvPr>
            <p:ph type="ctrTitle"/>
          </p:nvPr>
        </p:nvSpPr>
        <p:spPr/>
        <p:txBody>
          <a:bodyPr>
            <a:normAutofit/>
          </a:bodyPr>
          <a:lstStyle/>
          <a:p>
            <a:r>
              <a:rPr lang="en-US" sz="4000" b="1" dirty="0"/>
              <a:t>Welcome and Meeting Goals</a:t>
            </a:r>
          </a:p>
        </p:txBody>
      </p:sp>
      <p:sp>
        <p:nvSpPr>
          <p:cNvPr id="3" name="Subtitle 2">
            <a:extLst>
              <a:ext uri="{FF2B5EF4-FFF2-40B4-BE49-F238E27FC236}">
                <a16:creationId xmlns:a16="http://schemas.microsoft.com/office/drawing/2014/main" id="{4B0879F9-1D31-4CEA-92EF-748F1B69DD68}"/>
              </a:ext>
            </a:extLst>
          </p:cNvPr>
          <p:cNvSpPr>
            <a:spLocks noGrp="1"/>
          </p:cNvSpPr>
          <p:nvPr>
            <p:ph type="subTitle" idx="1"/>
          </p:nvPr>
        </p:nvSpPr>
        <p:spPr>
          <a:xfrm>
            <a:off x="2727593" y="3834530"/>
            <a:ext cx="6858000" cy="1996836"/>
          </a:xfrm>
        </p:spPr>
        <p:txBody>
          <a:bodyPr>
            <a:normAutofit fontScale="55000" lnSpcReduction="20000"/>
          </a:bodyPr>
          <a:lstStyle/>
          <a:p>
            <a:endParaRPr lang="en-US" dirty="0"/>
          </a:p>
          <a:p>
            <a:r>
              <a:rPr lang="en-US" sz="3600" dirty="0"/>
              <a:t>Jeff Privette, Chair (NOAA)</a:t>
            </a:r>
          </a:p>
          <a:p>
            <a:r>
              <a:rPr lang="en-US" sz="3600" dirty="0" err="1"/>
              <a:t>Wenying</a:t>
            </a:r>
            <a:r>
              <a:rPr lang="en-US" sz="3600" dirty="0"/>
              <a:t> </a:t>
            </a:r>
            <a:r>
              <a:rPr lang="en-US" sz="3600" dirty="0" err="1"/>
              <a:t>Su</a:t>
            </a:r>
            <a:r>
              <a:rPr lang="en-US" sz="3600" dirty="0"/>
              <a:t>, Vice-Chair (NASA)</a:t>
            </a:r>
            <a:endParaRPr lang="en-US" dirty="0"/>
          </a:p>
          <a:p>
            <a:endParaRPr lang="en-US" dirty="0"/>
          </a:p>
          <a:p>
            <a:endParaRPr lang="en-US" dirty="0"/>
          </a:p>
          <a:p>
            <a:r>
              <a:rPr lang="en-US" dirty="0"/>
              <a:t>18</a:t>
            </a:r>
            <a:r>
              <a:rPr lang="en-US" baseline="30000" dirty="0"/>
              <a:t>th</a:t>
            </a:r>
            <a:r>
              <a:rPr lang="en-US" dirty="0"/>
              <a:t> Meeting of the Joint CEOS-CGMS Working Group on Climate</a:t>
            </a:r>
          </a:p>
          <a:p>
            <a:r>
              <a:rPr lang="en-US" dirty="0"/>
              <a:t>Tokyo, Japan</a:t>
            </a:r>
          </a:p>
          <a:p>
            <a:r>
              <a:rPr lang="en-US" dirty="0"/>
              <a:t>28 February 2023</a:t>
            </a:r>
          </a:p>
        </p:txBody>
      </p:sp>
    </p:spTree>
    <p:extLst>
      <p:ext uri="{BB962C8B-B14F-4D97-AF65-F5344CB8AC3E}">
        <p14:creationId xmlns:p14="http://schemas.microsoft.com/office/powerpoint/2010/main" val="2453766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1C5F1-5A96-4FF4-914F-8342295DA8EB}"/>
              </a:ext>
            </a:extLst>
          </p:cNvPr>
          <p:cNvSpPr>
            <a:spLocks noGrp="1"/>
          </p:cNvSpPr>
          <p:nvPr>
            <p:ph type="title"/>
          </p:nvPr>
        </p:nvSpPr>
        <p:spPr/>
        <p:txBody>
          <a:bodyPr/>
          <a:lstStyle/>
          <a:p>
            <a:pPr algn="ctr"/>
            <a:r>
              <a:rPr lang="en-US" dirty="0"/>
              <a:t>Thank You</a:t>
            </a:r>
          </a:p>
        </p:txBody>
      </p:sp>
      <p:sp>
        <p:nvSpPr>
          <p:cNvPr id="3" name="Content Placeholder 2">
            <a:extLst>
              <a:ext uri="{FF2B5EF4-FFF2-40B4-BE49-F238E27FC236}">
                <a16:creationId xmlns:a16="http://schemas.microsoft.com/office/drawing/2014/main" id="{10F2B755-4CE1-4CB8-A3C7-E5A14599BEFB}"/>
              </a:ext>
            </a:extLst>
          </p:cNvPr>
          <p:cNvSpPr>
            <a:spLocks noGrp="1"/>
          </p:cNvSpPr>
          <p:nvPr>
            <p:ph idx="1"/>
          </p:nvPr>
        </p:nvSpPr>
        <p:spPr>
          <a:xfrm>
            <a:off x="895546" y="2226469"/>
            <a:ext cx="10303497" cy="3263504"/>
          </a:xfrm>
        </p:spPr>
        <p:txBody>
          <a:bodyPr vert="horz" lIns="91440" tIns="45720" rIns="91440" bIns="45720" rtlCol="0">
            <a:normAutofit lnSpcReduction="10000"/>
          </a:bodyPr>
          <a:lstStyle/>
          <a:p>
            <a:pPr marL="0" indent="0">
              <a:buNone/>
            </a:pPr>
            <a:r>
              <a:rPr lang="en-US" sz="2800" dirty="0"/>
              <a:t>The Joint CEOS-CGMS Working Group on Climate (WGClimate) expresses its great appreciation to the Japanese Space Agency (JAXA) for graciously hosting this meeting.</a:t>
            </a:r>
          </a:p>
          <a:p>
            <a:pPr marL="0" indent="0">
              <a:buNone/>
            </a:pPr>
            <a:endParaRPr lang="en-US" sz="2800" dirty="0"/>
          </a:p>
          <a:p>
            <a:pPr lvl="1"/>
            <a:r>
              <a:rPr lang="en-US" sz="2300" dirty="0"/>
              <a:t>Mr. Takeshi </a:t>
            </a:r>
            <a:r>
              <a:rPr lang="en-US" sz="2300" dirty="0" err="1"/>
              <a:t>Hirabayashi</a:t>
            </a:r>
            <a:endParaRPr lang="en-US" sz="2300" dirty="0"/>
          </a:p>
          <a:p>
            <a:pPr lvl="1"/>
            <a:r>
              <a:rPr lang="en-US" sz="2300" dirty="0"/>
              <a:t>Dr. </a:t>
            </a:r>
            <a:r>
              <a:rPr lang="en-US" sz="2300" dirty="0" err="1"/>
              <a:t>Riko</a:t>
            </a:r>
            <a:r>
              <a:rPr lang="en-US" sz="2300" dirty="0"/>
              <a:t> Oki</a:t>
            </a:r>
          </a:p>
          <a:p>
            <a:pPr lvl="1"/>
            <a:r>
              <a:rPr lang="en-US" sz="2300" dirty="0"/>
              <a:t>Ms. Misako </a:t>
            </a:r>
            <a:r>
              <a:rPr lang="en-US" sz="2300" dirty="0" err="1"/>
              <a:t>Kachi</a:t>
            </a:r>
            <a:endParaRPr lang="en-US" sz="2300" dirty="0"/>
          </a:p>
          <a:p>
            <a:pPr lvl="1"/>
            <a:r>
              <a:rPr lang="en-US" sz="2300" dirty="0"/>
              <a:t>JAXA’s organizing and support teams</a:t>
            </a:r>
          </a:p>
        </p:txBody>
      </p:sp>
    </p:spTree>
    <p:extLst>
      <p:ext uri="{BB962C8B-B14F-4D97-AF65-F5344CB8AC3E}">
        <p14:creationId xmlns:p14="http://schemas.microsoft.com/office/powerpoint/2010/main" val="2390104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9C48F-F708-48F5-BD0A-99218C8E1775}"/>
              </a:ext>
            </a:extLst>
          </p:cNvPr>
          <p:cNvSpPr>
            <a:spLocks noGrp="1"/>
          </p:cNvSpPr>
          <p:nvPr>
            <p:ph type="title"/>
          </p:nvPr>
        </p:nvSpPr>
        <p:spPr/>
        <p:txBody>
          <a:bodyPr/>
          <a:lstStyle/>
          <a:p>
            <a:r>
              <a:rPr lang="en-US" dirty="0"/>
              <a:t>High Level Agenda</a:t>
            </a:r>
          </a:p>
        </p:txBody>
      </p:sp>
      <p:sp>
        <p:nvSpPr>
          <p:cNvPr id="3" name="Content Placeholder 2">
            <a:extLst>
              <a:ext uri="{FF2B5EF4-FFF2-40B4-BE49-F238E27FC236}">
                <a16:creationId xmlns:a16="http://schemas.microsoft.com/office/drawing/2014/main" id="{0CF1597A-7897-4372-ABE3-45CDFBE5AFEE}"/>
              </a:ext>
            </a:extLst>
          </p:cNvPr>
          <p:cNvSpPr>
            <a:spLocks noGrp="1"/>
          </p:cNvSpPr>
          <p:nvPr>
            <p:ph idx="1"/>
          </p:nvPr>
        </p:nvSpPr>
        <p:spPr>
          <a:xfrm>
            <a:off x="975360" y="1657579"/>
            <a:ext cx="10972800" cy="4525963"/>
          </a:xfrm>
        </p:spPr>
        <p:txBody>
          <a:bodyPr/>
          <a:lstStyle/>
          <a:p>
            <a:r>
              <a:rPr lang="en-US" dirty="0"/>
              <a:t>Day 1</a:t>
            </a:r>
          </a:p>
          <a:p>
            <a:pPr lvl="1"/>
            <a:r>
              <a:rPr lang="en-US" dirty="0"/>
              <a:t>Opening and Charge</a:t>
            </a:r>
          </a:p>
          <a:p>
            <a:pPr lvl="1"/>
            <a:r>
              <a:rPr lang="en-US" dirty="0"/>
              <a:t>Core Business</a:t>
            </a:r>
          </a:p>
          <a:p>
            <a:pPr lvl="2"/>
            <a:r>
              <a:rPr lang="en-US" dirty="0"/>
              <a:t>Inventory, Gap Analysis, Use Cases, Definitions, CEOS Work Plan, Space Agency Response to GCOS IP</a:t>
            </a:r>
          </a:p>
          <a:p>
            <a:r>
              <a:rPr lang="en-US" dirty="0"/>
              <a:t>Day 2</a:t>
            </a:r>
          </a:p>
          <a:p>
            <a:pPr lvl="1"/>
            <a:r>
              <a:rPr lang="en-US" dirty="0"/>
              <a:t>New Initiatives</a:t>
            </a:r>
          </a:p>
          <a:p>
            <a:pPr lvl="1"/>
            <a:r>
              <a:rPr lang="en-US" dirty="0"/>
              <a:t>Carbon and Paris (GHG / AFOLU / GST)</a:t>
            </a:r>
          </a:p>
          <a:p>
            <a:r>
              <a:rPr lang="en-US" dirty="0"/>
              <a:t>Day 3</a:t>
            </a:r>
          </a:p>
          <a:p>
            <a:pPr lvl="1"/>
            <a:r>
              <a:rPr lang="en-US" dirty="0"/>
              <a:t>Working Session: Paths forward for key 2023 activities</a:t>
            </a:r>
          </a:p>
          <a:p>
            <a:pPr lvl="2"/>
            <a:r>
              <a:rPr lang="en-US" dirty="0"/>
              <a:t>Space Agencies’ Response to 2022 GCOS IP</a:t>
            </a:r>
          </a:p>
          <a:p>
            <a:pPr lvl="2"/>
            <a:r>
              <a:rPr lang="en-US" dirty="0"/>
              <a:t>COP-28: Space Agency Statement for SBSTA, Earth Information Day</a:t>
            </a:r>
          </a:p>
          <a:p>
            <a:pPr marL="685782" lvl="2"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05591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9C48F-F708-48F5-BD0A-99218C8E1775}"/>
              </a:ext>
            </a:extLst>
          </p:cNvPr>
          <p:cNvSpPr>
            <a:spLocks noGrp="1"/>
          </p:cNvSpPr>
          <p:nvPr>
            <p:ph type="title"/>
          </p:nvPr>
        </p:nvSpPr>
        <p:spPr/>
        <p:txBody>
          <a:bodyPr/>
          <a:lstStyle/>
          <a:p>
            <a:r>
              <a:rPr lang="en-US" dirty="0"/>
              <a:t>High Level Agenda</a:t>
            </a:r>
          </a:p>
        </p:txBody>
      </p:sp>
      <p:sp>
        <p:nvSpPr>
          <p:cNvPr id="3" name="Content Placeholder 2">
            <a:extLst>
              <a:ext uri="{FF2B5EF4-FFF2-40B4-BE49-F238E27FC236}">
                <a16:creationId xmlns:a16="http://schemas.microsoft.com/office/drawing/2014/main" id="{0CF1597A-7897-4372-ABE3-45CDFBE5AFEE}"/>
              </a:ext>
            </a:extLst>
          </p:cNvPr>
          <p:cNvSpPr>
            <a:spLocks noGrp="1"/>
          </p:cNvSpPr>
          <p:nvPr>
            <p:ph idx="1"/>
          </p:nvPr>
        </p:nvSpPr>
        <p:spPr>
          <a:xfrm>
            <a:off x="975360" y="1657579"/>
            <a:ext cx="10972800" cy="4525963"/>
          </a:xfrm>
        </p:spPr>
        <p:txBody>
          <a:bodyPr/>
          <a:lstStyle/>
          <a:p>
            <a:r>
              <a:rPr lang="en-US" dirty="0"/>
              <a:t>Day 1</a:t>
            </a:r>
          </a:p>
          <a:p>
            <a:pPr lvl="1"/>
            <a:r>
              <a:rPr lang="en-US" dirty="0"/>
              <a:t>Opening and Charge</a:t>
            </a:r>
          </a:p>
          <a:p>
            <a:pPr lvl="1"/>
            <a:r>
              <a:rPr lang="en-US" dirty="0"/>
              <a:t>Core Business</a:t>
            </a:r>
          </a:p>
          <a:p>
            <a:pPr lvl="2"/>
            <a:r>
              <a:rPr lang="en-US" dirty="0"/>
              <a:t>Inventory, Gap Analysis, Use Cases, Definitions, CEOS Work Plan, Space Agency Response to GCOS IP</a:t>
            </a:r>
          </a:p>
          <a:p>
            <a:r>
              <a:rPr lang="en-US" dirty="0"/>
              <a:t>Day 2</a:t>
            </a:r>
          </a:p>
          <a:p>
            <a:pPr lvl="1"/>
            <a:r>
              <a:rPr lang="en-US" dirty="0"/>
              <a:t>New Initiatives</a:t>
            </a:r>
          </a:p>
          <a:p>
            <a:pPr lvl="1"/>
            <a:r>
              <a:rPr lang="en-US" dirty="0"/>
              <a:t>Carbon and Paris (GHG / AFOLU / GST)</a:t>
            </a:r>
          </a:p>
          <a:p>
            <a:r>
              <a:rPr lang="en-US" dirty="0"/>
              <a:t>Day 3</a:t>
            </a:r>
          </a:p>
          <a:p>
            <a:pPr lvl="1"/>
            <a:r>
              <a:rPr lang="en-US" dirty="0"/>
              <a:t>Working Session: Paths forward for key 2023 activities</a:t>
            </a:r>
          </a:p>
          <a:p>
            <a:pPr lvl="2"/>
            <a:r>
              <a:rPr lang="en-US" dirty="0"/>
              <a:t>Space Agencies’ Response to 2022 GCOS IP</a:t>
            </a:r>
          </a:p>
          <a:p>
            <a:pPr lvl="2"/>
            <a:r>
              <a:rPr lang="en-US" dirty="0"/>
              <a:t>COP-28: Space Agency Statement for SBSTA, Earth Information Day</a:t>
            </a:r>
          </a:p>
          <a:p>
            <a:pPr marL="685782" lvl="2" indent="0">
              <a:buNone/>
            </a:pPr>
            <a:endParaRPr lang="en-US" dirty="0"/>
          </a:p>
          <a:p>
            <a:pPr lvl="1"/>
            <a:endParaRPr lang="en-US" dirty="0"/>
          </a:p>
          <a:p>
            <a:pPr lvl="1"/>
            <a:endParaRPr lang="en-US" dirty="0"/>
          </a:p>
          <a:p>
            <a:pPr lvl="1"/>
            <a:endParaRPr lang="en-US" dirty="0"/>
          </a:p>
        </p:txBody>
      </p:sp>
      <p:sp>
        <p:nvSpPr>
          <p:cNvPr id="4" name="Rectangle 3">
            <a:extLst>
              <a:ext uri="{FF2B5EF4-FFF2-40B4-BE49-F238E27FC236}">
                <a16:creationId xmlns:a16="http://schemas.microsoft.com/office/drawing/2014/main" id="{B130A609-0637-4C75-B244-3F0A5EC6D60D}"/>
              </a:ext>
            </a:extLst>
          </p:cNvPr>
          <p:cNvSpPr/>
          <p:nvPr/>
        </p:nvSpPr>
        <p:spPr>
          <a:xfrm>
            <a:off x="9182897" y="3516682"/>
            <a:ext cx="2430379" cy="2201779"/>
          </a:xfrm>
          <a:prstGeom prst="rect">
            <a:avLst/>
          </a:prstGeom>
          <a:solidFill>
            <a:srgbClr val="F2F2D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Featured: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JAXA science presentations sprinkled throughout meeting</a:t>
            </a:r>
          </a:p>
        </p:txBody>
      </p:sp>
    </p:spTree>
    <p:extLst>
      <p:ext uri="{BB962C8B-B14F-4D97-AF65-F5344CB8AC3E}">
        <p14:creationId xmlns:p14="http://schemas.microsoft.com/office/powerpoint/2010/main" val="533628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BC948-5FD4-4F38-BD64-3E71B096154E}"/>
              </a:ext>
            </a:extLst>
          </p:cNvPr>
          <p:cNvSpPr>
            <a:spLocks noGrp="1"/>
          </p:cNvSpPr>
          <p:nvPr>
            <p:ph type="title"/>
          </p:nvPr>
        </p:nvSpPr>
        <p:spPr/>
        <p:txBody>
          <a:bodyPr/>
          <a:lstStyle/>
          <a:p>
            <a:pPr algn="ctr"/>
            <a:r>
              <a:rPr lang="en-US" dirty="0"/>
              <a:t>Tour de Table</a:t>
            </a:r>
          </a:p>
        </p:txBody>
      </p:sp>
      <p:sp>
        <p:nvSpPr>
          <p:cNvPr id="3" name="Content Placeholder 2">
            <a:extLst>
              <a:ext uri="{FF2B5EF4-FFF2-40B4-BE49-F238E27FC236}">
                <a16:creationId xmlns:a16="http://schemas.microsoft.com/office/drawing/2014/main" id="{6F49534B-59DE-4BC4-BBFB-59E85FD0529C}"/>
              </a:ext>
            </a:extLst>
          </p:cNvPr>
          <p:cNvSpPr>
            <a:spLocks noGrp="1"/>
          </p:cNvSpPr>
          <p:nvPr>
            <p:ph idx="1"/>
          </p:nvPr>
        </p:nvSpPr>
        <p:spPr>
          <a:xfrm>
            <a:off x="609600" y="1995412"/>
            <a:ext cx="10972800" cy="4525963"/>
          </a:xfrm>
        </p:spPr>
        <p:txBody>
          <a:bodyPr/>
          <a:lstStyle/>
          <a:p>
            <a:r>
              <a:rPr lang="en-US" dirty="0"/>
              <a:t>Please provide:</a:t>
            </a:r>
          </a:p>
          <a:p>
            <a:pPr lvl="1"/>
            <a:r>
              <a:rPr lang="en-US" dirty="0"/>
              <a:t>Your name and agency/organization</a:t>
            </a:r>
          </a:p>
          <a:p>
            <a:pPr lvl="1"/>
            <a:r>
              <a:rPr lang="en-US" dirty="0"/>
              <a:t>Relevant positions, if applicable (</a:t>
            </a:r>
            <a:r>
              <a:rPr lang="en-US" i="1" dirty="0"/>
              <a:t>e.g., </a:t>
            </a:r>
            <a:r>
              <a:rPr lang="en-US" dirty="0"/>
              <a:t>WGC representative to GEO Climate Team)</a:t>
            </a:r>
          </a:p>
          <a:p>
            <a:pPr lvl="1"/>
            <a:r>
              <a:rPr lang="en-US" dirty="0"/>
              <a:t>What you want from this meeting</a:t>
            </a:r>
            <a:br>
              <a:rPr lang="en-US" dirty="0"/>
            </a:br>
            <a:endParaRPr lang="en-US" dirty="0"/>
          </a:p>
          <a:p>
            <a:r>
              <a:rPr lang="en-US" dirty="0"/>
              <a:t>Order of Introductions</a:t>
            </a:r>
          </a:p>
          <a:p>
            <a:pPr lvl="1"/>
            <a:r>
              <a:rPr lang="en-US" dirty="0"/>
              <a:t>In-room participants</a:t>
            </a:r>
          </a:p>
          <a:p>
            <a:pPr lvl="1"/>
            <a:r>
              <a:rPr lang="en-US" dirty="0"/>
              <a:t>Virtual participants (roughly going west around globe from Japan)</a:t>
            </a:r>
          </a:p>
        </p:txBody>
      </p:sp>
    </p:spTree>
    <p:extLst>
      <p:ext uri="{BB962C8B-B14F-4D97-AF65-F5344CB8AC3E}">
        <p14:creationId xmlns:p14="http://schemas.microsoft.com/office/powerpoint/2010/main" val="2470562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BC948-5FD4-4F38-BD64-3E71B096154E}"/>
              </a:ext>
            </a:extLst>
          </p:cNvPr>
          <p:cNvSpPr>
            <a:spLocks noGrp="1"/>
          </p:cNvSpPr>
          <p:nvPr>
            <p:ph type="title"/>
          </p:nvPr>
        </p:nvSpPr>
        <p:spPr/>
        <p:txBody>
          <a:bodyPr/>
          <a:lstStyle/>
          <a:p>
            <a:pPr algn="ctr"/>
            <a:r>
              <a:rPr lang="en-US" dirty="0"/>
              <a:t>Welcome from JAXA</a:t>
            </a:r>
          </a:p>
        </p:txBody>
      </p:sp>
      <p:sp>
        <p:nvSpPr>
          <p:cNvPr id="6" name="Content Placeholder 2">
            <a:extLst>
              <a:ext uri="{FF2B5EF4-FFF2-40B4-BE49-F238E27FC236}">
                <a16:creationId xmlns:a16="http://schemas.microsoft.com/office/drawing/2014/main" id="{D0EE9A5D-322E-4BC7-B986-5624A3DBD0B3}"/>
              </a:ext>
            </a:extLst>
          </p:cNvPr>
          <p:cNvSpPr>
            <a:spLocks noGrp="1"/>
          </p:cNvSpPr>
          <p:nvPr>
            <p:ph idx="1"/>
          </p:nvPr>
        </p:nvSpPr>
        <p:spPr>
          <a:xfrm>
            <a:off x="1031875" y="1941748"/>
            <a:ext cx="10128250" cy="3590372"/>
          </a:xfrm>
        </p:spPr>
        <p:txBody>
          <a:bodyPr>
            <a:noAutofit/>
          </a:bodyPr>
          <a:lstStyle/>
          <a:p>
            <a:pPr marL="0" indent="0" algn="ctr">
              <a:buNone/>
            </a:pPr>
            <a:r>
              <a:rPr lang="en-US" sz="3200" dirty="0"/>
              <a:t>Mr. Takeshi </a:t>
            </a:r>
            <a:r>
              <a:rPr lang="en-US" sz="3200" dirty="0" err="1"/>
              <a:t>Hirabayashi</a:t>
            </a:r>
            <a:endParaRPr lang="en-US" sz="1400" dirty="0"/>
          </a:p>
          <a:p>
            <a:pPr marL="0" indent="0" algn="ctr">
              <a:buNone/>
            </a:pPr>
            <a:endParaRPr lang="en-US" sz="1800" dirty="0"/>
          </a:p>
          <a:p>
            <a:pPr marL="0" indent="0">
              <a:buNone/>
            </a:pPr>
            <a:r>
              <a:rPr lang="en-US" sz="2000" dirty="0"/>
              <a:t>Mr. Takeshi </a:t>
            </a:r>
            <a:r>
              <a:rPr lang="en-US" sz="2000" dirty="0" err="1"/>
              <a:t>Hirabayashi</a:t>
            </a:r>
            <a:r>
              <a:rPr lang="en-US" sz="2000" dirty="0"/>
              <a:t> is the Senior Chief Officer of Earth Observation Missions and the Director of Satellite Applications and Operations Center (SAOC) at the Japan Aerospace Exploration Agency (JAXA). He is currently responsible for promoting satellite applications in the field of Earth observation and </a:t>
            </a:r>
            <a:r>
              <a:rPr lang="en-US" sz="2000" dirty="0" err="1"/>
              <a:t>analysing</a:t>
            </a:r>
            <a:r>
              <a:rPr lang="en-US" sz="2000" dirty="0"/>
              <a:t> Earth observation satellite data. Formerly, Mr. </a:t>
            </a:r>
            <a:r>
              <a:rPr lang="en-US" sz="2000" dirty="0" err="1"/>
              <a:t>Hirabayashi</a:t>
            </a:r>
            <a:r>
              <a:rPr lang="en-US" sz="2000" dirty="0"/>
              <a:t> was the Project Manager of GOSAT-2 Project Team (Greenhouse Gases Observing Satellite-2 Project Team) from 2014-2019 and has held various management posts in JAXA including Satellite System Technology Group, Positioning Satellite System Technology Office and Strategic Planning and Management Department.</a:t>
            </a:r>
          </a:p>
        </p:txBody>
      </p:sp>
    </p:spTree>
    <p:extLst>
      <p:ext uri="{BB962C8B-B14F-4D97-AF65-F5344CB8AC3E}">
        <p14:creationId xmlns:p14="http://schemas.microsoft.com/office/powerpoint/2010/main" val="4014591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EE653-F400-4F6E-9959-542B6D09075E}"/>
              </a:ext>
            </a:extLst>
          </p:cNvPr>
          <p:cNvSpPr>
            <a:spLocks noGrp="1"/>
          </p:cNvSpPr>
          <p:nvPr>
            <p:ph type="title"/>
          </p:nvPr>
        </p:nvSpPr>
        <p:spPr/>
        <p:txBody>
          <a:bodyPr>
            <a:normAutofit/>
          </a:bodyPr>
          <a:lstStyle/>
          <a:p>
            <a:r>
              <a:rPr lang="en-US" dirty="0"/>
              <a:t>Meeting Goals, Charge to Members</a:t>
            </a:r>
          </a:p>
        </p:txBody>
      </p:sp>
      <p:sp>
        <p:nvSpPr>
          <p:cNvPr id="3" name="Content Placeholder 2">
            <a:extLst>
              <a:ext uri="{FF2B5EF4-FFF2-40B4-BE49-F238E27FC236}">
                <a16:creationId xmlns:a16="http://schemas.microsoft.com/office/drawing/2014/main" id="{C5A16525-ABDD-4415-9CB2-6B971ADB4F85}"/>
              </a:ext>
            </a:extLst>
          </p:cNvPr>
          <p:cNvSpPr>
            <a:spLocks noGrp="1"/>
          </p:cNvSpPr>
          <p:nvPr>
            <p:ph idx="1"/>
          </p:nvPr>
        </p:nvSpPr>
        <p:spPr/>
        <p:txBody>
          <a:bodyPr>
            <a:normAutofit fontScale="92500" lnSpcReduction="20000"/>
          </a:bodyPr>
          <a:lstStyle/>
          <a:p>
            <a:r>
              <a:rPr lang="en-US" dirty="0"/>
              <a:t>Meeting Goals</a:t>
            </a:r>
          </a:p>
          <a:p>
            <a:pPr lvl="1"/>
            <a:r>
              <a:rPr lang="en-US" dirty="0"/>
              <a:t>WGClimate members are current on internal and key partner initiatives</a:t>
            </a:r>
          </a:p>
          <a:p>
            <a:pPr lvl="1"/>
            <a:r>
              <a:rPr lang="en-US" dirty="0"/>
              <a:t>Learn more about JAXA’s team and activities</a:t>
            </a:r>
          </a:p>
          <a:p>
            <a:pPr lvl="1"/>
            <a:r>
              <a:rPr lang="en-US" dirty="0"/>
              <a:t>Determine WGClimate activity leads and representatives to partner initiatives</a:t>
            </a:r>
          </a:p>
          <a:p>
            <a:pPr lvl="1"/>
            <a:r>
              <a:rPr lang="en-US" dirty="0"/>
              <a:t>Establish 2023 WGClimate work plans</a:t>
            </a:r>
          </a:p>
          <a:p>
            <a:pPr lvl="2"/>
            <a:r>
              <a:rPr lang="en-US" dirty="0"/>
              <a:t>Develop strategies, initiate project planning and kick off activities as possible</a:t>
            </a:r>
          </a:p>
          <a:p>
            <a:pPr lvl="3"/>
            <a:r>
              <a:rPr lang="en-US" dirty="0"/>
              <a:t>Schedules and staffing</a:t>
            </a:r>
            <a:br>
              <a:rPr lang="en-US" dirty="0"/>
            </a:br>
            <a:endParaRPr lang="en-US" dirty="0"/>
          </a:p>
          <a:p>
            <a:pPr marL="385760" indent="-342900"/>
            <a:r>
              <a:rPr lang="en-US" dirty="0"/>
              <a:t>Charge to Members</a:t>
            </a:r>
          </a:p>
          <a:p>
            <a:pPr marL="685791" lvl="1" indent="-342900"/>
            <a:r>
              <a:rPr lang="en-US" dirty="0"/>
              <a:t>Stay present, participate</a:t>
            </a:r>
          </a:p>
          <a:p>
            <a:pPr marL="985820" lvl="2" indent="-342900"/>
            <a:r>
              <a:rPr lang="en-US" dirty="0"/>
              <a:t>Hybrid format enables richer discussions</a:t>
            </a:r>
          </a:p>
          <a:p>
            <a:pPr marL="985820" lvl="2" indent="-342900"/>
            <a:r>
              <a:rPr lang="en-US" dirty="0"/>
              <a:t>Stay mindful of new and virtual participants (provide context, define acronyms)</a:t>
            </a:r>
          </a:p>
          <a:p>
            <a:pPr marL="685791" lvl="1" indent="-342900"/>
            <a:r>
              <a:rPr lang="en-US" dirty="0"/>
              <a:t>Reassess your role and volunteer(!)</a:t>
            </a:r>
          </a:p>
          <a:p>
            <a:pPr marL="985820" lvl="2" indent="-342900"/>
            <a:r>
              <a:rPr lang="en-US" dirty="0"/>
              <a:t>WGClimate is a team sport</a:t>
            </a:r>
          </a:p>
          <a:p>
            <a:pPr marL="985820" lvl="2" indent="-342900"/>
            <a:r>
              <a:rPr lang="en-US" dirty="0"/>
              <a:t>Equitably distribute the workload among member agencies</a:t>
            </a:r>
          </a:p>
          <a:p>
            <a:pPr marL="685791" lvl="1" indent="-342900"/>
            <a:r>
              <a:rPr lang="en-US" dirty="0"/>
              <a:t>Hold ourselves accountable for achieving meeting objectives</a:t>
            </a:r>
          </a:p>
        </p:txBody>
      </p:sp>
    </p:spTree>
    <p:extLst>
      <p:ext uri="{BB962C8B-B14F-4D97-AF65-F5344CB8AC3E}">
        <p14:creationId xmlns:p14="http://schemas.microsoft.com/office/powerpoint/2010/main" val="2081772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0B11-6951-4644-ACC2-E2957EC50798}"/>
              </a:ext>
            </a:extLst>
          </p:cNvPr>
          <p:cNvSpPr>
            <a:spLocks noGrp="1"/>
          </p:cNvSpPr>
          <p:nvPr>
            <p:ph type="title"/>
          </p:nvPr>
        </p:nvSpPr>
        <p:spPr>
          <a:xfrm>
            <a:off x="1930400" y="140654"/>
            <a:ext cx="8331200" cy="1143000"/>
          </a:xfrm>
        </p:spPr>
        <p:txBody>
          <a:bodyPr/>
          <a:lstStyle/>
          <a:p>
            <a:r>
              <a:rPr lang="en-US" dirty="0"/>
              <a:t>Acronyms</a:t>
            </a:r>
          </a:p>
        </p:txBody>
      </p:sp>
      <p:sp>
        <p:nvSpPr>
          <p:cNvPr id="3" name="Content Placeholder 2">
            <a:extLst>
              <a:ext uri="{FF2B5EF4-FFF2-40B4-BE49-F238E27FC236}">
                <a16:creationId xmlns:a16="http://schemas.microsoft.com/office/drawing/2014/main" id="{1A192CEE-3963-47F3-84C0-46EE51EA2265}"/>
              </a:ext>
            </a:extLst>
          </p:cNvPr>
          <p:cNvSpPr>
            <a:spLocks noGrp="1"/>
          </p:cNvSpPr>
          <p:nvPr>
            <p:ph idx="1"/>
          </p:nvPr>
        </p:nvSpPr>
        <p:spPr>
          <a:xfrm>
            <a:off x="1817915" y="1441979"/>
            <a:ext cx="9303143" cy="5367037"/>
          </a:xfrm>
        </p:spPr>
        <p:txBody>
          <a:bodyPr>
            <a:normAutofit fontScale="32500" lnSpcReduction="20000"/>
          </a:bodyPr>
          <a:lstStyle/>
          <a:p>
            <a:pPr marL="0" indent="0">
              <a:buNone/>
            </a:pPr>
            <a:r>
              <a:rPr lang="en-US" dirty="0"/>
              <a:t>AC-VC 		CEOS Atmospheric Composition Virtual Constellation</a:t>
            </a:r>
          </a:p>
          <a:p>
            <a:pPr marL="0" indent="0">
              <a:buNone/>
            </a:pPr>
            <a:r>
              <a:rPr lang="en-US" dirty="0"/>
              <a:t>CARD or CARD4L	CEOS Analysis Ready Data team (4L=For Land)	</a:t>
            </a:r>
          </a:p>
          <a:p>
            <a:pPr marL="0" indent="0">
              <a:buNone/>
            </a:pPr>
            <a:r>
              <a:rPr lang="en-US" dirty="0"/>
              <a:t>CEO 		CEOS Executive Officer</a:t>
            </a:r>
          </a:p>
          <a:p>
            <a:pPr marL="0" indent="0">
              <a:buNone/>
            </a:pPr>
            <a:r>
              <a:rPr lang="en-US" dirty="0"/>
              <a:t>CEOS		Committee on Earth Observation Satellites</a:t>
            </a:r>
          </a:p>
          <a:p>
            <a:pPr marL="0" indent="0">
              <a:buNone/>
            </a:pPr>
            <a:r>
              <a:rPr lang="en-US" dirty="0"/>
              <a:t>CGMS 		Coordination Group for Meteorological Satellites</a:t>
            </a:r>
          </a:p>
          <a:p>
            <a:pPr marL="0" indent="0">
              <a:buNone/>
            </a:pPr>
            <a:r>
              <a:rPr lang="en-US" dirty="0"/>
              <a:t>COAST AHT 		CEOS Coastal Observations Applications Services and Tools ad hoc Team</a:t>
            </a:r>
          </a:p>
          <a:p>
            <a:pPr marL="0" indent="0">
              <a:buNone/>
            </a:pPr>
            <a:r>
              <a:rPr lang="en-US" dirty="0"/>
              <a:t>COP		UNFCCC Conference of the Parties</a:t>
            </a:r>
          </a:p>
          <a:p>
            <a:pPr marL="0" indent="0">
              <a:buNone/>
            </a:pPr>
            <a:r>
              <a:rPr lang="en-US" dirty="0"/>
              <a:t>COVERAGE 		CEOS Ocean Variables Enabling Research and Applications for GEO	</a:t>
            </a:r>
          </a:p>
          <a:p>
            <a:pPr marL="0" indent="0">
              <a:buNone/>
            </a:pPr>
            <a:r>
              <a:rPr lang="en-US" dirty="0"/>
              <a:t>EID		UNFCCC COP Earth Information Day</a:t>
            </a:r>
          </a:p>
          <a:p>
            <a:pPr marL="0" indent="0">
              <a:buNone/>
            </a:pPr>
            <a:r>
              <a:rPr lang="en-US" dirty="0"/>
              <a:t>GCOS		Global Climate Observing System</a:t>
            </a:r>
          </a:p>
          <a:p>
            <a:pPr marL="0" indent="0">
              <a:buNone/>
            </a:pPr>
            <a:r>
              <a:rPr lang="en-US" dirty="0"/>
              <a:t>GEO 		Group on Earth Observations</a:t>
            </a:r>
          </a:p>
          <a:p>
            <a:pPr marL="0" indent="0">
              <a:buNone/>
            </a:pPr>
            <a:r>
              <a:rPr lang="en-US" dirty="0"/>
              <a:t>GHG TT		Greenhouse Gas Task Team (part of WGClimate)</a:t>
            </a:r>
          </a:p>
          <a:p>
            <a:pPr marL="0" indent="0">
              <a:buNone/>
            </a:pPr>
            <a:r>
              <a:rPr lang="en-US" dirty="0"/>
              <a:t>IP		GCOS Implementation Plan</a:t>
            </a:r>
          </a:p>
          <a:p>
            <a:pPr marL="0" indent="0">
              <a:buNone/>
            </a:pPr>
            <a:r>
              <a:rPr lang="en-US" dirty="0"/>
              <a:t>LSI-VC 		CEOS Land Surface Imaging Virtual Constellation</a:t>
            </a:r>
          </a:p>
          <a:p>
            <a:pPr marL="0" indent="0">
              <a:buNone/>
            </a:pPr>
            <a:r>
              <a:rPr lang="en-US" dirty="0" err="1"/>
              <a:t>NewSpace</a:t>
            </a:r>
            <a:r>
              <a:rPr lang="en-US" dirty="0"/>
              <a:t>		Evolving private-sector, mostly small concerns with high innovation, fast, higher-risk development &amp; launch	</a:t>
            </a:r>
          </a:p>
          <a:p>
            <a:pPr marL="0" indent="0">
              <a:buNone/>
            </a:pPr>
            <a:r>
              <a:rPr lang="en-US" dirty="0"/>
              <a:t>OCR-VC 		CEOS Ocean </a:t>
            </a:r>
            <a:r>
              <a:rPr lang="en-US" dirty="0" err="1"/>
              <a:t>Colour</a:t>
            </a:r>
            <a:r>
              <a:rPr lang="en-US" dirty="0"/>
              <a:t> Radiometry Virtual Constellation</a:t>
            </a:r>
          </a:p>
          <a:p>
            <a:pPr marL="0" indent="0">
              <a:buNone/>
            </a:pPr>
            <a:r>
              <a:rPr lang="en-US" dirty="0"/>
              <a:t>OST-VC 		CEOS Ocean Surface Topography Virtual Constellation</a:t>
            </a:r>
          </a:p>
          <a:p>
            <a:pPr marL="0" indent="0">
              <a:buNone/>
            </a:pPr>
            <a:r>
              <a:rPr lang="en-US" dirty="0"/>
              <a:t>OSVW-VC 		CEOS Ocean Surface Vector Winds Virtual Constellation</a:t>
            </a:r>
          </a:p>
          <a:p>
            <a:pPr marL="0" indent="0">
              <a:buNone/>
            </a:pPr>
            <a:r>
              <a:rPr lang="en-US" dirty="0"/>
              <a:t>P-VC 		CEOS Precipitation Virtual Constellation</a:t>
            </a:r>
          </a:p>
          <a:p>
            <a:pPr marL="0" indent="0">
              <a:buNone/>
            </a:pPr>
            <a:r>
              <a:rPr lang="en-US" dirty="0"/>
              <a:t>SBSTA		Subsidiary Body Scientific and Technical Advice (part of UNFCCC)</a:t>
            </a:r>
          </a:p>
          <a:p>
            <a:pPr marL="0" indent="0">
              <a:buNone/>
            </a:pPr>
            <a:r>
              <a:rPr lang="en-US" dirty="0"/>
              <a:t>SCO		Space for Climate Observations</a:t>
            </a:r>
          </a:p>
          <a:p>
            <a:pPr marL="0" indent="0">
              <a:buNone/>
            </a:pPr>
            <a:r>
              <a:rPr lang="en-US" dirty="0"/>
              <a:t>SEC 		CEOS Secretariat</a:t>
            </a:r>
          </a:p>
          <a:p>
            <a:pPr marL="0" indent="0">
              <a:buNone/>
            </a:pPr>
            <a:r>
              <a:rPr lang="en-US" dirty="0"/>
              <a:t>SEO 		CEOS Systems Engineering Office</a:t>
            </a:r>
          </a:p>
          <a:p>
            <a:pPr marL="0" indent="0">
              <a:buNone/>
            </a:pPr>
            <a:r>
              <a:rPr lang="en-US" dirty="0"/>
              <a:t>SIT 		CEOS Strategic Implementation Team</a:t>
            </a:r>
          </a:p>
          <a:p>
            <a:pPr marL="0" indent="0">
              <a:buNone/>
            </a:pPr>
            <a:r>
              <a:rPr lang="en-US" dirty="0"/>
              <a:t>SIT TW		CEOS SIT Technical Workshop</a:t>
            </a:r>
          </a:p>
          <a:p>
            <a:pPr marL="0" indent="0">
              <a:buNone/>
            </a:pPr>
            <a:r>
              <a:rPr lang="en-US" dirty="0"/>
              <a:t>SST-VC 		CEOS Sea-Surface Temperature Virtual Constellation</a:t>
            </a:r>
          </a:p>
          <a:p>
            <a:pPr marL="0" indent="0">
              <a:buNone/>
            </a:pPr>
            <a:r>
              <a:rPr lang="en-US" dirty="0"/>
              <a:t>TT		CEOS Task Team</a:t>
            </a:r>
          </a:p>
          <a:p>
            <a:pPr marL="0" indent="0">
              <a:buNone/>
            </a:pPr>
            <a:r>
              <a:rPr lang="en-US" dirty="0"/>
              <a:t>UN		United Nations</a:t>
            </a:r>
          </a:p>
          <a:p>
            <a:pPr marL="0" indent="0">
              <a:buNone/>
            </a:pPr>
            <a:r>
              <a:rPr lang="en-US" dirty="0"/>
              <a:t>VC 		CEOS Virtual Constellation</a:t>
            </a:r>
          </a:p>
          <a:p>
            <a:pPr marL="0" indent="0">
              <a:buNone/>
            </a:pPr>
            <a:r>
              <a:rPr lang="en-US" dirty="0"/>
              <a:t>WCRP		World Climate Research </a:t>
            </a:r>
            <a:r>
              <a:rPr lang="en-US" dirty="0" err="1"/>
              <a:t>Programme</a:t>
            </a:r>
            <a:endParaRPr lang="en-US" dirty="0"/>
          </a:p>
          <a:p>
            <a:pPr marL="0" indent="0">
              <a:buNone/>
            </a:pPr>
            <a:r>
              <a:rPr lang="en-US" dirty="0"/>
              <a:t>WG 		CEOS Working Group</a:t>
            </a:r>
          </a:p>
          <a:p>
            <a:pPr marL="0" indent="0">
              <a:buNone/>
            </a:pPr>
            <a:r>
              <a:rPr lang="en-US" dirty="0"/>
              <a:t>WG I,II,III,IV		CGMS Working Group 1-4</a:t>
            </a:r>
          </a:p>
          <a:p>
            <a:pPr marL="0" indent="0">
              <a:buNone/>
            </a:pPr>
            <a:r>
              <a:rPr lang="en-US" dirty="0"/>
              <a:t>WGC		Joint CEOS-CGMS Working Group on Climate (a.k.a. WGClimate)</a:t>
            </a:r>
          </a:p>
          <a:p>
            <a:pPr marL="0" indent="0">
              <a:buNone/>
            </a:pPr>
            <a:r>
              <a:rPr lang="en-US" dirty="0" err="1"/>
              <a:t>WGCapD</a:t>
            </a:r>
            <a:r>
              <a:rPr lang="en-US" dirty="0"/>
              <a:t> 		CEOS Working Group on Capacity Building and Data Democracy</a:t>
            </a:r>
          </a:p>
          <a:p>
            <a:pPr marL="0" indent="0">
              <a:buNone/>
            </a:pPr>
            <a:r>
              <a:rPr lang="en-US" dirty="0"/>
              <a:t>WGClimate		Joint CEOS-CGMS Working Group on Climate (a.k.a. WGC)	</a:t>
            </a:r>
          </a:p>
          <a:p>
            <a:pPr marL="0" indent="0">
              <a:buNone/>
            </a:pPr>
            <a:r>
              <a:rPr lang="en-US" dirty="0"/>
              <a:t>WGCV		CEOS Working Group on Calibration and Validation</a:t>
            </a:r>
          </a:p>
          <a:p>
            <a:pPr marL="0" indent="0">
              <a:buNone/>
            </a:pPr>
            <a:r>
              <a:rPr lang="en-US" dirty="0" err="1"/>
              <a:t>WGDisasters</a:t>
            </a:r>
            <a:r>
              <a:rPr lang="en-US" dirty="0"/>
              <a:t> 		CEOS Working Group on Disasters	</a:t>
            </a:r>
          </a:p>
          <a:p>
            <a:pPr marL="0" indent="0">
              <a:buNone/>
            </a:pPr>
            <a:r>
              <a:rPr lang="en-US" dirty="0"/>
              <a:t>WGISS		CEOS Working Group on Information Systems and Services</a:t>
            </a:r>
          </a:p>
          <a:p>
            <a:pPr marL="0" indent="0">
              <a:buNone/>
            </a:pPr>
            <a:r>
              <a:rPr lang="en-US" dirty="0"/>
              <a:t>WMO		World Meteorological Organization</a:t>
            </a:r>
          </a:p>
        </p:txBody>
      </p:sp>
    </p:spTree>
    <p:extLst>
      <p:ext uri="{BB962C8B-B14F-4D97-AF65-F5344CB8AC3E}">
        <p14:creationId xmlns:p14="http://schemas.microsoft.com/office/powerpoint/2010/main" val="9627891"/>
      </p:ext>
    </p:extLst>
  </p:cSld>
  <p:clrMapOvr>
    <a:masterClrMapping/>
  </p:clrMapOvr>
</p:sld>
</file>

<file path=ppt/theme/theme1.xml><?xml version="1.0" encoding="utf-8"?>
<a:theme xmlns:a="http://schemas.openxmlformats.org/drawingml/2006/main" name="WGClim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878</Words>
  <Application>Microsoft Office PowerPoint</Application>
  <PresentationFormat>Widescreen</PresentationFormat>
  <Paragraphs>114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Tahoma</vt:lpstr>
      <vt:lpstr>WGClimate</vt:lpstr>
      <vt:lpstr>Welcome and Meeting Goals</vt:lpstr>
      <vt:lpstr>Thank You</vt:lpstr>
      <vt:lpstr>High Level Agenda</vt:lpstr>
      <vt:lpstr>High Level Agenda</vt:lpstr>
      <vt:lpstr>Tour de Table</vt:lpstr>
      <vt:lpstr>Welcome from JAXA</vt:lpstr>
      <vt:lpstr>Meeting Goals, Charge to Members</vt:lpstr>
      <vt:lpstr>Acronyms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and Meeting Goals</dc:title>
  <dc:creator>Kyle Wohlwend</dc:creator>
  <cp:lastModifiedBy>Kyle Wohlwend</cp:lastModifiedBy>
  <cp:revision>1</cp:revision>
  <dcterms:created xsi:type="dcterms:W3CDTF">2023-03-24T16:11:46Z</dcterms:created>
  <dcterms:modified xsi:type="dcterms:W3CDTF">2023-03-24T16:12:15Z</dcterms:modified>
</cp:coreProperties>
</file>