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757" r:id="rId3"/>
    <p:sldId id="1647" r:id="rId4"/>
    <p:sldId id="766" r:id="rId5"/>
    <p:sldId id="762" r:id="rId6"/>
    <p:sldId id="765" r:id="rId7"/>
    <p:sldId id="287" r:id="rId8"/>
    <p:sldId id="424" r:id="rId9"/>
    <p:sldId id="750" r:id="rId10"/>
    <p:sldId id="1638" r:id="rId11"/>
    <p:sldId id="407" r:id="rId12"/>
    <p:sldId id="787" r:id="rId13"/>
    <p:sldId id="788" r:id="rId14"/>
    <p:sldId id="790" r:id="rId15"/>
    <p:sldId id="789" r:id="rId16"/>
    <p:sldId id="259" r:id="rId17"/>
    <p:sldId id="1646" r:id="rId18"/>
    <p:sldId id="764" r:id="rId19"/>
    <p:sldId id="763" r:id="rId20"/>
    <p:sldId id="734" r:id="rId21"/>
    <p:sldId id="752" r:id="rId22"/>
    <p:sldId id="1639" r:id="rId23"/>
    <p:sldId id="1640" r:id="rId24"/>
    <p:sldId id="1641" r:id="rId25"/>
    <p:sldId id="1642" r:id="rId26"/>
    <p:sldId id="1643" r:id="rId27"/>
    <p:sldId id="1644" r:id="rId28"/>
    <p:sldId id="741" r:id="rId29"/>
    <p:sldId id="288" r:id="rId30"/>
    <p:sldId id="1645" r:id="rId31"/>
    <p:sldId id="1637" r:id="rId32"/>
    <p:sldId id="290" r:id="rId33"/>
    <p:sldId id="164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4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47DC6-F97A-41D8-827D-5ECDAE27ABA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5B3C-B0C2-4B10-9C0B-F7C542DCF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9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5B3C-B0C2-4B10-9C0B-F7C542DCF5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7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58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5B3C-B0C2-4B10-9C0B-F7C542DCF5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0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179B-AD2C-4210-91AC-43C0008439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93D7-A2A9-406E-83E5-EC815B8F0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85315-16D9-484B-93EE-E4902DCB8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CD7C2-8D84-4F4F-A897-1A980444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E06B3-336F-4F32-97F4-8FB867CD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83F7-7C06-497E-8363-8225CFA7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3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A851-C22E-4A46-B91E-D87557A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A06EE-A137-43F1-9F21-B52FA3603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3FB15-9934-457D-B8F7-E655EA83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9E74-EE4B-40E3-B502-7C25181A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6C38F-C987-4546-9C63-3F31AD22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4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A4FCC-841E-4781-A9C1-4375A81E0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51DF6-D085-43D4-BD51-B9541508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02DF-5CB4-4545-B780-6DB334B6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17E4-C659-4F74-A4CA-642B04A8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A6C7-0E39-4A96-BF30-55101D94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6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7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68413"/>
            <a:ext cx="10972800" cy="4857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3A37F14-552E-44FA-8F43-328AF9C6A0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11684000" y="6629401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55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B007-6B79-4EAD-B17C-4E60EE9E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720000"/>
          </a:xfrm>
        </p:spPr>
        <p:txBody>
          <a:bodyPr>
            <a:normAutofit/>
          </a:bodyPr>
          <a:lstStyle>
            <a:lvl1pPr algn="ctr">
              <a:defRPr sz="3600" b="1" u="sng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68A7-2D54-4723-8E61-697F665A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000"/>
            <a:ext cx="10515600" cy="494296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646DE-0FC5-479E-B32C-10B4A472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310A5-DC20-4982-B3D6-C26BE137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F3F5-1CB6-4CDF-A80B-9A65F75E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7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27E9-75AD-47D2-8C9F-C42A87E8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A1816-39B8-4201-8D49-246473A1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7E5C7-F40F-496F-B981-B3EC25B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351F9-7F89-4D20-BCD4-A8C7AD45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2F47-8468-4A79-A8F2-F1E3BDA0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CC10-C5C9-44A9-9BF1-1654093F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3509-8355-4CD1-9333-C0B6094F1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9ACA-A53F-4FEF-AD3D-D8B65B66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4A349-E35C-4499-9CB8-5CC9395F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0D8A2-FF16-4AAC-9464-47F6ED65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80C1C-6459-43FD-A527-A4856B67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6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AD35-32D3-45CF-99E1-4D1FB941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84658-89DC-4BB8-9AE5-3953AD8F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467D5-5C1E-4AA5-9ACB-B66D2659B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51AF9-2B4D-4629-A4D5-C3B447333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3E4FC-A108-40AD-8961-463D3ED09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7D79B-5F9D-42A9-B481-424BCE08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AC6F4-0DE1-4873-939A-17260491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AF09C-78FA-4A29-B622-77F1BE43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7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B5CA-175D-44CB-9440-2696F97E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75F-D55B-400F-B2B6-14497D69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7ACFD-EF25-4D7F-8924-08C9A578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3B466-A5F4-4F84-B8F4-E99396ED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3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E4AFF-8571-4503-A023-D2AEC449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5F11D-E238-4710-86DC-E503A1B9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F4471-B87D-4769-AA30-79A6D2F4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F5B5-4E8C-4DCA-ACAA-3C7AE8C1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83510-6001-461C-9BB1-1D2C9C20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B8DCF-5279-4EA9-A53A-2C5C4713F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2AC37-B308-4DF3-849F-EA1D2471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EEE06-B663-4F0A-BEC8-A4AE2F83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65AE3-295C-4155-B760-A2339F78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9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27B1-6B02-4B28-B8A1-AB39E8D7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A495C-3832-4A13-9838-02CB1364A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9CE2D-0E4F-4EF9-8674-47F7D5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CD228-C7AE-4929-88FE-A9FCBBF5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142A-9F50-4278-8F7C-8BB1036B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3B288-2440-4D83-8B8C-E62A7B7F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DF513-78B7-4B1C-8D2B-EC43BCC0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19CAE-9943-4CF4-AEDD-08C5FB511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67CD4-56E0-40DD-BD3C-6E7BD9817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D6A5-ECEF-4B80-83F7-744595C98B22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8807-26F4-4FF7-9B39-527910EA1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0210-2458-4DFF-A45A-3C6AB9554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8928-0F2C-4430-9242-7B713160B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pwg.isac.cnr.it/dat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407C4D-1C8F-1F46-C3FE-2F84D0CBE3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947AA-CE4F-B5AC-A42D-A4A1D8FC3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42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ECV Inventory Case Study: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Precipitation Data Sets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78013-B3DF-3FD1-574C-BF6927F1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714" y="3602038"/>
            <a:ext cx="9688286" cy="1655762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Chris Kidd</a:t>
            </a:r>
          </a:p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Earth System Science Interdisciplinary Center, University of Maryland/</a:t>
            </a:r>
          </a:p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NASA/Goddard Space Flight Center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568" y="554202"/>
            <a:ext cx="9144000" cy="4615543"/>
          </a:xfrm>
          <a:prstGeom prst="rect">
            <a:avLst/>
          </a:prstGeom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85091" y="180000"/>
            <a:ext cx="1062877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OBSERVATION SATELLITE SYSTEM (Met)</a:t>
            </a:r>
            <a:endParaRPr lang="ru-RU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 rot="21322794">
            <a:off x="3440472" y="2878267"/>
            <a:ext cx="7072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sz="1000" b="1" dirty="0">
                <a:solidFill>
                  <a:schemeClr val="bg1"/>
                </a:solidFill>
              </a:rPr>
              <a:t>35800 </a:t>
            </a:r>
            <a:r>
              <a:rPr lang="en-US" altLang="en-US" sz="1000" b="1" dirty="0">
                <a:solidFill>
                  <a:schemeClr val="bg1"/>
                </a:solidFill>
              </a:rPr>
              <a:t>km</a:t>
            </a:r>
            <a:endParaRPr lang="ru-RU" altLang="en-US" sz="1000" b="1" dirty="0">
              <a:solidFill>
                <a:schemeClr val="bg1"/>
              </a:solidFill>
            </a:endParaRPr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 flipH="1">
            <a:off x="2155382" y="2960018"/>
            <a:ext cx="3400074" cy="23375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9568" y="4807287"/>
            <a:ext cx="2322205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6AFF3A-55C9-7DC2-D3BD-6BB00675C24B}"/>
              </a:ext>
            </a:extLst>
          </p:cNvPr>
          <p:cNvGrpSpPr/>
          <p:nvPr/>
        </p:nvGrpSpPr>
        <p:grpSpPr>
          <a:xfrm>
            <a:off x="1733939" y="763429"/>
            <a:ext cx="8956101" cy="4833493"/>
            <a:chOff x="1733939" y="763429"/>
            <a:chExt cx="8956101" cy="4833493"/>
          </a:xfrm>
        </p:grpSpPr>
        <p:sp>
          <p:nvSpPr>
            <p:cNvPr id="131080" name="Text Box 8"/>
            <p:cNvSpPr txBox="1">
              <a:spLocks noChangeArrowheads="1"/>
            </p:cNvSpPr>
            <p:nvPr/>
          </p:nvSpPr>
          <p:spPr bwMode="auto">
            <a:xfrm>
              <a:off x="9125690" y="1086540"/>
              <a:ext cx="79220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bg1"/>
                  </a:solidFill>
                </a:rPr>
                <a:t>ELECTRO</a:t>
              </a:r>
            </a:p>
            <a:p>
              <a:pPr algn="ctr"/>
              <a:r>
                <a:rPr lang="en-US" altLang="en-US" sz="1300" dirty="0">
                  <a:solidFill>
                    <a:schemeClr val="bg1"/>
                  </a:solidFill>
                </a:rPr>
                <a:t>(Russia</a:t>
              </a:r>
              <a:r>
                <a:rPr lang="ru-RU" altLang="en-US" sz="13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ru-RU" altLang="en-US" sz="1000" dirty="0">
                  <a:solidFill>
                    <a:schemeClr val="bg1"/>
                  </a:solidFill>
                </a:rPr>
                <a:t>76°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E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31108" name="Picture 36" descr="sat_FY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185" y="1160607"/>
              <a:ext cx="833438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09" name="Picture 37" descr="sat_electr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512424" flipV="1">
              <a:off x="8657591" y="1600909"/>
              <a:ext cx="1008063" cy="47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78" name="Text Box 6"/>
            <p:cNvSpPr txBox="1">
              <a:spLocks noChangeArrowheads="1"/>
            </p:cNvSpPr>
            <p:nvPr/>
          </p:nvSpPr>
          <p:spPr bwMode="auto">
            <a:xfrm>
              <a:off x="8311310" y="763429"/>
              <a:ext cx="67037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bg1"/>
                  </a:solidFill>
                </a:rPr>
                <a:t>FY-</a:t>
              </a:r>
              <a:r>
                <a:rPr lang="ru-RU" altLang="en-US" sz="1300" b="1" dirty="0">
                  <a:solidFill>
                    <a:schemeClr val="bg1"/>
                  </a:solidFill>
                </a:rPr>
                <a:t>2</a:t>
              </a:r>
              <a:endParaRPr lang="en-US" altLang="en-US" sz="13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en-US" sz="1300" dirty="0">
                  <a:solidFill>
                    <a:schemeClr val="bg1"/>
                  </a:solidFill>
                </a:rPr>
                <a:t>(China</a:t>
              </a:r>
              <a:r>
                <a:rPr lang="ru-RU" altLang="en-US" sz="13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ru-RU" altLang="en-US" sz="1000" dirty="0">
                  <a:solidFill>
                    <a:schemeClr val="bg1"/>
                  </a:solidFill>
                </a:rPr>
                <a:t>105°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E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917894" y="4807287"/>
              <a:ext cx="750107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79" name="Text Box 7"/>
            <p:cNvSpPr txBox="1">
              <a:spLocks noChangeArrowheads="1"/>
            </p:cNvSpPr>
            <p:nvPr/>
          </p:nvSpPr>
          <p:spPr bwMode="auto">
            <a:xfrm>
              <a:off x="6234905" y="997730"/>
              <a:ext cx="109061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300" b="1" dirty="0" err="1">
                  <a:solidFill>
                    <a:schemeClr val="bg1"/>
                  </a:solidFill>
                </a:rPr>
                <a:t>Himawari</a:t>
              </a:r>
              <a:endParaRPr lang="en-US" altLang="en-US" sz="13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en-US" sz="1300" dirty="0">
                  <a:solidFill>
                    <a:schemeClr val="bg1"/>
                  </a:solidFill>
                </a:rPr>
                <a:t>(Japan</a:t>
              </a:r>
              <a:r>
                <a:rPr lang="ru-RU" altLang="en-US" sz="13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ru-RU" altLang="en-US" sz="1000" dirty="0">
                  <a:solidFill>
                    <a:schemeClr val="bg1"/>
                  </a:solidFill>
                </a:rPr>
                <a:t>140°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E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31084" name="Text Box 12"/>
            <p:cNvSpPr txBox="1">
              <a:spLocks noChangeArrowheads="1"/>
            </p:cNvSpPr>
            <p:nvPr/>
          </p:nvSpPr>
          <p:spPr bwMode="auto">
            <a:xfrm>
              <a:off x="4079776" y="4950591"/>
              <a:ext cx="69442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bg1"/>
                  </a:solidFill>
                </a:rPr>
                <a:t>GOES-E</a:t>
              </a:r>
            </a:p>
            <a:p>
              <a:pPr algn="ctr"/>
              <a:r>
                <a:rPr lang="en-US" altLang="en-US" sz="1300" dirty="0">
                  <a:solidFill>
                    <a:schemeClr val="bg1"/>
                  </a:solidFill>
                </a:rPr>
                <a:t>(USA</a:t>
              </a:r>
              <a:r>
                <a:rPr lang="ru-RU" altLang="en-US" sz="13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ru-RU" altLang="en-US" sz="1000" dirty="0">
                  <a:solidFill>
                    <a:schemeClr val="bg1"/>
                  </a:solidFill>
                </a:rPr>
                <a:t>75°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W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2416973" y="1453060"/>
              <a:ext cx="76335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bg1"/>
                  </a:solidFill>
                </a:rPr>
                <a:t>GOES-W</a:t>
              </a:r>
            </a:p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13</a:t>
              </a:r>
              <a:r>
                <a:rPr lang="ru-RU" altLang="en-US" sz="1000" dirty="0">
                  <a:solidFill>
                    <a:schemeClr val="bg1"/>
                  </a:solidFill>
                </a:rPr>
                <a:t>5°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W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31101" name="Picture 29" descr="sat_MS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774" y="4196529"/>
              <a:ext cx="684212" cy="75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04" name="Picture 32" descr="sat_MS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5828" y="2129952"/>
              <a:ext cx="684212" cy="754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93" name="Text Box 21"/>
            <p:cNvSpPr txBox="1">
              <a:spLocks noChangeArrowheads="1"/>
            </p:cNvSpPr>
            <p:nvPr/>
          </p:nvSpPr>
          <p:spPr bwMode="auto">
            <a:xfrm>
              <a:off x="9600335" y="1753009"/>
              <a:ext cx="1067665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bg1"/>
                  </a:solidFill>
                </a:rPr>
                <a:t>METEOSAT-8</a:t>
              </a:r>
              <a:endParaRPr lang="ru-RU" altLang="en-US" sz="13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41.5</a:t>
              </a:r>
              <a:r>
                <a:rPr lang="ru-RU" altLang="en-US" sz="1000" dirty="0">
                  <a:solidFill>
                    <a:schemeClr val="bg1"/>
                  </a:solidFill>
                </a:rPr>
                <a:t>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E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31107" name="Picture 35" descr="sat_mtsat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12" y="1080208"/>
              <a:ext cx="1079500" cy="757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83" name="Text Box 11"/>
            <p:cNvSpPr txBox="1">
              <a:spLocks noChangeArrowheads="1"/>
            </p:cNvSpPr>
            <p:nvPr/>
          </p:nvSpPr>
          <p:spPr bwMode="auto">
            <a:xfrm>
              <a:off x="7869939" y="4734248"/>
              <a:ext cx="11526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bg1"/>
                  </a:solidFill>
                </a:rPr>
                <a:t>METEOSAT-10</a:t>
              </a:r>
            </a:p>
            <a:p>
              <a:pPr algn="ctr"/>
              <a:r>
                <a:rPr lang="en-US" altLang="en-US" sz="1300" dirty="0">
                  <a:solidFill>
                    <a:schemeClr val="bg1"/>
                  </a:solidFill>
                </a:rPr>
                <a:t>(EUMETSAT</a:t>
              </a:r>
              <a:r>
                <a:rPr lang="ru-RU" altLang="en-US" sz="13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0</a:t>
              </a:r>
              <a:r>
                <a:rPr lang="ru-RU" altLang="en-US" sz="1000" dirty="0">
                  <a:solidFill>
                    <a:schemeClr val="bg1"/>
                  </a:solidFill>
                </a:rPr>
                <a:t>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E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46" name="Picture 28" descr="GOES3 copy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992767">
              <a:off x="2128721" y="1757349"/>
              <a:ext cx="798512" cy="122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00" name="Picture 28" descr="GOES3 copy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992767">
              <a:off x="3249337" y="4556175"/>
              <a:ext cx="798512" cy="122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94" name="Text Box 22"/>
            <p:cNvSpPr txBox="1">
              <a:spLocks noChangeArrowheads="1"/>
            </p:cNvSpPr>
            <p:nvPr/>
          </p:nvSpPr>
          <p:spPr bwMode="auto">
            <a:xfrm>
              <a:off x="1733939" y="4354475"/>
              <a:ext cx="78258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bg1"/>
                  </a:solidFill>
                </a:rPr>
                <a:t>GOES-17</a:t>
              </a:r>
            </a:p>
            <a:p>
              <a:pPr algn="ctr"/>
              <a:r>
                <a:rPr lang="en-GB" altLang="en-US" sz="1000" dirty="0">
                  <a:solidFill>
                    <a:schemeClr val="bg1"/>
                  </a:solidFill>
                </a:rPr>
                <a:t>90</a:t>
              </a:r>
              <a:r>
                <a:rPr lang="ru-RU" altLang="en-US" sz="1000" dirty="0">
                  <a:solidFill>
                    <a:schemeClr val="bg1"/>
                  </a:solidFill>
                </a:rPr>
                <a:t>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W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31102" name="Picture 30" descr="sat_MS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4272" y="3548618"/>
              <a:ext cx="684212" cy="754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9514597" y="4302681"/>
              <a:ext cx="10676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bg1"/>
                  </a:solidFill>
                </a:rPr>
                <a:t>METEOSAT-9</a:t>
              </a:r>
            </a:p>
            <a:p>
              <a:pPr algn="ctr"/>
              <a:r>
                <a:rPr lang="en-US" altLang="en-US" sz="1300" dirty="0">
                  <a:solidFill>
                    <a:schemeClr val="bg1"/>
                  </a:solidFill>
                </a:rPr>
                <a:t>(EUMETSAT</a:t>
              </a:r>
              <a:r>
                <a:rPr lang="ru-RU" altLang="en-US" sz="13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9.5</a:t>
              </a:r>
              <a:r>
                <a:rPr lang="ru-RU" altLang="en-US" sz="1000" dirty="0">
                  <a:solidFill>
                    <a:schemeClr val="bg1"/>
                  </a:solidFill>
                </a:rPr>
                <a:t>° </a:t>
              </a:r>
              <a:r>
                <a:rPr lang="en-US" altLang="en-US" sz="1000" dirty="0">
                  <a:solidFill>
                    <a:schemeClr val="bg1"/>
                  </a:solidFill>
                </a:rPr>
                <a:t>E</a:t>
              </a:r>
              <a:r>
                <a:rPr lang="ru-RU" altLang="en-US" sz="10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47" name="Picture 28" descr="GOES3 copy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992767">
              <a:off x="2271414" y="4290314"/>
              <a:ext cx="798512" cy="122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0FE817-E00C-F34A-F30F-D278C29EE17C}"/>
              </a:ext>
            </a:extLst>
          </p:cNvPr>
          <p:cNvGrpSpPr/>
          <p:nvPr/>
        </p:nvGrpSpPr>
        <p:grpSpPr>
          <a:xfrm>
            <a:off x="4630782" y="1828563"/>
            <a:ext cx="3196515" cy="2330108"/>
            <a:chOff x="4630782" y="1828563"/>
            <a:chExt cx="3196515" cy="2330108"/>
          </a:xfrm>
        </p:grpSpPr>
        <p:sp>
          <p:nvSpPr>
            <p:cNvPr id="131087" name="Text Box 15"/>
            <p:cNvSpPr txBox="1">
              <a:spLocks noChangeArrowheads="1"/>
            </p:cNvSpPr>
            <p:nvPr/>
          </p:nvSpPr>
          <p:spPr bwMode="auto">
            <a:xfrm>
              <a:off x="5258462" y="3113732"/>
              <a:ext cx="57579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en-US" sz="1000" b="1" dirty="0">
                  <a:solidFill>
                    <a:schemeClr val="bg1"/>
                  </a:solidFill>
                </a:rPr>
                <a:t>850 </a:t>
              </a:r>
              <a:r>
                <a:rPr lang="en-US" altLang="en-US" sz="1000" b="1" dirty="0">
                  <a:solidFill>
                    <a:schemeClr val="bg1"/>
                  </a:solidFill>
                </a:rPr>
                <a:t>km</a:t>
              </a:r>
              <a:endParaRPr lang="ru-RU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1091" name="Line 19"/>
            <p:cNvSpPr>
              <a:spLocks noChangeShapeType="1"/>
            </p:cNvSpPr>
            <p:nvPr/>
          </p:nvSpPr>
          <p:spPr bwMode="auto">
            <a:xfrm>
              <a:off x="5808664" y="1828563"/>
              <a:ext cx="503237" cy="433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077" name="Text Box 5"/>
            <p:cNvSpPr txBox="1">
              <a:spLocks noChangeArrowheads="1"/>
            </p:cNvSpPr>
            <p:nvPr/>
          </p:nvSpPr>
          <p:spPr bwMode="auto">
            <a:xfrm>
              <a:off x="6402789" y="3427438"/>
              <a:ext cx="62869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chemeClr val="bg1"/>
                  </a:solidFill>
                </a:rPr>
                <a:t>FY-1</a:t>
              </a:r>
            </a:p>
            <a:p>
              <a:pPr algn="ctr"/>
              <a:r>
                <a:rPr lang="en-US" altLang="en-US" sz="1200" dirty="0">
                  <a:solidFill>
                    <a:schemeClr val="bg1"/>
                  </a:solidFill>
                </a:rPr>
                <a:t>(China</a:t>
              </a:r>
              <a:r>
                <a:rPr lang="ru-RU" altLang="en-US" sz="1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4741649" y="2167621"/>
              <a:ext cx="7340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en-US" sz="1200" b="1" dirty="0">
                  <a:solidFill>
                    <a:schemeClr val="bg1"/>
                  </a:solidFill>
                </a:rPr>
                <a:t>МЕТЕО</a:t>
              </a:r>
              <a:r>
                <a:rPr lang="en-US" altLang="en-US" sz="1200" b="1" dirty="0">
                  <a:solidFill>
                    <a:schemeClr val="bg1"/>
                  </a:solidFill>
                </a:rPr>
                <a:t>R</a:t>
              </a:r>
            </a:p>
            <a:p>
              <a:pPr algn="ctr"/>
              <a:r>
                <a:rPr lang="en-US" altLang="en-US" sz="1200" dirty="0">
                  <a:solidFill>
                    <a:schemeClr val="bg1"/>
                  </a:solidFill>
                </a:rPr>
                <a:t>(Russia</a:t>
              </a:r>
              <a:r>
                <a:rPr lang="ru-RU" altLang="en-US" sz="1200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131105" name="Picture 33" descr="sat_meteor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039" y="2028143"/>
              <a:ext cx="633651" cy="591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10" name="Picture 38" descr="sat_FY1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28130" flipV="1">
              <a:off x="6229502" y="3137917"/>
              <a:ext cx="727645" cy="257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86" name="Text Box 14"/>
            <p:cNvSpPr txBox="1">
              <a:spLocks noChangeArrowheads="1"/>
            </p:cNvSpPr>
            <p:nvPr/>
          </p:nvSpPr>
          <p:spPr bwMode="auto">
            <a:xfrm>
              <a:off x="5098887" y="3697006"/>
              <a:ext cx="57368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chemeClr val="bg1"/>
                  </a:solidFill>
                </a:rPr>
                <a:t>NOAA</a:t>
              </a:r>
            </a:p>
            <a:p>
              <a:pPr algn="ctr"/>
              <a:r>
                <a:rPr lang="en-US" altLang="en-US" sz="1200" dirty="0">
                  <a:solidFill>
                    <a:schemeClr val="bg1"/>
                  </a:solidFill>
                </a:rPr>
                <a:t>(USA</a:t>
              </a:r>
              <a:r>
                <a:rPr lang="ru-RU" altLang="en-US" sz="1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31089" name="Text Box 17"/>
            <p:cNvSpPr txBox="1">
              <a:spLocks noChangeArrowheads="1"/>
            </p:cNvSpPr>
            <p:nvPr/>
          </p:nvSpPr>
          <p:spPr bwMode="auto">
            <a:xfrm>
              <a:off x="6539083" y="2112808"/>
              <a:ext cx="103931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chemeClr val="bg1"/>
                  </a:solidFill>
                </a:rPr>
                <a:t>METOP</a:t>
              </a:r>
            </a:p>
            <a:p>
              <a:pPr algn="ctr"/>
              <a:r>
                <a:rPr lang="en-US" altLang="en-US" sz="1200" dirty="0">
                  <a:solidFill>
                    <a:schemeClr val="bg1"/>
                  </a:solidFill>
                </a:rPr>
                <a:t>(EUMETSAT</a:t>
              </a:r>
              <a:r>
                <a:rPr lang="ru-RU" altLang="en-US" sz="1200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131106" name="Picture 34" descr="sat_metop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279" y="1874141"/>
              <a:ext cx="724423" cy="54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11" name="Picture 39" descr="sat_noaa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29" y="3416190"/>
              <a:ext cx="895965" cy="484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9" descr="sat_noaa">
              <a:extLst>
                <a:ext uri="{FF2B5EF4-FFF2-40B4-BE49-F238E27FC236}">
                  <a16:creationId xmlns:a16="http://schemas.microsoft.com/office/drawing/2014/main" id="{2AD239DD-FBCD-400B-5E13-477E53134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67440" y="2690889"/>
              <a:ext cx="849338" cy="589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39529952-D1AB-AF3F-ED6A-767708834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782" y="3179287"/>
              <a:ext cx="5709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chemeClr val="bg1"/>
                  </a:solidFill>
                </a:rPr>
                <a:t>DMSP</a:t>
              </a:r>
            </a:p>
            <a:p>
              <a:pPr algn="ctr"/>
              <a:r>
                <a:rPr lang="en-US" altLang="en-US" sz="1200" dirty="0">
                  <a:solidFill>
                    <a:schemeClr val="bg1"/>
                  </a:solidFill>
                </a:rPr>
                <a:t>(USA</a:t>
              </a:r>
              <a:r>
                <a:rPr lang="ru-RU" altLang="en-US" sz="1200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14" name="Picture 13" descr="A satellite in space&#10;&#10;Description automatically generated with medium confidence">
              <a:extLst>
                <a:ext uri="{FF2B5EF4-FFF2-40B4-BE49-F238E27FC236}">
                  <a16:creationId xmlns:a16="http://schemas.microsoft.com/office/drawing/2014/main" id="{B4B86A4C-C50E-9F88-ADBF-E5BD64207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4807" y="2514907"/>
              <a:ext cx="930935" cy="474192"/>
            </a:xfrm>
            <a:prstGeom prst="rect">
              <a:avLst/>
            </a:prstGeom>
          </p:spPr>
        </p:pic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39F9CB1A-C355-17D4-74FA-717D02F39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7987" y="2843564"/>
              <a:ext cx="103931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chemeClr val="bg1"/>
                  </a:solidFill>
                </a:rPr>
                <a:t>GPM</a:t>
              </a:r>
            </a:p>
            <a:p>
              <a:pPr algn="ctr"/>
              <a:r>
                <a:rPr lang="en-US" altLang="en-US" sz="1200" dirty="0">
                  <a:solidFill>
                    <a:schemeClr val="bg1"/>
                  </a:solidFill>
                </a:rPr>
                <a:t>(NASA/JAXA</a:t>
              </a:r>
              <a:r>
                <a:rPr lang="ru-RU" altLang="en-US" sz="12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71938D-03B5-4DE0-C92A-D826532EB98D}"/>
              </a:ext>
            </a:extLst>
          </p:cNvPr>
          <p:cNvSpPr txBox="1"/>
          <p:nvPr/>
        </p:nvSpPr>
        <p:spPr>
          <a:xfrm>
            <a:off x="573746" y="5786542"/>
            <a:ext cx="1126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needs updating – but essentially: </a:t>
            </a:r>
            <a:r>
              <a:rPr lang="en-US" sz="2800" dirty="0">
                <a:solidFill>
                  <a:schemeClr val="bg1"/>
                </a:solidFill>
              </a:rPr>
              <a:t>Low Earth Orbiting systems and Geostationary systems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43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180000"/>
            <a:ext cx="8229600" cy="540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Observation availability</a:t>
            </a:r>
          </a:p>
        </p:txBody>
      </p:sp>
      <p:graphicFrame>
        <p:nvGraphicFramePr>
          <p:cNvPr id="6272" name="Group 1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2585640"/>
              </p:ext>
            </p:extLst>
          </p:nvPr>
        </p:nvGraphicFramePr>
        <p:xfrm>
          <a:off x="526473" y="845685"/>
          <a:ext cx="11108655" cy="3921265"/>
        </p:xfrm>
        <a:graphic>
          <a:graphicData uri="http://schemas.openxmlformats.org/drawingml/2006/table">
            <a:tbl>
              <a:tblPr/>
              <a:tblGrid>
                <a:gridCol w="224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2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Spectral Region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 (current)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Visible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(least direct)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Since start of satellite era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Geostationary, &lt;15 mins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Polar orbiters, ca.6-hourly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m+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Infrared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(indirect)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Shortly after start of satellite era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calibrated since 1979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Geostationary, &lt;15 mins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Polar orbiters, ca.6-hourly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km+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5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Passive Microwave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(more direct)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Experimental 1972/1975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Uncalibrated 1978-1987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Calibrated since 1987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Polar orbiters, 6-hourly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Low Earth orbiter (GPM/GMI)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km+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 Microwave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(radar - most direct)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13.8 GHz since 1997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 GHz since 2006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13.8 &amp; 35.5 GHz since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Earth Orbiter (DPR)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Polar orbiter (</a:t>
                      </a:r>
                      <a:r>
                        <a:rPr kumimoji="0" lang="en-GB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Cloudsat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km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9" name="TextBox 6"/>
          <p:cNvSpPr txBox="1">
            <a:spLocks noChangeArrowheads="1"/>
          </p:cNvSpPr>
          <p:nvPr/>
        </p:nvSpPr>
        <p:spPr bwMode="auto">
          <a:xfrm>
            <a:off x="2630772" y="4766950"/>
            <a:ext cx="672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* </a:t>
            </a:r>
            <a:r>
              <a:rPr lang="en-GB" altLang="en-US" i="1" dirty="0">
                <a:solidFill>
                  <a:prstClr val="black"/>
                </a:solidFill>
              </a:rPr>
              <a:t>Resolutions vary greatly with scan angle, frequency, sensor etc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6B208-E3F6-2603-89E1-F04FAF829E10}"/>
              </a:ext>
            </a:extLst>
          </p:cNvPr>
          <p:cNvSpPr txBox="1"/>
          <p:nvPr/>
        </p:nvSpPr>
        <p:spPr>
          <a:xfrm>
            <a:off x="2261868" y="5261543"/>
            <a:ext cx="8145948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Precipitation retrievals may be single-sensor or multi-sensor </a:t>
            </a:r>
          </a:p>
          <a:p>
            <a:pPr algn="ctr"/>
            <a:r>
              <a:rPr lang="en-US" sz="2400" b="1" i="1" dirty="0"/>
              <a:t>depending upon user/application preferences</a:t>
            </a:r>
            <a:endParaRPr lang="en-GB" sz="2400" b="1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E47ED-DCEC-E62F-B58C-0A438D172C96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F4936974-BD99-A772-C3D7-3D45F55BA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5" name="Picture 4" descr="primarysm">
              <a:extLst>
                <a:ext uri="{FF2B5EF4-FFF2-40B4-BE49-F238E27FC236}">
                  <a16:creationId xmlns:a16="http://schemas.microsoft.com/office/drawing/2014/main" id="{4AD14602-A252-687D-16C3-74CCBE4D6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Nasa_Logo1">
              <a:extLst>
                <a:ext uri="{FF2B5EF4-FFF2-40B4-BE49-F238E27FC236}">
                  <a16:creationId xmlns:a16="http://schemas.microsoft.com/office/drawing/2014/main" id="{2C06165B-CD32-A807-DE42-B7FE7A4AE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7D1B23AA-B84B-14E1-9760-36473AC19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295393" y="180000"/>
            <a:ext cx="560121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Geostationary observations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221DFB-8B75-59FA-50A8-B7762DE390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016" y="861855"/>
            <a:ext cx="5802061" cy="4666681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A2638B9D-21A9-3AAC-90F5-41DEF2E4DA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925" y="861855"/>
            <a:ext cx="2617369" cy="46666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891D76-CFE6-CA1C-8CA5-C29A9653F8D8}"/>
              </a:ext>
            </a:extLst>
          </p:cNvPr>
          <p:cNvSpPr txBox="1"/>
          <p:nvPr/>
        </p:nvSpPr>
        <p:spPr>
          <a:xfrm>
            <a:off x="8896606" y="1040860"/>
            <a:ext cx="31883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Geostationary observations in the Vis/WV/IR available since early 1980’s </a:t>
            </a:r>
          </a:p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(easily) available combined products – for IR at least – from 2000 onwards (e.g. CPC Global-IR 4km)</a:t>
            </a:r>
          </a:p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New effort to provide multi-spectral data through GEO-Ring project for whole Geo-period.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F6EE20-DE6C-FC5A-4D05-8AF741A8620E}"/>
              </a:ext>
            </a:extLst>
          </p:cNvPr>
          <p:cNvSpPr txBox="1"/>
          <p:nvPr/>
        </p:nvSpPr>
        <p:spPr>
          <a:xfrm>
            <a:off x="294511" y="5549217"/>
            <a:ext cx="11530515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/>
              <a:t>Vis/IR GEO-observations are an integral part of global precipitation measurement</a:t>
            </a:r>
          </a:p>
          <a:p>
            <a:pPr algn="ctr">
              <a:lnSpc>
                <a:spcPct val="85000"/>
              </a:lnSpc>
            </a:pPr>
            <a:r>
              <a:rPr lang="en-US" sz="2400" dirty="0"/>
              <a:t>primarily due to their temporal sampling and good spatial resolution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9098F8-3852-A255-89F0-F5A49D9DACD4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239AEABD-890B-1C80-4F74-7576F8B38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4" name="Picture 3" descr="primarysm">
              <a:extLst>
                <a:ext uri="{FF2B5EF4-FFF2-40B4-BE49-F238E27FC236}">
                  <a16:creationId xmlns:a16="http://schemas.microsoft.com/office/drawing/2014/main" id="{8387288E-2652-1886-6EDC-8A337078E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Nasa_Logo1">
              <a:extLst>
                <a:ext uri="{FF2B5EF4-FFF2-40B4-BE49-F238E27FC236}">
                  <a16:creationId xmlns:a16="http://schemas.microsoft.com/office/drawing/2014/main" id="{AAED2FFA-726A-8F6D-8D89-03F8B394A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93A69BA2-6B21-80E3-B75E-A01EC75EE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42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5B9853-4B96-5D35-3B46-DC9B941F87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06" y="814924"/>
            <a:ext cx="4334874" cy="5374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417A7-0F50-4B23-A664-8BE95A2B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rmAutofit/>
          </a:bodyPr>
          <a:lstStyle/>
          <a:p>
            <a:r>
              <a:rPr lang="en-US" sz="3200" dirty="0"/>
              <a:t>Microwave Instruments </a:t>
            </a:r>
            <a:r>
              <a:rPr lang="en-US" sz="2400" dirty="0"/>
              <a:t>(US/</a:t>
            </a:r>
            <a:r>
              <a:rPr lang="en-US" sz="2400" dirty="0" err="1"/>
              <a:t>Euope</a:t>
            </a:r>
            <a:r>
              <a:rPr lang="en-US" sz="2400" dirty="0"/>
              <a:t>/Japan)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7240-1521-4FA7-9035-2B9C785E9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180" y="898039"/>
            <a:ext cx="7103505" cy="537448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500" spc="-30" dirty="0">
                <a:latin typeface="+mn-lt"/>
              </a:rPr>
              <a:t>Earliest  (passive) microwave (imager) missions 1968 (Soviet), 1972 (ESMR-5) and 1975 (ESMR-6).</a:t>
            </a:r>
          </a:p>
          <a:p>
            <a:pPr>
              <a:spcBef>
                <a:spcPts val="1200"/>
              </a:spcBef>
            </a:pPr>
            <a:r>
              <a:rPr lang="en-US" sz="2500" spc="-30" dirty="0">
                <a:latin typeface="+mn-lt"/>
              </a:rPr>
              <a:t>SMMR (1978) initiated the start of the long-term, systematic global passive microwave imaging era.</a:t>
            </a:r>
          </a:p>
          <a:p>
            <a:pPr>
              <a:spcBef>
                <a:spcPts val="1200"/>
              </a:spcBef>
            </a:pPr>
            <a:r>
              <a:rPr lang="en-US" sz="2500" u="sng" spc="-30" dirty="0">
                <a:latin typeface="+mn-lt"/>
              </a:rPr>
              <a:t>Only two missions</a:t>
            </a:r>
            <a:r>
              <a:rPr lang="en-US" sz="2500" spc="-30" dirty="0">
                <a:latin typeface="+mn-lt"/>
              </a:rPr>
              <a:t>, TRMM and GPM, have been precipitation-focused.</a:t>
            </a:r>
          </a:p>
          <a:p>
            <a:pPr marL="0" indent="0" algn="ctr">
              <a:lnSpc>
                <a:spcPct val="95000"/>
              </a:lnSpc>
              <a:spcBef>
                <a:spcPts val="1200"/>
              </a:spcBef>
              <a:buNone/>
            </a:pPr>
            <a:endParaRPr lang="en-US" sz="2500" u="sng" spc="-30" dirty="0">
              <a:latin typeface="+mn-lt"/>
            </a:endParaRPr>
          </a:p>
          <a:p>
            <a:pPr marL="0" indent="0" algn="ctr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2500" spc="-30" dirty="0">
                <a:latin typeface="+mn-lt"/>
              </a:rPr>
              <a:t>The precipitation science community has become very adept at adopting and utilizing a range of satellite observations to provide the necessary (temporal and spatial) products to meet user requirements.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41507-6813-4D54-9089-96A217BCDB53}"/>
              </a:ext>
            </a:extLst>
          </p:cNvPr>
          <p:cNvSpPr txBox="1"/>
          <p:nvPr/>
        </p:nvSpPr>
        <p:spPr>
          <a:xfrm>
            <a:off x="2872016" y="954516"/>
            <a:ext cx="16597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Microwave instruments for precipitation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615963-28D8-7C2F-1B60-FA990A34814C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A5517902-B48D-8751-5608-6DA59DE46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6" name="Picture 5" descr="primarysm">
              <a:extLst>
                <a:ext uri="{FF2B5EF4-FFF2-40B4-BE49-F238E27FC236}">
                  <a16:creationId xmlns:a16="http://schemas.microsoft.com/office/drawing/2014/main" id="{FB4282C4-2D2C-3C49-9433-C9D75D7DF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Nasa_Logo1">
              <a:extLst>
                <a:ext uri="{FF2B5EF4-FFF2-40B4-BE49-F238E27FC236}">
                  <a16:creationId xmlns:a16="http://schemas.microsoft.com/office/drawing/2014/main" id="{722D96FD-E9C2-AEEF-0C4C-7A83B89B6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6A136139-6C6D-2890-3155-04EA76B2B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26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B72110-BC80-4F84-AC15-1EB838141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72" y="808574"/>
            <a:ext cx="7717972" cy="568028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36A702-06C2-4F98-E916-47D6A1A0FEB2}"/>
              </a:ext>
            </a:extLst>
          </p:cNvPr>
          <p:cNvCxnSpPr>
            <a:cxnSpLocks/>
          </p:cNvCxnSpPr>
          <p:nvPr/>
        </p:nvCxnSpPr>
        <p:spPr>
          <a:xfrm>
            <a:off x="174172" y="4873214"/>
            <a:ext cx="5193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1CA1E2-B973-4BB5-A761-14741AE2EA2C}"/>
              </a:ext>
            </a:extLst>
          </p:cNvPr>
          <p:cNvSpPr txBox="1"/>
          <p:nvPr/>
        </p:nvSpPr>
        <p:spPr>
          <a:xfrm>
            <a:off x="0" y="180000"/>
            <a:ext cx="12192000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Satellite precipitation estimation</a:t>
            </a:r>
            <a:endParaRPr lang="en-GB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5395DF-D4EB-4F99-9192-17984CD9E95D}"/>
              </a:ext>
            </a:extLst>
          </p:cNvPr>
          <p:cNvSpPr txBox="1"/>
          <p:nvPr/>
        </p:nvSpPr>
        <p:spPr>
          <a:xfrm>
            <a:off x="8182708" y="808574"/>
            <a:ext cx="38351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Satellite estimates of precipitation encompass a wide range of frequencies together with auxiliary data.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Retrieval of precipitation from satellite observations is complex since the range of precipitation properties and characteristics is large (cloud, rainfall, snowfall, hail).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Requires a multi-spectral, multi-satellite, multi-sensor approach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3DBBAE-B953-19C8-11EC-59BA0389B60C}"/>
              </a:ext>
            </a:extLst>
          </p:cNvPr>
          <p:cNvSpPr/>
          <p:nvPr/>
        </p:nvSpPr>
        <p:spPr>
          <a:xfrm>
            <a:off x="1773382" y="886691"/>
            <a:ext cx="6180338" cy="54932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21B556-AF4F-BC5A-5960-35DA5C11F589}"/>
              </a:ext>
            </a:extLst>
          </p:cNvPr>
          <p:cNvSpPr/>
          <p:nvPr/>
        </p:nvSpPr>
        <p:spPr>
          <a:xfrm>
            <a:off x="2951922" y="902066"/>
            <a:ext cx="5001798" cy="54932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CF87F-BF0C-76F2-37B4-2720B2EDB1A5}"/>
              </a:ext>
            </a:extLst>
          </p:cNvPr>
          <p:cNvSpPr/>
          <p:nvPr/>
        </p:nvSpPr>
        <p:spPr>
          <a:xfrm>
            <a:off x="4103915" y="902066"/>
            <a:ext cx="3875314" cy="54932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7ED58-FBC8-D0A3-577D-266A45FBCDE7}"/>
              </a:ext>
            </a:extLst>
          </p:cNvPr>
          <p:cNvSpPr/>
          <p:nvPr/>
        </p:nvSpPr>
        <p:spPr>
          <a:xfrm>
            <a:off x="5337313" y="886690"/>
            <a:ext cx="2598374" cy="54932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F32D0D-A1B9-FD6A-26FA-2F522669C16F}"/>
              </a:ext>
            </a:extLst>
          </p:cNvPr>
          <p:cNvSpPr/>
          <p:nvPr/>
        </p:nvSpPr>
        <p:spPr>
          <a:xfrm>
            <a:off x="6705899" y="902066"/>
            <a:ext cx="1229788" cy="443618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3A8B2C-E92C-B44C-DE0B-0F83B1DA80A8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1A46C7CB-ABBB-1484-4F8D-4F26B173A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7" name="Picture 6" descr="primarysm">
              <a:extLst>
                <a:ext uri="{FF2B5EF4-FFF2-40B4-BE49-F238E27FC236}">
                  <a16:creationId xmlns:a16="http://schemas.microsoft.com/office/drawing/2014/main" id="{7D0F5ED3-B0D1-721E-5520-A3AB64269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asa_Logo1">
              <a:extLst>
                <a:ext uri="{FF2B5EF4-FFF2-40B4-BE49-F238E27FC236}">
                  <a16:creationId xmlns:a16="http://schemas.microsoft.com/office/drawing/2014/main" id="{530BCF2F-37F3-67A4-42FC-FA3BE76C6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2161CB6E-57FB-C5D8-1AA7-0DBD84850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337C-F364-4DF9-84F0-4F309304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rmAutofit/>
          </a:bodyPr>
          <a:lstStyle/>
          <a:p>
            <a:r>
              <a:rPr lang="en-US" sz="3200" dirty="0"/>
              <a:t>Why the reliance on passive microwave?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E6A67-06F1-46D6-9681-6F6BDF198E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56" y="1655693"/>
            <a:ext cx="9982201" cy="35713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B4D65B-505A-4E20-AEF3-DBF6917678AA}"/>
              </a:ext>
            </a:extLst>
          </p:cNvPr>
          <p:cNvGrpSpPr/>
          <p:nvPr/>
        </p:nvGrpSpPr>
        <p:grpSpPr>
          <a:xfrm>
            <a:off x="1279072" y="894998"/>
            <a:ext cx="3374572" cy="1255014"/>
            <a:chOff x="1279072" y="1021461"/>
            <a:chExt cx="3374572" cy="12550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04C26B-95C5-433B-A781-14FC3759CB5B}"/>
                </a:ext>
              </a:extLst>
            </p:cNvPr>
            <p:cNvSpPr txBox="1"/>
            <p:nvPr/>
          </p:nvSpPr>
          <p:spPr>
            <a:xfrm>
              <a:off x="1279072" y="1021461"/>
              <a:ext cx="3374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Satellite:surface</a:t>
              </a:r>
              <a:r>
                <a:rPr lang="en-US" b="1" dirty="0"/>
                <a:t> correlations peak at time of observation</a:t>
              </a:r>
              <a:endParaRPr lang="en-GB" b="1" dirty="0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36ACEA15-CDF4-4762-B132-51B9D9863868}"/>
                </a:ext>
              </a:extLst>
            </p:cNvPr>
            <p:cNvSpPr/>
            <p:nvPr/>
          </p:nvSpPr>
          <p:spPr>
            <a:xfrm>
              <a:off x="2677886" y="1622624"/>
              <a:ext cx="250371" cy="6538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929B87-D56B-4576-B989-8F0B3275DF6D}"/>
              </a:ext>
            </a:extLst>
          </p:cNvPr>
          <p:cNvGrpSpPr/>
          <p:nvPr/>
        </p:nvGrpSpPr>
        <p:grpSpPr>
          <a:xfrm>
            <a:off x="1486342" y="3760914"/>
            <a:ext cx="3607110" cy="823955"/>
            <a:chOff x="1486342" y="3887377"/>
            <a:chExt cx="3607110" cy="8239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18256B-7FB1-4555-AC17-C7C9DE18ADFA}"/>
                </a:ext>
              </a:extLst>
            </p:cNvPr>
            <p:cNvSpPr txBox="1"/>
            <p:nvPr/>
          </p:nvSpPr>
          <p:spPr>
            <a:xfrm>
              <a:off x="1486342" y="4157334"/>
              <a:ext cx="360711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Radar-calibrated IR retrievals never match those of the PMW</a:t>
              </a:r>
              <a:endParaRPr lang="en-GB" b="1" dirty="0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6D0C512E-90C1-45A4-ADAF-03C6313103B9}"/>
                </a:ext>
              </a:extLst>
            </p:cNvPr>
            <p:cNvSpPr/>
            <p:nvPr/>
          </p:nvSpPr>
          <p:spPr>
            <a:xfrm rot="10800000">
              <a:off x="2677885" y="3887377"/>
              <a:ext cx="250371" cy="2854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F579B-7559-46EF-A968-482B9519255D}"/>
              </a:ext>
            </a:extLst>
          </p:cNvPr>
          <p:cNvGrpSpPr/>
          <p:nvPr/>
        </p:nvGrpSpPr>
        <p:grpSpPr>
          <a:xfrm>
            <a:off x="6379030" y="864221"/>
            <a:ext cx="3635829" cy="1574807"/>
            <a:chOff x="6379030" y="990684"/>
            <a:chExt cx="3635829" cy="15748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694BCB-590E-4BDB-8576-31EEA2676DC0}"/>
                </a:ext>
              </a:extLst>
            </p:cNvPr>
            <p:cNvSpPr txBox="1"/>
            <p:nvPr/>
          </p:nvSpPr>
          <p:spPr>
            <a:xfrm>
              <a:off x="6379030" y="990684"/>
              <a:ext cx="3635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correlations decline markedly away from time of observation</a:t>
              </a:r>
              <a:endParaRPr lang="en-GB" b="1" dirty="0"/>
            </a:p>
          </p:txBody>
        </p:sp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4C1528F6-0361-4CEB-ABD1-5D9390913181}"/>
                </a:ext>
              </a:extLst>
            </p:cNvPr>
            <p:cNvSpPr/>
            <p:nvPr/>
          </p:nvSpPr>
          <p:spPr>
            <a:xfrm flipV="1">
              <a:off x="8447314" y="1672361"/>
              <a:ext cx="849086" cy="893130"/>
            </a:xfrm>
            <a:prstGeom prst="bentArrow">
              <a:avLst>
                <a:gd name="adj1" fmla="val 17308"/>
                <a:gd name="adj2" fmla="val 17308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270AEC-AC6F-4FC1-AA9B-2603946BC96E}"/>
              </a:ext>
            </a:extLst>
          </p:cNvPr>
          <p:cNvSpPr txBox="1"/>
          <p:nvPr/>
        </p:nvSpPr>
        <p:spPr>
          <a:xfrm>
            <a:off x="46437" y="5259146"/>
            <a:ext cx="1193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Instantaneous passive microwave retrievals are more direct than IR retrievals </a:t>
            </a:r>
          </a:p>
          <a:p>
            <a:pPr algn="ctr"/>
            <a:r>
              <a:rPr lang="en-US" sz="2400" b="1" dirty="0"/>
              <a:t>and are </a:t>
            </a:r>
            <a:r>
              <a:rPr lang="en-US" sz="2400" b="1" u="sng" dirty="0"/>
              <a:t>generally very good </a:t>
            </a:r>
            <a:r>
              <a:rPr lang="en-US" sz="2400" b="1" dirty="0"/>
              <a:t>but </a:t>
            </a:r>
            <a:r>
              <a:rPr lang="en-US" sz="2400" b="1" u="sng" dirty="0"/>
              <a:t>temporal sampling greatly decreases their impact</a:t>
            </a:r>
            <a:endParaRPr lang="en-GB" sz="2400" b="1" u="sng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E61A9C0-D7C0-4243-9172-4D6063A7FB2D}"/>
              </a:ext>
            </a:extLst>
          </p:cNvPr>
          <p:cNvSpPr/>
          <p:nvPr/>
        </p:nvSpPr>
        <p:spPr>
          <a:xfrm>
            <a:off x="10749021" y="2049698"/>
            <a:ext cx="288403" cy="1184699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532AAFA-78B7-45B7-B582-455F1C1989D0}"/>
              </a:ext>
            </a:extLst>
          </p:cNvPr>
          <p:cNvSpPr/>
          <p:nvPr/>
        </p:nvSpPr>
        <p:spPr>
          <a:xfrm>
            <a:off x="10749021" y="3234398"/>
            <a:ext cx="288403" cy="1107830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69EEB-BC29-4BB7-851D-3E72BF85E17A}"/>
              </a:ext>
            </a:extLst>
          </p:cNvPr>
          <p:cNvSpPr txBox="1"/>
          <p:nvPr/>
        </p:nvSpPr>
        <p:spPr>
          <a:xfrm>
            <a:off x="11096731" y="245738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PMW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C4658-37C0-47FB-861F-38BC72AF8F06}"/>
              </a:ext>
            </a:extLst>
          </p:cNvPr>
          <p:cNvSpPr txBox="1"/>
          <p:nvPr/>
        </p:nvSpPr>
        <p:spPr>
          <a:xfrm>
            <a:off x="11128551" y="360353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FBC7A7-8D2E-4C3E-78E9-D41C561B9380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1B4A405B-C744-A692-CCF8-4D4E2E94E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25" name="Picture 24" descr="primarysm">
              <a:extLst>
                <a:ext uri="{FF2B5EF4-FFF2-40B4-BE49-F238E27FC236}">
                  <a16:creationId xmlns:a16="http://schemas.microsoft.com/office/drawing/2014/main" id="{96EB3AAD-24C8-1934-77FB-D2D50B8AA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Nasa_Logo1">
              <a:extLst>
                <a:ext uri="{FF2B5EF4-FFF2-40B4-BE49-F238E27FC236}">
                  <a16:creationId xmlns:a16="http://schemas.microsoft.com/office/drawing/2014/main" id="{0C9193CA-C543-8B8C-D776-BFFECB5B3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9F0C3936-9590-0193-A20A-9909235B5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7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F949C0-9239-DACD-104B-C1F58B4DA11E}"/>
              </a:ext>
            </a:extLst>
          </p:cNvPr>
          <p:cNvSpPr txBox="1"/>
          <p:nvPr/>
        </p:nvSpPr>
        <p:spPr>
          <a:xfrm>
            <a:off x="1621857" y="180000"/>
            <a:ext cx="8948283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Existing/planned ECV precipitation inventory</a:t>
            </a:r>
            <a:endParaRPr lang="en-GB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27BD56-EDC1-F39B-E53F-92833C36D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65929"/>
              </p:ext>
            </p:extLst>
          </p:nvPr>
        </p:nvGraphicFramePr>
        <p:xfrm>
          <a:off x="249382" y="1084371"/>
          <a:ext cx="11603632" cy="3916080"/>
        </p:xfrm>
        <a:graphic>
          <a:graphicData uri="http://schemas.openxmlformats.org/drawingml/2006/table">
            <a:tbl>
              <a:tblPr/>
              <a:tblGrid>
                <a:gridCol w="577391">
                  <a:extLst>
                    <a:ext uri="{9D8B030D-6E8A-4147-A177-3AD203B41FA5}">
                      <a16:colId xmlns:a16="http://schemas.microsoft.com/office/drawing/2014/main" val="2616676468"/>
                    </a:ext>
                  </a:extLst>
                </a:gridCol>
                <a:gridCol w="2318079">
                  <a:extLst>
                    <a:ext uri="{9D8B030D-6E8A-4147-A177-3AD203B41FA5}">
                      <a16:colId xmlns:a16="http://schemas.microsoft.com/office/drawing/2014/main" val="406193445"/>
                    </a:ext>
                  </a:extLst>
                </a:gridCol>
                <a:gridCol w="692210">
                  <a:extLst>
                    <a:ext uri="{9D8B030D-6E8A-4147-A177-3AD203B41FA5}">
                      <a16:colId xmlns:a16="http://schemas.microsoft.com/office/drawing/2014/main" val="1528617947"/>
                    </a:ext>
                  </a:extLst>
                </a:gridCol>
                <a:gridCol w="2256089">
                  <a:extLst>
                    <a:ext uri="{9D8B030D-6E8A-4147-A177-3AD203B41FA5}">
                      <a16:colId xmlns:a16="http://schemas.microsoft.com/office/drawing/2014/main" val="3550430535"/>
                    </a:ext>
                  </a:extLst>
                </a:gridCol>
                <a:gridCol w="470019">
                  <a:extLst>
                    <a:ext uri="{9D8B030D-6E8A-4147-A177-3AD203B41FA5}">
                      <a16:colId xmlns:a16="http://schemas.microsoft.com/office/drawing/2014/main" val="2798225801"/>
                    </a:ext>
                  </a:extLst>
                </a:gridCol>
                <a:gridCol w="1025495">
                  <a:extLst>
                    <a:ext uri="{9D8B030D-6E8A-4147-A177-3AD203B41FA5}">
                      <a16:colId xmlns:a16="http://schemas.microsoft.com/office/drawing/2014/main" val="1536495024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18048378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59004861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val="3631719313"/>
                    </a:ext>
                  </a:extLst>
                </a:gridCol>
                <a:gridCol w="444382">
                  <a:extLst>
                    <a:ext uri="{9D8B030D-6E8A-4147-A177-3AD203B41FA5}">
                      <a16:colId xmlns:a16="http://schemas.microsoft.com/office/drawing/2014/main" val="1967901404"/>
                    </a:ext>
                  </a:extLst>
                </a:gridCol>
                <a:gridCol w="658026">
                  <a:extLst>
                    <a:ext uri="{9D8B030D-6E8A-4147-A177-3AD203B41FA5}">
                      <a16:colId xmlns:a16="http://schemas.microsoft.com/office/drawing/2014/main" val="3872399379"/>
                    </a:ext>
                  </a:extLst>
                </a:gridCol>
                <a:gridCol w="538382">
                  <a:extLst>
                    <a:ext uri="{9D8B030D-6E8A-4147-A177-3AD203B41FA5}">
                      <a16:colId xmlns:a16="http://schemas.microsoft.com/office/drawing/2014/main" val="1370225806"/>
                    </a:ext>
                  </a:extLst>
                </a:gridCol>
              </a:tblGrid>
              <a:tr h="25113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effectLst/>
                        </a:rPr>
                        <a:t>RecID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effectLst/>
                        </a:rPr>
                        <a:t>PhysQuantity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Status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effectLst/>
                        </a:rPr>
                        <a:t>ResponsibleOrg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effectLst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effectLst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effectLst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effectLst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effectLst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effectLst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effectLst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effectLst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457218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r>
                        <a:rPr lang="en-GB" sz="1300" dirty="0"/>
                        <a:t>10121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Liquid precipitation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NASA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SSMI SSMIS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Wentz/RSS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 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0.25 deg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35+ yrs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5578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r>
                        <a:rPr lang="en-GB" sz="1300" dirty="0"/>
                        <a:t>10301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Liquid precipitation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NOAA/NESDIS/NCEI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GeoIR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PERSIANN-CDR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44+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18513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/>
                        <a:t>10318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EUMETSAT (CM SAF)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HOAPS 3.2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ice-free 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deg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40319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/>
                        <a:t>10320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EUMETSAT (CM SAF)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 SSMIS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HOAPS 4.0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ice-free 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deg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90131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/>
                        <a:t>10785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NASA-NOAA-EUMETSAT-CNES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Jason-3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deg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yr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115962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 dirty="0"/>
                        <a:t>10786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NASA-NOAA-EUMETSAT-CNES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Jason-2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yrs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9045883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/>
                        <a:t>10787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NASA - CNES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Jason-1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5211108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/>
                        <a:t>10788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NASA - CNES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Topex/Poseiden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3612059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/>
                        <a:t>10789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ISRO - CNES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SARAL/</a:t>
                      </a:r>
                      <a:r>
                        <a:rPr lang="en-GB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AltiKa</a:t>
                      </a:r>
                      <a:endParaRPr lang="en-GB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7x35 km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887971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r>
                        <a:rPr lang="en-GB" sz="1300" dirty="0"/>
                        <a:t>11527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Liquid precipitation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NASA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 SSMIS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Wentz/RSS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dy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deg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35+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42559"/>
                  </a:ext>
                </a:extLst>
              </a:tr>
              <a:tr h="206344">
                <a:tc>
                  <a:txBody>
                    <a:bodyPr/>
                    <a:lstStyle/>
                    <a:p>
                      <a:r>
                        <a:rPr lang="en-GB" sz="1300" dirty="0"/>
                        <a:t>11528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Liquid precipitation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NASA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 SSMIS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Wentz/RSS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deg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35+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09403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r>
                        <a:rPr lang="en-GB" sz="1300" dirty="0"/>
                        <a:t>11529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Liquid precipitation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NASA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 SSMIS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Wentz/RSS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35+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20586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 dirty="0"/>
                        <a:t>11623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NOAA/NESDIS/NCEI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Multi-sensor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GPCP 2.3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(all)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44+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59571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/>
                        <a:t>11627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NOAA/NESDIS/NCEI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Multi-sensor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GPCP 3.1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(all)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44+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07391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r>
                        <a:rPr lang="en-GB" sz="1300" dirty="0"/>
                        <a:t>11648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Liquid precipitation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Existing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NOAA/NESDIS/NCEI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PMW sounders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 (all)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2/6 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48/16 km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22+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31147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322F80-DCCC-0F0E-F98F-BB56A7A3F82E}"/>
              </a:ext>
            </a:extLst>
          </p:cNvPr>
          <p:cNvSpPr txBox="1"/>
          <p:nvPr/>
        </p:nvSpPr>
        <p:spPr>
          <a:xfrm>
            <a:off x="1232809" y="745607"/>
            <a:ext cx="972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Domain=</a:t>
            </a:r>
            <a:r>
              <a:rPr lang="en-US" i="1" dirty="0"/>
              <a:t>Atmosphere</a:t>
            </a:r>
            <a:r>
              <a:rPr lang="en-US" dirty="0"/>
              <a:t>, </a:t>
            </a:r>
            <a:r>
              <a:rPr lang="en-US" dirty="0" err="1"/>
              <a:t>ECVName</a:t>
            </a:r>
            <a:r>
              <a:rPr lang="en-US" dirty="0"/>
              <a:t>=</a:t>
            </a:r>
            <a:r>
              <a:rPr lang="en-US" i="1" dirty="0"/>
              <a:t>Precipitation</a:t>
            </a:r>
            <a:r>
              <a:rPr lang="en-US" dirty="0"/>
              <a:t>, </a:t>
            </a:r>
            <a:r>
              <a:rPr lang="en-US" dirty="0" err="1"/>
              <a:t>ECVProduct</a:t>
            </a:r>
            <a:r>
              <a:rPr lang="en-US" dirty="0"/>
              <a:t>=</a:t>
            </a:r>
            <a:r>
              <a:rPr lang="en-US" sz="1800" i="1" dirty="0"/>
              <a:t>Estimates of liquid and solid precipitation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B13548-9498-B119-E25D-A71754332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51178"/>
              </p:ext>
            </p:extLst>
          </p:nvPr>
        </p:nvGraphicFramePr>
        <p:xfrm>
          <a:off x="249382" y="5288373"/>
          <a:ext cx="11603632" cy="970512"/>
        </p:xfrm>
        <a:graphic>
          <a:graphicData uri="http://schemas.openxmlformats.org/drawingml/2006/table">
            <a:tbl>
              <a:tblPr/>
              <a:tblGrid>
                <a:gridCol w="577391">
                  <a:extLst>
                    <a:ext uri="{9D8B030D-6E8A-4147-A177-3AD203B41FA5}">
                      <a16:colId xmlns:a16="http://schemas.microsoft.com/office/drawing/2014/main" val="3914887908"/>
                    </a:ext>
                  </a:extLst>
                </a:gridCol>
                <a:gridCol w="2318079">
                  <a:extLst>
                    <a:ext uri="{9D8B030D-6E8A-4147-A177-3AD203B41FA5}">
                      <a16:colId xmlns:a16="http://schemas.microsoft.com/office/drawing/2014/main" val="2305603441"/>
                    </a:ext>
                  </a:extLst>
                </a:gridCol>
                <a:gridCol w="692210">
                  <a:extLst>
                    <a:ext uri="{9D8B030D-6E8A-4147-A177-3AD203B41FA5}">
                      <a16:colId xmlns:a16="http://schemas.microsoft.com/office/drawing/2014/main" val="2079146176"/>
                    </a:ext>
                  </a:extLst>
                </a:gridCol>
                <a:gridCol w="2256089">
                  <a:extLst>
                    <a:ext uri="{9D8B030D-6E8A-4147-A177-3AD203B41FA5}">
                      <a16:colId xmlns:a16="http://schemas.microsoft.com/office/drawing/2014/main" val="1238195153"/>
                    </a:ext>
                  </a:extLst>
                </a:gridCol>
                <a:gridCol w="470019">
                  <a:extLst>
                    <a:ext uri="{9D8B030D-6E8A-4147-A177-3AD203B41FA5}">
                      <a16:colId xmlns:a16="http://schemas.microsoft.com/office/drawing/2014/main" val="4159041963"/>
                    </a:ext>
                  </a:extLst>
                </a:gridCol>
                <a:gridCol w="1025495">
                  <a:extLst>
                    <a:ext uri="{9D8B030D-6E8A-4147-A177-3AD203B41FA5}">
                      <a16:colId xmlns:a16="http://schemas.microsoft.com/office/drawing/2014/main" val="3584041145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1174843397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3918311599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val="1184717042"/>
                    </a:ext>
                  </a:extLst>
                </a:gridCol>
                <a:gridCol w="444382">
                  <a:extLst>
                    <a:ext uri="{9D8B030D-6E8A-4147-A177-3AD203B41FA5}">
                      <a16:colId xmlns:a16="http://schemas.microsoft.com/office/drawing/2014/main" val="2484458564"/>
                    </a:ext>
                  </a:extLst>
                </a:gridCol>
                <a:gridCol w="658026">
                  <a:extLst>
                    <a:ext uri="{9D8B030D-6E8A-4147-A177-3AD203B41FA5}">
                      <a16:colId xmlns:a16="http://schemas.microsoft.com/office/drawing/2014/main" val="254579094"/>
                    </a:ext>
                  </a:extLst>
                </a:gridCol>
                <a:gridCol w="538382">
                  <a:extLst>
                    <a:ext uri="{9D8B030D-6E8A-4147-A177-3AD203B41FA5}">
                      <a16:colId xmlns:a16="http://schemas.microsoft.com/office/drawing/2014/main" val="2153143514"/>
                    </a:ext>
                  </a:extLst>
                </a:gridCol>
              </a:tblGrid>
              <a:tr h="135338">
                <a:tc>
                  <a:txBody>
                    <a:bodyPr/>
                    <a:lstStyle/>
                    <a:p>
                      <a:r>
                        <a:rPr lang="en-GB" sz="1300" dirty="0"/>
                        <a:t>10321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Planned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EUMETSAT (CM SAF)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PMW imagers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HOAPS 5.0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ice-free ocean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 deg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 </a:t>
                      </a:r>
                      <a:r>
                        <a:rPr lang="en-US" sz="12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16126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 dirty="0"/>
                        <a:t>10440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Planned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EUMETSAT (CM SAF)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PMW (I+S) &amp; IR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GIRAFE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 deg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81831"/>
                  </a:ext>
                </a:extLst>
              </a:tr>
              <a:tr h="251136">
                <a:tc>
                  <a:txBody>
                    <a:bodyPr/>
                    <a:lstStyle/>
                    <a:p>
                      <a:r>
                        <a:rPr lang="en-GB" sz="1300" dirty="0"/>
                        <a:t>11839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Planned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EC (Copernicus C3S)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PMW (I+S)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CM-SAF/H-SAF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d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 deg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74297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r>
                        <a:rPr lang="en-GB" sz="1300" dirty="0"/>
                        <a:t>11856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Precipitation (liquid and solid)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Planned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EC (Copernicus C3S)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PMW (I+S)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2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 deg</a:t>
                      </a:r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1244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133221-C1DC-3E35-864D-4326FAEC7C58}"/>
              </a:ext>
            </a:extLst>
          </p:cNvPr>
          <p:cNvSpPr/>
          <p:nvPr/>
        </p:nvSpPr>
        <p:spPr>
          <a:xfrm>
            <a:off x="162962" y="2290527"/>
            <a:ext cx="11779656" cy="128394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8D1376-D23A-FDDA-543B-F7970D778DE1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1AD82076-EA51-607A-AC5F-DCA8F2681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9" name="Picture 8" descr="primarysm">
              <a:extLst>
                <a:ext uri="{FF2B5EF4-FFF2-40B4-BE49-F238E27FC236}">
                  <a16:creationId xmlns:a16="http://schemas.microsoft.com/office/drawing/2014/main" id="{1174D6AC-E95C-E197-B1C9-972C6F9F6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asa_Logo1">
              <a:extLst>
                <a:ext uri="{FF2B5EF4-FFF2-40B4-BE49-F238E27FC236}">
                  <a16:creationId xmlns:a16="http://schemas.microsoft.com/office/drawing/2014/main" id="{2003F05D-197C-07AF-D217-9A7DC827F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75C4AD49-94F8-7E9C-587D-0C2E8C724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3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54AD-8881-AF8E-FDDC-CBEA5C07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rmAutofit/>
          </a:bodyPr>
          <a:lstStyle/>
          <a:p>
            <a:r>
              <a:rPr lang="en-GB" sz="3200" b="1" i="0" strike="noStrike" baseline="0" dirty="0"/>
              <a:t>Existing Precipitation ECVs (v4.10)</a:t>
            </a:r>
            <a:endParaRPr lang="en-GB" sz="3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1A5874-66F9-E982-A535-C09914E7E8D6}"/>
              </a:ext>
            </a:extLst>
          </p:cNvPr>
          <p:cNvGrpSpPr>
            <a:grpSpLocks noChangeAspect="1"/>
          </p:cNvGrpSpPr>
          <p:nvPr/>
        </p:nvGrpSpPr>
        <p:grpSpPr>
          <a:xfrm>
            <a:off x="221461" y="782214"/>
            <a:ext cx="5760000" cy="3120000"/>
            <a:chOff x="221461" y="848921"/>
            <a:chExt cx="5874539" cy="31820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E30842-6CB9-8A75-8423-4879D32C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461" y="848921"/>
              <a:ext cx="5874539" cy="31820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7DB03F-8560-00F2-2189-8CB833B3CD27}"/>
                </a:ext>
              </a:extLst>
            </p:cNvPr>
            <p:cNvSpPr txBox="1"/>
            <p:nvPr/>
          </p:nvSpPr>
          <p:spPr>
            <a:xfrm>
              <a:off x="258407" y="876010"/>
              <a:ext cx="15074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800" b="1" i="0" u="none" strike="noStrike" baseline="0" dirty="0" err="1"/>
                <a:t>RecordID</a:t>
              </a:r>
              <a:r>
                <a:rPr lang="en-GB" sz="1800" b="1" i="0" u="none" strike="noStrike" baseline="0" dirty="0"/>
                <a:t> </a:t>
              </a:r>
              <a:r>
                <a:rPr lang="en-GB" sz="1800" b="0" i="0" u="none" strike="noStrike" baseline="0" dirty="0"/>
                <a:t>10785</a:t>
              </a:r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F9CB0D-731E-7D36-A80C-E24358BBB787}"/>
              </a:ext>
            </a:extLst>
          </p:cNvPr>
          <p:cNvGrpSpPr>
            <a:grpSpLocks noChangeAspect="1"/>
          </p:cNvGrpSpPr>
          <p:nvPr/>
        </p:nvGrpSpPr>
        <p:grpSpPr>
          <a:xfrm>
            <a:off x="1428244" y="1162723"/>
            <a:ext cx="5760000" cy="3120000"/>
            <a:chOff x="1043709" y="1530926"/>
            <a:chExt cx="6428509" cy="34821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EBF663-2DAF-5417-4912-7DA95AED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709" y="1530926"/>
              <a:ext cx="6428509" cy="34821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678AAD-8713-C261-BC92-5AF7D89D21E1}"/>
                </a:ext>
              </a:extLst>
            </p:cNvPr>
            <p:cNvSpPr txBox="1"/>
            <p:nvPr/>
          </p:nvSpPr>
          <p:spPr>
            <a:xfrm>
              <a:off x="1066589" y="1573355"/>
              <a:ext cx="150746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800" b="1" i="0" u="none" strike="noStrike" baseline="0" dirty="0" err="1"/>
                <a:t>RecordID</a:t>
              </a:r>
              <a:r>
                <a:rPr lang="en-GB" sz="1800" b="1" i="0" u="none" strike="noStrike" baseline="0" dirty="0"/>
                <a:t> </a:t>
              </a:r>
              <a:r>
                <a:rPr lang="en-GB" sz="1800" b="0" i="0" u="none" strike="noStrike" baseline="0" dirty="0"/>
                <a:t>10785</a:t>
              </a:r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AA8392-9C4A-E979-A53A-365B95CDBCCB}"/>
              </a:ext>
            </a:extLst>
          </p:cNvPr>
          <p:cNvGrpSpPr>
            <a:grpSpLocks noChangeAspect="1"/>
          </p:cNvGrpSpPr>
          <p:nvPr/>
        </p:nvGrpSpPr>
        <p:grpSpPr>
          <a:xfrm>
            <a:off x="2635026" y="1452330"/>
            <a:ext cx="5760000" cy="3120000"/>
            <a:chOff x="2124364" y="2901017"/>
            <a:chExt cx="5985164" cy="32419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56C281-EB33-5588-2C76-D220FE5BA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4364" y="2901017"/>
              <a:ext cx="5985164" cy="32419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739E7A-1B9B-4EA3-DBD1-8C61CB31C551}"/>
                </a:ext>
              </a:extLst>
            </p:cNvPr>
            <p:cNvSpPr txBox="1"/>
            <p:nvPr/>
          </p:nvSpPr>
          <p:spPr>
            <a:xfrm>
              <a:off x="2161098" y="2917245"/>
              <a:ext cx="150746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800" b="1" i="0" u="none" strike="noStrike" baseline="0" dirty="0" err="1"/>
                <a:t>RecordID</a:t>
              </a:r>
              <a:r>
                <a:rPr lang="en-GB" sz="1800" b="1" i="0" u="none" strike="noStrike" baseline="0" dirty="0"/>
                <a:t> </a:t>
              </a:r>
              <a:r>
                <a:rPr lang="en-GB" sz="1800" b="0" i="0" u="none" strike="noStrike" baseline="0" dirty="0"/>
                <a:t>10318</a:t>
              </a:r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C21491-7459-AA0A-8C30-49F2B38467A0}"/>
              </a:ext>
            </a:extLst>
          </p:cNvPr>
          <p:cNvGrpSpPr>
            <a:grpSpLocks noChangeAspect="1"/>
          </p:cNvGrpSpPr>
          <p:nvPr/>
        </p:nvGrpSpPr>
        <p:grpSpPr>
          <a:xfrm>
            <a:off x="3905376" y="1796457"/>
            <a:ext cx="5759999" cy="3120000"/>
            <a:chOff x="1679077" y="2186179"/>
            <a:chExt cx="5985164" cy="32419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1642DE-D906-07F6-E67C-91087273A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077" y="2186179"/>
              <a:ext cx="5985164" cy="32419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D514AE-2667-8D51-CAC3-F844DA85236A}"/>
                </a:ext>
              </a:extLst>
            </p:cNvPr>
            <p:cNvSpPr txBox="1"/>
            <p:nvPr/>
          </p:nvSpPr>
          <p:spPr>
            <a:xfrm>
              <a:off x="1725623" y="2232268"/>
              <a:ext cx="15074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800" b="1" i="0" u="none" strike="noStrike" baseline="0" dirty="0" err="1"/>
                <a:t>RecordID</a:t>
              </a:r>
              <a:r>
                <a:rPr lang="en-GB" sz="1800" b="1" i="0" u="none" strike="noStrike" baseline="0" dirty="0"/>
                <a:t> </a:t>
              </a:r>
              <a:r>
                <a:rPr lang="en-GB" sz="1800" b="0" i="0" u="none" strike="noStrike" baseline="0" dirty="0"/>
                <a:t>11527</a:t>
              </a:r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67B4F-CB6B-E915-08E4-EA33EF0CFDF6}"/>
              </a:ext>
            </a:extLst>
          </p:cNvPr>
          <p:cNvGrpSpPr>
            <a:grpSpLocks noChangeAspect="1"/>
          </p:cNvGrpSpPr>
          <p:nvPr/>
        </p:nvGrpSpPr>
        <p:grpSpPr>
          <a:xfrm>
            <a:off x="4943419" y="2079085"/>
            <a:ext cx="5760000" cy="3120000"/>
            <a:chOff x="2557691" y="2571481"/>
            <a:chExt cx="7195127" cy="38973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46E6BCD-D607-2352-A4BB-1FF4ED7CD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7691" y="2571481"/>
              <a:ext cx="7195127" cy="38973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7ABB81-2ADB-A206-F046-ABC40900A94E}"/>
                </a:ext>
              </a:extLst>
            </p:cNvPr>
            <p:cNvSpPr txBox="1"/>
            <p:nvPr/>
          </p:nvSpPr>
          <p:spPr>
            <a:xfrm>
              <a:off x="2580013" y="2617142"/>
              <a:ext cx="33595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800" b="1" i="0" u="none" strike="noStrike" baseline="0" dirty="0" err="1"/>
                <a:t>RecordID</a:t>
              </a:r>
              <a:r>
                <a:rPr lang="en-GB" sz="1800" b="1" i="0" u="none" strike="noStrike" baseline="0" dirty="0"/>
                <a:t> </a:t>
              </a:r>
              <a:r>
                <a:rPr lang="en-GB" sz="1800" b="0" i="0" u="none" strike="noStrike" baseline="0" dirty="0"/>
                <a:t>11527 – </a:t>
              </a:r>
              <a:r>
                <a:rPr lang="en-GB" sz="1800" b="0" i="0" u="none" strike="noStrike" baseline="0" dirty="0" err="1"/>
                <a:t>Earthdata</a:t>
              </a:r>
              <a:r>
                <a:rPr lang="en-GB" sz="1800" b="0" i="0" u="none" strike="noStrike" baseline="0" dirty="0"/>
                <a:t> search </a:t>
              </a:r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CB7FA8-DB0B-D024-E9E4-3F327CAE564A}"/>
              </a:ext>
            </a:extLst>
          </p:cNvPr>
          <p:cNvGrpSpPr>
            <a:grpSpLocks noChangeAspect="1"/>
          </p:cNvGrpSpPr>
          <p:nvPr/>
        </p:nvGrpSpPr>
        <p:grpSpPr>
          <a:xfrm>
            <a:off x="5981461" y="2451620"/>
            <a:ext cx="5760000" cy="3120001"/>
            <a:chOff x="4259800" y="3139893"/>
            <a:chExt cx="7195123" cy="389735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CAFB791-5BDB-DA7B-4FFE-959FF39C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9800" y="3139893"/>
              <a:ext cx="7195123" cy="38973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A1E4F3-CA6A-74E0-02A1-13C01AB292B4}"/>
                </a:ext>
              </a:extLst>
            </p:cNvPr>
            <p:cNvSpPr txBox="1"/>
            <p:nvPr/>
          </p:nvSpPr>
          <p:spPr>
            <a:xfrm>
              <a:off x="4337193" y="3185552"/>
              <a:ext cx="7089926" cy="2691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0" i="0" u="none" strike="noStrike" baseline="0" dirty="0" err="1"/>
                <a:t>Earthdata</a:t>
              </a:r>
              <a:r>
                <a:rPr lang="en-GB" sz="1400" b="0" i="0" u="none" strike="noStrike" baseline="0" dirty="0"/>
                <a:t> search – </a:t>
              </a:r>
              <a:r>
                <a:rPr lang="en-GB" sz="1400" i="0" u="none" strike="noStrike" baseline="0" dirty="0"/>
                <a:t>“precipitation”</a:t>
              </a:r>
              <a:r>
                <a:rPr lang="en-US" sz="1400" dirty="0"/>
                <a:t> “RSS SSMIS OCEAN PRODUCT GRIDS DAILY”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3526266-4C8E-A656-E2B1-9811C2D753EF}"/>
              </a:ext>
            </a:extLst>
          </p:cNvPr>
          <p:cNvSpPr txBox="1"/>
          <p:nvPr/>
        </p:nvSpPr>
        <p:spPr>
          <a:xfrm>
            <a:off x="221461" y="4845249"/>
            <a:ext cx="5737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Needs updating…</a:t>
            </a:r>
          </a:p>
          <a:p>
            <a:r>
              <a:rPr lang="en-US" sz="2400" dirty="0"/>
              <a:t>Suitability for different users/applications</a:t>
            </a:r>
          </a:p>
          <a:p>
            <a:r>
              <a:rPr lang="en-US" sz="2400" dirty="0"/>
              <a:t>User interface (at various levels of expertise)</a:t>
            </a:r>
            <a:endParaRPr lang="en-GB" sz="2400" dirty="0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289173E-A033-5D08-984A-D49B16A0AC84}"/>
              </a:ext>
            </a:extLst>
          </p:cNvPr>
          <p:cNvSpPr/>
          <p:nvPr/>
        </p:nvSpPr>
        <p:spPr>
          <a:xfrm>
            <a:off x="9512343" y="618529"/>
            <a:ext cx="2421970" cy="1120812"/>
          </a:xfrm>
          <a:prstGeom prst="wedgeRoundRectCallout">
            <a:avLst>
              <a:gd name="adj1" fmla="val 24762"/>
              <a:gd name="adj2" fmla="val 1102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sets often difficult to specify.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No legend for images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9513BE-EB56-0B29-D2C9-061D7848D9CB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5B98F1E1-4553-D220-5664-6EEBB371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5" name="Picture 4" descr="primarysm">
              <a:extLst>
                <a:ext uri="{FF2B5EF4-FFF2-40B4-BE49-F238E27FC236}">
                  <a16:creationId xmlns:a16="http://schemas.microsoft.com/office/drawing/2014/main" id="{663821F2-BC5F-88F0-C392-B744D2991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Nasa_Logo1">
              <a:extLst>
                <a:ext uri="{FF2B5EF4-FFF2-40B4-BE49-F238E27FC236}">
                  <a16:creationId xmlns:a16="http://schemas.microsoft.com/office/drawing/2014/main" id="{82EACE99-9196-4C03-78DD-62CE30B17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87C7AEC4-2234-FA5B-32EB-9EA4D0408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5929-304B-55CC-DCDB-347DA3E6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rmAutofit/>
          </a:bodyPr>
          <a:lstStyle/>
          <a:p>
            <a:r>
              <a:rPr lang="en-US" sz="3200" dirty="0"/>
              <a:t>Precipitation Data sets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E32BB-82D1-2A44-A3EF-505F78153C35}"/>
              </a:ext>
            </a:extLst>
          </p:cNvPr>
          <p:cNvSpPr txBox="1"/>
          <p:nvPr/>
        </p:nvSpPr>
        <p:spPr>
          <a:xfrm>
            <a:off x="277092" y="900000"/>
            <a:ext cx="11637816" cy="5371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600" b="1" dirty="0"/>
              <a:t>A </a:t>
            </a:r>
            <a:r>
              <a:rPr lang="en-US" sz="2600" b="1" u="sng" dirty="0"/>
              <a:t>multitude</a:t>
            </a:r>
            <a:r>
              <a:rPr lang="en-US" sz="2600" b="1" dirty="0"/>
              <a:t> of precipitation data sets from surface, satellite, model and combined.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CGMS/IPWG </a:t>
            </a:r>
            <a:r>
              <a:rPr lang="en-US" sz="2400" dirty="0"/>
              <a:t>identified 89 data products (</a:t>
            </a:r>
            <a:r>
              <a:rPr lang="en-GB" sz="2400" dirty="0">
                <a:hlinkClick r:id="rId2"/>
              </a:rPr>
              <a:t>http://ipwg.isac.cnr.it/data.html</a:t>
            </a:r>
            <a:r>
              <a:rPr lang="en-GB" sz="2400" dirty="0"/>
              <a:t>):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Combination datasets with gauge data </a:t>
            </a:r>
            <a:r>
              <a:rPr lang="en-GB" sz="2400" i="1" dirty="0"/>
              <a:t>(21 products) </a:t>
            </a:r>
          </a:p>
          <a:p>
            <a:r>
              <a:rPr lang="en-GB" sz="2400" dirty="0"/>
              <a:t>	</a:t>
            </a:r>
            <a:r>
              <a:rPr lang="en-GB" sz="2400" dirty="0">
                <a:solidFill>
                  <a:srgbClr val="0070C0"/>
                </a:solidFill>
              </a:rPr>
              <a:t>0.04°x0.04° to 2.5°x2.5°, 30min to seasonal, </a:t>
            </a:r>
            <a:r>
              <a:rPr lang="en-GB" sz="2400" dirty="0" err="1">
                <a:solidFill>
                  <a:srgbClr val="0070C0"/>
                </a:solidFill>
              </a:rPr>
              <a:t>lat</a:t>
            </a:r>
            <a:r>
              <a:rPr lang="en-GB" sz="2400" dirty="0">
                <a:solidFill>
                  <a:srgbClr val="0070C0"/>
                </a:solidFill>
              </a:rPr>
              <a:t>-range/Africa to global.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Satellite combination datasets </a:t>
            </a:r>
            <a:r>
              <a:rPr lang="en-GB" sz="2400" i="1" dirty="0"/>
              <a:t>(22 products)</a:t>
            </a:r>
          </a:p>
          <a:p>
            <a:r>
              <a:rPr lang="en-GB" sz="2400" dirty="0"/>
              <a:t>	</a:t>
            </a:r>
            <a:r>
              <a:rPr lang="en-GB" sz="2400" dirty="0">
                <a:solidFill>
                  <a:srgbClr val="0070C0"/>
                </a:solidFill>
              </a:rPr>
              <a:t>2x2 km to 2.5°x2.5°, 10min to 5-day, </a:t>
            </a:r>
            <a:r>
              <a:rPr lang="en-GB" sz="2400" dirty="0" err="1">
                <a:solidFill>
                  <a:srgbClr val="0070C0"/>
                </a:solidFill>
              </a:rPr>
              <a:t>lat</a:t>
            </a:r>
            <a:r>
              <a:rPr lang="en-GB" sz="2400" dirty="0">
                <a:solidFill>
                  <a:srgbClr val="0070C0"/>
                </a:solidFill>
              </a:rPr>
              <a:t>-range/regional/disk to global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Single-source datasets </a:t>
            </a:r>
            <a:r>
              <a:rPr lang="en-GB" sz="2400" i="1" dirty="0"/>
              <a:t>(32 products)</a:t>
            </a:r>
          </a:p>
          <a:p>
            <a:r>
              <a:rPr lang="en-GB" sz="2400" dirty="0"/>
              <a:t>	</a:t>
            </a:r>
            <a:r>
              <a:rPr lang="en-GB" sz="2400" dirty="0">
                <a:solidFill>
                  <a:srgbClr val="0070C0"/>
                </a:solidFill>
              </a:rPr>
              <a:t>FOV to 2.5°x2.5°, instantaneous to monthly, </a:t>
            </a:r>
            <a:r>
              <a:rPr lang="en-GB" sz="2400" dirty="0" err="1">
                <a:solidFill>
                  <a:srgbClr val="0070C0"/>
                </a:solidFill>
              </a:rPr>
              <a:t>lat</a:t>
            </a:r>
            <a:r>
              <a:rPr lang="en-GB" sz="2400" dirty="0">
                <a:solidFill>
                  <a:srgbClr val="0070C0"/>
                </a:solidFill>
              </a:rPr>
              <a:t>-range/regional/disk to global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Precipitation gauge analysis </a:t>
            </a:r>
            <a:r>
              <a:rPr lang="en-GB" sz="2400" i="1" dirty="0"/>
              <a:t>(14 products)</a:t>
            </a:r>
          </a:p>
          <a:p>
            <a:r>
              <a:rPr lang="en-GB" sz="2400" dirty="0"/>
              <a:t>	</a:t>
            </a:r>
            <a:r>
              <a:rPr lang="en-GB" sz="2400" dirty="0">
                <a:solidFill>
                  <a:srgbClr val="0070C0"/>
                </a:solidFill>
              </a:rPr>
              <a:t>(individual) 0.25°x0.25° to 2.5°x3.75°, daily to monthly, regional to quasi-global.</a:t>
            </a:r>
          </a:p>
          <a:p>
            <a:pPr>
              <a:spcBef>
                <a:spcPts val="1200"/>
              </a:spcBef>
            </a:pPr>
            <a:r>
              <a:rPr lang="en-GB" sz="2400" b="1" dirty="0"/>
              <a:t>Total of  </a:t>
            </a:r>
            <a:r>
              <a:rPr lang="en-GB" sz="2400" b="1" u="sng" dirty="0"/>
              <a:t>89 identified ”publicly-available” products (+many more)</a:t>
            </a:r>
          </a:p>
          <a:p>
            <a:r>
              <a:rPr lang="en-GB" sz="2400" dirty="0"/>
              <a:t>	</a:t>
            </a:r>
            <a:r>
              <a:rPr lang="en-GB" sz="2400" dirty="0">
                <a:solidFill>
                  <a:srgbClr val="0070C0"/>
                </a:solidFill>
              </a:rPr>
              <a:t> 2x2 km to 2.5°x2.5°, instantaneous to seasonal, regional to global.</a:t>
            </a:r>
          </a:p>
          <a:p>
            <a:endParaRPr lang="en-GB" sz="2400" dirty="0"/>
          </a:p>
          <a:p>
            <a:endParaRPr lang="en-US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39FC6-9BA1-07B2-1826-0C3BF961D994}"/>
              </a:ext>
            </a:extLst>
          </p:cNvPr>
          <p:cNvSpPr txBox="1"/>
          <p:nvPr/>
        </p:nvSpPr>
        <p:spPr>
          <a:xfrm>
            <a:off x="8589895" y="6082159"/>
            <a:ext cx="332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Many thanks to George Huffman!</a:t>
            </a:r>
            <a:endParaRPr lang="en-GB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F56D1F-5E3B-B6C6-8057-97B28640F09E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6E0B8348-6E3F-3828-F537-90E6237C0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7" name="Picture 6" descr="primarysm">
              <a:extLst>
                <a:ext uri="{FF2B5EF4-FFF2-40B4-BE49-F238E27FC236}">
                  <a16:creationId xmlns:a16="http://schemas.microsoft.com/office/drawing/2014/main" id="{43A8DEA7-318C-17D0-3871-161C62CD6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asa_Logo1">
              <a:extLst>
                <a:ext uri="{FF2B5EF4-FFF2-40B4-BE49-F238E27FC236}">
                  <a16:creationId xmlns:a16="http://schemas.microsoft.com/office/drawing/2014/main" id="{DB368479-D826-8C28-0A4D-6F70824D8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AC01AD78-B34C-A556-BC89-859DA8ABC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97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5929-304B-55CC-DCDB-347DA3E6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541" y="180000"/>
            <a:ext cx="10515600" cy="540000"/>
          </a:xfrm>
        </p:spPr>
        <p:txBody>
          <a:bodyPr>
            <a:normAutofit/>
          </a:bodyPr>
          <a:lstStyle/>
          <a:p>
            <a:r>
              <a:rPr lang="en-US" sz="3200" dirty="0"/>
              <a:t>Fundamental Climate Data Records (PMW Tbs)</a:t>
            </a:r>
            <a:endParaRPr lang="en-GB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EF5805-2D03-2635-2BDD-2C7A67692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4">
            <a:extLst>
              <a:ext uri="{FF2B5EF4-FFF2-40B4-BE49-F238E27FC236}">
                <a16:creationId xmlns:a16="http://schemas.microsoft.com/office/drawing/2014/main" id="{91C5923A-BF29-2531-C9EB-3374D48F8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356" y="1433547"/>
            <a:ext cx="6602188" cy="44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A091259-89B6-09DC-9E5B-9DCAECCCB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204" y="1946463"/>
            <a:ext cx="2054817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Differences between the CDR Tbs tend to be consistent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Fluctuations with ranges of about 1K.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Spikes in the difference generally relate to episodes where one scheme set data to missing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814A0-6A6B-25E1-63B5-D528E0C56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963" y="1433547"/>
            <a:ext cx="2587083" cy="4902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D284B81-5F4B-0DAB-D5D0-71A8CA1A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356" y="5786623"/>
            <a:ext cx="66883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Differences between the NASA PPS Tb data record for the SSMI sensor for the 19V, 22V and 85V channels over the AIP-3 region.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A01F8-1A6E-F2D7-3588-D1E4C542CCA2}"/>
              </a:ext>
            </a:extLst>
          </p:cNvPr>
          <p:cNvSpPr txBox="1"/>
          <p:nvPr/>
        </p:nvSpPr>
        <p:spPr>
          <a:xfrm>
            <a:off x="445237" y="1264270"/>
            <a:ext cx="1116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CSU/NASA</a:t>
            </a:r>
            <a:endParaRPr lang="en-GB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D0906-63C8-951C-2BE3-8A74B5274A3B}"/>
              </a:ext>
            </a:extLst>
          </p:cNvPr>
          <p:cNvSpPr txBox="1"/>
          <p:nvPr/>
        </p:nvSpPr>
        <p:spPr>
          <a:xfrm>
            <a:off x="1860411" y="1264270"/>
            <a:ext cx="884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CM-SAF</a:t>
            </a:r>
            <a:endParaRPr lang="en-GB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222A0-4535-DCF2-6AC0-06641BF505CD}"/>
              </a:ext>
            </a:extLst>
          </p:cNvPr>
          <p:cNvSpPr txBox="1"/>
          <p:nvPr/>
        </p:nvSpPr>
        <p:spPr>
          <a:xfrm>
            <a:off x="1217029" y="757081"/>
            <a:ext cx="10288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Level 1 data is crucial – but variations exist between ‘calibrated’ data sets</a:t>
            </a:r>
            <a:endParaRPr lang="en-GB" sz="26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5C6A6A-CB72-CC3A-F34D-0D3A14CE7662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9F164961-BC1C-10B7-83E9-3388EDC64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2" name="Picture 11" descr="primarysm">
              <a:extLst>
                <a:ext uri="{FF2B5EF4-FFF2-40B4-BE49-F238E27FC236}">
                  <a16:creationId xmlns:a16="http://schemas.microsoft.com/office/drawing/2014/main" id="{26F975C7-C753-FFD1-ACF8-3B303A927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Nasa_Logo1">
              <a:extLst>
                <a:ext uri="{FF2B5EF4-FFF2-40B4-BE49-F238E27FC236}">
                  <a16:creationId xmlns:a16="http://schemas.microsoft.com/office/drawing/2014/main" id="{43CE333D-6A6C-1F47-97A5-E2069412E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18EC745C-D463-FB8C-F630-EE2AEE1C5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23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F949C0-9239-DACD-104B-C1F58B4DA11E}"/>
              </a:ext>
            </a:extLst>
          </p:cNvPr>
          <p:cNvSpPr txBox="1"/>
          <p:nvPr/>
        </p:nvSpPr>
        <p:spPr>
          <a:xfrm>
            <a:off x="4809438" y="108000"/>
            <a:ext cx="2573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BC62D3-A43E-DE01-B4B4-5DF21120C884}"/>
              </a:ext>
            </a:extLst>
          </p:cNvPr>
          <p:cNvSpPr txBox="1">
            <a:spLocks/>
          </p:cNvSpPr>
          <p:nvPr/>
        </p:nvSpPr>
        <p:spPr>
          <a:xfrm>
            <a:off x="459636" y="708894"/>
            <a:ext cx="11315700" cy="2471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l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Water and precipitation are: </a:t>
            </a:r>
          </a:p>
          <a:p>
            <a:pPr marL="288000" indent="-288000" algn="just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essential to life on Earth -</a:t>
            </a:r>
            <a:r>
              <a:rPr lang="en-US" sz="2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the only planet (we know) that has abundant, usable water.</a:t>
            </a:r>
          </a:p>
          <a:p>
            <a:pPr marL="288000" indent="-288000" algn="just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a fundamental component of the Earth’s energy and water cycle,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redistributing energy through evaporation and condensation across the Earth’s surface and its’ atmosphere. </a:t>
            </a:r>
          </a:p>
          <a:p>
            <a:pPr marL="288000" indent="-288000" algn="just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spc="-10" dirty="0">
                <a:latin typeface="+mn-lt"/>
              </a:rPr>
              <a:t>critical to our social and economic well being: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too much or too little can be disastrous.</a:t>
            </a:r>
          </a:p>
          <a:p>
            <a:pPr marL="288000" indent="-288000" algn="just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increasingly important politically: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water resources transcend national boundaries.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DA76945-E397-F0FD-9815-12BA20147B92}"/>
              </a:ext>
            </a:extLst>
          </p:cNvPr>
          <p:cNvSpPr txBox="1">
            <a:spLocks noChangeArrowheads="1"/>
          </p:cNvSpPr>
          <p:nvPr/>
        </p:nvSpPr>
        <p:spPr>
          <a:xfrm>
            <a:off x="459636" y="3429000"/>
            <a:ext cx="11315700" cy="283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FontTx/>
              <a:buNone/>
            </a:pPr>
            <a:r>
              <a:rPr lang="en-GB" altLang="en-US" sz="2600" dirty="0">
                <a:latin typeface="+mn-lt"/>
              </a:rPr>
              <a:t>Quantifying precipitation, its accuracies and errors is problematic due to its’ temporal and spatial variability: Issues affecting and influencing the observation and measurement of precipitation include:</a:t>
            </a:r>
          </a:p>
          <a:p>
            <a:pPr marL="288000" indent="-360000" algn="l">
              <a:spcBef>
                <a:spcPts val="600"/>
              </a:spcBef>
              <a:buFont typeface="+mj-lt"/>
              <a:buAutoNum type="romanLcPeriod"/>
            </a:pPr>
            <a:r>
              <a:rPr lang="en-GB" altLang="en-US" sz="2600" dirty="0">
                <a:latin typeface="+mn-lt"/>
              </a:rPr>
              <a:t>characteristics </a:t>
            </a:r>
            <a:r>
              <a:rPr lang="en-GB" altLang="en-US" sz="2600" dirty="0">
                <a:solidFill>
                  <a:srgbClr val="0070C0"/>
                </a:solidFill>
                <a:latin typeface="+mn-lt"/>
              </a:rPr>
              <a:t>of the precipitation being observed;</a:t>
            </a:r>
          </a:p>
          <a:p>
            <a:pPr marL="288000" indent="-360000" algn="l">
              <a:spcBef>
                <a:spcPts val="300"/>
              </a:spcBef>
              <a:buFont typeface="+mj-lt"/>
              <a:buAutoNum type="romanLcPeriod"/>
            </a:pPr>
            <a:r>
              <a:rPr lang="en-GB" altLang="en-US" sz="2600" dirty="0">
                <a:latin typeface="+mn-lt"/>
              </a:rPr>
              <a:t>observational capability </a:t>
            </a:r>
            <a:r>
              <a:rPr lang="en-GB" altLang="en-US" sz="2600" dirty="0">
                <a:solidFill>
                  <a:srgbClr val="0070C0"/>
                </a:solidFill>
                <a:latin typeface="+mn-lt"/>
              </a:rPr>
              <a:t>of the instrument;</a:t>
            </a:r>
          </a:p>
          <a:p>
            <a:pPr marL="288000" indent="-360000" algn="l">
              <a:spcBef>
                <a:spcPts val="300"/>
              </a:spcBef>
              <a:buFont typeface="+mj-lt"/>
              <a:buAutoNum type="romanLcPeriod"/>
            </a:pPr>
            <a:r>
              <a:rPr lang="en-GB" altLang="en-US" sz="2600" dirty="0">
                <a:latin typeface="+mn-lt"/>
              </a:rPr>
              <a:t>interpretation of the measurements/observations </a:t>
            </a:r>
            <a:r>
              <a:rPr lang="en-GB" altLang="en-US" sz="2600" dirty="0">
                <a:solidFill>
                  <a:srgbClr val="0070C0"/>
                </a:solidFill>
                <a:latin typeface="+mn-lt"/>
              </a:rPr>
              <a:t>and derived parameters, and;</a:t>
            </a:r>
          </a:p>
          <a:p>
            <a:pPr marL="288000" indent="-360000" algn="l">
              <a:spcBef>
                <a:spcPts val="300"/>
              </a:spcBef>
              <a:buFont typeface="+mj-lt"/>
              <a:buAutoNum type="romanLcPeriod"/>
            </a:pPr>
            <a:r>
              <a:rPr lang="en-GB" altLang="en-US" sz="2600" dirty="0">
                <a:latin typeface="+mn-lt"/>
              </a:rPr>
              <a:t>perceived versus real requirements </a:t>
            </a:r>
            <a:r>
              <a:rPr lang="en-GB" altLang="en-US" sz="2600" dirty="0">
                <a:solidFill>
                  <a:srgbClr val="0070C0"/>
                </a:solidFill>
                <a:latin typeface="+mn-lt"/>
              </a:rPr>
              <a:t>of subsequent applications.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1AEF4-4992-86B7-4673-411ECDCF62E1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6DE876DE-5114-2CB8-25F3-9C5E9FF0B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7" name="Picture 6" descr="primarysm">
              <a:extLst>
                <a:ext uri="{FF2B5EF4-FFF2-40B4-BE49-F238E27FC236}">
                  <a16:creationId xmlns:a16="http://schemas.microsoft.com/office/drawing/2014/main" id="{5E4E52DD-7DC3-46E7-556F-87828CA89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asa_Logo1">
              <a:extLst>
                <a:ext uri="{FF2B5EF4-FFF2-40B4-BE49-F238E27FC236}">
                  <a16:creationId xmlns:a16="http://schemas.microsoft.com/office/drawing/2014/main" id="{2FFFCCB5-57D4-5745-48D3-344BE3CD0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9D2DB192-216B-C995-3375-DF25C5020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3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0297-C697-B109-EA5F-D59FD955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86" y="180000"/>
            <a:ext cx="10515600" cy="540000"/>
          </a:xfrm>
        </p:spPr>
        <p:txBody>
          <a:bodyPr>
            <a:normAutofit/>
          </a:bodyPr>
          <a:lstStyle/>
          <a:p>
            <a:r>
              <a:rPr lang="en-US" sz="3200" dirty="0"/>
              <a:t>Long-term Tb observations (NASA-PPS)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67D3D-B9A6-BFF8-1020-B6738D35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8928-0F2C-4430-9242-7B713160BECB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FAB84-E45B-7399-F74C-CD34FB92F05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96" y="937474"/>
            <a:ext cx="5760000" cy="2601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FD453F-BA9B-4AB5-52B7-2F1CBEA5027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96" y="937475"/>
            <a:ext cx="5760000" cy="24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E14D5-DABB-C7E7-41D0-F20AFA3A96D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31" y="3522683"/>
            <a:ext cx="5508703" cy="234000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922FE58D-398B-E76B-1C78-B2DF8D78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396" y="3868358"/>
            <a:ext cx="585067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‘Consistent’ calibration </a:t>
            </a:r>
            <a:r>
              <a:rPr kumimoji="0" lang="en-US" altLang="en-US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vv</a:t>
            </a:r>
            <a:r>
              <a:rPr kumimoji="0" lang="en-US" alt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‘inter-calibration’:  - differences generally related to Earth Incidence Angle or differences in channel frequency.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A7607ED-AC50-FCA0-852E-EA3D5703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05" y="1930271"/>
            <a:ext cx="1130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284" eaLnBrk="1" hangingPunct="1">
              <a:spcBef>
                <a:spcPct val="0"/>
              </a:spcBef>
              <a:buNone/>
            </a:pPr>
            <a:r>
              <a:rPr lang="en-US" altLang="en-US" sz="1400" i="1" dirty="0">
                <a:solidFill>
                  <a:prstClr val="black"/>
                </a:solidFill>
              </a:rPr>
              <a:t>SMMR data</a:t>
            </a:r>
            <a:endParaRPr lang="en-GB" alt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C45621DA-903C-286C-9222-FC85A539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5" y="2031586"/>
            <a:ext cx="1130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284" eaLnBrk="1" hangingPunct="1">
              <a:spcBef>
                <a:spcPct val="0"/>
              </a:spcBef>
              <a:buNone/>
            </a:pPr>
            <a:r>
              <a:rPr lang="en-US" altLang="en-US" sz="1400" i="1" dirty="0">
                <a:solidFill>
                  <a:prstClr val="black"/>
                </a:solidFill>
              </a:rPr>
              <a:t>SMMR data</a:t>
            </a:r>
            <a:endParaRPr lang="en-GB" altLang="en-US" sz="1400" i="1" dirty="0">
              <a:solidFill>
                <a:prstClr val="black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447F2F-4F6C-198F-68C7-40360967E842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8DA3A42E-D04F-5431-113F-2891FE789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7" name="Picture 16" descr="primarysm">
              <a:extLst>
                <a:ext uri="{FF2B5EF4-FFF2-40B4-BE49-F238E27FC236}">
                  <a16:creationId xmlns:a16="http://schemas.microsoft.com/office/drawing/2014/main" id="{C0E2933D-000B-9579-EA0C-2A3F5A295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Nasa_Logo1">
              <a:extLst>
                <a:ext uri="{FF2B5EF4-FFF2-40B4-BE49-F238E27FC236}">
                  <a16:creationId xmlns:a16="http://schemas.microsoft.com/office/drawing/2014/main" id="{5F1C8B41-8231-075F-5CDE-FD63EEC86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638E57BE-391A-3BEC-7B97-9B3F2CAD6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09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803" y="812764"/>
            <a:ext cx="8682238" cy="37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230" y="4397608"/>
            <a:ext cx="8708811" cy="16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84" y="2632634"/>
            <a:ext cx="192021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453383" y="493956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9494" y="5981784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54195" y="4880180"/>
            <a:ext cx="754380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54121" y="3478555"/>
            <a:ext cx="1817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Exemplar diurnal 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0614" y="840474"/>
            <a:ext cx="229862" cy="330346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0" bIns="0" rtlCol="0">
            <a:spAutoFit/>
          </a:bodyPr>
          <a:lstStyle/>
          <a:p>
            <a:pPr algn="r">
              <a:spcBef>
                <a:spcPts val="1600"/>
              </a:spcBef>
            </a:pPr>
            <a:r>
              <a:rPr lang="en-US" sz="1200" b="1" dirty="0"/>
              <a:t>12</a:t>
            </a:r>
          </a:p>
          <a:p>
            <a:pPr algn="r">
              <a:spcBef>
                <a:spcPts val="1600"/>
              </a:spcBef>
            </a:pPr>
            <a:endParaRPr lang="en-US" sz="1200" b="1" dirty="0"/>
          </a:p>
          <a:p>
            <a:pPr algn="r">
              <a:spcBef>
                <a:spcPts val="1600"/>
              </a:spcBef>
            </a:pPr>
            <a:r>
              <a:rPr lang="en-US" sz="1200" b="1" dirty="0"/>
              <a:t>9</a:t>
            </a:r>
          </a:p>
          <a:p>
            <a:pPr algn="r">
              <a:spcBef>
                <a:spcPts val="1600"/>
              </a:spcBef>
            </a:pPr>
            <a:endParaRPr lang="en-US" sz="1200" b="1" dirty="0"/>
          </a:p>
          <a:p>
            <a:pPr algn="r">
              <a:spcBef>
                <a:spcPts val="1600"/>
              </a:spcBef>
            </a:pPr>
            <a:r>
              <a:rPr lang="en-US" sz="1200" b="1" dirty="0"/>
              <a:t>6</a:t>
            </a:r>
          </a:p>
          <a:p>
            <a:pPr algn="r">
              <a:spcBef>
                <a:spcPts val="1600"/>
              </a:spcBef>
            </a:pPr>
            <a:endParaRPr lang="en-US" sz="1200" b="1" dirty="0"/>
          </a:p>
          <a:p>
            <a:pPr algn="r">
              <a:spcBef>
                <a:spcPts val="1600"/>
              </a:spcBef>
            </a:pPr>
            <a:r>
              <a:rPr lang="en-US" sz="1200" b="1" dirty="0"/>
              <a:t>3</a:t>
            </a:r>
          </a:p>
          <a:p>
            <a:pPr algn="r">
              <a:spcBef>
                <a:spcPts val="1600"/>
              </a:spcBef>
            </a:pPr>
            <a:endParaRPr lang="en-US" sz="1200" b="1" dirty="0"/>
          </a:p>
          <a:p>
            <a:pPr algn="r">
              <a:spcBef>
                <a:spcPts val="1600"/>
              </a:spcBef>
            </a:pPr>
            <a:r>
              <a:rPr lang="en-US" sz="1200" b="1" dirty="0"/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271324" y="2127257"/>
            <a:ext cx="294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Overpass local time (AM/PM)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193" y="180000"/>
            <a:ext cx="7013458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Drifting Orbits – and diurnal biases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35760" y="46627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14732" y="4847781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73961" y="482601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03105" y="2321093"/>
            <a:ext cx="4867" cy="3785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82076" y="2168692"/>
            <a:ext cx="0" cy="379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30418" y="2604121"/>
            <a:ext cx="0" cy="379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52385" y="4891802"/>
            <a:ext cx="77698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b="1" dirty="0"/>
              <a:t>GPM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61529" y="5439985"/>
            <a:ext cx="79301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b="1" dirty="0"/>
              <a:t>TRMM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52385" y="5181792"/>
            <a:ext cx="74332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b="1" dirty="0"/>
              <a:t>M-T   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26096" y="5589240"/>
            <a:ext cx="3410265" cy="0"/>
          </a:xfrm>
          <a:prstGeom prst="straightConnector1">
            <a:avLst/>
          </a:prstGeom>
          <a:ln w="38100">
            <a:solidFill>
              <a:srgbClr val="FF0000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472264" y="5320290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120336" y="5034881"/>
            <a:ext cx="360040" cy="1"/>
          </a:xfrm>
          <a:prstGeom prst="straightConnector1">
            <a:avLst/>
          </a:prstGeom>
          <a:ln w="38100">
            <a:solidFill>
              <a:srgbClr val="FF0000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6B1CA9-79E6-A21C-948D-F9EB70FAB1AB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91D76379-8486-C927-C81A-3B9B84728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3" name="Picture 12" descr="primarysm">
              <a:extLst>
                <a:ext uri="{FF2B5EF4-FFF2-40B4-BE49-F238E27FC236}">
                  <a16:creationId xmlns:a16="http://schemas.microsoft.com/office/drawing/2014/main" id="{120D8F87-9C87-B1D0-A818-715BCEAD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Nasa_Logo1">
              <a:extLst>
                <a:ext uri="{FF2B5EF4-FFF2-40B4-BE49-F238E27FC236}">
                  <a16:creationId xmlns:a16="http://schemas.microsoft.com/office/drawing/2014/main" id="{94E79DC9-1785-5511-3EF7-94418175A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86F09FB7-40D5-6079-573A-2968103BD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44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Autofit/>
          </a:bodyPr>
          <a:lstStyle/>
          <a:p>
            <a:r>
              <a:rPr lang="en-US" sz="3200" dirty="0"/>
              <a:t>AIP-3 region mean monthly precipitation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626" y="4643427"/>
            <a:ext cx="8160905" cy="17942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779" y="901957"/>
            <a:ext cx="10560000" cy="391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73102E2B-2D56-4B74-BEAC-BFD79B47EA48}"/>
              </a:ext>
            </a:extLst>
          </p:cNvPr>
          <p:cNvSpPr/>
          <p:nvPr/>
        </p:nvSpPr>
        <p:spPr>
          <a:xfrm rot="5400000">
            <a:off x="8537574" y="2613334"/>
            <a:ext cx="267857" cy="1197843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A5876-4592-4DB9-BD74-8B47531D0C78}"/>
              </a:ext>
            </a:extLst>
          </p:cNvPr>
          <p:cNvSpPr txBox="1"/>
          <p:nvPr/>
        </p:nvSpPr>
        <p:spPr>
          <a:xfrm>
            <a:off x="8225155" y="3385341"/>
            <a:ext cx="892694" cy="646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8000" tIns="48000" rIns="4800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/>
              <a:t>GPM</a:t>
            </a:r>
          </a:p>
          <a:p>
            <a:pPr algn="ctr">
              <a:lnSpc>
                <a:spcPct val="80000"/>
              </a:lnSpc>
            </a:pPr>
            <a:r>
              <a:rPr lang="en-US" sz="2400" dirty="0"/>
              <a:t>era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78A08-B0F5-447A-9F04-DDFA25E34199}"/>
              </a:ext>
            </a:extLst>
          </p:cNvPr>
          <p:cNvSpPr txBox="1"/>
          <p:nvPr/>
        </p:nvSpPr>
        <p:spPr>
          <a:xfrm>
            <a:off x="1923475" y="3847449"/>
            <a:ext cx="5307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sz="2400" dirty="0"/>
              <a:t>Periods of agreement – and disagreement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F53CB-6A99-C3E1-B4EE-3E2981C6F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1330" y="4753611"/>
            <a:ext cx="2394897" cy="179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6265DE2-8ABF-B38C-91B2-F146229FD6AC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9CA2DB4A-CD5A-EF3E-EA19-6830CF00F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0" name="Picture 9" descr="primarysm">
              <a:extLst>
                <a:ext uri="{FF2B5EF4-FFF2-40B4-BE49-F238E27FC236}">
                  <a16:creationId xmlns:a16="http://schemas.microsoft.com/office/drawing/2014/main" id="{CA8BF4FA-9B62-6FBE-88CF-2B26D0B74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asa_Logo1">
              <a:extLst>
                <a:ext uri="{FF2B5EF4-FFF2-40B4-BE49-F238E27FC236}">
                  <a16:creationId xmlns:a16="http://schemas.microsoft.com/office/drawing/2014/main" id="{B1774BB3-69A7-F252-1E6C-EF9513F9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4C84A95A-B561-E212-3F65-FB5B3E67E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7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0000"/>
            <a:ext cx="11521280" cy="540000"/>
          </a:xfrm>
        </p:spPr>
        <p:txBody>
          <a:bodyPr>
            <a:noAutofit/>
          </a:bodyPr>
          <a:lstStyle/>
          <a:p>
            <a:r>
              <a:rPr lang="en-US" sz="3200" dirty="0"/>
              <a:t>AIP-3 region, AMSR-2 retrievals, 2014-2018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00" y="960000"/>
            <a:ext cx="10560000" cy="54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68656" y="2770651"/>
            <a:ext cx="1180708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AMSR2 BA1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64521" y="3498684"/>
            <a:ext cx="1464440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AMSR2 GPROF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B96EA0-4786-6D16-5FAD-275F71B908EF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BB26B137-B5C9-A026-1035-B03D02215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2" name="Picture 11" descr="primarysm">
              <a:extLst>
                <a:ext uri="{FF2B5EF4-FFF2-40B4-BE49-F238E27FC236}">
                  <a16:creationId xmlns:a16="http://schemas.microsoft.com/office/drawing/2014/main" id="{6226C8D2-D0BD-4266-32D4-5CE565953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Nasa_Logo1">
              <a:extLst>
                <a:ext uri="{FF2B5EF4-FFF2-40B4-BE49-F238E27FC236}">
                  <a16:creationId xmlns:a16="http://schemas.microsoft.com/office/drawing/2014/main" id="{387B4AE5-4A3E-308B-4131-5793A8509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39349C44-E4AA-B201-FDD9-C5A28C777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940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0000"/>
            <a:ext cx="11521280" cy="540000"/>
          </a:xfrm>
        </p:spPr>
        <p:txBody>
          <a:bodyPr>
            <a:noAutofit/>
          </a:bodyPr>
          <a:lstStyle/>
          <a:p>
            <a:r>
              <a:rPr lang="en-US" sz="3200" dirty="0"/>
              <a:t>AIP-3 region, AMSR-2 &amp; GMI retrievals, 2014-2018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00" y="960000"/>
            <a:ext cx="10560000" cy="54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4521" y="2948947"/>
            <a:ext cx="1464440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AMSR2 GPROF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64394" y="2587696"/>
            <a:ext cx="1180708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AMSR2 BA1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4573" y="3667963"/>
            <a:ext cx="1164678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GMI GPROF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5367" y="3308161"/>
            <a:ext cx="880947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GMI BA1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9918" y="1412777"/>
            <a:ext cx="4209689" cy="387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DD2CF9-33A1-3085-029D-581022C12E92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6F3B0434-42E7-5469-35F3-EF1B115C7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5" name="Picture 14" descr="primarysm">
              <a:extLst>
                <a:ext uri="{FF2B5EF4-FFF2-40B4-BE49-F238E27FC236}">
                  <a16:creationId xmlns:a16="http://schemas.microsoft.com/office/drawing/2014/main" id="{19BD9CD1-B4F6-1922-3883-7FE7977C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Nasa_Logo1">
              <a:extLst>
                <a:ext uri="{FF2B5EF4-FFF2-40B4-BE49-F238E27FC236}">
                  <a16:creationId xmlns:a16="http://schemas.microsoft.com/office/drawing/2014/main" id="{CAA874F9-DEF4-DC63-B26A-3E6B86494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A98670E6-F4CF-C624-3AB5-A071385B9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547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0000"/>
            <a:ext cx="11521280" cy="540000"/>
          </a:xfrm>
        </p:spPr>
        <p:txBody>
          <a:bodyPr>
            <a:noAutofit/>
          </a:bodyPr>
          <a:lstStyle/>
          <a:p>
            <a:r>
              <a:rPr lang="en-US" sz="3200" dirty="0"/>
              <a:t>AIP-3 region, AMSR-2 &amp; GMI retrievals, 2014-2018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00" y="960000"/>
            <a:ext cx="10560000" cy="54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4521" y="2948947"/>
            <a:ext cx="1464440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AMSR2 GPROF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64394" y="2587696"/>
            <a:ext cx="1180708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AMSR2 BA1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4573" y="3667963"/>
            <a:ext cx="1164678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GMI GPROF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5367" y="3308161"/>
            <a:ext cx="880947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GMI BA1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2978AB-B41E-F0F6-8E60-4935454509A1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912740D1-ADD7-8638-2B18-80D4521C5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4" name="Picture 13" descr="primarysm">
              <a:extLst>
                <a:ext uri="{FF2B5EF4-FFF2-40B4-BE49-F238E27FC236}">
                  <a16:creationId xmlns:a16="http://schemas.microsoft.com/office/drawing/2014/main" id="{1924110B-5CB3-E778-59B1-A9C312002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Nasa_Logo1">
              <a:extLst>
                <a:ext uri="{FF2B5EF4-FFF2-40B4-BE49-F238E27FC236}">
                  <a16:creationId xmlns:a16="http://schemas.microsoft.com/office/drawing/2014/main" id="{BD2195C0-9610-E9B4-B21A-E1D239E38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DD91AFD3-CDC2-B3CA-5A9F-A984697A3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659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Autofit/>
          </a:bodyPr>
          <a:lstStyle/>
          <a:p>
            <a:r>
              <a:rPr lang="en-US" sz="3200" dirty="0"/>
              <a:t>AIP-3 region AMSR-2, GMI and DPR 2014-2018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932723"/>
            <a:ext cx="10657184" cy="550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7696" y="1149558"/>
            <a:ext cx="5806718" cy="83099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GPROF and ‘BA1’ for AMSR2 are very similar, </a:t>
            </a:r>
          </a:p>
          <a:p>
            <a:pPr algn="ctr"/>
            <a:r>
              <a:rPr lang="en-US" sz="2400" dirty="0"/>
              <a:t>but not for GMI. DPR is not like either (!).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5963" y="2848739"/>
            <a:ext cx="1464440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AMSR2 GPROF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0011" y="2533417"/>
            <a:ext cx="1180708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AMSR2 BA1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1067" y="3425793"/>
            <a:ext cx="1164678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GMI GPROF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334" y="3141148"/>
            <a:ext cx="880947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GMI BA1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63115" y="3715667"/>
            <a:ext cx="1722587" cy="379656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867" b="1" dirty="0"/>
              <a:t>DPR Near surface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BBA972-AD99-3773-3EA3-515695A46EA1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88DC1372-1CD4-8CF9-83C4-0B62661AB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6" name="Picture 15" descr="primarysm">
              <a:extLst>
                <a:ext uri="{FF2B5EF4-FFF2-40B4-BE49-F238E27FC236}">
                  <a16:creationId xmlns:a16="http://schemas.microsoft.com/office/drawing/2014/main" id="{526A6ED3-9AFE-642F-6691-1DFF21C93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Nasa_Logo1">
              <a:extLst>
                <a:ext uri="{FF2B5EF4-FFF2-40B4-BE49-F238E27FC236}">
                  <a16:creationId xmlns:a16="http://schemas.microsoft.com/office/drawing/2014/main" id="{11A0CF6F-824B-9549-8EFB-330D4D678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5DCFFC0A-A748-FD16-CB03-1D9E219A8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510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386884" y="2616550"/>
            <a:ext cx="5872667" cy="1152128"/>
          </a:xfrm>
        </p:spPr>
        <p:txBody>
          <a:bodyPr>
            <a:noAutofit/>
          </a:bodyPr>
          <a:lstStyle/>
          <a:p>
            <a:r>
              <a:rPr lang="en-US" sz="2800" dirty="0"/>
              <a:t>WHY?</a:t>
            </a:r>
            <a:br>
              <a:rPr lang="en-US" sz="2800" dirty="0"/>
            </a:br>
            <a:r>
              <a:rPr lang="en-US" sz="2800" dirty="0"/>
              <a:t>Scattering    emission        Ratio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9" y="171920"/>
            <a:ext cx="10603815" cy="22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09" y="2188144"/>
            <a:ext cx="10603815" cy="22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8" y="4242598"/>
            <a:ext cx="10557040" cy="216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1851" y="171920"/>
            <a:ext cx="1344149" cy="6041389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391477" y="160278"/>
            <a:ext cx="3264363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Late 2016 – different regime to other periods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137186-A40B-DFC8-2E60-E5983EC3F260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F3FD19C-0DB9-1BEF-AD18-8D4C8A275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7" name="Picture 6" descr="primarysm">
              <a:extLst>
                <a:ext uri="{FF2B5EF4-FFF2-40B4-BE49-F238E27FC236}">
                  <a16:creationId xmlns:a16="http://schemas.microsoft.com/office/drawing/2014/main" id="{790D8328-05C3-BA09-AAB2-4B481603F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asa_Logo1">
              <a:extLst>
                <a:ext uri="{FF2B5EF4-FFF2-40B4-BE49-F238E27FC236}">
                  <a16:creationId xmlns:a16="http://schemas.microsoft.com/office/drawing/2014/main" id="{749B0E0F-B4BA-7E24-3BEC-03CA8C8CE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CCE43902-B517-43DC-0447-DF8868F2B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980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:a16="http://schemas.microsoft.com/office/drawing/2014/main" id="{CCF0E2F9-BBD0-54F1-CBBD-E4431F20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999" y="133790"/>
            <a:ext cx="3736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“Ideal” algorithms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54EE93-0C4B-576C-C211-A8257121E635}"/>
              </a:ext>
            </a:extLst>
          </p:cNvPr>
          <p:cNvGrpSpPr/>
          <p:nvPr/>
        </p:nvGrpSpPr>
        <p:grpSpPr>
          <a:xfrm>
            <a:off x="78363" y="932251"/>
            <a:ext cx="4201360" cy="2783980"/>
            <a:chOff x="78363" y="932251"/>
            <a:chExt cx="4201360" cy="2783980"/>
          </a:xfrm>
        </p:grpSpPr>
        <p:sp>
          <p:nvSpPr>
            <p:cNvPr id="9233" name="Text Box 17">
              <a:extLst>
                <a:ext uri="{FF2B5EF4-FFF2-40B4-BE49-F238E27FC236}">
                  <a16:creationId xmlns:a16="http://schemas.microsoft.com/office/drawing/2014/main" id="{9856AD0F-E1EF-396C-2F0E-F53C2D070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23" y="932251"/>
              <a:ext cx="4038600" cy="683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altLang="en-US" b="1" dirty="0"/>
                <a:t>All algorithms produce identical results to any validation data set…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18BAF66-6646-8E63-09C1-D75CF530B5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363" y="1537361"/>
              <a:ext cx="3978409" cy="2178870"/>
              <a:chOff x="3679002" y="3276600"/>
              <a:chExt cx="4869686" cy="2667001"/>
            </a:xfrm>
          </p:grpSpPr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id="{FFFF863D-FE35-335A-F6B5-CC9B68894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1" y="3276600"/>
                <a:ext cx="768288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/>
                  <a:t>radar</a:t>
                </a:r>
              </a:p>
            </p:txBody>
          </p:sp>
          <p:sp>
            <p:nvSpPr>
              <p:cNvPr id="9220" name="Text Box 4">
                <a:extLst>
                  <a:ext uri="{FF2B5EF4-FFF2-40B4-BE49-F238E27FC236}">
                    <a16:creationId xmlns:a16="http://schemas.microsoft.com/office/drawing/2014/main" id="{12FCB38A-08EA-FD83-5940-DC5E62E0B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3276600"/>
                <a:ext cx="606689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/>
                  <a:t>e40</a:t>
                </a:r>
              </a:p>
            </p:txBody>
          </p:sp>
          <p:sp>
            <p:nvSpPr>
              <p:cNvPr id="9221" name="Text Box 5">
                <a:extLst>
                  <a:ext uri="{FF2B5EF4-FFF2-40B4-BE49-F238E27FC236}">
                    <a16:creationId xmlns:a16="http://schemas.microsoft.com/office/drawing/2014/main" id="{B2965EDA-8E5C-CD2B-2328-6583902EF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1" y="3276600"/>
                <a:ext cx="745999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/>
                  <a:t>3B40</a:t>
                </a:r>
              </a:p>
            </p:txBody>
          </p:sp>
          <p:sp>
            <p:nvSpPr>
              <p:cNvPr id="9222" name="Text Box 6">
                <a:extLst>
                  <a:ext uri="{FF2B5EF4-FFF2-40B4-BE49-F238E27FC236}">
                    <a16:creationId xmlns:a16="http://schemas.microsoft.com/office/drawing/2014/main" id="{EE901F11-EFFF-8930-08D2-F1FB43E90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1" y="3276600"/>
                <a:ext cx="745999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3B41</a:t>
                </a:r>
              </a:p>
            </p:txBody>
          </p:sp>
          <p:sp>
            <p:nvSpPr>
              <p:cNvPr id="9223" name="Text Box 7">
                <a:extLst>
                  <a:ext uri="{FF2B5EF4-FFF2-40B4-BE49-F238E27FC236}">
                    <a16:creationId xmlns:a16="http://schemas.microsoft.com/office/drawing/2014/main" id="{81EED178-94D9-1DC1-580A-D8326F4C6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1" y="3276600"/>
                <a:ext cx="745999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3B42</a:t>
                </a:r>
              </a:p>
            </p:txBody>
          </p:sp>
          <p:sp>
            <p:nvSpPr>
              <p:cNvPr id="9227" name="Rectangle 11">
                <a:extLst>
                  <a:ext uri="{FF2B5EF4-FFF2-40B4-BE49-F238E27FC236}">
                    <a16:creationId xmlns:a16="http://schemas.microsoft.com/office/drawing/2014/main" id="{13D2DFF9-D44F-D98E-B427-70CF30A95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600" y="3657600"/>
                <a:ext cx="660400" cy="1739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28" name="Rectangle 12">
                <a:extLst>
                  <a:ext uri="{FF2B5EF4-FFF2-40B4-BE49-F238E27FC236}">
                    <a16:creationId xmlns:a16="http://schemas.microsoft.com/office/drawing/2014/main" id="{A8EF170C-EBA3-6A2E-F736-6781E3171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3657600"/>
                <a:ext cx="660400" cy="1739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29" name="Rectangle 13">
                <a:extLst>
                  <a:ext uri="{FF2B5EF4-FFF2-40B4-BE49-F238E27FC236}">
                    <a16:creationId xmlns:a16="http://schemas.microsoft.com/office/drawing/2014/main" id="{D95C283C-E723-0596-C92F-37BF9A817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9150" y="3657600"/>
                <a:ext cx="660400" cy="173355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0" name="Rectangle 14">
                <a:extLst>
                  <a:ext uri="{FF2B5EF4-FFF2-40B4-BE49-F238E27FC236}">
                    <a16:creationId xmlns:a16="http://schemas.microsoft.com/office/drawing/2014/main" id="{51B4C860-5A23-4E02-95BD-D066C5565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0" y="3657600"/>
                <a:ext cx="660400" cy="173355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1" name="Rectangle 15">
                <a:extLst>
                  <a:ext uri="{FF2B5EF4-FFF2-40B4-BE49-F238E27FC236}">
                    <a16:creationId xmlns:a16="http://schemas.microsoft.com/office/drawing/2014/main" id="{51DDA3C8-D4D5-C2B9-421B-39167D902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2700" y="3657600"/>
                <a:ext cx="660400" cy="1739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2" name="Rectangle 16">
                <a:extLst>
                  <a:ext uri="{FF2B5EF4-FFF2-40B4-BE49-F238E27FC236}">
                    <a16:creationId xmlns:a16="http://schemas.microsoft.com/office/drawing/2014/main" id="{5BE7ED62-9E8C-19E4-F26D-8DCAEB6B5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200" y="5445126"/>
                <a:ext cx="4662488" cy="498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0" name="Text Box 24">
                <a:extLst>
                  <a:ext uri="{FF2B5EF4-FFF2-40B4-BE49-F238E27FC236}">
                    <a16:creationId xmlns:a16="http://schemas.microsoft.com/office/drawing/2014/main" id="{38A169FF-7758-F126-107B-2455BADCFD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072902" y="4306064"/>
                <a:ext cx="1626600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Accumulation</a:t>
                </a:r>
              </a:p>
            </p:txBody>
          </p:sp>
        </p:grpSp>
      </p:grpSp>
      <p:sp>
        <p:nvSpPr>
          <p:cNvPr id="9242" name="Text Box 26">
            <a:extLst>
              <a:ext uri="{FF2B5EF4-FFF2-40B4-BE49-F238E27FC236}">
                <a16:creationId xmlns:a16="http://schemas.microsoft.com/office/drawing/2014/main" id="{5D52879C-48FC-B64D-C15A-E55DE90C9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210" y="6186841"/>
            <a:ext cx="5819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1400" i="1" dirty="0">
                <a:latin typeface="Times New Roman" panose="02020603050405020304" pitchFamily="18" charset="0"/>
              </a:rPr>
              <a:t>Trends in Global Water Cycle Variables, UNESCO, Paris. 3-5 November 2004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DF305B-8B69-DC7F-FFF9-C69DFB9F04BF}"/>
              </a:ext>
            </a:extLst>
          </p:cNvPr>
          <p:cNvGrpSpPr/>
          <p:nvPr/>
        </p:nvGrpSpPr>
        <p:grpSpPr>
          <a:xfrm>
            <a:off x="4185168" y="932249"/>
            <a:ext cx="4256942" cy="2794247"/>
            <a:chOff x="4185168" y="932249"/>
            <a:chExt cx="4256942" cy="27942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3B3451-319C-B25F-B115-0237BDD955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85168" y="1547626"/>
              <a:ext cx="3978409" cy="2178870"/>
              <a:chOff x="3679002" y="3276600"/>
              <a:chExt cx="4869686" cy="2667001"/>
            </a:xfrm>
          </p:grpSpPr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A2382A23-E452-DAF4-E2B8-83E7582D2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1" y="3352800"/>
                <a:ext cx="768288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radar</a:t>
                </a:r>
              </a:p>
            </p:txBody>
          </p:sp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A8DD61C4-B439-C54A-BC80-F74C2DD5FE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3581400"/>
                <a:ext cx="606689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e40</a:t>
                </a:r>
              </a:p>
            </p:txBody>
          </p:sp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A19FE5EA-0BA5-D61F-5E7F-8C9CE967B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1" y="3276600"/>
                <a:ext cx="745999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3B40</a:t>
                </a:r>
              </a:p>
            </p:txBody>
          </p: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E80BB73E-587D-F28A-8791-4E3E44E38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1" y="3962400"/>
                <a:ext cx="745999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3B41</a:t>
                </a: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76C94AE-7A6E-0D3B-BBC4-B803C8749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0" y="3962400"/>
                <a:ext cx="745999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/>
                  <a:t>3B42</a:t>
                </a: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8FF9E326-0DE1-A0A1-0F1D-14F40D842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600" y="3797300"/>
                <a:ext cx="660400" cy="16002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CF9B1DEA-D971-D1D6-D3D5-3748489EE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4038600"/>
                <a:ext cx="660400" cy="135255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1F45277E-6B19-413E-1815-DFC262958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9150" y="3727450"/>
                <a:ext cx="660400" cy="16637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70117542-2804-AE86-0C11-57B83E8B9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0" y="4445000"/>
                <a:ext cx="660400" cy="94615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6B86BD57-E9A6-6096-4B56-B86D01A84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2700" y="4464050"/>
                <a:ext cx="660400" cy="93345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E85CCD25-A055-8E4B-FD89-CE1FDE733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200" y="5445126"/>
                <a:ext cx="4662488" cy="498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Text Box 24">
                <a:extLst>
                  <a:ext uri="{FF2B5EF4-FFF2-40B4-BE49-F238E27FC236}">
                    <a16:creationId xmlns:a16="http://schemas.microsoft.com/office/drawing/2014/main" id="{523AB764-1170-B789-2841-2337EEE8FA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072902" y="4306064"/>
                <a:ext cx="1626600" cy="4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Accumulation</a:t>
                </a:r>
              </a:p>
            </p:txBody>
          </p:sp>
        </p:grp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FBA7DEC6-FAB2-6B91-0A9A-DD8817A7F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510" y="932249"/>
              <a:ext cx="4038600" cy="819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altLang="en-US" b="1" dirty="0"/>
                <a:t>Algorithms tend to be tuned to minimise long-term biases –are they ‘correct’?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7514AB-15FE-2573-7A5C-CA0BE392F2B6}"/>
              </a:ext>
            </a:extLst>
          </p:cNvPr>
          <p:cNvGrpSpPr/>
          <p:nvPr/>
        </p:nvGrpSpPr>
        <p:grpSpPr>
          <a:xfrm>
            <a:off x="8196882" y="973381"/>
            <a:ext cx="3982870" cy="2846162"/>
            <a:chOff x="8196882" y="973381"/>
            <a:chExt cx="3982870" cy="2846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C2E6B45-633B-46DD-DEE0-B906EA64DF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96882" y="1625775"/>
              <a:ext cx="3982870" cy="2193768"/>
              <a:chOff x="3672689" y="3276600"/>
              <a:chExt cx="5023637" cy="2767014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C083F8B2-3750-5F22-D28E-90F5AE7CB4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3593"/>
              <a:stretch/>
            </p:blipFill>
            <p:spPr bwMode="auto">
              <a:xfrm>
                <a:off x="3733801" y="3627954"/>
                <a:ext cx="4962525" cy="24156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 Box 3">
                <a:extLst>
                  <a:ext uri="{FF2B5EF4-FFF2-40B4-BE49-F238E27FC236}">
                    <a16:creationId xmlns:a16="http://schemas.microsoft.com/office/drawing/2014/main" id="{B7F8268F-9C4D-FEBF-77A0-40350E6E3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1" y="3352801"/>
                <a:ext cx="791689" cy="427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radar</a:t>
                </a:r>
              </a:p>
            </p:txBody>
          </p:sp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A05DF7A2-C3E0-15BF-5E9E-D377181DC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3581400"/>
                <a:ext cx="625167" cy="427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e40</a:t>
                </a:r>
              </a:p>
            </p:txBody>
          </p: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7564C0F3-A5B8-A414-7EDD-E46BE22B1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1" y="3276600"/>
                <a:ext cx="768721" cy="427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/>
                  <a:t>3B40</a:t>
                </a:r>
              </a:p>
            </p:txBody>
          </p:sp>
          <p:sp>
            <p:nvSpPr>
              <p:cNvPr id="22" name="Text Box 6">
                <a:extLst>
                  <a:ext uri="{FF2B5EF4-FFF2-40B4-BE49-F238E27FC236}">
                    <a16:creationId xmlns:a16="http://schemas.microsoft.com/office/drawing/2014/main" id="{B29BCFC1-E333-06E3-B146-9ED88E9DF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3962400"/>
                <a:ext cx="768721" cy="427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/>
                  <a:t>3B41</a:t>
                </a: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1ACFA3CC-0A1E-894D-EFF7-E8FC8E34D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2" y="3962400"/>
                <a:ext cx="768721" cy="427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/>
                  <a:t>3B42</a:t>
                </a:r>
              </a:p>
            </p:txBody>
          </p:sp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92DC27E7-7819-48F2-DF47-04FADAA11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048131" y="4299752"/>
                <a:ext cx="1676138" cy="427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600" dirty="0"/>
                  <a:t>Accumulation</a:t>
                </a:r>
              </a:p>
            </p:txBody>
          </p:sp>
        </p:grp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8C8C9140-377B-2246-84AA-73476E87C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3413" y="973381"/>
              <a:ext cx="3611815" cy="680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altLang="en-US" b="1" dirty="0"/>
                <a:t>The make-up of the ‘intensities’ to the total is very important: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AFE6D9-C335-F612-7885-3ED81D982C39}"/>
              </a:ext>
            </a:extLst>
          </p:cNvPr>
          <p:cNvGrpSpPr/>
          <p:nvPr/>
        </p:nvGrpSpPr>
        <p:grpSpPr>
          <a:xfrm>
            <a:off x="374691" y="3746949"/>
            <a:ext cx="5271103" cy="2478022"/>
            <a:chOff x="374691" y="3746949"/>
            <a:chExt cx="5271103" cy="24780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71FD6A-BADB-925D-2832-61DE42765C77}"/>
                </a:ext>
              </a:extLst>
            </p:cNvPr>
            <p:cNvGrpSpPr/>
            <p:nvPr/>
          </p:nvGrpSpPr>
          <p:grpSpPr>
            <a:xfrm>
              <a:off x="374691" y="3746949"/>
              <a:ext cx="2635184" cy="2447409"/>
              <a:chOff x="1990792" y="762001"/>
              <a:chExt cx="2635184" cy="280429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1F725FDB-6C17-4514-0181-4EEFEECB55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1" y="762001"/>
                <a:ext cx="2492375" cy="2614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8">
                <a:extLst>
                  <a:ext uri="{FF2B5EF4-FFF2-40B4-BE49-F238E27FC236}">
                    <a16:creationId xmlns:a16="http://schemas.microsoft.com/office/drawing/2014/main" id="{538716DC-4A81-FF71-6423-428888BF38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467264" y="1810139"/>
                <a:ext cx="1416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n-US" dirty="0"/>
                  <a:t>Jan 2004</a:t>
                </a:r>
              </a:p>
            </p:txBody>
          </p:sp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510BD130-CE72-44F0-C70D-D02B2D2249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737" y="3258513"/>
                <a:ext cx="2321469" cy="30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400" dirty="0"/>
                  <a:t>Radar  e40  3B40  3B41  3B42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81AABC2-CE98-0894-DCEE-DC05DD1B033E}"/>
                </a:ext>
              </a:extLst>
            </p:cNvPr>
            <p:cNvGrpSpPr/>
            <p:nvPr/>
          </p:nvGrpSpPr>
          <p:grpSpPr>
            <a:xfrm>
              <a:off x="3039023" y="3746949"/>
              <a:ext cx="2606771" cy="2304000"/>
              <a:chOff x="7505605" y="3581401"/>
              <a:chExt cx="2606771" cy="2614613"/>
            </a:xfrm>
          </p:grpSpPr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320F4E99-A834-82B7-FE02-E9B78BD0A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1" y="3581401"/>
                <a:ext cx="2492375" cy="2614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 Box 14">
                <a:extLst>
                  <a:ext uri="{FF2B5EF4-FFF2-40B4-BE49-F238E27FC236}">
                    <a16:creationId xmlns:a16="http://schemas.microsoft.com/office/drawing/2014/main" id="{B2AEC698-C13B-E4DB-4D31-45AF4425E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109792" y="4593227"/>
                <a:ext cx="116095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US" dirty="0"/>
                  <a:t>Jun 2004</a:t>
                </a:r>
              </a:p>
            </p:txBody>
          </p:sp>
        </p:grpSp>
        <p:sp>
          <p:nvSpPr>
            <p:cNvPr id="43" name="Text Box 19">
              <a:extLst>
                <a:ext uri="{FF2B5EF4-FFF2-40B4-BE49-F238E27FC236}">
                  <a16:creationId xmlns:a16="http://schemas.microsoft.com/office/drawing/2014/main" id="{871EF17F-4516-2168-1DAD-BEB7C4F7E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871" y="5956362"/>
              <a:ext cx="2321469" cy="26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dirty="0"/>
                <a:t>Radar  e40  3B40  3B41  3B42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35D45-8A92-EE54-96CB-ECCCED2F0263}"/>
              </a:ext>
            </a:extLst>
          </p:cNvPr>
          <p:cNvGrpSpPr/>
          <p:nvPr/>
        </p:nvGrpSpPr>
        <p:grpSpPr>
          <a:xfrm>
            <a:off x="6289558" y="3899998"/>
            <a:ext cx="5393517" cy="2345215"/>
            <a:chOff x="6289558" y="3899998"/>
            <a:chExt cx="5393517" cy="234521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9C03044-766F-BD69-8194-DFA5CAFC7650}"/>
                </a:ext>
              </a:extLst>
            </p:cNvPr>
            <p:cNvGrpSpPr/>
            <p:nvPr/>
          </p:nvGrpSpPr>
          <p:grpSpPr>
            <a:xfrm>
              <a:off x="6289558" y="3914930"/>
              <a:ext cx="2624117" cy="2310042"/>
              <a:chOff x="1979633" y="762001"/>
              <a:chExt cx="2624117" cy="2751725"/>
            </a:xfrm>
          </p:grpSpPr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DC8DE154-A264-2DA6-FACF-7DF4D5D06B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762001"/>
                <a:ext cx="2470150" cy="2544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 Box 11">
                <a:extLst>
                  <a:ext uri="{FF2B5EF4-FFF2-40B4-BE49-F238E27FC236}">
                    <a16:creationId xmlns:a16="http://schemas.microsoft.com/office/drawing/2014/main" id="{B77D4E6E-2E13-2D23-DB87-FB58EB503A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532020" y="1858392"/>
                <a:ext cx="1205275" cy="31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US" dirty="0"/>
                  <a:t>Jan 2004</a:t>
                </a:r>
              </a:p>
            </p:txBody>
          </p:sp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929FE530-75D2-8EFA-6BA6-A04CDCB24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5898" y="3205949"/>
                <a:ext cx="23214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400" dirty="0"/>
                  <a:t>Radar  e40  3B40  3B41  3B42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CFF613-B9A7-CA22-67F6-93800B9A4E62}"/>
                </a:ext>
              </a:extLst>
            </p:cNvPr>
            <p:cNvGrpSpPr/>
            <p:nvPr/>
          </p:nvGrpSpPr>
          <p:grpSpPr>
            <a:xfrm>
              <a:off x="9051457" y="3899998"/>
              <a:ext cx="2631618" cy="2195786"/>
              <a:chOff x="7456946" y="3581400"/>
              <a:chExt cx="2631618" cy="2590800"/>
            </a:xfrm>
          </p:grpSpPr>
          <p:pic>
            <p:nvPicPr>
              <p:cNvPr id="39" name="Picture 7">
                <a:extLst>
                  <a:ext uri="{FF2B5EF4-FFF2-40B4-BE49-F238E27FC236}">
                    <a16:creationId xmlns:a16="http://schemas.microsoft.com/office/drawing/2014/main" id="{2880F27F-E0FE-450C-B723-18182F0B8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1" y="3581400"/>
                <a:ext cx="2468563" cy="259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id="{581D0B09-1C1C-6116-D3D1-B597734F1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014291" y="4631212"/>
                <a:ext cx="1200140" cy="31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US" dirty="0"/>
                  <a:t>Jun 2004</a:t>
                </a:r>
              </a:p>
            </p:txBody>
          </p:sp>
        </p:grpSp>
        <p:sp>
          <p:nvSpPr>
            <p:cNvPr id="44" name="Text Box 18">
              <a:extLst>
                <a:ext uri="{FF2B5EF4-FFF2-40B4-BE49-F238E27FC236}">
                  <a16:creationId xmlns:a16="http://schemas.microsoft.com/office/drawing/2014/main" id="{4FFAACD4-75A4-7740-D808-581B62D02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9676" y="5986838"/>
              <a:ext cx="2321469" cy="25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dirty="0"/>
                <a:t>Radar  e40  3B40  3B41  3B42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0DFD45-F173-F028-8A30-B3A1A8A95694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48" name="Text Box 5">
              <a:extLst>
                <a:ext uri="{FF2B5EF4-FFF2-40B4-BE49-F238E27FC236}">
                  <a16:creationId xmlns:a16="http://schemas.microsoft.com/office/drawing/2014/main" id="{118D2ABC-0FFC-3913-FAD2-6314ED26F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49" name="Picture 48" descr="primarysm">
              <a:extLst>
                <a:ext uri="{FF2B5EF4-FFF2-40B4-BE49-F238E27FC236}">
                  <a16:creationId xmlns:a16="http://schemas.microsoft.com/office/drawing/2014/main" id="{271AD50F-35B8-A6D5-5224-B62612838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 descr="Nasa_Logo1">
              <a:extLst>
                <a:ext uri="{FF2B5EF4-FFF2-40B4-BE49-F238E27FC236}">
                  <a16:creationId xmlns:a16="http://schemas.microsoft.com/office/drawing/2014/main" id="{5B155CED-3C45-7DFF-B05A-E815F8667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8">
              <a:extLst>
                <a:ext uri="{FF2B5EF4-FFF2-40B4-BE49-F238E27FC236}">
                  <a16:creationId xmlns:a16="http://schemas.microsoft.com/office/drawing/2014/main" id="{37172E82-6063-3918-1737-6152218C1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3DFBA9C-F995-402F-A11F-C637B7FE9F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03" y="76610"/>
            <a:ext cx="10515600" cy="720000"/>
          </a:xfrm>
        </p:spPr>
        <p:txBody>
          <a:bodyPr>
            <a:noAutofit/>
          </a:bodyPr>
          <a:lstStyle/>
          <a:p>
            <a:r>
              <a:rPr lang="en-US" sz="3200" dirty="0"/>
              <a:t>Factors impacting long-term satellite data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842299"/>
            <a:ext cx="10369152" cy="54323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600" dirty="0"/>
              <a:t>Orbits, many drifting → non-uniform sampling (esp. non-sun-sync);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600" dirty="0"/>
              <a:t>Different sensors, channels, resolutions;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600" dirty="0"/>
              <a:t>Observations vs ‘samples’ vs independent samples;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600" dirty="0"/>
              <a:t>Sampling period is small - ‘snapshots’ (0-20 min), but are deemed representative of the precipitation (and processes) over a certain temporal/spatial domain;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600" dirty="0"/>
              <a:t>Different products using different techniques &amp; different sampling (only IR provides ‘regular &amp; frequent’ sampling);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600" dirty="0"/>
              <a:t>Accumulation period vs natural cycles (e.g. monthly vs MJO) - ‘split’ rainfall events over sampling period.</a:t>
            </a:r>
          </a:p>
        </p:txBody>
      </p:sp>
      <p:sp>
        <p:nvSpPr>
          <p:cNvPr id="5" name="Oval 4"/>
          <p:cNvSpPr/>
          <p:nvPr/>
        </p:nvSpPr>
        <p:spPr>
          <a:xfrm>
            <a:off x="569805" y="999986"/>
            <a:ext cx="288032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urved Down Arrow 5"/>
          <p:cNvSpPr/>
          <p:nvPr/>
        </p:nvSpPr>
        <p:spPr>
          <a:xfrm rot="19505502">
            <a:off x="385505" y="903977"/>
            <a:ext cx="480053" cy="1920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282021">
            <a:off x="319105" y="1563365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 rot="20282021">
            <a:off x="520115" y="1564537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 rot="20282021">
            <a:off x="622810" y="1564538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 rot="20282021">
            <a:off x="723315" y="1567527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 rot="20282021">
            <a:off x="826011" y="1567525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 rot="20282021">
            <a:off x="419522" y="1563366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>
          <a:xfrm rot="20282021">
            <a:off x="321293" y="1664826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 rot="20282021">
            <a:off x="522303" y="1665998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 rot="20282021">
            <a:off x="624998" y="1665999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 rot="20282021">
            <a:off x="725503" y="1668989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 rot="20282021">
            <a:off x="828199" y="1668986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 rot="20282021">
            <a:off x="421710" y="1664827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/>
          <p:cNvSpPr/>
          <p:nvPr/>
        </p:nvSpPr>
        <p:spPr>
          <a:xfrm rot="20282021">
            <a:off x="326973" y="1777817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/>
          <p:cNvSpPr/>
          <p:nvPr/>
        </p:nvSpPr>
        <p:spPr>
          <a:xfrm rot="20282021">
            <a:off x="527983" y="1778989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/>
          <p:cNvSpPr/>
          <p:nvPr/>
        </p:nvSpPr>
        <p:spPr>
          <a:xfrm rot="20282021">
            <a:off x="630678" y="1778990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/>
          <p:cNvSpPr/>
          <p:nvPr/>
        </p:nvSpPr>
        <p:spPr>
          <a:xfrm rot="20282021">
            <a:off x="731183" y="1781979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 rot="20282021">
            <a:off x="833879" y="1781977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/>
          <p:nvPr/>
        </p:nvSpPr>
        <p:spPr>
          <a:xfrm rot="20282021">
            <a:off x="427390" y="1777818"/>
            <a:ext cx="144016" cy="192021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/>
          <p:nvPr/>
        </p:nvSpPr>
        <p:spPr>
          <a:xfrm rot="20282021">
            <a:off x="248682" y="1506636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val 26"/>
          <p:cNvSpPr/>
          <p:nvPr/>
        </p:nvSpPr>
        <p:spPr>
          <a:xfrm rot="20282021">
            <a:off x="449692" y="1507808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val 27"/>
          <p:cNvSpPr/>
          <p:nvPr/>
        </p:nvSpPr>
        <p:spPr>
          <a:xfrm rot="20282021">
            <a:off x="552387" y="1507810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val 28"/>
          <p:cNvSpPr/>
          <p:nvPr/>
        </p:nvSpPr>
        <p:spPr>
          <a:xfrm rot="20282021">
            <a:off x="652892" y="1510799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Oval 29"/>
          <p:cNvSpPr/>
          <p:nvPr/>
        </p:nvSpPr>
        <p:spPr>
          <a:xfrm rot="20282021">
            <a:off x="755588" y="1510796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/>
          <p:nvPr/>
        </p:nvSpPr>
        <p:spPr>
          <a:xfrm rot="20282021">
            <a:off x="349099" y="1506638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 rot="20282021">
            <a:off x="250870" y="1608098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/>
          <p:cNvSpPr/>
          <p:nvPr/>
        </p:nvSpPr>
        <p:spPr>
          <a:xfrm rot="20282021">
            <a:off x="451880" y="1609270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/>
          <p:cNvSpPr/>
          <p:nvPr/>
        </p:nvSpPr>
        <p:spPr>
          <a:xfrm rot="20282021">
            <a:off x="554575" y="1609271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 rot="20282021">
            <a:off x="655080" y="1612260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Oval 35"/>
          <p:cNvSpPr/>
          <p:nvPr/>
        </p:nvSpPr>
        <p:spPr>
          <a:xfrm rot="20282021">
            <a:off x="757776" y="1612258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/>
          <p:cNvSpPr/>
          <p:nvPr/>
        </p:nvSpPr>
        <p:spPr>
          <a:xfrm rot="20282021">
            <a:off x="351287" y="1608099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 rot="20282021">
            <a:off x="256550" y="1721088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 rot="20282021">
            <a:off x="457560" y="1722260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val 39"/>
          <p:cNvSpPr/>
          <p:nvPr/>
        </p:nvSpPr>
        <p:spPr>
          <a:xfrm rot="20282021">
            <a:off x="560255" y="1722262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 rot="20282021">
            <a:off x="660760" y="1725251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Oval 41"/>
          <p:cNvSpPr/>
          <p:nvPr/>
        </p:nvSpPr>
        <p:spPr>
          <a:xfrm rot="20282021">
            <a:off x="763456" y="1725248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Oval 42"/>
          <p:cNvSpPr/>
          <p:nvPr/>
        </p:nvSpPr>
        <p:spPr>
          <a:xfrm rot="20282021">
            <a:off x="356967" y="1721090"/>
            <a:ext cx="286393" cy="2788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Oval 43"/>
          <p:cNvSpPr/>
          <p:nvPr/>
        </p:nvSpPr>
        <p:spPr>
          <a:xfrm>
            <a:off x="271778" y="2200119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Oval 44"/>
          <p:cNvSpPr/>
          <p:nvPr/>
        </p:nvSpPr>
        <p:spPr>
          <a:xfrm>
            <a:off x="288121" y="2215787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308381" y="2241828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Oval 46"/>
          <p:cNvSpPr/>
          <p:nvPr/>
        </p:nvSpPr>
        <p:spPr>
          <a:xfrm>
            <a:off x="327413" y="224513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357659" y="2264070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Oval 48"/>
          <p:cNvSpPr/>
          <p:nvPr/>
        </p:nvSpPr>
        <p:spPr>
          <a:xfrm>
            <a:off x="391877" y="2286983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Oval 49"/>
          <p:cNvSpPr/>
          <p:nvPr/>
        </p:nvSpPr>
        <p:spPr>
          <a:xfrm>
            <a:off x="594701" y="2285379"/>
            <a:ext cx="288032" cy="288032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805381" y="2281683"/>
            <a:ext cx="288032" cy="288032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4</a:t>
            </a:r>
          </a:p>
        </p:txBody>
      </p:sp>
      <p:sp>
        <p:nvSpPr>
          <p:cNvPr id="52" name="Freeform 51"/>
          <p:cNvSpPr/>
          <p:nvPr/>
        </p:nvSpPr>
        <p:spPr>
          <a:xfrm>
            <a:off x="357560" y="2998544"/>
            <a:ext cx="701039" cy="605539"/>
          </a:xfrm>
          <a:custGeom>
            <a:avLst/>
            <a:gdLst>
              <a:gd name="connsiteX0" fmla="*/ 0 w 522514"/>
              <a:gd name="connsiteY0" fmla="*/ 427871 h 476857"/>
              <a:gd name="connsiteX1" fmla="*/ 130629 w 522514"/>
              <a:gd name="connsiteY1" fmla="*/ 411543 h 476857"/>
              <a:gd name="connsiteX2" fmla="*/ 254726 w 522514"/>
              <a:gd name="connsiteY2" fmla="*/ 63 h 476857"/>
              <a:gd name="connsiteX3" fmla="*/ 365760 w 522514"/>
              <a:gd name="connsiteY3" fmla="*/ 444200 h 476857"/>
              <a:gd name="connsiteX4" fmla="*/ 522514 w 522514"/>
              <a:gd name="connsiteY4" fmla="*/ 440934 h 476857"/>
              <a:gd name="connsiteX0" fmla="*/ 0 w 522514"/>
              <a:gd name="connsiteY0" fmla="*/ 428420 h 477406"/>
              <a:gd name="connsiteX1" fmla="*/ 146958 w 522514"/>
              <a:gd name="connsiteY1" fmla="*/ 350044 h 477406"/>
              <a:gd name="connsiteX2" fmla="*/ 254726 w 522514"/>
              <a:gd name="connsiteY2" fmla="*/ 612 h 477406"/>
              <a:gd name="connsiteX3" fmla="*/ 365760 w 522514"/>
              <a:gd name="connsiteY3" fmla="*/ 444749 h 477406"/>
              <a:gd name="connsiteX4" fmla="*/ 522514 w 522514"/>
              <a:gd name="connsiteY4" fmla="*/ 441483 h 477406"/>
              <a:gd name="connsiteX0" fmla="*/ 0 w 522514"/>
              <a:gd name="connsiteY0" fmla="*/ 427812 h 441412"/>
              <a:gd name="connsiteX1" fmla="*/ 146958 w 522514"/>
              <a:gd name="connsiteY1" fmla="*/ 349436 h 441412"/>
              <a:gd name="connsiteX2" fmla="*/ 254726 w 522514"/>
              <a:gd name="connsiteY2" fmla="*/ 4 h 441412"/>
              <a:gd name="connsiteX3" fmla="*/ 339634 w 522514"/>
              <a:gd name="connsiteY3" fmla="*/ 355967 h 441412"/>
              <a:gd name="connsiteX4" fmla="*/ 522514 w 522514"/>
              <a:gd name="connsiteY4" fmla="*/ 440875 h 441412"/>
              <a:gd name="connsiteX0" fmla="*/ 0 w 522514"/>
              <a:gd name="connsiteY0" fmla="*/ 427809 h 441341"/>
              <a:gd name="connsiteX1" fmla="*/ 146958 w 522514"/>
              <a:gd name="connsiteY1" fmla="*/ 349433 h 441341"/>
              <a:gd name="connsiteX2" fmla="*/ 254726 w 522514"/>
              <a:gd name="connsiteY2" fmla="*/ 1 h 441341"/>
              <a:gd name="connsiteX3" fmla="*/ 369026 w 522514"/>
              <a:gd name="connsiteY3" fmla="*/ 352699 h 441341"/>
              <a:gd name="connsiteX4" fmla="*/ 522514 w 522514"/>
              <a:gd name="connsiteY4" fmla="*/ 440872 h 441341"/>
              <a:gd name="connsiteX0" fmla="*/ 0 w 522514"/>
              <a:gd name="connsiteY0" fmla="*/ 427821 h 441353"/>
              <a:gd name="connsiteX1" fmla="*/ 143692 w 522514"/>
              <a:gd name="connsiteY1" fmla="*/ 339648 h 441353"/>
              <a:gd name="connsiteX2" fmla="*/ 254726 w 522514"/>
              <a:gd name="connsiteY2" fmla="*/ 13 h 441353"/>
              <a:gd name="connsiteX3" fmla="*/ 369026 w 522514"/>
              <a:gd name="connsiteY3" fmla="*/ 352711 h 441353"/>
              <a:gd name="connsiteX4" fmla="*/ 522514 w 522514"/>
              <a:gd name="connsiteY4" fmla="*/ 440884 h 441353"/>
              <a:gd name="connsiteX0" fmla="*/ 0 w 522514"/>
              <a:gd name="connsiteY0" fmla="*/ 427821 h 441353"/>
              <a:gd name="connsiteX1" fmla="*/ 143692 w 522514"/>
              <a:gd name="connsiteY1" fmla="*/ 339648 h 441353"/>
              <a:gd name="connsiteX2" fmla="*/ 254726 w 522514"/>
              <a:gd name="connsiteY2" fmla="*/ 13 h 441353"/>
              <a:gd name="connsiteX3" fmla="*/ 369026 w 522514"/>
              <a:gd name="connsiteY3" fmla="*/ 352711 h 441353"/>
              <a:gd name="connsiteX4" fmla="*/ 522514 w 522514"/>
              <a:gd name="connsiteY4" fmla="*/ 440884 h 441353"/>
              <a:gd name="connsiteX0" fmla="*/ 0 w 525779"/>
              <a:gd name="connsiteY0" fmla="*/ 447415 h 454154"/>
              <a:gd name="connsiteX1" fmla="*/ 146957 w 525779"/>
              <a:gd name="connsiteY1" fmla="*/ 339648 h 454154"/>
              <a:gd name="connsiteX2" fmla="*/ 257991 w 525779"/>
              <a:gd name="connsiteY2" fmla="*/ 13 h 454154"/>
              <a:gd name="connsiteX3" fmla="*/ 372291 w 525779"/>
              <a:gd name="connsiteY3" fmla="*/ 352711 h 454154"/>
              <a:gd name="connsiteX4" fmla="*/ 525779 w 525779"/>
              <a:gd name="connsiteY4" fmla="*/ 440884 h 4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" h="454154">
                <a:moveTo>
                  <a:pt x="0" y="447415"/>
                </a:moveTo>
                <a:cubicBezTo>
                  <a:pt x="44087" y="474901"/>
                  <a:pt x="103959" y="414215"/>
                  <a:pt x="146957" y="339648"/>
                </a:cubicBezTo>
                <a:cubicBezTo>
                  <a:pt x="189956" y="265081"/>
                  <a:pt x="220435" y="-2164"/>
                  <a:pt x="257991" y="13"/>
                </a:cubicBezTo>
                <a:cubicBezTo>
                  <a:pt x="295547" y="2190"/>
                  <a:pt x="327660" y="279232"/>
                  <a:pt x="372291" y="352711"/>
                </a:cubicBezTo>
                <a:cubicBezTo>
                  <a:pt x="416922" y="426190"/>
                  <a:pt x="496388" y="444694"/>
                  <a:pt x="525779" y="44088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73749" y="3392840"/>
            <a:ext cx="709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8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6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4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2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80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8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76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24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2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20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8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16746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64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12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60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008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56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04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152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00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248223" y="4547757"/>
            <a:ext cx="0" cy="19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88746" y="4232875"/>
            <a:ext cx="0" cy="192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84746" y="4232875"/>
            <a:ext cx="0" cy="1920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5541" y="4232875"/>
            <a:ext cx="0" cy="19202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28746" y="4232875"/>
            <a:ext cx="0" cy="19202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00351" y="4232875"/>
            <a:ext cx="0" cy="19202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4746" y="4232875"/>
            <a:ext cx="0" cy="19202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20746" y="4232875"/>
            <a:ext cx="0" cy="19202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960223" y="4232875"/>
            <a:ext cx="0" cy="19202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08223" y="4232875"/>
            <a:ext cx="0" cy="192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152223" y="4232875"/>
            <a:ext cx="0" cy="1920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206729" y="4232875"/>
            <a:ext cx="0" cy="19202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248223" y="4232875"/>
            <a:ext cx="0" cy="192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44162" y="5233575"/>
            <a:ext cx="0" cy="192021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36162" y="5233575"/>
            <a:ext cx="0" cy="192021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28162" y="5233575"/>
            <a:ext cx="0" cy="192021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919639" y="5233575"/>
            <a:ext cx="0" cy="192021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111639" y="5233575"/>
            <a:ext cx="0" cy="192021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303639" y="5233575"/>
            <a:ext cx="0" cy="192021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343443" y="5512902"/>
            <a:ext cx="953588" cy="231721"/>
          </a:xfrm>
          <a:custGeom>
            <a:avLst/>
            <a:gdLst>
              <a:gd name="connsiteX0" fmla="*/ 0 w 715191"/>
              <a:gd name="connsiteY0" fmla="*/ 151062 h 173791"/>
              <a:gd name="connsiteX1" fmla="*/ 120831 w 715191"/>
              <a:gd name="connsiteY1" fmla="*/ 59622 h 173791"/>
              <a:gd name="connsiteX2" fmla="*/ 189411 w 715191"/>
              <a:gd name="connsiteY2" fmla="*/ 839 h 173791"/>
              <a:gd name="connsiteX3" fmla="*/ 277586 w 715191"/>
              <a:gd name="connsiteY3" fmla="*/ 30230 h 173791"/>
              <a:gd name="connsiteX4" fmla="*/ 336369 w 715191"/>
              <a:gd name="connsiteY4" fmla="*/ 102076 h 173791"/>
              <a:gd name="connsiteX5" fmla="*/ 388620 w 715191"/>
              <a:gd name="connsiteY5" fmla="*/ 79216 h 173791"/>
              <a:gd name="connsiteX6" fmla="*/ 453934 w 715191"/>
              <a:gd name="connsiteY6" fmla="*/ 170656 h 173791"/>
              <a:gd name="connsiteX7" fmla="*/ 584563 w 715191"/>
              <a:gd name="connsiteY7" fmla="*/ 144530 h 173791"/>
              <a:gd name="connsiteX8" fmla="*/ 630283 w 715191"/>
              <a:gd name="connsiteY8" fmla="*/ 66153 h 173791"/>
              <a:gd name="connsiteX9" fmla="*/ 715191 w 715191"/>
              <a:gd name="connsiteY9" fmla="*/ 59622 h 1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191" h="173791">
                <a:moveTo>
                  <a:pt x="0" y="151062"/>
                </a:moveTo>
                <a:cubicBezTo>
                  <a:pt x="44631" y="117860"/>
                  <a:pt x="89263" y="84659"/>
                  <a:pt x="120831" y="59622"/>
                </a:cubicBezTo>
                <a:cubicBezTo>
                  <a:pt x="152399" y="34585"/>
                  <a:pt x="163285" y="5738"/>
                  <a:pt x="189411" y="839"/>
                </a:cubicBezTo>
                <a:cubicBezTo>
                  <a:pt x="215537" y="-4060"/>
                  <a:pt x="253093" y="13357"/>
                  <a:pt x="277586" y="30230"/>
                </a:cubicBezTo>
                <a:cubicBezTo>
                  <a:pt x="302079" y="47103"/>
                  <a:pt x="317863" y="93912"/>
                  <a:pt x="336369" y="102076"/>
                </a:cubicBezTo>
                <a:cubicBezTo>
                  <a:pt x="354875" y="110240"/>
                  <a:pt x="369026" y="67786"/>
                  <a:pt x="388620" y="79216"/>
                </a:cubicBezTo>
                <a:cubicBezTo>
                  <a:pt x="408214" y="90646"/>
                  <a:pt x="421277" y="159770"/>
                  <a:pt x="453934" y="170656"/>
                </a:cubicBezTo>
                <a:cubicBezTo>
                  <a:pt x="486591" y="181542"/>
                  <a:pt x="555172" y="161947"/>
                  <a:pt x="584563" y="144530"/>
                </a:cubicBezTo>
                <a:cubicBezTo>
                  <a:pt x="613955" y="127113"/>
                  <a:pt x="608512" y="80304"/>
                  <a:pt x="630283" y="66153"/>
                </a:cubicBezTo>
                <a:cubicBezTo>
                  <a:pt x="652054" y="52002"/>
                  <a:pt x="699407" y="59078"/>
                  <a:pt x="715191" y="59622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38B448-83D4-E122-A85D-BC3FA8F8028C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653FF55E-6A73-EA1A-32B5-C4BB9F276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53" name="Picture 52" descr="primarysm">
              <a:extLst>
                <a:ext uri="{FF2B5EF4-FFF2-40B4-BE49-F238E27FC236}">
                  <a16:creationId xmlns:a16="http://schemas.microsoft.com/office/drawing/2014/main" id="{9C78B674-75ED-6B3D-DBC0-EAF5DB82B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 descr="Nasa_Logo1">
              <a:extLst>
                <a:ext uri="{FF2B5EF4-FFF2-40B4-BE49-F238E27FC236}">
                  <a16:creationId xmlns:a16="http://schemas.microsoft.com/office/drawing/2014/main" id="{48E59B0A-5F6A-3D2E-57DD-88104E0AE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8">
              <a:extLst>
                <a:ext uri="{FF2B5EF4-FFF2-40B4-BE49-F238E27FC236}">
                  <a16:creationId xmlns:a16="http://schemas.microsoft.com/office/drawing/2014/main" id="{4A0C9E79-46BE-A2BB-C013-28C657872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879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458DD05-3C15-EC6A-BCC3-318E7C3F553F}"/>
              </a:ext>
            </a:extLst>
          </p:cNvPr>
          <p:cNvGrpSpPr/>
          <p:nvPr/>
        </p:nvGrpSpPr>
        <p:grpSpPr>
          <a:xfrm>
            <a:off x="483746" y="3387961"/>
            <a:ext cx="3981582" cy="2978043"/>
            <a:chOff x="483746" y="3387961"/>
            <a:chExt cx="3981582" cy="29780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15712D-E844-8FDE-07A0-C369F709789C}"/>
                </a:ext>
              </a:extLst>
            </p:cNvPr>
            <p:cNvGrpSpPr/>
            <p:nvPr/>
          </p:nvGrpSpPr>
          <p:grpSpPr>
            <a:xfrm>
              <a:off x="743311" y="3735132"/>
              <a:ext cx="3497179" cy="2630872"/>
              <a:chOff x="1491916" y="3440158"/>
              <a:chExt cx="8746958" cy="547921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F5F754F-B089-926F-1F06-C6C6127622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1916" y="3440158"/>
                <a:ext cx="8746958" cy="2439774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4B23C38-9F23-E67A-475E-66CEA71CB9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1916" y="5919536"/>
                <a:ext cx="8746958" cy="253164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E970BA-218B-7A99-03EE-6D84F4C5DC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1916" y="8451180"/>
                <a:ext cx="8746958" cy="468197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66884D-BFE3-D18D-32AE-B5BD0171FDE3}"/>
                </a:ext>
              </a:extLst>
            </p:cNvPr>
            <p:cNvSpPr txBox="1"/>
            <p:nvPr/>
          </p:nvSpPr>
          <p:spPr>
            <a:xfrm>
              <a:off x="579521" y="3387961"/>
              <a:ext cx="3885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Mean annual precipitation (Aug’21-’22)</a:t>
              </a:r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949BFB-0B08-AEF5-D68C-B9F7FDACA0F2}"/>
                </a:ext>
              </a:extLst>
            </p:cNvPr>
            <p:cNvSpPr txBox="1"/>
            <p:nvPr/>
          </p:nvSpPr>
          <p:spPr>
            <a:xfrm rot="16200000">
              <a:off x="59666" y="4166978"/>
              <a:ext cx="11816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TROPICS-TMS</a:t>
              </a:r>
              <a:endParaRPr lang="en-GB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F5B51A-A20F-255B-27CB-CBAC91CFC0DB}"/>
                </a:ext>
              </a:extLst>
            </p:cNvPr>
            <p:cNvSpPr txBox="1"/>
            <p:nvPr/>
          </p:nvSpPr>
          <p:spPr>
            <a:xfrm rot="16200000">
              <a:off x="-45149" y="5379519"/>
              <a:ext cx="13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GPROF-NOAA19</a:t>
              </a:r>
              <a:endParaRPr lang="en-GB" sz="140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E4C1AC2-6461-BCFD-7825-88E8A8090A25}"/>
              </a:ext>
            </a:extLst>
          </p:cNvPr>
          <p:cNvSpPr txBox="1">
            <a:spLocks/>
          </p:cNvSpPr>
          <p:nvPr/>
        </p:nvSpPr>
        <p:spPr>
          <a:xfrm>
            <a:off x="838200" y="180000"/>
            <a:ext cx="10515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The rise of the </a:t>
            </a:r>
            <a:r>
              <a:rPr lang="en-US" sz="3200" dirty="0" err="1"/>
              <a:t>cubesat</a:t>
            </a:r>
            <a:r>
              <a:rPr lang="en-US" sz="3200" dirty="0"/>
              <a:t>/</a:t>
            </a:r>
            <a:r>
              <a:rPr lang="en-US" sz="3200" dirty="0" err="1"/>
              <a:t>smallsats</a:t>
            </a:r>
            <a:endParaRPr lang="en-GB" sz="32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EB0A86-B002-6927-76BC-AF9E8638DEB2}"/>
              </a:ext>
            </a:extLst>
          </p:cNvPr>
          <p:cNvGrpSpPr/>
          <p:nvPr/>
        </p:nvGrpSpPr>
        <p:grpSpPr>
          <a:xfrm>
            <a:off x="8889790" y="3451433"/>
            <a:ext cx="2793482" cy="2722951"/>
            <a:chOff x="8889790" y="3451433"/>
            <a:chExt cx="2793482" cy="272295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96F980-1DD1-0256-606B-132CD7AB4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43272" y="3778197"/>
              <a:ext cx="2340000" cy="117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8CD704-369B-0F76-B264-819E5E8D2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43272" y="5004384"/>
              <a:ext cx="2340000" cy="117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CD7A3C-C465-78EC-EAE9-8BB7C5BE11A7}"/>
                </a:ext>
              </a:extLst>
            </p:cNvPr>
            <p:cNvSpPr txBox="1"/>
            <p:nvPr/>
          </p:nvSpPr>
          <p:spPr>
            <a:xfrm rot="16200000">
              <a:off x="8493015" y="4154068"/>
              <a:ext cx="11628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2022-09-28 PM</a:t>
              </a:r>
            </a:p>
            <a:p>
              <a:pPr algn="ctr"/>
              <a:r>
                <a:rPr lang="en-US" sz="1200" dirty="0"/>
                <a:t>PRPS-TEMPEST-H8</a:t>
              </a:r>
              <a:endParaRPr lang="en-GB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5D23C2-52E9-C02F-4427-B24DFFD47728}"/>
                </a:ext>
              </a:extLst>
            </p:cNvPr>
            <p:cNvSpPr txBox="1"/>
            <p:nvPr/>
          </p:nvSpPr>
          <p:spPr>
            <a:xfrm rot="16200000">
              <a:off x="8516325" y="5421005"/>
              <a:ext cx="11374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2022-09-28 PM</a:t>
              </a:r>
            </a:p>
            <a:p>
              <a:pPr algn="ctr"/>
              <a:r>
                <a:rPr lang="en-US" sz="1200" dirty="0"/>
                <a:t>GPROF-N20-ATMS</a:t>
              </a:r>
              <a:endParaRPr lang="en-GB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F33265-39C8-9B1C-CF48-419B0BD9D344}"/>
                </a:ext>
              </a:extLst>
            </p:cNvPr>
            <p:cNvSpPr txBox="1"/>
            <p:nvPr/>
          </p:nvSpPr>
          <p:spPr>
            <a:xfrm>
              <a:off x="9667673" y="3451433"/>
              <a:ext cx="1450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Hurricane Ian</a:t>
              </a:r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94FF9F-1297-CD01-25A1-72873C6A27B6}"/>
              </a:ext>
            </a:extLst>
          </p:cNvPr>
          <p:cNvGrpSpPr/>
          <p:nvPr/>
        </p:nvGrpSpPr>
        <p:grpSpPr>
          <a:xfrm>
            <a:off x="4535468" y="3408865"/>
            <a:ext cx="3899804" cy="2968832"/>
            <a:chOff x="4535468" y="3408865"/>
            <a:chExt cx="3899804" cy="29688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5799D5-0FB1-9324-E641-1E7FE2022CD2}"/>
                </a:ext>
              </a:extLst>
            </p:cNvPr>
            <p:cNvGrpSpPr/>
            <p:nvPr/>
          </p:nvGrpSpPr>
          <p:grpSpPr>
            <a:xfrm>
              <a:off x="4799890" y="3730999"/>
              <a:ext cx="3635382" cy="2646698"/>
              <a:chOff x="4058653" y="3545184"/>
              <a:chExt cx="3635382" cy="264669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9D1EBAE-C985-44DF-3541-8035AE6F46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58653" y="3545184"/>
                <a:ext cx="3635382" cy="241019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4A0EF80-819C-BC97-8FF1-A6B4D8928A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58653" y="5967075"/>
                <a:ext cx="3497179" cy="224807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93B6BE-771B-5DED-E547-E0AF90E872F2}"/>
                </a:ext>
              </a:extLst>
            </p:cNvPr>
            <p:cNvSpPr txBox="1"/>
            <p:nvPr/>
          </p:nvSpPr>
          <p:spPr>
            <a:xfrm rot="16200000">
              <a:off x="4128819" y="4184847"/>
              <a:ext cx="1121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TEMPEST-H8</a:t>
              </a:r>
              <a:endParaRPr lang="en-GB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DA1F8C-A868-B3D1-6720-FDCC9079FD1D}"/>
                </a:ext>
              </a:extLst>
            </p:cNvPr>
            <p:cNvSpPr txBox="1"/>
            <p:nvPr/>
          </p:nvSpPr>
          <p:spPr>
            <a:xfrm rot="16200000">
              <a:off x="4020018" y="5428169"/>
              <a:ext cx="13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GPROF-NOAA20</a:t>
              </a:r>
              <a:endParaRPr lang="en-GB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B87060-FF0B-EA5D-3814-23E569EFCDF0}"/>
                </a:ext>
              </a:extLst>
            </p:cNvPr>
            <p:cNvSpPr txBox="1"/>
            <p:nvPr/>
          </p:nvSpPr>
          <p:spPr>
            <a:xfrm>
              <a:off x="5484835" y="3408865"/>
              <a:ext cx="226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Monthly: August 2022</a:t>
              </a:r>
              <a:endParaRPr lang="en-GB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C35691A-62E2-0827-0234-01C407071D81}"/>
              </a:ext>
            </a:extLst>
          </p:cNvPr>
          <p:cNvSpPr txBox="1"/>
          <p:nvPr/>
        </p:nvSpPr>
        <p:spPr>
          <a:xfrm>
            <a:off x="483746" y="720000"/>
            <a:ext cx="11199526" cy="26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New technology has enabled smaller PMW sensors to be developed – as demonstrated by the TEMPEST and TROPICS-TMS sensors.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Operating at frequencies from ca.89 to 183.31/204.8 GHz with resolutions similar to current PMW sounding instruments.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Results to date are very encouraging, showing that basic retrievals are comparable with retrievals from current sensors.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Results currently being fully evaluated (e.g. HF retrievals vs all-channel retrievals).</a:t>
            </a:r>
            <a:endParaRPr lang="en-GB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3DB788-AF73-E1CE-870F-027E7A74CC60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9BAF96D1-D5CC-269B-CF42-20DD7D465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20" name="Picture 19" descr="primarysm">
              <a:extLst>
                <a:ext uri="{FF2B5EF4-FFF2-40B4-BE49-F238E27FC236}">
                  <a16:creationId xmlns:a16="http://schemas.microsoft.com/office/drawing/2014/main" id="{71CB7E25-D67D-EC71-83B1-1F1278DEE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Nasa_Logo1">
              <a:extLst>
                <a:ext uri="{FF2B5EF4-FFF2-40B4-BE49-F238E27FC236}">
                  <a16:creationId xmlns:a16="http://schemas.microsoft.com/office/drawing/2014/main" id="{5951F307-4CD9-8287-12B9-530AB0D2F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D4D08B74-01C0-1EC2-0BE4-EF7A701F4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9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Shape, circle&#10;&#10;Description automatically generated">
            <a:extLst>
              <a:ext uri="{FF2B5EF4-FFF2-40B4-BE49-F238E27FC236}">
                <a16:creationId xmlns:a16="http://schemas.microsoft.com/office/drawing/2014/main" id="{25AED3B8-7582-64F4-8676-886EAC88F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57" y="1361983"/>
            <a:ext cx="4322882" cy="43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57E9A-D879-4EC7-92C4-3C885B5BD212}"/>
              </a:ext>
            </a:extLst>
          </p:cNvPr>
          <p:cNvSpPr txBox="1"/>
          <p:nvPr/>
        </p:nvSpPr>
        <p:spPr>
          <a:xfrm>
            <a:off x="1" y="144000"/>
            <a:ext cx="12192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Future PMW radiometer constellation ca.2028-2030</a:t>
            </a:r>
            <a:endParaRPr lang="en-GB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94FF9F-43AC-4A18-9A54-0017A02D1277}"/>
              </a:ext>
            </a:extLst>
          </p:cNvPr>
          <p:cNvSpPr txBox="1"/>
          <p:nvPr/>
        </p:nvSpPr>
        <p:spPr>
          <a:xfrm>
            <a:off x="7632864" y="4544110"/>
            <a:ext cx="419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40" dirty="0"/>
              <a:t>Note: this assumes: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/>
              <a:t>no orbital drift (newer missions?)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/>
              <a:t>no continuation of current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/>
              <a:t>no Russian Meteor series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FFDCB8-60F3-E569-B18C-B69852EB81D4}"/>
              </a:ext>
            </a:extLst>
          </p:cNvPr>
          <p:cNvGrpSpPr/>
          <p:nvPr/>
        </p:nvGrpSpPr>
        <p:grpSpPr>
          <a:xfrm>
            <a:off x="149375" y="753905"/>
            <a:ext cx="7413796" cy="5660535"/>
            <a:chOff x="149375" y="830105"/>
            <a:chExt cx="7413796" cy="5660535"/>
          </a:xfrm>
        </p:grpSpPr>
        <p:sp>
          <p:nvSpPr>
            <p:cNvPr id="53" name="Arrow: Circular 52">
              <a:extLst>
                <a:ext uri="{FF2B5EF4-FFF2-40B4-BE49-F238E27FC236}">
                  <a16:creationId xmlns:a16="http://schemas.microsoft.com/office/drawing/2014/main" id="{8DDD044B-9407-4507-92DF-2962ACFA5D70}"/>
                </a:ext>
              </a:extLst>
            </p:cNvPr>
            <p:cNvSpPr/>
            <p:nvPr/>
          </p:nvSpPr>
          <p:spPr>
            <a:xfrm rot="11575641">
              <a:off x="1757643" y="898181"/>
              <a:ext cx="5400000" cy="5400000"/>
            </a:xfrm>
            <a:prstGeom prst="circularArrow">
              <a:avLst>
                <a:gd name="adj1" fmla="val 3606"/>
                <a:gd name="adj2" fmla="val 626684"/>
                <a:gd name="adj3" fmla="val 20887754"/>
                <a:gd name="adj4" fmla="val 14804656"/>
                <a:gd name="adj5" fmla="val 512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Arrow: Circular 50">
              <a:extLst>
                <a:ext uri="{FF2B5EF4-FFF2-40B4-BE49-F238E27FC236}">
                  <a16:creationId xmlns:a16="http://schemas.microsoft.com/office/drawing/2014/main" id="{77972B03-8438-4DD6-9E6B-67118D056AE5}"/>
                </a:ext>
              </a:extLst>
            </p:cNvPr>
            <p:cNvSpPr/>
            <p:nvPr/>
          </p:nvSpPr>
          <p:spPr>
            <a:xfrm rot="4401295">
              <a:off x="1757643" y="898181"/>
              <a:ext cx="5400000" cy="5400000"/>
            </a:xfrm>
            <a:prstGeom prst="circularArrow">
              <a:avLst>
                <a:gd name="adj1" fmla="val 3606"/>
                <a:gd name="adj2" fmla="val 626684"/>
                <a:gd name="adj3" fmla="val 20887754"/>
                <a:gd name="adj4" fmla="val 15664684"/>
                <a:gd name="adj5" fmla="val 512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Arrow: Circular 48">
              <a:extLst>
                <a:ext uri="{FF2B5EF4-FFF2-40B4-BE49-F238E27FC236}">
                  <a16:creationId xmlns:a16="http://schemas.microsoft.com/office/drawing/2014/main" id="{EC82509F-04A7-46CD-8312-1C0178C28ED0}"/>
                </a:ext>
              </a:extLst>
            </p:cNvPr>
            <p:cNvSpPr/>
            <p:nvPr/>
          </p:nvSpPr>
          <p:spPr>
            <a:xfrm rot="18900000">
              <a:off x="1744997" y="898181"/>
              <a:ext cx="5400000" cy="5400000"/>
            </a:xfrm>
            <a:prstGeom prst="circularArrow">
              <a:avLst>
                <a:gd name="adj1" fmla="val 3606"/>
                <a:gd name="adj2" fmla="val 626684"/>
                <a:gd name="adj3" fmla="val 20887754"/>
                <a:gd name="adj4" fmla="val 15644520"/>
                <a:gd name="adj5" fmla="val 512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3740A5-273F-42E2-95DF-10B4B7AC0BA2}"/>
                </a:ext>
              </a:extLst>
            </p:cNvPr>
            <p:cNvSpPr/>
            <p:nvPr/>
          </p:nvSpPr>
          <p:spPr>
            <a:xfrm>
              <a:off x="2285000" y="1438183"/>
              <a:ext cx="4320000" cy="432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D935E6F-18B2-4B4F-8C46-6A197908ED56}"/>
                </a:ext>
              </a:extLst>
            </p:cNvPr>
            <p:cNvCxnSpPr>
              <a:cxnSpLocks/>
              <a:stCxn id="5" idx="0"/>
              <a:endCxn id="5" idx="4"/>
            </p:cNvCxnSpPr>
            <p:nvPr/>
          </p:nvCxnSpPr>
          <p:spPr>
            <a:xfrm>
              <a:off x="4445000" y="1438183"/>
              <a:ext cx="0" cy="43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F2C15B-6896-4E3D-BFF1-FCA9F2A0BCB6}"/>
                </a:ext>
              </a:extLst>
            </p:cNvPr>
            <p:cNvCxnSpPr>
              <a:cxnSpLocks/>
              <a:stCxn id="5" idx="2"/>
              <a:endCxn id="5" idx="6"/>
            </p:cNvCxnSpPr>
            <p:nvPr/>
          </p:nvCxnSpPr>
          <p:spPr>
            <a:xfrm>
              <a:off x="2285000" y="3598183"/>
              <a:ext cx="432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A90652-417D-4A3D-A5F1-BA263C6130AC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2285000" y="3598183"/>
              <a:ext cx="432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BCBB05-032B-4D1C-A572-DEBB74FC8EFA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2285001" y="3598183"/>
              <a:ext cx="432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D6FAD1F-A404-43F0-AE54-1A16C6CAB99D}"/>
                </a:ext>
              </a:extLst>
            </p:cNvPr>
            <p:cNvCxnSpPr>
              <a:cxnSpLocks/>
            </p:cNvCxnSpPr>
            <p:nvPr/>
          </p:nvCxnSpPr>
          <p:spPr>
            <a:xfrm rot="7200000">
              <a:off x="2285000" y="3598184"/>
              <a:ext cx="432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98DA1D-307F-4063-95FA-647A90CB3541}"/>
                </a:ext>
              </a:extLst>
            </p:cNvPr>
            <p:cNvCxnSpPr>
              <a:cxnSpLocks/>
            </p:cNvCxnSpPr>
            <p:nvPr/>
          </p:nvCxnSpPr>
          <p:spPr>
            <a:xfrm rot="9000000">
              <a:off x="2284999" y="3620816"/>
              <a:ext cx="432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A8C295-B8BE-4772-AF29-1944A5ABC732}"/>
                </a:ext>
              </a:extLst>
            </p:cNvPr>
            <p:cNvSpPr txBox="1"/>
            <p:nvPr/>
          </p:nvSpPr>
          <p:spPr>
            <a:xfrm>
              <a:off x="4197174" y="102178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E68CC-3BA4-4843-B857-30BE3A7E4111}"/>
                </a:ext>
              </a:extLst>
            </p:cNvPr>
            <p:cNvSpPr txBox="1"/>
            <p:nvPr/>
          </p:nvSpPr>
          <p:spPr>
            <a:xfrm>
              <a:off x="6604998" y="336735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9E00FE-720D-4A1E-8A05-0058A84E7FA4}"/>
                </a:ext>
              </a:extLst>
            </p:cNvPr>
            <p:cNvSpPr txBox="1"/>
            <p:nvPr/>
          </p:nvSpPr>
          <p:spPr>
            <a:xfrm>
              <a:off x="4197174" y="571291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06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522987-0DE5-4CEB-B8AA-2D302A80CE4C}"/>
                </a:ext>
              </a:extLst>
            </p:cNvPr>
            <p:cNvSpPr txBox="1"/>
            <p:nvPr/>
          </p:nvSpPr>
          <p:spPr>
            <a:xfrm>
              <a:off x="1830912" y="336734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09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A990C156-E180-4EE7-A005-3EF8F5B35D9E}"/>
                </a:ext>
              </a:extLst>
            </p:cNvPr>
            <p:cNvSpPr/>
            <p:nvPr/>
          </p:nvSpPr>
          <p:spPr>
            <a:xfrm rot="2700000">
              <a:off x="6073775" y="1746618"/>
              <a:ext cx="213264" cy="3968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2E3FBD1A-CFC0-465C-BD38-DCD1235EF059}"/>
                </a:ext>
              </a:extLst>
            </p:cNvPr>
            <p:cNvSpPr/>
            <p:nvPr/>
          </p:nvSpPr>
          <p:spPr>
            <a:xfrm rot="3600000">
              <a:off x="6434139" y="2215377"/>
              <a:ext cx="213264" cy="3968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96ED4911-E73C-4BFF-8D3C-56A0983661FC}"/>
                </a:ext>
              </a:extLst>
            </p:cNvPr>
            <p:cNvSpPr/>
            <p:nvPr/>
          </p:nvSpPr>
          <p:spPr>
            <a:xfrm rot="9900000">
              <a:off x="4939679" y="5716978"/>
              <a:ext cx="213264" cy="3968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D4F85FD0-C858-4577-9B70-1B4A248DA9C5}"/>
                </a:ext>
              </a:extLst>
            </p:cNvPr>
            <p:cNvSpPr/>
            <p:nvPr/>
          </p:nvSpPr>
          <p:spPr>
            <a:xfrm rot="17100000">
              <a:off x="2029227" y="2783738"/>
              <a:ext cx="213264" cy="3968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3C2F1FFA-F747-40F5-9815-33A174C593ED}"/>
                </a:ext>
              </a:extLst>
            </p:cNvPr>
            <p:cNvSpPr/>
            <p:nvPr/>
          </p:nvSpPr>
          <p:spPr>
            <a:xfrm rot="18000000">
              <a:off x="2249005" y="2200366"/>
              <a:ext cx="213264" cy="3968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4F9EF5-BF49-4B1A-98AE-B05487116322}"/>
                </a:ext>
              </a:extLst>
            </p:cNvPr>
            <p:cNvSpPr txBox="1"/>
            <p:nvPr/>
          </p:nvSpPr>
          <p:spPr>
            <a:xfrm>
              <a:off x="6245688" y="1259595"/>
              <a:ext cx="11047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/>
                <a:t>AMSR-3,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/>
                <a:t>  JPSS</a:t>
              </a:r>
              <a:endParaRPr lang="en-GB" sz="20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3A1012-0F60-49DC-81CF-EBF1C8AD3541}"/>
                </a:ext>
              </a:extLst>
            </p:cNvPr>
            <p:cNvSpPr txBox="1"/>
            <p:nvPr/>
          </p:nvSpPr>
          <p:spPr>
            <a:xfrm>
              <a:off x="6766158" y="1991410"/>
              <a:ext cx="797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FY-3H</a:t>
              </a:r>
              <a:endParaRPr lang="en-GB" sz="2000" i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3CF00F1-FB83-4B5B-98FF-28A4D8638CC2}"/>
                </a:ext>
              </a:extLst>
            </p:cNvPr>
            <p:cNvSpPr txBox="1"/>
            <p:nvPr/>
          </p:nvSpPr>
          <p:spPr>
            <a:xfrm>
              <a:off x="4938557" y="6090530"/>
              <a:ext cx="21620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WSF-M</a:t>
              </a:r>
              <a:r>
                <a:rPr lang="en-US" sz="2000" dirty="0"/>
                <a:t>, </a:t>
              </a:r>
              <a:r>
                <a:rPr lang="en-US" sz="2000" i="1" dirty="0"/>
                <a:t>FY-3I</a:t>
              </a:r>
              <a:endParaRPr lang="en-GB" sz="2000" i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DAF34C-6589-46FD-9E9D-244C3C4B14FB}"/>
                </a:ext>
              </a:extLst>
            </p:cNvPr>
            <p:cNvSpPr txBox="1"/>
            <p:nvPr/>
          </p:nvSpPr>
          <p:spPr>
            <a:xfrm>
              <a:off x="736176" y="2434266"/>
              <a:ext cx="1409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EPS SG-A/B</a:t>
              </a:r>
            </a:p>
            <a:p>
              <a:pPr algn="ctr"/>
              <a:r>
                <a:rPr lang="en-US" sz="2000" b="1" dirty="0"/>
                <a:t>CIMR</a:t>
              </a:r>
              <a:endParaRPr lang="en-GB" sz="2000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ADA05C4-DB9A-491A-8FDF-A87B73B82667}"/>
                </a:ext>
              </a:extLst>
            </p:cNvPr>
            <p:cNvSpPr txBox="1"/>
            <p:nvPr/>
          </p:nvSpPr>
          <p:spPr>
            <a:xfrm>
              <a:off x="1195668" y="191876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FY-3F</a:t>
              </a:r>
              <a:endParaRPr lang="en-GB" sz="2000" i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1A25FC-6D48-435F-B0BE-62A728250076}"/>
                </a:ext>
              </a:extLst>
            </p:cNvPr>
            <p:cNvSpPr txBox="1"/>
            <p:nvPr/>
          </p:nvSpPr>
          <p:spPr>
            <a:xfrm rot="21430821">
              <a:off x="3477826" y="963972"/>
              <a:ext cx="1800000" cy="36000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2400" dirty="0"/>
                <a:t>210 minutes</a:t>
              </a:r>
              <a:endParaRPr lang="en-GB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33A910-8493-48FC-80F7-4164D58F7E61}"/>
                </a:ext>
              </a:extLst>
            </p:cNvPr>
            <p:cNvSpPr txBox="1"/>
            <p:nvPr/>
          </p:nvSpPr>
          <p:spPr>
            <a:xfrm rot="2712331">
              <a:off x="1755291" y="5259174"/>
              <a:ext cx="1800000" cy="36000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dirty="0"/>
                <a:t>240 minutes</a:t>
              </a:r>
              <a:endParaRPr lang="en-GB" sz="2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10D6DE7-5A46-4967-8034-EF2E244D1716}"/>
                </a:ext>
              </a:extLst>
            </p:cNvPr>
            <p:cNvSpPr txBox="1"/>
            <p:nvPr/>
          </p:nvSpPr>
          <p:spPr>
            <a:xfrm rot="17731817">
              <a:off x="5818188" y="4524977"/>
              <a:ext cx="1733039" cy="46166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dirty="0"/>
                <a:t>210 minutes</a:t>
              </a:r>
              <a:endParaRPr lang="en-GB" sz="2400" dirty="0"/>
            </a:p>
          </p:txBody>
        </p:sp>
        <p:sp>
          <p:nvSpPr>
            <p:cNvPr id="2" name="Arrow: Circular 1">
              <a:extLst>
                <a:ext uri="{FF2B5EF4-FFF2-40B4-BE49-F238E27FC236}">
                  <a16:creationId xmlns:a16="http://schemas.microsoft.com/office/drawing/2014/main" id="{67A2B93B-6D54-4567-8371-C3966BD4C217}"/>
                </a:ext>
              </a:extLst>
            </p:cNvPr>
            <p:cNvSpPr/>
            <p:nvPr/>
          </p:nvSpPr>
          <p:spPr>
            <a:xfrm rot="16200000" flipH="1">
              <a:off x="2285100" y="1440000"/>
              <a:ext cx="4320000" cy="4320000"/>
            </a:xfrm>
            <a:prstGeom prst="circularArrow">
              <a:avLst>
                <a:gd name="adj1" fmla="val 3606"/>
                <a:gd name="adj2" fmla="val 626684"/>
                <a:gd name="adj3" fmla="val 20887754"/>
                <a:gd name="adj4" fmla="val 13629071"/>
                <a:gd name="adj5" fmla="val 5129"/>
              </a:avLst>
            </a:prstGeom>
            <a:gradFill flip="none" rotWithShape="1"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Arrow: Circular 2">
              <a:extLst>
                <a:ext uri="{FF2B5EF4-FFF2-40B4-BE49-F238E27FC236}">
                  <a16:creationId xmlns:a16="http://schemas.microsoft.com/office/drawing/2014/main" id="{BA720664-C146-4CB6-B8B2-3CC48F935B4F}"/>
                </a:ext>
              </a:extLst>
            </p:cNvPr>
            <p:cNvSpPr/>
            <p:nvPr/>
          </p:nvSpPr>
          <p:spPr>
            <a:xfrm rot="5400000">
              <a:off x="2285100" y="1440000"/>
              <a:ext cx="4320000" cy="4320000"/>
            </a:xfrm>
            <a:prstGeom prst="circularArrow">
              <a:avLst>
                <a:gd name="adj1" fmla="val 3606"/>
                <a:gd name="adj2" fmla="val 626684"/>
                <a:gd name="adj3" fmla="val 20887754"/>
                <a:gd name="adj4" fmla="val 13609628"/>
                <a:gd name="adj5" fmla="val 5129"/>
              </a:avLst>
            </a:prstGeom>
            <a:gradFill flip="none" rotWithShape="1"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485F89-6DC1-4F5D-BBEF-51299AF5AB8F}"/>
                </a:ext>
              </a:extLst>
            </p:cNvPr>
            <p:cNvSpPr/>
            <p:nvPr/>
          </p:nvSpPr>
          <p:spPr>
            <a:xfrm rot="10800000" flipH="1" flipV="1">
              <a:off x="2827418" y="2345036"/>
              <a:ext cx="3240000" cy="324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Drifting orbits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7A53D7-E44B-4B70-ADF9-AC4F56FBCE53}"/>
                </a:ext>
              </a:extLst>
            </p:cNvPr>
            <p:cNvSpPr/>
            <p:nvPr/>
          </p:nvSpPr>
          <p:spPr>
            <a:xfrm>
              <a:off x="3872998" y="3033663"/>
              <a:ext cx="1152000" cy="1152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prstTxWarp prst="textButton">
                <a:avLst/>
              </a:prstTxWarp>
            </a:bodyPr>
            <a:lstStyle/>
            <a:p>
              <a:pPr algn="ctr"/>
              <a:r>
                <a:rPr lang="en-US" sz="2400" i="1" dirty="0"/>
                <a:t>FY-3G</a:t>
              </a:r>
            </a:p>
            <a:p>
              <a:pPr algn="ctr"/>
              <a:r>
                <a:rPr lang="en-US" sz="2400" b="1" dirty="0"/>
                <a:t>GPM</a:t>
              </a:r>
            </a:p>
            <a:p>
              <a:pPr algn="ctr"/>
              <a:r>
                <a:rPr lang="en-US" sz="2400" i="1" dirty="0"/>
                <a:t>FY-3J</a:t>
              </a:r>
              <a:endParaRPr lang="en-GB" sz="2400" i="1" dirty="0"/>
            </a:p>
          </p:txBody>
        </p:sp>
        <p:sp>
          <p:nvSpPr>
            <p:cNvPr id="47" name="Arrow: Circular 46">
              <a:extLst>
                <a:ext uri="{FF2B5EF4-FFF2-40B4-BE49-F238E27FC236}">
                  <a16:creationId xmlns:a16="http://schemas.microsoft.com/office/drawing/2014/main" id="{BC4409A9-8A91-4F56-8421-FA428300B444}"/>
                </a:ext>
              </a:extLst>
            </p:cNvPr>
            <p:cNvSpPr/>
            <p:nvPr/>
          </p:nvSpPr>
          <p:spPr>
            <a:xfrm rot="-5400000">
              <a:off x="3466339" y="2609083"/>
              <a:ext cx="1957114" cy="194966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501287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5821DA-5593-0977-07A9-4F72873F5A15}"/>
                </a:ext>
              </a:extLst>
            </p:cNvPr>
            <p:cNvSpPr txBox="1"/>
            <p:nvPr/>
          </p:nvSpPr>
          <p:spPr>
            <a:xfrm>
              <a:off x="149375" y="830105"/>
              <a:ext cx="16537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Overpass clock</a:t>
              </a:r>
            </a:p>
          </p:txBody>
        </p:sp>
      </p:grpSp>
      <p:sp>
        <p:nvSpPr>
          <p:cNvPr id="11" name="Arrow: Down 35">
            <a:extLst>
              <a:ext uri="{FF2B5EF4-FFF2-40B4-BE49-F238E27FC236}">
                <a16:creationId xmlns:a16="http://schemas.microsoft.com/office/drawing/2014/main" id="{AED51A85-85A9-3B1B-FD37-B692A6D68955}"/>
              </a:ext>
            </a:extLst>
          </p:cNvPr>
          <p:cNvSpPr/>
          <p:nvPr/>
        </p:nvSpPr>
        <p:spPr>
          <a:xfrm rot="9980192">
            <a:off x="4892062" y="5426716"/>
            <a:ext cx="366054" cy="49714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82A36B-EF0B-3216-E46D-E2BFE2553929}"/>
              </a:ext>
            </a:extLst>
          </p:cNvPr>
          <p:cNvSpPr txBox="1"/>
          <p:nvPr/>
        </p:nvSpPr>
        <p:spPr>
          <a:xfrm>
            <a:off x="5124012" y="5607560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QuickSounder</a:t>
            </a:r>
            <a:endParaRPr lang="en-GB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BE080F-C581-4F4E-871C-581DD8455DE1}"/>
              </a:ext>
            </a:extLst>
          </p:cNvPr>
          <p:cNvSpPr txBox="1"/>
          <p:nvPr/>
        </p:nvSpPr>
        <p:spPr>
          <a:xfrm>
            <a:off x="-1043709" y="4109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7808FD4-B691-CB64-D817-2851A6F07458}"/>
              </a:ext>
            </a:extLst>
          </p:cNvPr>
          <p:cNvGrpSpPr/>
          <p:nvPr/>
        </p:nvGrpSpPr>
        <p:grpSpPr>
          <a:xfrm>
            <a:off x="-439729" y="1713940"/>
            <a:ext cx="6680616" cy="4105328"/>
            <a:chOff x="-439729" y="1713940"/>
            <a:chExt cx="6680616" cy="410532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19F4B0D-B93B-5745-B863-AF28A5057EB0}"/>
                </a:ext>
              </a:extLst>
            </p:cNvPr>
            <p:cNvGrpSpPr/>
            <p:nvPr/>
          </p:nvGrpSpPr>
          <p:grpSpPr>
            <a:xfrm>
              <a:off x="2640887" y="1713940"/>
              <a:ext cx="3600000" cy="3600000"/>
              <a:chOff x="2640887" y="1713940"/>
              <a:chExt cx="3600000" cy="360000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DA1E73-0339-98BA-E83E-2CE97D57EDDF}"/>
                  </a:ext>
                </a:extLst>
              </p:cNvPr>
              <p:cNvSpPr txBox="1"/>
              <p:nvPr/>
            </p:nvSpPr>
            <p:spPr>
              <a:xfrm>
                <a:off x="2729154" y="2618326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F15</a:t>
                </a:r>
                <a:endParaRPr lang="en-GB" sz="1600" b="1" i="1" dirty="0"/>
              </a:p>
            </p:txBody>
          </p:sp>
          <p:sp>
            <p:nvSpPr>
              <p:cNvPr id="33" name="Arrow: Circular 32">
                <a:extLst>
                  <a:ext uri="{FF2B5EF4-FFF2-40B4-BE49-F238E27FC236}">
                    <a16:creationId xmlns:a16="http://schemas.microsoft.com/office/drawing/2014/main" id="{C134B52D-8101-5BED-0C5A-BBCE75F9E6D7}"/>
                  </a:ext>
                </a:extLst>
              </p:cNvPr>
              <p:cNvSpPr/>
              <p:nvPr/>
            </p:nvSpPr>
            <p:spPr>
              <a:xfrm rot="16200000">
                <a:off x="2640887" y="1713940"/>
                <a:ext cx="3600000" cy="3600000"/>
              </a:xfrm>
              <a:prstGeom prst="circularArrow">
                <a:avLst>
                  <a:gd name="adj1" fmla="val 2555"/>
                  <a:gd name="adj2" fmla="val 790271"/>
                  <a:gd name="adj3" fmla="val 16738699"/>
                  <a:gd name="adj4" fmla="val 6698572"/>
                  <a:gd name="adj5" fmla="val 2779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Arrow: Circular 34">
                <a:extLst>
                  <a:ext uri="{FF2B5EF4-FFF2-40B4-BE49-F238E27FC236}">
                    <a16:creationId xmlns:a16="http://schemas.microsoft.com/office/drawing/2014/main" id="{AC6C63E9-4F5A-34FF-DAA3-9A3764739D94}"/>
                  </a:ext>
                </a:extLst>
              </p:cNvPr>
              <p:cNvSpPr/>
              <p:nvPr/>
            </p:nvSpPr>
            <p:spPr>
              <a:xfrm rot="16200000" flipV="1">
                <a:off x="2819185" y="1906104"/>
                <a:ext cx="3240000" cy="3240000"/>
              </a:xfrm>
              <a:prstGeom prst="circularArrow">
                <a:avLst>
                  <a:gd name="adj1" fmla="val 2232"/>
                  <a:gd name="adj2" fmla="val 632111"/>
                  <a:gd name="adj3" fmla="val 11489370"/>
                  <a:gd name="adj4" fmla="val 9298548"/>
                  <a:gd name="adj5" fmla="val 2848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8A9865-A9B0-B3FE-FF5E-0AEE2A1D53DF}"/>
                  </a:ext>
                </a:extLst>
              </p:cNvPr>
              <p:cNvSpPr txBox="1"/>
              <p:nvPr/>
            </p:nvSpPr>
            <p:spPr>
              <a:xfrm>
                <a:off x="4949232" y="4724846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F17</a:t>
                </a:r>
                <a:endParaRPr lang="en-GB" sz="1600" b="1" i="1" dirty="0"/>
              </a:p>
            </p:txBody>
          </p:sp>
          <p:sp>
            <p:nvSpPr>
              <p:cNvPr id="42" name="Arrow: Circular 41">
                <a:extLst>
                  <a:ext uri="{FF2B5EF4-FFF2-40B4-BE49-F238E27FC236}">
                    <a16:creationId xmlns:a16="http://schemas.microsoft.com/office/drawing/2014/main" id="{83C53A95-5E99-0D75-F6EB-F8E63A02490D}"/>
                  </a:ext>
                </a:extLst>
              </p:cNvPr>
              <p:cNvSpPr/>
              <p:nvPr/>
            </p:nvSpPr>
            <p:spPr>
              <a:xfrm rot="16200000">
                <a:off x="3005722" y="2089424"/>
                <a:ext cx="2880000" cy="2880000"/>
              </a:xfrm>
              <a:prstGeom prst="circularArrow">
                <a:avLst>
                  <a:gd name="adj1" fmla="val 3158"/>
                  <a:gd name="adj2" fmla="val 790271"/>
                  <a:gd name="adj3" fmla="val 11700096"/>
                  <a:gd name="adj4" fmla="val 8757809"/>
                  <a:gd name="adj5" fmla="val 328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9ECE9B6-AF11-9947-DEFE-0942FACA0EF3}"/>
                  </a:ext>
                </a:extLst>
              </p:cNvPr>
              <p:cNvSpPr txBox="1"/>
              <p:nvPr/>
            </p:nvSpPr>
            <p:spPr>
              <a:xfrm>
                <a:off x="5138551" y="4360591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F18</a:t>
                </a:r>
                <a:endParaRPr lang="en-GB" sz="1600" b="1" i="1" dirty="0"/>
              </a:p>
            </p:txBody>
          </p:sp>
          <p:sp>
            <p:nvSpPr>
              <p:cNvPr id="63" name="Arrow: Circular 62">
                <a:extLst>
                  <a:ext uri="{FF2B5EF4-FFF2-40B4-BE49-F238E27FC236}">
                    <a16:creationId xmlns:a16="http://schemas.microsoft.com/office/drawing/2014/main" id="{D7B10610-16BB-CF1D-2F4E-C6946C56523D}"/>
                  </a:ext>
                </a:extLst>
              </p:cNvPr>
              <p:cNvSpPr/>
              <p:nvPr/>
            </p:nvSpPr>
            <p:spPr>
              <a:xfrm rot="16200000">
                <a:off x="3176594" y="2267471"/>
                <a:ext cx="2520000" cy="2520000"/>
              </a:xfrm>
              <a:prstGeom prst="circularArrow">
                <a:avLst>
                  <a:gd name="adj1" fmla="val 2739"/>
                  <a:gd name="adj2" fmla="val 790271"/>
                  <a:gd name="adj3" fmla="val 14213876"/>
                  <a:gd name="adj4" fmla="val 7587735"/>
                  <a:gd name="adj5" fmla="val 3978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3A5571E-5F06-B241-D8C7-744F02C8D2C0}"/>
                  </a:ext>
                </a:extLst>
              </p:cNvPr>
              <p:cNvSpPr txBox="1"/>
              <p:nvPr/>
            </p:nvSpPr>
            <p:spPr>
              <a:xfrm>
                <a:off x="2982327" y="3666490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F16</a:t>
                </a:r>
                <a:endParaRPr lang="en-GB" sz="1600" b="1" i="1" dirty="0"/>
              </a:p>
            </p:txBody>
          </p:sp>
          <p:sp>
            <p:nvSpPr>
              <p:cNvPr id="65" name="Arrow: Circular 64">
                <a:extLst>
                  <a:ext uri="{FF2B5EF4-FFF2-40B4-BE49-F238E27FC236}">
                    <a16:creationId xmlns:a16="http://schemas.microsoft.com/office/drawing/2014/main" id="{49B5BE15-AF11-01EF-5405-3F3052EA2F8A}"/>
                  </a:ext>
                </a:extLst>
              </p:cNvPr>
              <p:cNvSpPr/>
              <p:nvPr/>
            </p:nvSpPr>
            <p:spPr>
              <a:xfrm rot="16200000">
                <a:off x="3345506" y="2438430"/>
                <a:ext cx="2160000" cy="2160000"/>
              </a:xfrm>
              <a:prstGeom prst="circularArrow">
                <a:avLst>
                  <a:gd name="adj1" fmla="val 3593"/>
                  <a:gd name="adj2" fmla="val 790271"/>
                  <a:gd name="adj3" fmla="val 13457530"/>
                  <a:gd name="adj4" fmla="val 2890450"/>
                  <a:gd name="adj5" fmla="val 3978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30AC12-362F-D6D1-F163-4AF7AB32A2DF}"/>
                  </a:ext>
                </a:extLst>
              </p:cNvPr>
              <p:cNvSpPr txBox="1"/>
              <p:nvPr/>
            </p:nvSpPr>
            <p:spPr>
              <a:xfrm>
                <a:off x="4805720" y="2552146"/>
                <a:ext cx="5277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N19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C253E8E-63DE-96F5-03DD-A92DBC1FCCFF}"/>
                </a:ext>
              </a:extLst>
            </p:cNvPr>
            <p:cNvGrpSpPr/>
            <p:nvPr/>
          </p:nvGrpSpPr>
          <p:grpSpPr>
            <a:xfrm>
              <a:off x="-439729" y="2579268"/>
              <a:ext cx="3240000" cy="3240000"/>
              <a:chOff x="-439729" y="2579268"/>
              <a:chExt cx="3240000" cy="3240000"/>
            </a:xfrm>
          </p:grpSpPr>
          <p:sp>
            <p:nvSpPr>
              <p:cNvPr id="69" name="Arrow: Circular 68">
                <a:extLst>
                  <a:ext uri="{FF2B5EF4-FFF2-40B4-BE49-F238E27FC236}">
                    <a16:creationId xmlns:a16="http://schemas.microsoft.com/office/drawing/2014/main" id="{7835DACB-D45B-5791-DA2D-D89C0CD103DC}"/>
                  </a:ext>
                </a:extLst>
              </p:cNvPr>
              <p:cNvSpPr/>
              <p:nvPr/>
            </p:nvSpPr>
            <p:spPr>
              <a:xfrm rot="16200000">
                <a:off x="138817" y="3507716"/>
                <a:ext cx="2160000" cy="2160000"/>
              </a:xfrm>
              <a:prstGeom prst="circularArrow">
                <a:avLst>
                  <a:gd name="adj1" fmla="val 2623"/>
                  <a:gd name="adj2" fmla="val 790271"/>
                  <a:gd name="adj3" fmla="val 12739364"/>
                  <a:gd name="adj4" fmla="val 8809014"/>
                  <a:gd name="adj5" fmla="val 3978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19A74CE-11B0-E042-56C9-AE8CA9155096}"/>
                  </a:ext>
                </a:extLst>
              </p:cNvPr>
              <p:cNvSpPr/>
              <p:nvPr/>
            </p:nvSpPr>
            <p:spPr>
              <a:xfrm rot="10800000" flipH="1" flipV="1">
                <a:off x="-439729" y="2579268"/>
                <a:ext cx="3240000" cy="32400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Drifting orbits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BEC5F9-C712-F8FB-9D8D-56502DB0DED9}"/>
                  </a:ext>
                </a:extLst>
              </p:cNvPr>
              <p:cNvSpPr txBox="1"/>
              <p:nvPr/>
            </p:nvSpPr>
            <p:spPr>
              <a:xfrm>
                <a:off x="1389215" y="5083862"/>
                <a:ext cx="601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2020</a:t>
                </a:r>
                <a:endParaRPr lang="en-GB" sz="16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946CDC7-4A01-CB58-7FD1-9E8FA1A90F78}"/>
                  </a:ext>
                </a:extLst>
              </p:cNvPr>
              <p:cNvSpPr txBox="1"/>
              <p:nvPr/>
            </p:nvSpPr>
            <p:spPr>
              <a:xfrm>
                <a:off x="213103" y="5000743"/>
                <a:ext cx="601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2030</a:t>
                </a:r>
                <a:endParaRPr lang="en-GB" sz="1600" b="1" i="1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311345" y="2701507"/>
            <a:ext cx="6616834" cy="1569660"/>
            <a:chOff x="5288863" y="2700808"/>
            <a:chExt cx="6616834" cy="15696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1E2FB1-B186-9864-9E7F-9FCCFF1E6A0A}"/>
                </a:ext>
              </a:extLst>
            </p:cNvPr>
            <p:cNvSpPr txBox="1"/>
            <p:nvPr/>
          </p:nvSpPr>
          <p:spPr>
            <a:xfrm>
              <a:off x="8170896" y="2700808"/>
              <a:ext cx="37348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 low-inclination ‘calibrator’ sensor(s) is </a:t>
              </a:r>
              <a:r>
                <a:rPr lang="en-US" sz="2400" b="1" u="sng" dirty="0"/>
                <a:t>critical for </a:t>
              </a:r>
              <a:r>
                <a:rPr lang="en-US" sz="2400" b="1" dirty="0"/>
                <a:t>any constellation – but may not be available.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21222252">
              <a:off x="5288863" y="3173099"/>
              <a:ext cx="2970350" cy="153283"/>
            </a:xfrm>
            <a:prstGeom prst="lef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25A34D-1670-2FAD-1A16-3680FF7B9562}"/>
              </a:ext>
            </a:extLst>
          </p:cNvPr>
          <p:cNvGrpSpPr/>
          <p:nvPr/>
        </p:nvGrpSpPr>
        <p:grpSpPr>
          <a:xfrm>
            <a:off x="2554800" y="1011153"/>
            <a:ext cx="9302941" cy="4224475"/>
            <a:chOff x="2554800" y="1011153"/>
            <a:chExt cx="9302941" cy="42244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E99B0E0-875C-4303-9393-B2DF2BEBC6ED}"/>
                </a:ext>
              </a:extLst>
            </p:cNvPr>
            <p:cNvSpPr txBox="1"/>
            <p:nvPr/>
          </p:nvSpPr>
          <p:spPr>
            <a:xfrm>
              <a:off x="8122940" y="1011153"/>
              <a:ext cx="37348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There are significant temporal gaps in coverage which could be filled with </a:t>
              </a:r>
              <a:r>
                <a:rPr lang="en-US" sz="2400" b="1" dirty="0" err="1"/>
                <a:t>smallsats</a:t>
              </a:r>
              <a:r>
                <a:rPr lang="en-US" sz="2400" b="1" dirty="0"/>
                <a:t>/</a:t>
              </a:r>
              <a:r>
                <a:rPr lang="en-US" sz="2400" b="1" dirty="0" err="1"/>
                <a:t>cubesats</a:t>
              </a:r>
              <a:r>
                <a:rPr lang="en-US" sz="2400" b="1" dirty="0"/>
                <a:t>.</a:t>
              </a:r>
              <a:endParaRPr lang="en-US" sz="2400" b="1" u="sng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6E1852A-4203-A094-2357-C0EF8EA8156A}"/>
                </a:ext>
              </a:extLst>
            </p:cNvPr>
            <p:cNvGrpSpPr/>
            <p:nvPr/>
          </p:nvGrpSpPr>
          <p:grpSpPr>
            <a:xfrm>
              <a:off x="2554800" y="1086917"/>
              <a:ext cx="4311349" cy="4148711"/>
              <a:chOff x="2554800" y="1086917"/>
              <a:chExt cx="4311349" cy="4148711"/>
            </a:xfrm>
          </p:grpSpPr>
          <p:sp>
            <p:nvSpPr>
              <p:cNvPr id="70" name="Arrow: Down 35">
                <a:extLst>
                  <a:ext uri="{FF2B5EF4-FFF2-40B4-BE49-F238E27FC236}">
                    <a16:creationId xmlns:a16="http://schemas.microsoft.com/office/drawing/2014/main" id="{3C2F1FFA-F747-40F5-9815-33A174C593ED}"/>
                  </a:ext>
                </a:extLst>
              </p:cNvPr>
              <p:cNvSpPr/>
              <p:nvPr/>
            </p:nvSpPr>
            <p:spPr>
              <a:xfrm rot="13624350">
                <a:off x="2620343" y="4804031"/>
                <a:ext cx="366054" cy="49714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2" name="Arrow: Down 35">
                <a:extLst>
                  <a:ext uri="{FF2B5EF4-FFF2-40B4-BE49-F238E27FC236}">
                    <a16:creationId xmlns:a16="http://schemas.microsoft.com/office/drawing/2014/main" id="{3C2F1FFA-F747-40F5-9815-33A174C593ED}"/>
                  </a:ext>
                </a:extLst>
              </p:cNvPr>
              <p:cNvSpPr/>
              <p:nvPr/>
            </p:nvSpPr>
            <p:spPr>
              <a:xfrm rot="6610722">
                <a:off x="6434552" y="3966492"/>
                <a:ext cx="366054" cy="49714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3" name="Arrow: Down 35">
                <a:extLst>
                  <a:ext uri="{FF2B5EF4-FFF2-40B4-BE49-F238E27FC236}">
                    <a16:creationId xmlns:a16="http://schemas.microsoft.com/office/drawing/2014/main" id="{3C2F1FFA-F747-40F5-9815-33A174C593ED}"/>
                  </a:ext>
                </a:extLst>
              </p:cNvPr>
              <p:cNvSpPr/>
              <p:nvPr/>
            </p:nvSpPr>
            <p:spPr>
              <a:xfrm rot="20591704">
                <a:off x="3632006" y="1086917"/>
                <a:ext cx="366054" cy="49714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ADA05C4-DB9A-491A-8FDF-A87B73B82667}"/>
                  </a:ext>
                </a:extLst>
              </p:cNvPr>
              <p:cNvSpPr txBox="1"/>
              <p:nvPr/>
            </p:nvSpPr>
            <p:spPr>
              <a:xfrm>
                <a:off x="3388615" y="1464975"/>
                <a:ext cx="994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Sterna</a:t>
                </a:r>
                <a:endParaRPr lang="en-GB" sz="24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F338ED-B93B-4283-C46B-94106CA6B034}"/>
                  </a:ext>
                </a:extLst>
              </p:cNvPr>
              <p:cNvSpPr txBox="1"/>
              <p:nvPr/>
            </p:nvSpPr>
            <p:spPr>
              <a:xfrm>
                <a:off x="5720666" y="3654675"/>
                <a:ext cx="994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Sterna</a:t>
                </a:r>
                <a:endParaRPr lang="en-GB" sz="24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395465-8070-3388-ABF6-D09938C3EBA1}"/>
                  </a:ext>
                </a:extLst>
              </p:cNvPr>
              <p:cNvSpPr txBox="1"/>
              <p:nvPr/>
            </p:nvSpPr>
            <p:spPr>
              <a:xfrm>
                <a:off x="2555165" y="4446558"/>
                <a:ext cx="994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Sterna</a:t>
                </a:r>
                <a:endParaRPr lang="en-GB" sz="24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57FF1D-A874-C9FE-10B1-ADC6CB1ADB21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55" name="Text Box 5">
              <a:extLst>
                <a:ext uri="{FF2B5EF4-FFF2-40B4-BE49-F238E27FC236}">
                  <a16:creationId xmlns:a16="http://schemas.microsoft.com/office/drawing/2014/main" id="{91FA8578-5CF9-6595-544E-D799F7230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57" name="Picture 56" descr="primarysm">
              <a:extLst>
                <a:ext uri="{FF2B5EF4-FFF2-40B4-BE49-F238E27FC236}">
                  <a16:creationId xmlns:a16="http://schemas.microsoft.com/office/drawing/2014/main" id="{52F1B9C2-B812-16C0-0CEC-201AA6981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 descr="Nasa_Logo1">
              <a:extLst>
                <a:ext uri="{FF2B5EF4-FFF2-40B4-BE49-F238E27FC236}">
                  <a16:creationId xmlns:a16="http://schemas.microsoft.com/office/drawing/2014/main" id="{6218C11D-A01D-73F7-7978-D3BCB0D1C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8">
              <a:extLst>
                <a:ext uri="{FF2B5EF4-FFF2-40B4-BE49-F238E27FC236}">
                  <a16:creationId xmlns:a16="http://schemas.microsoft.com/office/drawing/2014/main" id="{457D1CB9-29E9-C29E-C7A6-6949D19D8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2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1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6251-86F7-4A5A-A0FF-95A12DCE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80000"/>
            <a:ext cx="11753850" cy="540000"/>
          </a:xfrm>
        </p:spPr>
        <p:txBody>
          <a:bodyPr>
            <a:normAutofit/>
          </a:bodyPr>
          <a:lstStyle/>
          <a:p>
            <a:r>
              <a:rPr lang="en-US" sz="3200" dirty="0"/>
              <a:t>Channel loss/selection &amp; Errors and Uncertainties</a:t>
            </a:r>
            <a:endParaRPr lang="en-GB" sz="3200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4CDC59A-C5F3-402E-A29E-FCD2ACDD3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91925"/>
              </p:ext>
            </p:extLst>
          </p:nvPr>
        </p:nvGraphicFramePr>
        <p:xfrm>
          <a:off x="629478" y="1065015"/>
          <a:ext cx="10933043" cy="445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7">
                  <a:extLst>
                    <a:ext uri="{9D8B030D-6E8A-4147-A177-3AD203B41FA5}">
                      <a16:colId xmlns:a16="http://schemas.microsoft.com/office/drawing/2014/main" val="2716341787"/>
                    </a:ext>
                  </a:extLst>
                </a:gridCol>
                <a:gridCol w="1741530">
                  <a:extLst>
                    <a:ext uri="{9D8B030D-6E8A-4147-A177-3AD203B41FA5}">
                      <a16:colId xmlns:a16="http://schemas.microsoft.com/office/drawing/2014/main" val="2550987889"/>
                    </a:ext>
                  </a:extLst>
                </a:gridCol>
                <a:gridCol w="3289852">
                  <a:extLst>
                    <a:ext uri="{9D8B030D-6E8A-4147-A177-3AD203B41FA5}">
                      <a16:colId xmlns:a16="http://schemas.microsoft.com/office/drawing/2014/main" val="4291916019"/>
                    </a:ext>
                  </a:extLst>
                </a:gridCol>
                <a:gridCol w="3310593">
                  <a:extLst>
                    <a:ext uri="{9D8B030D-6E8A-4147-A177-3AD203B41FA5}">
                      <a16:colId xmlns:a16="http://schemas.microsoft.com/office/drawing/2014/main" val="4147930940"/>
                    </a:ext>
                  </a:extLst>
                </a:gridCol>
                <a:gridCol w="998509">
                  <a:extLst>
                    <a:ext uri="{9D8B030D-6E8A-4147-A177-3AD203B41FA5}">
                      <a16:colId xmlns:a16="http://schemas.microsoft.com/office/drawing/2014/main" val="172289968"/>
                    </a:ext>
                  </a:extLst>
                </a:gridCol>
                <a:gridCol w="1137542">
                  <a:extLst>
                    <a:ext uri="{9D8B030D-6E8A-4147-A177-3AD203B41FA5}">
                      <a16:colId xmlns:a16="http://schemas.microsoft.com/office/drawing/2014/main" val="8512206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Quantificaiton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Verification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Impact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2786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Sensors</a:t>
                      </a:r>
                      <a:endParaRPr lang="en-GB" sz="16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Channel selection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More/diverse = better (?)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scores against best available sensor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Good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spc="-100" baseline="0" dirty="0"/>
                        <a:t>Moderate</a:t>
                      </a:r>
                      <a:endParaRPr lang="en-GB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562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Resolution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Commensurate with precipitation system (</a:t>
                      </a:r>
                      <a:r>
                        <a:rPr lang="en-US" sz="1600" i="1" dirty="0"/>
                        <a:t>high frequency channels</a:t>
                      </a:r>
                      <a:r>
                        <a:rPr lang="en-US" sz="1600" dirty="0"/>
                        <a:t>)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Simulations using high quality (1-km) surface radar data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Good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spc="-100" baseline="0" dirty="0"/>
                        <a:t>Moderate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121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Tb precision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Measure of instrument noise – from intercalibration team 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Cross-sensor and known targets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err="1"/>
                        <a:t>V.Good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Medium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7368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spc="-50" baseline="0" dirty="0"/>
                        <a:t>Retrieval scheme</a:t>
                      </a:r>
                      <a:endParaRPr lang="en-GB" sz="1600" spc="-50" baseline="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Channel </a:t>
                      </a:r>
                      <a:r>
                        <a:rPr lang="en-US" sz="1600" dirty="0" err="1"/>
                        <a:t>utilisation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Channel denial simulations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Verification against high quality GV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Okay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Medium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98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Retrieval scheme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spc="-60" baseline="0" dirty="0"/>
                        <a:t>Ability to capture precipitation occurrence and intensity</a:t>
                      </a:r>
                      <a:endParaRPr lang="en-GB" sz="1600" spc="-6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spc="-50" baseline="0" dirty="0"/>
                        <a:t>Validation against high quality GV and cross-sensor comparisons</a:t>
                      </a:r>
                      <a:endParaRPr lang="en-GB" sz="1600" spc="-5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Okay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spc="-100" baseline="0" dirty="0"/>
                        <a:t>Moderate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1513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External data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Errors and uncertainties within these data sets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Results of noise simulations within external data sets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Okay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spc="-100" baseline="0" dirty="0"/>
                        <a:t>Moderate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9997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Products</a:t>
                      </a:r>
                      <a:endParaRPr lang="en-GB" sz="16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Grid box sampling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spc="-50" baseline="0" dirty="0"/>
                        <a:t>Number of samples and distribution within each grid box</a:t>
                      </a:r>
                      <a:endParaRPr lang="en-GB" sz="1600" spc="-5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Simulations using high quality (1-km) surface radar data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Okay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Medium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7186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Temporal sampling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Representativeness of satellite samples re. 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Comparisons with surface GV and model data sets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Okay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High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1955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Inherited E&amp;Us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Additive/multiplicative E&amp;Us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/>
                        <a:t>Verification against GV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Poor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High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799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CA118F-6859-666E-115F-3F3AD999FC6E}"/>
              </a:ext>
            </a:extLst>
          </p:cNvPr>
          <p:cNvSpPr txBox="1"/>
          <p:nvPr/>
        </p:nvSpPr>
        <p:spPr>
          <a:xfrm>
            <a:off x="525350" y="5577541"/>
            <a:ext cx="11198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Status/Impact is only general – varies by individual sensors, schemes, regions and meteorology</a:t>
            </a:r>
            <a:endParaRPr lang="en-GB" sz="2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F7815-F31C-C260-77F8-DDC5B46DC3BB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9E6BA283-F603-9882-3D8A-068ADB578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6" name="Picture 5" descr="primarysm">
              <a:extLst>
                <a:ext uri="{FF2B5EF4-FFF2-40B4-BE49-F238E27FC236}">
                  <a16:creationId xmlns:a16="http://schemas.microsoft.com/office/drawing/2014/main" id="{F3D0D286-C17F-7F8B-1151-4B8A5FBB9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Nasa_Logo1">
              <a:extLst>
                <a:ext uri="{FF2B5EF4-FFF2-40B4-BE49-F238E27FC236}">
                  <a16:creationId xmlns:a16="http://schemas.microsoft.com/office/drawing/2014/main" id="{9B08A09C-1D3B-621D-11DA-55A947301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43C79E13-A2EA-390B-ED82-D3E997584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29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F56F-E557-4AE8-B923-6803E861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Future </a:t>
            </a:r>
            <a:r>
              <a:rPr lang="en-US" dirty="0"/>
              <a:t>challenges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1694A-634B-494B-944D-3BFF774118D0}"/>
              </a:ext>
            </a:extLst>
          </p:cNvPr>
          <p:cNvSpPr txBox="1"/>
          <p:nvPr/>
        </p:nvSpPr>
        <p:spPr>
          <a:xfrm>
            <a:off x="290456" y="810653"/>
            <a:ext cx="1160750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Fundamental is an understanding of the properties and characteristics of what you are measuring, and how it relates to your application. </a:t>
            </a:r>
          </a:p>
          <a:p>
            <a:pPr marL="360000" indent="-3600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Precipitation (rain/snow) is highly variable in time and space, is heavily skewed towards zero intensity, with </a:t>
            </a:r>
            <a:r>
              <a:rPr lang="en-GB" sz="2600" dirty="0"/>
              <a:t>temporal/spatial scales are intrinsically linked.</a:t>
            </a:r>
          </a:p>
          <a:p>
            <a:pPr marL="360000" indent="-3600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spc="-30" dirty="0"/>
              <a:t>Providing observations at scales that reflect the natural variability of precipitation is key to  improving the measurements – and our understanding of changes.</a:t>
            </a:r>
          </a:p>
          <a:p>
            <a:pPr marL="360000" indent="-3600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Consistency of observations through ‘baseline’ sensors providing a reference source for other sensors, including </a:t>
            </a:r>
            <a:r>
              <a:rPr lang="en-GB" sz="2600" dirty="0" err="1"/>
              <a:t>smallsats</a:t>
            </a:r>
            <a:r>
              <a:rPr lang="en-GB" sz="2600" dirty="0"/>
              <a:t>/</a:t>
            </a:r>
            <a:r>
              <a:rPr lang="en-GB" sz="2600" dirty="0" err="1"/>
              <a:t>cubesats</a:t>
            </a:r>
            <a:r>
              <a:rPr lang="en-GB" sz="26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1788C0-F711-CAD5-5D8F-2A0461FEDBA0}"/>
              </a:ext>
            </a:extLst>
          </p:cNvPr>
          <p:cNvSpPr txBox="1"/>
          <p:nvPr/>
        </p:nvSpPr>
        <p:spPr>
          <a:xfrm>
            <a:off x="498764" y="4338113"/>
            <a:ext cx="112221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/>
              <a:t>Additional long-term precipitation data products* need to be sourced and included, not just ‘climate averages’, but products that can be used for wider applications, such as for extreme events.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78673-CB79-139D-9EDF-9F018B11E94A}"/>
              </a:ext>
            </a:extLst>
          </p:cNvPr>
          <p:cNvSpPr txBox="1"/>
          <p:nvPr/>
        </p:nvSpPr>
        <p:spPr>
          <a:xfrm>
            <a:off x="6410302" y="5862681"/>
            <a:ext cx="548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(*e.g. see p54 ECV-Inventory Gap Analysis Report, 2018)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D107B-D8C1-6453-55F2-4EABD0C43FB8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B1204F31-1F67-CA7B-6272-93FC40229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7" name="Picture 6" descr="primarysm">
              <a:extLst>
                <a:ext uri="{FF2B5EF4-FFF2-40B4-BE49-F238E27FC236}">
                  <a16:creationId xmlns:a16="http://schemas.microsoft.com/office/drawing/2014/main" id="{E674A30C-34BD-5521-0FFC-586E882F4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Nasa_Logo1">
              <a:extLst>
                <a:ext uri="{FF2B5EF4-FFF2-40B4-BE49-F238E27FC236}">
                  <a16:creationId xmlns:a16="http://schemas.microsoft.com/office/drawing/2014/main" id="{B9F2077E-1F26-44EB-9790-778B22E9D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D629D4FF-5B07-913D-8270-7D97B1D8A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06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5929-304B-55CC-DCDB-347DA3E6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12192000" cy="540000"/>
          </a:xfrm>
        </p:spPr>
        <p:txBody>
          <a:bodyPr>
            <a:noAutofit/>
          </a:bodyPr>
          <a:lstStyle/>
          <a:p>
            <a:r>
              <a:rPr lang="en-US" sz="3200" dirty="0"/>
              <a:t>Precipitation data records: </a:t>
            </a:r>
            <a:r>
              <a:rPr lang="en-US" sz="2800" i="1" dirty="0"/>
              <a:t>considerations for climate use</a:t>
            </a:r>
            <a:endParaRPr lang="en-GB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E32BB-82D1-2A44-A3EF-505F78153C35}"/>
              </a:ext>
            </a:extLst>
          </p:cNvPr>
          <p:cNvSpPr txBox="1"/>
          <p:nvPr/>
        </p:nvSpPr>
        <p:spPr>
          <a:xfrm>
            <a:off x="450508" y="900000"/>
            <a:ext cx="11290983" cy="5185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600" dirty="0"/>
              <a:t>Suitability of precipitation products depends largely upon user requirements: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Spatial resolution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field-of-view to 2.5°x2.5°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Temporal resolution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instantaneous to seasonal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Latency of product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hours-months-years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Coverage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(quasi-) global, land/ocean, ice-free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Longevity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short duration through climate-scale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Data sources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single source, multi-sourced combined - homogeneity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Maturity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peer-reviewed, identification and quantification of errors and sources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Data access and readability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online sources and standard (ARD) formats</a:t>
            </a:r>
            <a:endParaRPr lang="en-US" sz="2600" b="1"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946090-BCC3-907C-56B9-627640FFD6FF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29630342-1072-ADC3-41BD-D30290818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7" name="Picture 6" descr="primarysm">
              <a:extLst>
                <a:ext uri="{FF2B5EF4-FFF2-40B4-BE49-F238E27FC236}">
                  <a16:creationId xmlns:a16="http://schemas.microsoft.com/office/drawing/2014/main" id="{48451866-E237-0EA0-7A1F-BA8DA666F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asa_Logo1">
              <a:extLst>
                <a:ext uri="{FF2B5EF4-FFF2-40B4-BE49-F238E27FC236}">
                  <a16:creationId xmlns:a16="http://schemas.microsoft.com/office/drawing/2014/main" id="{03DA5DDF-A5BA-BBAD-686D-8A3AC27F3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5F9996EB-0D50-B490-B30C-564DB7A8D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67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86E41-38DB-46F4-B859-0164BFD96C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94000" y="180000"/>
            <a:ext cx="6604000" cy="540000"/>
          </a:xfrm>
        </p:spPr>
        <p:txBody>
          <a:bodyPr/>
          <a:lstStyle/>
          <a:p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user requirements</a:t>
            </a:r>
            <a:endParaRPr lang="en-GB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F2B51-5F5E-4FB5-BF6C-A7095C9AC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10" y="1012822"/>
            <a:ext cx="4105835" cy="5320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A745A-5960-4F2B-900B-138D5820071D}"/>
              </a:ext>
            </a:extLst>
          </p:cNvPr>
          <p:cNvSpPr txBox="1"/>
          <p:nvPr/>
        </p:nvSpPr>
        <p:spPr>
          <a:xfrm>
            <a:off x="4761552" y="909314"/>
            <a:ext cx="72319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600" b="1" kern="1200" dirty="0">
                <a:latin typeface="Calibri" panose="020F0502020204030204"/>
                <a:ea typeface="+mn-ea"/>
                <a:cs typeface="+mn-cs"/>
              </a:rPr>
              <a:t>Wide range of users - wide range of requirements: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latin typeface="Calibri" panose="020F0502020204030204"/>
                <a:ea typeface="+mn-ea"/>
                <a:cs typeface="+mn-cs"/>
              </a:rPr>
              <a:t>Spatial resolutions: 300 m to 50 km;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latin typeface="Calibri" panose="020F0502020204030204"/>
                <a:ea typeface="+mn-ea"/>
                <a:cs typeface="+mn-cs"/>
              </a:rPr>
              <a:t>Temporal scales: 18 mins to 15 days;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latin typeface="Calibri" panose="020F0502020204030204"/>
                <a:ea typeface="+mn-ea"/>
                <a:cs typeface="+mn-cs"/>
              </a:rPr>
              <a:t>Latency (acquisition): 6 mins to 24 hours.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AE1C8-7600-44AF-86B2-6C502D3890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551" y="2603345"/>
            <a:ext cx="7231975" cy="33846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5ED1EC-5435-C31F-3A51-969E5C87E2CA}"/>
              </a:ext>
            </a:extLst>
          </p:cNvPr>
          <p:cNvSpPr/>
          <p:nvPr/>
        </p:nvSpPr>
        <p:spPr>
          <a:xfrm>
            <a:off x="0" y="6406309"/>
            <a:ext cx="3844887" cy="451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007F0-FBAF-B8C1-C25B-2B7BBA1BEA6F}"/>
              </a:ext>
            </a:extLst>
          </p:cNvPr>
          <p:cNvSpPr/>
          <p:nvPr/>
        </p:nvSpPr>
        <p:spPr>
          <a:xfrm>
            <a:off x="4572763" y="5804821"/>
            <a:ext cx="1176187" cy="283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C55DA4-6915-B002-60EE-9D65A84DA662}"/>
              </a:ext>
            </a:extLst>
          </p:cNvPr>
          <p:cNvSpPr txBox="1"/>
          <p:nvPr/>
        </p:nvSpPr>
        <p:spPr>
          <a:xfrm>
            <a:off x="2491527" y="5923354"/>
            <a:ext cx="72319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600" b="1" kern="1200" dirty="0">
                <a:latin typeface="Calibri" panose="020F0502020204030204"/>
                <a:ea typeface="+mn-ea"/>
                <a:cs typeface="+mn-cs"/>
              </a:rPr>
              <a:t>There is no ‘one-size fits all’</a:t>
            </a:r>
            <a:endParaRPr lang="en-US" sz="2600" kern="1200" dirty="0"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FC99B6-C77A-EEBB-8814-1B09CAEE1D1B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9A9B5948-32A1-682A-5B40-48908EB4B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11" name="Picture 10" descr="primarysm">
              <a:extLst>
                <a:ext uri="{FF2B5EF4-FFF2-40B4-BE49-F238E27FC236}">
                  <a16:creationId xmlns:a16="http://schemas.microsoft.com/office/drawing/2014/main" id="{B6041117-806E-22D1-7ADA-96CE10FC2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asa_Logo1">
              <a:extLst>
                <a:ext uri="{FF2B5EF4-FFF2-40B4-BE49-F238E27FC236}">
                  <a16:creationId xmlns:a16="http://schemas.microsoft.com/office/drawing/2014/main" id="{D5503C7F-CC91-DCE8-7D37-DD7493729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F1F36373-0EB7-5A8E-0C45-BC2A6487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16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5929-304B-55CC-DCDB-347DA3E6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540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Climate data records</a:t>
            </a:r>
            <a:endParaRPr lang="en-GB" sz="3200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EF5805-2D03-2635-2BDD-2C7A67692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609A2-9664-C075-BBD7-997E614AA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96" y="963957"/>
            <a:ext cx="6344817" cy="4373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81AF33-5E2F-7BB3-C526-C2D91EADF137}"/>
              </a:ext>
            </a:extLst>
          </p:cNvPr>
          <p:cNvSpPr txBox="1"/>
          <p:nvPr/>
        </p:nvSpPr>
        <p:spPr>
          <a:xfrm>
            <a:off x="689687" y="5434316"/>
            <a:ext cx="612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 annual mean precipitation anomalies in GPCP, AMPS6 CMIP6-hist and CMIP6-histGHG. </a:t>
            </a:r>
            <a:r>
              <a:rPr lang="en-US" sz="1400" i="1" dirty="0"/>
              <a:t>(Gu &amp; Adler, Climate Dynamics 2022)</a:t>
            </a:r>
            <a:endParaRPr lang="en-GB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20A6C-2B1D-C39F-3AC0-72CD1998738A}"/>
              </a:ext>
            </a:extLst>
          </p:cNvPr>
          <p:cNvSpPr txBox="1"/>
          <p:nvPr/>
        </p:nvSpPr>
        <p:spPr>
          <a:xfrm>
            <a:off x="6923313" y="1226757"/>
            <a:ext cx="4991101" cy="486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‘Traditional’ long-term global accumulation/anomalies.</a:t>
            </a:r>
          </a:p>
          <a:p>
            <a:endParaRPr lang="en-US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But also: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instantaneous/high-spatial resolution products – crucial for extreme events.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fine temporal resolution for event history (floods/</a:t>
            </a:r>
            <a:r>
              <a:rPr lang="en-US" sz="2400" dirty="0" err="1"/>
              <a:t>doughts</a:t>
            </a:r>
            <a:r>
              <a:rPr lang="en-US" sz="2400" dirty="0"/>
              <a:t>) and hydrological studies.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Sub-daily for diurnal studies – timing of maximum precipitation.</a:t>
            </a:r>
            <a:endParaRPr lang="en-GB" sz="2400" dirty="0"/>
          </a:p>
          <a:p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F3A39A-22D7-1A93-8379-BF64D67AD10E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FF8AF390-B14C-9149-7031-798B22F9C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9" name="Picture 8" descr="primarysm">
              <a:extLst>
                <a:ext uri="{FF2B5EF4-FFF2-40B4-BE49-F238E27FC236}">
                  <a16:creationId xmlns:a16="http://schemas.microsoft.com/office/drawing/2014/main" id="{4036FBA5-91D4-0A33-0E08-7F6D8FFBA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asa_Logo1">
              <a:extLst>
                <a:ext uri="{FF2B5EF4-FFF2-40B4-BE49-F238E27FC236}">
                  <a16:creationId xmlns:a16="http://schemas.microsoft.com/office/drawing/2014/main" id="{F789440B-02A2-02A2-FA57-53EF910E8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3AA6252F-CA61-3506-776C-910EB8A73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83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8747" y="180000"/>
            <a:ext cx="8229600" cy="540000"/>
          </a:xfrm>
        </p:spPr>
        <p:txBody>
          <a:bodyPr>
            <a:noAutofit/>
          </a:bodyPr>
          <a:lstStyle/>
          <a:p>
            <a:pPr algn="ctr"/>
            <a:r>
              <a:rPr lang="en-GB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Surface &amp; Satellite Observing Systems</a:t>
            </a:r>
            <a:endParaRPr lang="en-US" alt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80692"/>
              </p:ext>
            </p:extLst>
          </p:nvPr>
        </p:nvGraphicFramePr>
        <p:xfrm>
          <a:off x="250371" y="938436"/>
          <a:ext cx="11646353" cy="4775400"/>
        </p:xfrm>
        <a:graphic>
          <a:graphicData uri="http://schemas.openxmlformats.org/drawingml/2006/table">
            <a:tbl>
              <a:tblPr/>
              <a:tblGrid>
                <a:gridCol w="41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0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Instrument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Temporal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Spatial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Notes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73">
                <a:tc rowSpan="6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Gauges: accumulation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Variable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Point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Temporal scale depends upon frequency of observation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Gauges: Tipping Bucket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Quantised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Point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spc="-7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Quantisation of bucket (0.1, 0.2 mm or 1/100”) and data logger</a:t>
                      </a:r>
                      <a:endParaRPr kumimoji="0" lang="en-GB" altLang="en-US" sz="1900" b="1" i="0" u="none" strike="noStrike" cap="none" spc="-7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Distrometers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Instantaneous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Point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Individual drop measurements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Micro rain radar</a:t>
                      </a:r>
                      <a:endParaRPr kumimoji="0" lang="en-GB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Instantaneous</a:t>
                      </a:r>
                      <a:endParaRPr kumimoji="0" lang="en-GB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Point</a:t>
                      </a:r>
                      <a:endParaRPr kumimoji="0" lang="en-GB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Vertical profiles up to 256 levels/10 s sampling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Weather radar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Instantaneous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Radial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Radial measurements of </a:t>
                      </a:r>
                      <a:r>
                        <a:rPr kumimoji="0" lang="en-GB" alt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dBZ</a:t>
                      </a: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converted to a Cartesian grid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7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Microwave links</a:t>
                      </a: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Instantaneous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Linear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Line of sight measurements along length of link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70326"/>
                  </a:ext>
                </a:extLst>
              </a:tr>
              <a:tr h="321873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Visible imagery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Instantaneous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1-4 km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Intermittent (LEO) 15 min sampling (GEO)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Infrared imagery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Instantaneous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1-4 km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Intermittent (LEO) 15 min sampling (GEO)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Passive Microwave Imagers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Column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5-25 km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Intermittent sampling (LEO)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 = frequency dependent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Passive Microwave Sounders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Column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16-48 km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Intermittent sampling (LEO)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 = frequency/scan position dependent</a:t>
                      </a:r>
                      <a:endParaRPr kumimoji="0" lang="en-GB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8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Active Microwave (radar)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Instantaneous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km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c.80 vertical levels; Limited intermittent sampling (LEO)</a:t>
                      </a:r>
                      <a:endParaRPr kumimoji="0" lang="en-GB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602" name="Text Box 74"/>
          <p:cNvSpPr txBox="1">
            <a:spLocks noChangeArrowheads="1"/>
          </p:cNvSpPr>
          <p:nvPr/>
        </p:nvSpPr>
        <p:spPr bwMode="auto">
          <a:xfrm rot="16200000">
            <a:off x="-104584" y="2091611"/>
            <a:ext cx="1116012" cy="2923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900" b="1" dirty="0">
                <a:solidFill>
                  <a:prstClr val="black"/>
                </a:solidFill>
              </a:rPr>
              <a:t>Surface</a:t>
            </a:r>
            <a:endParaRPr lang="en-US" altLang="en-US" sz="1900" b="1" dirty="0">
              <a:solidFill>
                <a:prstClr val="black"/>
              </a:solidFill>
            </a:endParaRP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 rot="16200000">
            <a:off x="42316" y="4224419"/>
            <a:ext cx="822213" cy="2923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900" b="1" dirty="0">
                <a:solidFill>
                  <a:prstClr val="black"/>
                </a:solidFill>
              </a:rPr>
              <a:t>Satellite</a:t>
            </a:r>
            <a:endParaRPr lang="en-US" altLang="en-US" sz="19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778" y="5713836"/>
            <a:ext cx="1152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Note the different spatial and temporal sampling of each sensor.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7F35D0-5897-C43D-1117-14458A349B39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512526C2-E9F3-40DA-5342-843F8FB6D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5" name="Picture 4" descr="primarysm">
              <a:extLst>
                <a:ext uri="{FF2B5EF4-FFF2-40B4-BE49-F238E27FC236}">
                  <a16:creationId xmlns:a16="http://schemas.microsoft.com/office/drawing/2014/main" id="{CBC1B766-0C5B-09C1-934D-6AADB2318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Nasa_Logo1">
              <a:extLst>
                <a:ext uri="{FF2B5EF4-FFF2-40B4-BE49-F238E27FC236}">
                  <a16:creationId xmlns:a16="http://schemas.microsoft.com/office/drawing/2014/main" id="{AFCABB69-49B3-D8AA-1E21-31255C3C9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380EE6ED-A057-1251-E826-4A189EE52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28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c 61">
            <a:extLst>
              <a:ext uri="{FF2B5EF4-FFF2-40B4-BE49-F238E27FC236}">
                <a16:creationId xmlns:a16="http://schemas.microsoft.com/office/drawing/2014/main" id="{58D561CA-3C4E-1D36-24AA-E9903340C34B}"/>
              </a:ext>
            </a:extLst>
          </p:cNvPr>
          <p:cNvSpPr/>
          <p:nvPr/>
        </p:nvSpPr>
        <p:spPr>
          <a:xfrm>
            <a:off x="7706770" y="3604108"/>
            <a:ext cx="2884155" cy="329443"/>
          </a:xfrm>
          <a:prstGeom prst="arc">
            <a:avLst>
              <a:gd name="adj1" fmla="val 10793187"/>
              <a:gd name="adj2" fmla="val 161154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78D99B6C-BFD6-B042-0164-A50C28B3645F}"/>
              </a:ext>
            </a:extLst>
          </p:cNvPr>
          <p:cNvSpPr/>
          <p:nvPr/>
        </p:nvSpPr>
        <p:spPr>
          <a:xfrm>
            <a:off x="7706770" y="3794167"/>
            <a:ext cx="2884149" cy="329443"/>
          </a:xfrm>
          <a:prstGeom prst="arc">
            <a:avLst>
              <a:gd name="adj1" fmla="val 10793187"/>
              <a:gd name="adj2" fmla="val 161154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9C7F758E-96C1-40B8-406A-2081291656B8}"/>
              </a:ext>
            </a:extLst>
          </p:cNvPr>
          <p:cNvSpPr/>
          <p:nvPr/>
        </p:nvSpPr>
        <p:spPr>
          <a:xfrm>
            <a:off x="7710591" y="3970022"/>
            <a:ext cx="2880323" cy="329443"/>
          </a:xfrm>
          <a:prstGeom prst="arc">
            <a:avLst>
              <a:gd name="adj1" fmla="val 10793187"/>
              <a:gd name="adj2" fmla="val 161154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6CD05544-C17F-31C5-591A-973CF2CF04F2}"/>
              </a:ext>
            </a:extLst>
          </p:cNvPr>
          <p:cNvSpPr/>
          <p:nvPr/>
        </p:nvSpPr>
        <p:spPr>
          <a:xfrm>
            <a:off x="7705606" y="4155279"/>
            <a:ext cx="2880319" cy="329443"/>
          </a:xfrm>
          <a:prstGeom prst="arc">
            <a:avLst>
              <a:gd name="adj1" fmla="val 10793187"/>
              <a:gd name="adj2" fmla="val 161154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F2FCB84F-AE5A-BA87-BA9D-AA048F0E2AA0}"/>
              </a:ext>
            </a:extLst>
          </p:cNvPr>
          <p:cNvSpPr/>
          <p:nvPr/>
        </p:nvSpPr>
        <p:spPr>
          <a:xfrm>
            <a:off x="7705606" y="4327640"/>
            <a:ext cx="2880315" cy="329443"/>
          </a:xfrm>
          <a:prstGeom prst="arc">
            <a:avLst>
              <a:gd name="adj1" fmla="val 10793187"/>
              <a:gd name="adj2" fmla="val 161154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/>
          <p:cNvSpPr/>
          <p:nvPr/>
        </p:nvSpPr>
        <p:spPr>
          <a:xfrm>
            <a:off x="7706771" y="3600000"/>
            <a:ext cx="1440000" cy="900000"/>
          </a:xfrm>
          <a:prstGeom prst="triangle">
            <a:avLst>
              <a:gd name="adj" fmla="val 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180000"/>
            <a:ext cx="10515600" cy="540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/>
              <a:t>Surface &amp; Satellite Observing Systems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1127991" y="1856924"/>
            <a:ext cx="1080000" cy="217054"/>
          </a:xfrm>
          <a:prstGeom prst="ellipse">
            <a:avLst/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166267" y="1826581"/>
            <a:ext cx="1080120" cy="2690735"/>
          </a:xfrm>
          <a:prstGeom prst="can">
            <a:avLst/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615723" y="1839939"/>
            <a:ext cx="1080120" cy="2677376"/>
          </a:xfrm>
          <a:prstGeom prst="can">
            <a:avLst/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5722192" y="4248000"/>
            <a:ext cx="540423" cy="288000"/>
          </a:xfrm>
          <a:prstGeom prst="can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722192" y="4102945"/>
            <a:ext cx="540423" cy="288000"/>
          </a:xfrm>
          <a:prstGeom prst="can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5722192" y="3960000"/>
            <a:ext cx="540423" cy="288000"/>
          </a:xfrm>
          <a:prstGeom prst="can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5722192" y="3816000"/>
            <a:ext cx="540423" cy="288000"/>
          </a:xfrm>
          <a:prstGeom prst="can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5722192" y="3672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5722192" y="3528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5722192" y="3384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5722192" y="3240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5722192" y="3096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722192" y="2952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5722192" y="2808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722192" y="2664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5722192" y="2520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5722192" y="2376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5722192" y="2232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722192" y="2088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722192" y="1944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5722192" y="1800000"/>
            <a:ext cx="540423" cy="288000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70838" y="1966500"/>
            <a:ext cx="1065486" cy="2401294"/>
          </a:xfrm>
          <a:custGeom>
            <a:avLst/>
            <a:gdLst>
              <a:gd name="connsiteX0" fmla="*/ 0 w 1071252"/>
              <a:gd name="connsiteY0" fmla="*/ 0 h 2401294"/>
              <a:gd name="connsiteX1" fmla="*/ 214685 w 1071252"/>
              <a:gd name="connsiteY1" fmla="*/ 524786 h 2401294"/>
              <a:gd name="connsiteX2" fmla="*/ 604299 w 1071252"/>
              <a:gd name="connsiteY2" fmla="*/ 962108 h 2401294"/>
              <a:gd name="connsiteX3" fmla="*/ 993913 w 1071252"/>
              <a:gd name="connsiteY3" fmla="*/ 1240404 h 2401294"/>
              <a:gd name="connsiteX4" fmla="*/ 1065475 w 1071252"/>
              <a:gd name="connsiteY4" fmla="*/ 1598213 h 2401294"/>
              <a:gd name="connsiteX5" fmla="*/ 906449 w 1071252"/>
              <a:gd name="connsiteY5" fmla="*/ 1852654 h 2401294"/>
              <a:gd name="connsiteX6" fmla="*/ 429370 w 1071252"/>
              <a:gd name="connsiteY6" fmla="*/ 2051437 h 2401294"/>
              <a:gd name="connsiteX7" fmla="*/ 198783 w 1071252"/>
              <a:gd name="connsiteY7" fmla="*/ 2194560 h 2401294"/>
              <a:gd name="connsiteX8" fmla="*/ 7951 w 1071252"/>
              <a:gd name="connsiteY8" fmla="*/ 2401294 h 2401294"/>
              <a:gd name="connsiteX0" fmla="*/ 0 w 1075209"/>
              <a:gd name="connsiteY0" fmla="*/ 0 h 2401294"/>
              <a:gd name="connsiteX1" fmla="*/ 214685 w 1075209"/>
              <a:gd name="connsiteY1" fmla="*/ 524786 h 2401294"/>
              <a:gd name="connsiteX2" fmla="*/ 604299 w 1075209"/>
              <a:gd name="connsiteY2" fmla="*/ 962108 h 2401294"/>
              <a:gd name="connsiteX3" fmla="*/ 993913 w 1075209"/>
              <a:gd name="connsiteY3" fmla="*/ 1240404 h 2401294"/>
              <a:gd name="connsiteX4" fmla="*/ 1065475 w 1075209"/>
              <a:gd name="connsiteY4" fmla="*/ 1598213 h 2401294"/>
              <a:gd name="connsiteX5" fmla="*/ 850790 w 1075209"/>
              <a:gd name="connsiteY5" fmla="*/ 1781092 h 2401294"/>
              <a:gd name="connsiteX6" fmla="*/ 429370 w 1075209"/>
              <a:gd name="connsiteY6" fmla="*/ 2051437 h 2401294"/>
              <a:gd name="connsiteX7" fmla="*/ 198783 w 1075209"/>
              <a:gd name="connsiteY7" fmla="*/ 2194560 h 2401294"/>
              <a:gd name="connsiteX8" fmla="*/ 7951 w 1075209"/>
              <a:gd name="connsiteY8" fmla="*/ 2401294 h 2401294"/>
              <a:gd name="connsiteX0" fmla="*/ 0 w 1065774"/>
              <a:gd name="connsiteY0" fmla="*/ 0 h 2401294"/>
              <a:gd name="connsiteX1" fmla="*/ 214685 w 1065774"/>
              <a:gd name="connsiteY1" fmla="*/ 524786 h 2401294"/>
              <a:gd name="connsiteX2" fmla="*/ 604299 w 1065774"/>
              <a:gd name="connsiteY2" fmla="*/ 962108 h 2401294"/>
              <a:gd name="connsiteX3" fmla="*/ 890546 w 1065774"/>
              <a:gd name="connsiteY3" fmla="*/ 1335820 h 2401294"/>
              <a:gd name="connsiteX4" fmla="*/ 1065475 w 1065774"/>
              <a:gd name="connsiteY4" fmla="*/ 1598213 h 2401294"/>
              <a:gd name="connsiteX5" fmla="*/ 850790 w 1065774"/>
              <a:gd name="connsiteY5" fmla="*/ 1781092 h 2401294"/>
              <a:gd name="connsiteX6" fmla="*/ 429370 w 1065774"/>
              <a:gd name="connsiteY6" fmla="*/ 2051437 h 2401294"/>
              <a:gd name="connsiteX7" fmla="*/ 198783 w 1065774"/>
              <a:gd name="connsiteY7" fmla="*/ 2194560 h 2401294"/>
              <a:gd name="connsiteX8" fmla="*/ 7951 w 1065774"/>
              <a:gd name="connsiteY8" fmla="*/ 2401294 h 2401294"/>
              <a:gd name="connsiteX0" fmla="*/ 0 w 1065849"/>
              <a:gd name="connsiteY0" fmla="*/ 0 h 2401294"/>
              <a:gd name="connsiteX1" fmla="*/ 214685 w 1065849"/>
              <a:gd name="connsiteY1" fmla="*/ 524786 h 2401294"/>
              <a:gd name="connsiteX2" fmla="*/ 469127 w 1065849"/>
              <a:gd name="connsiteY2" fmla="*/ 1065475 h 2401294"/>
              <a:gd name="connsiteX3" fmla="*/ 890546 w 1065849"/>
              <a:gd name="connsiteY3" fmla="*/ 1335820 h 2401294"/>
              <a:gd name="connsiteX4" fmla="*/ 1065475 w 1065849"/>
              <a:gd name="connsiteY4" fmla="*/ 1598213 h 2401294"/>
              <a:gd name="connsiteX5" fmla="*/ 850790 w 1065849"/>
              <a:gd name="connsiteY5" fmla="*/ 1781092 h 2401294"/>
              <a:gd name="connsiteX6" fmla="*/ 429370 w 1065849"/>
              <a:gd name="connsiteY6" fmla="*/ 2051437 h 2401294"/>
              <a:gd name="connsiteX7" fmla="*/ 198783 w 1065849"/>
              <a:gd name="connsiteY7" fmla="*/ 2194560 h 2401294"/>
              <a:gd name="connsiteX8" fmla="*/ 7951 w 1065849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81092 h 2401294"/>
              <a:gd name="connsiteX6" fmla="*/ 429370 w 1065595"/>
              <a:gd name="connsiteY6" fmla="*/ 2051437 h 2401294"/>
              <a:gd name="connsiteX7" fmla="*/ 198783 w 1065595"/>
              <a:gd name="connsiteY7" fmla="*/ 2194560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81092 h 2401294"/>
              <a:gd name="connsiteX6" fmla="*/ 421419 w 1065595"/>
              <a:gd name="connsiteY6" fmla="*/ 1924216 h 2401294"/>
              <a:gd name="connsiteX7" fmla="*/ 198783 w 1065595"/>
              <a:gd name="connsiteY7" fmla="*/ 2194560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17481 h 2401294"/>
              <a:gd name="connsiteX6" fmla="*/ 421419 w 1065595"/>
              <a:gd name="connsiteY6" fmla="*/ 1924216 h 2401294"/>
              <a:gd name="connsiteX7" fmla="*/ 198783 w 1065595"/>
              <a:gd name="connsiteY7" fmla="*/ 2194560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17481 h 2401294"/>
              <a:gd name="connsiteX6" fmla="*/ 421419 w 1065595"/>
              <a:gd name="connsiteY6" fmla="*/ 1924216 h 2401294"/>
              <a:gd name="connsiteX7" fmla="*/ 127221 w 1065595"/>
              <a:gd name="connsiteY7" fmla="*/ 2130949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17481 h 2401294"/>
              <a:gd name="connsiteX6" fmla="*/ 421419 w 1065595"/>
              <a:gd name="connsiteY6" fmla="*/ 1924216 h 2401294"/>
              <a:gd name="connsiteX7" fmla="*/ 143123 w 1065595"/>
              <a:gd name="connsiteY7" fmla="*/ 2186608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103367 w 1065595"/>
              <a:gd name="connsiteY1" fmla="*/ 675861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17481 h 2401294"/>
              <a:gd name="connsiteX6" fmla="*/ 421419 w 1065595"/>
              <a:gd name="connsiteY6" fmla="*/ 1924216 h 2401294"/>
              <a:gd name="connsiteX7" fmla="*/ 143123 w 1065595"/>
              <a:gd name="connsiteY7" fmla="*/ 2186608 h 2401294"/>
              <a:gd name="connsiteX8" fmla="*/ 7951 w 1065595"/>
              <a:gd name="connsiteY8" fmla="*/ 2401294 h 2401294"/>
              <a:gd name="connsiteX0" fmla="*/ 0 w 1065603"/>
              <a:gd name="connsiteY0" fmla="*/ 0 h 2401294"/>
              <a:gd name="connsiteX1" fmla="*/ 103367 w 1065603"/>
              <a:gd name="connsiteY1" fmla="*/ 675861 h 2401294"/>
              <a:gd name="connsiteX2" fmla="*/ 429370 w 1065603"/>
              <a:gd name="connsiteY2" fmla="*/ 1121134 h 2401294"/>
              <a:gd name="connsiteX3" fmla="*/ 874643 w 1065603"/>
              <a:gd name="connsiteY3" fmla="*/ 1407381 h 2401294"/>
              <a:gd name="connsiteX4" fmla="*/ 1065475 w 1065603"/>
              <a:gd name="connsiteY4" fmla="*/ 1598213 h 2401294"/>
              <a:gd name="connsiteX5" fmla="*/ 850790 w 1065603"/>
              <a:gd name="connsiteY5" fmla="*/ 1717481 h 2401294"/>
              <a:gd name="connsiteX6" fmla="*/ 421419 w 1065603"/>
              <a:gd name="connsiteY6" fmla="*/ 1924216 h 2401294"/>
              <a:gd name="connsiteX7" fmla="*/ 143123 w 1065603"/>
              <a:gd name="connsiteY7" fmla="*/ 2186608 h 2401294"/>
              <a:gd name="connsiteX8" fmla="*/ 7951 w 1065603"/>
              <a:gd name="connsiteY8" fmla="*/ 2401294 h 2401294"/>
              <a:gd name="connsiteX0" fmla="*/ 0 w 1065486"/>
              <a:gd name="connsiteY0" fmla="*/ 0 h 2401294"/>
              <a:gd name="connsiteX1" fmla="*/ 103367 w 1065486"/>
              <a:gd name="connsiteY1" fmla="*/ 675861 h 2401294"/>
              <a:gd name="connsiteX2" fmla="*/ 429370 w 1065486"/>
              <a:gd name="connsiteY2" fmla="*/ 1121134 h 2401294"/>
              <a:gd name="connsiteX3" fmla="*/ 842837 w 1065486"/>
              <a:gd name="connsiteY3" fmla="*/ 1439186 h 2401294"/>
              <a:gd name="connsiteX4" fmla="*/ 1065475 w 1065486"/>
              <a:gd name="connsiteY4" fmla="*/ 1598213 h 2401294"/>
              <a:gd name="connsiteX5" fmla="*/ 850790 w 1065486"/>
              <a:gd name="connsiteY5" fmla="*/ 1717481 h 2401294"/>
              <a:gd name="connsiteX6" fmla="*/ 421419 w 1065486"/>
              <a:gd name="connsiteY6" fmla="*/ 1924216 h 2401294"/>
              <a:gd name="connsiteX7" fmla="*/ 143123 w 1065486"/>
              <a:gd name="connsiteY7" fmla="*/ 2186608 h 2401294"/>
              <a:gd name="connsiteX8" fmla="*/ 7951 w 1065486"/>
              <a:gd name="connsiteY8" fmla="*/ 2401294 h 2401294"/>
              <a:gd name="connsiteX0" fmla="*/ 0 w 1065486"/>
              <a:gd name="connsiteY0" fmla="*/ 0 h 2401294"/>
              <a:gd name="connsiteX1" fmla="*/ 103367 w 1065486"/>
              <a:gd name="connsiteY1" fmla="*/ 675861 h 2401294"/>
              <a:gd name="connsiteX2" fmla="*/ 429370 w 1065486"/>
              <a:gd name="connsiteY2" fmla="*/ 1121134 h 2401294"/>
              <a:gd name="connsiteX3" fmla="*/ 842837 w 1065486"/>
              <a:gd name="connsiteY3" fmla="*/ 1439186 h 2401294"/>
              <a:gd name="connsiteX4" fmla="*/ 1065475 w 1065486"/>
              <a:gd name="connsiteY4" fmla="*/ 1598213 h 2401294"/>
              <a:gd name="connsiteX5" fmla="*/ 850790 w 1065486"/>
              <a:gd name="connsiteY5" fmla="*/ 1717481 h 2401294"/>
              <a:gd name="connsiteX6" fmla="*/ 421419 w 1065486"/>
              <a:gd name="connsiteY6" fmla="*/ 1924216 h 2401294"/>
              <a:gd name="connsiteX7" fmla="*/ 143123 w 1065486"/>
              <a:gd name="connsiteY7" fmla="*/ 2186608 h 2401294"/>
              <a:gd name="connsiteX8" fmla="*/ 7951 w 1065486"/>
              <a:gd name="connsiteY8" fmla="*/ 2401294 h 2401294"/>
              <a:gd name="connsiteX0" fmla="*/ 0 w 1065486"/>
              <a:gd name="connsiteY0" fmla="*/ 0 h 2401294"/>
              <a:gd name="connsiteX1" fmla="*/ 103367 w 1065486"/>
              <a:gd name="connsiteY1" fmla="*/ 675861 h 2401294"/>
              <a:gd name="connsiteX2" fmla="*/ 429370 w 1065486"/>
              <a:gd name="connsiteY2" fmla="*/ 1121134 h 2401294"/>
              <a:gd name="connsiteX3" fmla="*/ 842837 w 1065486"/>
              <a:gd name="connsiteY3" fmla="*/ 1439186 h 2401294"/>
              <a:gd name="connsiteX4" fmla="*/ 1065475 w 1065486"/>
              <a:gd name="connsiteY4" fmla="*/ 1598213 h 2401294"/>
              <a:gd name="connsiteX5" fmla="*/ 850790 w 1065486"/>
              <a:gd name="connsiteY5" fmla="*/ 1717481 h 2401294"/>
              <a:gd name="connsiteX6" fmla="*/ 421419 w 1065486"/>
              <a:gd name="connsiteY6" fmla="*/ 1924216 h 2401294"/>
              <a:gd name="connsiteX7" fmla="*/ 143123 w 1065486"/>
              <a:gd name="connsiteY7" fmla="*/ 2186608 h 2401294"/>
              <a:gd name="connsiteX8" fmla="*/ 7951 w 1065486"/>
              <a:gd name="connsiteY8" fmla="*/ 2401294 h 2401294"/>
              <a:gd name="connsiteX0" fmla="*/ 0 w 1065486"/>
              <a:gd name="connsiteY0" fmla="*/ 0 h 2401294"/>
              <a:gd name="connsiteX1" fmla="*/ 103367 w 1065486"/>
              <a:gd name="connsiteY1" fmla="*/ 675861 h 2401294"/>
              <a:gd name="connsiteX2" fmla="*/ 413468 w 1065486"/>
              <a:gd name="connsiteY2" fmla="*/ 1176793 h 2401294"/>
              <a:gd name="connsiteX3" fmla="*/ 842837 w 1065486"/>
              <a:gd name="connsiteY3" fmla="*/ 1439186 h 2401294"/>
              <a:gd name="connsiteX4" fmla="*/ 1065475 w 1065486"/>
              <a:gd name="connsiteY4" fmla="*/ 1598213 h 2401294"/>
              <a:gd name="connsiteX5" fmla="*/ 850790 w 1065486"/>
              <a:gd name="connsiteY5" fmla="*/ 1717481 h 2401294"/>
              <a:gd name="connsiteX6" fmla="*/ 421419 w 1065486"/>
              <a:gd name="connsiteY6" fmla="*/ 1924216 h 2401294"/>
              <a:gd name="connsiteX7" fmla="*/ 143123 w 1065486"/>
              <a:gd name="connsiteY7" fmla="*/ 2186608 h 2401294"/>
              <a:gd name="connsiteX8" fmla="*/ 7951 w 1065486"/>
              <a:gd name="connsiteY8" fmla="*/ 2401294 h 240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486" h="2401294">
                <a:moveTo>
                  <a:pt x="0" y="0"/>
                </a:moveTo>
                <a:cubicBezTo>
                  <a:pt x="9276" y="214022"/>
                  <a:pt x="34456" y="479729"/>
                  <a:pt x="103367" y="675861"/>
                </a:cubicBezTo>
                <a:cubicBezTo>
                  <a:pt x="172278" y="871993"/>
                  <a:pt x="290223" y="1049572"/>
                  <a:pt x="413468" y="1176793"/>
                </a:cubicBezTo>
                <a:cubicBezTo>
                  <a:pt x="536713" y="1304014"/>
                  <a:pt x="734169" y="1368949"/>
                  <a:pt x="842837" y="1439186"/>
                </a:cubicBezTo>
                <a:cubicBezTo>
                  <a:pt x="951505" y="1509423"/>
                  <a:pt x="1064150" y="1551831"/>
                  <a:pt x="1065475" y="1598213"/>
                </a:cubicBezTo>
                <a:cubicBezTo>
                  <a:pt x="1066800" y="1644595"/>
                  <a:pt x="958133" y="1663147"/>
                  <a:pt x="850790" y="1717481"/>
                </a:cubicBezTo>
                <a:cubicBezTo>
                  <a:pt x="743447" y="1771815"/>
                  <a:pt x="539363" y="1846028"/>
                  <a:pt x="421419" y="1924216"/>
                </a:cubicBezTo>
                <a:cubicBezTo>
                  <a:pt x="303475" y="2002404"/>
                  <a:pt x="212034" y="2107095"/>
                  <a:pt x="143123" y="2186608"/>
                </a:cubicBezTo>
                <a:cubicBezTo>
                  <a:pt x="74212" y="2266121"/>
                  <a:pt x="68249" y="2327081"/>
                  <a:pt x="7951" y="24012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12874" y="1188000"/>
            <a:ext cx="100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PMW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imagers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27398" y="1188000"/>
            <a:ext cx="1138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PMW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sounders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9716" y="1188000"/>
            <a:ext cx="90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AMW/radar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4187" y="1194542"/>
            <a:ext cx="10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Visible/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infrared</a:t>
            </a:r>
          </a:p>
        </p:txBody>
      </p:sp>
      <p:sp>
        <p:nvSpPr>
          <p:cNvPr id="32" name="Oval 31"/>
          <p:cNvSpPr/>
          <p:nvPr/>
        </p:nvSpPr>
        <p:spPr>
          <a:xfrm>
            <a:off x="6883154" y="4356903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70112" y="1188000"/>
            <a:ext cx="80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(rain)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gauge</a:t>
            </a:r>
          </a:p>
        </p:txBody>
      </p:sp>
      <p:sp>
        <p:nvSpPr>
          <p:cNvPr id="38" name="Can 37"/>
          <p:cNvSpPr/>
          <p:nvPr/>
        </p:nvSpPr>
        <p:spPr>
          <a:xfrm>
            <a:off x="9568267" y="4181877"/>
            <a:ext cx="90958" cy="276247"/>
          </a:xfrm>
          <a:prstGeom prst="can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9568328" y="4043753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9568267" y="3905630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9568267" y="3767507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9568267" y="3629384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9568328" y="3491261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9568267" y="3353137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9568267" y="3215014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n 45"/>
          <p:cNvSpPr/>
          <p:nvPr/>
        </p:nvSpPr>
        <p:spPr>
          <a:xfrm>
            <a:off x="9568267" y="3076890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n 46"/>
          <p:cNvSpPr/>
          <p:nvPr/>
        </p:nvSpPr>
        <p:spPr>
          <a:xfrm>
            <a:off x="9568328" y="2938767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47"/>
          <p:cNvSpPr/>
          <p:nvPr/>
        </p:nvSpPr>
        <p:spPr>
          <a:xfrm>
            <a:off x="9568328" y="2800644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9568267" y="2660623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n 49"/>
          <p:cNvSpPr/>
          <p:nvPr/>
        </p:nvSpPr>
        <p:spPr>
          <a:xfrm>
            <a:off x="9568328" y="2522500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n 50"/>
          <p:cNvSpPr/>
          <p:nvPr/>
        </p:nvSpPr>
        <p:spPr>
          <a:xfrm>
            <a:off x="9568267" y="2360329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9568267" y="2222206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an 52"/>
          <p:cNvSpPr/>
          <p:nvPr/>
        </p:nvSpPr>
        <p:spPr>
          <a:xfrm>
            <a:off x="9568328" y="2067436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an 53"/>
          <p:cNvSpPr/>
          <p:nvPr/>
        </p:nvSpPr>
        <p:spPr>
          <a:xfrm>
            <a:off x="9568328" y="1929313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9568328" y="1780746"/>
            <a:ext cx="90958" cy="276247"/>
          </a:xfrm>
          <a:prstGeom prst="can">
            <a:avLst>
              <a:gd name="adj" fmla="val 5000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706771" y="3780000"/>
            <a:ext cx="1440000" cy="720000"/>
          </a:xfrm>
          <a:prstGeom prst="triangle">
            <a:avLst>
              <a:gd name="adj" fmla="val 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7706771" y="3960000"/>
            <a:ext cx="1440000" cy="540000"/>
          </a:xfrm>
          <a:prstGeom prst="triangle">
            <a:avLst>
              <a:gd name="adj" fmla="val 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92927" y="1188000"/>
            <a:ext cx="96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Surface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radar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944450" y="1188000"/>
            <a:ext cx="130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Micro Rain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Radar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8343" y="5245970"/>
            <a:ext cx="11517086" cy="75713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Different systems observe things differently – spatially, temporally and physically:</a:t>
            </a:r>
          </a:p>
          <a:p>
            <a:pPr algn="ctr">
              <a:lnSpc>
                <a:spcPct val="90000"/>
              </a:lnSpc>
            </a:pPr>
            <a:r>
              <a:rPr lang="en-US" sz="2400" b="1" i="1" dirty="0"/>
              <a:t>there are good, fundamental reasons why precipitation measurements should vary.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3057" y="1893335"/>
            <a:ext cx="369332" cy="2547624"/>
            <a:chOff x="251965" y="1834764"/>
            <a:chExt cx="369332" cy="2547624"/>
          </a:xfrm>
        </p:grpSpPr>
        <p:sp>
          <p:nvSpPr>
            <p:cNvPr id="76" name="TextBox 75"/>
            <p:cNvSpPr txBox="1"/>
            <p:nvPr/>
          </p:nvSpPr>
          <p:spPr>
            <a:xfrm rot="16200000">
              <a:off x="-231565" y="2939542"/>
              <a:ext cx="1336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Atmosphere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472257" y="1834764"/>
              <a:ext cx="0" cy="6085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60382" y="3822504"/>
              <a:ext cx="0" cy="5598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Brace 2"/>
          <p:cNvSpPr/>
          <p:nvPr/>
        </p:nvSpPr>
        <p:spPr>
          <a:xfrm flipH="1">
            <a:off x="2857608" y="2098867"/>
            <a:ext cx="348581" cy="24184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2151404" y="3071480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minutes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3192" y="4440420"/>
            <a:ext cx="81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clutter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402853" y="3888473"/>
            <a:ext cx="0" cy="6085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928873" y="4390945"/>
            <a:ext cx="52796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021654" y="4004004"/>
            <a:ext cx="32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en-GB" sz="2400" dirty="0"/>
          </a:p>
        </p:txBody>
      </p:sp>
      <p:sp>
        <p:nvSpPr>
          <p:cNvPr id="91" name="Isosceles Triangle 90"/>
          <p:cNvSpPr/>
          <p:nvPr/>
        </p:nvSpPr>
        <p:spPr>
          <a:xfrm>
            <a:off x="7706771" y="4140000"/>
            <a:ext cx="1440000" cy="360000"/>
          </a:xfrm>
          <a:prstGeom prst="triangle">
            <a:avLst>
              <a:gd name="adj" fmla="val 0"/>
            </a:avLst>
          </a:prstGeom>
          <a:pattFill prst="pct4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7706771" y="4320000"/>
            <a:ext cx="1440000" cy="18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227540" y="1187999"/>
            <a:ext cx="133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Microwave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Links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10349895" y="4098236"/>
            <a:ext cx="0" cy="389253"/>
          </a:xfrm>
          <a:prstGeom prst="line">
            <a:avLst/>
          </a:prstGeom>
          <a:ln w="349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1290041" y="4111442"/>
            <a:ext cx="0" cy="376047"/>
          </a:xfrm>
          <a:prstGeom prst="line">
            <a:avLst/>
          </a:prstGeom>
          <a:ln w="349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448925" y="4089288"/>
            <a:ext cx="741589" cy="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26">
            <a:extLst>
              <a:ext uri="{FF2B5EF4-FFF2-40B4-BE49-F238E27FC236}">
                <a16:creationId xmlns:a16="http://schemas.microsoft.com/office/drawing/2014/main" id="{724A9758-B4B3-A418-1CB0-72C758A15589}"/>
              </a:ext>
            </a:extLst>
          </p:cNvPr>
          <p:cNvSpPr/>
          <p:nvPr/>
        </p:nvSpPr>
        <p:spPr>
          <a:xfrm flipV="1">
            <a:off x="4177165" y="2088000"/>
            <a:ext cx="1065486" cy="2328300"/>
          </a:xfrm>
          <a:custGeom>
            <a:avLst/>
            <a:gdLst>
              <a:gd name="connsiteX0" fmla="*/ 0 w 1071252"/>
              <a:gd name="connsiteY0" fmla="*/ 0 h 2401294"/>
              <a:gd name="connsiteX1" fmla="*/ 214685 w 1071252"/>
              <a:gd name="connsiteY1" fmla="*/ 524786 h 2401294"/>
              <a:gd name="connsiteX2" fmla="*/ 604299 w 1071252"/>
              <a:gd name="connsiteY2" fmla="*/ 962108 h 2401294"/>
              <a:gd name="connsiteX3" fmla="*/ 993913 w 1071252"/>
              <a:gd name="connsiteY3" fmla="*/ 1240404 h 2401294"/>
              <a:gd name="connsiteX4" fmla="*/ 1065475 w 1071252"/>
              <a:gd name="connsiteY4" fmla="*/ 1598213 h 2401294"/>
              <a:gd name="connsiteX5" fmla="*/ 906449 w 1071252"/>
              <a:gd name="connsiteY5" fmla="*/ 1852654 h 2401294"/>
              <a:gd name="connsiteX6" fmla="*/ 429370 w 1071252"/>
              <a:gd name="connsiteY6" fmla="*/ 2051437 h 2401294"/>
              <a:gd name="connsiteX7" fmla="*/ 198783 w 1071252"/>
              <a:gd name="connsiteY7" fmla="*/ 2194560 h 2401294"/>
              <a:gd name="connsiteX8" fmla="*/ 7951 w 1071252"/>
              <a:gd name="connsiteY8" fmla="*/ 2401294 h 2401294"/>
              <a:gd name="connsiteX0" fmla="*/ 0 w 1075209"/>
              <a:gd name="connsiteY0" fmla="*/ 0 h 2401294"/>
              <a:gd name="connsiteX1" fmla="*/ 214685 w 1075209"/>
              <a:gd name="connsiteY1" fmla="*/ 524786 h 2401294"/>
              <a:gd name="connsiteX2" fmla="*/ 604299 w 1075209"/>
              <a:gd name="connsiteY2" fmla="*/ 962108 h 2401294"/>
              <a:gd name="connsiteX3" fmla="*/ 993913 w 1075209"/>
              <a:gd name="connsiteY3" fmla="*/ 1240404 h 2401294"/>
              <a:gd name="connsiteX4" fmla="*/ 1065475 w 1075209"/>
              <a:gd name="connsiteY4" fmla="*/ 1598213 h 2401294"/>
              <a:gd name="connsiteX5" fmla="*/ 850790 w 1075209"/>
              <a:gd name="connsiteY5" fmla="*/ 1781092 h 2401294"/>
              <a:gd name="connsiteX6" fmla="*/ 429370 w 1075209"/>
              <a:gd name="connsiteY6" fmla="*/ 2051437 h 2401294"/>
              <a:gd name="connsiteX7" fmla="*/ 198783 w 1075209"/>
              <a:gd name="connsiteY7" fmla="*/ 2194560 h 2401294"/>
              <a:gd name="connsiteX8" fmla="*/ 7951 w 1075209"/>
              <a:gd name="connsiteY8" fmla="*/ 2401294 h 2401294"/>
              <a:gd name="connsiteX0" fmla="*/ 0 w 1065774"/>
              <a:gd name="connsiteY0" fmla="*/ 0 h 2401294"/>
              <a:gd name="connsiteX1" fmla="*/ 214685 w 1065774"/>
              <a:gd name="connsiteY1" fmla="*/ 524786 h 2401294"/>
              <a:gd name="connsiteX2" fmla="*/ 604299 w 1065774"/>
              <a:gd name="connsiteY2" fmla="*/ 962108 h 2401294"/>
              <a:gd name="connsiteX3" fmla="*/ 890546 w 1065774"/>
              <a:gd name="connsiteY3" fmla="*/ 1335820 h 2401294"/>
              <a:gd name="connsiteX4" fmla="*/ 1065475 w 1065774"/>
              <a:gd name="connsiteY4" fmla="*/ 1598213 h 2401294"/>
              <a:gd name="connsiteX5" fmla="*/ 850790 w 1065774"/>
              <a:gd name="connsiteY5" fmla="*/ 1781092 h 2401294"/>
              <a:gd name="connsiteX6" fmla="*/ 429370 w 1065774"/>
              <a:gd name="connsiteY6" fmla="*/ 2051437 h 2401294"/>
              <a:gd name="connsiteX7" fmla="*/ 198783 w 1065774"/>
              <a:gd name="connsiteY7" fmla="*/ 2194560 h 2401294"/>
              <a:gd name="connsiteX8" fmla="*/ 7951 w 1065774"/>
              <a:gd name="connsiteY8" fmla="*/ 2401294 h 2401294"/>
              <a:gd name="connsiteX0" fmla="*/ 0 w 1065849"/>
              <a:gd name="connsiteY0" fmla="*/ 0 h 2401294"/>
              <a:gd name="connsiteX1" fmla="*/ 214685 w 1065849"/>
              <a:gd name="connsiteY1" fmla="*/ 524786 h 2401294"/>
              <a:gd name="connsiteX2" fmla="*/ 469127 w 1065849"/>
              <a:gd name="connsiteY2" fmla="*/ 1065475 h 2401294"/>
              <a:gd name="connsiteX3" fmla="*/ 890546 w 1065849"/>
              <a:gd name="connsiteY3" fmla="*/ 1335820 h 2401294"/>
              <a:gd name="connsiteX4" fmla="*/ 1065475 w 1065849"/>
              <a:gd name="connsiteY4" fmla="*/ 1598213 h 2401294"/>
              <a:gd name="connsiteX5" fmla="*/ 850790 w 1065849"/>
              <a:gd name="connsiteY5" fmla="*/ 1781092 h 2401294"/>
              <a:gd name="connsiteX6" fmla="*/ 429370 w 1065849"/>
              <a:gd name="connsiteY6" fmla="*/ 2051437 h 2401294"/>
              <a:gd name="connsiteX7" fmla="*/ 198783 w 1065849"/>
              <a:gd name="connsiteY7" fmla="*/ 2194560 h 2401294"/>
              <a:gd name="connsiteX8" fmla="*/ 7951 w 1065849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81092 h 2401294"/>
              <a:gd name="connsiteX6" fmla="*/ 429370 w 1065595"/>
              <a:gd name="connsiteY6" fmla="*/ 2051437 h 2401294"/>
              <a:gd name="connsiteX7" fmla="*/ 198783 w 1065595"/>
              <a:gd name="connsiteY7" fmla="*/ 2194560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81092 h 2401294"/>
              <a:gd name="connsiteX6" fmla="*/ 421419 w 1065595"/>
              <a:gd name="connsiteY6" fmla="*/ 1924216 h 2401294"/>
              <a:gd name="connsiteX7" fmla="*/ 198783 w 1065595"/>
              <a:gd name="connsiteY7" fmla="*/ 2194560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17481 h 2401294"/>
              <a:gd name="connsiteX6" fmla="*/ 421419 w 1065595"/>
              <a:gd name="connsiteY6" fmla="*/ 1924216 h 2401294"/>
              <a:gd name="connsiteX7" fmla="*/ 198783 w 1065595"/>
              <a:gd name="connsiteY7" fmla="*/ 2194560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17481 h 2401294"/>
              <a:gd name="connsiteX6" fmla="*/ 421419 w 1065595"/>
              <a:gd name="connsiteY6" fmla="*/ 1924216 h 2401294"/>
              <a:gd name="connsiteX7" fmla="*/ 127221 w 1065595"/>
              <a:gd name="connsiteY7" fmla="*/ 2130949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214685 w 1065595"/>
              <a:gd name="connsiteY1" fmla="*/ 524786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17481 h 2401294"/>
              <a:gd name="connsiteX6" fmla="*/ 421419 w 1065595"/>
              <a:gd name="connsiteY6" fmla="*/ 1924216 h 2401294"/>
              <a:gd name="connsiteX7" fmla="*/ 143123 w 1065595"/>
              <a:gd name="connsiteY7" fmla="*/ 2186608 h 2401294"/>
              <a:gd name="connsiteX8" fmla="*/ 7951 w 1065595"/>
              <a:gd name="connsiteY8" fmla="*/ 2401294 h 2401294"/>
              <a:gd name="connsiteX0" fmla="*/ 0 w 1065595"/>
              <a:gd name="connsiteY0" fmla="*/ 0 h 2401294"/>
              <a:gd name="connsiteX1" fmla="*/ 103367 w 1065595"/>
              <a:gd name="connsiteY1" fmla="*/ 675861 h 2401294"/>
              <a:gd name="connsiteX2" fmla="*/ 469127 w 1065595"/>
              <a:gd name="connsiteY2" fmla="*/ 1065475 h 2401294"/>
              <a:gd name="connsiteX3" fmla="*/ 874643 w 1065595"/>
              <a:gd name="connsiteY3" fmla="*/ 1407381 h 2401294"/>
              <a:gd name="connsiteX4" fmla="*/ 1065475 w 1065595"/>
              <a:gd name="connsiteY4" fmla="*/ 1598213 h 2401294"/>
              <a:gd name="connsiteX5" fmla="*/ 850790 w 1065595"/>
              <a:gd name="connsiteY5" fmla="*/ 1717481 h 2401294"/>
              <a:gd name="connsiteX6" fmla="*/ 421419 w 1065595"/>
              <a:gd name="connsiteY6" fmla="*/ 1924216 h 2401294"/>
              <a:gd name="connsiteX7" fmla="*/ 143123 w 1065595"/>
              <a:gd name="connsiteY7" fmla="*/ 2186608 h 2401294"/>
              <a:gd name="connsiteX8" fmla="*/ 7951 w 1065595"/>
              <a:gd name="connsiteY8" fmla="*/ 2401294 h 2401294"/>
              <a:gd name="connsiteX0" fmla="*/ 0 w 1065603"/>
              <a:gd name="connsiteY0" fmla="*/ 0 h 2401294"/>
              <a:gd name="connsiteX1" fmla="*/ 103367 w 1065603"/>
              <a:gd name="connsiteY1" fmla="*/ 675861 h 2401294"/>
              <a:gd name="connsiteX2" fmla="*/ 429370 w 1065603"/>
              <a:gd name="connsiteY2" fmla="*/ 1121134 h 2401294"/>
              <a:gd name="connsiteX3" fmla="*/ 874643 w 1065603"/>
              <a:gd name="connsiteY3" fmla="*/ 1407381 h 2401294"/>
              <a:gd name="connsiteX4" fmla="*/ 1065475 w 1065603"/>
              <a:gd name="connsiteY4" fmla="*/ 1598213 h 2401294"/>
              <a:gd name="connsiteX5" fmla="*/ 850790 w 1065603"/>
              <a:gd name="connsiteY5" fmla="*/ 1717481 h 2401294"/>
              <a:gd name="connsiteX6" fmla="*/ 421419 w 1065603"/>
              <a:gd name="connsiteY6" fmla="*/ 1924216 h 2401294"/>
              <a:gd name="connsiteX7" fmla="*/ 143123 w 1065603"/>
              <a:gd name="connsiteY7" fmla="*/ 2186608 h 2401294"/>
              <a:gd name="connsiteX8" fmla="*/ 7951 w 1065603"/>
              <a:gd name="connsiteY8" fmla="*/ 2401294 h 2401294"/>
              <a:gd name="connsiteX0" fmla="*/ 0 w 1065486"/>
              <a:gd name="connsiteY0" fmla="*/ 0 h 2401294"/>
              <a:gd name="connsiteX1" fmla="*/ 103367 w 1065486"/>
              <a:gd name="connsiteY1" fmla="*/ 675861 h 2401294"/>
              <a:gd name="connsiteX2" fmla="*/ 429370 w 1065486"/>
              <a:gd name="connsiteY2" fmla="*/ 1121134 h 2401294"/>
              <a:gd name="connsiteX3" fmla="*/ 842837 w 1065486"/>
              <a:gd name="connsiteY3" fmla="*/ 1439186 h 2401294"/>
              <a:gd name="connsiteX4" fmla="*/ 1065475 w 1065486"/>
              <a:gd name="connsiteY4" fmla="*/ 1598213 h 2401294"/>
              <a:gd name="connsiteX5" fmla="*/ 850790 w 1065486"/>
              <a:gd name="connsiteY5" fmla="*/ 1717481 h 2401294"/>
              <a:gd name="connsiteX6" fmla="*/ 421419 w 1065486"/>
              <a:gd name="connsiteY6" fmla="*/ 1924216 h 2401294"/>
              <a:gd name="connsiteX7" fmla="*/ 143123 w 1065486"/>
              <a:gd name="connsiteY7" fmla="*/ 2186608 h 2401294"/>
              <a:gd name="connsiteX8" fmla="*/ 7951 w 1065486"/>
              <a:gd name="connsiteY8" fmla="*/ 2401294 h 2401294"/>
              <a:gd name="connsiteX0" fmla="*/ 0 w 1065486"/>
              <a:gd name="connsiteY0" fmla="*/ 0 h 2401294"/>
              <a:gd name="connsiteX1" fmla="*/ 103367 w 1065486"/>
              <a:gd name="connsiteY1" fmla="*/ 675861 h 2401294"/>
              <a:gd name="connsiteX2" fmla="*/ 429370 w 1065486"/>
              <a:gd name="connsiteY2" fmla="*/ 1121134 h 2401294"/>
              <a:gd name="connsiteX3" fmla="*/ 842837 w 1065486"/>
              <a:gd name="connsiteY3" fmla="*/ 1439186 h 2401294"/>
              <a:gd name="connsiteX4" fmla="*/ 1065475 w 1065486"/>
              <a:gd name="connsiteY4" fmla="*/ 1598213 h 2401294"/>
              <a:gd name="connsiteX5" fmla="*/ 850790 w 1065486"/>
              <a:gd name="connsiteY5" fmla="*/ 1717481 h 2401294"/>
              <a:gd name="connsiteX6" fmla="*/ 421419 w 1065486"/>
              <a:gd name="connsiteY6" fmla="*/ 1924216 h 2401294"/>
              <a:gd name="connsiteX7" fmla="*/ 143123 w 1065486"/>
              <a:gd name="connsiteY7" fmla="*/ 2186608 h 2401294"/>
              <a:gd name="connsiteX8" fmla="*/ 7951 w 1065486"/>
              <a:gd name="connsiteY8" fmla="*/ 2401294 h 2401294"/>
              <a:gd name="connsiteX0" fmla="*/ 0 w 1065486"/>
              <a:gd name="connsiteY0" fmla="*/ 0 h 2401294"/>
              <a:gd name="connsiteX1" fmla="*/ 103367 w 1065486"/>
              <a:gd name="connsiteY1" fmla="*/ 675861 h 2401294"/>
              <a:gd name="connsiteX2" fmla="*/ 429370 w 1065486"/>
              <a:gd name="connsiteY2" fmla="*/ 1121134 h 2401294"/>
              <a:gd name="connsiteX3" fmla="*/ 842837 w 1065486"/>
              <a:gd name="connsiteY3" fmla="*/ 1439186 h 2401294"/>
              <a:gd name="connsiteX4" fmla="*/ 1065475 w 1065486"/>
              <a:gd name="connsiteY4" fmla="*/ 1598213 h 2401294"/>
              <a:gd name="connsiteX5" fmla="*/ 850790 w 1065486"/>
              <a:gd name="connsiteY5" fmla="*/ 1717481 h 2401294"/>
              <a:gd name="connsiteX6" fmla="*/ 421419 w 1065486"/>
              <a:gd name="connsiteY6" fmla="*/ 1924216 h 2401294"/>
              <a:gd name="connsiteX7" fmla="*/ 143123 w 1065486"/>
              <a:gd name="connsiteY7" fmla="*/ 2186608 h 2401294"/>
              <a:gd name="connsiteX8" fmla="*/ 7951 w 1065486"/>
              <a:gd name="connsiteY8" fmla="*/ 2401294 h 2401294"/>
              <a:gd name="connsiteX0" fmla="*/ 0 w 1065486"/>
              <a:gd name="connsiteY0" fmla="*/ 0 h 2401294"/>
              <a:gd name="connsiteX1" fmla="*/ 103367 w 1065486"/>
              <a:gd name="connsiteY1" fmla="*/ 675861 h 2401294"/>
              <a:gd name="connsiteX2" fmla="*/ 413468 w 1065486"/>
              <a:gd name="connsiteY2" fmla="*/ 1176793 h 2401294"/>
              <a:gd name="connsiteX3" fmla="*/ 842837 w 1065486"/>
              <a:gd name="connsiteY3" fmla="*/ 1439186 h 2401294"/>
              <a:gd name="connsiteX4" fmla="*/ 1065475 w 1065486"/>
              <a:gd name="connsiteY4" fmla="*/ 1598213 h 2401294"/>
              <a:gd name="connsiteX5" fmla="*/ 850790 w 1065486"/>
              <a:gd name="connsiteY5" fmla="*/ 1717481 h 2401294"/>
              <a:gd name="connsiteX6" fmla="*/ 421419 w 1065486"/>
              <a:gd name="connsiteY6" fmla="*/ 1924216 h 2401294"/>
              <a:gd name="connsiteX7" fmla="*/ 143123 w 1065486"/>
              <a:gd name="connsiteY7" fmla="*/ 2186608 h 2401294"/>
              <a:gd name="connsiteX8" fmla="*/ 7951 w 1065486"/>
              <a:gd name="connsiteY8" fmla="*/ 2401294 h 240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486" h="2401294">
                <a:moveTo>
                  <a:pt x="0" y="0"/>
                </a:moveTo>
                <a:cubicBezTo>
                  <a:pt x="9276" y="214022"/>
                  <a:pt x="34456" y="479729"/>
                  <a:pt x="103367" y="675861"/>
                </a:cubicBezTo>
                <a:cubicBezTo>
                  <a:pt x="172278" y="871993"/>
                  <a:pt x="290223" y="1049572"/>
                  <a:pt x="413468" y="1176793"/>
                </a:cubicBezTo>
                <a:cubicBezTo>
                  <a:pt x="536713" y="1304014"/>
                  <a:pt x="734169" y="1368949"/>
                  <a:pt x="842837" y="1439186"/>
                </a:cubicBezTo>
                <a:cubicBezTo>
                  <a:pt x="951505" y="1509423"/>
                  <a:pt x="1064150" y="1551831"/>
                  <a:pt x="1065475" y="1598213"/>
                </a:cubicBezTo>
                <a:cubicBezTo>
                  <a:pt x="1066800" y="1644595"/>
                  <a:pt x="958133" y="1663147"/>
                  <a:pt x="850790" y="1717481"/>
                </a:cubicBezTo>
                <a:cubicBezTo>
                  <a:pt x="743447" y="1771815"/>
                  <a:pt x="539363" y="1846028"/>
                  <a:pt x="421419" y="1924216"/>
                </a:cubicBezTo>
                <a:cubicBezTo>
                  <a:pt x="303475" y="2002404"/>
                  <a:pt x="212034" y="2107095"/>
                  <a:pt x="143123" y="2186608"/>
                </a:cubicBezTo>
                <a:cubicBezTo>
                  <a:pt x="74212" y="2266121"/>
                  <a:pt x="68249" y="2327081"/>
                  <a:pt x="7951" y="24012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3FAF43-36AE-92F3-55D2-614D356857A7}"/>
              </a:ext>
            </a:extLst>
          </p:cNvPr>
          <p:cNvSpPr txBox="1"/>
          <p:nvPr/>
        </p:nvSpPr>
        <p:spPr>
          <a:xfrm>
            <a:off x="3199149" y="23760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6B677D-DBDF-ACBC-785A-EB9BA6FFDCF8}"/>
              </a:ext>
            </a:extLst>
          </p:cNvPr>
          <p:cNvSpPr txBox="1"/>
          <p:nvPr/>
        </p:nvSpPr>
        <p:spPr>
          <a:xfrm>
            <a:off x="3236571" y="370380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LF</a:t>
            </a:r>
            <a:endParaRPr lang="en-GB" dirty="0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7016BEB8-D650-FC0A-84F0-5D771F05DB33}"/>
              </a:ext>
            </a:extLst>
          </p:cNvPr>
          <p:cNvSpPr/>
          <p:nvPr/>
        </p:nvSpPr>
        <p:spPr>
          <a:xfrm>
            <a:off x="7706771" y="3429000"/>
            <a:ext cx="2884156" cy="329443"/>
          </a:xfrm>
          <a:prstGeom prst="arc">
            <a:avLst>
              <a:gd name="adj1" fmla="val 10793187"/>
              <a:gd name="adj2" fmla="val 161154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F67FDC-9446-58C7-55A1-ECEDAC7332F9}"/>
              </a:ext>
            </a:extLst>
          </p:cNvPr>
          <p:cNvCxnSpPr>
            <a:cxnSpLocks/>
          </p:cNvCxnSpPr>
          <p:nvPr/>
        </p:nvCxnSpPr>
        <p:spPr>
          <a:xfrm>
            <a:off x="9149542" y="3429000"/>
            <a:ext cx="0" cy="1063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53C626F-47DE-0DBB-3E2D-6EEEE72ADFC7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68" name="Text Box 5">
              <a:extLst>
                <a:ext uri="{FF2B5EF4-FFF2-40B4-BE49-F238E27FC236}">
                  <a16:creationId xmlns:a16="http://schemas.microsoft.com/office/drawing/2014/main" id="{AE74AACB-675A-E3A7-FB80-53BA8C6B6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70" name="Picture 69" descr="primarysm">
              <a:extLst>
                <a:ext uri="{FF2B5EF4-FFF2-40B4-BE49-F238E27FC236}">
                  <a16:creationId xmlns:a16="http://schemas.microsoft.com/office/drawing/2014/main" id="{62845B51-8497-BD4F-7AA9-5FD272215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 descr="Nasa_Logo1">
              <a:extLst>
                <a:ext uri="{FF2B5EF4-FFF2-40B4-BE49-F238E27FC236}">
                  <a16:creationId xmlns:a16="http://schemas.microsoft.com/office/drawing/2014/main" id="{55A9D99D-57B0-52F7-5474-A2D618DA9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8">
              <a:extLst>
                <a:ext uri="{FF2B5EF4-FFF2-40B4-BE49-F238E27FC236}">
                  <a16:creationId xmlns:a16="http://schemas.microsoft.com/office/drawing/2014/main" id="{842A8D05-68C8-1047-61BC-5315FFFA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79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367322" y="1016439"/>
            <a:ext cx="2303463" cy="2865438"/>
            <a:chOff x="6356350" y="1100137"/>
            <a:chExt cx="2303463" cy="2865438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6356350" y="1100137"/>
              <a:ext cx="2303463" cy="2865438"/>
              <a:chOff x="4004" y="800"/>
              <a:chExt cx="1451" cy="1805"/>
            </a:xfrm>
          </p:grpSpPr>
          <p:pic>
            <p:nvPicPr>
              <p:cNvPr id="8" name="Picture 5" descr="soccer_b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5" y="823"/>
                <a:ext cx="910" cy="1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4004" y="1888"/>
                <a:ext cx="995" cy="717"/>
              </a:xfrm>
              <a:prstGeom prst="curvedConnector3">
                <a:avLst>
                  <a:gd name="adj1" fmla="val 49949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</p:cNvCxnSpPr>
              <p:nvPr/>
            </p:nvCxnSpPr>
            <p:spPr bwMode="auto">
              <a:xfrm>
                <a:off x="4009" y="800"/>
                <a:ext cx="983" cy="711"/>
              </a:xfrm>
              <a:prstGeom prst="curvedConnector3">
                <a:avLst>
                  <a:gd name="adj1" fmla="val 49949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4008" y="1450"/>
                <a:ext cx="567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600" b="1">
                    <a:latin typeface="Arial" pitchFamily="34" charset="0"/>
                    <a:cs typeface="Arial" pitchFamily="34" charset="0"/>
                  </a:rPr>
                  <a:t>20,000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sz="1600" b="1">
                    <a:latin typeface="Arial" pitchFamily="34" charset="0"/>
                    <a:cs typeface="Arial" pitchFamily="34" charset="0"/>
                  </a:rPr>
                  <a:t>Rain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sz="1600" b="1">
                    <a:latin typeface="Arial" pitchFamily="34" charset="0"/>
                    <a:cs typeface="Arial" pitchFamily="34" charset="0"/>
                  </a:rPr>
                  <a:t>gauges</a:t>
                </a:r>
              </a:p>
            </p:txBody>
          </p:sp>
        </p:grpSp>
        <p:sp>
          <p:nvSpPr>
            <p:cNvPr id="2" name="Pie 1"/>
            <p:cNvSpPr/>
            <p:nvPr/>
          </p:nvSpPr>
          <p:spPr>
            <a:xfrm>
              <a:off x="7642743" y="2247226"/>
              <a:ext cx="575729" cy="574635"/>
            </a:xfrm>
            <a:prstGeom prst="pie">
              <a:avLst>
                <a:gd name="adj1" fmla="val 0"/>
                <a:gd name="adj2" fmla="val 1083052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23" descr="IMAG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6" y="739783"/>
            <a:ext cx="1368425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IF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2772" y="995998"/>
            <a:ext cx="5942013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8213" y="180000"/>
            <a:ext cx="7848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>
                <a:latin typeface="Arial" pitchFamily="34" charset="0"/>
                <a:cs typeface="Arial" pitchFamily="34" charset="0"/>
              </a:rPr>
              <a:t>Conventional Observations</a:t>
            </a: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441185" y="986473"/>
            <a:ext cx="5942013" cy="3466688"/>
            <a:chOff x="272" y="823"/>
            <a:chExt cx="3743" cy="2172"/>
          </a:xfrm>
        </p:grpSpPr>
        <p:pic>
          <p:nvPicPr>
            <p:cNvPr id="13" name="Picture 10" descr="intradar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823"/>
              <a:ext cx="3743" cy="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69" y="2679"/>
              <a:ext cx="3402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15000"/>
                </a:spcBef>
              </a:pPr>
              <a:r>
                <a:rPr lang="en-GB" i="1" dirty="0">
                  <a:latin typeface="Arial" pitchFamily="34" charset="0"/>
                  <a:cs typeface="Arial" pitchFamily="34" charset="0"/>
                </a:rPr>
                <a:t>Radar</a:t>
              </a:r>
              <a:r>
                <a:rPr lang="en-GB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i="1" dirty="0">
                  <a:latin typeface="Arial" pitchFamily="34" charset="0"/>
                  <a:cs typeface="Arial" pitchFamily="34" charset="0"/>
                </a:rPr>
                <a:t>duplicates rain-gauge coverage</a:t>
              </a:r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65609" y="4653136"/>
            <a:ext cx="11010506" cy="40011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Gauges are a critical part of global precipitation measurement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65609" y="5229200"/>
            <a:ext cx="11010506" cy="707886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Satellites can provide </a:t>
            </a:r>
            <a:r>
              <a:rPr lang="en-GB" sz="2000" b="1" i="1" dirty="0">
                <a:latin typeface="Arial" pitchFamily="34" charset="0"/>
                <a:cs typeface="Arial" pitchFamily="34" charset="0"/>
              </a:rPr>
              <a:t>consistent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i="1" dirty="0">
                <a:latin typeface="Arial" pitchFamily="34" charset="0"/>
                <a:cs typeface="Arial" pitchFamily="34" charset="0"/>
              </a:rPr>
              <a:t>regular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observations, with </a:t>
            </a:r>
            <a:r>
              <a:rPr lang="en-GB" sz="2000" b="1" i="1" dirty="0">
                <a:latin typeface="Arial" pitchFamily="34" charset="0"/>
                <a:cs typeface="Arial" pitchFamily="34" charset="0"/>
              </a:rPr>
              <a:t>global coverage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000" b="1" i="1" dirty="0">
                <a:latin typeface="Arial" pitchFamily="34" charset="0"/>
                <a:cs typeface="Arial" pitchFamily="34" charset="0"/>
              </a:rPr>
              <a:t>real-time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delivery of data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A274FF-0FB5-DD7D-A43D-A5F899C7C4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551" y="739782"/>
            <a:ext cx="1620440" cy="21605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2C595E-657D-5046-870A-9347C5AD00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20" y="2755089"/>
            <a:ext cx="2995215" cy="1348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1C9A573-D772-95A9-FBD6-EE79C245FE96}"/>
              </a:ext>
            </a:extLst>
          </p:cNvPr>
          <p:cNvSpPr txBox="1"/>
          <p:nvPr/>
        </p:nvSpPr>
        <p:spPr>
          <a:xfrm>
            <a:off x="96720" y="3975300"/>
            <a:ext cx="29952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Sevruk</a:t>
            </a:r>
            <a:r>
              <a:rPr lang="en-US" sz="1400" dirty="0"/>
              <a:t> &amp; </a:t>
            </a:r>
            <a:r>
              <a:rPr lang="en-US" sz="1400" dirty="0" err="1"/>
              <a:t>Klaman</a:t>
            </a:r>
            <a:r>
              <a:rPr lang="en-US" sz="1400" dirty="0"/>
              <a:t> identified </a:t>
            </a:r>
            <a:r>
              <a:rPr lang="en-US" sz="1400" u="sng" dirty="0"/>
              <a:t>50 types </a:t>
            </a:r>
            <a:r>
              <a:rPr lang="en-US" sz="1400" dirty="0"/>
              <a:t>of daily, manually-read gauges worldwide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7C4EA6-3C49-CC24-13B1-B190EE4AC764}"/>
              </a:ext>
            </a:extLst>
          </p:cNvPr>
          <p:cNvGrpSpPr/>
          <p:nvPr/>
        </p:nvGrpSpPr>
        <p:grpSpPr>
          <a:xfrm>
            <a:off x="83875" y="6378074"/>
            <a:ext cx="12024250" cy="430887"/>
            <a:chOff x="76463" y="4704887"/>
            <a:chExt cx="9018187" cy="463686"/>
          </a:xfrm>
        </p:grpSpPr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F5003C49-CE23-CB13-C552-8308F0328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677" y="4795169"/>
              <a:ext cx="5076148" cy="28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i="1" dirty="0">
                  <a:solidFill>
                    <a:prstClr val="black"/>
                  </a:solidFill>
                </a:rPr>
                <a:t>18</a:t>
              </a:r>
              <a:r>
                <a:rPr lang="en-GB" altLang="en-US" sz="1600" i="1" baseline="30000" dirty="0">
                  <a:solidFill>
                    <a:prstClr val="black"/>
                  </a:solidFill>
                </a:rPr>
                <a:t>th</a:t>
              </a:r>
              <a:r>
                <a:rPr lang="en-GB" altLang="en-US" sz="1600" i="1" dirty="0">
                  <a:solidFill>
                    <a:prstClr val="black"/>
                  </a:solidFill>
                </a:rPr>
                <a:t> Meeting of Joint CEOS/CGMS WG on Climate, 28 Feb-02 Mar 2023</a:t>
              </a:r>
            </a:p>
          </p:txBody>
        </p:sp>
        <p:pic>
          <p:nvPicPr>
            <p:cNvPr id="27" name="Picture 26" descr="primarysm">
              <a:extLst>
                <a:ext uri="{FF2B5EF4-FFF2-40B4-BE49-F238E27FC236}">
                  <a16:creationId xmlns:a16="http://schemas.microsoft.com/office/drawing/2014/main" id="{D54AE7FB-D331-DB48-F03D-3D644EA64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3" y="4778782"/>
              <a:ext cx="1454914" cy="33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Nasa_Logo1">
              <a:extLst>
                <a:ext uri="{FF2B5EF4-FFF2-40B4-BE49-F238E27FC236}">
                  <a16:creationId xmlns:a16="http://schemas.microsoft.com/office/drawing/2014/main" id="{17C87183-94A1-CF7B-02AE-CAFE280BF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848" y="4758730"/>
              <a:ext cx="34580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8D4CD274-A892-66FD-D162-80324EF0F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537" y="4704887"/>
              <a:ext cx="921165" cy="46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Goddard Space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prstClr val="black"/>
                  </a:solidFill>
                </a:rPr>
                <a:t>Flight </a:t>
              </a:r>
              <a:r>
                <a:rPr lang="en-GB" altLang="en-US" sz="1100" b="1" dirty="0" err="1">
                  <a:solidFill>
                    <a:prstClr val="black"/>
                  </a:solidFill>
                </a:rPr>
                <a:t>Center</a:t>
              </a:r>
              <a:endParaRPr lang="en-GB" altLang="en-US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32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8BA6914-7848-416E-95F5-04E043B26DF5}" vid="{0C7371D8-5C02-4A27-9AF9-3265F393F4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2374</TotalTime>
  <Words>3537</Words>
  <Application>Microsoft Office PowerPoint</Application>
  <PresentationFormat>Widescreen</PresentationFormat>
  <Paragraphs>782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Helvetica Neue</vt:lpstr>
      <vt:lpstr>Noto Sans Symbols</vt:lpstr>
      <vt:lpstr>Times New Roman</vt:lpstr>
      <vt:lpstr>Theme1</vt:lpstr>
      <vt:lpstr>ECV Inventory Case Study: Precipitation Data Sets</vt:lpstr>
      <vt:lpstr>PowerPoint Presentation</vt:lpstr>
      <vt:lpstr>Factors impacting long-term satellite data records</vt:lpstr>
      <vt:lpstr>Precipitation data records: considerations for climate use</vt:lpstr>
      <vt:lpstr>PowerPoint Presentation</vt:lpstr>
      <vt:lpstr>Climate data records</vt:lpstr>
      <vt:lpstr>Surface &amp; Satellite Observing Systems</vt:lpstr>
      <vt:lpstr>Surface &amp; Satellite Observing Systems</vt:lpstr>
      <vt:lpstr>PowerPoint Presentation</vt:lpstr>
      <vt:lpstr>PowerPoint Presentation</vt:lpstr>
      <vt:lpstr>Observation availability</vt:lpstr>
      <vt:lpstr>PowerPoint Presentation</vt:lpstr>
      <vt:lpstr>Microwave Instruments (US/Euope/Japan)</vt:lpstr>
      <vt:lpstr>PowerPoint Presentation</vt:lpstr>
      <vt:lpstr>Why the reliance on passive microwave?</vt:lpstr>
      <vt:lpstr>PowerPoint Presentation</vt:lpstr>
      <vt:lpstr>Existing Precipitation ECVs (v4.10)</vt:lpstr>
      <vt:lpstr>Precipitation Data sets</vt:lpstr>
      <vt:lpstr>Fundamental Climate Data Records (PMW Tbs)</vt:lpstr>
      <vt:lpstr>Long-term Tb observations (NASA-PPS)</vt:lpstr>
      <vt:lpstr>PowerPoint Presentation</vt:lpstr>
      <vt:lpstr>AIP-3 region mean monthly precipitation </vt:lpstr>
      <vt:lpstr>AIP-3 region, AMSR-2 retrievals, 2014-2018</vt:lpstr>
      <vt:lpstr>AIP-3 region, AMSR-2 &amp; GMI retrievals, 2014-2018</vt:lpstr>
      <vt:lpstr>AIP-3 region, AMSR-2 &amp; GMI retrievals, 2014-2018</vt:lpstr>
      <vt:lpstr>AIP-3 region AMSR-2, GMI and DPR 2014-2018</vt:lpstr>
      <vt:lpstr>WHY? Scattering    emission        Ratio       </vt:lpstr>
      <vt:lpstr>PowerPoint Presentation</vt:lpstr>
      <vt:lpstr>PowerPoint Presentation</vt:lpstr>
      <vt:lpstr>PowerPoint Presentation</vt:lpstr>
      <vt:lpstr>PowerPoint Presentation</vt:lpstr>
      <vt:lpstr>Channel loss/selection &amp; Errors and Uncertainties</vt:lpstr>
      <vt:lpstr>Future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Kidd, Chris (GSFC-612.0)[UNIVERSITY OF MARYLAND]</dc:creator>
  <cp:lastModifiedBy>Kyle Wohlwend</cp:lastModifiedBy>
  <cp:revision>98</cp:revision>
  <dcterms:created xsi:type="dcterms:W3CDTF">2023-02-17T18:04:39Z</dcterms:created>
  <dcterms:modified xsi:type="dcterms:W3CDTF">2023-03-01T13:39:13Z</dcterms:modified>
</cp:coreProperties>
</file>