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3"/>
  </p:notesMasterIdLst>
  <p:sldIdLst>
    <p:sldId id="271" r:id="rId2"/>
    <p:sldId id="717" r:id="rId3"/>
    <p:sldId id="3044" r:id="rId4"/>
    <p:sldId id="716" r:id="rId5"/>
    <p:sldId id="3034" r:id="rId6"/>
    <p:sldId id="3032" r:id="rId7"/>
    <p:sldId id="2888" r:id="rId8"/>
    <p:sldId id="257" r:id="rId9"/>
    <p:sldId id="3043" r:id="rId10"/>
    <p:sldId id="3033" r:id="rId11"/>
    <p:sldId id="3035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jbjNkJcbtBNy5aCq7AViUG9Hah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DED5B8F-8405-4F51-9066-369EEBF489D2}">
  <a:tblStyle styleId="{7DED5B8F-8405-4F51-9066-369EEBF489D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E232370-1395-4992-8E7F-EE0F9C0B00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f256babac_6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1f256babac_6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23013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g11f256babac_6_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g11f256babac_6_8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g11f256babac_6_8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g11f256babac_6_8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11f256babac_6_8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" name="Google Shape;52;g11f256babac_6_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3" name="Google Shape;53;g11f256babac_6_8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4" name="Google Shape;54;g11f256babac_6_8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5" name="Google Shape;55;g11f256babac_6_8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815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f256babac_6_3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11f256babac_6_3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1f256babac_6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9" name="Google Shape;79;g11f256babac_6_3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g11f256babac_6_3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g11f256babac_6_3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1f256babac_6_37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WGCV-51 October 2022, Tokyo</a:t>
            </a:r>
          </a:p>
        </p:txBody>
      </p:sp>
      <p:sp>
        <p:nvSpPr>
          <p:cNvPr id="83" name="Google Shape;83;g11f256babac_6_37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g11f256babac_6_3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091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タイトルとコンテンツ">
  <p:cSld name="1_タイトルとコンテンツ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9933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f256babac_6_0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g11f256babac_6_0"/>
          <p:cNvPicPr preferRelativeResize="0"/>
          <p:nvPr/>
        </p:nvPicPr>
        <p:blipFill rotWithShape="1">
          <a:blip r:embed="rId6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g11f256babac_6_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2" name="Google Shape;42;g11f256babac_6_0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f256babac_6_0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g11f256babac_6_0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US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g11f256babac_6_0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CEOS WGClimate October 2022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60" r:id="rId2"/>
    <p:sldLayoutId id="2147483661" r:id="rId3"/>
    <p:sldLayoutId id="214748366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f256babac_6_4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7489673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rial"/>
              <a:buNone/>
            </a:pPr>
            <a:r>
              <a:rPr lang="en-US" sz="5400" dirty="0">
                <a:latin typeface="Arial"/>
                <a:ea typeface="Arial"/>
                <a:cs typeface="Arial"/>
                <a:sym typeface="Arial"/>
              </a:rPr>
              <a:t>WGCV Overview </a:t>
            </a:r>
            <a:endParaRPr dirty="0"/>
          </a:p>
        </p:txBody>
      </p:sp>
      <p:sp>
        <p:nvSpPr>
          <p:cNvPr id="90" name="Google Shape;90;g11f256babac_6_47"/>
          <p:cNvSpPr/>
          <p:nvPr/>
        </p:nvSpPr>
        <p:spPr>
          <a:xfrm>
            <a:off x="7126901" y="5524521"/>
            <a:ext cx="4832943" cy="1716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Akihiko KUZE and Philippe GORYL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WGClimate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October 21, 2022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200" b="1" dirty="0">
                <a:solidFill>
                  <a:schemeClr val="accent1"/>
                </a:solidFill>
              </a:rPr>
              <a:t>Darmstadt</a:t>
            </a:r>
            <a:r>
              <a:rPr lang="en-US" sz="22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2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9909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42820"/>
            <a:ext cx="9273539" cy="457200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WGCV support for CEOS Chair Priority: Calibration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9F2F48E-C17B-205D-93A4-7701FE456F72}"/>
              </a:ext>
            </a:extLst>
          </p:cNvPr>
          <p:cNvSpPr txBox="1"/>
          <p:nvPr/>
        </p:nvSpPr>
        <p:spPr>
          <a:xfrm>
            <a:off x="192623" y="1060119"/>
            <a:ext cx="108097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/>
              <a:t>Discussed in WGCV-51 meeting </a:t>
            </a:r>
          </a:p>
          <a:p>
            <a:r>
              <a:rPr lang="en-US" altLang="ja-JP" sz="1800" dirty="0"/>
              <a:t>(1) Provide Brightness temperature at the top of Atmosphere for TIR calibration</a:t>
            </a:r>
          </a:p>
          <a:p>
            <a:r>
              <a:rPr lang="en-US" altLang="ja-JP" sz="1800" dirty="0"/>
              <a:t>a new network of instrumented sites dedicated to the radiometric calibration of Earth Observation Thermal IR optical sensors</a:t>
            </a:r>
          </a:p>
          <a:p>
            <a:endParaRPr lang="en-US" altLang="ja-JP" sz="1800" dirty="0"/>
          </a:p>
          <a:p>
            <a:r>
              <a:rPr lang="en-US" altLang="ja-JP" sz="1800" dirty="0"/>
              <a:t>(2) Self-assessment of Fiducial Reference Measurements (FRM) </a:t>
            </a:r>
          </a:p>
          <a:p>
            <a:r>
              <a:rPr lang="en-US" altLang="ja-JP" sz="1800" dirty="0"/>
              <a:t>documented SI traceability, uncertainty budget,</a:t>
            </a:r>
            <a:r>
              <a:rPr lang="ja-JP" altLang="en-US" sz="1800" dirty="0"/>
              <a:t> </a:t>
            </a:r>
            <a:r>
              <a:rPr lang="en-US" altLang="ja-JP" sz="1800" dirty="0"/>
              <a:t>accessible to</a:t>
            </a:r>
            <a:r>
              <a:rPr lang="ja-JP" altLang="en-US" sz="1800" dirty="0"/>
              <a:t> </a:t>
            </a:r>
            <a:r>
              <a:rPr lang="en-US" altLang="ja-JP" sz="1800" dirty="0"/>
              <a:t>researchers, ……  </a:t>
            </a:r>
          </a:p>
          <a:p>
            <a:r>
              <a:rPr lang="en-US" altLang="ja-JP" sz="1800" dirty="0"/>
              <a:t> </a:t>
            </a:r>
            <a:endParaRPr lang="ja-JP" altLang="en-US" sz="18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5CC7C75-E6B1-27E7-6B50-6F4364C334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1689" y="3222376"/>
            <a:ext cx="5638800" cy="322138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899507-28FB-331E-968E-819DEB4E8FAC}"/>
              </a:ext>
            </a:extLst>
          </p:cNvPr>
          <p:cNvSpPr txBox="1"/>
          <p:nvPr/>
        </p:nvSpPr>
        <p:spPr>
          <a:xfrm>
            <a:off x="691108" y="6074429"/>
            <a:ext cx="10809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800" dirty="0" err="1"/>
              <a:t>RadCalNet</a:t>
            </a:r>
            <a:r>
              <a:rPr lang="en-US" altLang="ja-JP" sz="1800" dirty="0"/>
              <a:t>                                                                                     The Marine Optical </a:t>
            </a:r>
            <a:r>
              <a:rPr lang="en-US" altLang="ja-JP" sz="1800" dirty="0" err="1"/>
              <a:t>BuoY</a:t>
            </a:r>
            <a:r>
              <a:rPr lang="en-US" altLang="ja-JP" sz="1800" dirty="0"/>
              <a:t> (MOBY)</a:t>
            </a:r>
            <a:endParaRPr lang="ja-JP" altLang="en-US" sz="1800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1E201C7D-CD90-6F20-905E-C6CB9C7E33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9554" y="2846923"/>
            <a:ext cx="2037881" cy="28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55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" y="265305"/>
            <a:ext cx="9273539" cy="457200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Information: SITSAT coordination (discussion started)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B6FB09-BD78-F2E2-7023-3521198A1D39}"/>
              </a:ext>
            </a:extLst>
          </p:cNvPr>
          <p:cNvSpPr txBox="1"/>
          <p:nvPr/>
        </p:nvSpPr>
        <p:spPr>
          <a:xfrm>
            <a:off x="220980" y="1122152"/>
            <a:ext cx="762762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Confidence from metrological traceability to international standards (SI) at location of measurement metrological traceability.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ja-JP" sz="1600" dirty="0"/>
              <a:t> SITSAT: Space borne missions specifically designed, characterized and documented to provide high accuracy SI-Traceable ‘reference’ measurements.’  (Evidencing comprehensive uncertainty to SI, ‘in-space’, of all contributors to observations made from the satellite</a:t>
            </a:r>
          </a:p>
          <a:p>
            <a:r>
              <a:rPr lang="en-US" altLang="ja-JP" sz="1600" dirty="0"/>
              <a:t>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F81A91A-6B44-776A-EA1C-CF87CF0991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0353" y="1116784"/>
            <a:ext cx="3840667" cy="511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oogle Shape;1339;p67">
            <a:extLst>
              <a:ext uri="{FF2B5EF4-FFF2-40B4-BE49-F238E27FC236}">
                <a16:creationId xmlns:a16="http://schemas.microsoft.com/office/drawing/2014/main" id="{C07F0473-2CF8-FC8B-0B1B-B23E4119DBD4}"/>
              </a:ext>
            </a:extLst>
          </p:cNvPr>
          <p:cNvGrpSpPr/>
          <p:nvPr/>
        </p:nvGrpSpPr>
        <p:grpSpPr>
          <a:xfrm>
            <a:off x="739553" y="4653120"/>
            <a:ext cx="2658967" cy="1386320"/>
            <a:chOff x="250192" y="3429000"/>
            <a:chExt cx="3896843" cy="2275379"/>
          </a:xfrm>
        </p:grpSpPr>
        <p:pic>
          <p:nvPicPr>
            <p:cNvPr id="15" name="Google Shape;1340;p67">
              <a:extLst>
                <a:ext uri="{FF2B5EF4-FFF2-40B4-BE49-F238E27FC236}">
                  <a16:creationId xmlns:a16="http://schemas.microsoft.com/office/drawing/2014/main" id="{4507AB10-1CF0-6B25-5D9E-8818EB2C062F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b="12927"/>
            <a:stretch/>
          </p:blipFill>
          <p:spPr>
            <a:xfrm>
              <a:off x="250192" y="3429000"/>
              <a:ext cx="3896843" cy="2275379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16" name="Google Shape;1341;p67">
              <a:extLst>
                <a:ext uri="{FF2B5EF4-FFF2-40B4-BE49-F238E27FC236}">
                  <a16:creationId xmlns:a16="http://schemas.microsoft.com/office/drawing/2014/main" id="{B8FCCA0C-7C38-A432-5999-8723725E6293}"/>
                </a:ext>
              </a:extLst>
            </p:cNvPr>
            <p:cNvSpPr txBox="1"/>
            <p:nvPr/>
          </p:nvSpPr>
          <p:spPr>
            <a:xfrm>
              <a:off x="250192" y="5335047"/>
              <a:ext cx="16383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1400"/>
                <a:buFontTx/>
                <a:buNone/>
                <a:tabLst/>
                <a:defRPr/>
              </a:pPr>
              <a:r>
                <a:rPr kumimoji="0" lang="en-GB" sz="1800" b="1" i="0" u="none" strike="noStrike" kern="0" cap="none" spc="0" normalizeH="0" baseline="0" noProof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</a:rPr>
                <a:t>TRUTHS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307EA2A-F7E7-7DF7-B741-FB7D9053329E}"/>
              </a:ext>
            </a:extLst>
          </p:cNvPr>
          <p:cNvSpPr txBox="1"/>
          <p:nvPr/>
        </p:nvSpPr>
        <p:spPr>
          <a:xfrm>
            <a:off x="9370338" y="6164688"/>
            <a:ext cx="29290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Courtesy of Nigel FOX (UKSA)</a:t>
            </a:r>
            <a:endParaRPr lang="ja-JP" altLang="en-US" dirty="0"/>
          </a:p>
        </p:txBody>
      </p:sp>
      <p:pic>
        <p:nvPicPr>
          <p:cNvPr id="24" name="Google Shape;1337;p67" descr="Text&#10;&#10;Description automatically generated">
            <a:extLst>
              <a:ext uri="{FF2B5EF4-FFF2-40B4-BE49-F238E27FC236}">
                <a16:creationId xmlns:a16="http://schemas.microsoft.com/office/drawing/2014/main" id="{A0DCE04C-398D-F330-07AE-39A74AB3FE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48893" y="4001570"/>
            <a:ext cx="2330654" cy="222663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889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4872" y="261720"/>
            <a:ext cx="5673013" cy="457200"/>
          </a:xfrm>
        </p:spPr>
        <p:txBody>
          <a:bodyPr/>
          <a:lstStyle/>
          <a:p>
            <a:r>
              <a:rPr lang="en-GB" sz="3200">
                <a:solidFill>
                  <a:schemeClr val="bg1"/>
                </a:solidFill>
              </a:rPr>
              <a:t>WGCV Recent Topics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7C7D674-B6DC-13FE-2D63-D3C340567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97846E-5934-40A8-CE18-64871DFB1B65}"/>
              </a:ext>
            </a:extLst>
          </p:cNvPr>
          <p:cNvSpPr txBox="1"/>
          <p:nvPr/>
        </p:nvSpPr>
        <p:spPr>
          <a:xfrm>
            <a:off x="583491" y="1276135"/>
            <a:ext cx="10705975" cy="4305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000" dirty="0"/>
              <a:t>WGCV will nominate Cody Anderson of USGS as VICE chair 2023-2024 (WGCV-51)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000" dirty="0"/>
              <a:t>CAL-VAL portal update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000" dirty="0"/>
              <a:t>WGCV to ‘New Space’ – legacy experience, infrastructure, tools (SIT-TW)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000" dirty="0"/>
              <a:t>Action on CEOS Interoperability Framework (SIT-TW)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000" dirty="0"/>
              <a:t>Collaboration with the International Methane Emissions Observatory (IMEO),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000" dirty="0" err="1"/>
              <a:t>SITsat</a:t>
            </a:r>
            <a:r>
              <a:rPr lang="en-US" altLang="ja-JP" sz="2000" dirty="0"/>
              <a:t> coordination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altLang="ja-JP" sz="2000" dirty="0"/>
              <a:t>The Global Climate Observing System (GCOS) Implementation Plan</a:t>
            </a:r>
            <a:endParaRPr lang="en-US" altLang="ja-JP" sz="2000" dirty="0"/>
          </a:p>
        </p:txBody>
      </p:sp>
    </p:spTree>
    <p:extLst>
      <p:ext uri="{BB962C8B-B14F-4D97-AF65-F5344CB8AC3E}">
        <p14:creationId xmlns:p14="http://schemas.microsoft.com/office/powerpoint/2010/main" val="342583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493" y="314185"/>
            <a:ext cx="5673013" cy="457200"/>
          </a:xfrm>
        </p:spPr>
        <p:txBody>
          <a:bodyPr/>
          <a:lstStyle/>
          <a:p>
            <a:r>
              <a:rPr lang="en-GB" sz="3200" dirty="0">
                <a:solidFill>
                  <a:schemeClr val="bg1"/>
                </a:solidFill>
              </a:rPr>
              <a:t>WGCV Recent Meeting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コンテンツ プレースホルダー 4" descr="草の上に並んだ人々&#10;&#10;自動的に生成された説明">
            <a:extLst>
              <a:ext uri="{FF2B5EF4-FFF2-40B4-BE49-F238E27FC236}">
                <a16:creationId xmlns:a16="http://schemas.microsoft.com/office/drawing/2014/main" id="{9B748282-B31F-6F16-210A-3F3A362400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07D24ECE-1A88-E224-A5A9-44C1A9663E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85" t="11913" r="10452" b="14132"/>
          <a:stretch/>
        </p:blipFill>
        <p:spPr>
          <a:xfrm>
            <a:off x="179508" y="1183461"/>
            <a:ext cx="6373550" cy="3119193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8D998C54-7F71-AAE7-5DAC-7DE9941B2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6379" y="1183461"/>
            <a:ext cx="5295900" cy="32385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5EBD595-8117-545B-B205-1D916170C598}"/>
              </a:ext>
            </a:extLst>
          </p:cNvPr>
          <p:cNvSpPr txBox="1"/>
          <p:nvPr/>
        </p:nvSpPr>
        <p:spPr>
          <a:xfrm>
            <a:off x="742325" y="4377605"/>
            <a:ext cx="61572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WGCV-51: October 3, 4, 5, and 6 in Tokyo</a:t>
            </a:r>
          </a:p>
          <a:p>
            <a:r>
              <a:rPr lang="en-US" altLang="ja-JP" dirty="0"/>
              <a:t>The first in-person meeting after 3-year interval</a:t>
            </a:r>
          </a:p>
          <a:p>
            <a:r>
              <a:rPr lang="en-US" altLang="ja-JP" dirty="0"/>
              <a:t> </a:t>
            </a:r>
            <a:r>
              <a:rPr lang="ja-JP" altLang="en-US" dirty="0"/>
              <a:t>　　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BF84254-D61E-AA64-F5E7-1594320D2F94}"/>
              </a:ext>
            </a:extLst>
          </p:cNvPr>
          <p:cNvSpPr txBox="1"/>
          <p:nvPr/>
        </p:nvSpPr>
        <p:spPr>
          <a:xfrm>
            <a:off x="6686379" y="4593048"/>
            <a:ext cx="6157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/>
              <a:t>October 5, WGCV –WGISS joint session</a:t>
            </a:r>
            <a:r>
              <a:rPr lang="ja-JP" altLang="en-US" dirty="0"/>
              <a:t>　　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59583AC-058F-7F22-0E09-2845910CA298}"/>
              </a:ext>
            </a:extLst>
          </p:cNvPr>
          <p:cNvSpPr txBox="1"/>
          <p:nvPr/>
        </p:nvSpPr>
        <p:spPr>
          <a:xfrm>
            <a:off x="493638" y="5043634"/>
            <a:ext cx="10669661" cy="1285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800" dirty="0"/>
              <a:t>Joint session discussion topics: Support for ARD, ALOS-2 PALSAR 2 ARD peer review in progress, Instruments, Measurements (MIM) database, Maturity Matrix (data quality/validation), terminology (CEOS online common dictionary) </a:t>
            </a:r>
            <a:r>
              <a:rPr lang="ja-JP" altLang="en-US" sz="1800" dirty="0"/>
              <a:t>　　</a:t>
            </a:r>
          </a:p>
        </p:txBody>
      </p:sp>
    </p:spTree>
    <p:extLst>
      <p:ext uri="{BB962C8B-B14F-4D97-AF65-F5344CB8AC3E}">
        <p14:creationId xmlns:p14="http://schemas.microsoft.com/office/powerpoint/2010/main" val="503150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89" y="265305"/>
            <a:ext cx="5673013" cy="45720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WGCV Sub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65222D-678E-0A46-F824-B4AA4ABBE913}"/>
              </a:ext>
            </a:extLst>
          </p:cNvPr>
          <p:cNvSpPr txBox="1"/>
          <p:nvPr/>
        </p:nvSpPr>
        <p:spPr>
          <a:xfrm>
            <a:off x="1213812" y="1440407"/>
            <a:ext cx="6162260" cy="4409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400" dirty="0"/>
              <a:t>Atmospheric Composition (ACSG)</a:t>
            </a:r>
            <a:r>
              <a:rPr lang="ja-JP" altLang="en-US" sz="2400" dirty="0"/>
              <a:t>　　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400" dirty="0"/>
              <a:t>Infrared Visible Optical Sensors (IVOS)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400" dirty="0"/>
              <a:t>Land Product Validation (LPV)</a:t>
            </a:r>
            <a:r>
              <a:rPr lang="ja-JP" altLang="en-US" sz="2400" dirty="0"/>
              <a:t>　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400" dirty="0"/>
              <a:t>Microwave Sensors (MSSG)</a:t>
            </a:r>
            <a:r>
              <a:rPr lang="ja-JP" altLang="en-US" sz="2400" dirty="0"/>
              <a:t>　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400" dirty="0"/>
              <a:t>Synthetic Aperture Radar (SAR)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2400" dirty="0"/>
              <a:t>Terrain Mapping (TMSG)</a:t>
            </a:r>
          </a:p>
        </p:txBody>
      </p:sp>
    </p:spTree>
    <p:extLst>
      <p:ext uri="{BB962C8B-B14F-4D97-AF65-F5344CB8AC3E}">
        <p14:creationId xmlns:p14="http://schemas.microsoft.com/office/powerpoint/2010/main" val="3829319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989" y="265305"/>
            <a:ext cx="5673013" cy="45720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bg1"/>
                </a:solidFill>
              </a:rPr>
              <a:t>WGCV Cal-VAL portal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C5C424F-FE25-44B3-E818-A175A59FB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0" y="989349"/>
            <a:ext cx="5359600" cy="5493895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499EC34-BCA6-DF57-C950-E62DD3E3A376}"/>
              </a:ext>
            </a:extLst>
          </p:cNvPr>
          <p:cNvSpPr txBox="1"/>
          <p:nvPr/>
        </p:nvSpPr>
        <p:spPr>
          <a:xfrm>
            <a:off x="5808296" y="1429002"/>
            <a:ext cx="6162260" cy="2222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1800" dirty="0"/>
              <a:t>Tools for satellite data analysis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1800" dirty="0"/>
              <a:t>Campaign and meeting information 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1800" dirty="0"/>
              <a:t>Support to “new space”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42366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402" y="293786"/>
            <a:ext cx="7836998" cy="457200"/>
          </a:xfrm>
        </p:spPr>
        <p:txBody>
          <a:bodyPr/>
          <a:lstStyle/>
          <a:p>
            <a:pPr algn="ctr"/>
            <a:r>
              <a:rPr lang="en-GB" sz="2800" dirty="0">
                <a:solidFill>
                  <a:schemeClr val="bg1"/>
                </a:solidFill>
              </a:rPr>
              <a:t>CNES CEOS Chair Priorities 2022 and WGCV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A28AC38-E0E8-49D7-B2FE-71FD7C42C09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165222D-678E-0A46-F824-B4AA4ABBE913}"/>
              </a:ext>
            </a:extLst>
          </p:cNvPr>
          <p:cNvSpPr txBox="1"/>
          <p:nvPr/>
        </p:nvSpPr>
        <p:spPr>
          <a:xfrm>
            <a:off x="605228" y="1214182"/>
            <a:ext cx="10961931" cy="4438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1800" dirty="0"/>
              <a:t>Priority #1: Paths to Sustainability – Demonstrating Outcomes of CEOS Strategic Plans, Efforts on Disaster Risk Reduction and Response, and Capacity Building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1800" dirty="0"/>
              <a:t>Priority #2: CEOS Strategy for Support to the UNFCCC Global Stocktake: </a:t>
            </a:r>
            <a:r>
              <a:rPr lang="en-US" altLang="ja-JP" sz="1800" dirty="0">
                <a:solidFill>
                  <a:srgbClr val="0000FF"/>
                </a:solidFill>
              </a:rPr>
              <a:t>to ensure its planned missions, such as </a:t>
            </a:r>
            <a:r>
              <a:rPr lang="en-US" altLang="ja-JP" sz="1800" dirty="0" err="1">
                <a:solidFill>
                  <a:srgbClr val="0000FF"/>
                </a:solidFill>
              </a:rPr>
              <a:t>MicroCARB</a:t>
            </a:r>
            <a:r>
              <a:rPr lang="en-US" altLang="ja-JP" sz="1800" dirty="0">
                <a:solidFill>
                  <a:srgbClr val="0000FF"/>
                </a:solidFill>
              </a:rPr>
              <a:t>, provide practical support to the Global Stocktake data requirements (October-November, 2022), Prelaunch test in Toulouse, intercomparison between </a:t>
            </a:r>
            <a:r>
              <a:rPr lang="en-US" altLang="ja-JP" sz="1800" dirty="0" err="1">
                <a:solidFill>
                  <a:srgbClr val="0000FF"/>
                </a:solidFill>
              </a:rPr>
              <a:t>MicroCARB</a:t>
            </a:r>
            <a:r>
              <a:rPr lang="en-US" altLang="ja-JP" sz="1800" dirty="0">
                <a:solidFill>
                  <a:srgbClr val="0000FF"/>
                </a:solidFill>
              </a:rPr>
              <a:t> in the vacuum chamber, EM-27 FTS on the ground, OCO-2, OCO-3, GOSAT, GOSAT-2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altLang="ja-JP" sz="1800" dirty="0"/>
              <a:t>Priority #3: Support to Cal-Val Initiatives: </a:t>
            </a:r>
            <a:r>
              <a:rPr lang="en-US" altLang="ja-JP" sz="1800" dirty="0">
                <a:solidFill>
                  <a:srgbClr val="0000FF"/>
                </a:solidFill>
              </a:rPr>
              <a:t>to support the cross-calibration of thermal infrared measurements from future CEOS Agency missions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1501584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58BA69FE-D431-4C43-AAAF-7C781E95A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umimoji="1"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D88C3D6-5961-44DA-A3AB-7A6AE29BE52F}"/>
              </a:ext>
            </a:extLst>
          </p:cNvPr>
          <p:cNvSpPr txBox="1"/>
          <p:nvPr/>
        </p:nvSpPr>
        <p:spPr>
          <a:xfrm>
            <a:off x="370503" y="1113763"/>
            <a:ext cx="7655301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14</a:t>
            </a:r>
            <a:r>
              <a:rPr kumimoji="0" lang="en-US" altLang="ja-JP" sz="2000" kern="0" baseline="3000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th</a:t>
            </a: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 annual vicarious calibration campaign was successfully completed in June 2022, Railroad valley Nevada.</a:t>
            </a:r>
          </a:p>
          <a:p>
            <a:pPr marL="285750" indent="-28575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 panose="020B0604020202020204" pitchFamily="34" charset="0"/>
              <a:buChar char="•"/>
            </a:pPr>
            <a:r>
              <a:rPr kumimoji="0" lang="en-US" altLang="ja-JP" sz="2000" kern="0" dirty="0">
                <a:solidFill>
                  <a:srgbClr val="000000"/>
                </a:solidFill>
                <a:latin typeface="Arial"/>
                <a:ea typeface="+mn-ea"/>
                <a:cs typeface="Arial"/>
                <a:sym typeface="Arial"/>
              </a:rPr>
              <a:t>Coincident measurements of GOSAT, GOSAT-2, OCO-2 (partially cloud), OCO-3, TROPOMI (everyday).  </a:t>
            </a:r>
          </a:p>
        </p:txBody>
      </p:sp>
      <p:sp>
        <p:nvSpPr>
          <p:cNvPr id="13" name="Google Shape;28;p5">
            <a:extLst>
              <a:ext uri="{FF2B5EF4-FFF2-40B4-BE49-F238E27FC236}">
                <a16:creationId xmlns:a16="http://schemas.microsoft.com/office/drawing/2014/main" id="{D49A707A-FD1A-479C-8B01-E4348249407D}"/>
              </a:ext>
            </a:extLst>
          </p:cNvPr>
          <p:cNvSpPr txBox="1">
            <a:spLocks/>
          </p:cNvSpPr>
          <p:nvPr/>
        </p:nvSpPr>
        <p:spPr>
          <a:xfrm>
            <a:off x="0" y="108669"/>
            <a:ext cx="9572625" cy="865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2"/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5pPr>
            <a:lvl6pPr marL="562722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6pPr>
            <a:lvl7pPr marL="1125444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7pPr>
            <a:lvl8pPr marL="1688165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8pPr>
            <a:lvl9pPr marL="2250887"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5416">
                <a:solidFill>
                  <a:schemeClr val="tx2"/>
                </a:solidFill>
                <a:latin typeface="ＭＳ Ｐゴシック" pitchFamily="96" charset="-128"/>
                <a:ea typeface="ＭＳ Ｐゴシック" pitchFamily="96" charset="-128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ja-JP" kern="0" dirty="0">
                <a:latin typeface="Arial" panose="020B0604020202020204" pitchFamily="34" charset="0"/>
                <a:cs typeface="Arial" panose="020B0604020202020204" pitchFamily="34" charset="0"/>
              </a:rPr>
              <a:t>Joint RRV 2022 Nevada campaign</a:t>
            </a: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E4F65DB5-D14B-8339-343D-3893288AE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" y="3232520"/>
            <a:ext cx="4859231" cy="3130180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8C1F9296-303B-A873-AE07-384E1E1F812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02675" y="2079672"/>
            <a:ext cx="987194" cy="977834"/>
          </a:xfrm>
          <a:prstGeom prst="rect">
            <a:avLst/>
          </a:prstGeom>
        </p:spPr>
      </p:pic>
      <p:pic>
        <p:nvPicPr>
          <p:cNvPr id="17" name="Picture 4" descr="Missions | Orbiting Carbon Observatory 3">
            <a:extLst>
              <a:ext uri="{FF2B5EF4-FFF2-40B4-BE49-F238E27FC236}">
                <a16:creationId xmlns:a16="http://schemas.microsoft.com/office/drawing/2014/main" id="{D3330BA0-4CE2-F481-C509-548CBADB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277" y="2089186"/>
            <a:ext cx="987194" cy="87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RON - TROPOMI SWIR monitoring">
            <a:extLst>
              <a:ext uri="{FF2B5EF4-FFF2-40B4-BE49-F238E27FC236}">
                <a16:creationId xmlns:a16="http://schemas.microsoft.com/office/drawing/2014/main" id="{B934C57E-550F-6C88-A65A-074A91DB9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38" y="2188048"/>
            <a:ext cx="987194" cy="80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2EAB238-D283-6ECB-8C20-4970C6912F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5559" y="3179180"/>
            <a:ext cx="7082142" cy="3259259"/>
          </a:xfrm>
          <a:prstGeom prst="rect">
            <a:avLst/>
          </a:prstGeom>
        </p:spPr>
      </p:pic>
      <p:sp>
        <p:nvSpPr>
          <p:cNvPr id="5" name="Text Box 14">
            <a:extLst>
              <a:ext uri="{FF2B5EF4-FFF2-40B4-BE49-F238E27FC236}">
                <a16:creationId xmlns:a16="http://schemas.microsoft.com/office/drawing/2014/main" id="{F8E56F92-738B-B3BB-1085-F74A6AA26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6272" y="610339"/>
            <a:ext cx="184731" cy="54694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defRPr/>
            </a:pPr>
            <a:endParaRPr lang="ja-JP" altLang="ja-JP" sz="2954" dirty="0">
              <a:latin typeface="明朝" pitchFamily="17" charset="-128"/>
              <a:ea typeface="明朝" pitchFamily="17" charset="-128"/>
            </a:endParaRPr>
          </a:p>
        </p:txBody>
      </p:sp>
      <p:pic>
        <p:nvPicPr>
          <p:cNvPr id="6" name="Picture 8" descr="gosat（中）">
            <a:extLst>
              <a:ext uri="{FF2B5EF4-FFF2-40B4-BE49-F238E27FC236}">
                <a16:creationId xmlns:a16="http://schemas.microsoft.com/office/drawing/2014/main" id="{FEB39B7E-7B36-A1BC-2C14-A64E23EAB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541345" y="1157284"/>
            <a:ext cx="1131641" cy="82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96D35AB-C91E-8DAB-C776-6F6CEAB5548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861905" y="1147613"/>
            <a:ext cx="1215796" cy="7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09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/>
        </p:nvSpPr>
        <p:spPr>
          <a:xfrm>
            <a:off x="833315" y="274511"/>
            <a:ext cx="866851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GB" sz="3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GHG VCAL Portal </a:t>
            </a:r>
            <a:r>
              <a:rPr lang="en-US" altLang="ja-JP" sz="3200" dirty="0">
                <a:solidFill>
                  <a:schemeClr val="lt1"/>
                </a:solidFill>
              </a:rPr>
              <a:t>(Validation)</a:t>
            </a:r>
          </a:p>
        </p:txBody>
      </p:sp>
      <p:sp>
        <p:nvSpPr>
          <p:cNvPr id="73" name="Google Shape;73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5C6A045-D6D1-76DF-1CFC-94CB22927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39" y="1177333"/>
            <a:ext cx="7206551" cy="480436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11C011B-AD56-8AC6-94DC-ED85C1BEECE8}"/>
              </a:ext>
            </a:extLst>
          </p:cNvPr>
          <p:cNvSpPr txBox="1"/>
          <p:nvPr/>
        </p:nvSpPr>
        <p:spPr>
          <a:xfrm>
            <a:off x="7345680" y="1028076"/>
            <a:ext cx="4846320" cy="33706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1600" dirty="0"/>
              <a:t>The GHG VCAL Portal site provides</a:t>
            </a:r>
          </a:p>
          <a:p>
            <a:pPr>
              <a:lnSpc>
                <a:spcPct val="150000"/>
              </a:lnSpc>
            </a:pPr>
            <a:r>
              <a:rPr lang="en-US" altLang="ja-JP" sz="1600" dirty="0">
                <a:solidFill>
                  <a:srgbClr val="0000FF"/>
                </a:solidFill>
              </a:rPr>
              <a:t>14-year joint Nevada campaign </a:t>
            </a:r>
            <a:r>
              <a:rPr lang="en-US" altLang="ja-JP" sz="1600" dirty="0"/>
              <a:t>data for CAL-VAL: surface albedo, radiosonde, XCO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0000FF"/>
                </a:solidFill>
              </a:rPr>
              <a:t>XCH</a:t>
            </a:r>
            <a:r>
              <a:rPr lang="en-US" altLang="ja-JP" sz="1600" baseline="-25000" dirty="0">
                <a:solidFill>
                  <a:srgbClr val="0000FF"/>
                </a:solidFill>
              </a:rPr>
              <a:t>4</a:t>
            </a:r>
            <a:r>
              <a:rPr lang="en-US" altLang="ja-JP" sz="1600" dirty="0">
                <a:solidFill>
                  <a:srgbClr val="0000FF"/>
                </a:solidFill>
              </a:rPr>
              <a:t> by surface EM27-FTS</a:t>
            </a:r>
            <a:r>
              <a:rPr lang="en-US" altLang="ja-JP" sz="1600" dirty="0"/>
              <a:t>,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Alpha jet vertical profile CO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, </a:t>
            </a:r>
            <a:r>
              <a:rPr lang="en-US" altLang="ja-JP" sz="1600" dirty="0">
                <a:solidFill>
                  <a:srgbClr val="0000FF"/>
                </a:solidFill>
              </a:rPr>
              <a:t>CH</a:t>
            </a:r>
            <a:r>
              <a:rPr lang="en-US" altLang="ja-JP" sz="1600" baseline="-25000" dirty="0">
                <a:solidFill>
                  <a:srgbClr val="0000FF"/>
                </a:solidFill>
              </a:rPr>
              <a:t>4</a:t>
            </a:r>
            <a:r>
              <a:rPr lang="en-US" altLang="ja-JP" sz="1600" dirty="0">
                <a:solidFill>
                  <a:srgbClr val="0000FF"/>
                </a:solidFill>
              </a:rPr>
              <a:t>,</a:t>
            </a:r>
            <a:r>
              <a:rPr lang="en-US" altLang="ja-JP" sz="1600" dirty="0"/>
              <a:t> H</a:t>
            </a:r>
            <a:r>
              <a:rPr lang="en-US" altLang="ja-JP" sz="1600" baseline="-25000" dirty="0"/>
              <a:t>2</a:t>
            </a:r>
            <a:r>
              <a:rPr lang="en-US" altLang="ja-JP" sz="1600" dirty="0"/>
              <a:t>O 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(by NASA Ames)</a:t>
            </a:r>
          </a:p>
          <a:p>
            <a:pPr>
              <a:lnSpc>
                <a:spcPct val="150000"/>
              </a:lnSpc>
            </a:pPr>
            <a:r>
              <a:rPr lang="en-US" altLang="ja-JP" sz="1600" dirty="0"/>
              <a:t>Analytical results from various type of spectrometers: GOSAT FTS, OCO, S5P TROPOMI…</a:t>
            </a:r>
            <a:endParaRPr lang="ja-JP" altLang="en-US" sz="1600" dirty="0"/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5F0F979C-1196-344E-B9B4-9655493F2C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571F5D69-7120-BF07-39F5-50E52BB6D7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442185" y="4998316"/>
            <a:ext cx="4517276" cy="150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図 5">
            <a:extLst>
              <a:ext uri="{FF2B5EF4-FFF2-40B4-BE49-F238E27FC236}">
                <a16:creationId xmlns:a16="http://schemas.microsoft.com/office/drawing/2014/main" id="{E43F6E78-AD9D-8DC8-2387-4B8E3E2129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52" t="1" b="2563"/>
          <a:stretch/>
        </p:blipFill>
        <p:spPr>
          <a:xfrm>
            <a:off x="9585588" y="3991667"/>
            <a:ext cx="2247074" cy="955209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7C5BCE-DE40-898A-B02C-EE694FC3FE4D}"/>
              </a:ext>
            </a:extLst>
          </p:cNvPr>
          <p:cNvSpPr txBox="1">
            <a:spLocks/>
          </p:cNvSpPr>
          <p:nvPr/>
        </p:nvSpPr>
        <p:spPr>
          <a:xfrm>
            <a:off x="180073" y="6033140"/>
            <a:ext cx="8080461" cy="3643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 with CEOS  https://www.eorc.jaxa.jp/GOSAT/GHGs_Vical/index.html</a:t>
            </a:r>
            <a:endParaRPr lang="ja-JP" altLang="en-US" sz="16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6;g11f256babac_6_53">
            <a:extLst>
              <a:ext uri="{FF2B5EF4-FFF2-40B4-BE49-F238E27FC236}">
                <a16:creationId xmlns:a16="http://schemas.microsoft.com/office/drawing/2014/main" id="{24AA55B9-ADBE-E327-F6A8-F3AFE81A6F57}"/>
              </a:ext>
            </a:extLst>
          </p:cNvPr>
          <p:cNvSpPr txBox="1"/>
          <p:nvPr/>
        </p:nvSpPr>
        <p:spPr>
          <a:xfrm>
            <a:off x="624785" y="64719"/>
            <a:ext cx="8933372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b="0" i="0" u="none" strike="noStrik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2022 Summer Methane Campaign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2800" dirty="0">
                <a:solidFill>
                  <a:srgbClr val="FFFFFF"/>
                </a:solidFill>
              </a:rPr>
              <a:t>Satellites and airplane coincident measurements</a:t>
            </a:r>
            <a:endParaRPr lang="en-US" altLang="ja-JP" sz="2800" b="0" i="0" u="none" strike="noStrik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0F00EE9-85E9-0DD0-AD2F-C44635FD56E7}"/>
              </a:ext>
            </a:extLst>
          </p:cNvPr>
          <p:cNvSpPr txBox="1"/>
          <p:nvPr/>
        </p:nvSpPr>
        <p:spPr>
          <a:xfrm>
            <a:off x="322729" y="1355921"/>
            <a:ext cx="6348762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AutoNum type="arabicParenBoth"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Madrid CoMet 2.0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August 4 GOSAT, GOSAT-2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S5P TROPOMI </a:t>
            </a:r>
            <a:r>
              <a:rPr kumimoji="1" lang="en-US" altLang="ja-JP" sz="1800" kern="1200" dirty="0" err="1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GHGsat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(Courtesy of Andreas fix)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(2) Katowice Poland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ESA Methane campaign in August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(3)Albert Canada Oil and Gas</a:t>
            </a:r>
            <a:r>
              <a:rPr kumimoji="1" lang="ja-JP" altLang="en-US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DLR CoMt2.0</a:t>
            </a:r>
            <a:r>
              <a:rPr kumimoji="1" lang="ja-JP" altLang="en-US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Arctic</a:t>
            </a:r>
            <a:r>
              <a:rPr kumimoji="1" lang="ja-JP" altLang="en-US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ja-JP" altLang="en-US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　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GOSAT, GOSAT-2 in August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(Courtesy of Andreas fix, DLR)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kumimoji="1" lang="en-US" altLang="ja-JP" sz="1800" kern="1200" dirty="0">
              <a:solidFill>
                <a:srgbClr val="44546A"/>
              </a:solidFill>
              <a:latin typeface="Arial" panose="020B0604020202020204" pitchFamily="34" charset="0"/>
              <a:ea typeface="ＭＳ Ｐゴシック" charset="-128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(4) </a:t>
            </a:r>
            <a:r>
              <a:rPr kumimoji="1" lang="en-US" altLang="ja-JP" sz="1800" kern="1200" dirty="0" err="1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MicroCarb</a:t>
            </a:r>
            <a:r>
              <a:rPr kumimoji="1" lang="en-US" altLang="ja-JP" sz="18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 prelaunch test over Toulouse (October)</a:t>
            </a:r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375F1F26-DB74-A95A-DD83-F6E502FDF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803" y="4919079"/>
            <a:ext cx="924952" cy="714394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B9DD3794-FE91-A5BE-1614-85746B7EA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00533" y="3926754"/>
            <a:ext cx="3768738" cy="2072806"/>
          </a:xfrm>
          <a:prstGeom prst="rect">
            <a:avLst/>
          </a:prstGeom>
        </p:spPr>
      </p:pic>
      <p:pic>
        <p:nvPicPr>
          <p:cNvPr id="21" name="図 20" descr="マップ&#10;&#10;中程度の精度で自動的に生成された説明">
            <a:extLst>
              <a:ext uri="{FF2B5EF4-FFF2-40B4-BE49-F238E27FC236}">
                <a16:creationId xmlns:a16="http://schemas.microsoft.com/office/drawing/2014/main" id="{CA87F0A8-2FC1-75DC-6CA5-A6708972BE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575" y="1604456"/>
            <a:ext cx="1710580" cy="1314743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045768A4-267C-F4CA-2B3F-CE0B4FBCDB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646145"/>
            <a:ext cx="1402254" cy="1273054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F7D647BC-DE1B-E1BE-8E7B-242B8BD99C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44197" y="1630285"/>
            <a:ext cx="3427920" cy="1375861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1AB14CF4-3D34-D33B-0DB6-F1CC015C33B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4436" t="3778"/>
          <a:stretch/>
        </p:blipFill>
        <p:spPr>
          <a:xfrm>
            <a:off x="4655709" y="3308584"/>
            <a:ext cx="1303892" cy="1203249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26EF7211-7238-D72A-0696-D1005147F2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38527" y="4963157"/>
            <a:ext cx="2130210" cy="11972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D2B80E7-F02A-5DE4-FE4A-08168C46D6EF}"/>
              </a:ext>
            </a:extLst>
          </p:cNvPr>
          <p:cNvSpPr txBox="1"/>
          <p:nvPr/>
        </p:nvSpPr>
        <p:spPr>
          <a:xfrm>
            <a:off x="3840480" y="2962923"/>
            <a:ext cx="824622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2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Over Landfills, CoMet flight pattern, GOSAT-2 pointing pattern, GOSAT onboard camera image over landfills in Madrid</a:t>
            </a:r>
            <a:endParaRPr lang="ja-JP" altLang="en-US" sz="12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691F9DF6-062C-70C7-54E3-3A2FA9DB1ED0}"/>
              </a:ext>
            </a:extLst>
          </p:cNvPr>
          <p:cNvSpPr txBox="1"/>
          <p:nvPr/>
        </p:nvSpPr>
        <p:spPr>
          <a:xfrm>
            <a:off x="6076365" y="3884128"/>
            <a:ext cx="23629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1400" kern="1200" dirty="0">
                <a:solidFill>
                  <a:srgbClr val="44546A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rPr>
              <a:t>GOSAT pointing pattern over coal mines</a:t>
            </a:r>
            <a:endParaRPr lang="ja-JP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8680</TotalTime>
  <Words>708</Words>
  <Application>Microsoft Office PowerPoint</Application>
  <PresentationFormat>ワイド画面</PresentationFormat>
  <Paragraphs>89</Paragraphs>
  <Slides>11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Noto Sans Symbols</vt:lpstr>
      <vt:lpstr>Arial</vt:lpstr>
      <vt:lpstr>Wingdings</vt:lpstr>
      <vt:lpstr>明朝</vt:lpstr>
      <vt:lpstr>Courier New</vt:lpstr>
      <vt:lpstr>ceos</vt:lpstr>
      <vt:lpstr>WGCV Overview </vt:lpstr>
      <vt:lpstr>WGCV Recent Topics</vt:lpstr>
      <vt:lpstr>WGCV Recent Meeting</vt:lpstr>
      <vt:lpstr>WGCV Sub Groups </vt:lpstr>
      <vt:lpstr>WGCV Cal-VAL portal</vt:lpstr>
      <vt:lpstr>CNES CEOS Chair Priorities 2022 and WGCV</vt:lpstr>
      <vt:lpstr>PowerPoint プレゼンテーション</vt:lpstr>
      <vt:lpstr>PowerPoint プレゼンテーション</vt:lpstr>
      <vt:lpstr>PowerPoint プレゼンテーション</vt:lpstr>
      <vt:lpstr>WGCV support for CEOS Chair Priority: Calibration </vt:lpstr>
      <vt:lpstr>Information: SITSAT coordination (discussion started)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 </dc:title>
  <dc:creator>Elizabeth Marion Rose</dc:creator>
  <cp:lastModifiedBy>久世　暁彦</cp:lastModifiedBy>
  <cp:revision>47</cp:revision>
  <dcterms:created xsi:type="dcterms:W3CDTF">2021-10-07T09:33:41Z</dcterms:created>
  <dcterms:modified xsi:type="dcterms:W3CDTF">2022-10-21T01:55:33Z</dcterms:modified>
</cp:coreProperties>
</file>