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sldIdLst>
    <p:sldId id="256" r:id="rId2"/>
    <p:sldId id="266" r:id="rId3"/>
    <p:sldId id="274" r:id="rId4"/>
    <p:sldId id="258" r:id="rId5"/>
    <p:sldId id="264" r:id="rId6"/>
    <p:sldId id="270" r:id="rId7"/>
    <p:sldId id="281" r:id="rId8"/>
    <p:sldId id="287" r:id="rId9"/>
    <p:sldId id="289" r:id="rId10"/>
    <p:sldId id="290" r:id="rId11"/>
    <p:sldId id="291" r:id="rId12"/>
    <p:sldId id="292" r:id="rId13"/>
    <p:sldId id="293" r:id="rId14"/>
    <p:sldId id="285" r:id="rId15"/>
    <p:sldId id="268" r:id="rId16"/>
    <p:sldId id="275" r:id="rId17"/>
    <p:sldId id="269" r:id="rId18"/>
    <p:sldId id="273" r:id="rId19"/>
    <p:sldId id="272"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AA9"/>
    <a:srgbClr val="0AAEEB"/>
    <a:srgbClr val="06909D"/>
    <a:srgbClr val="F5901D"/>
    <a:srgbClr val="FBD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FBBEF-6069-4F2D-9023-DC636638BB55}" v="88" dt="2022-10-14T14:55:50.2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47"/>
    <p:restoredTop sz="97872"/>
  </p:normalViewPr>
  <p:slideViewPr>
    <p:cSldViewPr snapToGrid="0">
      <p:cViewPr varScale="1">
        <p:scale>
          <a:sx n="63" d="100"/>
          <a:sy n="63" d="100"/>
        </p:scale>
        <p:origin x="88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erina Tassone" userId="238a1d37-0f07-4932-8208-de329c4d35bf" providerId="ADAL" clId="{CD7FBBEF-6069-4F2D-9023-DC636638BB55}"/>
    <pc:docChg chg="undo redo custSel addSld delSld modSld sldOrd">
      <pc:chgData name="Caterina Tassone" userId="238a1d37-0f07-4932-8208-de329c4d35bf" providerId="ADAL" clId="{CD7FBBEF-6069-4F2D-9023-DC636638BB55}" dt="2022-10-19T05:02:08.364" v="1325" actId="20577"/>
      <pc:docMkLst>
        <pc:docMk/>
      </pc:docMkLst>
      <pc:sldChg chg="modSp mod">
        <pc:chgData name="Caterina Tassone" userId="238a1d37-0f07-4932-8208-de329c4d35bf" providerId="ADAL" clId="{CD7FBBEF-6069-4F2D-9023-DC636638BB55}" dt="2022-10-14T09:25:46.028" v="65" actId="20577"/>
        <pc:sldMkLst>
          <pc:docMk/>
          <pc:sldMk cId="284118069" sldId="256"/>
        </pc:sldMkLst>
        <pc:spChg chg="mod">
          <ac:chgData name="Caterina Tassone" userId="238a1d37-0f07-4932-8208-de329c4d35bf" providerId="ADAL" clId="{CD7FBBEF-6069-4F2D-9023-DC636638BB55}" dt="2022-10-14T09:25:46.028" v="65" actId="20577"/>
          <ac:spMkLst>
            <pc:docMk/>
            <pc:sldMk cId="284118069" sldId="256"/>
            <ac:spMk id="2" creationId="{9CD7F3ED-9C00-4B5E-A366-2B6FB28A8B53}"/>
          </ac:spMkLst>
        </pc:spChg>
      </pc:sldChg>
      <pc:sldChg chg="modSp mod">
        <pc:chgData name="Caterina Tassone" userId="238a1d37-0f07-4932-8208-de329c4d35bf" providerId="ADAL" clId="{CD7FBBEF-6069-4F2D-9023-DC636638BB55}" dt="2022-10-14T09:26:23.813" v="66" actId="20577"/>
        <pc:sldMkLst>
          <pc:docMk/>
          <pc:sldMk cId="7690016" sldId="266"/>
        </pc:sldMkLst>
        <pc:spChg chg="mod">
          <ac:chgData name="Caterina Tassone" userId="238a1d37-0f07-4932-8208-de329c4d35bf" providerId="ADAL" clId="{CD7FBBEF-6069-4F2D-9023-DC636638BB55}" dt="2022-10-14T09:26:23.813" v="66" actId="20577"/>
          <ac:spMkLst>
            <pc:docMk/>
            <pc:sldMk cId="7690016" sldId="266"/>
            <ac:spMk id="9" creationId="{E8F0EE07-550C-6163-8E59-456D75A7AD9A}"/>
          </ac:spMkLst>
        </pc:spChg>
      </pc:sldChg>
      <pc:sldChg chg="modSp mod">
        <pc:chgData name="Caterina Tassone" userId="238a1d37-0f07-4932-8208-de329c4d35bf" providerId="ADAL" clId="{CD7FBBEF-6069-4F2D-9023-DC636638BB55}" dt="2022-10-14T15:07:16.478" v="1321" actId="20577"/>
        <pc:sldMkLst>
          <pc:docMk/>
          <pc:sldMk cId="2797842150" sldId="268"/>
        </pc:sldMkLst>
        <pc:spChg chg="mod">
          <ac:chgData name="Caterina Tassone" userId="238a1d37-0f07-4932-8208-de329c4d35bf" providerId="ADAL" clId="{CD7FBBEF-6069-4F2D-9023-DC636638BB55}" dt="2022-10-14T15:07:16.478" v="1321" actId="20577"/>
          <ac:spMkLst>
            <pc:docMk/>
            <pc:sldMk cId="2797842150" sldId="268"/>
            <ac:spMk id="5" creationId="{FF647243-C179-B489-04E6-2264FA4839FB}"/>
          </ac:spMkLst>
        </pc:spChg>
      </pc:sldChg>
      <pc:sldChg chg="modSp mod">
        <pc:chgData name="Caterina Tassone" userId="238a1d37-0f07-4932-8208-de329c4d35bf" providerId="ADAL" clId="{CD7FBBEF-6069-4F2D-9023-DC636638BB55}" dt="2022-10-19T05:02:08.364" v="1325" actId="20577"/>
        <pc:sldMkLst>
          <pc:docMk/>
          <pc:sldMk cId="210196180" sldId="269"/>
        </pc:sldMkLst>
        <pc:spChg chg="mod">
          <ac:chgData name="Caterina Tassone" userId="238a1d37-0f07-4932-8208-de329c4d35bf" providerId="ADAL" clId="{CD7FBBEF-6069-4F2D-9023-DC636638BB55}" dt="2022-10-19T05:02:08.364" v="1325" actId="20577"/>
          <ac:spMkLst>
            <pc:docMk/>
            <pc:sldMk cId="210196180" sldId="269"/>
            <ac:spMk id="5" creationId="{1DB9840E-EA86-5089-D949-82352FBEF0A4}"/>
          </ac:spMkLst>
        </pc:spChg>
      </pc:sldChg>
      <pc:sldChg chg="addSp delSp modSp mod">
        <pc:chgData name="Caterina Tassone" userId="238a1d37-0f07-4932-8208-de329c4d35bf" providerId="ADAL" clId="{CD7FBBEF-6069-4F2D-9023-DC636638BB55}" dt="2022-10-14T09:39:52.172" v="122" actId="1076"/>
        <pc:sldMkLst>
          <pc:docMk/>
          <pc:sldMk cId="2035533238" sldId="270"/>
        </pc:sldMkLst>
        <pc:spChg chg="mod">
          <ac:chgData name="Caterina Tassone" userId="238a1d37-0f07-4932-8208-de329c4d35bf" providerId="ADAL" clId="{CD7FBBEF-6069-4F2D-9023-DC636638BB55}" dt="2022-10-14T09:39:52.172" v="122" actId="1076"/>
          <ac:spMkLst>
            <pc:docMk/>
            <pc:sldMk cId="2035533238" sldId="270"/>
            <ac:spMk id="8" creationId="{384E73E3-5E75-FCA1-4C1E-0FE6E9456D46}"/>
          </ac:spMkLst>
        </pc:spChg>
        <pc:graphicFrameChg chg="add mod modGraphic">
          <ac:chgData name="Caterina Tassone" userId="238a1d37-0f07-4932-8208-de329c4d35bf" providerId="ADAL" clId="{CD7FBBEF-6069-4F2D-9023-DC636638BB55}" dt="2022-10-14T09:39:48.307" v="121" actId="1076"/>
          <ac:graphicFrameMkLst>
            <pc:docMk/>
            <pc:sldMk cId="2035533238" sldId="270"/>
            <ac:graphicFrameMk id="4" creationId="{2B3D3A0D-E9FB-E816-32AC-E4FCCD3261C6}"/>
          </ac:graphicFrameMkLst>
        </pc:graphicFrameChg>
        <pc:graphicFrameChg chg="add del mod modGraphic">
          <ac:chgData name="Caterina Tassone" userId="238a1d37-0f07-4932-8208-de329c4d35bf" providerId="ADAL" clId="{CD7FBBEF-6069-4F2D-9023-DC636638BB55}" dt="2022-10-14T09:38:27.984" v="115" actId="478"/>
          <ac:graphicFrameMkLst>
            <pc:docMk/>
            <pc:sldMk cId="2035533238" sldId="270"/>
            <ac:graphicFrameMk id="5" creationId="{765C19AE-2BC4-3831-71B4-DA34A1C6B614}"/>
          </ac:graphicFrameMkLst>
        </pc:graphicFrameChg>
        <pc:graphicFrameChg chg="del mod modGraphic">
          <ac:chgData name="Caterina Tassone" userId="238a1d37-0f07-4932-8208-de329c4d35bf" providerId="ADAL" clId="{CD7FBBEF-6069-4F2D-9023-DC636638BB55}" dt="2022-10-14T09:36:16.850" v="74" actId="478"/>
          <ac:graphicFrameMkLst>
            <pc:docMk/>
            <pc:sldMk cId="2035533238" sldId="270"/>
            <ac:graphicFrameMk id="7" creationId="{BFA12B8F-A5F5-E996-C652-0F9F8A3C3916}"/>
          </ac:graphicFrameMkLst>
        </pc:graphicFrameChg>
      </pc:sldChg>
      <pc:sldChg chg="addSp modSp mod ord">
        <pc:chgData name="Caterina Tassone" userId="238a1d37-0f07-4932-8208-de329c4d35bf" providerId="ADAL" clId="{CD7FBBEF-6069-4F2D-9023-DC636638BB55}" dt="2022-10-14T15:05:58.122" v="1212" actId="692"/>
        <pc:sldMkLst>
          <pc:docMk/>
          <pc:sldMk cId="3779968353" sldId="272"/>
        </pc:sldMkLst>
        <pc:picChg chg="mod">
          <ac:chgData name="Caterina Tassone" userId="238a1d37-0f07-4932-8208-de329c4d35bf" providerId="ADAL" clId="{CD7FBBEF-6069-4F2D-9023-DC636638BB55}" dt="2022-10-14T15:05:14.464" v="1208" actId="1076"/>
          <ac:picMkLst>
            <pc:docMk/>
            <pc:sldMk cId="3779968353" sldId="272"/>
            <ac:picMk id="4" creationId="{55A38243-6311-85E8-C98E-E41934DB06C2}"/>
          </ac:picMkLst>
        </pc:picChg>
        <pc:cxnChg chg="add mod">
          <ac:chgData name="Caterina Tassone" userId="238a1d37-0f07-4932-8208-de329c4d35bf" providerId="ADAL" clId="{CD7FBBEF-6069-4F2D-9023-DC636638BB55}" dt="2022-10-14T15:05:04.922" v="1207" actId="13822"/>
          <ac:cxnSpMkLst>
            <pc:docMk/>
            <pc:sldMk cId="3779968353" sldId="272"/>
            <ac:cxnSpMk id="5" creationId="{D77C7152-0A6A-888C-0F8E-DCF6D37943F8}"/>
          </ac:cxnSpMkLst>
        </pc:cxnChg>
        <pc:cxnChg chg="add mod">
          <ac:chgData name="Caterina Tassone" userId="238a1d37-0f07-4932-8208-de329c4d35bf" providerId="ADAL" clId="{CD7FBBEF-6069-4F2D-9023-DC636638BB55}" dt="2022-10-14T15:05:58.122" v="1212" actId="692"/>
          <ac:cxnSpMkLst>
            <pc:docMk/>
            <pc:sldMk cId="3779968353" sldId="272"/>
            <ac:cxnSpMk id="8" creationId="{92EE02B7-69C7-E085-ADC7-3A89945D81BD}"/>
          </ac:cxnSpMkLst>
        </pc:cxnChg>
        <pc:cxnChg chg="add mod">
          <ac:chgData name="Caterina Tassone" userId="238a1d37-0f07-4932-8208-de329c4d35bf" providerId="ADAL" clId="{CD7FBBEF-6069-4F2D-9023-DC636638BB55}" dt="2022-10-14T15:05:53.925" v="1211" actId="692"/>
          <ac:cxnSpMkLst>
            <pc:docMk/>
            <pc:sldMk cId="3779968353" sldId="272"/>
            <ac:cxnSpMk id="10" creationId="{7793A901-89DA-4DD9-862F-AA6C50E4B812}"/>
          </ac:cxnSpMkLst>
        </pc:cxnChg>
      </pc:sldChg>
      <pc:sldChg chg="del">
        <pc:chgData name="Caterina Tassone" userId="238a1d37-0f07-4932-8208-de329c4d35bf" providerId="ADAL" clId="{CD7FBBEF-6069-4F2D-9023-DC636638BB55}" dt="2022-10-14T15:03:03.697" v="1202" actId="2696"/>
        <pc:sldMkLst>
          <pc:docMk/>
          <pc:sldMk cId="1953382833" sldId="276"/>
        </pc:sldMkLst>
      </pc:sldChg>
      <pc:sldChg chg="addSp modSp new del mod">
        <pc:chgData name="Caterina Tassone" userId="238a1d37-0f07-4932-8208-de329c4d35bf" providerId="ADAL" clId="{CD7FBBEF-6069-4F2D-9023-DC636638BB55}" dt="2022-10-14T12:33:59.916" v="680" actId="2696"/>
        <pc:sldMkLst>
          <pc:docMk/>
          <pc:sldMk cId="3734464581" sldId="277"/>
        </pc:sldMkLst>
        <pc:spChg chg="mod ord">
          <ac:chgData name="Caterina Tassone" userId="238a1d37-0f07-4932-8208-de329c4d35bf" providerId="ADAL" clId="{CD7FBBEF-6069-4F2D-9023-DC636638BB55}" dt="2022-10-14T12:28:49.835" v="648" actId="167"/>
          <ac:spMkLst>
            <pc:docMk/>
            <pc:sldMk cId="3734464581" sldId="277"/>
            <ac:spMk id="2" creationId="{4C2FE43D-9B7B-CDA4-5349-6287FA6B0AF7}"/>
          </ac:spMkLst>
        </pc:spChg>
        <pc:graphicFrameChg chg="add mod modGraphic">
          <ac:chgData name="Caterina Tassone" userId="238a1d37-0f07-4932-8208-de329c4d35bf" providerId="ADAL" clId="{CD7FBBEF-6069-4F2D-9023-DC636638BB55}" dt="2022-10-14T12:29:03.536" v="650" actId="1076"/>
          <ac:graphicFrameMkLst>
            <pc:docMk/>
            <pc:sldMk cId="3734464581" sldId="277"/>
            <ac:graphicFrameMk id="3" creationId="{1905E5C9-5EFF-1D34-AC8D-9FAAC1A65413}"/>
          </ac:graphicFrameMkLst>
        </pc:graphicFrameChg>
        <pc:graphicFrameChg chg="add mod modGraphic">
          <ac:chgData name="Caterina Tassone" userId="238a1d37-0f07-4932-8208-de329c4d35bf" providerId="ADAL" clId="{CD7FBBEF-6069-4F2D-9023-DC636638BB55}" dt="2022-10-14T12:27:54.338" v="642" actId="12385"/>
          <ac:graphicFrameMkLst>
            <pc:docMk/>
            <pc:sldMk cId="3734464581" sldId="277"/>
            <ac:graphicFrameMk id="4" creationId="{E70292BA-E660-429A-9759-C8FAB5D1FA7E}"/>
          </ac:graphicFrameMkLst>
        </pc:graphicFrameChg>
      </pc:sldChg>
      <pc:sldChg chg="addSp delSp modSp new del mod ord">
        <pc:chgData name="Caterina Tassone" userId="238a1d37-0f07-4932-8208-de329c4d35bf" providerId="ADAL" clId="{CD7FBBEF-6069-4F2D-9023-DC636638BB55}" dt="2022-10-14T12:55:14.110" v="879" actId="2696"/>
        <pc:sldMkLst>
          <pc:docMk/>
          <pc:sldMk cId="302231302" sldId="278"/>
        </pc:sldMkLst>
        <pc:spChg chg="mod">
          <ac:chgData name="Caterina Tassone" userId="238a1d37-0f07-4932-8208-de329c4d35bf" providerId="ADAL" clId="{CD7FBBEF-6069-4F2D-9023-DC636638BB55}" dt="2022-10-14T09:46:47.954" v="160"/>
          <ac:spMkLst>
            <pc:docMk/>
            <pc:sldMk cId="302231302" sldId="278"/>
            <ac:spMk id="2" creationId="{01AE7EC0-9443-2B00-0E49-B3D33C905D9C}"/>
          </ac:spMkLst>
        </pc:spChg>
        <pc:graphicFrameChg chg="add mod modGraphic">
          <ac:chgData name="Caterina Tassone" userId="238a1d37-0f07-4932-8208-de329c4d35bf" providerId="ADAL" clId="{CD7FBBEF-6069-4F2D-9023-DC636638BB55}" dt="2022-10-14T12:45:50.686" v="777" actId="1076"/>
          <ac:graphicFrameMkLst>
            <pc:docMk/>
            <pc:sldMk cId="302231302" sldId="278"/>
            <ac:graphicFrameMk id="3" creationId="{B50302D5-F188-B6D1-D07F-F5B49BF71486}"/>
          </ac:graphicFrameMkLst>
        </pc:graphicFrameChg>
        <pc:graphicFrameChg chg="add del mod modGraphic">
          <ac:chgData name="Caterina Tassone" userId="238a1d37-0f07-4932-8208-de329c4d35bf" providerId="ADAL" clId="{CD7FBBEF-6069-4F2D-9023-DC636638BB55}" dt="2022-10-14T10:16:08.397" v="441" actId="478"/>
          <ac:graphicFrameMkLst>
            <pc:docMk/>
            <pc:sldMk cId="302231302" sldId="278"/>
            <ac:graphicFrameMk id="4" creationId="{1D5B16CD-DFE9-CD0D-E3E0-160FAF4CEF76}"/>
          </ac:graphicFrameMkLst>
        </pc:graphicFrameChg>
      </pc:sldChg>
      <pc:sldChg chg="addSp delSp modSp new del mod">
        <pc:chgData name="Caterina Tassone" userId="238a1d37-0f07-4932-8208-de329c4d35bf" providerId="ADAL" clId="{CD7FBBEF-6069-4F2D-9023-DC636638BB55}" dt="2022-10-14T12:45:35.021" v="775" actId="2696"/>
        <pc:sldMkLst>
          <pc:docMk/>
          <pc:sldMk cId="2501347386" sldId="279"/>
        </pc:sldMkLst>
        <pc:spChg chg="add del mod">
          <ac:chgData name="Caterina Tassone" userId="238a1d37-0f07-4932-8208-de329c4d35bf" providerId="ADAL" clId="{CD7FBBEF-6069-4F2D-9023-DC636638BB55}" dt="2022-10-14T09:51:59.523" v="188" actId="478"/>
          <ac:spMkLst>
            <pc:docMk/>
            <pc:sldMk cId="2501347386" sldId="279"/>
            <ac:spMk id="4" creationId="{CA372352-363A-A940-C96B-C3F53169131E}"/>
          </ac:spMkLst>
        </pc:spChg>
        <pc:spChg chg="add del mod">
          <ac:chgData name="Caterina Tassone" userId="238a1d37-0f07-4932-8208-de329c4d35bf" providerId="ADAL" clId="{CD7FBBEF-6069-4F2D-9023-DC636638BB55}" dt="2022-10-14T09:51:59.523" v="188" actId="478"/>
          <ac:spMkLst>
            <pc:docMk/>
            <pc:sldMk cId="2501347386" sldId="279"/>
            <ac:spMk id="5" creationId="{BEF1888F-B1E6-78EF-418D-32474A886259}"/>
          </ac:spMkLst>
        </pc:spChg>
        <pc:spChg chg="add del mod">
          <ac:chgData name="Caterina Tassone" userId="238a1d37-0f07-4932-8208-de329c4d35bf" providerId="ADAL" clId="{CD7FBBEF-6069-4F2D-9023-DC636638BB55}" dt="2022-10-14T09:51:59.523" v="188" actId="478"/>
          <ac:spMkLst>
            <pc:docMk/>
            <pc:sldMk cId="2501347386" sldId="279"/>
            <ac:spMk id="6" creationId="{0AF3039E-EC41-D640-06EC-2BC1FE2822A7}"/>
          </ac:spMkLst>
        </pc:spChg>
        <pc:spChg chg="add del mod">
          <ac:chgData name="Caterina Tassone" userId="238a1d37-0f07-4932-8208-de329c4d35bf" providerId="ADAL" clId="{CD7FBBEF-6069-4F2D-9023-DC636638BB55}" dt="2022-10-14T09:52:17.006" v="191" actId="478"/>
          <ac:spMkLst>
            <pc:docMk/>
            <pc:sldMk cId="2501347386" sldId="279"/>
            <ac:spMk id="8" creationId="{FEE177BB-047E-A3F4-E142-02E085B48254}"/>
          </ac:spMkLst>
        </pc:spChg>
        <pc:spChg chg="add del mod">
          <ac:chgData name="Caterina Tassone" userId="238a1d37-0f07-4932-8208-de329c4d35bf" providerId="ADAL" clId="{CD7FBBEF-6069-4F2D-9023-DC636638BB55}" dt="2022-10-14T09:52:17.006" v="191" actId="478"/>
          <ac:spMkLst>
            <pc:docMk/>
            <pc:sldMk cId="2501347386" sldId="279"/>
            <ac:spMk id="9" creationId="{09467E24-C92C-D6A8-086E-A19F7126C713}"/>
          </ac:spMkLst>
        </pc:spChg>
        <pc:spChg chg="add del mod">
          <ac:chgData name="Caterina Tassone" userId="238a1d37-0f07-4932-8208-de329c4d35bf" providerId="ADAL" clId="{CD7FBBEF-6069-4F2D-9023-DC636638BB55}" dt="2022-10-14T09:52:17.006" v="191" actId="478"/>
          <ac:spMkLst>
            <pc:docMk/>
            <pc:sldMk cId="2501347386" sldId="279"/>
            <ac:spMk id="10" creationId="{1D6DBE29-C0BA-C31A-301E-C6C2029AF74E}"/>
          </ac:spMkLst>
        </pc:spChg>
        <pc:spChg chg="add mod">
          <ac:chgData name="Caterina Tassone" userId="238a1d37-0f07-4932-8208-de329c4d35bf" providerId="ADAL" clId="{CD7FBBEF-6069-4F2D-9023-DC636638BB55}" dt="2022-10-14T09:52:43.272" v="192"/>
          <ac:spMkLst>
            <pc:docMk/>
            <pc:sldMk cId="2501347386" sldId="279"/>
            <ac:spMk id="12" creationId="{E12FC5F1-3969-4B8A-7149-A72A250ABD4C}"/>
          </ac:spMkLst>
        </pc:spChg>
        <pc:spChg chg="add del mod">
          <ac:chgData name="Caterina Tassone" userId="238a1d37-0f07-4932-8208-de329c4d35bf" providerId="ADAL" clId="{CD7FBBEF-6069-4F2D-9023-DC636638BB55}" dt="2022-10-14T10:07:56.531" v="287" actId="478"/>
          <ac:spMkLst>
            <pc:docMk/>
            <pc:sldMk cId="2501347386" sldId="279"/>
            <ac:spMk id="13" creationId="{2005FF7F-307E-9637-66A4-69650F08A3DD}"/>
          </ac:spMkLst>
        </pc:spChg>
        <pc:spChg chg="add del mod">
          <ac:chgData name="Caterina Tassone" userId="238a1d37-0f07-4932-8208-de329c4d35bf" providerId="ADAL" clId="{CD7FBBEF-6069-4F2D-9023-DC636638BB55}" dt="2022-10-14T09:52:55.604" v="194" actId="478"/>
          <ac:spMkLst>
            <pc:docMk/>
            <pc:sldMk cId="2501347386" sldId="279"/>
            <ac:spMk id="14" creationId="{674CD2A3-81E3-7BF3-0787-CDA5023D4108}"/>
          </ac:spMkLst>
        </pc:spChg>
        <pc:graphicFrameChg chg="add del mod">
          <ac:chgData name="Caterina Tassone" userId="238a1d37-0f07-4932-8208-de329c4d35bf" providerId="ADAL" clId="{CD7FBBEF-6069-4F2D-9023-DC636638BB55}" dt="2022-10-14T09:51:59.523" v="188" actId="478"/>
          <ac:graphicFrameMkLst>
            <pc:docMk/>
            <pc:sldMk cId="2501347386" sldId="279"/>
            <ac:graphicFrameMk id="3" creationId="{D745A066-8CFF-818A-D8BC-4C2CFB193797}"/>
          </ac:graphicFrameMkLst>
        </pc:graphicFrameChg>
        <pc:graphicFrameChg chg="add del mod">
          <ac:chgData name="Caterina Tassone" userId="238a1d37-0f07-4932-8208-de329c4d35bf" providerId="ADAL" clId="{CD7FBBEF-6069-4F2D-9023-DC636638BB55}" dt="2022-10-14T09:52:17.006" v="191" actId="478"/>
          <ac:graphicFrameMkLst>
            <pc:docMk/>
            <pc:sldMk cId="2501347386" sldId="279"/>
            <ac:graphicFrameMk id="7" creationId="{5064FAAE-6041-9E03-829A-838DB0EEC12D}"/>
          </ac:graphicFrameMkLst>
        </pc:graphicFrameChg>
        <pc:graphicFrameChg chg="add mod modGraphic">
          <ac:chgData name="Caterina Tassone" userId="238a1d37-0f07-4932-8208-de329c4d35bf" providerId="ADAL" clId="{CD7FBBEF-6069-4F2D-9023-DC636638BB55}" dt="2022-10-14T12:43:19.293" v="712" actId="1076"/>
          <ac:graphicFrameMkLst>
            <pc:docMk/>
            <pc:sldMk cId="2501347386" sldId="279"/>
            <ac:graphicFrameMk id="11" creationId="{9CE65879-9B0C-3C33-30B2-7B2FF3B0E705}"/>
          </ac:graphicFrameMkLst>
        </pc:graphicFrameChg>
      </pc:sldChg>
      <pc:sldChg chg="addSp delSp modSp new del mod">
        <pc:chgData name="Caterina Tassone" userId="238a1d37-0f07-4932-8208-de329c4d35bf" providerId="ADAL" clId="{CD7FBBEF-6069-4F2D-9023-DC636638BB55}" dt="2022-10-14T12:55:25.210" v="880" actId="2696"/>
        <pc:sldMkLst>
          <pc:docMk/>
          <pc:sldMk cId="1739268258" sldId="280"/>
        </pc:sldMkLst>
        <pc:graphicFrameChg chg="add del mod modGraphic">
          <ac:chgData name="Caterina Tassone" userId="238a1d37-0f07-4932-8208-de329c4d35bf" providerId="ADAL" clId="{CD7FBBEF-6069-4F2D-9023-DC636638BB55}" dt="2022-10-14T12:52:48.870" v="844" actId="21"/>
          <ac:graphicFrameMkLst>
            <pc:docMk/>
            <pc:sldMk cId="1739268258" sldId="280"/>
            <ac:graphicFrameMk id="3" creationId="{AA306BD5-7A89-68CC-6005-0F814375033E}"/>
          </ac:graphicFrameMkLst>
        </pc:graphicFrameChg>
      </pc:sldChg>
      <pc:sldChg chg="addSp delSp modSp new mod">
        <pc:chgData name="Caterina Tassone" userId="238a1d37-0f07-4932-8208-de329c4d35bf" providerId="ADAL" clId="{CD7FBBEF-6069-4F2D-9023-DC636638BB55}" dt="2022-10-14T12:07:56.364" v="638" actId="1076"/>
        <pc:sldMkLst>
          <pc:docMk/>
          <pc:sldMk cId="1121131825" sldId="281"/>
        </pc:sldMkLst>
        <pc:spChg chg="mod">
          <ac:chgData name="Caterina Tassone" userId="238a1d37-0f07-4932-8208-de329c4d35bf" providerId="ADAL" clId="{CD7FBBEF-6069-4F2D-9023-DC636638BB55}" dt="2022-10-14T10:09:43.140" v="304" actId="20577"/>
          <ac:spMkLst>
            <pc:docMk/>
            <pc:sldMk cId="1121131825" sldId="281"/>
            <ac:spMk id="2" creationId="{76C7382C-3C01-2124-55C6-1EBDF1E2B62D}"/>
          </ac:spMkLst>
        </pc:spChg>
        <pc:spChg chg="add del mod">
          <ac:chgData name="Caterina Tassone" userId="238a1d37-0f07-4932-8208-de329c4d35bf" providerId="ADAL" clId="{CD7FBBEF-6069-4F2D-9023-DC636638BB55}" dt="2022-10-14T12:02:32.471" v="617"/>
          <ac:spMkLst>
            <pc:docMk/>
            <pc:sldMk cId="1121131825" sldId="281"/>
            <ac:spMk id="3" creationId="{0B8F3CD5-D476-0288-4D8F-F4192B118C6E}"/>
          </ac:spMkLst>
        </pc:spChg>
        <pc:graphicFrameChg chg="add mod modGraphic">
          <ac:chgData name="Caterina Tassone" userId="238a1d37-0f07-4932-8208-de329c4d35bf" providerId="ADAL" clId="{CD7FBBEF-6069-4F2D-9023-DC636638BB55}" dt="2022-10-14T12:07:56.364" v="638" actId="1076"/>
          <ac:graphicFrameMkLst>
            <pc:docMk/>
            <pc:sldMk cId="1121131825" sldId="281"/>
            <ac:graphicFrameMk id="4" creationId="{4C721963-EDAE-F09B-933A-7280DAE4CE04}"/>
          </ac:graphicFrameMkLst>
        </pc:graphicFrameChg>
        <pc:graphicFrameChg chg="add del mod modGraphic">
          <ac:chgData name="Caterina Tassone" userId="238a1d37-0f07-4932-8208-de329c4d35bf" providerId="ADAL" clId="{CD7FBBEF-6069-4F2D-9023-DC636638BB55}" dt="2022-10-14T12:07:49.065" v="637" actId="478"/>
          <ac:graphicFrameMkLst>
            <pc:docMk/>
            <pc:sldMk cId="1121131825" sldId="281"/>
            <ac:graphicFrameMk id="5" creationId="{5046BB18-36DC-C02E-05EF-B8D05834C5E5}"/>
          </ac:graphicFrameMkLst>
        </pc:graphicFrameChg>
      </pc:sldChg>
      <pc:sldChg chg="addSp delSp modSp new del mod">
        <pc:chgData name="Caterina Tassone" userId="238a1d37-0f07-4932-8208-de329c4d35bf" providerId="ADAL" clId="{CD7FBBEF-6069-4F2D-9023-DC636638BB55}" dt="2022-10-14T14:05:56.268" v="945" actId="2696"/>
        <pc:sldMkLst>
          <pc:docMk/>
          <pc:sldMk cId="2065863047" sldId="282"/>
        </pc:sldMkLst>
        <pc:graphicFrameChg chg="add mod modGraphic">
          <ac:chgData name="Caterina Tassone" userId="238a1d37-0f07-4932-8208-de329c4d35bf" providerId="ADAL" clId="{CD7FBBEF-6069-4F2D-9023-DC636638BB55}" dt="2022-10-14T10:23:53.844" v="486" actId="1076"/>
          <ac:graphicFrameMkLst>
            <pc:docMk/>
            <pc:sldMk cId="2065863047" sldId="282"/>
            <ac:graphicFrameMk id="3" creationId="{91B51E3E-32E7-F16B-62EC-DBBF82F4AB29}"/>
          </ac:graphicFrameMkLst>
        </pc:graphicFrameChg>
        <pc:graphicFrameChg chg="add del mod modGraphic">
          <ac:chgData name="Caterina Tassone" userId="238a1d37-0f07-4932-8208-de329c4d35bf" providerId="ADAL" clId="{CD7FBBEF-6069-4F2D-9023-DC636638BB55}" dt="2022-10-14T10:20:55.080" v="458" actId="478"/>
          <ac:graphicFrameMkLst>
            <pc:docMk/>
            <pc:sldMk cId="2065863047" sldId="282"/>
            <ac:graphicFrameMk id="4" creationId="{15A4A1C9-684D-CDDD-989E-020FE7A5D8ED}"/>
          </ac:graphicFrameMkLst>
        </pc:graphicFrameChg>
        <pc:graphicFrameChg chg="add mod modGraphic">
          <ac:chgData name="Caterina Tassone" userId="238a1d37-0f07-4932-8208-de329c4d35bf" providerId="ADAL" clId="{CD7FBBEF-6069-4F2D-9023-DC636638BB55}" dt="2022-10-14T10:23:59.820" v="487" actId="1076"/>
          <ac:graphicFrameMkLst>
            <pc:docMk/>
            <pc:sldMk cId="2065863047" sldId="282"/>
            <ac:graphicFrameMk id="5" creationId="{94229989-783E-139B-54EB-BAA35D78A0DD}"/>
          </ac:graphicFrameMkLst>
        </pc:graphicFrameChg>
      </pc:sldChg>
      <pc:sldChg chg="addSp modSp new del mod">
        <pc:chgData name="Caterina Tassone" userId="238a1d37-0f07-4932-8208-de329c4d35bf" providerId="ADAL" clId="{CD7FBBEF-6069-4F2D-9023-DC636638BB55}" dt="2022-10-14T14:10:41.313" v="1004" actId="2696"/>
        <pc:sldMkLst>
          <pc:docMk/>
          <pc:sldMk cId="2763516214" sldId="283"/>
        </pc:sldMkLst>
        <pc:graphicFrameChg chg="add mod modGraphic">
          <ac:chgData name="Caterina Tassone" userId="238a1d37-0f07-4932-8208-de329c4d35bf" providerId="ADAL" clId="{CD7FBBEF-6069-4F2D-9023-DC636638BB55}" dt="2022-10-14T11:56:47.572" v="509" actId="255"/>
          <ac:graphicFrameMkLst>
            <pc:docMk/>
            <pc:sldMk cId="2763516214" sldId="283"/>
            <ac:graphicFrameMk id="2" creationId="{92FFEA35-6385-CD2C-CAD9-6813EF1F8A7D}"/>
          </ac:graphicFrameMkLst>
        </pc:graphicFrameChg>
        <pc:graphicFrameChg chg="add mod modGraphic">
          <ac:chgData name="Caterina Tassone" userId="238a1d37-0f07-4932-8208-de329c4d35bf" providerId="ADAL" clId="{CD7FBBEF-6069-4F2D-9023-DC636638BB55}" dt="2022-10-14T11:56:57.206" v="510" actId="255"/>
          <ac:graphicFrameMkLst>
            <pc:docMk/>
            <pc:sldMk cId="2763516214" sldId="283"/>
            <ac:graphicFrameMk id="3" creationId="{081BA9FC-B751-A1EF-2E41-D68FFD8EDD43}"/>
          </ac:graphicFrameMkLst>
        </pc:graphicFrameChg>
      </pc:sldChg>
      <pc:sldChg chg="addSp modSp new del mod">
        <pc:chgData name="Caterina Tassone" userId="238a1d37-0f07-4932-8208-de329c4d35bf" providerId="ADAL" clId="{CD7FBBEF-6069-4F2D-9023-DC636638BB55}" dt="2022-10-14T14:22:15.525" v="1060" actId="2696"/>
        <pc:sldMkLst>
          <pc:docMk/>
          <pc:sldMk cId="3876076381" sldId="284"/>
        </pc:sldMkLst>
        <pc:graphicFrameChg chg="add mod modGraphic">
          <ac:chgData name="Caterina Tassone" userId="238a1d37-0f07-4932-8208-de329c4d35bf" providerId="ADAL" clId="{CD7FBBEF-6069-4F2D-9023-DC636638BB55}" dt="2022-10-14T14:16:15.638" v="1023" actId="2165"/>
          <ac:graphicFrameMkLst>
            <pc:docMk/>
            <pc:sldMk cId="3876076381" sldId="284"/>
            <ac:graphicFrameMk id="3" creationId="{F3AEFADF-5ACC-D00D-73C3-E709A7B6A8EB}"/>
          </ac:graphicFrameMkLst>
        </pc:graphicFrameChg>
      </pc:sldChg>
      <pc:sldChg chg="addSp modSp new mod">
        <pc:chgData name="Caterina Tassone" userId="238a1d37-0f07-4932-8208-de329c4d35bf" providerId="ADAL" clId="{CD7FBBEF-6069-4F2D-9023-DC636638BB55}" dt="2022-10-14T14:56:04.486" v="1200" actId="14"/>
        <pc:sldMkLst>
          <pc:docMk/>
          <pc:sldMk cId="858742618" sldId="285"/>
        </pc:sldMkLst>
        <pc:graphicFrameChg chg="add mod modGraphic">
          <ac:chgData name="Caterina Tassone" userId="238a1d37-0f07-4932-8208-de329c4d35bf" providerId="ADAL" clId="{CD7FBBEF-6069-4F2D-9023-DC636638BB55}" dt="2022-10-14T14:51:11.609" v="1153" actId="14734"/>
          <ac:graphicFrameMkLst>
            <pc:docMk/>
            <pc:sldMk cId="858742618" sldId="285"/>
            <ac:graphicFrameMk id="2" creationId="{EB47FE11-0BEC-0650-3A59-F47ABD4AB07A}"/>
          </ac:graphicFrameMkLst>
        </pc:graphicFrameChg>
        <pc:graphicFrameChg chg="add mod modGraphic">
          <ac:chgData name="Caterina Tassone" userId="238a1d37-0f07-4932-8208-de329c4d35bf" providerId="ADAL" clId="{CD7FBBEF-6069-4F2D-9023-DC636638BB55}" dt="2022-10-14T14:56:04.486" v="1200" actId="14"/>
          <ac:graphicFrameMkLst>
            <pc:docMk/>
            <pc:sldMk cId="858742618" sldId="285"/>
            <ac:graphicFrameMk id="3" creationId="{26BC06CF-584B-21C6-FB00-CAAFF2C43046}"/>
          </ac:graphicFrameMkLst>
        </pc:graphicFrameChg>
      </pc:sldChg>
      <pc:sldChg chg="addSp modSp new del mod">
        <pc:chgData name="Caterina Tassone" userId="238a1d37-0f07-4932-8208-de329c4d35bf" providerId="ADAL" clId="{CD7FBBEF-6069-4F2D-9023-DC636638BB55}" dt="2022-10-14T14:56:18.293" v="1201" actId="2696"/>
        <pc:sldMkLst>
          <pc:docMk/>
          <pc:sldMk cId="2178020053" sldId="286"/>
        </pc:sldMkLst>
        <pc:graphicFrameChg chg="add mod modGraphic">
          <ac:chgData name="Caterina Tassone" userId="238a1d37-0f07-4932-8208-de329c4d35bf" providerId="ADAL" clId="{CD7FBBEF-6069-4F2D-9023-DC636638BB55}" dt="2022-10-14T14:12:31.856" v="1012" actId="14734"/>
          <ac:graphicFrameMkLst>
            <pc:docMk/>
            <pc:sldMk cId="2178020053" sldId="286"/>
            <ac:graphicFrameMk id="2" creationId="{D82D3707-A5CE-4C46-9C2F-36773C11EF43}"/>
          </ac:graphicFrameMkLst>
        </pc:graphicFrameChg>
      </pc:sldChg>
      <pc:sldChg chg="addSp modSp new mod">
        <pc:chgData name="Caterina Tassone" userId="238a1d37-0f07-4932-8208-de329c4d35bf" providerId="ADAL" clId="{CD7FBBEF-6069-4F2D-9023-DC636638BB55}" dt="2022-10-14T14:34:07.340" v="1116" actId="14734"/>
        <pc:sldMkLst>
          <pc:docMk/>
          <pc:sldMk cId="3551885690" sldId="287"/>
        </pc:sldMkLst>
        <pc:spChg chg="add mod">
          <ac:chgData name="Caterina Tassone" userId="238a1d37-0f07-4932-8208-de329c4d35bf" providerId="ADAL" clId="{CD7FBBEF-6069-4F2D-9023-DC636638BB55}" dt="2022-10-14T12:45:24.565" v="774" actId="1076"/>
          <ac:spMkLst>
            <pc:docMk/>
            <pc:sldMk cId="3551885690" sldId="287"/>
            <ac:spMk id="4" creationId="{2950BFAB-2459-3BF5-2956-B4A0C7BDCCB2}"/>
          </ac:spMkLst>
        </pc:spChg>
        <pc:graphicFrameChg chg="add mod modGraphic">
          <ac:chgData name="Caterina Tassone" userId="238a1d37-0f07-4932-8208-de329c4d35bf" providerId="ADAL" clId="{CD7FBBEF-6069-4F2D-9023-DC636638BB55}" dt="2022-10-14T14:33:56.366" v="1113" actId="14734"/>
          <ac:graphicFrameMkLst>
            <pc:docMk/>
            <pc:sldMk cId="3551885690" sldId="287"/>
            <ac:graphicFrameMk id="2" creationId="{F4EA611E-8C58-E793-D86D-F34AF99B8F50}"/>
          </ac:graphicFrameMkLst>
        </pc:graphicFrameChg>
        <pc:graphicFrameChg chg="add mod modGraphic">
          <ac:chgData name="Caterina Tassone" userId="238a1d37-0f07-4932-8208-de329c4d35bf" providerId="ADAL" clId="{CD7FBBEF-6069-4F2D-9023-DC636638BB55}" dt="2022-10-14T14:34:07.340" v="1116" actId="14734"/>
          <ac:graphicFrameMkLst>
            <pc:docMk/>
            <pc:sldMk cId="3551885690" sldId="287"/>
            <ac:graphicFrameMk id="3" creationId="{AAC7900B-2460-FF8D-6E2F-50A81C0E17E0}"/>
          </ac:graphicFrameMkLst>
        </pc:graphicFrameChg>
      </pc:sldChg>
      <pc:sldChg chg="addSp delSp modSp new del mod">
        <pc:chgData name="Caterina Tassone" userId="238a1d37-0f07-4932-8208-de329c4d35bf" providerId="ADAL" clId="{CD7FBBEF-6069-4F2D-9023-DC636638BB55}" dt="2022-10-14T12:45:40.268" v="776" actId="2696"/>
        <pc:sldMkLst>
          <pc:docMk/>
          <pc:sldMk cId="506332417" sldId="288"/>
        </pc:sldMkLst>
        <pc:spChg chg="add mod">
          <ac:chgData name="Caterina Tassone" userId="238a1d37-0f07-4932-8208-de329c4d35bf" providerId="ADAL" clId="{CD7FBBEF-6069-4F2D-9023-DC636638BB55}" dt="2022-10-14T12:35:05.998" v="683" actId="1076"/>
          <ac:spMkLst>
            <pc:docMk/>
            <pc:sldMk cId="506332417" sldId="288"/>
            <ac:spMk id="3" creationId="{D6135AF6-BFA5-24D3-9BB8-6D1645E20BC5}"/>
          </ac:spMkLst>
        </pc:spChg>
        <pc:spChg chg="add del mod">
          <ac:chgData name="Caterina Tassone" userId="238a1d37-0f07-4932-8208-de329c4d35bf" providerId="ADAL" clId="{CD7FBBEF-6069-4F2D-9023-DC636638BB55}" dt="2022-10-14T12:35:58.567" v="687" actId="478"/>
          <ac:spMkLst>
            <pc:docMk/>
            <pc:sldMk cId="506332417" sldId="288"/>
            <ac:spMk id="4" creationId="{F245EBE3-B034-3B3B-4010-448083B2FEAF}"/>
          </ac:spMkLst>
        </pc:spChg>
        <pc:spChg chg="add del mod">
          <ac:chgData name="Caterina Tassone" userId="238a1d37-0f07-4932-8208-de329c4d35bf" providerId="ADAL" clId="{CD7FBBEF-6069-4F2D-9023-DC636638BB55}" dt="2022-10-14T12:35:16.643" v="685" actId="478"/>
          <ac:spMkLst>
            <pc:docMk/>
            <pc:sldMk cId="506332417" sldId="288"/>
            <ac:spMk id="5" creationId="{8713C62B-5D56-E589-6EA0-09AD61A71718}"/>
          </ac:spMkLst>
        </pc:spChg>
        <pc:spChg chg="add del mod">
          <ac:chgData name="Caterina Tassone" userId="238a1d37-0f07-4932-8208-de329c4d35bf" providerId="ADAL" clId="{CD7FBBEF-6069-4F2D-9023-DC636638BB55}" dt="2022-10-14T12:42:08.541" v="708" actId="478"/>
          <ac:spMkLst>
            <pc:docMk/>
            <pc:sldMk cId="506332417" sldId="288"/>
            <ac:spMk id="7" creationId="{65BEB016-ECAF-C027-FE30-EFCDC98F6DE9}"/>
          </ac:spMkLst>
        </pc:spChg>
        <pc:spChg chg="add del mod">
          <ac:chgData name="Caterina Tassone" userId="238a1d37-0f07-4932-8208-de329c4d35bf" providerId="ADAL" clId="{CD7FBBEF-6069-4F2D-9023-DC636638BB55}" dt="2022-10-14T12:42:08.541" v="708" actId="478"/>
          <ac:spMkLst>
            <pc:docMk/>
            <pc:sldMk cId="506332417" sldId="288"/>
            <ac:spMk id="8" creationId="{2F38C004-ABC1-6D0E-365F-840BAC99F6C2}"/>
          </ac:spMkLst>
        </pc:spChg>
        <pc:spChg chg="add del mod">
          <ac:chgData name="Caterina Tassone" userId="238a1d37-0f07-4932-8208-de329c4d35bf" providerId="ADAL" clId="{CD7FBBEF-6069-4F2D-9023-DC636638BB55}" dt="2022-10-14T12:42:08.541" v="708" actId="478"/>
          <ac:spMkLst>
            <pc:docMk/>
            <pc:sldMk cId="506332417" sldId="288"/>
            <ac:spMk id="9" creationId="{CB12782A-2FD7-79CB-3F17-51B5DAC8BEB0}"/>
          </ac:spMkLst>
        </pc:spChg>
        <pc:spChg chg="add mod">
          <ac:chgData name="Caterina Tassone" userId="238a1d37-0f07-4932-8208-de329c4d35bf" providerId="ADAL" clId="{CD7FBBEF-6069-4F2D-9023-DC636638BB55}" dt="2022-10-14T12:42:21.025" v="709"/>
          <ac:spMkLst>
            <pc:docMk/>
            <pc:sldMk cId="506332417" sldId="288"/>
            <ac:spMk id="11" creationId="{7B48DDD0-ACCA-00C0-2B0B-A6F6B0DFDA2C}"/>
          </ac:spMkLst>
        </pc:spChg>
        <pc:spChg chg="add mod">
          <ac:chgData name="Caterina Tassone" userId="238a1d37-0f07-4932-8208-de329c4d35bf" providerId="ADAL" clId="{CD7FBBEF-6069-4F2D-9023-DC636638BB55}" dt="2022-10-14T12:42:21.025" v="709"/>
          <ac:spMkLst>
            <pc:docMk/>
            <pc:sldMk cId="506332417" sldId="288"/>
            <ac:spMk id="12" creationId="{D3FA113F-5E31-8521-28C8-6EA454DBD5C8}"/>
          </ac:spMkLst>
        </pc:spChg>
        <pc:spChg chg="add mod">
          <ac:chgData name="Caterina Tassone" userId="238a1d37-0f07-4932-8208-de329c4d35bf" providerId="ADAL" clId="{CD7FBBEF-6069-4F2D-9023-DC636638BB55}" dt="2022-10-14T12:42:30.310" v="710" actId="1076"/>
          <ac:spMkLst>
            <pc:docMk/>
            <pc:sldMk cId="506332417" sldId="288"/>
            <ac:spMk id="13" creationId="{972CCBA7-144B-9E36-C2FF-9217DD0A4933}"/>
          </ac:spMkLst>
        </pc:spChg>
        <pc:graphicFrameChg chg="add del mod modGraphic">
          <ac:chgData name="Caterina Tassone" userId="238a1d37-0f07-4932-8208-de329c4d35bf" providerId="ADAL" clId="{CD7FBBEF-6069-4F2D-9023-DC636638BB55}" dt="2022-10-14T12:41:32.024" v="701" actId="478"/>
          <ac:graphicFrameMkLst>
            <pc:docMk/>
            <pc:sldMk cId="506332417" sldId="288"/>
            <ac:graphicFrameMk id="2" creationId="{F29D8E7E-711C-BF9B-BCAC-69F52E8E8150}"/>
          </ac:graphicFrameMkLst>
        </pc:graphicFrameChg>
        <pc:graphicFrameChg chg="add del mod">
          <ac:chgData name="Caterina Tassone" userId="238a1d37-0f07-4932-8208-de329c4d35bf" providerId="ADAL" clId="{CD7FBBEF-6069-4F2D-9023-DC636638BB55}" dt="2022-10-14T12:42:08.541" v="708" actId="478"/>
          <ac:graphicFrameMkLst>
            <pc:docMk/>
            <pc:sldMk cId="506332417" sldId="288"/>
            <ac:graphicFrameMk id="6" creationId="{D8B9DEA6-1F75-CE04-02D9-3E9EA0F1A1B2}"/>
          </ac:graphicFrameMkLst>
        </pc:graphicFrameChg>
        <pc:graphicFrameChg chg="add mod">
          <ac:chgData name="Caterina Tassone" userId="238a1d37-0f07-4932-8208-de329c4d35bf" providerId="ADAL" clId="{CD7FBBEF-6069-4F2D-9023-DC636638BB55}" dt="2022-10-14T12:42:21.025" v="709"/>
          <ac:graphicFrameMkLst>
            <pc:docMk/>
            <pc:sldMk cId="506332417" sldId="288"/>
            <ac:graphicFrameMk id="10" creationId="{7C2DF90A-0543-8736-B206-D2B7CE86E346}"/>
          </ac:graphicFrameMkLst>
        </pc:graphicFrameChg>
      </pc:sldChg>
      <pc:sldChg chg="addSp modSp new del mod">
        <pc:chgData name="Caterina Tassone" userId="238a1d37-0f07-4932-8208-de329c4d35bf" providerId="ADAL" clId="{CD7FBBEF-6069-4F2D-9023-DC636638BB55}" dt="2022-10-14T12:43:24.776" v="713" actId="47"/>
        <pc:sldMkLst>
          <pc:docMk/>
          <pc:sldMk cId="784475526" sldId="289"/>
        </pc:sldMkLst>
        <pc:graphicFrameChg chg="add mod modGraphic">
          <ac:chgData name="Caterina Tassone" userId="238a1d37-0f07-4932-8208-de329c4d35bf" providerId="ADAL" clId="{CD7FBBEF-6069-4F2D-9023-DC636638BB55}" dt="2022-10-14T12:39:50.825" v="694" actId="12385"/>
          <ac:graphicFrameMkLst>
            <pc:docMk/>
            <pc:sldMk cId="784475526" sldId="289"/>
            <ac:graphicFrameMk id="2" creationId="{464F191C-7482-204F-35EB-238C4AE58036}"/>
          </ac:graphicFrameMkLst>
        </pc:graphicFrameChg>
      </pc:sldChg>
      <pc:sldChg chg="addSp modSp new mod">
        <pc:chgData name="Caterina Tassone" userId="238a1d37-0f07-4932-8208-de329c4d35bf" providerId="ADAL" clId="{CD7FBBEF-6069-4F2D-9023-DC636638BB55}" dt="2022-10-14T14:34:45.868" v="1124" actId="14734"/>
        <pc:sldMkLst>
          <pc:docMk/>
          <pc:sldMk cId="2466315516" sldId="289"/>
        </pc:sldMkLst>
        <pc:spChg chg="add mod">
          <ac:chgData name="Caterina Tassone" userId="238a1d37-0f07-4932-8208-de329c4d35bf" providerId="ADAL" clId="{CD7FBBEF-6069-4F2D-9023-DC636638BB55}" dt="2022-10-14T14:14:56.153" v="1016" actId="1076"/>
          <ac:spMkLst>
            <pc:docMk/>
            <pc:sldMk cId="2466315516" sldId="289"/>
            <ac:spMk id="3" creationId="{69816A2E-2EFB-D77C-C6E4-7BFC545A7799}"/>
          </ac:spMkLst>
        </pc:spChg>
        <pc:graphicFrameChg chg="add mod modGraphic">
          <ac:chgData name="Caterina Tassone" userId="238a1d37-0f07-4932-8208-de329c4d35bf" providerId="ADAL" clId="{CD7FBBEF-6069-4F2D-9023-DC636638BB55}" dt="2022-10-14T14:34:45.868" v="1124" actId="14734"/>
          <ac:graphicFrameMkLst>
            <pc:docMk/>
            <pc:sldMk cId="2466315516" sldId="289"/>
            <ac:graphicFrameMk id="2" creationId="{19812CDD-40D8-03FF-70B2-1D7E3ABE1EB9}"/>
          </ac:graphicFrameMkLst>
        </pc:graphicFrameChg>
      </pc:sldChg>
      <pc:sldChg chg="addSp delSp modSp new mod">
        <pc:chgData name="Caterina Tassone" userId="238a1d37-0f07-4932-8208-de329c4d35bf" providerId="ADAL" clId="{CD7FBBEF-6069-4F2D-9023-DC636638BB55}" dt="2022-10-14T14:40:35.860" v="1133" actId="14100"/>
        <pc:sldMkLst>
          <pc:docMk/>
          <pc:sldMk cId="1127230249" sldId="290"/>
        </pc:sldMkLst>
        <pc:graphicFrameChg chg="add mod modGraphic">
          <ac:chgData name="Caterina Tassone" userId="238a1d37-0f07-4932-8208-de329c4d35bf" providerId="ADAL" clId="{CD7FBBEF-6069-4F2D-9023-DC636638BB55}" dt="2022-10-14T14:40:31.187" v="1132" actId="14100"/>
          <ac:graphicFrameMkLst>
            <pc:docMk/>
            <pc:sldMk cId="1127230249" sldId="290"/>
            <ac:graphicFrameMk id="2" creationId="{DB90F2C0-4FB4-88C7-54B9-BAD29F14346E}"/>
          </ac:graphicFrameMkLst>
        </pc:graphicFrameChg>
        <pc:graphicFrameChg chg="add del mod">
          <ac:chgData name="Caterina Tassone" userId="238a1d37-0f07-4932-8208-de329c4d35bf" providerId="ADAL" clId="{CD7FBBEF-6069-4F2D-9023-DC636638BB55}" dt="2022-10-14T12:47:14.193" v="784" actId="478"/>
          <ac:graphicFrameMkLst>
            <pc:docMk/>
            <pc:sldMk cId="1127230249" sldId="290"/>
            <ac:graphicFrameMk id="3" creationId="{132A4002-2ABB-F82C-D287-4F2574BD2AF3}"/>
          </ac:graphicFrameMkLst>
        </pc:graphicFrameChg>
        <pc:graphicFrameChg chg="add del mod">
          <ac:chgData name="Caterina Tassone" userId="238a1d37-0f07-4932-8208-de329c4d35bf" providerId="ADAL" clId="{CD7FBBEF-6069-4F2D-9023-DC636638BB55}" dt="2022-10-14T12:51:14.756" v="818" actId="478"/>
          <ac:graphicFrameMkLst>
            <pc:docMk/>
            <pc:sldMk cId="1127230249" sldId="290"/>
            <ac:graphicFrameMk id="4" creationId="{D97D8CB4-D053-BECA-F0C5-2458C3AD4780}"/>
          </ac:graphicFrameMkLst>
        </pc:graphicFrameChg>
        <pc:graphicFrameChg chg="add mod modGraphic">
          <ac:chgData name="Caterina Tassone" userId="238a1d37-0f07-4932-8208-de329c4d35bf" providerId="ADAL" clId="{CD7FBBEF-6069-4F2D-9023-DC636638BB55}" dt="2022-10-14T14:40:35.860" v="1133" actId="14100"/>
          <ac:graphicFrameMkLst>
            <pc:docMk/>
            <pc:sldMk cId="1127230249" sldId="290"/>
            <ac:graphicFrameMk id="5" creationId="{30F1DCC6-63B8-B014-8E9E-40F4FF2B7821}"/>
          </ac:graphicFrameMkLst>
        </pc:graphicFrameChg>
      </pc:sldChg>
      <pc:sldChg chg="addSp delSp modSp new mod">
        <pc:chgData name="Caterina Tassone" userId="238a1d37-0f07-4932-8208-de329c4d35bf" providerId="ADAL" clId="{CD7FBBEF-6069-4F2D-9023-DC636638BB55}" dt="2022-10-14T14:26:22.052" v="1073" actId="113"/>
        <pc:sldMkLst>
          <pc:docMk/>
          <pc:sldMk cId="4279014446" sldId="291"/>
        </pc:sldMkLst>
        <pc:spChg chg="add mod">
          <ac:chgData name="Caterina Tassone" userId="238a1d37-0f07-4932-8208-de329c4d35bf" providerId="ADAL" clId="{CD7FBBEF-6069-4F2D-9023-DC636638BB55}" dt="2022-10-14T14:15:34.043" v="1021" actId="2711"/>
          <ac:spMkLst>
            <pc:docMk/>
            <pc:sldMk cId="4279014446" sldId="291"/>
            <ac:spMk id="5" creationId="{BEA5683D-FF1A-2524-0EF5-0E28A08FF88A}"/>
          </ac:spMkLst>
        </pc:spChg>
        <pc:graphicFrameChg chg="add mod modGraphic">
          <ac:chgData name="Caterina Tassone" userId="238a1d37-0f07-4932-8208-de329c4d35bf" providerId="ADAL" clId="{CD7FBBEF-6069-4F2D-9023-DC636638BB55}" dt="2022-10-14T14:26:05.718" v="1070" actId="113"/>
          <ac:graphicFrameMkLst>
            <pc:docMk/>
            <pc:sldMk cId="4279014446" sldId="291"/>
            <ac:graphicFrameMk id="2" creationId="{DFC4F8CF-8EEC-C644-0FAB-F1D9CD75538C}"/>
          </ac:graphicFrameMkLst>
        </pc:graphicFrameChg>
        <pc:graphicFrameChg chg="add mod modGraphic">
          <ac:chgData name="Caterina Tassone" userId="238a1d37-0f07-4932-8208-de329c4d35bf" providerId="ADAL" clId="{CD7FBBEF-6069-4F2D-9023-DC636638BB55}" dt="2022-10-14T14:26:22.052" v="1073" actId="113"/>
          <ac:graphicFrameMkLst>
            <pc:docMk/>
            <pc:sldMk cId="4279014446" sldId="291"/>
            <ac:graphicFrameMk id="3" creationId="{DA52BCB8-6796-13CF-BFA7-8EFB1B362631}"/>
          </ac:graphicFrameMkLst>
        </pc:graphicFrameChg>
        <pc:graphicFrameChg chg="add del modGraphic">
          <ac:chgData name="Caterina Tassone" userId="238a1d37-0f07-4932-8208-de329c4d35bf" providerId="ADAL" clId="{CD7FBBEF-6069-4F2D-9023-DC636638BB55}" dt="2022-10-14T14:01:36.555" v="917" actId="478"/>
          <ac:graphicFrameMkLst>
            <pc:docMk/>
            <pc:sldMk cId="4279014446" sldId="291"/>
            <ac:graphicFrameMk id="4" creationId="{629DDA6B-6E2A-17A5-0B21-733A12D55C34}"/>
          </ac:graphicFrameMkLst>
        </pc:graphicFrameChg>
      </pc:sldChg>
      <pc:sldChg chg="addSp modSp new del mod">
        <pc:chgData name="Caterina Tassone" userId="238a1d37-0f07-4932-8208-de329c4d35bf" providerId="ADAL" clId="{CD7FBBEF-6069-4F2D-9023-DC636638BB55}" dt="2022-10-14T14:05:47.974" v="944" actId="2696"/>
        <pc:sldMkLst>
          <pc:docMk/>
          <pc:sldMk cId="3058329" sldId="292"/>
        </pc:sldMkLst>
        <pc:graphicFrameChg chg="add mod modGraphic">
          <ac:chgData name="Caterina Tassone" userId="238a1d37-0f07-4932-8208-de329c4d35bf" providerId="ADAL" clId="{CD7FBBEF-6069-4F2D-9023-DC636638BB55}" dt="2022-10-14T13:59:56.021" v="906" actId="12385"/>
          <ac:graphicFrameMkLst>
            <pc:docMk/>
            <pc:sldMk cId="3058329" sldId="292"/>
            <ac:graphicFrameMk id="2" creationId="{2A9893B1-3DAE-298E-A7AD-3C16328FF4E7}"/>
          </ac:graphicFrameMkLst>
        </pc:graphicFrameChg>
      </pc:sldChg>
      <pc:sldChg chg="addSp modSp new mod">
        <pc:chgData name="Caterina Tassone" userId="238a1d37-0f07-4932-8208-de329c4d35bf" providerId="ADAL" clId="{CD7FBBEF-6069-4F2D-9023-DC636638BB55}" dt="2022-10-14T14:42:35.827" v="1136" actId="14734"/>
        <pc:sldMkLst>
          <pc:docMk/>
          <pc:sldMk cId="3332496615" sldId="292"/>
        </pc:sldMkLst>
        <pc:spChg chg="add mod">
          <ac:chgData name="Caterina Tassone" userId="238a1d37-0f07-4932-8208-de329c4d35bf" providerId="ADAL" clId="{CD7FBBEF-6069-4F2D-9023-DC636638BB55}" dt="2022-10-14T14:18:38.435" v="1033" actId="207"/>
          <ac:spMkLst>
            <pc:docMk/>
            <pc:sldMk cId="3332496615" sldId="292"/>
            <ac:spMk id="3" creationId="{906CDF14-B0DA-7ADA-7CF4-2260498D9184}"/>
          </ac:spMkLst>
        </pc:spChg>
        <pc:graphicFrameChg chg="add mod modGraphic">
          <ac:chgData name="Caterina Tassone" userId="238a1d37-0f07-4932-8208-de329c4d35bf" providerId="ADAL" clId="{CD7FBBEF-6069-4F2D-9023-DC636638BB55}" dt="2022-10-14T14:42:35.827" v="1136" actId="14734"/>
          <ac:graphicFrameMkLst>
            <pc:docMk/>
            <pc:sldMk cId="3332496615" sldId="292"/>
            <ac:graphicFrameMk id="2" creationId="{A2FC4577-1508-C30C-5579-C55168043A9A}"/>
          </ac:graphicFrameMkLst>
        </pc:graphicFrameChg>
      </pc:sldChg>
      <pc:sldChg chg="addSp modSp new mod">
        <pc:chgData name="Caterina Tassone" userId="238a1d37-0f07-4932-8208-de329c4d35bf" providerId="ADAL" clId="{CD7FBBEF-6069-4F2D-9023-DC636638BB55}" dt="2022-10-14T14:50:43.351" v="1151" actId="113"/>
        <pc:sldMkLst>
          <pc:docMk/>
          <pc:sldMk cId="1186209985" sldId="293"/>
        </pc:sldMkLst>
        <pc:spChg chg="add mod">
          <ac:chgData name="Caterina Tassone" userId="238a1d37-0f07-4932-8208-de329c4d35bf" providerId="ADAL" clId="{CD7FBBEF-6069-4F2D-9023-DC636638BB55}" dt="2022-10-14T14:20:21.779" v="1046" actId="207"/>
          <ac:spMkLst>
            <pc:docMk/>
            <pc:sldMk cId="1186209985" sldId="293"/>
            <ac:spMk id="4" creationId="{F41008F1-04BA-9E99-E808-E09F405FD249}"/>
          </ac:spMkLst>
        </pc:spChg>
        <pc:graphicFrameChg chg="add mod modGraphic">
          <ac:chgData name="Caterina Tassone" userId="238a1d37-0f07-4932-8208-de329c4d35bf" providerId="ADAL" clId="{CD7FBBEF-6069-4F2D-9023-DC636638BB55}" dt="2022-10-14T14:48:52.891" v="1141" actId="14734"/>
          <ac:graphicFrameMkLst>
            <pc:docMk/>
            <pc:sldMk cId="1186209985" sldId="293"/>
            <ac:graphicFrameMk id="2" creationId="{346F28C5-89A3-F23F-1F98-482E5559CFDF}"/>
          </ac:graphicFrameMkLst>
        </pc:graphicFrameChg>
        <pc:graphicFrameChg chg="add mod modGraphic">
          <ac:chgData name="Caterina Tassone" userId="238a1d37-0f07-4932-8208-de329c4d35bf" providerId="ADAL" clId="{CD7FBBEF-6069-4F2D-9023-DC636638BB55}" dt="2022-10-14T14:50:43.351" v="1151" actId="113"/>
          <ac:graphicFrameMkLst>
            <pc:docMk/>
            <pc:sldMk cId="1186209985" sldId="293"/>
            <ac:graphicFrameMk id="3" creationId="{DCA8697F-D26F-3C80-8127-A3612AB2128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DA149-E55A-BD45-A010-2EB5623DDA6B}" type="doc">
      <dgm:prSet loTypeId="urn:microsoft.com/office/officeart/2005/8/layout/arrow2" loCatId="" qsTypeId="urn:microsoft.com/office/officeart/2005/8/quickstyle/simple1" qsCatId="simple" csTypeId="urn:microsoft.com/office/officeart/2005/8/colors/accent1_2" csCatId="accent1" phldr="1"/>
      <dgm:spPr/>
    </dgm:pt>
    <dgm:pt modelId="{BC9D46B4-EE24-E04F-8920-4F6F55CC10E2}">
      <dgm:prSet phldrT="[Text]" custT="1"/>
      <dgm:spPr/>
      <dgm:t>
        <a:bodyPr/>
        <a:lstStyle/>
        <a:p>
          <a:r>
            <a:rPr lang="en-GB" sz="1050" dirty="0"/>
            <a:t>Earlier Status Reports and plans</a:t>
          </a:r>
        </a:p>
      </dgm:t>
    </dgm:pt>
    <dgm:pt modelId="{6490E739-A1C2-5F48-AB8C-E657D791C2AE}" type="parTrans" cxnId="{03369AC4-9EF6-5145-9528-0DEAC9BA8E75}">
      <dgm:prSet/>
      <dgm:spPr/>
      <dgm:t>
        <a:bodyPr/>
        <a:lstStyle/>
        <a:p>
          <a:endParaRPr lang="en-GB" sz="2800"/>
        </a:p>
      </dgm:t>
    </dgm:pt>
    <dgm:pt modelId="{40F798F4-4B27-C242-B4A1-52CD68F837A3}" type="sibTrans" cxnId="{03369AC4-9EF6-5145-9528-0DEAC9BA8E75}">
      <dgm:prSet/>
      <dgm:spPr/>
      <dgm:t>
        <a:bodyPr/>
        <a:lstStyle/>
        <a:p>
          <a:endParaRPr lang="en-GB" sz="2800"/>
        </a:p>
      </dgm:t>
    </dgm:pt>
    <dgm:pt modelId="{414E5C91-E4F3-FF4A-BF7D-2A58BC86EAFB}">
      <dgm:prSet phldrT="[Text]" custT="1"/>
      <dgm:spPr/>
      <dgm:t>
        <a:bodyPr/>
        <a:lstStyle/>
        <a:p>
          <a:r>
            <a:rPr lang="en-GB" sz="1050" dirty="0"/>
            <a:t>2016 Implementation Plan</a:t>
          </a:r>
        </a:p>
      </dgm:t>
    </dgm:pt>
    <dgm:pt modelId="{7AADDA48-96EB-F94E-AC9A-F63560A74876}" type="parTrans" cxnId="{2AEC56DA-2790-8D48-B07A-491D7D7D4562}">
      <dgm:prSet/>
      <dgm:spPr/>
      <dgm:t>
        <a:bodyPr/>
        <a:lstStyle/>
        <a:p>
          <a:endParaRPr lang="en-GB" sz="2800"/>
        </a:p>
      </dgm:t>
    </dgm:pt>
    <dgm:pt modelId="{C0DD678F-8D07-D44C-B5FC-A9023883F989}" type="sibTrans" cxnId="{2AEC56DA-2790-8D48-B07A-491D7D7D4562}">
      <dgm:prSet/>
      <dgm:spPr/>
      <dgm:t>
        <a:bodyPr/>
        <a:lstStyle/>
        <a:p>
          <a:endParaRPr lang="en-GB" sz="2800"/>
        </a:p>
      </dgm:t>
    </dgm:pt>
    <dgm:pt modelId="{1A326F22-CA69-0A47-8776-992C1D28A4E6}">
      <dgm:prSet phldrT="[Text]" custT="1"/>
      <dgm:spPr/>
      <dgm:t>
        <a:bodyPr/>
        <a:lstStyle/>
        <a:p>
          <a:r>
            <a:rPr lang="en-GB" sz="1050" dirty="0"/>
            <a:t>2021 Status report</a:t>
          </a:r>
        </a:p>
      </dgm:t>
    </dgm:pt>
    <dgm:pt modelId="{4D3ED3C3-948C-F642-8E7A-DFEEADE3D180}" type="parTrans" cxnId="{2656AF54-3647-5D4C-A672-9EDCF327D9BB}">
      <dgm:prSet/>
      <dgm:spPr/>
      <dgm:t>
        <a:bodyPr/>
        <a:lstStyle/>
        <a:p>
          <a:endParaRPr lang="en-GB" sz="2800"/>
        </a:p>
      </dgm:t>
    </dgm:pt>
    <dgm:pt modelId="{81D86E25-82D1-A940-9DC3-9AD2C753B26A}" type="sibTrans" cxnId="{2656AF54-3647-5D4C-A672-9EDCF327D9BB}">
      <dgm:prSet/>
      <dgm:spPr/>
      <dgm:t>
        <a:bodyPr/>
        <a:lstStyle/>
        <a:p>
          <a:endParaRPr lang="en-GB" sz="2800"/>
        </a:p>
      </dgm:t>
    </dgm:pt>
    <dgm:pt modelId="{92AACCB3-B837-8940-85B8-ED1708044B4F}">
      <dgm:prSet phldrT="[Text]" custT="1"/>
      <dgm:spPr/>
      <dgm:t>
        <a:bodyPr/>
        <a:lstStyle/>
        <a:p>
          <a:r>
            <a:rPr lang="en-GB" sz="1050" dirty="0"/>
            <a:t>GCOS monitors performance of global climate observing system</a:t>
          </a:r>
        </a:p>
      </dgm:t>
    </dgm:pt>
    <dgm:pt modelId="{0CCBDEB2-D555-3F46-BA9F-007130F5C6CF}" type="parTrans" cxnId="{806E22C6-F8D0-914C-A641-EE308EC485A5}">
      <dgm:prSet/>
      <dgm:spPr/>
      <dgm:t>
        <a:bodyPr/>
        <a:lstStyle/>
        <a:p>
          <a:endParaRPr lang="en-GB" sz="2800"/>
        </a:p>
      </dgm:t>
    </dgm:pt>
    <dgm:pt modelId="{E2A61D55-87AE-5F44-93D6-6A5B7EDDC329}" type="sibTrans" cxnId="{806E22C6-F8D0-914C-A641-EE308EC485A5}">
      <dgm:prSet/>
      <dgm:spPr/>
      <dgm:t>
        <a:bodyPr/>
        <a:lstStyle/>
        <a:p>
          <a:endParaRPr lang="en-GB" sz="2800"/>
        </a:p>
      </dgm:t>
    </dgm:pt>
    <dgm:pt modelId="{FFEF9C57-A744-8A4A-9B80-F5EFD17DDECF}">
      <dgm:prSet phldrT="[Text]" custT="1"/>
      <dgm:spPr/>
      <dgm:t>
        <a:bodyPr/>
        <a:lstStyle/>
        <a:p>
          <a:r>
            <a:rPr lang="en-GB" sz="1050" dirty="0"/>
            <a:t>2015 Status Report</a:t>
          </a:r>
        </a:p>
      </dgm:t>
    </dgm:pt>
    <dgm:pt modelId="{232803D5-90D4-6E4D-B95F-7E87140DB2EC}" type="parTrans" cxnId="{75A3FB5D-250A-7644-8EBE-6D6DC4203C60}">
      <dgm:prSet/>
      <dgm:spPr/>
      <dgm:t>
        <a:bodyPr/>
        <a:lstStyle/>
        <a:p>
          <a:endParaRPr lang="en-GB" sz="2800"/>
        </a:p>
      </dgm:t>
    </dgm:pt>
    <dgm:pt modelId="{9A42985F-2E88-8947-8CA3-DE442AA70C8E}" type="sibTrans" cxnId="{75A3FB5D-250A-7644-8EBE-6D6DC4203C60}">
      <dgm:prSet/>
      <dgm:spPr/>
      <dgm:t>
        <a:bodyPr/>
        <a:lstStyle/>
        <a:p>
          <a:endParaRPr lang="en-GB" sz="2800"/>
        </a:p>
      </dgm:t>
    </dgm:pt>
    <dgm:pt modelId="{A5556129-FD02-3D4D-94D1-9ACADB04D7CE}" type="pres">
      <dgm:prSet presAssocID="{E1BDA149-E55A-BD45-A010-2EB5623DDA6B}" presName="arrowDiagram" presStyleCnt="0">
        <dgm:presLayoutVars>
          <dgm:chMax val="5"/>
          <dgm:dir/>
          <dgm:resizeHandles val="exact"/>
        </dgm:presLayoutVars>
      </dgm:prSet>
      <dgm:spPr/>
    </dgm:pt>
    <dgm:pt modelId="{95DCB75D-A3E8-D149-9479-DEB824072540}" type="pres">
      <dgm:prSet presAssocID="{E1BDA149-E55A-BD45-A010-2EB5623DDA6B}" presName="arrow" presStyleLbl="bgShp" presStyleIdx="0" presStyleCnt="1" custScaleY="116662" custLinFactNeighborX="-38" custLinFactNeighborY="-7590"/>
      <dgm:spPr/>
    </dgm:pt>
    <dgm:pt modelId="{8C9417FC-F514-B44B-92A7-1DDFEEA32685}" type="pres">
      <dgm:prSet presAssocID="{E1BDA149-E55A-BD45-A010-2EB5623DDA6B}" presName="arrowDiagram5" presStyleCnt="0"/>
      <dgm:spPr/>
    </dgm:pt>
    <dgm:pt modelId="{E959B54C-6064-4A47-B3A8-9C612FF84757}" type="pres">
      <dgm:prSet presAssocID="{BC9D46B4-EE24-E04F-8920-4F6F55CC10E2}" presName="bullet5a" presStyleLbl="node1" presStyleIdx="0" presStyleCnt="5" custLinFactY="-13462" custLinFactNeighborX="5032" custLinFactNeighborY="-100000"/>
      <dgm:spPr/>
    </dgm:pt>
    <dgm:pt modelId="{367E23CA-8EE4-3B42-95C9-0AF50AD55CCF}" type="pres">
      <dgm:prSet presAssocID="{BC9D46B4-EE24-E04F-8920-4F6F55CC10E2}" presName="textBox5a" presStyleLbl="revTx" presStyleIdx="0" presStyleCnt="5">
        <dgm:presLayoutVars>
          <dgm:bulletEnabled val="1"/>
        </dgm:presLayoutVars>
      </dgm:prSet>
      <dgm:spPr/>
    </dgm:pt>
    <dgm:pt modelId="{5CF87FAF-54AF-BB4E-84C2-7E538BFC9ECF}" type="pres">
      <dgm:prSet presAssocID="{FFEF9C57-A744-8A4A-9B80-F5EFD17DDECF}" presName="bullet5b" presStyleLbl="node1" presStyleIdx="1" presStyleCnt="5" custLinFactNeighborX="3215" custLinFactNeighborY="-98298"/>
      <dgm:spPr/>
    </dgm:pt>
    <dgm:pt modelId="{C51D3126-B21C-F345-9551-775091FF0778}" type="pres">
      <dgm:prSet presAssocID="{FFEF9C57-A744-8A4A-9B80-F5EFD17DDECF}" presName="textBox5b" presStyleLbl="revTx" presStyleIdx="1" presStyleCnt="5">
        <dgm:presLayoutVars>
          <dgm:bulletEnabled val="1"/>
        </dgm:presLayoutVars>
      </dgm:prSet>
      <dgm:spPr/>
    </dgm:pt>
    <dgm:pt modelId="{F08F3B75-C4CC-FE4B-8D80-A5D90F764443}" type="pres">
      <dgm:prSet presAssocID="{414E5C91-E4F3-FF4A-BF7D-2A58BC86EAFB}" presName="bullet5c" presStyleLbl="node1" presStyleIdx="2" presStyleCnt="5" custLinFactY="-1140" custLinFactNeighborX="4823" custLinFactNeighborY="-100000"/>
      <dgm:spPr/>
    </dgm:pt>
    <dgm:pt modelId="{B0261270-63E3-8747-BE0F-49C587A80002}" type="pres">
      <dgm:prSet presAssocID="{414E5C91-E4F3-FF4A-BF7D-2A58BC86EAFB}" presName="textBox5c" presStyleLbl="revTx" presStyleIdx="2" presStyleCnt="5" custScaleX="110386">
        <dgm:presLayoutVars>
          <dgm:bulletEnabled val="1"/>
        </dgm:presLayoutVars>
      </dgm:prSet>
      <dgm:spPr/>
    </dgm:pt>
    <dgm:pt modelId="{101BCE01-2A2D-3C43-90AF-D36133EB8092}" type="pres">
      <dgm:prSet presAssocID="{92AACCB3-B837-8940-85B8-ED1708044B4F}" presName="bullet5d" presStyleLbl="node1" presStyleIdx="3" presStyleCnt="5" custLinFactY="-5298" custLinFactNeighborX="8123" custLinFactNeighborY="-100000"/>
      <dgm:spPr/>
    </dgm:pt>
    <dgm:pt modelId="{0430EB32-32C3-4046-B6A9-28E19C80BBFA}" type="pres">
      <dgm:prSet presAssocID="{92AACCB3-B837-8940-85B8-ED1708044B4F}" presName="textBox5d" presStyleLbl="revTx" presStyleIdx="3" presStyleCnt="5">
        <dgm:presLayoutVars>
          <dgm:bulletEnabled val="1"/>
        </dgm:presLayoutVars>
      </dgm:prSet>
      <dgm:spPr/>
    </dgm:pt>
    <dgm:pt modelId="{D01EC365-5647-974E-B167-605DD011F1AF}" type="pres">
      <dgm:prSet presAssocID="{1A326F22-CA69-0A47-8776-992C1D28A4E6}" presName="bullet5e" presStyleLbl="node1" presStyleIdx="4" presStyleCnt="5" custLinFactNeighborY="-95228"/>
      <dgm:spPr/>
    </dgm:pt>
    <dgm:pt modelId="{D3C5B669-3C14-604B-8E7F-9CF599FBA2DF}" type="pres">
      <dgm:prSet presAssocID="{1A326F22-CA69-0A47-8776-992C1D28A4E6}" presName="textBox5e" presStyleLbl="revTx" presStyleIdx="4" presStyleCnt="5" custLinFactNeighborX="1401" custLinFactNeighborY="-8622">
        <dgm:presLayoutVars>
          <dgm:bulletEnabled val="1"/>
        </dgm:presLayoutVars>
      </dgm:prSet>
      <dgm:spPr/>
    </dgm:pt>
  </dgm:ptLst>
  <dgm:cxnLst>
    <dgm:cxn modelId="{49E41837-9121-814A-B681-DF54EB222889}" type="presOf" srcId="{414E5C91-E4F3-FF4A-BF7D-2A58BC86EAFB}" destId="{B0261270-63E3-8747-BE0F-49C587A80002}" srcOrd="0" destOrd="0" presId="urn:microsoft.com/office/officeart/2005/8/layout/arrow2"/>
    <dgm:cxn modelId="{75A3FB5D-250A-7644-8EBE-6D6DC4203C60}" srcId="{E1BDA149-E55A-BD45-A010-2EB5623DDA6B}" destId="{FFEF9C57-A744-8A4A-9B80-F5EFD17DDECF}" srcOrd="1" destOrd="0" parTransId="{232803D5-90D4-6E4D-B95F-7E87140DB2EC}" sibTransId="{9A42985F-2E88-8947-8CA3-DE442AA70C8E}"/>
    <dgm:cxn modelId="{F695D85F-4966-5A46-A8BF-F557B93D3083}" type="presOf" srcId="{BC9D46B4-EE24-E04F-8920-4F6F55CC10E2}" destId="{367E23CA-8EE4-3B42-95C9-0AF50AD55CCF}" srcOrd="0" destOrd="0" presId="urn:microsoft.com/office/officeart/2005/8/layout/arrow2"/>
    <dgm:cxn modelId="{61E0A34A-3DFD-4D4C-84FF-6A39F17D8888}" type="presOf" srcId="{FFEF9C57-A744-8A4A-9B80-F5EFD17DDECF}" destId="{C51D3126-B21C-F345-9551-775091FF0778}" srcOrd="0" destOrd="0" presId="urn:microsoft.com/office/officeart/2005/8/layout/arrow2"/>
    <dgm:cxn modelId="{2656AF54-3647-5D4C-A672-9EDCF327D9BB}" srcId="{E1BDA149-E55A-BD45-A010-2EB5623DDA6B}" destId="{1A326F22-CA69-0A47-8776-992C1D28A4E6}" srcOrd="4" destOrd="0" parTransId="{4D3ED3C3-948C-F642-8E7A-DFEEADE3D180}" sibTransId="{81D86E25-82D1-A940-9DC3-9AD2C753B26A}"/>
    <dgm:cxn modelId="{3C8AB0A7-6CF8-8647-8289-3E0E2A9E3736}" type="presOf" srcId="{1A326F22-CA69-0A47-8776-992C1D28A4E6}" destId="{D3C5B669-3C14-604B-8E7F-9CF599FBA2DF}" srcOrd="0" destOrd="0" presId="urn:microsoft.com/office/officeart/2005/8/layout/arrow2"/>
    <dgm:cxn modelId="{03369AC4-9EF6-5145-9528-0DEAC9BA8E75}" srcId="{E1BDA149-E55A-BD45-A010-2EB5623DDA6B}" destId="{BC9D46B4-EE24-E04F-8920-4F6F55CC10E2}" srcOrd="0" destOrd="0" parTransId="{6490E739-A1C2-5F48-AB8C-E657D791C2AE}" sibTransId="{40F798F4-4B27-C242-B4A1-52CD68F837A3}"/>
    <dgm:cxn modelId="{806E22C6-F8D0-914C-A641-EE308EC485A5}" srcId="{E1BDA149-E55A-BD45-A010-2EB5623DDA6B}" destId="{92AACCB3-B837-8940-85B8-ED1708044B4F}" srcOrd="3" destOrd="0" parTransId="{0CCBDEB2-D555-3F46-BA9F-007130F5C6CF}" sibTransId="{E2A61D55-87AE-5F44-93D6-6A5B7EDDC329}"/>
    <dgm:cxn modelId="{2AEC56DA-2790-8D48-B07A-491D7D7D4562}" srcId="{E1BDA149-E55A-BD45-A010-2EB5623DDA6B}" destId="{414E5C91-E4F3-FF4A-BF7D-2A58BC86EAFB}" srcOrd="2" destOrd="0" parTransId="{7AADDA48-96EB-F94E-AC9A-F63560A74876}" sibTransId="{C0DD678F-8D07-D44C-B5FC-A9023883F989}"/>
    <dgm:cxn modelId="{4A79E0DB-E67B-7942-896E-BCA1FBA8BD20}" type="presOf" srcId="{92AACCB3-B837-8940-85B8-ED1708044B4F}" destId="{0430EB32-32C3-4046-B6A9-28E19C80BBFA}" srcOrd="0" destOrd="0" presId="urn:microsoft.com/office/officeart/2005/8/layout/arrow2"/>
    <dgm:cxn modelId="{A6BA01F3-6304-2541-8A66-7DE337C42844}" type="presOf" srcId="{E1BDA149-E55A-BD45-A010-2EB5623DDA6B}" destId="{A5556129-FD02-3D4D-94D1-9ACADB04D7CE}" srcOrd="0" destOrd="0" presId="urn:microsoft.com/office/officeart/2005/8/layout/arrow2"/>
    <dgm:cxn modelId="{CA468373-BE40-CC43-9710-C42A90C1FA45}" type="presParOf" srcId="{A5556129-FD02-3D4D-94D1-9ACADB04D7CE}" destId="{95DCB75D-A3E8-D149-9479-DEB824072540}" srcOrd="0" destOrd="0" presId="urn:microsoft.com/office/officeart/2005/8/layout/arrow2"/>
    <dgm:cxn modelId="{69B82A1C-3384-C444-A29F-7976727C66EF}" type="presParOf" srcId="{A5556129-FD02-3D4D-94D1-9ACADB04D7CE}" destId="{8C9417FC-F514-B44B-92A7-1DDFEEA32685}" srcOrd="1" destOrd="0" presId="urn:microsoft.com/office/officeart/2005/8/layout/arrow2"/>
    <dgm:cxn modelId="{B616EB05-19B0-B446-8CDD-D23C268420B1}" type="presParOf" srcId="{8C9417FC-F514-B44B-92A7-1DDFEEA32685}" destId="{E959B54C-6064-4A47-B3A8-9C612FF84757}" srcOrd="0" destOrd="0" presId="urn:microsoft.com/office/officeart/2005/8/layout/arrow2"/>
    <dgm:cxn modelId="{559AD2B2-0DF2-FA4A-8FBE-5E5D1A8CF246}" type="presParOf" srcId="{8C9417FC-F514-B44B-92A7-1DDFEEA32685}" destId="{367E23CA-8EE4-3B42-95C9-0AF50AD55CCF}" srcOrd="1" destOrd="0" presId="urn:microsoft.com/office/officeart/2005/8/layout/arrow2"/>
    <dgm:cxn modelId="{DDF2A353-618E-724C-ABF0-0AD6EBA5B59B}" type="presParOf" srcId="{8C9417FC-F514-B44B-92A7-1DDFEEA32685}" destId="{5CF87FAF-54AF-BB4E-84C2-7E538BFC9ECF}" srcOrd="2" destOrd="0" presId="urn:microsoft.com/office/officeart/2005/8/layout/arrow2"/>
    <dgm:cxn modelId="{058B7B89-D055-2748-B27A-A271D090F88A}" type="presParOf" srcId="{8C9417FC-F514-B44B-92A7-1DDFEEA32685}" destId="{C51D3126-B21C-F345-9551-775091FF0778}" srcOrd="3" destOrd="0" presId="urn:microsoft.com/office/officeart/2005/8/layout/arrow2"/>
    <dgm:cxn modelId="{B82EEB64-4FF4-6649-80A5-0E0D19F470A7}" type="presParOf" srcId="{8C9417FC-F514-B44B-92A7-1DDFEEA32685}" destId="{F08F3B75-C4CC-FE4B-8D80-A5D90F764443}" srcOrd="4" destOrd="0" presId="urn:microsoft.com/office/officeart/2005/8/layout/arrow2"/>
    <dgm:cxn modelId="{9630DD01-C6E2-A045-867E-5324B80378A6}" type="presParOf" srcId="{8C9417FC-F514-B44B-92A7-1DDFEEA32685}" destId="{B0261270-63E3-8747-BE0F-49C587A80002}" srcOrd="5" destOrd="0" presId="urn:microsoft.com/office/officeart/2005/8/layout/arrow2"/>
    <dgm:cxn modelId="{4222D9C8-3B7B-BC46-8976-64ECEC44CFCD}" type="presParOf" srcId="{8C9417FC-F514-B44B-92A7-1DDFEEA32685}" destId="{101BCE01-2A2D-3C43-90AF-D36133EB8092}" srcOrd="6" destOrd="0" presId="urn:microsoft.com/office/officeart/2005/8/layout/arrow2"/>
    <dgm:cxn modelId="{3C5968B8-63B8-B04B-B501-72C3F83EB741}" type="presParOf" srcId="{8C9417FC-F514-B44B-92A7-1DDFEEA32685}" destId="{0430EB32-32C3-4046-B6A9-28E19C80BBFA}" srcOrd="7" destOrd="0" presId="urn:microsoft.com/office/officeart/2005/8/layout/arrow2"/>
    <dgm:cxn modelId="{D9B75272-3D34-0A43-AB7B-C4EA4011694D}" type="presParOf" srcId="{8C9417FC-F514-B44B-92A7-1DDFEEA32685}" destId="{D01EC365-5647-974E-B167-605DD011F1AF}" srcOrd="8" destOrd="0" presId="urn:microsoft.com/office/officeart/2005/8/layout/arrow2"/>
    <dgm:cxn modelId="{AF5EDE8B-6AAD-BA43-A390-DF8EBD955195}" type="presParOf" srcId="{8C9417FC-F514-B44B-92A7-1DDFEEA32685}" destId="{D3C5B669-3C14-604B-8E7F-9CF599FBA2DF}"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CB75D-A3E8-D149-9479-DEB824072540}">
      <dsp:nvSpPr>
        <dsp:cNvPr id="0" name=""/>
        <dsp:cNvSpPr/>
      </dsp:nvSpPr>
      <dsp:spPr>
        <a:xfrm>
          <a:off x="0" y="1426174"/>
          <a:ext cx="5411330" cy="394560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59B54C-6064-4A47-B3A8-9C612FF84757}">
      <dsp:nvSpPr>
        <dsp:cNvPr id="0" name=""/>
        <dsp:cNvSpPr/>
      </dsp:nvSpPr>
      <dsp:spPr>
        <a:xfrm>
          <a:off x="539278" y="4338336"/>
          <a:ext cx="124460" cy="1244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7E23CA-8EE4-3B42-95C9-0AF50AD55CCF}">
      <dsp:nvSpPr>
        <dsp:cNvPr id="0" name=""/>
        <dsp:cNvSpPr/>
      </dsp:nvSpPr>
      <dsp:spPr>
        <a:xfrm>
          <a:off x="595246" y="4541781"/>
          <a:ext cx="708884" cy="804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949" tIns="0" rIns="0" bIns="0" numCol="1" spcCol="1270" anchor="t" anchorCtr="0">
          <a:noAutofit/>
        </a:bodyPr>
        <a:lstStyle/>
        <a:p>
          <a:pPr marL="0" lvl="0" indent="0" algn="l" defTabSz="466725">
            <a:lnSpc>
              <a:spcPct val="90000"/>
            </a:lnSpc>
            <a:spcBef>
              <a:spcPct val="0"/>
            </a:spcBef>
            <a:spcAft>
              <a:spcPct val="35000"/>
            </a:spcAft>
            <a:buNone/>
          </a:pPr>
          <a:r>
            <a:rPr lang="en-GB" sz="1050" kern="1200" dirty="0"/>
            <a:t>Earlier Status Reports and plans</a:t>
          </a:r>
        </a:p>
      </dsp:txBody>
      <dsp:txXfrm>
        <a:off x="595246" y="4541781"/>
        <a:ext cx="708884" cy="804935"/>
      </dsp:txXfrm>
    </dsp:sp>
    <dsp:sp modelId="{5CF87FAF-54AF-BB4E-84C2-7E538BFC9ECF}">
      <dsp:nvSpPr>
        <dsp:cNvPr id="0" name=""/>
        <dsp:cNvSpPr/>
      </dsp:nvSpPr>
      <dsp:spPr>
        <a:xfrm>
          <a:off x="1212989" y="3640728"/>
          <a:ext cx="194807" cy="1948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1D3126-B21C-F345-9551-775091FF0778}">
      <dsp:nvSpPr>
        <dsp:cNvPr id="0" name=""/>
        <dsp:cNvSpPr/>
      </dsp:nvSpPr>
      <dsp:spPr>
        <a:xfrm>
          <a:off x="1304130" y="3929625"/>
          <a:ext cx="898280" cy="1417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25" tIns="0" rIns="0" bIns="0" numCol="1" spcCol="1270" anchor="t" anchorCtr="0">
          <a:noAutofit/>
        </a:bodyPr>
        <a:lstStyle/>
        <a:p>
          <a:pPr marL="0" lvl="0" indent="0" algn="l" defTabSz="466725">
            <a:lnSpc>
              <a:spcPct val="90000"/>
            </a:lnSpc>
            <a:spcBef>
              <a:spcPct val="0"/>
            </a:spcBef>
            <a:spcAft>
              <a:spcPct val="35000"/>
            </a:spcAft>
            <a:buNone/>
          </a:pPr>
          <a:r>
            <a:rPr lang="en-GB" sz="1050" kern="1200" dirty="0"/>
            <a:t>2015 Status Report</a:t>
          </a:r>
        </a:p>
      </dsp:txBody>
      <dsp:txXfrm>
        <a:off x="1304130" y="3929625"/>
        <a:ext cx="898280" cy="1417092"/>
      </dsp:txXfrm>
    </dsp:sp>
    <dsp:sp modelId="{F08F3B75-C4CC-FE4B-8D80-A5D90F764443}">
      <dsp:nvSpPr>
        <dsp:cNvPr id="0" name=""/>
        <dsp:cNvSpPr/>
      </dsp:nvSpPr>
      <dsp:spPr>
        <a:xfrm>
          <a:off x="2085066" y="3053410"/>
          <a:ext cx="259743" cy="2597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61270-63E3-8747-BE0F-49C587A80002}">
      <dsp:nvSpPr>
        <dsp:cNvPr id="0" name=""/>
        <dsp:cNvSpPr/>
      </dsp:nvSpPr>
      <dsp:spPr>
        <a:xfrm>
          <a:off x="2148176" y="3445987"/>
          <a:ext cx="1152856" cy="1900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33" tIns="0" rIns="0" bIns="0" numCol="1" spcCol="1270" anchor="t" anchorCtr="0">
          <a:noAutofit/>
        </a:bodyPr>
        <a:lstStyle/>
        <a:p>
          <a:pPr marL="0" lvl="0" indent="0" algn="l" defTabSz="466725">
            <a:lnSpc>
              <a:spcPct val="90000"/>
            </a:lnSpc>
            <a:spcBef>
              <a:spcPct val="0"/>
            </a:spcBef>
            <a:spcAft>
              <a:spcPct val="35000"/>
            </a:spcAft>
            <a:buNone/>
          </a:pPr>
          <a:r>
            <a:rPr lang="en-GB" sz="1050" kern="1200" dirty="0"/>
            <a:t>2016 Implementation Plan</a:t>
          </a:r>
        </a:p>
      </dsp:txBody>
      <dsp:txXfrm>
        <a:off x="2148176" y="3445987"/>
        <a:ext cx="1152856" cy="1900729"/>
      </dsp:txXfrm>
    </dsp:sp>
    <dsp:sp modelId="{101BCE01-2A2D-3C43-90AF-D36133EB8092}">
      <dsp:nvSpPr>
        <dsp:cNvPr id="0" name=""/>
        <dsp:cNvSpPr/>
      </dsp:nvSpPr>
      <dsp:spPr>
        <a:xfrm>
          <a:off x="3106299" y="2559694"/>
          <a:ext cx="335502" cy="3355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30EB32-32C3-4046-B6A9-28E19C80BBFA}">
      <dsp:nvSpPr>
        <dsp:cNvPr id="0" name=""/>
        <dsp:cNvSpPr/>
      </dsp:nvSpPr>
      <dsp:spPr>
        <a:xfrm>
          <a:off x="3246798" y="3080722"/>
          <a:ext cx="1082266" cy="226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76" tIns="0" rIns="0" bIns="0" numCol="1" spcCol="1270" anchor="t" anchorCtr="0">
          <a:noAutofit/>
        </a:bodyPr>
        <a:lstStyle/>
        <a:p>
          <a:pPr marL="0" lvl="0" indent="0" algn="l" defTabSz="466725">
            <a:lnSpc>
              <a:spcPct val="90000"/>
            </a:lnSpc>
            <a:spcBef>
              <a:spcPct val="0"/>
            </a:spcBef>
            <a:spcAft>
              <a:spcPct val="35000"/>
            </a:spcAft>
            <a:buNone/>
          </a:pPr>
          <a:r>
            <a:rPr lang="en-GB" sz="1050" kern="1200" dirty="0"/>
            <a:t>GCOS monitors performance of global climate observing system</a:t>
          </a:r>
        </a:p>
      </dsp:txBody>
      <dsp:txXfrm>
        <a:off x="3246798" y="3080722"/>
        <a:ext cx="1082266" cy="2265994"/>
      </dsp:txXfrm>
    </dsp:sp>
    <dsp:sp modelId="{D01EC365-5647-974E-B167-605DD011F1AF}">
      <dsp:nvSpPr>
        <dsp:cNvPr id="0" name=""/>
        <dsp:cNvSpPr/>
      </dsp:nvSpPr>
      <dsp:spPr>
        <a:xfrm>
          <a:off x="4115316" y="2236662"/>
          <a:ext cx="427495" cy="4274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C5B669-3C14-604B-8E7F-9CF599FBA2DF}">
      <dsp:nvSpPr>
        <dsp:cNvPr id="0" name=""/>
        <dsp:cNvSpPr/>
      </dsp:nvSpPr>
      <dsp:spPr>
        <a:xfrm>
          <a:off x="4329064" y="2642885"/>
          <a:ext cx="1082266" cy="248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521" tIns="0" rIns="0" bIns="0" numCol="1" spcCol="1270" anchor="t" anchorCtr="0">
          <a:noAutofit/>
        </a:bodyPr>
        <a:lstStyle/>
        <a:p>
          <a:pPr marL="0" lvl="0" indent="0" algn="l" defTabSz="466725">
            <a:lnSpc>
              <a:spcPct val="90000"/>
            </a:lnSpc>
            <a:spcBef>
              <a:spcPct val="0"/>
            </a:spcBef>
            <a:spcAft>
              <a:spcPct val="35000"/>
            </a:spcAft>
            <a:buNone/>
          </a:pPr>
          <a:r>
            <a:rPr lang="en-GB" sz="1050" kern="1200" dirty="0"/>
            <a:t>2021 Status report</a:t>
          </a:r>
        </a:p>
      </dsp:txBody>
      <dsp:txXfrm>
        <a:off x="4329064" y="2642885"/>
        <a:ext cx="1082266" cy="248921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35AA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31805" y="808038"/>
            <a:ext cx="9144000" cy="2387600"/>
          </a:xfrm>
          <a:noFill/>
        </p:spPr>
        <p:txBody>
          <a:bodyPr anchor="ctr">
            <a:normAutofit/>
          </a:bodyPr>
          <a:lstStyle>
            <a:lvl1pPr algn="ctr">
              <a:defRPr sz="4000" b="0" i="0">
                <a:latin typeface="Verdana Pro SemiBold" panose="020B0604030504040204" pitchFamily="34" charset="0"/>
                <a:cs typeface="Verdana Pro SemiBold" panose="020B0604030504040204"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2831805" y="3294038"/>
            <a:ext cx="9144000" cy="1655762"/>
          </a:xfrm>
        </p:spPr>
        <p:txBody>
          <a:bodyPr anchor="ctr"/>
          <a:lstStyle>
            <a:lvl1pPr marL="0" indent="0" algn="ctr">
              <a:buNone/>
              <a:defRPr sz="2400" b="0" i="0">
                <a:solidFill>
                  <a:schemeClr val="bg1"/>
                </a:solidFill>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12" name="Picture 11">
            <a:extLst>
              <a:ext uri="{FF2B5EF4-FFF2-40B4-BE49-F238E27FC236}">
                <a16:creationId xmlns:a16="http://schemas.microsoft.com/office/drawing/2014/main" id="{4DF51277-8181-9F41-BC40-70F1526742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229100"/>
            <a:ext cx="6197600" cy="2628900"/>
          </a:xfrm>
          <a:prstGeom prst="rect">
            <a:avLst/>
          </a:prstGeom>
          <a:solidFill>
            <a:srgbClr val="005BA9"/>
          </a:solidFill>
        </p:spPr>
      </p:pic>
      <p:sp>
        <p:nvSpPr>
          <p:cNvPr id="13" name="Rectangle 12">
            <a:extLst>
              <a:ext uri="{FF2B5EF4-FFF2-40B4-BE49-F238E27FC236}">
                <a16:creationId xmlns:a16="http://schemas.microsoft.com/office/drawing/2014/main" id="{6C8D9CA3-BEA7-4D47-AB58-C382F4DE48B1}"/>
              </a:ext>
            </a:extLst>
          </p:cNvPr>
          <p:cNvSpPr/>
          <p:nvPr/>
        </p:nvSpPr>
        <p:spPr>
          <a:xfrm>
            <a:off x="9268287" y="5965794"/>
            <a:ext cx="2923713" cy="89220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5EFED967-3FFA-B44B-B544-FD8EA36284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9447" y="6055961"/>
            <a:ext cx="2685618" cy="726252"/>
          </a:xfrm>
          <a:prstGeom prst="rect">
            <a:avLst/>
          </a:prstGeom>
        </p:spPr>
      </p:pic>
    </p:spTree>
    <p:extLst>
      <p:ext uri="{BB962C8B-B14F-4D97-AF65-F5344CB8AC3E}">
        <p14:creationId xmlns:p14="http://schemas.microsoft.com/office/powerpoint/2010/main" val="294453324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1CC1DF-0EE0-DF40-924E-3DDE3B3B5460}" type="datetimeFigureOut">
              <a:rPr lang="en-GB" smtClean="0"/>
              <a:t>19/10/2022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248C702-586B-274D-A9A8-8707801306A9}" type="slidenum">
              <a:rPr lang="en-GB" smtClean="0"/>
              <a:t>‹#›</a:t>
            </a:fld>
            <a:endParaRPr lang="en-GB"/>
          </a:p>
        </p:txBody>
      </p:sp>
    </p:spTree>
    <p:extLst>
      <p:ext uri="{BB962C8B-B14F-4D97-AF65-F5344CB8AC3E}">
        <p14:creationId xmlns:p14="http://schemas.microsoft.com/office/powerpoint/2010/main" val="129495476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1CC1DF-0EE0-DF40-924E-3DDE3B3B5460}" type="datetimeFigureOut">
              <a:rPr lang="en-GB" smtClean="0"/>
              <a:t>19/10/2022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248C702-586B-274D-A9A8-8707801306A9}" type="slidenum">
              <a:rPr lang="en-GB" smtClean="0"/>
              <a:t>‹#›</a:t>
            </a:fld>
            <a:endParaRPr lang="en-GB"/>
          </a:p>
        </p:txBody>
      </p:sp>
    </p:spTree>
    <p:extLst>
      <p:ext uri="{BB962C8B-B14F-4D97-AF65-F5344CB8AC3E}">
        <p14:creationId xmlns:p14="http://schemas.microsoft.com/office/powerpoint/2010/main" val="29647282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641116" y="1058092"/>
            <a:ext cx="10515600" cy="560396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192264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A8F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solidFill>
            <a:srgbClr val="0CADEA"/>
          </a:solidFill>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a:solidFill>
            <a:srgbClr val="F5911E"/>
          </a:solidFill>
        </p:spPr>
        <p:txBody>
          <a:bodyPr/>
          <a:lstStyle>
            <a:lvl1pPr marL="0" indent="0" algn="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5581382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966651"/>
            <a:ext cx="5181600" cy="56562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966651"/>
            <a:ext cx="5181600" cy="56562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81417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975769"/>
            <a:ext cx="5157787" cy="823912"/>
          </a:xfrm>
          <a:solidFill>
            <a:srgbClr val="F5911E"/>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1799680"/>
            <a:ext cx="5157787" cy="4810125"/>
          </a:xfrm>
          <a:solidFill>
            <a:srgbClr val="0CADEA"/>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72200" y="975769"/>
            <a:ext cx="5183188" cy="823912"/>
          </a:xfrm>
          <a:solidFill>
            <a:srgbClr val="F5911E"/>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72200" y="1799680"/>
            <a:ext cx="5183188" cy="4810125"/>
          </a:xfrm>
          <a:solidFill>
            <a:srgbClr val="0CADEA"/>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1">
            <a:extLst>
              <a:ext uri="{FF2B5EF4-FFF2-40B4-BE49-F238E27FC236}">
                <a16:creationId xmlns:a16="http://schemas.microsoft.com/office/drawing/2014/main" id="{2BBC1895-2C0B-3D39-385A-B368EA076A9D}"/>
              </a:ext>
            </a:extLst>
          </p:cNvPr>
          <p:cNvSpPr>
            <a:spLocks noGrp="1"/>
          </p:cNvSpPr>
          <p:nvPr>
            <p:ph type="title"/>
          </p:nvPr>
        </p:nvSpPr>
        <p:spPr>
          <a:xfrm>
            <a:off x="522514" y="0"/>
            <a:ext cx="11669486" cy="862149"/>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8832838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2514" y="0"/>
            <a:ext cx="11669486" cy="862149"/>
          </a:xfrm>
        </p:spPr>
        <p:txBody>
          <a:bodyPr/>
          <a:lstStyle/>
          <a:p>
            <a:r>
              <a:rPr lang="en-GB"/>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1CC1DF-0EE0-DF40-924E-3DDE3B3B5460}" type="datetimeFigureOut">
              <a:rPr lang="en-GB" smtClean="0"/>
              <a:t>19/10/2022</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248C702-586B-274D-A9A8-8707801306A9}" type="slidenum">
              <a:rPr lang="en-GB" smtClean="0"/>
              <a:t>‹#›</a:t>
            </a:fld>
            <a:endParaRPr lang="en-GB"/>
          </a:p>
        </p:txBody>
      </p:sp>
    </p:spTree>
    <p:extLst>
      <p:ext uri="{BB962C8B-B14F-4D97-AF65-F5344CB8AC3E}">
        <p14:creationId xmlns:p14="http://schemas.microsoft.com/office/powerpoint/2010/main" val="21620423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1CC1DF-0EE0-DF40-924E-3DDE3B3B5460}" type="datetimeFigureOut">
              <a:rPr lang="en-GB" smtClean="0"/>
              <a:t>19/10/2022</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248C702-586B-274D-A9A8-8707801306A9}" type="slidenum">
              <a:rPr lang="en-GB" smtClean="0"/>
              <a:t>‹#›</a:t>
            </a:fld>
            <a:endParaRPr lang="en-GB"/>
          </a:p>
        </p:txBody>
      </p:sp>
    </p:spTree>
    <p:extLst>
      <p:ext uri="{BB962C8B-B14F-4D97-AF65-F5344CB8AC3E}">
        <p14:creationId xmlns:p14="http://schemas.microsoft.com/office/powerpoint/2010/main" val="942344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1CC1DF-0EE0-DF40-924E-3DDE3B3B5460}" type="datetimeFigureOut">
              <a:rPr lang="en-GB" smtClean="0"/>
              <a:t>19/10/2022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248C702-586B-274D-A9A8-8707801306A9}" type="slidenum">
              <a:rPr lang="en-GB" smtClean="0"/>
              <a:t>‹#›</a:t>
            </a:fld>
            <a:endParaRPr lang="en-GB"/>
          </a:p>
        </p:txBody>
      </p:sp>
    </p:spTree>
    <p:extLst>
      <p:ext uri="{BB962C8B-B14F-4D97-AF65-F5344CB8AC3E}">
        <p14:creationId xmlns:p14="http://schemas.microsoft.com/office/powerpoint/2010/main" val="13490602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1CC1DF-0EE0-DF40-924E-3DDE3B3B5460}" type="datetimeFigureOut">
              <a:rPr lang="en-GB" smtClean="0"/>
              <a:t>19/10/2022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248C702-586B-274D-A9A8-8707801306A9}" type="slidenum">
              <a:rPr lang="en-GB" smtClean="0"/>
              <a:t>‹#›</a:t>
            </a:fld>
            <a:endParaRPr lang="en-GB"/>
          </a:p>
        </p:txBody>
      </p:sp>
    </p:spTree>
    <p:extLst>
      <p:ext uri="{BB962C8B-B14F-4D97-AF65-F5344CB8AC3E}">
        <p14:creationId xmlns:p14="http://schemas.microsoft.com/office/powerpoint/2010/main" val="18217808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514" y="0"/>
            <a:ext cx="11669486" cy="862149"/>
          </a:xfrm>
          <a:prstGeom prst="rect">
            <a:avLst/>
          </a:prstGeom>
          <a:solidFill>
            <a:srgbClr val="0A8F9D"/>
          </a:solidFill>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045028"/>
            <a:ext cx="10515600" cy="560396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239197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r"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ne4bf-datap1.s3.eu-west-1.amazonaws.com/wmod8_gcos/s3fs-public/gcos-245_2022_gcos_ecvs_requirements_low-res.pdf?V0btEylKZXkkYTypj2VrnZV0Q.4b3XZL"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44E14101-5D80-D0A7-25C5-D93C93BA6B3F}"/>
              </a:ext>
            </a:extLst>
          </p:cNvPr>
          <p:cNvPicPr>
            <a:picLocks noChangeAspect="1"/>
          </p:cNvPicPr>
          <p:nvPr/>
        </p:nvPicPr>
        <p:blipFill rotWithShape="1">
          <a:blip r:embed="rId2"/>
          <a:srcRect t="16072" b="26844"/>
          <a:stretch/>
        </p:blipFill>
        <p:spPr>
          <a:xfrm>
            <a:off x="0" y="136278"/>
            <a:ext cx="4833258" cy="3928418"/>
          </a:xfrm>
          <a:prstGeom prst="rect">
            <a:avLst/>
          </a:prstGeom>
        </p:spPr>
      </p:pic>
      <p:sp>
        <p:nvSpPr>
          <p:cNvPr id="2" name="Title 1">
            <a:extLst>
              <a:ext uri="{FF2B5EF4-FFF2-40B4-BE49-F238E27FC236}">
                <a16:creationId xmlns:a16="http://schemas.microsoft.com/office/drawing/2014/main" id="{9CD7F3ED-9C00-4B5E-A366-2B6FB28A8B53}"/>
              </a:ext>
            </a:extLst>
          </p:cNvPr>
          <p:cNvSpPr>
            <a:spLocks noGrp="1"/>
          </p:cNvSpPr>
          <p:nvPr>
            <p:ph type="ctrTitle"/>
          </p:nvPr>
        </p:nvSpPr>
        <p:spPr>
          <a:xfrm>
            <a:off x="4180113" y="1140823"/>
            <a:ext cx="7813109" cy="2559912"/>
          </a:xfrm>
        </p:spPr>
        <p:txBody>
          <a:bodyPr>
            <a:normAutofit fontScale="9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a:ea typeface="+mn-ea"/>
                <a:cs typeface="+mn-cs"/>
              </a:rPr>
              <a:t>WGClimate-17</a:t>
            </a:r>
            <a:br>
              <a:rPr kumimoji="0" lang="en-US" sz="2600" b="0" i="0" u="none" strike="noStrike" kern="1200" cap="none" spc="0" normalizeH="0" baseline="0" noProof="0" dirty="0">
                <a:ln>
                  <a:noFill/>
                </a:ln>
                <a:solidFill>
                  <a:prstClr val="white"/>
                </a:solidFill>
                <a:effectLst/>
                <a:uLnTx/>
                <a:uFillTx/>
                <a:latin typeface="Calibri"/>
                <a:ea typeface="+mn-ea"/>
                <a:cs typeface="+mn-cs"/>
              </a:rPr>
            </a:br>
            <a:br>
              <a:rPr kumimoji="0" lang="en-US" sz="2600" b="0" i="0" u="none" strike="noStrike" kern="1200" cap="none" spc="0" normalizeH="0" baseline="0" noProof="0" dirty="0">
                <a:ln>
                  <a:noFill/>
                </a:ln>
                <a:solidFill>
                  <a:prstClr val="white"/>
                </a:solidFill>
                <a:effectLst/>
                <a:uLnTx/>
                <a:uFillTx/>
                <a:latin typeface="Calibri"/>
                <a:ea typeface="+mn-ea"/>
                <a:cs typeface="+mn-cs"/>
              </a:rPr>
            </a:br>
            <a:r>
              <a:rPr kumimoji="0" lang="en-US" sz="2400" b="0" i="1" u="none" strike="noStrike" kern="1200" cap="none" spc="0" normalizeH="0" baseline="0" noProof="0" dirty="0">
                <a:ln>
                  <a:noFill/>
                </a:ln>
                <a:solidFill>
                  <a:prstClr val="white"/>
                </a:solidFill>
                <a:effectLst/>
                <a:uLnTx/>
                <a:uFillTx/>
                <a:latin typeface="Calibri"/>
                <a:ea typeface="+mn-ea"/>
                <a:cs typeface="+mn-cs"/>
              </a:rPr>
              <a:t>(Darmstadt, 20 October 2022)</a:t>
            </a:r>
            <a:br>
              <a:rPr kumimoji="0" lang="en-US" sz="2400" b="0" i="1" u="none" strike="noStrike" kern="1200" cap="none" spc="0" normalizeH="0" baseline="0" noProof="0" dirty="0">
                <a:ln>
                  <a:noFill/>
                </a:ln>
                <a:solidFill>
                  <a:prstClr val="white"/>
                </a:solidFill>
                <a:effectLst/>
                <a:uLnTx/>
                <a:uFillTx/>
                <a:latin typeface="Calibri"/>
                <a:ea typeface="+mn-ea"/>
                <a:cs typeface="+mn-cs"/>
              </a:rPr>
            </a:br>
            <a:br>
              <a:rPr kumimoji="0" lang="en-US" sz="2400" b="0" i="1" u="none" strike="noStrike" kern="1200" cap="none" spc="0" normalizeH="0" baseline="0" noProof="0" dirty="0">
                <a:ln>
                  <a:noFill/>
                </a:ln>
                <a:solidFill>
                  <a:prstClr val="white"/>
                </a:solidFill>
                <a:effectLst/>
                <a:uLnTx/>
                <a:uFillTx/>
                <a:latin typeface="Calibri"/>
                <a:ea typeface="+mn-ea"/>
                <a:cs typeface="+mn-cs"/>
              </a:rPr>
            </a:br>
            <a:br>
              <a:rPr lang="en-GB" sz="3200" dirty="0"/>
            </a:br>
            <a:r>
              <a:rPr lang="en-GB" sz="2700" dirty="0">
                <a:latin typeface="+mn-lt"/>
              </a:rPr>
              <a:t>The GCOS Implementation Plan</a:t>
            </a:r>
            <a:br>
              <a:rPr lang="en-GB" sz="2700" dirty="0">
                <a:latin typeface="+mn-lt"/>
              </a:rPr>
            </a:br>
            <a:r>
              <a:rPr lang="en-GB" sz="2700" dirty="0">
                <a:latin typeface="+mn-lt"/>
              </a:rPr>
              <a:t>2022</a:t>
            </a:r>
            <a:br>
              <a:rPr lang="en-GB" sz="2700" dirty="0">
                <a:latin typeface="+mn-lt"/>
              </a:rPr>
            </a:br>
            <a:r>
              <a:rPr lang="en-GB" sz="2000" dirty="0">
                <a:latin typeface="+mn-lt"/>
              </a:rPr>
              <a:t>Caterina Tassone (GCOS Secretariat)</a:t>
            </a:r>
            <a:br>
              <a:rPr lang="en-GB" sz="2000" dirty="0">
                <a:latin typeface="+mn-lt"/>
              </a:rPr>
            </a:br>
            <a:br>
              <a:rPr lang="en-GB" sz="2700" dirty="0"/>
            </a:br>
            <a:endParaRPr lang="en-GB" sz="2700" dirty="0"/>
          </a:p>
        </p:txBody>
      </p:sp>
    </p:spTree>
    <p:extLst>
      <p:ext uri="{BB962C8B-B14F-4D97-AF65-F5344CB8AC3E}">
        <p14:creationId xmlns:p14="http://schemas.microsoft.com/office/powerpoint/2010/main" val="2841180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90F2C0-4FB4-88C7-54B9-BAD29F14346E}"/>
              </a:ext>
            </a:extLst>
          </p:cNvPr>
          <p:cNvGraphicFramePr>
            <a:graphicFrameLocks noGrp="1"/>
          </p:cNvGraphicFramePr>
          <p:nvPr>
            <p:extLst>
              <p:ext uri="{D42A27DB-BD31-4B8C-83A1-F6EECF244321}">
                <p14:modId xmlns:p14="http://schemas.microsoft.com/office/powerpoint/2010/main" val="4290191078"/>
              </p:ext>
            </p:extLst>
          </p:nvPr>
        </p:nvGraphicFramePr>
        <p:xfrm>
          <a:off x="290384" y="0"/>
          <a:ext cx="11660316" cy="3503351"/>
        </p:xfrm>
        <a:graphic>
          <a:graphicData uri="http://schemas.openxmlformats.org/drawingml/2006/table">
            <a:tbl>
              <a:tblPr bandRow="1">
                <a:tableStyleId>{ED083AE6-46FA-4A59-8FB0-9F97EB10719F}</a:tableStyleId>
              </a:tblPr>
              <a:tblGrid>
                <a:gridCol w="973298">
                  <a:extLst>
                    <a:ext uri="{9D8B030D-6E8A-4147-A177-3AD203B41FA5}">
                      <a16:colId xmlns:a16="http://schemas.microsoft.com/office/drawing/2014/main" val="2907817"/>
                    </a:ext>
                  </a:extLst>
                </a:gridCol>
                <a:gridCol w="10687018">
                  <a:extLst>
                    <a:ext uri="{9D8B030D-6E8A-4147-A177-3AD203B41FA5}">
                      <a16:colId xmlns:a16="http://schemas.microsoft.com/office/drawing/2014/main" val="186095643"/>
                    </a:ext>
                  </a:extLst>
                </a:gridCol>
              </a:tblGrid>
              <a:tr h="153824">
                <a:tc gridSpan="2">
                  <a:txBody>
                    <a:bodyPr/>
                    <a:lstStyle/>
                    <a:p>
                      <a:pPr algn="l">
                        <a:lnSpc>
                          <a:spcPct val="115000"/>
                        </a:lnSpc>
                        <a:spcBef>
                          <a:spcPts val="300"/>
                        </a:spcBef>
                        <a:spcAft>
                          <a:spcPts val="300"/>
                        </a:spcAft>
                      </a:pPr>
                      <a:r>
                        <a:rPr lang="en-GB" sz="1000" b="1" dirty="0">
                          <a:effectLst/>
                        </a:rPr>
                        <a:t>Action B1:  Development of reference networks (in situ and satellite Fiducial Reference Measurement (FRM) programs)</a:t>
                      </a:r>
                      <a:endParaRPr lang="en-CH" sz="1000" b="1" dirty="0">
                        <a:effectLst/>
                        <a:latin typeface="Verdana" panose="020B0604030504040204" pitchFamily="34" charset="0"/>
                        <a:ea typeface="MS Mincho" panose="02020609040205080304" pitchFamily="49" charset="-128"/>
                        <a:cs typeface="Times New Roman" panose="02020603050405020304" pitchFamily="18" charset="0"/>
                      </a:endParaRPr>
                    </a:p>
                  </a:txBody>
                  <a:tcPr marL="49343" marR="49343" marT="0" marB="0"/>
                </a:tc>
                <a:tc hMerge="1">
                  <a:txBody>
                    <a:bodyPr/>
                    <a:lstStyle/>
                    <a:p>
                      <a:endParaRPr lang="en-CH"/>
                    </a:p>
                  </a:txBody>
                  <a:tcPr/>
                </a:tc>
                <a:extLst>
                  <a:ext uri="{0D108BD9-81ED-4DB2-BD59-A6C34878D82A}">
                    <a16:rowId xmlns:a16="http://schemas.microsoft.com/office/drawing/2014/main" val="2195312270"/>
                  </a:ext>
                </a:extLst>
              </a:tr>
              <a:tr h="1265370">
                <a:tc>
                  <a:txBody>
                    <a:bodyPr/>
                    <a:lstStyle/>
                    <a:p>
                      <a:pPr algn="l">
                        <a:lnSpc>
                          <a:spcPct val="115000"/>
                        </a:lnSpc>
                        <a:spcBef>
                          <a:spcPts val="300"/>
                        </a:spcBef>
                      </a:pPr>
                      <a:r>
                        <a:rPr lang="en-GB" sz="1000" dirty="0">
                          <a:effectLst/>
                        </a:rPr>
                        <a:t>Activities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49343" marR="49343" marT="0" marB="0"/>
                </a:tc>
                <a:tc>
                  <a:txBody>
                    <a:bodyPr/>
                    <a:lstStyle/>
                    <a:p>
                      <a:pPr marL="342900" lvl="0" indent="-342900" algn="l">
                        <a:lnSpc>
                          <a:spcPct val="115000"/>
                        </a:lnSpc>
                        <a:spcBef>
                          <a:spcPts val="300"/>
                        </a:spcBef>
                        <a:spcAft>
                          <a:spcPts val="300"/>
                        </a:spcAft>
                        <a:buFont typeface="+mj-lt"/>
                        <a:buAutoNum type="arabicPeriod"/>
                      </a:pPr>
                      <a:r>
                        <a:rPr lang="en-GB" sz="1000" dirty="0">
                          <a:effectLst/>
                        </a:rPr>
                        <a:t>Continue development of GRUAN.</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Implement the GSRN.</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b="1" dirty="0">
                          <a:effectLst/>
                        </a:rPr>
                        <a:t>Better align the satellite FRM program to the reference tier of tiered networks and enhance / expand FRM to fill gaps in satellite </a:t>
                      </a:r>
                      <a:r>
                        <a:rPr lang="en-GB" sz="1000" b="1" dirty="0" err="1">
                          <a:effectLst/>
                        </a:rPr>
                        <a:t>cal</a:t>
                      </a:r>
                      <a:r>
                        <a:rPr lang="en-GB" sz="1000" b="1" dirty="0">
                          <a:effectLst/>
                        </a:rPr>
                        <a:t>/val.</a:t>
                      </a:r>
                      <a:endParaRPr lang="en-CH" sz="1000" b="1" dirty="0">
                        <a:effectLst/>
                      </a:endParaRPr>
                    </a:p>
                    <a:p>
                      <a:pPr marL="342900" lvl="0" indent="-342900" algn="l">
                        <a:lnSpc>
                          <a:spcPct val="115000"/>
                        </a:lnSpc>
                        <a:spcBef>
                          <a:spcPts val="300"/>
                        </a:spcBef>
                        <a:spcAft>
                          <a:spcPts val="300"/>
                        </a:spcAft>
                        <a:buFont typeface="+mj-lt"/>
                        <a:buAutoNum type="arabicPeriod"/>
                      </a:pPr>
                      <a:r>
                        <a:rPr lang="en-GB" sz="1000" dirty="0">
                          <a:effectLst/>
                        </a:rPr>
                        <a:t>Develop further the concept of a reference network tier across all earth observation domains.</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b="1" dirty="0">
                          <a:effectLst/>
                        </a:rPr>
                        <a:t>Establish a long-term space-based reference calibration system to enhance the quality and traceability of earth observations. The following measurables are to be considered: high-resolution spectral radiances in the reflected solar (RS) and infrared (IR) wave bands, as well as GNSS radio occultations.     </a:t>
                      </a:r>
                      <a:endParaRPr lang="en-CH" sz="1000" b="1" dirty="0">
                        <a:effectLst/>
                        <a:latin typeface="Verdana" panose="020B0604030504040204" pitchFamily="34" charset="0"/>
                        <a:ea typeface="MS Mincho" panose="02020609040205080304" pitchFamily="49" charset="-128"/>
                        <a:cs typeface="Times New Roman" panose="02020603050405020304" pitchFamily="18" charset="0"/>
                      </a:endParaRPr>
                    </a:p>
                  </a:txBody>
                  <a:tcPr marL="49343" marR="49343" marT="0" marB="0"/>
                </a:tc>
                <a:extLst>
                  <a:ext uri="{0D108BD9-81ED-4DB2-BD59-A6C34878D82A}">
                    <a16:rowId xmlns:a16="http://schemas.microsoft.com/office/drawing/2014/main" val="886420805"/>
                  </a:ext>
                </a:extLst>
              </a:tr>
              <a:tr h="885293">
                <a:tc>
                  <a:txBody>
                    <a:bodyPr/>
                    <a:lstStyle/>
                    <a:p>
                      <a:pPr algn="l">
                        <a:lnSpc>
                          <a:spcPct val="115000"/>
                        </a:lnSpc>
                        <a:spcBef>
                          <a:spcPts val="300"/>
                        </a:spcBef>
                      </a:pPr>
                      <a:r>
                        <a:rPr lang="en-GB" sz="1000" dirty="0">
                          <a:effectLst/>
                        </a:rPr>
                        <a:t>Issue/Benefits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49343" marR="49343" marT="0" marB="0"/>
                </a:tc>
                <a:tc>
                  <a:txBody>
                    <a:bodyPr/>
                    <a:lstStyle/>
                    <a:p>
                      <a:pPr marL="342900" lvl="0" indent="-342900" algn="l">
                        <a:lnSpc>
                          <a:spcPct val="115000"/>
                        </a:lnSpc>
                        <a:spcBef>
                          <a:spcPts val="300"/>
                        </a:spcBef>
                        <a:spcAft>
                          <a:spcPts val="300"/>
                        </a:spcAft>
                        <a:buFont typeface="Symbol" panose="05050102010706020507" pitchFamily="18" charset="2"/>
                        <a:buChar char=""/>
                      </a:pPr>
                      <a:r>
                        <a:rPr lang="en-GB" sz="1000" dirty="0">
                          <a:effectLst/>
                        </a:rPr>
                        <a:t>The FRM programs of satellite agencies have been carried out independent of broader concerns around tiered network design, yet these measurements should be sustained as part of reference networks and not be funded or considered separately from broader observational strategies. There is also a need to undertake additional FRM measurements to fill critical </a:t>
                      </a:r>
                      <a:r>
                        <a:rPr lang="en-GB" sz="1000" dirty="0" err="1">
                          <a:effectLst/>
                        </a:rPr>
                        <a:t>cal</a:t>
                      </a:r>
                      <a:r>
                        <a:rPr lang="en-GB" sz="1000" dirty="0">
                          <a:effectLst/>
                        </a:rPr>
                        <a:t>/</a:t>
                      </a:r>
                      <a:r>
                        <a:rPr lang="en-GB" sz="1000" dirty="0" err="1">
                          <a:effectLst/>
                        </a:rPr>
                        <a:t>val</a:t>
                      </a:r>
                      <a:r>
                        <a:rPr lang="en-GB" sz="1000" dirty="0">
                          <a:effectLst/>
                        </a:rPr>
                        <a:t> capability gaps for some ECVs.</a:t>
                      </a:r>
                      <a:endParaRPr lang="en-CH" sz="1000" dirty="0">
                        <a:effectLst/>
                      </a:endParaRPr>
                    </a:p>
                    <a:p>
                      <a:pPr marL="342900" lvl="0" indent="-342900" algn="l">
                        <a:lnSpc>
                          <a:spcPct val="115000"/>
                        </a:lnSpc>
                        <a:spcBef>
                          <a:spcPts val="300"/>
                        </a:spcBef>
                        <a:spcAft>
                          <a:spcPts val="300"/>
                        </a:spcAft>
                        <a:buFont typeface="Symbol" panose="05050102010706020507" pitchFamily="18" charset="2"/>
                        <a:buChar char=""/>
                      </a:pPr>
                      <a:r>
                        <a:rPr lang="en-GB" sz="1000" dirty="0">
                          <a:effectLst/>
                        </a:rPr>
                        <a:t>Enabling traceable Earth observations from satellites will improve the accuracy and quality of many ECV data sets. In addition to meeting crucial inter-calibration needs, this effort will aid in better understanding climate relevant processes and their spectral signatures.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49343" marR="49343" marT="0" marB="0"/>
                </a:tc>
                <a:extLst>
                  <a:ext uri="{0D108BD9-81ED-4DB2-BD59-A6C34878D82A}">
                    <a16:rowId xmlns:a16="http://schemas.microsoft.com/office/drawing/2014/main" val="1629619328"/>
                  </a:ext>
                </a:extLst>
              </a:tr>
              <a:tr h="1054664">
                <a:tc>
                  <a:txBody>
                    <a:bodyPr/>
                    <a:lstStyle/>
                    <a:p>
                      <a:pPr algn="l">
                        <a:lnSpc>
                          <a:spcPct val="115000"/>
                        </a:lnSpc>
                        <a:spcBef>
                          <a:spcPts val="300"/>
                        </a:spcBef>
                      </a:pPr>
                      <a:r>
                        <a:rPr lang="en-GB" sz="1000" dirty="0">
                          <a:effectLst/>
                        </a:rPr>
                        <a:t>Means of Assessing Progress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49343" marR="49343" marT="0" marB="0"/>
                </a:tc>
                <a:tc>
                  <a:txBody>
                    <a:bodyPr/>
                    <a:lstStyle/>
                    <a:p>
                      <a:pPr marL="0" lvl="0" indent="0" algn="l">
                        <a:lnSpc>
                          <a:spcPct val="115000"/>
                        </a:lnSpc>
                        <a:spcBef>
                          <a:spcPts val="300"/>
                        </a:spcBef>
                        <a:spcAft>
                          <a:spcPts val="300"/>
                        </a:spcAft>
                        <a:buFont typeface="+mj-lt"/>
                        <a:buNone/>
                      </a:pPr>
                      <a:r>
                        <a:rPr lang="en-GB" sz="1000" dirty="0">
                          <a:effectLst/>
                        </a:rPr>
                        <a:t>3a) Alignment of FRM programs into the tiered network of networks concept</a:t>
                      </a:r>
                    </a:p>
                    <a:p>
                      <a:pPr marL="0" lvl="0" indent="0" algn="l">
                        <a:lnSpc>
                          <a:spcPct val="115000"/>
                        </a:lnSpc>
                        <a:spcBef>
                          <a:spcPts val="300"/>
                        </a:spcBef>
                        <a:spcAft>
                          <a:spcPts val="300"/>
                        </a:spcAft>
                        <a:buFont typeface="+mj-lt"/>
                        <a:buNone/>
                      </a:pPr>
                      <a:r>
                        <a:rPr lang="en-GB" sz="1000" dirty="0">
                          <a:effectLst/>
                        </a:rPr>
                        <a:t>3b) Additional FRM measurements to fill gaps to support satellite </a:t>
                      </a:r>
                      <a:r>
                        <a:rPr lang="en-GB" sz="1000" dirty="0" err="1">
                          <a:effectLst/>
                        </a:rPr>
                        <a:t>cal</a:t>
                      </a:r>
                      <a:r>
                        <a:rPr lang="en-GB" sz="1000" dirty="0">
                          <a:effectLst/>
                        </a:rPr>
                        <a:t>/</a:t>
                      </a:r>
                      <a:r>
                        <a:rPr lang="en-GB" sz="1000" dirty="0" err="1">
                          <a:effectLst/>
                        </a:rPr>
                        <a:t>val</a:t>
                      </a:r>
                      <a:r>
                        <a:rPr lang="en-GB" sz="1000" dirty="0">
                          <a:effectLst/>
                        </a:rPr>
                        <a:t> of ECVs such as Above Ground Biomass, albedo, FAPAR, LAI and burned area.</a:t>
                      </a:r>
                      <a:endParaRPr lang="en-CH" sz="1000" dirty="0">
                        <a:effectLst/>
                      </a:endParaRPr>
                    </a:p>
                    <a:p>
                      <a:pPr marL="0" lvl="0" indent="0" algn="l">
                        <a:lnSpc>
                          <a:spcPct val="115000"/>
                        </a:lnSpc>
                        <a:spcBef>
                          <a:spcPts val="300"/>
                        </a:spcBef>
                        <a:spcAft>
                          <a:spcPts val="300"/>
                        </a:spcAft>
                        <a:buFont typeface="+mj-lt"/>
                        <a:buNone/>
                      </a:pPr>
                      <a:r>
                        <a:rPr lang="en-GB" sz="1000" dirty="0">
                          <a:effectLst/>
                        </a:rPr>
                        <a:t>5. Implementation of CLARREO pathfinder, TRUTHS and </a:t>
                      </a:r>
                      <a:r>
                        <a:rPr lang="en-GB" sz="1000" dirty="0" err="1">
                          <a:effectLst/>
                        </a:rPr>
                        <a:t>Prefire</a:t>
                      </a:r>
                      <a:r>
                        <a:rPr lang="en-GB" sz="1000" dirty="0">
                          <a:effectLst/>
                        </a:rPr>
                        <a:t>. Plans for long-term follow-on missions to the short-term (~1 year) pathfinder missions (CLARREO and </a:t>
                      </a:r>
                      <a:r>
                        <a:rPr lang="en-GB" sz="1000" dirty="0" err="1">
                          <a:effectLst/>
                        </a:rPr>
                        <a:t>Prefire</a:t>
                      </a:r>
                      <a:r>
                        <a:rPr lang="en-GB" sz="1000" dirty="0">
                          <a:effectLst/>
                        </a:rPr>
                        <a:t>) and long-term continuous measurements.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49343" marR="49343" marT="0" marB="0"/>
                </a:tc>
                <a:extLst>
                  <a:ext uri="{0D108BD9-81ED-4DB2-BD59-A6C34878D82A}">
                    <a16:rowId xmlns:a16="http://schemas.microsoft.com/office/drawing/2014/main" val="1634171528"/>
                  </a:ext>
                </a:extLst>
              </a:tr>
            </a:tbl>
          </a:graphicData>
        </a:graphic>
      </p:graphicFrame>
      <p:graphicFrame>
        <p:nvGraphicFramePr>
          <p:cNvPr id="5" name="Table 4">
            <a:extLst>
              <a:ext uri="{FF2B5EF4-FFF2-40B4-BE49-F238E27FC236}">
                <a16:creationId xmlns:a16="http://schemas.microsoft.com/office/drawing/2014/main" id="{30F1DCC6-63B8-B014-8E9E-40F4FF2B7821}"/>
              </a:ext>
            </a:extLst>
          </p:cNvPr>
          <p:cNvGraphicFramePr>
            <a:graphicFrameLocks noGrp="1"/>
          </p:cNvGraphicFramePr>
          <p:nvPr>
            <p:extLst>
              <p:ext uri="{D42A27DB-BD31-4B8C-83A1-F6EECF244321}">
                <p14:modId xmlns:p14="http://schemas.microsoft.com/office/powerpoint/2010/main" val="1218262193"/>
              </p:ext>
            </p:extLst>
          </p:nvPr>
        </p:nvGraphicFramePr>
        <p:xfrm>
          <a:off x="290384" y="3570095"/>
          <a:ext cx="11660316" cy="3346345"/>
        </p:xfrm>
        <a:graphic>
          <a:graphicData uri="http://schemas.openxmlformats.org/drawingml/2006/table">
            <a:tbl>
              <a:tblPr bandRow="1">
                <a:tableStyleId>{ED083AE6-46FA-4A59-8FB0-9F97EB10719F}</a:tableStyleId>
              </a:tblPr>
              <a:tblGrid>
                <a:gridCol w="979774">
                  <a:extLst>
                    <a:ext uri="{9D8B030D-6E8A-4147-A177-3AD203B41FA5}">
                      <a16:colId xmlns:a16="http://schemas.microsoft.com/office/drawing/2014/main" val="1474230746"/>
                    </a:ext>
                  </a:extLst>
                </a:gridCol>
                <a:gridCol w="10680542">
                  <a:extLst>
                    <a:ext uri="{9D8B030D-6E8A-4147-A177-3AD203B41FA5}">
                      <a16:colId xmlns:a16="http://schemas.microsoft.com/office/drawing/2014/main" val="2781301133"/>
                    </a:ext>
                  </a:extLst>
                </a:gridCol>
              </a:tblGrid>
              <a:tr h="176883">
                <a:tc gridSpan="2">
                  <a:txBody>
                    <a:bodyPr/>
                    <a:lstStyle/>
                    <a:p>
                      <a:pPr algn="just">
                        <a:lnSpc>
                          <a:spcPct val="115000"/>
                        </a:lnSpc>
                        <a:spcBef>
                          <a:spcPts val="300"/>
                        </a:spcBef>
                        <a:spcAft>
                          <a:spcPts val="300"/>
                        </a:spcAft>
                      </a:pPr>
                      <a:r>
                        <a:rPr lang="en-GB" sz="1000" b="1" dirty="0">
                          <a:effectLst/>
                        </a:rPr>
                        <a:t>Action B9:  Improve estimates of latent and sensible heat fluxes and wind stress </a:t>
                      </a:r>
                      <a:endParaRPr lang="en-CH" sz="1000" b="1" dirty="0">
                        <a:effectLst/>
                        <a:latin typeface="Verdana" panose="020B0604030504040204" pitchFamily="34" charset="0"/>
                        <a:ea typeface="MS Mincho" panose="02020609040205080304" pitchFamily="49" charset="-128"/>
                        <a:cs typeface="Times New Roman" panose="02020603050405020304" pitchFamily="18" charset="0"/>
                      </a:endParaRPr>
                    </a:p>
                  </a:txBody>
                  <a:tcPr marL="42178" marR="42178" marT="0" marB="0"/>
                </a:tc>
                <a:tc hMerge="1">
                  <a:txBody>
                    <a:bodyPr/>
                    <a:lstStyle/>
                    <a:p>
                      <a:endParaRPr lang="en-CH"/>
                    </a:p>
                  </a:txBody>
                  <a:tcPr/>
                </a:tc>
                <a:extLst>
                  <a:ext uri="{0D108BD9-81ED-4DB2-BD59-A6C34878D82A}">
                    <a16:rowId xmlns:a16="http://schemas.microsoft.com/office/drawing/2014/main" val="1043693434"/>
                  </a:ext>
                </a:extLst>
              </a:tr>
              <a:tr h="1934190">
                <a:tc>
                  <a:txBody>
                    <a:bodyPr/>
                    <a:lstStyle/>
                    <a:p>
                      <a:pPr algn="l">
                        <a:lnSpc>
                          <a:spcPct val="115000"/>
                        </a:lnSpc>
                        <a:spcBef>
                          <a:spcPts val="300"/>
                        </a:spcBef>
                      </a:pPr>
                      <a:r>
                        <a:rPr lang="en-GB" sz="1000" dirty="0">
                          <a:effectLst/>
                        </a:rPr>
                        <a:t>Activities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42178" marR="42178" marT="0" marB="0"/>
                </a:tc>
                <a:tc>
                  <a:txBody>
                    <a:bodyPr/>
                    <a:lstStyle/>
                    <a:p>
                      <a:pPr algn="l">
                        <a:lnSpc>
                          <a:spcPct val="115000"/>
                        </a:lnSpc>
                        <a:spcBef>
                          <a:spcPts val="300"/>
                        </a:spcBef>
                        <a:spcAft>
                          <a:spcPts val="300"/>
                        </a:spcAft>
                      </a:pPr>
                      <a:r>
                        <a:rPr lang="en-GB" sz="1000" dirty="0">
                          <a:effectLst/>
                        </a:rPr>
                        <a:t>This action focuses on ice-free oceans and the terrestrial land surface.</a:t>
                      </a:r>
                    </a:p>
                    <a:p>
                      <a:pPr algn="l">
                        <a:lnSpc>
                          <a:spcPct val="115000"/>
                        </a:lnSpc>
                        <a:spcBef>
                          <a:spcPts val="300"/>
                        </a:spcBef>
                        <a:spcAft>
                          <a:spcPts val="300"/>
                        </a:spcAft>
                      </a:pPr>
                      <a:r>
                        <a:rPr lang="en-GB" sz="1000" dirty="0">
                          <a:effectLst/>
                        </a:rPr>
                        <a:t>1-3: in-situ measurements</a:t>
                      </a:r>
                      <a:endParaRPr lang="en-CH" sz="1000" dirty="0">
                        <a:effectLst/>
                      </a:endParaRPr>
                    </a:p>
                    <a:p>
                      <a:pPr marL="0" lvl="0" indent="0" algn="l">
                        <a:lnSpc>
                          <a:spcPct val="115000"/>
                        </a:lnSpc>
                        <a:spcBef>
                          <a:spcPts val="300"/>
                        </a:spcBef>
                        <a:spcAft>
                          <a:spcPts val="300"/>
                        </a:spcAft>
                        <a:buFont typeface="+mj-lt"/>
                        <a:buNone/>
                      </a:pPr>
                      <a:r>
                        <a:rPr lang="en-GB" sz="1000" dirty="0">
                          <a:effectLst/>
                        </a:rPr>
                        <a:t>4. Develop new approaches and improved methods to better exploit relevant ECV measurements to estimate ocean surface heat, moisture and momentum flux including:</a:t>
                      </a:r>
                      <a:endParaRPr lang="en-CH" sz="1000" dirty="0">
                        <a:effectLst/>
                      </a:endParaRPr>
                    </a:p>
                    <a:p>
                      <a:pPr marL="342900" lvl="0" indent="-342900" algn="l">
                        <a:lnSpc>
                          <a:spcPct val="100000"/>
                        </a:lnSpc>
                        <a:spcBef>
                          <a:spcPts val="600"/>
                        </a:spcBef>
                        <a:spcAft>
                          <a:spcPts val="0"/>
                        </a:spcAft>
                        <a:buFont typeface="+mj-lt"/>
                        <a:buAutoNum type="alphaLcParenR"/>
                      </a:pPr>
                      <a:r>
                        <a:rPr lang="en-GB" sz="1000" dirty="0">
                          <a:effectLst/>
                        </a:rPr>
                        <a:t>Better integration of in situ and satellite measurements, data assimilation, fusion techniques, ensuring consistency between different types of measurements and their harmonisation;</a:t>
                      </a:r>
                      <a:endParaRPr lang="en-CH" sz="1000" dirty="0">
                        <a:effectLst/>
                      </a:endParaRPr>
                    </a:p>
                    <a:p>
                      <a:pPr marL="342900" lvl="0" indent="-342900" algn="l">
                        <a:lnSpc>
                          <a:spcPct val="100000"/>
                        </a:lnSpc>
                        <a:spcBef>
                          <a:spcPts val="600"/>
                        </a:spcBef>
                        <a:spcAft>
                          <a:spcPts val="0"/>
                        </a:spcAft>
                        <a:buFont typeface="+mj-lt"/>
                        <a:buAutoNum type="alphaLcParenR"/>
                      </a:pPr>
                      <a:r>
                        <a:rPr lang="en-GB" sz="1000" dirty="0">
                          <a:effectLst/>
                        </a:rPr>
                        <a:t>Development and deployment of new satellite missions that are tuned to maximise the sensitivity to the state variables needed to estimate heat flux over the ocean and land;</a:t>
                      </a:r>
                      <a:endParaRPr lang="en-CH" sz="1000" dirty="0">
                        <a:effectLst/>
                      </a:endParaRPr>
                    </a:p>
                    <a:p>
                      <a:pPr marL="342900" lvl="0" indent="-342900" algn="l">
                        <a:lnSpc>
                          <a:spcPct val="100000"/>
                        </a:lnSpc>
                        <a:spcBef>
                          <a:spcPts val="600"/>
                        </a:spcBef>
                        <a:spcAft>
                          <a:spcPts val="0"/>
                        </a:spcAft>
                        <a:buFont typeface="+mj-lt"/>
                        <a:buAutoNum type="alphaLcParenR"/>
                      </a:pPr>
                      <a:r>
                        <a:rPr lang="en-GB" sz="1000" dirty="0">
                          <a:effectLst/>
                        </a:rPr>
                        <a:t>Increase and improvements in satellite observations that target both the surface parameters and the near-surface air-parameters;</a:t>
                      </a:r>
                      <a:endParaRPr lang="en-CH" sz="1000" dirty="0">
                        <a:effectLst/>
                      </a:endParaRPr>
                    </a:p>
                    <a:p>
                      <a:pPr marL="342900" lvl="0" indent="-342900" algn="l">
                        <a:lnSpc>
                          <a:spcPct val="100000"/>
                        </a:lnSpc>
                        <a:spcBef>
                          <a:spcPts val="600"/>
                        </a:spcBef>
                        <a:spcAft>
                          <a:spcPts val="300"/>
                        </a:spcAft>
                        <a:buFont typeface="+mj-lt"/>
                        <a:buAutoNum type="alphaLcParenR"/>
                      </a:pPr>
                      <a:r>
                        <a:rPr lang="en-GB" sz="1000" dirty="0">
                          <a:effectLst/>
                        </a:rPr>
                        <a:t>Simultaneously use of an approach based on high resolution numerical models (Large Eddy Simulation (LES)) to augment satellite product validations;</a:t>
                      </a:r>
                      <a:endParaRPr lang="en-CH" sz="1000" dirty="0">
                        <a:effectLst/>
                      </a:endParaRPr>
                    </a:p>
                    <a:p>
                      <a:pPr marL="342900" lvl="0" indent="-342900" algn="l">
                        <a:lnSpc>
                          <a:spcPct val="100000"/>
                        </a:lnSpc>
                        <a:spcBef>
                          <a:spcPts val="600"/>
                        </a:spcBef>
                        <a:spcAft>
                          <a:spcPts val="300"/>
                        </a:spcAft>
                        <a:buFont typeface="+mj-lt"/>
                        <a:buAutoNum type="alphaLcParenR"/>
                      </a:pPr>
                      <a:r>
                        <a:rPr lang="en-GB" sz="1000" dirty="0">
                          <a:effectLst/>
                        </a:rPr>
                        <a:t>Include in future intercomparison campaigns of latent and sensible heat fluxes measurements inferred from simultaneous observations with a water vapour differential absorption lidar (WVDIAL), a Doppler wind lidar and temperature from rotational Raman lidar.</a:t>
                      </a:r>
                      <a:endParaRPr lang="en-CH" sz="1000" dirty="0">
                        <a:effectLst/>
                      </a:endParaRPr>
                    </a:p>
                  </a:txBody>
                  <a:tcPr marL="42178" marR="42178" marT="0" marB="0"/>
                </a:tc>
                <a:extLst>
                  <a:ext uri="{0D108BD9-81ED-4DB2-BD59-A6C34878D82A}">
                    <a16:rowId xmlns:a16="http://schemas.microsoft.com/office/drawing/2014/main" val="1937342571"/>
                  </a:ext>
                </a:extLst>
              </a:tr>
              <a:tr h="511906">
                <a:tc>
                  <a:txBody>
                    <a:bodyPr/>
                    <a:lstStyle/>
                    <a:p>
                      <a:pPr algn="l">
                        <a:lnSpc>
                          <a:spcPct val="115000"/>
                        </a:lnSpc>
                        <a:spcBef>
                          <a:spcPts val="300"/>
                        </a:spcBef>
                      </a:pPr>
                      <a:r>
                        <a:rPr lang="en-US" sz="1000" dirty="0">
                          <a:effectLst/>
                          <a:latin typeface="+mn-lt"/>
                          <a:ea typeface="MS Mincho" panose="02020609040205080304" pitchFamily="49" charset="-128"/>
                          <a:cs typeface="Times New Roman" panose="02020603050405020304" pitchFamily="18" charset="0"/>
                        </a:rPr>
                        <a:t>Issue/Benefits</a:t>
                      </a:r>
                    </a:p>
                    <a:p>
                      <a:pPr algn="l">
                        <a:lnSpc>
                          <a:spcPct val="115000"/>
                        </a:lnSpc>
                        <a:spcBef>
                          <a:spcPts val="300"/>
                        </a:spcBef>
                      </a:pP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42178" marR="42178" marT="0" marB="0"/>
                </a:tc>
                <a:tc>
                  <a:txBody>
                    <a:bodyPr/>
                    <a:lstStyle/>
                    <a:p>
                      <a:pPr marL="342900" lvl="0" indent="-342900" algn="l">
                        <a:lnSpc>
                          <a:spcPct val="100000"/>
                        </a:lnSpc>
                        <a:spcBef>
                          <a:spcPts val="600"/>
                        </a:spcBef>
                        <a:spcAft>
                          <a:spcPts val="300"/>
                        </a:spcAft>
                        <a:buFont typeface="+mj-lt"/>
                        <a:buAutoNum type="alphaLcParenR"/>
                      </a:pPr>
                      <a:r>
                        <a:rPr lang="en-US" sz="1000" dirty="0">
                          <a:effectLst/>
                        </a:rPr>
                        <a:t>Understanding and estimating surface fluxes is essential for improving projections of climate change and planning adaptation and response measures. Improvement of estimates of ocean surface heat, moisture and momentum flux requires integrating in situ and satellite observations, use of data assimilation and fusion techniques. New and improved methods need to be developed to better achieve this integration. </a:t>
                      </a:r>
                      <a:endParaRPr lang="en-CH" sz="1000" dirty="0">
                        <a:effectLst/>
                      </a:endParaRPr>
                    </a:p>
                  </a:txBody>
                  <a:tcPr marL="42178" marR="42178" marT="0" marB="0"/>
                </a:tc>
                <a:extLst>
                  <a:ext uri="{0D108BD9-81ED-4DB2-BD59-A6C34878D82A}">
                    <a16:rowId xmlns:a16="http://schemas.microsoft.com/office/drawing/2014/main" val="2398459028"/>
                  </a:ext>
                </a:extLst>
              </a:tr>
              <a:tr h="607776">
                <a:tc>
                  <a:txBody>
                    <a:bodyPr/>
                    <a:lstStyle/>
                    <a:p>
                      <a:pPr algn="l">
                        <a:lnSpc>
                          <a:spcPct val="115000"/>
                        </a:lnSpc>
                        <a:spcBef>
                          <a:spcPts val="300"/>
                        </a:spcBef>
                      </a:pPr>
                      <a:r>
                        <a:rPr lang="en-GB" sz="1000" dirty="0">
                          <a:effectLst/>
                        </a:rPr>
                        <a:t>Means of Assessing Progress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42178" marR="42178" marT="0" marB="0"/>
                </a:tc>
                <a:tc>
                  <a:txBody>
                    <a:bodyPr/>
                    <a:lstStyle/>
                    <a:p>
                      <a:pPr marL="0" lvl="0" indent="0" algn="l">
                        <a:lnSpc>
                          <a:spcPct val="100000"/>
                        </a:lnSpc>
                        <a:spcBef>
                          <a:spcPts val="300"/>
                        </a:spcBef>
                        <a:spcAft>
                          <a:spcPts val="300"/>
                        </a:spcAft>
                        <a:buFont typeface="+mj-lt"/>
                        <a:buNone/>
                      </a:pPr>
                      <a:r>
                        <a:rPr lang="en-GB" sz="1000" dirty="0">
                          <a:effectLst/>
                        </a:rPr>
                        <a:t>4a) Reduced uncertainty in both air-sea and land-atmosphere flux products;</a:t>
                      </a:r>
                      <a:endParaRPr lang="en-CH" sz="1000" dirty="0">
                        <a:effectLst/>
                      </a:endParaRPr>
                    </a:p>
                    <a:p>
                      <a:pPr marL="0" lvl="0" indent="0" algn="l">
                        <a:lnSpc>
                          <a:spcPct val="100000"/>
                        </a:lnSpc>
                        <a:spcBef>
                          <a:spcPts val="600"/>
                        </a:spcBef>
                        <a:spcAft>
                          <a:spcPts val="300"/>
                        </a:spcAft>
                        <a:buFont typeface="+mj-lt"/>
                        <a:buNone/>
                      </a:pPr>
                      <a:r>
                        <a:rPr lang="en-GB" sz="1000" dirty="0">
                          <a:effectLst/>
                        </a:rPr>
                        <a:t>4b) Scoping and development of satellite missions to better optimise measurements in the Planetary Boundary Layer.</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42178" marR="42178" marT="0" marB="0"/>
                </a:tc>
                <a:extLst>
                  <a:ext uri="{0D108BD9-81ED-4DB2-BD59-A6C34878D82A}">
                    <a16:rowId xmlns:a16="http://schemas.microsoft.com/office/drawing/2014/main" val="3238916313"/>
                  </a:ext>
                </a:extLst>
              </a:tr>
            </a:tbl>
          </a:graphicData>
        </a:graphic>
      </p:graphicFrame>
    </p:spTree>
    <p:extLst>
      <p:ext uri="{BB962C8B-B14F-4D97-AF65-F5344CB8AC3E}">
        <p14:creationId xmlns:p14="http://schemas.microsoft.com/office/powerpoint/2010/main" val="112723024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FC4F8CF-8EEC-C644-0FAB-F1D9CD75538C}"/>
              </a:ext>
            </a:extLst>
          </p:cNvPr>
          <p:cNvGraphicFramePr>
            <a:graphicFrameLocks noGrp="1"/>
          </p:cNvGraphicFramePr>
          <p:nvPr>
            <p:extLst>
              <p:ext uri="{D42A27DB-BD31-4B8C-83A1-F6EECF244321}">
                <p14:modId xmlns:p14="http://schemas.microsoft.com/office/powerpoint/2010/main" val="29656814"/>
              </p:ext>
            </p:extLst>
          </p:nvPr>
        </p:nvGraphicFramePr>
        <p:xfrm>
          <a:off x="82207" y="48133"/>
          <a:ext cx="11788346" cy="2974467"/>
        </p:xfrm>
        <a:graphic>
          <a:graphicData uri="http://schemas.openxmlformats.org/drawingml/2006/table">
            <a:tbl>
              <a:tblPr bandRow="1">
                <a:tableStyleId>{BC89EF96-8CEA-46FF-86C4-4CE0E7609802}</a:tableStyleId>
              </a:tblPr>
              <a:tblGrid>
                <a:gridCol w="1092543">
                  <a:extLst>
                    <a:ext uri="{9D8B030D-6E8A-4147-A177-3AD203B41FA5}">
                      <a16:colId xmlns:a16="http://schemas.microsoft.com/office/drawing/2014/main" val="3087590112"/>
                    </a:ext>
                  </a:extLst>
                </a:gridCol>
                <a:gridCol w="10695803">
                  <a:extLst>
                    <a:ext uri="{9D8B030D-6E8A-4147-A177-3AD203B41FA5}">
                      <a16:colId xmlns:a16="http://schemas.microsoft.com/office/drawing/2014/main" val="3087146833"/>
                    </a:ext>
                  </a:extLst>
                </a:gridCol>
              </a:tblGrid>
              <a:tr h="0">
                <a:tc gridSpan="2">
                  <a:txBody>
                    <a:bodyPr/>
                    <a:lstStyle/>
                    <a:p>
                      <a:pPr algn="l">
                        <a:lnSpc>
                          <a:spcPct val="115000"/>
                        </a:lnSpc>
                        <a:spcBef>
                          <a:spcPts val="300"/>
                        </a:spcBef>
                        <a:spcAft>
                          <a:spcPts val="300"/>
                        </a:spcAft>
                      </a:pPr>
                      <a:r>
                        <a:rPr lang="en-GB" sz="1000" b="1" dirty="0">
                          <a:effectLst/>
                        </a:rPr>
                        <a:t>Action C2: General improvements to satellite data processing methods</a:t>
                      </a:r>
                      <a:endParaRPr lang="en-CH" sz="1000" b="1"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hMerge="1">
                  <a:txBody>
                    <a:bodyPr/>
                    <a:lstStyle/>
                    <a:p>
                      <a:endParaRPr lang="en-CH"/>
                    </a:p>
                  </a:txBody>
                  <a:tcPr/>
                </a:tc>
                <a:extLst>
                  <a:ext uri="{0D108BD9-81ED-4DB2-BD59-A6C34878D82A}">
                    <a16:rowId xmlns:a16="http://schemas.microsoft.com/office/drawing/2014/main" val="1429012913"/>
                  </a:ext>
                </a:extLst>
              </a:tr>
              <a:tr h="0">
                <a:tc>
                  <a:txBody>
                    <a:bodyPr/>
                    <a:lstStyle/>
                    <a:p>
                      <a:pPr algn="l">
                        <a:lnSpc>
                          <a:spcPct val="115000"/>
                        </a:lnSpc>
                        <a:spcBef>
                          <a:spcPts val="300"/>
                        </a:spcBef>
                      </a:pPr>
                      <a:r>
                        <a:rPr lang="en-GB" sz="1000" dirty="0">
                          <a:effectLst/>
                        </a:rPr>
                        <a:t>Activities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marL="342900" lvl="0" indent="-342900" algn="l">
                        <a:lnSpc>
                          <a:spcPct val="100000"/>
                        </a:lnSpc>
                        <a:spcBef>
                          <a:spcPts val="300"/>
                        </a:spcBef>
                        <a:spcAft>
                          <a:spcPts val="300"/>
                        </a:spcAft>
                        <a:buFont typeface="+mj-lt"/>
                        <a:buAutoNum type="arabicPeriod"/>
                      </a:pPr>
                      <a:r>
                        <a:rPr lang="en-GB" sz="1000" dirty="0">
                          <a:effectLst/>
                        </a:rPr>
                        <a:t>Improve radiance measurement records and Radiative Transfer (RT) models for simulating them.</a:t>
                      </a:r>
                      <a:endParaRPr lang="en-CH" sz="1000" dirty="0">
                        <a:effectLst/>
                      </a:endParaRPr>
                    </a:p>
                    <a:p>
                      <a:pPr marL="342900" lvl="0" indent="-342900" algn="l">
                        <a:lnSpc>
                          <a:spcPct val="100000"/>
                        </a:lnSpc>
                        <a:spcBef>
                          <a:spcPts val="300"/>
                        </a:spcBef>
                        <a:spcAft>
                          <a:spcPts val="300"/>
                        </a:spcAft>
                        <a:buFont typeface="+mj-lt"/>
                        <a:buAutoNum type="arabicPeriod"/>
                      </a:pPr>
                      <a:r>
                        <a:rPr lang="en-GB" sz="1000" dirty="0">
                          <a:effectLst/>
                        </a:rPr>
                        <a:t>Improve uncertainty quantification of satellite retrievals.</a:t>
                      </a:r>
                      <a:endParaRPr lang="en-CH" sz="1000" dirty="0">
                        <a:effectLst/>
                      </a:endParaRPr>
                    </a:p>
                    <a:p>
                      <a:pPr marL="342900" lvl="0" indent="-342900" algn="l">
                        <a:lnSpc>
                          <a:spcPct val="100000"/>
                        </a:lnSpc>
                        <a:spcBef>
                          <a:spcPts val="300"/>
                        </a:spcBef>
                        <a:spcAft>
                          <a:spcPts val="300"/>
                        </a:spcAft>
                        <a:buFont typeface="+mj-lt"/>
                        <a:buAutoNum type="arabicPeriod"/>
                      </a:pPr>
                      <a:r>
                        <a:rPr lang="en-GB" sz="1000" dirty="0">
                          <a:effectLst/>
                        </a:rPr>
                        <a:t>Periodically reprocess full satellite data records whenever an update of underlying methods occurs, especially when those risks introducing discontinuities into the time series.</a:t>
                      </a:r>
                      <a:endParaRPr lang="en-CH" sz="1000" dirty="0">
                        <a:effectLst/>
                      </a:endParaRPr>
                    </a:p>
                    <a:p>
                      <a:pPr marL="342900" lvl="0" indent="-342900" algn="l">
                        <a:lnSpc>
                          <a:spcPct val="100000"/>
                        </a:lnSpc>
                        <a:spcBef>
                          <a:spcPts val="300"/>
                        </a:spcBef>
                        <a:spcAft>
                          <a:spcPts val="300"/>
                        </a:spcAft>
                        <a:buFont typeface="+mj-lt"/>
                        <a:buAutoNum type="arabicPeriod"/>
                      </a:pPr>
                      <a:r>
                        <a:rPr lang="en-GB" sz="1000" dirty="0">
                          <a:effectLst/>
                        </a:rPr>
                        <a:t>Consolidate satellite observations into instrument-independent space-time grids for easy intercomparisons and fusion.</a:t>
                      </a:r>
                      <a:endParaRPr lang="en-CH" sz="1000" dirty="0">
                        <a:effectLst/>
                      </a:endParaRPr>
                    </a:p>
                    <a:p>
                      <a:pPr marL="342900" lvl="0" indent="-342900" algn="l">
                        <a:lnSpc>
                          <a:spcPct val="100000"/>
                        </a:lnSpc>
                        <a:spcBef>
                          <a:spcPts val="300"/>
                        </a:spcBef>
                        <a:spcAft>
                          <a:spcPts val="300"/>
                        </a:spcAft>
                        <a:buFont typeface="+mj-lt"/>
                        <a:buAutoNum type="arabicPeriod"/>
                      </a:pPr>
                      <a:r>
                        <a:rPr lang="en-GB" sz="1000" dirty="0">
                          <a:effectLst/>
                        </a:rPr>
                        <a:t>Ensure harmonisation and quality of ancillary data used to generate satellite products such as solar irradiance and meteorological data.</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2594807181"/>
                  </a:ext>
                </a:extLst>
              </a:tr>
              <a:tr h="0">
                <a:tc>
                  <a:txBody>
                    <a:bodyPr/>
                    <a:lstStyle/>
                    <a:p>
                      <a:pPr algn="l">
                        <a:lnSpc>
                          <a:spcPct val="115000"/>
                        </a:lnSpc>
                        <a:spcBef>
                          <a:spcPts val="300"/>
                        </a:spcBef>
                      </a:pPr>
                      <a:r>
                        <a:rPr lang="en-GB" sz="1000" dirty="0">
                          <a:effectLst/>
                        </a:rPr>
                        <a:t>Issue/Benefits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algn="l">
                        <a:lnSpc>
                          <a:spcPct val="115000"/>
                        </a:lnSpc>
                        <a:spcBef>
                          <a:spcPts val="300"/>
                        </a:spcBef>
                        <a:spcAft>
                          <a:spcPts val="300"/>
                        </a:spcAft>
                      </a:pPr>
                      <a:r>
                        <a:rPr lang="en-GB" sz="1000" dirty="0">
                          <a:effectLst/>
                        </a:rPr>
                        <a:t>Many data products depend on extended processing streams from observations to data products. Improving data processing methods facilitates ease of use, regular reprocessing and robust uncertainty quantification of available observations. This action identifies key areas for improvements. Ensuring the availability of relevant, high-quality estimates with long-term continuity across multiple instruments and satellites results in better quality of the satellite climate data records.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3195181749"/>
                  </a:ext>
                </a:extLst>
              </a:tr>
              <a:tr h="0">
                <a:tc>
                  <a:txBody>
                    <a:bodyPr/>
                    <a:lstStyle/>
                    <a:p>
                      <a:pPr algn="l">
                        <a:lnSpc>
                          <a:spcPct val="115000"/>
                        </a:lnSpc>
                        <a:spcBef>
                          <a:spcPts val="300"/>
                        </a:spcBef>
                      </a:pPr>
                      <a:r>
                        <a:rPr lang="en-GB" sz="1000">
                          <a:effectLst/>
                        </a:rPr>
                        <a:t>Implementers</a:t>
                      </a:r>
                      <a:endParaRPr lang="en-CH" sz="100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algn="l">
                        <a:lnSpc>
                          <a:spcPct val="115000"/>
                        </a:lnSpc>
                        <a:spcBef>
                          <a:spcPts val="300"/>
                        </a:spcBef>
                        <a:spcAft>
                          <a:spcPts val="300"/>
                        </a:spcAft>
                      </a:pPr>
                      <a:r>
                        <a:rPr lang="en-GB" sz="1000" dirty="0">
                          <a:effectLst/>
                        </a:rPr>
                        <a:t>From 1 to 5: Space agencies, Academia, Research organizations.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4015706328"/>
                  </a:ext>
                </a:extLst>
              </a:tr>
              <a:tr h="0">
                <a:tc>
                  <a:txBody>
                    <a:bodyPr/>
                    <a:lstStyle/>
                    <a:p>
                      <a:pPr algn="l">
                        <a:lnSpc>
                          <a:spcPct val="115000"/>
                        </a:lnSpc>
                        <a:spcBef>
                          <a:spcPts val="300"/>
                        </a:spcBef>
                      </a:pPr>
                      <a:r>
                        <a:rPr lang="en-GB" sz="1000" dirty="0">
                          <a:effectLst/>
                        </a:rPr>
                        <a:t>Means of Assessing Progress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algn="l">
                        <a:lnSpc>
                          <a:spcPct val="100000"/>
                        </a:lnSpc>
                        <a:spcBef>
                          <a:spcPts val="300"/>
                        </a:spcBef>
                        <a:spcAft>
                          <a:spcPts val="300"/>
                        </a:spcAft>
                      </a:pPr>
                      <a:r>
                        <a:rPr lang="en-GB" sz="1000" dirty="0">
                          <a:effectLst/>
                        </a:rPr>
                        <a:t>For 1 and 2: </a:t>
                      </a:r>
                      <a:endParaRPr lang="en-CH" sz="1000" dirty="0">
                        <a:effectLst/>
                      </a:endParaRPr>
                    </a:p>
                    <a:p>
                      <a:pPr marL="165735" algn="l">
                        <a:lnSpc>
                          <a:spcPct val="100000"/>
                        </a:lnSpc>
                        <a:spcBef>
                          <a:spcPts val="300"/>
                        </a:spcBef>
                        <a:spcAft>
                          <a:spcPts val="300"/>
                        </a:spcAft>
                      </a:pPr>
                      <a:r>
                        <a:rPr lang="en-GB" sz="1000" dirty="0">
                          <a:effectLst/>
                        </a:rPr>
                        <a:t>New publications showing improvements in radiative transfer and uncertainty characterisation.</a:t>
                      </a:r>
                      <a:endParaRPr lang="en-CH" sz="1000" dirty="0">
                        <a:effectLst/>
                      </a:endParaRPr>
                    </a:p>
                    <a:p>
                      <a:pPr marL="342900" lvl="0" indent="-342900" algn="l">
                        <a:lnSpc>
                          <a:spcPct val="100000"/>
                        </a:lnSpc>
                        <a:spcBef>
                          <a:spcPts val="300"/>
                        </a:spcBef>
                        <a:spcAft>
                          <a:spcPts val="300"/>
                        </a:spcAft>
                        <a:buFont typeface="+mj-lt"/>
                        <a:buAutoNum type="arabicPeriod" startAt="3"/>
                      </a:pPr>
                      <a:r>
                        <a:rPr lang="en-GB" sz="1000" dirty="0">
                          <a:effectLst/>
                        </a:rPr>
                        <a:t>Increased number of available reprocessed Fundamental Climate Data Records (FCDRs).</a:t>
                      </a:r>
                      <a:endParaRPr lang="en-CH" sz="1000" dirty="0">
                        <a:effectLst/>
                      </a:endParaRPr>
                    </a:p>
                    <a:p>
                      <a:pPr marL="342900" lvl="0" indent="-342900" algn="l">
                        <a:lnSpc>
                          <a:spcPct val="100000"/>
                        </a:lnSpc>
                        <a:spcBef>
                          <a:spcPts val="300"/>
                        </a:spcBef>
                        <a:spcAft>
                          <a:spcPts val="300"/>
                        </a:spcAft>
                        <a:buFont typeface="+mj-lt"/>
                        <a:buAutoNum type="arabicPeriod" startAt="3"/>
                      </a:pPr>
                      <a:r>
                        <a:rPr lang="en-GB" sz="1000" dirty="0">
                          <a:effectLst/>
                        </a:rPr>
                        <a:t>Increased number of available consolidated gridded satellite datasets. </a:t>
                      </a:r>
                      <a:endParaRPr lang="en-CH" sz="1000" dirty="0">
                        <a:effectLst/>
                      </a:endParaRPr>
                    </a:p>
                    <a:p>
                      <a:pPr marL="342900" lvl="0" indent="-342900" algn="l">
                        <a:lnSpc>
                          <a:spcPct val="100000"/>
                        </a:lnSpc>
                        <a:spcBef>
                          <a:spcPts val="300"/>
                        </a:spcBef>
                        <a:spcAft>
                          <a:spcPts val="300"/>
                        </a:spcAft>
                        <a:buFont typeface="+mj-lt"/>
                        <a:buAutoNum type="arabicPeriod" startAt="3"/>
                      </a:pPr>
                      <a:r>
                        <a:rPr lang="en-GB" sz="1000" dirty="0">
                          <a:effectLst/>
                        </a:rPr>
                        <a:t>Products with consistent traceability to ancillary data and associated quality assessment.</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4184793032"/>
                  </a:ext>
                </a:extLst>
              </a:tr>
            </a:tbl>
          </a:graphicData>
        </a:graphic>
      </p:graphicFrame>
      <p:graphicFrame>
        <p:nvGraphicFramePr>
          <p:cNvPr id="3" name="Table 2">
            <a:extLst>
              <a:ext uri="{FF2B5EF4-FFF2-40B4-BE49-F238E27FC236}">
                <a16:creationId xmlns:a16="http://schemas.microsoft.com/office/drawing/2014/main" id="{DA52BCB8-6796-13CF-BFA7-8EFB1B362631}"/>
              </a:ext>
            </a:extLst>
          </p:cNvPr>
          <p:cNvGraphicFramePr>
            <a:graphicFrameLocks noGrp="1"/>
          </p:cNvGraphicFramePr>
          <p:nvPr>
            <p:extLst>
              <p:ext uri="{D42A27DB-BD31-4B8C-83A1-F6EECF244321}">
                <p14:modId xmlns:p14="http://schemas.microsoft.com/office/powerpoint/2010/main" val="3806785011"/>
              </p:ext>
            </p:extLst>
          </p:nvPr>
        </p:nvGraphicFramePr>
        <p:xfrm>
          <a:off x="82207" y="3252851"/>
          <a:ext cx="11788346" cy="3537966"/>
        </p:xfrm>
        <a:graphic>
          <a:graphicData uri="http://schemas.openxmlformats.org/drawingml/2006/table">
            <a:tbl>
              <a:tblPr>
                <a:tableStyleId>{BC89EF96-8CEA-46FF-86C4-4CE0E7609802}</a:tableStyleId>
              </a:tblPr>
              <a:tblGrid>
                <a:gridCol w="1092543">
                  <a:extLst>
                    <a:ext uri="{9D8B030D-6E8A-4147-A177-3AD203B41FA5}">
                      <a16:colId xmlns:a16="http://schemas.microsoft.com/office/drawing/2014/main" val="899191783"/>
                    </a:ext>
                  </a:extLst>
                </a:gridCol>
                <a:gridCol w="10695803">
                  <a:extLst>
                    <a:ext uri="{9D8B030D-6E8A-4147-A177-3AD203B41FA5}">
                      <a16:colId xmlns:a16="http://schemas.microsoft.com/office/drawing/2014/main" val="2654590230"/>
                    </a:ext>
                  </a:extLst>
                </a:gridCol>
              </a:tblGrid>
              <a:tr h="0">
                <a:tc gridSpan="2">
                  <a:txBody>
                    <a:bodyPr/>
                    <a:lstStyle/>
                    <a:p>
                      <a:pPr algn="just">
                        <a:lnSpc>
                          <a:spcPct val="115000"/>
                        </a:lnSpc>
                        <a:spcBef>
                          <a:spcPts val="300"/>
                        </a:spcBef>
                        <a:spcAft>
                          <a:spcPts val="300"/>
                        </a:spcAft>
                      </a:pPr>
                      <a:r>
                        <a:rPr lang="en-GB" sz="1000" b="1" dirty="0">
                          <a:effectLst/>
                        </a:rPr>
                        <a:t>Action C5: ECV-specific satellite data processing method improvements </a:t>
                      </a:r>
                      <a:endParaRPr lang="en-CH" sz="1000" b="1" dirty="0">
                        <a:effectLst/>
                        <a:latin typeface="+mn-lt"/>
                        <a:ea typeface="MS Mincho" panose="02020609040205080304" pitchFamily="49" charset="-128"/>
                        <a:cs typeface="Times New Roman" panose="02020603050405020304" pitchFamily="18" charset="0"/>
                      </a:endParaRPr>
                    </a:p>
                  </a:txBody>
                  <a:tcPr marL="73025" marR="73025" marT="0" marB="0">
                    <a:solidFill>
                      <a:schemeClr val="accent1">
                        <a:lumMod val="20000"/>
                        <a:lumOff val="80000"/>
                      </a:schemeClr>
                    </a:solidFill>
                  </a:tcPr>
                </a:tc>
                <a:tc hMerge="1">
                  <a:txBody>
                    <a:bodyPr/>
                    <a:lstStyle/>
                    <a:p>
                      <a:endParaRPr lang="en-CH"/>
                    </a:p>
                  </a:txBody>
                  <a:tcPr/>
                </a:tc>
                <a:extLst>
                  <a:ext uri="{0D108BD9-81ED-4DB2-BD59-A6C34878D82A}">
                    <a16:rowId xmlns:a16="http://schemas.microsoft.com/office/drawing/2014/main" val="3227467818"/>
                  </a:ext>
                </a:extLst>
              </a:tr>
              <a:tr h="0">
                <a:tc>
                  <a:txBody>
                    <a:bodyPr/>
                    <a:lstStyle/>
                    <a:p>
                      <a:pPr algn="l">
                        <a:lnSpc>
                          <a:spcPct val="115000"/>
                        </a:lnSpc>
                        <a:spcBef>
                          <a:spcPts val="300"/>
                        </a:spcBef>
                      </a:pPr>
                      <a:r>
                        <a:rPr lang="en-GB" sz="1000" dirty="0">
                          <a:effectLst/>
                        </a:rPr>
                        <a:t>Activities</a:t>
                      </a:r>
                      <a:endParaRPr lang="en-CH" sz="1000" dirty="0">
                        <a:effectLst/>
                        <a:latin typeface="+mn-lt"/>
                        <a:ea typeface="MS Mincho" panose="02020609040205080304" pitchFamily="49" charset="-128"/>
                        <a:cs typeface="Times New Roman" panose="02020603050405020304" pitchFamily="18" charset="0"/>
                      </a:endParaRPr>
                    </a:p>
                  </a:txBody>
                  <a:tcPr marL="73025" marR="73025" marT="0" marB="0"/>
                </a:tc>
                <a:tc>
                  <a:txBody>
                    <a:bodyPr/>
                    <a:lstStyle/>
                    <a:p>
                      <a:pPr marL="342900" lvl="0" indent="-342900" algn="l">
                        <a:lnSpc>
                          <a:spcPct val="115000"/>
                        </a:lnSpc>
                        <a:spcBef>
                          <a:spcPts val="300"/>
                        </a:spcBef>
                        <a:spcAft>
                          <a:spcPts val="300"/>
                        </a:spcAft>
                        <a:buFont typeface="+mj-lt"/>
                        <a:buAutoNum type="arabicPeriod"/>
                      </a:pPr>
                      <a:r>
                        <a:rPr lang="en-GB" sz="1000" dirty="0">
                          <a:effectLst/>
                        </a:rPr>
                        <a:t>Generate timely permafrost, land cover change, burnt area, and fire severity/burning efficiency products from high resolution data satellite observations (e.g. Sentinel1/-2 and Landsat).</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Produce harmonised and validated Above Ground Biomass (AGB) and change datasets from different satellite data streams, for enhancing aboveground biomass estimation at global and (sub-national) levels. </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Ensure that the Bidirectional Reflectance Distribution Function (BRDF) parameters are provided together with surface albedo.</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Reprocess the LEO NASA 25+ year Lightning Imaging Sensor (LIS) data set from the Optical Transient Detector (OTD, 1995-2000), LIS on the Tropical Rainfall Measuring Mission (TRMM-LIS, 1997-2015) and International Space Station (ISS-LIS, 2017-Present).</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Reprocess the GEO Geostationary Lightning Mapper (GLM) on GOES-16/17/18 (2017‑Present).</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Improve consistency of the inter-dependent land products.</a:t>
                      </a:r>
                      <a:endParaRPr lang="en-CH" sz="1000" dirty="0">
                        <a:effectLst/>
                        <a:latin typeface="+mn-lt"/>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615571462"/>
                  </a:ext>
                </a:extLst>
              </a:tr>
              <a:tr h="0">
                <a:tc>
                  <a:txBody>
                    <a:bodyPr/>
                    <a:lstStyle/>
                    <a:p>
                      <a:pPr algn="l">
                        <a:lnSpc>
                          <a:spcPct val="115000"/>
                        </a:lnSpc>
                        <a:spcBef>
                          <a:spcPts val="300"/>
                        </a:spcBef>
                      </a:pPr>
                      <a:r>
                        <a:rPr lang="en-US" sz="1000" dirty="0">
                          <a:effectLst/>
                          <a:latin typeface="+mn-lt"/>
                          <a:ea typeface="MS Mincho" panose="02020609040205080304" pitchFamily="49" charset="-128"/>
                          <a:cs typeface="Times New Roman" panose="02020603050405020304" pitchFamily="18" charset="0"/>
                        </a:rPr>
                        <a:t>Means of Assessing Progress</a:t>
                      </a:r>
                    </a:p>
                    <a:p>
                      <a:pPr algn="l">
                        <a:lnSpc>
                          <a:spcPct val="115000"/>
                        </a:lnSpc>
                        <a:spcBef>
                          <a:spcPts val="300"/>
                        </a:spcBef>
                      </a:pPr>
                      <a:endParaRPr lang="en-CH" sz="1000" dirty="0">
                        <a:effectLst/>
                        <a:latin typeface="+mn-lt"/>
                        <a:ea typeface="MS Mincho" panose="02020609040205080304" pitchFamily="49" charset="-128"/>
                        <a:cs typeface="Times New Roman" panose="02020603050405020304" pitchFamily="18" charset="0"/>
                      </a:endParaRPr>
                    </a:p>
                  </a:txBody>
                  <a:tcPr marL="73025" marR="73025" marT="0" marB="0">
                    <a:solidFill>
                      <a:schemeClr val="accent1">
                        <a:lumMod val="20000"/>
                        <a:lumOff val="80000"/>
                      </a:schemeClr>
                    </a:solidFill>
                  </a:tcPr>
                </a:tc>
                <a:tc>
                  <a:txBody>
                    <a:bodyPr/>
                    <a:lstStyle/>
                    <a:p>
                      <a:pPr marL="342900" lvl="0" indent="-342900" algn="l">
                        <a:lnSpc>
                          <a:spcPct val="100000"/>
                        </a:lnSpc>
                        <a:spcBef>
                          <a:spcPts val="300"/>
                        </a:spcBef>
                        <a:spcAft>
                          <a:spcPts val="300"/>
                        </a:spcAft>
                        <a:buFont typeface="+mj-lt"/>
                        <a:buAutoNum type="arabicPeriod"/>
                      </a:pPr>
                      <a:r>
                        <a:rPr lang="en-US" sz="1000" dirty="0">
                          <a:effectLst/>
                        </a:rPr>
                        <a:t>Improved and validated permafrost, land cover and change products and updated, and higher resolution, burnt area and fire severity products.</a:t>
                      </a:r>
                    </a:p>
                    <a:p>
                      <a:pPr marL="342900" lvl="0" indent="-342900" algn="l">
                        <a:lnSpc>
                          <a:spcPct val="100000"/>
                        </a:lnSpc>
                        <a:spcBef>
                          <a:spcPts val="300"/>
                        </a:spcBef>
                        <a:spcAft>
                          <a:spcPts val="300"/>
                        </a:spcAft>
                        <a:buFont typeface="+mj-lt"/>
                        <a:buAutoNum type="arabicPeriod"/>
                      </a:pPr>
                      <a:r>
                        <a:rPr lang="en-US" sz="1000" dirty="0">
                          <a:effectLst/>
                        </a:rPr>
                        <a:t>Global </a:t>
                      </a:r>
                      <a:r>
                        <a:rPr lang="en-US" sz="1000" dirty="0" err="1">
                          <a:effectLst/>
                        </a:rPr>
                        <a:t>harmonised</a:t>
                      </a:r>
                      <a:r>
                        <a:rPr lang="en-US" sz="1000" dirty="0">
                          <a:effectLst/>
                        </a:rPr>
                        <a:t> biomass and change datasets, with validated estimates at sub-national levels.</a:t>
                      </a:r>
                    </a:p>
                    <a:p>
                      <a:pPr marL="342900" lvl="0" indent="-342900" algn="l">
                        <a:lnSpc>
                          <a:spcPct val="100000"/>
                        </a:lnSpc>
                        <a:spcBef>
                          <a:spcPts val="300"/>
                        </a:spcBef>
                        <a:spcAft>
                          <a:spcPts val="300"/>
                        </a:spcAft>
                        <a:buFont typeface="+mj-lt"/>
                        <a:buAutoNum type="arabicPeriod"/>
                      </a:pPr>
                      <a:r>
                        <a:rPr lang="en-US" sz="1000" dirty="0">
                          <a:effectLst/>
                        </a:rPr>
                        <a:t>Provision of the isotropic BRDF spectral parameters used in surface albedo retrieval at the same spatial and temporal scale of the products and the uncertainties error budget associated to the surface albedo products. </a:t>
                      </a:r>
                    </a:p>
                    <a:p>
                      <a:pPr marL="342900" lvl="0" indent="-342900" algn="l">
                        <a:lnSpc>
                          <a:spcPct val="100000"/>
                        </a:lnSpc>
                        <a:spcBef>
                          <a:spcPts val="300"/>
                        </a:spcBef>
                        <a:spcAft>
                          <a:spcPts val="300"/>
                        </a:spcAft>
                        <a:buFont typeface="+mj-lt"/>
                        <a:buAutoNum type="arabicPeriod"/>
                      </a:pPr>
                      <a:r>
                        <a:rPr lang="en-US" sz="1000" dirty="0">
                          <a:effectLst/>
                        </a:rPr>
                        <a:t>Validated and updated 0.1 x 0.1 deg product for satellites and ground-based lightning RF data sets (GLD360, WWLLN); and </a:t>
                      </a:r>
                      <a:r>
                        <a:rPr lang="en-US" sz="1000" dirty="0" err="1">
                          <a:effectLst/>
                        </a:rPr>
                        <a:t>ThunderHour</a:t>
                      </a:r>
                      <a:r>
                        <a:rPr lang="en-US" sz="1000" dirty="0">
                          <a:effectLst/>
                        </a:rPr>
                        <a:t> grids (derived from the satellite lightning detection) for GLD360, ENGLN, WWLLN, GLM.</a:t>
                      </a:r>
                    </a:p>
                    <a:p>
                      <a:pPr marL="342900" lvl="0" indent="-342900" algn="l">
                        <a:lnSpc>
                          <a:spcPct val="100000"/>
                        </a:lnSpc>
                        <a:spcBef>
                          <a:spcPts val="300"/>
                        </a:spcBef>
                        <a:spcAft>
                          <a:spcPts val="300"/>
                        </a:spcAft>
                        <a:buFont typeface="+mj-lt"/>
                        <a:buAutoNum type="arabicPeriod"/>
                      </a:pPr>
                      <a:r>
                        <a:rPr lang="en-US" sz="1000" dirty="0">
                          <a:effectLst/>
                        </a:rPr>
                        <a:t>Validated and updated space and RF ground-based lightning data at 0.1 x 0.1 deg grids.</a:t>
                      </a:r>
                    </a:p>
                    <a:p>
                      <a:pPr marL="342900" lvl="0" indent="-342900" algn="l">
                        <a:lnSpc>
                          <a:spcPct val="100000"/>
                        </a:lnSpc>
                        <a:spcBef>
                          <a:spcPts val="300"/>
                        </a:spcBef>
                        <a:spcAft>
                          <a:spcPts val="300"/>
                        </a:spcAft>
                        <a:buFont typeface="+mj-lt"/>
                        <a:buAutoNum type="arabicPeriod"/>
                      </a:pPr>
                      <a:r>
                        <a:rPr lang="en-US" sz="1000" dirty="0">
                          <a:effectLst/>
                        </a:rPr>
                        <a:t>Maps of all </a:t>
                      </a:r>
                      <a:r>
                        <a:rPr lang="en-US" sz="1000" dirty="0" err="1">
                          <a:effectLst/>
                        </a:rPr>
                        <a:t>biospheric</a:t>
                      </a:r>
                      <a:r>
                        <a:rPr lang="en-US" sz="1000" dirty="0">
                          <a:effectLst/>
                        </a:rPr>
                        <a:t> ECVs using a common geographic definition, at the same temporal/spatial scale as climate models with plant functional types.</a:t>
                      </a:r>
                    </a:p>
                  </a:txBody>
                  <a:tcPr marL="73025" marR="73025" marT="0" marB="0">
                    <a:solidFill>
                      <a:schemeClr val="accent1">
                        <a:lumMod val="20000"/>
                        <a:lumOff val="80000"/>
                      </a:schemeClr>
                    </a:solidFill>
                  </a:tcPr>
                </a:tc>
                <a:extLst>
                  <a:ext uri="{0D108BD9-81ED-4DB2-BD59-A6C34878D82A}">
                    <a16:rowId xmlns:a16="http://schemas.microsoft.com/office/drawing/2014/main" val="1375365355"/>
                  </a:ext>
                </a:extLst>
              </a:tr>
            </a:tbl>
          </a:graphicData>
        </a:graphic>
      </p:graphicFrame>
      <p:sp>
        <p:nvSpPr>
          <p:cNvPr id="5" name="TextBox 4">
            <a:extLst>
              <a:ext uri="{FF2B5EF4-FFF2-40B4-BE49-F238E27FC236}">
                <a16:creationId xmlns:a16="http://schemas.microsoft.com/office/drawing/2014/main" id="{BEA5683D-FF1A-2524-0EF5-0E28A08FF88A}"/>
              </a:ext>
            </a:extLst>
          </p:cNvPr>
          <p:cNvSpPr txBox="1"/>
          <p:nvPr/>
        </p:nvSpPr>
        <p:spPr>
          <a:xfrm>
            <a:off x="7016407" y="0"/>
            <a:ext cx="5175593" cy="646331"/>
          </a:xfrm>
          <a:prstGeom prst="rect">
            <a:avLst/>
          </a:prstGeom>
          <a:solidFill>
            <a:schemeClr val="accent1">
              <a:lumMod val="75000"/>
            </a:schemeClr>
          </a:solidFill>
          <a:ln>
            <a:solidFill>
              <a:schemeClr val="tx1"/>
            </a:solidFill>
          </a:ln>
        </p:spPr>
        <p:txBody>
          <a:bodyPr wrap="square" rtlCol="0">
            <a:spAutoFit/>
          </a:bodyPr>
          <a:lstStyle/>
          <a:p>
            <a:r>
              <a:rPr lang="en-US" b="1" dirty="0">
                <a:solidFill>
                  <a:schemeClr val="bg1"/>
                </a:solidFill>
              </a:rPr>
              <a:t>C: </a:t>
            </a:r>
            <a:r>
              <a:rPr lang="en-US" b="1" dirty="0">
                <a:solidFill>
                  <a:schemeClr val="bg1"/>
                </a:solidFill>
                <a:ea typeface="MS Mincho" panose="02020609040205080304" pitchFamily="49" charset="-128"/>
                <a:cs typeface="Times New Roman" panose="02020603050405020304" pitchFamily="18" charset="0"/>
              </a:rPr>
              <a:t>I</a:t>
            </a:r>
            <a:r>
              <a:rPr lang="en-US" sz="1800" b="1" dirty="0">
                <a:solidFill>
                  <a:schemeClr val="bg1"/>
                </a:solidFill>
                <a:effectLst/>
                <a:ea typeface="MS Mincho" panose="02020609040205080304" pitchFamily="49" charset="-128"/>
                <a:cs typeface="Times New Roman" panose="02020603050405020304" pitchFamily="18" charset="0"/>
              </a:rPr>
              <a:t>mproving data quality, availability and utility, including reprocessing</a:t>
            </a:r>
            <a:endParaRPr lang="en-CH" b="1" dirty="0">
              <a:solidFill>
                <a:schemeClr val="bg1"/>
              </a:solidFill>
            </a:endParaRPr>
          </a:p>
        </p:txBody>
      </p:sp>
    </p:spTree>
    <p:extLst>
      <p:ext uri="{BB962C8B-B14F-4D97-AF65-F5344CB8AC3E}">
        <p14:creationId xmlns:p14="http://schemas.microsoft.com/office/powerpoint/2010/main" val="42790144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2FC4577-1508-C30C-5579-C55168043A9A}"/>
              </a:ext>
            </a:extLst>
          </p:cNvPr>
          <p:cNvGraphicFramePr>
            <a:graphicFrameLocks noGrp="1"/>
          </p:cNvGraphicFramePr>
          <p:nvPr>
            <p:extLst>
              <p:ext uri="{D42A27DB-BD31-4B8C-83A1-F6EECF244321}">
                <p14:modId xmlns:p14="http://schemas.microsoft.com/office/powerpoint/2010/main" val="1591316211"/>
              </p:ext>
            </p:extLst>
          </p:nvPr>
        </p:nvGraphicFramePr>
        <p:xfrm>
          <a:off x="324622" y="1426908"/>
          <a:ext cx="10526755" cy="3324225"/>
        </p:xfrm>
        <a:graphic>
          <a:graphicData uri="http://schemas.openxmlformats.org/drawingml/2006/table">
            <a:tbl>
              <a:tblPr bandRow="1">
                <a:tableStyleId>{616DA210-FB5B-4158-B5E0-FEB733F419BA}</a:tableStyleId>
              </a:tblPr>
              <a:tblGrid>
                <a:gridCol w="907278">
                  <a:extLst>
                    <a:ext uri="{9D8B030D-6E8A-4147-A177-3AD203B41FA5}">
                      <a16:colId xmlns:a16="http://schemas.microsoft.com/office/drawing/2014/main" val="1055439006"/>
                    </a:ext>
                  </a:extLst>
                </a:gridCol>
                <a:gridCol w="9619477">
                  <a:extLst>
                    <a:ext uri="{9D8B030D-6E8A-4147-A177-3AD203B41FA5}">
                      <a16:colId xmlns:a16="http://schemas.microsoft.com/office/drawing/2014/main" val="684423121"/>
                    </a:ext>
                  </a:extLst>
                </a:gridCol>
              </a:tblGrid>
              <a:tr h="0">
                <a:tc gridSpan="2">
                  <a:txBody>
                    <a:bodyPr/>
                    <a:lstStyle/>
                    <a:p>
                      <a:pPr algn="just">
                        <a:lnSpc>
                          <a:spcPct val="115000"/>
                        </a:lnSpc>
                        <a:spcBef>
                          <a:spcPts val="300"/>
                        </a:spcBef>
                        <a:spcAft>
                          <a:spcPts val="300"/>
                        </a:spcAft>
                      </a:pPr>
                      <a:r>
                        <a:rPr lang="en-GB" sz="1000" b="1" dirty="0">
                          <a:effectLst/>
                        </a:rPr>
                        <a:t>Action D4:  Create a facility to access co-located in situ </a:t>
                      </a:r>
                      <a:r>
                        <a:rPr lang="en-GB" sz="1000" b="1" dirty="0" err="1">
                          <a:effectLst/>
                        </a:rPr>
                        <a:t>cal</a:t>
                      </a:r>
                      <a:r>
                        <a:rPr lang="en-GB" sz="1000" b="1" dirty="0">
                          <a:effectLst/>
                        </a:rPr>
                        <a:t>/</a:t>
                      </a:r>
                      <a:r>
                        <a:rPr lang="en-GB" sz="1000" b="1" dirty="0" err="1">
                          <a:effectLst/>
                        </a:rPr>
                        <a:t>val</a:t>
                      </a:r>
                      <a:r>
                        <a:rPr lang="en-GB" sz="1000" b="1" dirty="0">
                          <a:effectLst/>
                        </a:rPr>
                        <a:t> observations and satellite data for quality assurance of satellite products</a:t>
                      </a:r>
                      <a:endParaRPr lang="en-CH" sz="1000" b="1"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hMerge="1">
                  <a:txBody>
                    <a:bodyPr/>
                    <a:lstStyle/>
                    <a:p>
                      <a:endParaRPr lang="en-CH"/>
                    </a:p>
                  </a:txBody>
                  <a:tcPr/>
                </a:tc>
                <a:extLst>
                  <a:ext uri="{0D108BD9-81ED-4DB2-BD59-A6C34878D82A}">
                    <a16:rowId xmlns:a16="http://schemas.microsoft.com/office/drawing/2014/main" val="430024998"/>
                  </a:ext>
                </a:extLst>
              </a:tr>
              <a:tr h="0">
                <a:tc>
                  <a:txBody>
                    <a:bodyPr/>
                    <a:lstStyle/>
                    <a:p>
                      <a:pPr algn="l">
                        <a:lnSpc>
                          <a:spcPct val="115000"/>
                        </a:lnSpc>
                        <a:spcBef>
                          <a:spcPts val="300"/>
                        </a:spcBef>
                      </a:pPr>
                      <a:r>
                        <a:rPr lang="en-GB" sz="1000" dirty="0">
                          <a:effectLst/>
                        </a:rPr>
                        <a:t>Activities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marL="342900" lvl="0" indent="-342900" algn="l">
                        <a:lnSpc>
                          <a:spcPct val="115000"/>
                        </a:lnSpc>
                        <a:spcBef>
                          <a:spcPts val="300"/>
                        </a:spcBef>
                        <a:spcAft>
                          <a:spcPts val="300"/>
                        </a:spcAft>
                        <a:buFont typeface="+mj-lt"/>
                        <a:buAutoNum type="arabicPeriod"/>
                      </a:pPr>
                      <a:r>
                        <a:rPr lang="en-GB" sz="1000">
                          <a:effectLst/>
                        </a:rPr>
                        <a:t>Improve access to co-located satellite and reference quality in situ observations, as well as tools for evaluation purposes. This facility will use data from reference networks and FRM programs for a broad range of ECVs for calibration/validation of satellite programs.</a:t>
                      </a:r>
                      <a:endParaRPr lang="en-CH" sz="1000">
                        <a:effectLst/>
                      </a:endParaRPr>
                    </a:p>
                    <a:p>
                      <a:pPr marL="342900" lvl="0" indent="-342900" algn="l">
                        <a:lnSpc>
                          <a:spcPct val="115000"/>
                        </a:lnSpc>
                        <a:spcBef>
                          <a:spcPts val="300"/>
                        </a:spcBef>
                        <a:spcAft>
                          <a:spcPts val="300"/>
                        </a:spcAft>
                        <a:buFont typeface="+mj-lt"/>
                        <a:buAutoNum type="arabicPeriod"/>
                      </a:pPr>
                      <a:r>
                        <a:rPr lang="en-GB" sz="1000">
                          <a:effectLst/>
                        </a:rPr>
                        <a:t>Develop tools to use the co-located data collection developed under Activity 1 to undertake various analyses of satellite-based measurements.</a:t>
                      </a:r>
                      <a:endParaRPr lang="en-CH" sz="100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2937909091"/>
                  </a:ext>
                </a:extLst>
              </a:tr>
              <a:tr h="0">
                <a:tc>
                  <a:txBody>
                    <a:bodyPr/>
                    <a:lstStyle/>
                    <a:p>
                      <a:pPr algn="l">
                        <a:lnSpc>
                          <a:spcPct val="115000"/>
                        </a:lnSpc>
                        <a:spcBef>
                          <a:spcPts val="300"/>
                        </a:spcBef>
                      </a:pPr>
                      <a:r>
                        <a:rPr lang="en-GB" sz="1000" dirty="0">
                          <a:effectLst/>
                        </a:rPr>
                        <a:t>Issue/Benefits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algn="l">
                        <a:lnSpc>
                          <a:spcPct val="115000"/>
                        </a:lnSpc>
                        <a:spcBef>
                          <a:spcPts val="300"/>
                        </a:spcBef>
                        <a:spcAft>
                          <a:spcPts val="300"/>
                        </a:spcAft>
                      </a:pPr>
                      <a:r>
                        <a:rPr lang="en-GB" sz="1000" dirty="0">
                          <a:effectLst/>
                        </a:rPr>
                        <a:t>The uncertainty for satellite measurements of ECVs are determined and/or verified through intercomparison against in situ measurements. These intercomparison field experiments also provide test bed opportunities for assessing measurement capabilities of new technologies, for testing and developing best practices, and to assess uncertainties in Numerical Weather Prediction and Climate Models.  </a:t>
                      </a:r>
                      <a:endParaRPr lang="en-CH" sz="1000" dirty="0">
                        <a:effectLst/>
                      </a:endParaRPr>
                    </a:p>
                    <a:p>
                      <a:pPr algn="l">
                        <a:lnSpc>
                          <a:spcPct val="115000"/>
                        </a:lnSpc>
                        <a:spcBef>
                          <a:spcPts val="300"/>
                        </a:spcBef>
                        <a:spcAft>
                          <a:spcPts val="300"/>
                        </a:spcAft>
                      </a:pPr>
                      <a:r>
                        <a:rPr lang="en-GB" sz="1000" dirty="0">
                          <a:effectLst/>
                        </a:rPr>
                        <a:t>The current limited availability of co-located in situ and satellite data for calibration and validation data restricts the ability of users to assess the quality of satellite products. This action will improve the ability to exploit high quality reference measurement sites/networks including, but not limited to, FRM programs (see Action B1) to provide such calibration and validation data for a broad range of satellite products. What is required is a database of reference measurements and co-located satellite measurements to enable </a:t>
                      </a:r>
                      <a:r>
                        <a:rPr lang="en-GB" sz="1000" dirty="0" err="1">
                          <a:effectLst/>
                        </a:rPr>
                        <a:t>cal</a:t>
                      </a:r>
                      <a:r>
                        <a:rPr lang="en-GB" sz="1000" dirty="0">
                          <a:effectLst/>
                        </a:rPr>
                        <a:t>/</a:t>
                      </a:r>
                      <a:r>
                        <a:rPr lang="en-GB" sz="1000" dirty="0" err="1">
                          <a:effectLst/>
                        </a:rPr>
                        <a:t>val</a:t>
                      </a:r>
                      <a:r>
                        <a:rPr lang="en-GB" sz="1000" dirty="0">
                          <a:effectLst/>
                        </a:rPr>
                        <a:t> activities along with provision of a suite of tools.</a:t>
                      </a:r>
                      <a:endParaRPr lang="en-CH" sz="1000" dirty="0">
                        <a:effectLst/>
                      </a:endParaRPr>
                    </a:p>
                    <a:p>
                      <a:pPr algn="l">
                        <a:lnSpc>
                          <a:spcPct val="115000"/>
                        </a:lnSpc>
                        <a:spcBef>
                          <a:spcPts val="300"/>
                        </a:spcBef>
                        <a:spcAft>
                          <a:spcPts val="300"/>
                        </a:spcAft>
                      </a:pPr>
                      <a:r>
                        <a:rPr lang="en-GB" sz="1000" dirty="0">
                          <a:effectLst/>
                        </a:rPr>
                        <a:t>The provision of a centralised facility would minimise overall cost while maximising overall exploitation potential and is therefore preferable to such efforts at the satellite mission-level. It also enables applications which may wish to consider multiple ECVs from multiple satellites and their data fusion. A centralised well-supported facility would enable the long-term satellite </a:t>
                      </a:r>
                      <a:r>
                        <a:rPr lang="en-GB" sz="1000" dirty="0" err="1">
                          <a:effectLst/>
                        </a:rPr>
                        <a:t>cal</a:t>
                      </a:r>
                      <a:r>
                        <a:rPr lang="en-GB" sz="1000" dirty="0">
                          <a:effectLst/>
                        </a:rPr>
                        <a:t>/</a:t>
                      </a:r>
                      <a:r>
                        <a:rPr lang="en-GB" sz="1000" dirty="0" err="1">
                          <a:effectLst/>
                        </a:rPr>
                        <a:t>val</a:t>
                      </a:r>
                      <a:r>
                        <a:rPr lang="en-GB" sz="1000" dirty="0">
                          <a:effectLst/>
                        </a:rPr>
                        <a:t> capability necessary to extract the value from considerable investments in satellites and reference networks including FRM programs on a sustained basis.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3545567360"/>
                  </a:ext>
                </a:extLst>
              </a:tr>
              <a:tr h="0">
                <a:tc>
                  <a:txBody>
                    <a:bodyPr/>
                    <a:lstStyle/>
                    <a:p>
                      <a:pPr algn="l">
                        <a:lnSpc>
                          <a:spcPct val="115000"/>
                        </a:lnSpc>
                        <a:spcBef>
                          <a:spcPts val="300"/>
                        </a:spcBef>
                      </a:pPr>
                      <a:r>
                        <a:rPr lang="en-GB" sz="1000">
                          <a:effectLst/>
                        </a:rPr>
                        <a:t>Implementers</a:t>
                      </a:r>
                      <a:endParaRPr lang="en-CH" sz="100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algn="just">
                        <a:lnSpc>
                          <a:spcPct val="115000"/>
                        </a:lnSpc>
                        <a:spcBef>
                          <a:spcPts val="300"/>
                        </a:spcBef>
                        <a:spcAft>
                          <a:spcPts val="300"/>
                        </a:spcAft>
                      </a:pPr>
                      <a:r>
                        <a:rPr lang="en-GB" sz="1000" dirty="0">
                          <a:effectLst/>
                        </a:rPr>
                        <a:t>From 1 to 2: Space agencies, WMO, NMHS, Research organizations.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4013752029"/>
                  </a:ext>
                </a:extLst>
              </a:tr>
              <a:tr h="0">
                <a:tc>
                  <a:txBody>
                    <a:bodyPr/>
                    <a:lstStyle/>
                    <a:p>
                      <a:pPr algn="l">
                        <a:lnSpc>
                          <a:spcPct val="115000"/>
                        </a:lnSpc>
                        <a:spcBef>
                          <a:spcPts val="300"/>
                        </a:spcBef>
                      </a:pPr>
                      <a:r>
                        <a:rPr lang="en-GB" sz="1000">
                          <a:effectLst/>
                        </a:rPr>
                        <a:t>Means of Assessing Progress</a:t>
                      </a:r>
                      <a:endParaRPr lang="en-CH" sz="100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marL="342900" lvl="0" indent="-342900" algn="l">
                        <a:lnSpc>
                          <a:spcPct val="115000"/>
                        </a:lnSpc>
                        <a:spcBef>
                          <a:spcPts val="300"/>
                        </a:spcBef>
                        <a:spcAft>
                          <a:spcPts val="300"/>
                        </a:spcAft>
                        <a:buFont typeface="+mj-lt"/>
                        <a:buAutoNum type="arabicPeriod"/>
                      </a:pPr>
                      <a:r>
                        <a:rPr lang="en-GB" sz="1000" dirty="0">
                          <a:effectLst/>
                        </a:rPr>
                        <a:t>Establishment of a unified database of and access to co-located, reference quality, ground-based measurements suitable for satellite </a:t>
                      </a:r>
                      <a:r>
                        <a:rPr lang="en-GB" sz="1000" dirty="0" err="1">
                          <a:effectLst/>
                        </a:rPr>
                        <a:t>cal</a:t>
                      </a:r>
                      <a:r>
                        <a:rPr lang="en-GB" sz="1000" dirty="0">
                          <a:effectLst/>
                        </a:rPr>
                        <a:t>/val.</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Increased number of available compatible satellite and in situ datasets.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2457531483"/>
                  </a:ext>
                </a:extLst>
              </a:tr>
            </a:tbl>
          </a:graphicData>
        </a:graphic>
      </p:graphicFrame>
      <p:sp>
        <p:nvSpPr>
          <p:cNvPr id="3" name="TextBox 2">
            <a:extLst>
              <a:ext uri="{FF2B5EF4-FFF2-40B4-BE49-F238E27FC236}">
                <a16:creationId xmlns:a16="http://schemas.microsoft.com/office/drawing/2014/main" id="{906CDF14-B0DA-7ADA-7CF4-2260498D9184}"/>
              </a:ext>
            </a:extLst>
          </p:cNvPr>
          <p:cNvSpPr txBox="1"/>
          <p:nvPr/>
        </p:nvSpPr>
        <p:spPr>
          <a:xfrm>
            <a:off x="9518307" y="158750"/>
            <a:ext cx="2572093" cy="369332"/>
          </a:xfrm>
          <a:prstGeom prst="rect">
            <a:avLst/>
          </a:prstGeom>
          <a:solidFill>
            <a:schemeClr val="tx1">
              <a:lumMod val="65000"/>
              <a:lumOff val="35000"/>
            </a:schemeClr>
          </a:solidFill>
          <a:ln>
            <a:solidFill>
              <a:schemeClr val="tx1"/>
            </a:solidFill>
          </a:ln>
        </p:spPr>
        <p:txBody>
          <a:bodyPr wrap="square" rtlCol="0">
            <a:spAutoFit/>
          </a:bodyPr>
          <a:lstStyle/>
          <a:p>
            <a:r>
              <a:rPr lang="en-US" b="1" dirty="0">
                <a:solidFill>
                  <a:schemeClr val="bg1"/>
                </a:solidFill>
              </a:rPr>
              <a:t>D:MANAGING DATA</a:t>
            </a:r>
            <a:endParaRPr lang="en-CH" b="1" dirty="0">
              <a:solidFill>
                <a:schemeClr val="bg1"/>
              </a:solidFill>
            </a:endParaRPr>
          </a:p>
        </p:txBody>
      </p:sp>
    </p:spTree>
    <p:extLst>
      <p:ext uri="{BB962C8B-B14F-4D97-AF65-F5344CB8AC3E}">
        <p14:creationId xmlns:p14="http://schemas.microsoft.com/office/powerpoint/2010/main" val="33324966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6F28C5-89A3-F23F-1F98-482E5559CFDF}"/>
              </a:ext>
            </a:extLst>
          </p:cNvPr>
          <p:cNvGraphicFramePr>
            <a:graphicFrameLocks noGrp="1"/>
          </p:cNvGraphicFramePr>
          <p:nvPr>
            <p:extLst>
              <p:ext uri="{D42A27DB-BD31-4B8C-83A1-F6EECF244321}">
                <p14:modId xmlns:p14="http://schemas.microsoft.com/office/powerpoint/2010/main" val="2620097910"/>
              </p:ext>
            </p:extLst>
          </p:nvPr>
        </p:nvGraphicFramePr>
        <p:xfrm>
          <a:off x="351138" y="522764"/>
          <a:ext cx="10812162" cy="1588008"/>
        </p:xfrm>
        <a:graphic>
          <a:graphicData uri="http://schemas.openxmlformats.org/drawingml/2006/table">
            <a:tbl>
              <a:tblPr bandRow="1">
                <a:tableStyleId>{5DA37D80-6434-44D0-A028-1B22A696006F}</a:tableStyleId>
              </a:tblPr>
              <a:tblGrid>
                <a:gridCol w="887112">
                  <a:extLst>
                    <a:ext uri="{9D8B030D-6E8A-4147-A177-3AD203B41FA5}">
                      <a16:colId xmlns:a16="http://schemas.microsoft.com/office/drawing/2014/main" val="2564857718"/>
                    </a:ext>
                  </a:extLst>
                </a:gridCol>
                <a:gridCol w="9925050">
                  <a:extLst>
                    <a:ext uri="{9D8B030D-6E8A-4147-A177-3AD203B41FA5}">
                      <a16:colId xmlns:a16="http://schemas.microsoft.com/office/drawing/2014/main" val="1926959763"/>
                    </a:ext>
                  </a:extLst>
                </a:gridCol>
              </a:tblGrid>
              <a:tr h="0">
                <a:tc gridSpan="2">
                  <a:txBody>
                    <a:bodyPr/>
                    <a:lstStyle/>
                    <a:p>
                      <a:pPr algn="just">
                        <a:lnSpc>
                          <a:spcPct val="115000"/>
                        </a:lnSpc>
                        <a:spcBef>
                          <a:spcPts val="300"/>
                        </a:spcBef>
                        <a:spcAft>
                          <a:spcPts val="300"/>
                        </a:spcAft>
                      </a:pPr>
                      <a:r>
                        <a:rPr lang="en-GB" sz="1000" b="1" dirty="0">
                          <a:effectLst/>
                        </a:rPr>
                        <a:t>Action F1: Responding to user needs for higher resolution, near real time data</a:t>
                      </a:r>
                      <a:endParaRPr lang="en-CH" sz="1000" b="1"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hMerge="1">
                  <a:txBody>
                    <a:bodyPr/>
                    <a:lstStyle/>
                    <a:p>
                      <a:endParaRPr lang="en-CH"/>
                    </a:p>
                  </a:txBody>
                  <a:tcPr/>
                </a:tc>
                <a:extLst>
                  <a:ext uri="{0D108BD9-81ED-4DB2-BD59-A6C34878D82A}">
                    <a16:rowId xmlns:a16="http://schemas.microsoft.com/office/drawing/2014/main" val="3987888058"/>
                  </a:ext>
                </a:extLst>
              </a:tr>
              <a:tr h="0">
                <a:tc>
                  <a:txBody>
                    <a:bodyPr/>
                    <a:lstStyle/>
                    <a:p>
                      <a:pPr algn="l">
                        <a:lnSpc>
                          <a:spcPct val="115000"/>
                        </a:lnSpc>
                        <a:spcBef>
                          <a:spcPts val="300"/>
                        </a:spcBef>
                      </a:pPr>
                      <a:r>
                        <a:rPr lang="en-GB" sz="1000" dirty="0">
                          <a:effectLst/>
                        </a:rPr>
                        <a:t>Activities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marL="0" lvl="0" indent="0" algn="l">
                        <a:lnSpc>
                          <a:spcPct val="115000"/>
                        </a:lnSpc>
                        <a:spcBef>
                          <a:spcPts val="300"/>
                        </a:spcBef>
                        <a:spcAft>
                          <a:spcPts val="300"/>
                        </a:spcAft>
                        <a:buFont typeface="+mj-lt"/>
                        <a:buNone/>
                      </a:pPr>
                      <a:r>
                        <a:rPr lang="en-GB" sz="1000" dirty="0">
                          <a:effectLst/>
                        </a:rPr>
                        <a:t>2. Improve biomass, land cover, land surface temperature, and fire data with sub-annual observations and improved local detail and quality.  </a:t>
                      </a:r>
                      <a:endParaRPr lang="en-CH" sz="1000" dirty="0">
                        <a:effectLst/>
                      </a:endParaRPr>
                    </a:p>
                  </a:txBody>
                  <a:tcPr marL="73025" marR="73025" marT="0" marB="0"/>
                </a:tc>
                <a:extLst>
                  <a:ext uri="{0D108BD9-81ED-4DB2-BD59-A6C34878D82A}">
                    <a16:rowId xmlns:a16="http://schemas.microsoft.com/office/drawing/2014/main" val="1048099320"/>
                  </a:ext>
                </a:extLst>
              </a:tr>
              <a:tr h="0">
                <a:tc>
                  <a:txBody>
                    <a:bodyPr/>
                    <a:lstStyle/>
                    <a:p>
                      <a:pPr algn="l">
                        <a:lnSpc>
                          <a:spcPct val="115000"/>
                        </a:lnSpc>
                        <a:spcBef>
                          <a:spcPts val="300"/>
                        </a:spcBef>
                      </a:pPr>
                      <a:r>
                        <a:rPr lang="en-GB" sz="1000" dirty="0">
                          <a:effectLst/>
                        </a:rPr>
                        <a:t>Issue/Benefits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algn="just">
                        <a:lnSpc>
                          <a:spcPct val="115000"/>
                        </a:lnSpc>
                        <a:spcBef>
                          <a:spcPts val="300"/>
                        </a:spcBef>
                        <a:spcAft>
                          <a:spcPts val="300"/>
                        </a:spcAft>
                      </a:pPr>
                      <a:r>
                        <a:rPr lang="en-GB" sz="1000" dirty="0">
                          <a:effectLst/>
                        </a:rPr>
                        <a:t>High-resolution and near-real time information of ECV-based climate information at global, regional and local scales allows planning to consider the full range of possible impacts. High-resolution data (in space and time), which, for many ECVs are currently not available, will allow rapid monitoring of changes in the climate system. This will allow the tracking of sustainable mitigation and adaptation measures. Improved high-resolution and near-real-time ECV data will allow improved understanding of CIDs. </a:t>
                      </a:r>
                      <a:endParaRPr lang="en-CH" sz="1000" dirty="0">
                        <a:effectLst/>
                      </a:endParaRPr>
                    </a:p>
                  </a:txBody>
                  <a:tcPr marL="73025" marR="73025" marT="0" marB="0"/>
                </a:tc>
                <a:extLst>
                  <a:ext uri="{0D108BD9-81ED-4DB2-BD59-A6C34878D82A}">
                    <a16:rowId xmlns:a16="http://schemas.microsoft.com/office/drawing/2014/main" val="641004469"/>
                  </a:ext>
                </a:extLst>
              </a:tr>
              <a:tr h="0">
                <a:tc>
                  <a:txBody>
                    <a:bodyPr/>
                    <a:lstStyle/>
                    <a:p>
                      <a:pPr algn="l">
                        <a:lnSpc>
                          <a:spcPct val="115000"/>
                        </a:lnSpc>
                        <a:spcBef>
                          <a:spcPts val="300"/>
                        </a:spcBef>
                      </a:pPr>
                      <a:r>
                        <a:rPr lang="en-GB" sz="1000" dirty="0">
                          <a:effectLst/>
                        </a:rPr>
                        <a:t>Means of Assessing Progress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marL="0" lvl="0" indent="0" algn="just">
                        <a:lnSpc>
                          <a:spcPct val="115000"/>
                        </a:lnSpc>
                        <a:spcBef>
                          <a:spcPts val="600"/>
                        </a:spcBef>
                        <a:spcAft>
                          <a:spcPts val="300"/>
                        </a:spcAft>
                        <a:buFont typeface="+mj-lt"/>
                        <a:buNone/>
                      </a:pPr>
                      <a:r>
                        <a:rPr lang="en-GB" sz="1000" dirty="0">
                          <a:effectLst/>
                        </a:rPr>
                        <a:t>2. </a:t>
                      </a:r>
                    </a:p>
                    <a:p>
                      <a:pPr marL="342900" lvl="0" indent="-342900" algn="just">
                        <a:lnSpc>
                          <a:spcPct val="115000"/>
                        </a:lnSpc>
                        <a:spcBef>
                          <a:spcPts val="600"/>
                        </a:spcBef>
                        <a:spcAft>
                          <a:spcPts val="300"/>
                        </a:spcAft>
                        <a:buFont typeface="+mj-lt"/>
                        <a:buAutoNum type="alphaLcParenR"/>
                      </a:pPr>
                      <a:r>
                        <a:rPr lang="en-GB" sz="1000" dirty="0">
                          <a:effectLst/>
                        </a:rPr>
                        <a:t>Availability of key terrestrial ECVs at resolutions of 10-30 m stored in long term archives;</a:t>
                      </a:r>
                      <a:endParaRPr lang="en-CH" sz="1000" dirty="0">
                        <a:effectLst/>
                      </a:endParaRPr>
                    </a:p>
                    <a:p>
                      <a:pPr marL="342900" lvl="0" indent="-342900" algn="just">
                        <a:lnSpc>
                          <a:spcPct val="115000"/>
                        </a:lnSpc>
                        <a:spcBef>
                          <a:spcPts val="600"/>
                        </a:spcBef>
                        <a:spcAft>
                          <a:spcPts val="300"/>
                        </a:spcAft>
                        <a:buFont typeface="+mj-lt"/>
                        <a:buAutoNum type="alphaLcParenR"/>
                      </a:pPr>
                      <a:r>
                        <a:rPr lang="en-GB" sz="1000" dirty="0">
                          <a:effectLst/>
                        </a:rPr>
                        <a:t>Availability of Near Real Time (NRT) sub-annual data for critical land changes and to identify extremes stored in long term archives.</a:t>
                      </a:r>
                      <a:endParaRPr lang="en-CH" sz="1000" dirty="0">
                        <a:effectLst/>
                      </a:endParaRPr>
                    </a:p>
                  </a:txBody>
                  <a:tcPr marL="73025" marR="73025" marT="0" marB="0"/>
                </a:tc>
                <a:extLst>
                  <a:ext uri="{0D108BD9-81ED-4DB2-BD59-A6C34878D82A}">
                    <a16:rowId xmlns:a16="http://schemas.microsoft.com/office/drawing/2014/main" val="771212787"/>
                  </a:ext>
                </a:extLst>
              </a:tr>
            </a:tbl>
          </a:graphicData>
        </a:graphic>
      </p:graphicFrame>
      <p:graphicFrame>
        <p:nvGraphicFramePr>
          <p:cNvPr id="3" name="Table 2">
            <a:extLst>
              <a:ext uri="{FF2B5EF4-FFF2-40B4-BE49-F238E27FC236}">
                <a16:creationId xmlns:a16="http://schemas.microsoft.com/office/drawing/2014/main" id="{DCA8697F-D26F-3C80-8127-A3612AB2128D}"/>
              </a:ext>
            </a:extLst>
          </p:cNvPr>
          <p:cNvGraphicFramePr>
            <a:graphicFrameLocks noGrp="1"/>
          </p:cNvGraphicFramePr>
          <p:nvPr>
            <p:extLst>
              <p:ext uri="{D42A27DB-BD31-4B8C-83A1-F6EECF244321}">
                <p14:modId xmlns:p14="http://schemas.microsoft.com/office/powerpoint/2010/main" val="83709728"/>
              </p:ext>
            </p:extLst>
          </p:nvPr>
        </p:nvGraphicFramePr>
        <p:xfrm>
          <a:off x="351138" y="2778220"/>
          <a:ext cx="10812162" cy="3797078"/>
        </p:xfrm>
        <a:graphic>
          <a:graphicData uri="http://schemas.openxmlformats.org/drawingml/2006/table">
            <a:tbl>
              <a:tblPr bandRow="1">
                <a:tableStyleId>{5DA37D80-6434-44D0-A028-1B22A696006F}</a:tableStyleId>
              </a:tblPr>
              <a:tblGrid>
                <a:gridCol w="868062">
                  <a:extLst>
                    <a:ext uri="{9D8B030D-6E8A-4147-A177-3AD203B41FA5}">
                      <a16:colId xmlns:a16="http://schemas.microsoft.com/office/drawing/2014/main" val="4053866165"/>
                    </a:ext>
                  </a:extLst>
                </a:gridCol>
                <a:gridCol w="9944100">
                  <a:extLst>
                    <a:ext uri="{9D8B030D-6E8A-4147-A177-3AD203B41FA5}">
                      <a16:colId xmlns:a16="http://schemas.microsoft.com/office/drawing/2014/main" val="1287494031"/>
                    </a:ext>
                  </a:extLst>
                </a:gridCol>
              </a:tblGrid>
              <a:tr h="113429">
                <a:tc gridSpan="2">
                  <a:txBody>
                    <a:bodyPr/>
                    <a:lstStyle/>
                    <a:p>
                      <a:pPr algn="just">
                        <a:lnSpc>
                          <a:spcPct val="115000"/>
                        </a:lnSpc>
                        <a:spcBef>
                          <a:spcPts val="300"/>
                        </a:spcBef>
                        <a:spcAft>
                          <a:spcPts val="300"/>
                        </a:spcAft>
                      </a:pPr>
                      <a:r>
                        <a:rPr lang="en-GB" sz="1000" b="1" dirty="0">
                          <a:effectLst/>
                        </a:rPr>
                        <a:t>Action F2: Improved ECV satellite observations in polar regions</a:t>
                      </a:r>
                      <a:endParaRPr lang="en-CH" sz="1000" b="1" dirty="0">
                        <a:effectLst/>
                        <a:latin typeface="Verdana" panose="020B0604030504040204" pitchFamily="34" charset="0"/>
                        <a:ea typeface="MS Mincho" panose="02020609040205080304" pitchFamily="49" charset="-128"/>
                        <a:cs typeface="Times New Roman" panose="02020603050405020304" pitchFamily="18" charset="0"/>
                      </a:endParaRPr>
                    </a:p>
                  </a:txBody>
                  <a:tcPr marL="58338" marR="58338" marT="0" marB="0"/>
                </a:tc>
                <a:tc hMerge="1">
                  <a:txBody>
                    <a:bodyPr/>
                    <a:lstStyle/>
                    <a:p>
                      <a:endParaRPr lang="en-CH"/>
                    </a:p>
                  </a:txBody>
                  <a:tcPr/>
                </a:tc>
                <a:extLst>
                  <a:ext uri="{0D108BD9-81ED-4DB2-BD59-A6C34878D82A}">
                    <a16:rowId xmlns:a16="http://schemas.microsoft.com/office/drawing/2014/main" val="17577496"/>
                  </a:ext>
                </a:extLst>
              </a:tr>
              <a:tr h="1204294">
                <a:tc>
                  <a:txBody>
                    <a:bodyPr/>
                    <a:lstStyle/>
                    <a:p>
                      <a:pPr algn="l">
                        <a:lnSpc>
                          <a:spcPct val="115000"/>
                        </a:lnSpc>
                        <a:spcBef>
                          <a:spcPts val="300"/>
                        </a:spcBef>
                      </a:pPr>
                      <a:r>
                        <a:rPr lang="en-GB" sz="1000" dirty="0">
                          <a:effectLst/>
                        </a:rPr>
                        <a:t>Activities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58338" marR="58338" marT="0" marB="0"/>
                </a:tc>
                <a:tc>
                  <a:txBody>
                    <a:bodyPr/>
                    <a:lstStyle/>
                    <a:p>
                      <a:pPr algn="just">
                        <a:lnSpc>
                          <a:spcPct val="115000"/>
                        </a:lnSpc>
                        <a:spcBef>
                          <a:spcPts val="600"/>
                        </a:spcBef>
                      </a:pPr>
                      <a:r>
                        <a:rPr lang="en-GB" sz="1000" dirty="0">
                          <a:effectLst/>
                        </a:rPr>
                        <a:t>Improve satellite observations of:</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Sea Surface Salinity of polar oceans.</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Greenhouse gases at high latitudes with a focus on the permafrost regions in wintertime.</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Sea-ice thickness.</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Surface temperatures of all surfaces (sea, ice, land).</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Atmospheric ECVs at the very highest latitudes.</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Albedo for all surfaces (land and sea-ice).</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58338" marR="58338" marT="0" marB="0"/>
                </a:tc>
                <a:extLst>
                  <a:ext uri="{0D108BD9-81ED-4DB2-BD59-A6C34878D82A}">
                    <a16:rowId xmlns:a16="http://schemas.microsoft.com/office/drawing/2014/main" val="4163476326"/>
                  </a:ext>
                </a:extLst>
              </a:tr>
              <a:tr h="415322">
                <a:tc>
                  <a:txBody>
                    <a:bodyPr/>
                    <a:lstStyle/>
                    <a:p>
                      <a:pPr algn="l">
                        <a:lnSpc>
                          <a:spcPct val="115000"/>
                        </a:lnSpc>
                        <a:spcBef>
                          <a:spcPts val="300"/>
                        </a:spcBef>
                      </a:pPr>
                      <a:r>
                        <a:rPr lang="en-US" sz="1000" b="0" dirty="0">
                          <a:effectLst/>
                          <a:latin typeface="+mn-lt"/>
                          <a:ea typeface="MS Mincho" panose="02020609040205080304" pitchFamily="49" charset="-128"/>
                          <a:cs typeface="Times New Roman" panose="02020603050405020304" pitchFamily="18" charset="0"/>
                        </a:rPr>
                        <a:t>Issue/Benefits</a:t>
                      </a:r>
                      <a:endParaRPr lang="en-CH" sz="1000" b="0" dirty="0">
                        <a:effectLst/>
                        <a:latin typeface="+mn-lt"/>
                        <a:ea typeface="MS Mincho" panose="02020609040205080304" pitchFamily="49" charset="-128"/>
                        <a:cs typeface="Times New Roman" panose="02020603050405020304" pitchFamily="18" charset="0"/>
                      </a:endParaRPr>
                    </a:p>
                  </a:txBody>
                  <a:tcPr marL="58338" marR="58338" marT="0" marB="0"/>
                </a:tc>
                <a:tc>
                  <a:txBody>
                    <a:bodyPr/>
                    <a:lstStyle/>
                    <a:p>
                      <a:pPr marL="0" lvl="0" indent="0" algn="l">
                        <a:lnSpc>
                          <a:spcPct val="115000"/>
                        </a:lnSpc>
                        <a:spcBef>
                          <a:spcPts val="300"/>
                        </a:spcBef>
                        <a:spcAft>
                          <a:spcPts val="300"/>
                        </a:spcAft>
                        <a:buFont typeface="+mj-lt"/>
                        <a:buNone/>
                      </a:pPr>
                      <a:r>
                        <a:rPr lang="en-US" sz="1000" dirty="0">
                          <a:effectLst/>
                          <a:latin typeface="+mn-lt"/>
                          <a:ea typeface="MS Mincho" panose="02020609040205080304" pitchFamily="49" charset="-128"/>
                          <a:cs typeface="Times New Roman" panose="02020603050405020304" pitchFamily="18" charset="0"/>
                        </a:rPr>
                        <a:t>Satellite missions in polar regions present particular challenges and this action highlights some of them affecting the measurement of certain ECVs. </a:t>
                      </a:r>
                      <a:endParaRPr lang="en-CH" sz="1000" dirty="0">
                        <a:effectLst/>
                        <a:latin typeface="+mn-lt"/>
                        <a:ea typeface="MS Mincho" panose="02020609040205080304" pitchFamily="49" charset="-128"/>
                        <a:cs typeface="Times New Roman" panose="02020603050405020304" pitchFamily="18" charset="0"/>
                      </a:endParaRPr>
                    </a:p>
                  </a:txBody>
                  <a:tcPr marL="58338" marR="58338" marT="0" marB="0"/>
                </a:tc>
                <a:extLst>
                  <a:ext uri="{0D108BD9-81ED-4DB2-BD59-A6C34878D82A}">
                    <a16:rowId xmlns:a16="http://schemas.microsoft.com/office/drawing/2014/main" val="2277502118"/>
                  </a:ext>
                </a:extLst>
              </a:tr>
              <a:tr h="113429">
                <a:tc>
                  <a:txBody>
                    <a:bodyPr/>
                    <a:lstStyle/>
                    <a:p>
                      <a:pPr algn="l">
                        <a:lnSpc>
                          <a:spcPct val="115000"/>
                        </a:lnSpc>
                        <a:spcBef>
                          <a:spcPts val="300"/>
                        </a:spcBef>
                      </a:pPr>
                      <a:r>
                        <a:rPr lang="en-GB" sz="1000">
                          <a:effectLst/>
                        </a:rPr>
                        <a:t>Implementers</a:t>
                      </a:r>
                      <a:endParaRPr lang="en-CH" sz="1000">
                        <a:effectLst/>
                        <a:latin typeface="Verdana" panose="020B0604030504040204" pitchFamily="34" charset="0"/>
                        <a:ea typeface="MS Mincho" panose="02020609040205080304" pitchFamily="49" charset="-128"/>
                        <a:cs typeface="Times New Roman" panose="02020603050405020304" pitchFamily="18" charset="0"/>
                      </a:endParaRPr>
                    </a:p>
                  </a:txBody>
                  <a:tcPr marL="58338" marR="58338" marT="0" marB="0"/>
                </a:tc>
                <a:tc>
                  <a:txBody>
                    <a:bodyPr/>
                    <a:lstStyle/>
                    <a:p>
                      <a:pPr algn="just">
                        <a:lnSpc>
                          <a:spcPct val="115000"/>
                        </a:lnSpc>
                        <a:spcBef>
                          <a:spcPts val="300"/>
                        </a:spcBef>
                        <a:spcAft>
                          <a:spcPts val="300"/>
                        </a:spcAft>
                      </a:pPr>
                      <a:r>
                        <a:rPr lang="en-GB" sz="1000" dirty="0">
                          <a:effectLst/>
                        </a:rPr>
                        <a:t>From 1 to 6: Research organizations, Academia, Space agencies.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58338" marR="58338" marT="0" marB="0"/>
                </a:tc>
                <a:extLst>
                  <a:ext uri="{0D108BD9-81ED-4DB2-BD59-A6C34878D82A}">
                    <a16:rowId xmlns:a16="http://schemas.microsoft.com/office/drawing/2014/main" val="2410547411"/>
                  </a:ext>
                </a:extLst>
              </a:tr>
              <a:tr h="1299867">
                <a:tc>
                  <a:txBody>
                    <a:bodyPr/>
                    <a:lstStyle/>
                    <a:p>
                      <a:pPr algn="l">
                        <a:lnSpc>
                          <a:spcPct val="115000"/>
                        </a:lnSpc>
                        <a:spcBef>
                          <a:spcPts val="300"/>
                        </a:spcBef>
                      </a:pPr>
                      <a:r>
                        <a:rPr lang="en-GB" sz="1000" dirty="0">
                          <a:effectLst/>
                        </a:rPr>
                        <a:t>Means of Assessing Progress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58338" marR="58338" marT="0" marB="0"/>
                </a:tc>
                <a:tc>
                  <a:txBody>
                    <a:bodyPr/>
                    <a:lstStyle/>
                    <a:p>
                      <a:pPr algn="just">
                        <a:lnSpc>
                          <a:spcPct val="115000"/>
                        </a:lnSpc>
                        <a:spcBef>
                          <a:spcPts val="300"/>
                        </a:spcBef>
                        <a:spcAft>
                          <a:spcPts val="300"/>
                        </a:spcAft>
                      </a:pPr>
                      <a:r>
                        <a:rPr lang="en-GB" sz="1000" dirty="0">
                          <a:effectLst/>
                        </a:rPr>
                        <a:t>From 1 to 3: </a:t>
                      </a:r>
                      <a:endParaRPr lang="en-CH" sz="1000" dirty="0">
                        <a:effectLst/>
                      </a:endParaRPr>
                    </a:p>
                    <a:p>
                      <a:pPr marL="170180" algn="just">
                        <a:lnSpc>
                          <a:spcPct val="115000"/>
                        </a:lnSpc>
                        <a:spcBef>
                          <a:spcPts val="300"/>
                        </a:spcBef>
                        <a:spcAft>
                          <a:spcPts val="300"/>
                        </a:spcAft>
                      </a:pPr>
                      <a:r>
                        <a:rPr lang="en-GB" sz="1000" dirty="0">
                          <a:effectLst/>
                        </a:rPr>
                        <a:t>Proof of concept for new technologies and new methodologies to measure SSS, sea-ice thickness and GHGs at high latitudes, particularly in wintertime.</a:t>
                      </a:r>
                      <a:endParaRPr lang="en-CH" sz="1000" dirty="0">
                        <a:effectLst/>
                      </a:endParaRPr>
                    </a:p>
                    <a:p>
                      <a:pPr algn="just">
                        <a:lnSpc>
                          <a:spcPct val="115000"/>
                        </a:lnSpc>
                        <a:spcBef>
                          <a:spcPts val="300"/>
                        </a:spcBef>
                        <a:spcAft>
                          <a:spcPts val="300"/>
                        </a:spcAft>
                      </a:pPr>
                      <a:r>
                        <a:rPr lang="en-GB" sz="1000" dirty="0">
                          <a:effectLst/>
                        </a:rPr>
                        <a:t>For 4 and 6: </a:t>
                      </a:r>
                      <a:endParaRPr lang="en-CH" sz="1000" dirty="0">
                        <a:effectLst/>
                      </a:endParaRPr>
                    </a:p>
                    <a:p>
                      <a:pPr marL="170180" algn="just">
                        <a:lnSpc>
                          <a:spcPct val="115000"/>
                        </a:lnSpc>
                        <a:spcBef>
                          <a:spcPts val="300"/>
                        </a:spcBef>
                        <a:spcAft>
                          <a:spcPts val="300"/>
                        </a:spcAft>
                      </a:pPr>
                      <a:r>
                        <a:rPr lang="en-GB" sz="1000" dirty="0">
                          <a:effectLst/>
                        </a:rPr>
                        <a:t>Feasibility study for true pole-to-pole orbital mission to measure changes at the very high latitudes for a set of targets ECVs.</a:t>
                      </a:r>
                      <a:endParaRPr lang="en-CH" sz="1000" dirty="0">
                        <a:effectLst/>
                      </a:endParaRPr>
                    </a:p>
                    <a:p>
                      <a:pPr algn="just">
                        <a:lnSpc>
                          <a:spcPct val="115000"/>
                        </a:lnSpc>
                        <a:spcBef>
                          <a:spcPts val="300"/>
                        </a:spcBef>
                        <a:spcAft>
                          <a:spcPts val="300"/>
                        </a:spcAft>
                      </a:pPr>
                      <a:r>
                        <a:rPr lang="en-GB" sz="1000" dirty="0">
                          <a:effectLst/>
                        </a:rPr>
                        <a:t>For 5:</a:t>
                      </a:r>
                      <a:endParaRPr lang="en-CH" sz="1000" dirty="0">
                        <a:effectLst/>
                      </a:endParaRPr>
                    </a:p>
                    <a:p>
                      <a:pPr algn="just">
                        <a:lnSpc>
                          <a:spcPct val="115000"/>
                        </a:lnSpc>
                        <a:spcBef>
                          <a:spcPts val="300"/>
                        </a:spcBef>
                        <a:spcAft>
                          <a:spcPts val="300"/>
                        </a:spcAft>
                      </a:pPr>
                      <a:r>
                        <a:rPr lang="en-US" sz="1000" dirty="0">
                          <a:effectLst/>
                        </a:rPr>
                        <a:t>Feasibility studies on current and potential future satellite constellations or instrument combinations to improve satellite observations at the very highest latitudes for atmospheric ECVs.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58338" marR="58338" marT="0" marB="0"/>
                </a:tc>
                <a:extLst>
                  <a:ext uri="{0D108BD9-81ED-4DB2-BD59-A6C34878D82A}">
                    <a16:rowId xmlns:a16="http://schemas.microsoft.com/office/drawing/2014/main" val="2146290109"/>
                  </a:ext>
                </a:extLst>
              </a:tr>
            </a:tbl>
          </a:graphicData>
        </a:graphic>
      </p:graphicFrame>
      <p:sp>
        <p:nvSpPr>
          <p:cNvPr id="4" name="TextBox 3">
            <a:extLst>
              <a:ext uri="{FF2B5EF4-FFF2-40B4-BE49-F238E27FC236}">
                <a16:creationId xmlns:a16="http://schemas.microsoft.com/office/drawing/2014/main" id="{F41008F1-04BA-9E99-E808-E09F405FD249}"/>
              </a:ext>
            </a:extLst>
          </p:cNvPr>
          <p:cNvSpPr txBox="1"/>
          <p:nvPr/>
        </p:nvSpPr>
        <p:spPr>
          <a:xfrm>
            <a:off x="9518307" y="158750"/>
            <a:ext cx="2572093" cy="369332"/>
          </a:xfrm>
          <a:prstGeom prst="rect">
            <a:avLst/>
          </a:prstGeom>
          <a:solidFill>
            <a:schemeClr val="accent2">
              <a:lumMod val="75000"/>
            </a:schemeClr>
          </a:solidFill>
          <a:ln>
            <a:solidFill>
              <a:schemeClr val="tx1"/>
            </a:solidFill>
          </a:ln>
        </p:spPr>
        <p:txBody>
          <a:bodyPr wrap="square" rtlCol="0">
            <a:spAutoFit/>
          </a:bodyPr>
          <a:lstStyle/>
          <a:p>
            <a:r>
              <a:rPr lang="en-US" sz="1800" b="1" dirty="0">
                <a:solidFill>
                  <a:schemeClr val="bg1"/>
                </a:solidFill>
                <a:effectLst/>
                <a:ea typeface="MS Mincho" panose="02020609040205080304" pitchFamily="49" charset="-128"/>
                <a:cs typeface="Times New Roman" panose="02020603050405020304" pitchFamily="18" charset="0"/>
              </a:rPr>
              <a:t>F: Other Emerging Needs</a:t>
            </a:r>
            <a:endParaRPr lang="en-CH" b="1" dirty="0">
              <a:solidFill>
                <a:schemeClr val="bg1"/>
              </a:solidFill>
            </a:endParaRPr>
          </a:p>
        </p:txBody>
      </p:sp>
    </p:spTree>
    <p:extLst>
      <p:ext uri="{BB962C8B-B14F-4D97-AF65-F5344CB8AC3E}">
        <p14:creationId xmlns:p14="http://schemas.microsoft.com/office/powerpoint/2010/main" val="118620998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B47FE11-0BEC-0650-3A59-F47ABD4AB07A}"/>
              </a:ext>
            </a:extLst>
          </p:cNvPr>
          <p:cNvGraphicFramePr>
            <a:graphicFrameLocks noGrp="1"/>
          </p:cNvGraphicFramePr>
          <p:nvPr>
            <p:extLst>
              <p:ext uri="{D42A27DB-BD31-4B8C-83A1-F6EECF244321}">
                <p14:modId xmlns:p14="http://schemas.microsoft.com/office/powerpoint/2010/main" val="37501006"/>
              </p:ext>
            </p:extLst>
          </p:nvPr>
        </p:nvGraphicFramePr>
        <p:xfrm>
          <a:off x="508000" y="235140"/>
          <a:ext cx="10515600" cy="2507361"/>
        </p:xfrm>
        <a:graphic>
          <a:graphicData uri="http://schemas.openxmlformats.org/drawingml/2006/table">
            <a:tbl>
              <a:tblPr bandRow="1">
                <a:tableStyleId>{5DA37D80-6434-44D0-A028-1B22A696006F}</a:tableStyleId>
              </a:tblPr>
              <a:tblGrid>
                <a:gridCol w="793750">
                  <a:extLst>
                    <a:ext uri="{9D8B030D-6E8A-4147-A177-3AD203B41FA5}">
                      <a16:colId xmlns:a16="http://schemas.microsoft.com/office/drawing/2014/main" val="4272219342"/>
                    </a:ext>
                  </a:extLst>
                </a:gridCol>
                <a:gridCol w="9721850">
                  <a:extLst>
                    <a:ext uri="{9D8B030D-6E8A-4147-A177-3AD203B41FA5}">
                      <a16:colId xmlns:a16="http://schemas.microsoft.com/office/drawing/2014/main" val="3831118155"/>
                    </a:ext>
                  </a:extLst>
                </a:gridCol>
              </a:tblGrid>
              <a:tr h="0">
                <a:tc gridSpan="2">
                  <a:txBody>
                    <a:bodyPr/>
                    <a:lstStyle/>
                    <a:p>
                      <a:pPr algn="just">
                        <a:lnSpc>
                          <a:spcPct val="115000"/>
                        </a:lnSpc>
                        <a:spcBef>
                          <a:spcPts val="300"/>
                        </a:spcBef>
                        <a:spcAft>
                          <a:spcPts val="300"/>
                        </a:spcAft>
                      </a:pPr>
                      <a:r>
                        <a:rPr lang="en-GB" sz="1000" b="1" dirty="0">
                          <a:effectLst/>
                        </a:rPr>
                        <a:t>Action F3: Improve monitoring of coastal and Exclusive Economic Zones</a:t>
                      </a:r>
                      <a:endParaRPr lang="en-CH" sz="1000" b="1"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hMerge="1">
                  <a:txBody>
                    <a:bodyPr/>
                    <a:lstStyle/>
                    <a:p>
                      <a:endParaRPr lang="en-CH"/>
                    </a:p>
                  </a:txBody>
                  <a:tcPr/>
                </a:tc>
                <a:extLst>
                  <a:ext uri="{0D108BD9-81ED-4DB2-BD59-A6C34878D82A}">
                    <a16:rowId xmlns:a16="http://schemas.microsoft.com/office/drawing/2014/main" val="1753701915"/>
                  </a:ext>
                </a:extLst>
              </a:tr>
              <a:tr h="0">
                <a:tc>
                  <a:txBody>
                    <a:bodyPr/>
                    <a:lstStyle/>
                    <a:p>
                      <a:pPr algn="l">
                        <a:lnSpc>
                          <a:spcPct val="115000"/>
                        </a:lnSpc>
                        <a:spcBef>
                          <a:spcPts val="300"/>
                        </a:spcBef>
                      </a:pPr>
                      <a:r>
                        <a:rPr lang="en-GB" sz="1000" dirty="0">
                          <a:effectLst/>
                        </a:rPr>
                        <a:t>Activities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marL="342900" lvl="0" indent="-342900" algn="l">
                        <a:lnSpc>
                          <a:spcPct val="115000"/>
                        </a:lnSpc>
                        <a:spcBef>
                          <a:spcPts val="300"/>
                        </a:spcBef>
                        <a:spcAft>
                          <a:spcPts val="300"/>
                        </a:spcAft>
                        <a:buFont typeface="+mj-lt"/>
                        <a:buAutoNum type="arabicPeriod"/>
                      </a:pPr>
                      <a:r>
                        <a:rPr lang="en-GB" sz="1000" dirty="0">
                          <a:effectLst/>
                        </a:rPr>
                        <a:t>Expand global ocean climate in situ observations and satellite products into Exclusive Economic Zones (EEZs) and coastal zones.</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Develop new satellite-based products for coastal biogeochemistry.</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Produce land cover datasets in coastal areas without land surface masks and in near real time, including uncertainties.</a:t>
                      </a:r>
                      <a:endParaRPr lang="en-CH" sz="1000" dirty="0">
                        <a:effectLst/>
                      </a:endParaRPr>
                    </a:p>
                  </a:txBody>
                  <a:tcPr marL="73025" marR="73025" marT="0" marB="0"/>
                </a:tc>
                <a:extLst>
                  <a:ext uri="{0D108BD9-81ED-4DB2-BD59-A6C34878D82A}">
                    <a16:rowId xmlns:a16="http://schemas.microsoft.com/office/drawing/2014/main" val="1380047328"/>
                  </a:ext>
                </a:extLst>
              </a:tr>
              <a:tr h="0">
                <a:tc>
                  <a:txBody>
                    <a:bodyPr/>
                    <a:lstStyle/>
                    <a:p>
                      <a:pPr algn="l">
                        <a:lnSpc>
                          <a:spcPct val="115000"/>
                        </a:lnSpc>
                        <a:spcBef>
                          <a:spcPts val="300"/>
                        </a:spcBef>
                      </a:pPr>
                      <a:r>
                        <a:rPr lang="en-GB" sz="1000" dirty="0">
                          <a:effectLst/>
                        </a:rPr>
                        <a:t>Issue/Benefits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algn="l">
                        <a:lnSpc>
                          <a:spcPct val="115000"/>
                        </a:lnSpc>
                        <a:spcBef>
                          <a:spcPts val="300"/>
                        </a:spcBef>
                        <a:spcAft>
                          <a:spcPts val="300"/>
                        </a:spcAft>
                      </a:pPr>
                      <a:r>
                        <a:rPr lang="en-GB" sz="1000" dirty="0">
                          <a:effectLst/>
                        </a:rPr>
                        <a:t>Monitoring of coastal zones and EEZs is necessary to allow policies and measures to be developed to protect the significant vulnerable populations, infrastructure and ecosystems in these areas.</a:t>
                      </a:r>
                      <a:endParaRPr lang="en-CH" sz="1000" dirty="0">
                        <a:effectLst/>
                      </a:endParaRPr>
                    </a:p>
                  </a:txBody>
                  <a:tcPr marL="73025" marR="73025" marT="0" marB="0"/>
                </a:tc>
                <a:extLst>
                  <a:ext uri="{0D108BD9-81ED-4DB2-BD59-A6C34878D82A}">
                    <a16:rowId xmlns:a16="http://schemas.microsoft.com/office/drawing/2014/main" val="136502283"/>
                  </a:ext>
                </a:extLst>
              </a:tr>
              <a:tr h="0">
                <a:tc>
                  <a:txBody>
                    <a:bodyPr/>
                    <a:lstStyle/>
                    <a:p>
                      <a:pPr algn="l">
                        <a:lnSpc>
                          <a:spcPct val="115000"/>
                        </a:lnSpc>
                        <a:spcBef>
                          <a:spcPts val="300"/>
                        </a:spcBef>
                      </a:pPr>
                      <a:r>
                        <a:rPr lang="en-GB" sz="1000">
                          <a:effectLst/>
                        </a:rPr>
                        <a:t>Implementers</a:t>
                      </a:r>
                      <a:endParaRPr lang="en-CH" sz="100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marL="342900" lvl="0" indent="-342900" algn="just">
                        <a:lnSpc>
                          <a:spcPct val="115000"/>
                        </a:lnSpc>
                        <a:spcBef>
                          <a:spcPts val="600"/>
                        </a:spcBef>
                        <a:buFont typeface="+mj-lt"/>
                        <a:buAutoNum type="arabicPeriod"/>
                        <a:tabLst>
                          <a:tab pos="228600" algn="l"/>
                          <a:tab pos="259715" algn="l"/>
                        </a:tabLst>
                      </a:pPr>
                      <a:r>
                        <a:rPr lang="en-GB" sz="1000" dirty="0">
                          <a:effectLst/>
                        </a:rPr>
                        <a:t>GOOS, Space agencies, NMHS.</a:t>
                      </a:r>
                      <a:endParaRPr lang="en-CH" sz="1000" dirty="0">
                        <a:effectLst/>
                      </a:endParaRPr>
                    </a:p>
                    <a:p>
                      <a:pPr marL="342900" lvl="0" indent="-342900" algn="just">
                        <a:lnSpc>
                          <a:spcPct val="115000"/>
                        </a:lnSpc>
                        <a:spcBef>
                          <a:spcPts val="600"/>
                        </a:spcBef>
                        <a:buFont typeface="+mj-lt"/>
                        <a:buAutoNum type="arabicPeriod"/>
                        <a:tabLst>
                          <a:tab pos="228600" algn="l"/>
                          <a:tab pos="259715" algn="l"/>
                        </a:tabLst>
                      </a:pPr>
                      <a:r>
                        <a:rPr lang="en-GB" sz="1000" dirty="0">
                          <a:effectLst/>
                        </a:rPr>
                        <a:t>Space agencies, Research organizations, Academia.</a:t>
                      </a:r>
                      <a:endParaRPr lang="en-CH" sz="1000" dirty="0">
                        <a:effectLst/>
                      </a:endParaRPr>
                    </a:p>
                    <a:p>
                      <a:pPr marL="342900" lvl="0" indent="-342900" algn="just">
                        <a:lnSpc>
                          <a:spcPct val="115000"/>
                        </a:lnSpc>
                        <a:spcBef>
                          <a:spcPts val="600"/>
                        </a:spcBef>
                        <a:buFont typeface="+mj-lt"/>
                        <a:buAutoNum type="arabicPeriod"/>
                        <a:tabLst>
                          <a:tab pos="228600" algn="l"/>
                          <a:tab pos="259715" algn="l"/>
                        </a:tabLst>
                      </a:pPr>
                      <a:r>
                        <a:rPr lang="en-GB" sz="1000" dirty="0">
                          <a:effectLst/>
                        </a:rPr>
                        <a:t>Space agencies</a:t>
                      </a:r>
                      <a:endParaRPr lang="en-CH" sz="1000" dirty="0">
                        <a:effectLst/>
                      </a:endParaRPr>
                    </a:p>
                  </a:txBody>
                  <a:tcPr marL="73025" marR="73025" marT="0" marB="0"/>
                </a:tc>
                <a:extLst>
                  <a:ext uri="{0D108BD9-81ED-4DB2-BD59-A6C34878D82A}">
                    <a16:rowId xmlns:a16="http://schemas.microsoft.com/office/drawing/2014/main" val="471095599"/>
                  </a:ext>
                </a:extLst>
              </a:tr>
              <a:tr h="0">
                <a:tc>
                  <a:txBody>
                    <a:bodyPr/>
                    <a:lstStyle/>
                    <a:p>
                      <a:pPr algn="l">
                        <a:lnSpc>
                          <a:spcPct val="115000"/>
                        </a:lnSpc>
                        <a:spcBef>
                          <a:spcPts val="300"/>
                        </a:spcBef>
                      </a:pPr>
                      <a:r>
                        <a:rPr lang="en-GB" sz="1000">
                          <a:effectLst/>
                        </a:rPr>
                        <a:t>Means of Assessing Progress</a:t>
                      </a:r>
                      <a:endParaRPr lang="en-CH" sz="100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marL="342900" lvl="0" indent="-342900" algn="l">
                        <a:lnSpc>
                          <a:spcPct val="115000"/>
                        </a:lnSpc>
                        <a:spcBef>
                          <a:spcPts val="300"/>
                        </a:spcBef>
                        <a:spcAft>
                          <a:spcPts val="300"/>
                        </a:spcAft>
                        <a:buFont typeface="+mj-lt"/>
                        <a:buAutoNum type="arabicPeriod"/>
                      </a:pPr>
                      <a:r>
                        <a:rPr lang="en-GB" sz="1000" dirty="0">
                          <a:effectLst/>
                        </a:rPr>
                        <a:t>Increased density of observations and reprocessed products in EEZ and coastal waters, and related uncertainties.</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Number of global operational biogeochemical products in coastal areas.</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Number of land-cover data sets produced without masks</a:t>
                      </a:r>
                      <a:endParaRPr lang="en-CH" sz="1000" dirty="0">
                        <a:effectLst/>
                      </a:endParaRPr>
                    </a:p>
                  </a:txBody>
                  <a:tcPr marL="73025" marR="73025" marT="0" marB="0"/>
                </a:tc>
                <a:extLst>
                  <a:ext uri="{0D108BD9-81ED-4DB2-BD59-A6C34878D82A}">
                    <a16:rowId xmlns:a16="http://schemas.microsoft.com/office/drawing/2014/main" val="43271298"/>
                  </a:ext>
                </a:extLst>
              </a:tr>
            </a:tbl>
          </a:graphicData>
        </a:graphic>
      </p:graphicFrame>
      <p:graphicFrame>
        <p:nvGraphicFramePr>
          <p:cNvPr id="3" name="Table 2">
            <a:extLst>
              <a:ext uri="{FF2B5EF4-FFF2-40B4-BE49-F238E27FC236}">
                <a16:creationId xmlns:a16="http://schemas.microsoft.com/office/drawing/2014/main" id="{26BC06CF-584B-21C6-FB00-CAAFF2C43046}"/>
              </a:ext>
            </a:extLst>
          </p:cNvPr>
          <p:cNvGraphicFramePr>
            <a:graphicFrameLocks noGrp="1"/>
          </p:cNvGraphicFramePr>
          <p:nvPr>
            <p:extLst>
              <p:ext uri="{D42A27DB-BD31-4B8C-83A1-F6EECF244321}">
                <p14:modId xmlns:p14="http://schemas.microsoft.com/office/powerpoint/2010/main" val="2002530665"/>
              </p:ext>
            </p:extLst>
          </p:nvPr>
        </p:nvGraphicFramePr>
        <p:xfrm>
          <a:off x="508000" y="2854389"/>
          <a:ext cx="10515600" cy="3966260"/>
        </p:xfrm>
        <a:graphic>
          <a:graphicData uri="http://schemas.openxmlformats.org/drawingml/2006/table">
            <a:tbl>
              <a:tblPr bandRow="1">
                <a:tableStyleId>{5DA37D80-6434-44D0-A028-1B22A696006F}</a:tableStyleId>
              </a:tblPr>
              <a:tblGrid>
                <a:gridCol w="787400">
                  <a:extLst>
                    <a:ext uri="{9D8B030D-6E8A-4147-A177-3AD203B41FA5}">
                      <a16:colId xmlns:a16="http://schemas.microsoft.com/office/drawing/2014/main" val="2255474623"/>
                    </a:ext>
                  </a:extLst>
                </a:gridCol>
                <a:gridCol w="9728200">
                  <a:extLst>
                    <a:ext uri="{9D8B030D-6E8A-4147-A177-3AD203B41FA5}">
                      <a16:colId xmlns:a16="http://schemas.microsoft.com/office/drawing/2014/main" val="3838872344"/>
                    </a:ext>
                  </a:extLst>
                </a:gridCol>
              </a:tblGrid>
              <a:tr h="130983">
                <a:tc gridSpan="2">
                  <a:txBody>
                    <a:bodyPr/>
                    <a:lstStyle/>
                    <a:p>
                      <a:pPr algn="just">
                        <a:lnSpc>
                          <a:spcPct val="115000"/>
                        </a:lnSpc>
                        <a:spcBef>
                          <a:spcPts val="300"/>
                        </a:spcBef>
                        <a:spcAft>
                          <a:spcPts val="300"/>
                        </a:spcAft>
                      </a:pPr>
                      <a:r>
                        <a:rPr lang="en-GB" sz="1000" dirty="0">
                          <a:effectLst/>
                        </a:rPr>
                        <a:t>Action F5: Develop an Integrated Operational Global GHG Monitoring System</a:t>
                      </a:r>
                      <a:endParaRPr lang="en-CH" sz="1000" b="1" dirty="0">
                        <a:effectLst/>
                        <a:latin typeface="Verdana" panose="020B0604030504040204" pitchFamily="34" charset="0"/>
                        <a:ea typeface="MS Mincho" panose="02020609040205080304" pitchFamily="49" charset="-128"/>
                        <a:cs typeface="Times New Roman" panose="02020603050405020304" pitchFamily="18" charset="0"/>
                      </a:endParaRPr>
                    </a:p>
                  </a:txBody>
                  <a:tcPr marL="69173" marR="69173" marT="0" marB="0"/>
                </a:tc>
                <a:tc hMerge="1">
                  <a:txBody>
                    <a:bodyPr/>
                    <a:lstStyle/>
                    <a:p>
                      <a:endParaRPr lang="en-CH"/>
                    </a:p>
                  </a:txBody>
                  <a:tcPr/>
                </a:tc>
                <a:extLst>
                  <a:ext uri="{0D108BD9-81ED-4DB2-BD59-A6C34878D82A}">
                    <a16:rowId xmlns:a16="http://schemas.microsoft.com/office/drawing/2014/main" val="3228483419"/>
                  </a:ext>
                </a:extLst>
              </a:tr>
              <a:tr h="719416">
                <a:tc>
                  <a:txBody>
                    <a:bodyPr/>
                    <a:lstStyle/>
                    <a:p>
                      <a:pPr algn="l">
                        <a:lnSpc>
                          <a:spcPct val="115000"/>
                        </a:lnSpc>
                        <a:spcBef>
                          <a:spcPts val="600"/>
                        </a:spcBef>
                      </a:pPr>
                      <a:r>
                        <a:rPr lang="en-GB" sz="1000" dirty="0">
                          <a:effectLst/>
                        </a:rPr>
                        <a:t>Activities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9173" marR="69173" marT="0" marB="0"/>
                </a:tc>
                <a:tc>
                  <a:txBody>
                    <a:bodyPr/>
                    <a:lstStyle/>
                    <a:p>
                      <a:pPr algn="l">
                        <a:lnSpc>
                          <a:spcPct val="115000"/>
                        </a:lnSpc>
                        <a:spcBef>
                          <a:spcPts val="600"/>
                        </a:spcBef>
                      </a:pPr>
                      <a:r>
                        <a:rPr lang="en-GB" sz="1000" dirty="0">
                          <a:effectLst/>
                        </a:rPr>
                        <a:t>The overall aim here is to develop an integrated operational global greenhouse gas monitoring infrastructure. </a:t>
                      </a:r>
                    </a:p>
                    <a:p>
                      <a:pPr algn="l">
                        <a:lnSpc>
                          <a:spcPct val="115000"/>
                        </a:lnSpc>
                        <a:spcBef>
                          <a:spcPts val="600"/>
                        </a:spcBef>
                      </a:pPr>
                      <a:r>
                        <a:rPr lang="en-GB" sz="1000" dirty="0">
                          <a:effectLst/>
                        </a:rPr>
                        <a:t>2. Design a constellation of operational satellites to provide near-real time global coverage of CO</a:t>
                      </a:r>
                      <a:r>
                        <a:rPr lang="en-GB" sz="1000" baseline="-25000" dirty="0">
                          <a:effectLst/>
                        </a:rPr>
                        <a:t>2</a:t>
                      </a:r>
                      <a:r>
                        <a:rPr lang="en-GB" sz="1000" dirty="0">
                          <a:effectLst/>
                        </a:rPr>
                        <a:t> and CH</a:t>
                      </a:r>
                      <a:r>
                        <a:rPr lang="en-GB" sz="1000" baseline="-25000" dirty="0">
                          <a:effectLst/>
                        </a:rPr>
                        <a:t>4 </a:t>
                      </a:r>
                      <a:r>
                        <a:rPr lang="en-GB" sz="1000" dirty="0">
                          <a:effectLst/>
                        </a:rPr>
                        <a:t>column observations (and profiles to the extent possible).</a:t>
                      </a:r>
                    </a:p>
                    <a:p>
                      <a:pPr algn="l">
                        <a:lnSpc>
                          <a:spcPct val="115000"/>
                        </a:lnSpc>
                        <a:spcBef>
                          <a:spcPts val="600"/>
                        </a:spcBef>
                      </a:pPr>
                      <a:r>
                        <a:rPr lang="en-US" sz="1000" dirty="0">
                          <a:effectLst/>
                        </a:rPr>
                        <a:t>4. Improve and coordinate measurements of relevant ECVs at anthropogenic emissions hotspots (large cities, powerplants) to support emission monitoring and the validation of tropospheric measurements by satellites.</a:t>
                      </a:r>
                      <a:endParaRPr lang="en-CH" sz="1000" dirty="0">
                        <a:effectLst/>
                      </a:endParaRPr>
                    </a:p>
                  </a:txBody>
                  <a:tcPr marL="69173" marR="69173" marT="0" marB="0"/>
                </a:tc>
                <a:extLst>
                  <a:ext uri="{0D108BD9-81ED-4DB2-BD59-A6C34878D82A}">
                    <a16:rowId xmlns:a16="http://schemas.microsoft.com/office/drawing/2014/main" val="2154976796"/>
                  </a:ext>
                </a:extLst>
              </a:tr>
              <a:tr h="1249623">
                <a:tc>
                  <a:txBody>
                    <a:bodyPr/>
                    <a:lstStyle/>
                    <a:p>
                      <a:pPr algn="l">
                        <a:lnSpc>
                          <a:spcPct val="115000"/>
                        </a:lnSpc>
                        <a:spcBef>
                          <a:spcPts val="300"/>
                        </a:spcBef>
                      </a:pPr>
                      <a:r>
                        <a:rPr lang="en-GB" sz="1000">
                          <a:effectLst/>
                        </a:rPr>
                        <a:t>Issue/Benefits</a:t>
                      </a:r>
                      <a:endParaRPr lang="en-CH" sz="1000">
                        <a:effectLst/>
                        <a:latin typeface="Verdana" panose="020B0604030504040204" pitchFamily="34" charset="0"/>
                        <a:ea typeface="MS Mincho" panose="02020609040205080304" pitchFamily="49" charset="-128"/>
                        <a:cs typeface="Times New Roman" panose="02020603050405020304" pitchFamily="18" charset="0"/>
                      </a:endParaRPr>
                    </a:p>
                  </a:txBody>
                  <a:tcPr marL="69173" marR="69173" marT="0" marB="0"/>
                </a:tc>
                <a:tc>
                  <a:txBody>
                    <a:bodyPr/>
                    <a:lstStyle/>
                    <a:p>
                      <a:pPr algn="l">
                        <a:lnSpc>
                          <a:spcPct val="115000"/>
                        </a:lnSpc>
                        <a:spcBef>
                          <a:spcPts val="300"/>
                        </a:spcBef>
                        <a:spcAft>
                          <a:spcPts val="300"/>
                        </a:spcAft>
                      </a:pPr>
                      <a:r>
                        <a:rPr lang="en-GB" sz="1000" dirty="0">
                          <a:effectLst/>
                        </a:rPr>
                        <a:t>The Paris Agreement requests Parties to regularly provide estimates of anthropogenic emissions by sources and removals by sinks of greenhouse gases, and information necessary to track progress made in implementing and achieving their nationally determined contribution under Article 4. The proposed global greenhouse gas monitoring infrastructure would support the development of these estimates (i.e. emission inventories); validate national and regional achievement of Parties’ commitments in their National Adaptation Plans (NAPs); and monitor changes to the cycles of GHG that may impact the achievement of the temperature goal of the Paris Agreement. </a:t>
                      </a:r>
                      <a:endParaRPr lang="en-CH" sz="1000" dirty="0">
                        <a:effectLst/>
                      </a:endParaRPr>
                    </a:p>
                    <a:p>
                      <a:pPr algn="l">
                        <a:lnSpc>
                          <a:spcPct val="115000"/>
                        </a:lnSpc>
                        <a:spcBef>
                          <a:spcPts val="300"/>
                        </a:spcBef>
                        <a:spcAft>
                          <a:spcPts val="300"/>
                        </a:spcAft>
                      </a:pPr>
                      <a:r>
                        <a:rPr lang="en-GB" sz="1000" dirty="0">
                          <a:effectLst/>
                        </a:rPr>
                        <a:t>Remote monitoring of atmospheric composition can quantify and identify major emission sources. Anthropogenic emission hotspots like cities and industrial facilities and power plants contribute strongly to the global GHG emissions and to emission of key ozone and aerosol precursors (SO</a:t>
                      </a:r>
                      <a:r>
                        <a:rPr lang="en-GB" sz="1000" baseline="-25000" dirty="0">
                          <a:effectLst/>
                        </a:rPr>
                        <a:t>2</a:t>
                      </a:r>
                      <a:r>
                        <a:rPr lang="en-GB" sz="1000" dirty="0">
                          <a:effectLst/>
                        </a:rPr>
                        <a:t>, VOCs). Reliable remote observations of these emission hotspots in synergy with source detection models can contribute to verifying emission estimates and monitor and guide mitigation efforts (link to Flux ECV).  </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9173" marR="69173" marT="0" marB="0"/>
                </a:tc>
                <a:extLst>
                  <a:ext uri="{0D108BD9-81ED-4DB2-BD59-A6C34878D82A}">
                    <a16:rowId xmlns:a16="http://schemas.microsoft.com/office/drawing/2014/main" val="3254721347"/>
                  </a:ext>
                </a:extLst>
              </a:tr>
              <a:tr h="589198">
                <a:tc>
                  <a:txBody>
                    <a:bodyPr/>
                    <a:lstStyle/>
                    <a:p>
                      <a:pPr algn="l">
                        <a:lnSpc>
                          <a:spcPct val="115000"/>
                        </a:lnSpc>
                        <a:spcBef>
                          <a:spcPts val="300"/>
                        </a:spcBef>
                      </a:pPr>
                      <a:r>
                        <a:rPr lang="en-GB" sz="1000">
                          <a:effectLst/>
                        </a:rPr>
                        <a:t>Implementers</a:t>
                      </a:r>
                      <a:endParaRPr lang="en-CH" sz="1000">
                        <a:effectLst/>
                        <a:latin typeface="Verdana" panose="020B0604030504040204" pitchFamily="34" charset="0"/>
                        <a:ea typeface="MS Mincho" panose="02020609040205080304" pitchFamily="49" charset="-128"/>
                        <a:cs typeface="Times New Roman" panose="02020603050405020304" pitchFamily="18" charset="0"/>
                      </a:endParaRPr>
                    </a:p>
                  </a:txBody>
                  <a:tcPr marL="69173" marR="69173" marT="0" marB="0"/>
                </a:tc>
                <a:tc>
                  <a:txBody>
                    <a:bodyPr/>
                    <a:lstStyle/>
                    <a:p>
                      <a:pPr marL="0" lvl="0" indent="0" algn="l">
                        <a:lnSpc>
                          <a:spcPct val="115000"/>
                        </a:lnSpc>
                        <a:spcBef>
                          <a:spcPts val="300"/>
                        </a:spcBef>
                        <a:spcAft>
                          <a:spcPts val="300"/>
                        </a:spcAft>
                        <a:buFont typeface="+mj-lt"/>
                        <a:buNone/>
                        <a:tabLst>
                          <a:tab pos="709930" algn="l"/>
                        </a:tabLst>
                      </a:pPr>
                      <a:r>
                        <a:rPr lang="en-US" sz="1000" dirty="0">
                          <a:effectLst/>
                        </a:rPr>
                        <a:t>2. Space agencies, National agencies, Research organizations, Academia.</a:t>
                      </a:r>
                      <a:endParaRPr lang="en-CH" sz="1000" dirty="0">
                        <a:effectLst/>
                      </a:endParaRPr>
                    </a:p>
                    <a:p>
                      <a:pPr marL="0" lvl="0" indent="0" algn="l">
                        <a:lnSpc>
                          <a:spcPct val="115000"/>
                        </a:lnSpc>
                        <a:spcBef>
                          <a:spcPts val="300"/>
                        </a:spcBef>
                        <a:spcAft>
                          <a:spcPts val="300"/>
                        </a:spcAft>
                        <a:buFont typeface="+mj-lt"/>
                        <a:buNone/>
                        <a:tabLst>
                          <a:tab pos="709930" algn="l"/>
                        </a:tabLst>
                      </a:pPr>
                      <a:r>
                        <a:rPr lang="en-US" sz="1000" dirty="0">
                          <a:effectLst/>
                        </a:rPr>
                        <a:t>4. GCOS, Space agencies, National agencies.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9173" marR="69173" marT="0" marB="0"/>
                </a:tc>
                <a:extLst>
                  <a:ext uri="{0D108BD9-81ED-4DB2-BD59-A6C34878D82A}">
                    <a16:rowId xmlns:a16="http://schemas.microsoft.com/office/drawing/2014/main" val="4016886440"/>
                  </a:ext>
                </a:extLst>
              </a:tr>
              <a:tr h="1079251">
                <a:tc>
                  <a:txBody>
                    <a:bodyPr/>
                    <a:lstStyle/>
                    <a:p>
                      <a:pPr algn="l">
                        <a:lnSpc>
                          <a:spcPct val="115000"/>
                        </a:lnSpc>
                        <a:spcBef>
                          <a:spcPts val="300"/>
                        </a:spcBef>
                      </a:pPr>
                      <a:r>
                        <a:rPr lang="en-GB" sz="1000">
                          <a:effectLst/>
                        </a:rPr>
                        <a:t>Means of Assessing Progress</a:t>
                      </a:r>
                      <a:endParaRPr lang="en-CH" sz="1000">
                        <a:effectLst/>
                        <a:latin typeface="Verdana" panose="020B0604030504040204" pitchFamily="34" charset="0"/>
                        <a:ea typeface="MS Mincho" panose="02020609040205080304" pitchFamily="49" charset="-128"/>
                        <a:cs typeface="Times New Roman" panose="02020603050405020304" pitchFamily="18" charset="0"/>
                      </a:endParaRPr>
                    </a:p>
                  </a:txBody>
                  <a:tcPr marL="69173" marR="69173" marT="0" marB="0"/>
                </a:tc>
                <a:tc>
                  <a:txBody>
                    <a:bodyPr/>
                    <a:lstStyle/>
                    <a:p>
                      <a:pPr marL="0" lvl="0" indent="0" algn="l">
                        <a:lnSpc>
                          <a:spcPct val="115000"/>
                        </a:lnSpc>
                        <a:spcBef>
                          <a:spcPts val="300"/>
                        </a:spcBef>
                        <a:spcAft>
                          <a:spcPts val="300"/>
                        </a:spcAft>
                        <a:buFont typeface="+mj-lt"/>
                        <a:buNone/>
                      </a:pPr>
                      <a:r>
                        <a:rPr lang="en-GB" sz="1000" dirty="0">
                          <a:effectLst/>
                        </a:rPr>
                        <a:t>2. Designs and plans for in situ and satellite observations.</a:t>
                      </a:r>
                      <a:endParaRPr lang="en-CH" sz="1000" dirty="0">
                        <a:effectLst/>
                      </a:endParaRPr>
                    </a:p>
                    <a:p>
                      <a:pPr marL="0" lvl="0" indent="0" algn="just">
                        <a:lnSpc>
                          <a:spcPct val="115000"/>
                        </a:lnSpc>
                        <a:spcBef>
                          <a:spcPts val="600"/>
                        </a:spcBef>
                        <a:spcAft>
                          <a:spcPts val="300"/>
                        </a:spcAft>
                        <a:buFont typeface="+mj-lt"/>
                        <a:buNone/>
                      </a:pPr>
                      <a:r>
                        <a:rPr lang="en-US" sz="1000" dirty="0">
                          <a:effectLst/>
                        </a:rPr>
                        <a:t>4a)</a:t>
                      </a:r>
                      <a:r>
                        <a:rPr lang="en-GB" sz="1000" dirty="0">
                          <a:effectLst/>
                        </a:rPr>
                        <a:t>Improved satellite retrievals in the presence of varying aerosol loadings in urban and hotspot conditions. Improved uncertainty quantification of GHG retrievals in the presence of aerosols;</a:t>
                      </a:r>
                      <a:endParaRPr lang="en-CH" sz="1000" dirty="0">
                        <a:effectLst/>
                      </a:endParaRPr>
                    </a:p>
                    <a:p>
                      <a:pPr marL="0" lvl="0" indent="0" algn="just">
                        <a:lnSpc>
                          <a:spcPct val="115000"/>
                        </a:lnSpc>
                        <a:spcBef>
                          <a:spcPts val="600"/>
                        </a:spcBef>
                        <a:spcAft>
                          <a:spcPts val="300"/>
                        </a:spcAft>
                        <a:buFont typeface="+mj-lt"/>
                        <a:buNone/>
                      </a:pPr>
                      <a:r>
                        <a:rPr lang="en-GB" sz="1000" dirty="0">
                          <a:effectLst/>
                        </a:rPr>
                        <a:t>4b) Number of emission detection studies using in situ and satellite data near hot spots.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69173" marR="69173" marT="0" marB="0"/>
                </a:tc>
                <a:extLst>
                  <a:ext uri="{0D108BD9-81ED-4DB2-BD59-A6C34878D82A}">
                    <a16:rowId xmlns:a16="http://schemas.microsoft.com/office/drawing/2014/main" val="2863796058"/>
                  </a:ext>
                </a:extLst>
              </a:tr>
            </a:tbl>
          </a:graphicData>
        </a:graphic>
      </p:graphicFrame>
    </p:spTree>
    <p:extLst>
      <p:ext uri="{BB962C8B-B14F-4D97-AF65-F5344CB8AC3E}">
        <p14:creationId xmlns:p14="http://schemas.microsoft.com/office/powerpoint/2010/main" val="85874261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B46F-F359-AF27-1C13-483371D6747B}"/>
              </a:ext>
            </a:extLst>
          </p:cNvPr>
          <p:cNvSpPr>
            <a:spLocks noGrp="1"/>
          </p:cNvSpPr>
          <p:nvPr>
            <p:ph type="title"/>
          </p:nvPr>
        </p:nvSpPr>
        <p:spPr>
          <a:xfrm>
            <a:off x="0" y="0"/>
            <a:ext cx="12192000" cy="862149"/>
          </a:xfrm>
        </p:spPr>
        <p:txBody>
          <a:bodyPr/>
          <a:lstStyle/>
          <a:p>
            <a:r>
              <a:rPr lang="en-US" dirty="0"/>
              <a:t>ECV Requirements</a:t>
            </a:r>
            <a:endParaRPr lang="en-CH" dirty="0"/>
          </a:p>
        </p:txBody>
      </p:sp>
      <p:sp>
        <p:nvSpPr>
          <p:cNvPr id="5" name="TextBox 4">
            <a:extLst>
              <a:ext uri="{FF2B5EF4-FFF2-40B4-BE49-F238E27FC236}">
                <a16:creationId xmlns:a16="http://schemas.microsoft.com/office/drawing/2014/main" id="{FF647243-C179-B489-04E6-2264FA4839FB}"/>
              </a:ext>
            </a:extLst>
          </p:cNvPr>
          <p:cNvSpPr txBox="1"/>
          <p:nvPr/>
        </p:nvSpPr>
        <p:spPr>
          <a:xfrm>
            <a:off x="1" y="862149"/>
            <a:ext cx="7435640" cy="6186309"/>
          </a:xfrm>
          <a:prstGeom prst="rect">
            <a:avLst/>
          </a:prstGeom>
          <a:noFill/>
        </p:spPr>
        <p:txBody>
          <a:bodyPr wrap="square" rtlCol="0">
            <a:spAutoFit/>
          </a:bodyPr>
          <a:lstStyle/>
          <a:p>
            <a:pPr marL="285750" indent="-285750">
              <a:buFont typeface="Arial" panose="020B0604020202020204" pitchFamily="34" charset="0"/>
              <a:buChar char="•"/>
            </a:pPr>
            <a:r>
              <a:rPr lang="en-US" dirty="0"/>
              <a:t>GCOS specifies 54 ECV variables, for most of the ECVs there are one or more ECV products.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ECV product: measurable parameter needed to characterize the ECV.</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GCOS routinely maintain, review and revise the list of ECV product requirements.</a:t>
            </a:r>
            <a:br>
              <a:rPr lang="en-US" dirty="0"/>
            </a:br>
            <a:endParaRPr lang="en-US" dirty="0"/>
          </a:p>
          <a:p>
            <a:pPr marL="285750" indent="-285750">
              <a:buFont typeface="Arial" panose="020B0604020202020204" pitchFamily="34" charset="0"/>
              <a:buChar char="•"/>
            </a:pPr>
            <a:r>
              <a:rPr lang="en-US" dirty="0"/>
              <a:t>The 2022 GCOS ECV Requirements presents ECV product requirements</a:t>
            </a:r>
          </a:p>
          <a:p>
            <a:r>
              <a:rPr lang="en-US" dirty="0"/>
              <a:t>      covering all ECV products.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GCOS provides requirements for the RRR Application area: Climate monitoring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Requirements were defined by GCOS expert panels members, informed by the wider community.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a:t>
            </a:r>
            <a:r>
              <a:rPr lang="en-US" baseline="30000" dirty="0"/>
              <a:t>st</a:t>
            </a:r>
            <a:r>
              <a:rPr lang="en-US" dirty="0"/>
              <a:t> public review in 2020: comments were addressed by panel members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a:t>
            </a:r>
            <a:r>
              <a:rPr lang="en-US" baseline="30000" dirty="0"/>
              <a:t>nd</a:t>
            </a:r>
            <a:r>
              <a:rPr lang="en-US" dirty="0"/>
              <a:t> public review in 2022 as part of the GCOS IP</a:t>
            </a:r>
          </a:p>
          <a:p>
            <a:pPr marL="285750" indent="-285750">
              <a:buFont typeface="Arial" panose="020B0604020202020204" pitchFamily="34" charset="0"/>
              <a:buChar char="•"/>
            </a:pPr>
            <a:r>
              <a:rPr lang="en-US" dirty="0" err="1"/>
              <a:t>WGClimate</a:t>
            </a:r>
            <a:r>
              <a:rPr lang="en-US" dirty="0"/>
              <a:t> provided several comments that were addressed </a:t>
            </a:r>
            <a:r>
              <a:rPr lang="en-US"/>
              <a:t>by experts</a:t>
            </a:r>
            <a:endParaRPr lang="en-US" dirty="0"/>
          </a:p>
          <a:p>
            <a:endParaRPr lang="en-US" dirty="0"/>
          </a:p>
        </p:txBody>
      </p:sp>
      <p:pic>
        <p:nvPicPr>
          <p:cNvPr id="6" name="Picture 5" descr="Diagram&#10;&#10;Description automatically generated">
            <a:extLst>
              <a:ext uri="{FF2B5EF4-FFF2-40B4-BE49-F238E27FC236}">
                <a16:creationId xmlns:a16="http://schemas.microsoft.com/office/drawing/2014/main" id="{3F67C264-3B12-0473-2490-5037B82A58A7}"/>
              </a:ext>
            </a:extLst>
          </p:cNvPr>
          <p:cNvPicPr>
            <a:picLocks noChangeAspect="1"/>
          </p:cNvPicPr>
          <p:nvPr/>
        </p:nvPicPr>
        <p:blipFill>
          <a:blip r:embed="rId2"/>
          <a:stretch>
            <a:fillRect/>
          </a:stretch>
        </p:blipFill>
        <p:spPr>
          <a:xfrm>
            <a:off x="7620929" y="1114969"/>
            <a:ext cx="3834239" cy="5403669"/>
          </a:xfrm>
          <a:prstGeom prst="rect">
            <a:avLst/>
          </a:prstGeom>
        </p:spPr>
      </p:pic>
    </p:spTree>
    <p:extLst>
      <p:ext uri="{BB962C8B-B14F-4D97-AF65-F5344CB8AC3E}">
        <p14:creationId xmlns:p14="http://schemas.microsoft.com/office/powerpoint/2010/main" val="279784215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4A67-1562-0C8E-20E9-BB7F92ED955B}"/>
              </a:ext>
            </a:extLst>
          </p:cNvPr>
          <p:cNvSpPr>
            <a:spLocks noGrp="1"/>
          </p:cNvSpPr>
          <p:nvPr>
            <p:ph type="title"/>
          </p:nvPr>
        </p:nvSpPr>
        <p:spPr/>
        <p:txBody>
          <a:bodyPr/>
          <a:lstStyle/>
          <a:p>
            <a:r>
              <a:rPr lang="en-US" dirty="0"/>
              <a:t>ECVs</a:t>
            </a:r>
            <a:endParaRPr lang="en-CH" dirty="0"/>
          </a:p>
        </p:txBody>
      </p:sp>
      <p:pic>
        <p:nvPicPr>
          <p:cNvPr id="3" name="Picture 2">
            <a:extLst>
              <a:ext uri="{FF2B5EF4-FFF2-40B4-BE49-F238E27FC236}">
                <a16:creationId xmlns:a16="http://schemas.microsoft.com/office/drawing/2014/main" id="{3854559B-0DAD-F7C1-36FE-F76039D74BFD}"/>
              </a:ext>
            </a:extLst>
          </p:cNvPr>
          <p:cNvPicPr>
            <a:picLocks noChangeAspect="1"/>
          </p:cNvPicPr>
          <p:nvPr/>
        </p:nvPicPr>
        <p:blipFill rotWithShape="1">
          <a:blip r:embed="rId2">
            <a:extLst>
              <a:ext uri="{28A0092B-C50C-407E-A947-70E740481C1C}">
                <a14:useLocalDpi xmlns:a14="http://schemas.microsoft.com/office/drawing/2010/main" val="0"/>
              </a:ext>
            </a:extLst>
          </a:blip>
          <a:srcRect b="11609"/>
          <a:stretch/>
        </p:blipFill>
        <p:spPr bwMode="auto">
          <a:xfrm>
            <a:off x="2659162" y="1292560"/>
            <a:ext cx="6115685" cy="403225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66A43C7B-D332-EB5A-2FE4-B3C140F80A46}"/>
              </a:ext>
            </a:extLst>
          </p:cNvPr>
          <p:cNvSpPr txBox="1"/>
          <p:nvPr/>
        </p:nvSpPr>
        <p:spPr>
          <a:xfrm>
            <a:off x="2659162" y="5565440"/>
            <a:ext cx="6188074" cy="928459"/>
          </a:xfrm>
          <a:prstGeom prst="rect">
            <a:avLst/>
          </a:prstGeom>
          <a:noFill/>
        </p:spPr>
        <p:txBody>
          <a:bodyPr wrap="square">
            <a:spAutoFit/>
          </a:bodyPr>
          <a:lstStyle/>
          <a:p>
            <a:pPr algn="ctr">
              <a:spcAft>
                <a:spcPts val="1000"/>
              </a:spcAft>
            </a:pPr>
            <a:r>
              <a:rPr lang="en-GB" sz="900" i="0" dirty="0">
                <a:solidFill>
                  <a:srgbClr val="005BAA"/>
                </a:solidFill>
                <a:effectLst/>
                <a:latin typeface="Verdana" panose="020B0604030504040204" pitchFamily="34" charset="0"/>
                <a:ea typeface="Calibri" panose="020F0502020204030204" pitchFamily="34" charset="0"/>
              </a:rPr>
              <a:t>Essential Climate Variables and the climate cycles (See section 2.4). Many ECV contribute to understanding several different cycles – this only indicates the main links.</a:t>
            </a:r>
            <a:endParaRPr lang="en-CH" sz="900" i="1" dirty="0">
              <a:solidFill>
                <a:srgbClr val="1F497D"/>
              </a:solidFill>
              <a:effectLst/>
              <a:latin typeface="Calibri" panose="020F0502020204030204" pitchFamily="34" charset="0"/>
              <a:ea typeface="Calibri" panose="020F0502020204030204" pitchFamily="34" charset="0"/>
            </a:endParaRPr>
          </a:p>
          <a:p>
            <a:pPr algn="ctr"/>
            <a:r>
              <a:rPr lang="en-GB" sz="900" i="1" dirty="0">
                <a:solidFill>
                  <a:srgbClr val="005BAA"/>
                </a:solidFill>
                <a:effectLst/>
                <a:latin typeface="Calibri" panose="020F0502020204030204" pitchFamily="34" charset="0"/>
                <a:ea typeface="MS Mincho" panose="02020609040205080304" pitchFamily="49" charset="-128"/>
                <a:cs typeface="Times New Roman" panose="02020603050405020304" pitchFamily="18" charset="0"/>
              </a:rPr>
              <a:t>ECVs belong to three panel domains: </a:t>
            </a:r>
            <a:r>
              <a:rPr lang="en-GB" sz="1000" dirty="0">
                <a:solidFill>
                  <a:srgbClr val="1E9DD8"/>
                </a:solidFill>
                <a:effectLst/>
                <a:latin typeface="Wingdings" panose="05000000000000000000" pitchFamily="2" charset="2"/>
                <a:ea typeface="Wingdings" panose="05000000000000000000" pitchFamily="2" charset="2"/>
                <a:cs typeface="Wingdings" panose="05000000000000000000" pitchFamily="2" charset="2"/>
              </a:rPr>
              <a:t>l</a:t>
            </a:r>
            <a:r>
              <a:rPr lang="en-US" sz="1000" dirty="0">
                <a:solidFill>
                  <a:srgbClr val="1E9DD8"/>
                </a:solidFill>
                <a:effectLst/>
                <a:latin typeface="Symbol" panose="05050102010706020507" pitchFamily="18" charset="2"/>
                <a:ea typeface="MS Mincho" panose="02020609040205080304" pitchFamily="49" charset="-128"/>
                <a:cs typeface="Times New Roman" panose="02020603050405020304" pitchFamily="18" charset="0"/>
              </a:rPr>
              <a:t> </a:t>
            </a:r>
            <a:r>
              <a:rPr lang="en-GB" sz="900" i="1" dirty="0">
                <a:solidFill>
                  <a:srgbClr val="005BAA"/>
                </a:solidFill>
                <a:effectLst/>
                <a:latin typeface="Calibri" panose="020F0502020204030204" pitchFamily="34" charset="0"/>
                <a:ea typeface="MS Mincho" panose="02020609040205080304" pitchFamily="49" charset="-128"/>
                <a:cs typeface="Times New Roman" panose="02020603050405020304" pitchFamily="18" charset="0"/>
              </a:rPr>
              <a:t>Atmosphere ECVs (AOPC); </a:t>
            </a:r>
            <a:r>
              <a:rPr lang="en-GB" sz="1000" dirty="0">
                <a:solidFill>
                  <a:srgbClr val="00869A"/>
                </a:solidFill>
                <a:effectLst/>
                <a:latin typeface="Wingdings" panose="05000000000000000000" pitchFamily="2" charset="2"/>
                <a:ea typeface="Wingdings" panose="05000000000000000000" pitchFamily="2" charset="2"/>
                <a:cs typeface="Wingdings" panose="05000000000000000000" pitchFamily="2" charset="2"/>
              </a:rPr>
              <a:t>l</a:t>
            </a:r>
            <a:r>
              <a:rPr lang="en-US" sz="1000" dirty="0">
                <a:solidFill>
                  <a:srgbClr val="005BAA"/>
                </a:solidFill>
                <a:effectLst/>
                <a:latin typeface="Symbol" panose="05050102010706020507" pitchFamily="18" charset="2"/>
                <a:ea typeface="MS Mincho" panose="02020609040205080304" pitchFamily="49" charset="-128"/>
                <a:cs typeface="Times New Roman" panose="02020603050405020304" pitchFamily="18" charset="0"/>
              </a:rPr>
              <a:t> </a:t>
            </a:r>
            <a:r>
              <a:rPr lang="en-GB" sz="900" i="1" dirty="0">
                <a:solidFill>
                  <a:srgbClr val="005BAA"/>
                </a:solidFill>
                <a:effectLst/>
                <a:latin typeface="Calibri" panose="020F0502020204030204" pitchFamily="34" charset="0"/>
                <a:ea typeface="MS Mincho" panose="02020609040205080304" pitchFamily="49" charset="-128"/>
                <a:cs typeface="Times New Roman" panose="02020603050405020304" pitchFamily="18" charset="0"/>
              </a:rPr>
              <a:t>Ocean ECVs (OOPC); </a:t>
            </a:r>
            <a:r>
              <a:rPr lang="en-GB" sz="1000" dirty="0">
                <a:solidFill>
                  <a:srgbClr val="F29220"/>
                </a:solidFill>
                <a:effectLst/>
                <a:latin typeface="Wingdings" panose="05000000000000000000" pitchFamily="2" charset="2"/>
                <a:ea typeface="Wingdings" panose="05000000000000000000" pitchFamily="2" charset="2"/>
                <a:cs typeface="Wingdings" panose="05000000000000000000" pitchFamily="2" charset="2"/>
              </a:rPr>
              <a:t>l</a:t>
            </a:r>
            <a:r>
              <a:rPr lang="en-US" sz="1000" dirty="0">
                <a:solidFill>
                  <a:srgbClr val="005BAA"/>
                </a:solidFill>
                <a:effectLst/>
                <a:latin typeface="Symbol" panose="05050102010706020507" pitchFamily="18" charset="2"/>
                <a:ea typeface="MS Mincho" panose="02020609040205080304" pitchFamily="49" charset="-128"/>
                <a:cs typeface="Times New Roman" panose="02020603050405020304" pitchFamily="18" charset="0"/>
              </a:rPr>
              <a:t> </a:t>
            </a:r>
            <a:r>
              <a:rPr lang="en-GB" sz="900" i="1" dirty="0">
                <a:solidFill>
                  <a:srgbClr val="005BAA"/>
                </a:solidFill>
                <a:effectLst/>
                <a:latin typeface="Calibri" panose="020F0502020204030204" pitchFamily="34" charset="0"/>
                <a:ea typeface="MS Mincho" panose="02020609040205080304" pitchFamily="49" charset="-128"/>
                <a:cs typeface="Times New Roman" panose="02020603050405020304" pitchFamily="18" charset="0"/>
              </a:rPr>
              <a:t>Terrestrial ECVs (TOPC)</a:t>
            </a:r>
            <a:endParaRPr lang="en-CH" sz="1000" dirty="0">
              <a:effectLst/>
              <a:latin typeface="Arial" panose="020B0604020202020204" pitchFamily="34" charset="0"/>
              <a:ea typeface="MS Mincho" panose="02020609040205080304" pitchFamily="49" charset="-128"/>
              <a:cs typeface="Times New Roman" panose="02020603050405020304" pitchFamily="18" charset="0"/>
            </a:endParaRPr>
          </a:p>
          <a:p>
            <a:br>
              <a:rPr lang="en-GB" sz="900" i="1" dirty="0">
                <a:solidFill>
                  <a:srgbClr val="005BAA"/>
                </a:solidFill>
                <a:effectLst/>
                <a:latin typeface="Calibri" panose="020F0502020204030204" pitchFamily="34" charset="0"/>
                <a:ea typeface="MS Mincho" panose="02020609040205080304" pitchFamily="49" charset="-128"/>
              </a:rPr>
            </a:br>
            <a:r>
              <a:rPr lang="en-GB" sz="900" i="1" dirty="0">
                <a:solidFill>
                  <a:srgbClr val="005BAA"/>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CH" sz="1000" dirty="0">
              <a:effectLst/>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64579934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19E09-1216-C910-EACE-AC86D7616150}"/>
              </a:ext>
            </a:extLst>
          </p:cNvPr>
          <p:cNvSpPr>
            <a:spLocks noGrp="1"/>
          </p:cNvSpPr>
          <p:nvPr>
            <p:ph type="title"/>
          </p:nvPr>
        </p:nvSpPr>
        <p:spPr>
          <a:xfrm>
            <a:off x="0" y="0"/>
            <a:ext cx="12192000" cy="862149"/>
          </a:xfrm>
        </p:spPr>
        <p:txBody>
          <a:bodyPr/>
          <a:lstStyle/>
          <a:p>
            <a:r>
              <a:rPr lang="en-US" dirty="0"/>
              <a:t>What is new in the 2022 ECV requirements</a:t>
            </a:r>
            <a:endParaRPr lang="en-CH" dirty="0"/>
          </a:p>
        </p:txBody>
      </p:sp>
      <p:sp>
        <p:nvSpPr>
          <p:cNvPr id="5" name="TextBox 4">
            <a:extLst>
              <a:ext uri="{FF2B5EF4-FFF2-40B4-BE49-F238E27FC236}">
                <a16:creationId xmlns:a16="http://schemas.microsoft.com/office/drawing/2014/main" id="{1DB9840E-EA86-5089-D949-82352FBEF0A4}"/>
              </a:ext>
            </a:extLst>
          </p:cNvPr>
          <p:cNvSpPr txBox="1"/>
          <p:nvPr/>
        </p:nvSpPr>
        <p:spPr>
          <a:xfrm>
            <a:off x="543697" y="1210962"/>
            <a:ext cx="11175061" cy="4524315"/>
          </a:xfrm>
          <a:prstGeom prst="rect">
            <a:avLst/>
          </a:prstGeom>
          <a:noFill/>
        </p:spPr>
        <p:txBody>
          <a:bodyPr wrap="square" rtlCol="0">
            <a:spAutoFit/>
          </a:bodyPr>
          <a:lstStyle/>
          <a:p>
            <a:r>
              <a:rPr lang="en-US" b="1" dirty="0"/>
              <a:t>Compared to the GCOS-200:</a:t>
            </a:r>
          </a:p>
          <a:p>
            <a:r>
              <a:rPr lang="en-US" dirty="0"/>
              <a:t>GCOS has worked together with WMO to homogenize names and definitions. </a:t>
            </a:r>
          </a:p>
          <a:p>
            <a:r>
              <a:rPr lang="en-US" dirty="0"/>
              <a:t>Updated names and definitions for atmospheric ECVs were first agreed within AOPC and then approved by JET-EOSDE.</a:t>
            </a:r>
          </a:p>
          <a:p>
            <a:endParaRPr lang="en-US" dirty="0"/>
          </a:p>
          <a:p>
            <a:r>
              <a:rPr lang="en-US" dirty="0"/>
              <a:t>For each ECV product:</a:t>
            </a:r>
          </a:p>
          <a:p>
            <a:r>
              <a:rPr lang="en-US" dirty="0"/>
              <a:t>Names, definition, units, spatial and temporal resolution, timeliness, uncertainty (2-sigma)  and stability.</a:t>
            </a:r>
          </a:p>
          <a:p>
            <a:r>
              <a:rPr lang="en-US" dirty="0"/>
              <a:t>Requirements are specified for goal, breakthrough and threshold.</a:t>
            </a:r>
          </a:p>
          <a:p>
            <a:r>
              <a:rPr lang="en-US" dirty="0"/>
              <a:t>References are added for traceability.</a:t>
            </a:r>
          </a:p>
          <a:p>
            <a:r>
              <a:rPr lang="en-US" dirty="0"/>
              <a:t> </a:t>
            </a:r>
          </a:p>
          <a:p>
            <a:r>
              <a:rPr lang="en-US" dirty="0"/>
              <a:t>New ECVs: </a:t>
            </a:r>
          </a:p>
          <a:p>
            <a:r>
              <a:rPr lang="en-US" dirty="0"/>
              <a:t>Terrestrial Water Storage (the total amount of water stored in all continental storage </a:t>
            </a:r>
            <a:r>
              <a:rPr lang="en-US"/>
              <a:t>compartments: ice </a:t>
            </a:r>
            <a:r>
              <a:rPr lang="en-US" dirty="0"/>
              <a:t>caps, glaciers, snow cover, soil moisture, groundwater, surface water bodies, water in biomass). </a:t>
            </a:r>
          </a:p>
          <a:p>
            <a:endParaRPr lang="en-US" dirty="0"/>
          </a:p>
          <a:p>
            <a:r>
              <a:rPr lang="en-US" dirty="0"/>
              <a:t>Several ECV products for existing ECVs were added or modified.</a:t>
            </a:r>
            <a:endParaRPr lang="en-CH" dirty="0"/>
          </a:p>
          <a:p>
            <a:endParaRPr lang="en-US" dirty="0"/>
          </a:p>
          <a:p>
            <a:endParaRPr lang="en-US" dirty="0"/>
          </a:p>
        </p:txBody>
      </p:sp>
    </p:spTree>
    <p:extLst>
      <p:ext uri="{BB962C8B-B14F-4D97-AF65-F5344CB8AC3E}">
        <p14:creationId xmlns:p14="http://schemas.microsoft.com/office/powerpoint/2010/main" val="21019618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19E09-1216-C910-EACE-AC86D7616150}"/>
              </a:ext>
            </a:extLst>
          </p:cNvPr>
          <p:cNvSpPr>
            <a:spLocks noGrp="1"/>
          </p:cNvSpPr>
          <p:nvPr>
            <p:ph type="title"/>
          </p:nvPr>
        </p:nvSpPr>
        <p:spPr>
          <a:xfrm>
            <a:off x="0" y="0"/>
            <a:ext cx="12192000" cy="862149"/>
          </a:xfrm>
        </p:spPr>
        <p:txBody>
          <a:bodyPr/>
          <a:lstStyle/>
          <a:p>
            <a:r>
              <a:rPr lang="en-US" dirty="0"/>
              <a:t>What is new in the 2022 ECV requirements</a:t>
            </a:r>
            <a:endParaRPr lang="en-CH" dirty="0"/>
          </a:p>
        </p:txBody>
      </p:sp>
      <p:sp>
        <p:nvSpPr>
          <p:cNvPr id="5" name="TextBox 4">
            <a:extLst>
              <a:ext uri="{FF2B5EF4-FFF2-40B4-BE49-F238E27FC236}">
                <a16:creationId xmlns:a16="http://schemas.microsoft.com/office/drawing/2014/main" id="{1DB9840E-EA86-5089-D949-82352FBEF0A4}"/>
              </a:ext>
            </a:extLst>
          </p:cNvPr>
          <p:cNvSpPr txBox="1"/>
          <p:nvPr/>
        </p:nvSpPr>
        <p:spPr>
          <a:xfrm>
            <a:off x="543697" y="1210962"/>
            <a:ext cx="11175061" cy="3416320"/>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AOPC and GAW have worked together: for all Atmospheric composition ECVs for the Application Area ‘Climate Monitoring’ and the GAW AA ‘Monitoring Atmospheric Composition’ names, definitions and units were agreed.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OOPC and GCW have worked together to define new ECV products and requirements for the ECV “Sea Ice”.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OOPC has worked with the Global Ocean Observing System (GOOS) </a:t>
            </a:r>
            <a:r>
              <a:rPr lang="en-US" dirty="0" err="1"/>
              <a:t>BioEco</a:t>
            </a:r>
            <a:r>
              <a:rPr lang="en-US" dirty="0"/>
              <a:t> and Biogeochemistry experts panels to provide requirements for biological and biogeochemical ocean ECVs.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Ocean ECVs constitute the climate component of the Essential Ocean Variables, which also encompass ocean health and operational applications.</a:t>
            </a:r>
          </a:p>
          <a:p>
            <a:endParaRPr lang="en-US" dirty="0"/>
          </a:p>
        </p:txBody>
      </p:sp>
    </p:spTree>
    <p:extLst>
      <p:ext uri="{BB962C8B-B14F-4D97-AF65-F5344CB8AC3E}">
        <p14:creationId xmlns:p14="http://schemas.microsoft.com/office/powerpoint/2010/main" val="104234435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6ACA-352A-4D94-DDA7-2AB0C1AADCDD}"/>
              </a:ext>
            </a:extLst>
          </p:cNvPr>
          <p:cNvSpPr>
            <a:spLocks noGrp="1"/>
          </p:cNvSpPr>
          <p:nvPr>
            <p:ph type="title"/>
          </p:nvPr>
        </p:nvSpPr>
        <p:spPr>
          <a:xfrm>
            <a:off x="0" y="0"/>
            <a:ext cx="12192000" cy="862149"/>
          </a:xfrm>
        </p:spPr>
        <p:txBody>
          <a:bodyPr/>
          <a:lstStyle/>
          <a:p>
            <a:r>
              <a:rPr lang="en-US" dirty="0"/>
              <a:t>Atmospheric ECVs product - example</a:t>
            </a:r>
            <a:endParaRPr lang="en-CH" dirty="0"/>
          </a:p>
        </p:txBody>
      </p:sp>
      <p:pic>
        <p:nvPicPr>
          <p:cNvPr id="4" name="Picture 3">
            <a:extLst>
              <a:ext uri="{FF2B5EF4-FFF2-40B4-BE49-F238E27FC236}">
                <a16:creationId xmlns:a16="http://schemas.microsoft.com/office/drawing/2014/main" id="{55A38243-6311-85E8-C98E-E41934DB06C2}"/>
              </a:ext>
            </a:extLst>
          </p:cNvPr>
          <p:cNvPicPr>
            <a:picLocks noChangeAspect="1"/>
          </p:cNvPicPr>
          <p:nvPr/>
        </p:nvPicPr>
        <p:blipFill>
          <a:blip r:embed="rId2"/>
          <a:stretch>
            <a:fillRect/>
          </a:stretch>
        </p:blipFill>
        <p:spPr>
          <a:xfrm>
            <a:off x="194273" y="925649"/>
            <a:ext cx="5838228" cy="5805783"/>
          </a:xfrm>
          <a:prstGeom prst="rect">
            <a:avLst/>
          </a:prstGeom>
        </p:spPr>
      </p:pic>
      <p:pic>
        <p:nvPicPr>
          <p:cNvPr id="6" name="Picture 5">
            <a:extLst>
              <a:ext uri="{FF2B5EF4-FFF2-40B4-BE49-F238E27FC236}">
                <a16:creationId xmlns:a16="http://schemas.microsoft.com/office/drawing/2014/main" id="{C7019B6D-E470-3BBC-CDB1-F6EAC48C9DC8}"/>
              </a:ext>
            </a:extLst>
          </p:cNvPr>
          <p:cNvPicPr>
            <a:picLocks noChangeAspect="1"/>
          </p:cNvPicPr>
          <p:nvPr/>
        </p:nvPicPr>
        <p:blipFill>
          <a:blip r:embed="rId3"/>
          <a:stretch>
            <a:fillRect/>
          </a:stretch>
        </p:blipFill>
        <p:spPr>
          <a:xfrm>
            <a:off x="6096000" y="925649"/>
            <a:ext cx="5747004" cy="5666232"/>
          </a:xfrm>
          <a:prstGeom prst="rect">
            <a:avLst/>
          </a:prstGeom>
        </p:spPr>
      </p:pic>
      <p:cxnSp>
        <p:nvCxnSpPr>
          <p:cNvPr id="5" name="Straight Connector 4">
            <a:extLst>
              <a:ext uri="{FF2B5EF4-FFF2-40B4-BE49-F238E27FC236}">
                <a16:creationId xmlns:a16="http://schemas.microsoft.com/office/drawing/2014/main" id="{D77C7152-0A6A-888C-0F8E-DCF6D37943F8}"/>
              </a:ext>
            </a:extLst>
          </p:cNvPr>
          <p:cNvCxnSpPr/>
          <p:nvPr/>
        </p:nvCxnSpPr>
        <p:spPr>
          <a:xfrm>
            <a:off x="3403600" y="3092450"/>
            <a:ext cx="2470150" cy="0"/>
          </a:xfrm>
          <a:prstGeom prst="line">
            <a:avLst/>
          </a:prstGeom>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92EE02B7-69C7-E085-ADC7-3A89945D81BD}"/>
              </a:ext>
            </a:extLst>
          </p:cNvPr>
          <p:cNvCxnSpPr>
            <a:endCxn id="4" idx="3"/>
          </p:cNvCxnSpPr>
          <p:nvPr/>
        </p:nvCxnSpPr>
        <p:spPr>
          <a:xfrm flipV="1">
            <a:off x="3524250" y="3828541"/>
            <a:ext cx="2508251" cy="6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93A901-89DA-4DD9-862F-AA6C50E4B812}"/>
              </a:ext>
            </a:extLst>
          </p:cNvPr>
          <p:cNvCxnSpPr/>
          <p:nvPr/>
        </p:nvCxnSpPr>
        <p:spPr>
          <a:xfrm>
            <a:off x="3524250" y="4260850"/>
            <a:ext cx="2470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9683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D9B4-C004-8648-B030-F20ECB116623}"/>
              </a:ext>
            </a:extLst>
          </p:cNvPr>
          <p:cNvSpPr>
            <a:spLocks noGrp="1"/>
          </p:cNvSpPr>
          <p:nvPr>
            <p:ph type="title"/>
          </p:nvPr>
        </p:nvSpPr>
        <p:spPr>
          <a:xfrm>
            <a:off x="522514" y="0"/>
            <a:ext cx="11669486" cy="862149"/>
          </a:xfrm>
        </p:spPr>
        <p:txBody>
          <a:bodyPr anchor="ctr">
            <a:normAutofit/>
          </a:bodyPr>
          <a:lstStyle/>
          <a:p>
            <a:r>
              <a:rPr lang="en-GB" dirty="0"/>
              <a:t>GCOS Implementation Plan</a:t>
            </a:r>
          </a:p>
        </p:txBody>
      </p:sp>
      <p:sp>
        <p:nvSpPr>
          <p:cNvPr id="9" name="Content Placeholder 2">
            <a:extLst>
              <a:ext uri="{FF2B5EF4-FFF2-40B4-BE49-F238E27FC236}">
                <a16:creationId xmlns:a16="http://schemas.microsoft.com/office/drawing/2014/main" id="{E8F0EE07-550C-6163-8E59-456D75A7AD9A}"/>
              </a:ext>
            </a:extLst>
          </p:cNvPr>
          <p:cNvSpPr>
            <a:spLocks noGrp="1"/>
          </p:cNvSpPr>
          <p:nvPr>
            <p:ph sz="half" idx="1"/>
          </p:nvPr>
        </p:nvSpPr>
        <p:spPr>
          <a:xfrm>
            <a:off x="288099" y="966651"/>
            <a:ext cx="5731701" cy="5656218"/>
          </a:xfrm>
        </p:spPr>
        <p:txBody>
          <a:bodyPr/>
          <a:lstStyle/>
          <a:p>
            <a:r>
              <a:rPr lang="en-US" sz="1800" dirty="0"/>
              <a:t>Produced every 5-6 years, GCOS Implementation Plans:</a:t>
            </a:r>
          </a:p>
          <a:p>
            <a:pPr lvl="1"/>
            <a:r>
              <a:rPr lang="en-US" sz="1400" dirty="0"/>
              <a:t>Are submitted to UNFCCC and the GCOS sponsors.</a:t>
            </a:r>
          </a:p>
          <a:p>
            <a:pPr lvl="1"/>
            <a:r>
              <a:rPr lang="en-US" sz="1400" dirty="0">
                <a:ea typeface="MS Mincho" panose="02020609040205080304" pitchFamily="49" charset="-128"/>
                <a:cs typeface="Times New Roman" panose="02020603050405020304" pitchFamily="18" charset="0"/>
              </a:rPr>
              <a:t>P</a:t>
            </a:r>
            <a:r>
              <a:rPr lang="en-US" sz="1400" dirty="0">
                <a:effectLst/>
                <a:ea typeface="MS Mincho" panose="02020609040205080304" pitchFamily="49" charset="-128"/>
                <a:cs typeface="Times New Roman" panose="02020603050405020304" pitchFamily="18" charset="0"/>
              </a:rPr>
              <a:t>rovide recommendations for a sustained and fit for purpose Global Climate Observing System. </a:t>
            </a:r>
          </a:p>
          <a:p>
            <a:pPr lvl="1"/>
            <a:r>
              <a:rPr lang="en-US" sz="1400" dirty="0">
                <a:ea typeface="MS Mincho" panose="02020609040205080304" pitchFamily="49" charset="-128"/>
                <a:cs typeface="Times New Roman" panose="02020603050405020304" pitchFamily="18" charset="0"/>
              </a:rPr>
              <a:t>Cover </a:t>
            </a:r>
            <a:r>
              <a:rPr lang="en-US" sz="1400" dirty="0">
                <a:effectLst/>
                <a:ea typeface="MS Mincho" panose="02020609040205080304" pitchFamily="49" charset="-128"/>
                <a:cs typeface="Times New Roman" panose="02020603050405020304" pitchFamily="18" charset="0"/>
              </a:rPr>
              <a:t>climate monitoring needs over the entire Earth system from the atmosphere to the oceans, from the cryosphere to the biosphere</a:t>
            </a:r>
            <a:r>
              <a:rPr lang="en-US" sz="1400" dirty="0">
                <a:ea typeface="MS Mincho" panose="02020609040205080304" pitchFamily="49" charset="-128"/>
                <a:cs typeface="Times New Roman" panose="02020603050405020304" pitchFamily="18" charset="0"/>
              </a:rPr>
              <a:t>.</a:t>
            </a:r>
          </a:p>
          <a:p>
            <a:pPr lvl="1"/>
            <a:r>
              <a:rPr lang="en-US" sz="1400" dirty="0">
                <a:ea typeface="MS Mincho" panose="02020609040205080304" pitchFamily="49" charset="-128"/>
                <a:cs typeface="Times New Roman" panose="02020603050405020304" pitchFamily="18" charset="0"/>
              </a:rPr>
              <a:t>E</a:t>
            </a:r>
            <a:r>
              <a:rPr lang="en-US" sz="1400" dirty="0">
                <a:effectLst/>
                <a:ea typeface="MS Mincho" panose="02020609040205080304" pitchFamily="49" charset="-128"/>
                <a:cs typeface="Times New Roman" panose="02020603050405020304" pitchFamily="18" charset="0"/>
              </a:rPr>
              <a:t>ncompass the water, energy and carbon cycles. </a:t>
            </a:r>
          </a:p>
          <a:p>
            <a:r>
              <a:rPr lang="en-GB" sz="1800" dirty="0">
                <a:effectLst/>
                <a:ea typeface="MS Mincho" panose="02020609040205080304" pitchFamily="49" charset="-128"/>
                <a:cs typeface="Times New Roman" panose="02020603050405020304" pitchFamily="18" charset="0"/>
              </a:rPr>
              <a:t>This 2022 GCOS Implementation Plan has a different form to earlier plans, it has: </a:t>
            </a:r>
          </a:p>
          <a:p>
            <a:pPr lvl="1"/>
            <a:r>
              <a:rPr lang="en-GB" sz="1400" dirty="0">
                <a:ea typeface="MS Mincho" panose="02020609040205080304" pitchFamily="49" charset="-128"/>
                <a:cs typeface="Times New Roman" panose="02020603050405020304" pitchFamily="18" charset="0"/>
              </a:rPr>
              <a:t>F</a:t>
            </a:r>
            <a:r>
              <a:rPr lang="en-GB" sz="1400" dirty="0">
                <a:effectLst/>
                <a:ea typeface="MS Mincho" panose="02020609040205080304" pitchFamily="49" charset="-128"/>
                <a:cs typeface="Times New Roman" panose="02020603050405020304" pitchFamily="18" charset="0"/>
              </a:rPr>
              <a:t>ewer, more focused, and integrated actions</a:t>
            </a:r>
            <a:r>
              <a:rPr lang="en-GB" sz="1400" dirty="0">
                <a:ea typeface="MS Mincho" panose="02020609040205080304" pitchFamily="49" charset="-128"/>
                <a:cs typeface="Times New Roman" panose="02020603050405020304" pitchFamily="18" charset="0"/>
              </a:rPr>
              <a:t>.</a:t>
            </a:r>
            <a:endParaRPr lang="en-GB" sz="1400" dirty="0">
              <a:effectLst/>
              <a:ea typeface="MS Mincho" panose="02020609040205080304" pitchFamily="49" charset="-128"/>
              <a:cs typeface="Times New Roman" panose="02020603050405020304" pitchFamily="18" charset="0"/>
            </a:endParaRPr>
          </a:p>
          <a:p>
            <a:pPr lvl="1"/>
            <a:r>
              <a:rPr lang="en-GB" sz="1400" dirty="0">
                <a:ea typeface="MS Mincho" panose="02020609040205080304" pitchFamily="49" charset="-128"/>
                <a:cs typeface="Times New Roman" panose="02020603050405020304" pitchFamily="18" charset="0"/>
              </a:rPr>
              <a:t>C</a:t>
            </a:r>
            <a:r>
              <a:rPr lang="en-GB" sz="1400" dirty="0">
                <a:effectLst/>
                <a:ea typeface="MS Mincho" panose="02020609040205080304" pitchFamily="49" charset="-128"/>
                <a:cs typeface="Times New Roman" panose="02020603050405020304" pitchFamily="18" charset="0"/>
              </a:rPr>
              <a:t>learer means of assessment</a:t>
            </a:r>
            <a:r>
              <a:rPr lang="en-GB" sz="1400" dirty="0">
                <a:ea typeface="MS Mincho" panose="02020609040205080304" pitchFamily="49" charset="-128"/>
                <a:cs typeface="Times New Roman" panose="02020603050405020304" pitchFamily="18" charset="0"/>
              </a:rPr>
              <a:t>.</a:t>
            </a:r>
            <a:endParaRPr lang="en-GB" sz="1400" dirty="0">
              <a:effectLst/>
              <a:ea typeface="MS Mincho" panose="02020609040205080304" pitchFamily="49" charset="-128"/>
              <a:cs typeface="Times New Roman" panose="02020603050405020304" pitchFamily="18" charset="0"/>
            </a:endParaRPr>
          </a:p>
          <a:p>
            <a:pPr lvl="1"/>
            <a:r>
              <a:rPr lang="en-GB" sz="1400" dirty="0">
                <a:ea typeface="MS Mincho" panose="02020609040205080304" pitchFamily="49" charset="-128"/>
                <a:cs typeface="Times New Roman" panose="02020603050405020304" pitchFamily="18" charset="0"/>
              </a:rPr>
              <a:t>Clearer </a:t>
            </a:r>
            <a:r>
              <a:rPr lang="en-GB" sz="1400" dirty="0">
                <a:effectLst/>
                <a:ea typeface="MS Mincho" panose="02020609040205080304" pitchFamily="49" charset="-128"/>
                <a:cs typeface="Times New Roman" panose="02020603050405020304" pitchFamily="18" charset="0"/>
              </a:rPr>
              <a:t>identification of the stakeholders who need to respond to the actions. </a:t>
            </a:r>
          </a:p>
          <a:p>
            <a:pPr lvl="1"/>
            <a:r>
              <a:rPr lang="en-GB" sz="1400" dirty="0">
                <a:ea typeface="MS Mincho" panose="02020609040205080304" pitchFamily="49" charset="-128"/>
                <a:cs typeface="Times New Roman" panose="02020603050405020304" pitchFamily="18" charset="0"/>
              </a:rPr>
              <a:t>T</a:t>
            </a:r>
            <a:r>
              <a:rPr lang="en-GB" sz="1400" dirty="0">
                <a:effectLst/>
                <a:ea typeface="MS Mincho" panose="02020609040205080304" pitchFamily="49" charset="-128"/>
                <a:cs typeface="Times New Roman" panose="02020603050405020304" pitchFamily="18" charset="0"/>
              </a:rPr>
              <a:t>he updated ECVs requirements are presented in a separate document - </a:t>
            </a:r>
            <a:r>
              <a:rPr lang="en-GB" sz="1400" i="1" dirty="0">
                <a:effectLst/>
                <a:ea typeface="MS Mincho" panose="02020609040205080304" pitchFamily="49" charset="-128"/>
                <a:cs typeface="Times New Roman" panose="02020603050405020304" pitchFamily="18" charset="0"/>
              </a:rPr>
              <a:t>The 2022 GCOS ECVs Requirements </a:t>
            </a:r>
            <a:r>
              <a:rPr lang="en-GB" sz="1400" dirty="0">
                <a:effectLst/>
                <a:ea typeface="MS Mincho" panose="02020609040205080304" pitchFamily="49" charset="-128"/>
                <a:cs typeface="Times New Roman" panose="02020603050405020304" pitchFamily="18" charset="0"/>
              </a:rPr>
              <a:t>(</a:t>
            </a:r>
            <a:r>
              <a:rPr lang="en-GB" sz="1400" u="sng" dirty="0">
                <a:ea typeface="MS Mincho" panose="02020609040205080304" pitchFamily="49" charset="-128"/>
                <a:cs typeface="Times New Roman" panose="02020603050405020304" pitchFamily="18" charset="0"/>
                <a:hlinkClick r:id="rId2">
                  <a:extLst>
                    <a:ext uri="{A12FA001-AC4F-418D-AE19-62706E023703}">
                      <ahyp:hlinkClr xmlns:ahyp="http://schemas.microsoft.com/office/drawing/2018/hyperlinkcolor" val="tx"/>
                    </a:ext>
                  </a:extLst>
                </a:hlinkClick>
              </a:rPr>
              <a:t>GCOS 245</a:t>
            </a:r>
            <a:r>
              <a:rPr lang="en-GB" sz="1400" u="sng" dirty="0">
                <a:ea typeface="MS Mincho" panose="02020609040205080304" pitchFamily="49" charset="-128"/>
                <a:cs typeface="Times New Roman" panose="02020603050405020304" pitchFamily="18" charset="0"/>
              </a:rPr>
              <a:t>)</a:t>
            </a:r>
            <a:r>
              <a:rPr lang="en-GB" sz="1400" dirty="0">
                <a:ea typeface="MS Mincho" panose="02020609040205080304" pitchFamily="49" charset="-128"/>
                <a:cs typeface="Times New Roman" panose="02020603050405020304" pitchFamily="18" charset="0"/>
              </a:rPr>
              <a:t>.</a:t>
            </a:r>
          </a:p>
          <a:p>
            <a:pPr marL="0" indent="0">
              <a:buNone/>
            </a:pPr>
            <a:endParaRPr lang="en-GB" sz="1800" dirty="0">
              <a:ea typeface="MS Mincho" panose="02020609040205080304" pitchFamily="49" charset="-128"/>
              <a:cs typeface="Times New Roman" panose="02020603050405020304" pitchFamily="18" charset="0"/>
            </a:endParaRPr>
          </a:p>
        </p:txBody>
      </p:sp>
      <p:pic>
        <p:nvPicPr>
          <p:cNvPr id="7" name="Picture 6" descr="Diagram&#10;&#10;Description automatically generated">
            <a:extLst>
              <a:ext uri="{FF2B5EF4-FFF2-40B4-BE49-F238E27FC236}">
                <a16:creationId xmlns:a16="http://schemas.microsoft.com/office/drawing/2014/main" id="{0B4886E9-1A9B-3263-AFD8-B6C04EA05650}"/>
              </a:ext>
            </a:extLst>
          </p:cNvPr>
          <p:cNvPicPr>
            <a:picLocks noChangeAspect="1"/>
          </p:cNvPicPr>
          <p:nvPr/>
        </p:nvPicPr>
        <p:blipFill>
          <a:blip r:embed="rId3"/>
          <a:stretch>
            <a:fillRect/>
          </a:stretch>
        </p:blipFill>
        <p:spPr>
          <a:xfrm>
            <a:off x="7454523" y="966651"/>
            <a:ext cx="3968628" cy="5576047"/>
          </a:xfrm>
          <a:prstGeom prst="rect">
            <a:avLst/>
          </a:prstGeom>
        </p:spPr>
      </p:pic>
    </p:spTree>
    <p:extLst>
      <p:ext uri="{BB962C8B-B14F-4D97-AF65-F5344CB8AC3E}">
        <p14:creationId xmlns:p14="http://schemas.microsoft.com/office/powerpoint/2010/main" val="769001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A99432-91DF-549B-A4CC-64B854EA0EFC}"/>
              </a:ext>
            </a:extLst>
          </p:cNvPr>
          <p:cNvSpPr>
            <a:spLocks noGrp="1"/>
          </p:cNvSpPr>
          <p:nvPr>
            <p:ph type="ctrTitle"/>
          </p:nvPr>
        </p:nvSpPr>
        <p:spPr/>
        <p:txBody>
          <a:bodyPr/>
          <a:lstStyle/>
          <a:p>
            <a:r>
              <a:rPr lang="en-GB" dirty="0"/>
              <a:t>Thank you</a:t>
            </a:r>
          </a:p>
        </p:txBody>
      </p:sp>
      <p:sp>
        <p:nvSpPr>
          <p:cNvPr id="5" name="Subtitle 4">
            <a:extLst>
              <a:ext uri="{FF2B5EF4-FFF2-40B4-BE49-F238E27FC236}">
                <a16:creationId xmlns:a16="http://schemas.microsoft.com/office/drawing/2014/main" id="{C1239F1F-2F34-1713-CB93-C7D385E6F95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9709946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56123A6-A630-27CA-8326-B39712FFC940}"/>
              </a:ext>
            </a:extLst>
          </p:cNvPr>
          <p:cNvGraphicFramePr/>
          <p:nvPr/>
        </p:nvGraphicFramePr>
        <p:xfrm>
          <a:off x="-11228" y="1486214"/>
          <a:ext cx="5411330" cy="7311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ounded Rectangle 22">
            <a:extLst>
              <a:ext uri="{FF2B5EF4-FFF2-40B4-BE49-F238E27FC236}">
                <a16:creationId xmlns:a16="http://schemas.microsoft.com/office/drawing/2014/main" id="{9D39EF09-D7BD-6A73-23DA-4CC84D2446DD}"/>
              </a:ext>
            </a:extLst>
          </p:cNvPr>
          <p:cNvSpPr/>
          <p:nvPr/>
        </p:nvSpPr>
        <p:spPr>
          <a:xfrm>
            <a:off x="5348162" y="914400"/>
            <a:ext cx="6843838" cy="5893496"/>
          </a:xfrm>
          <a:prstGeom prst="roundRect">
            <a:avLst/>
          </a:prstGeom>
          <a:solidFill>
            <a:srgbClr val="FBD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0D21FE0-A649-848C-02ED-A938341FA345}"/>
              </a:ext>
            </a:extLst>
          </p:cNvPr>
          <p:cNvSpPr>
            <a:spLocks noGrp="1"/>
          </p:cNvSpPr>
          <p:nvPr>
            <p:ph type="title"/>
          </p:nvPr>
        </p:nvSpPr>
        <p:spPr>
          <a:xfrm>
            <a:off x="5348162" y="0"/>
            <a:ext cx="6843838" cy="862149"/>
          </a:xfrm>
        </p:spPr>
        <p:txBody>
          <a:bodyPr/>
          <a:lstStyle/>
          <a:p>
            <a:r>
              <a:rPr lang="en-GB" dirty="0"/>
              <a:t>Producing the plan</a:t>
            </a:r>
          </a:p>
        </p:txBody>
      </p:sp>
      <p:sp>
        <p:nvSpPr>
          <p:cNvPr id="24" name="Content Placeholder 23">
            <a:extLst>
              <a:ext uri="{FF2B5EF4-FFF2-40B4-BE49-F238E27FC236}">
                <a16:creationId xmlns:a16="http://schemas.microsoft.com/office/drawing/2014/main" id="{730D7413-1442-DD6F-1741-019606AF4DFB}"/>
              </a:ext>
            </a:extLst>
          </p:cNvPr>
          <p:cNvSpPr>
            <a:spLocks noGrp="1"/>
          </p:cNvSpPr>
          <p:nvPr>
            <p:ph idx="1"/>
          </p:nvPr>
        </p:nvSpPr>
        <p:spPr>
          <a:xfrm>
            <a:off x="199335" y="475094"/>
            <a:ext cx="5068624" cy="2336999"/>
          </a:xfrm>
        </p:spPr>
        <p:txBody>
          <a:bodyPr>
            <a:normAutofit/>
          </a:bodyPr>
          <a:lstStyle/>
          <a:p>
            <a:r>
              <a:rPr lang="en-GB" sz="1800" dirty="0"/>
              <a:t>GCOS has a cycle for monitoring the climate observing system </a:t>
            </a:r>
            <a:r>
              <a:rPr lang="en-GB" sz="1800" b="1" dirty="0">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sz="1200" dirty="0">
                <a:effectLst/>
              </a:rPr>
              <a:t>  </a:t>
            </a:r>
            <a:r>
              <a:rPr lang="en-GB" sz="1800" dirty="0"/>
              <a:t>status reports </a:t>
            </a:r>
            <a:r>
              <a:rPr lang="en-GB" sz="1800" b="1" dirty="0">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sz="1200" dirty="0">
                <a:effectLst/>
              </a:rPr>
              <a:t> </a:t>
            </a:r>
            <a:r>
              <a:rPr lang="en-GB" sz="1800" dirty="0"/>
              <a:t> implementation plans</a:t>
            </a:r>
          </a:p>
          <a:p>
            <a:r>
              <a:rPr lang="en-GB" sz="1800" dirty="0"/>
              <a:t>based on extensive consultation and public review</a:t>
            </a:r>
          </a:p>
          <a:p>
            <a:r>
              <a:rPr lang="en-GB" sz="1800" dirty="0"/>
              <a:t>drafted by expert panels and drafting team, overseen by editorial board and GCOS Steering Committee</a:t>
            </a:r>
          </a:p>
        </p:txBody>
      </p:sp>
      <p:sp>
        <p:nvSpPr>
          <p:cNvPr id="9" name="Freeform 8">
            <a:extLst>
              <a:ext uri="{FF2B5EF4-FFF2-40B4-BE49-F238E27FC236}">
                <a16:creationId xmlns:a16="http://schemas.microsoft.com/office/drawing/2014/main" id="{F137A4CC-18A5-A6BF-E1C7-E2CB88189C72}"/>
              </a:ext>
            </a:extLst>
          </p:cNvPr>
          <p:cNvSpPr/>
          <p:nvPr/>
        </p:nvSpPr>
        <p:spPr>
          <a:xfrm>
            <a:off x="7802834" y="1125302"/>
            <a:ext cx="1834256" cy="1262062"/>
          </a:xfrm>
          <a:custGeom>
            <a:avLst/>
            <a:gdLst>
              <a:gd name="connsiteX0" fmla="*/ 0 w 1834256"/>
              <a:gd name="connsiteY0" fmla="*/ 210348 h 1262062"/>
              <a:gd name="connsiteX1" fmla="*/ 210348 w 1834256"/>
              <a:gd name="connsiteY1" fmla="*/ 0 h 1262062"/>
              <a:gd name="connsiteX2" fmla="*/ 1623908 w 1834256"/>
              <a:gd name="connsiteY2" fmla="*/ 0 h 1262062"/>
              <a:gd name="connsiteX3" fmla="*/ 1834256 w 1834256"/>
              <a:gd name="connsiteY3" fmla="*/ 210348 h 1262062"/>
              <a:gd name="connsiteX4" fmla="*/ 1834256 w 1834256"/>
              <a:gd name="connsiteY4" fmla="*/ 1051714 h 1262062"/>
              <a:gd name="connsiteX5" fmla="*/ 1623908 w 1834256"/>
              <a:gd name="connsiteY5" fmla="*/ 1262062 h 1262062"/>
              <a:gd name="connsiteX6" fmla="*/ 210348 w 1834256"/>
              <a:gd name="connsiteY6" fmla="*/ 1262062 h 1262062"/>
              <a:gd name="connsiteX7" fmla="*/ 0 w 1834256"/>
              <a:gd name="connsiteY7" fmla="*/ 1051714 h 1262062"/>
              <a:gd name="connsiteX8" fmla="*/ 0 w 1834256"/>
              <a:gd name="connsiteY8" fmla="*/ 210348 h 126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256" h="1262062">
                <a:moveTo>
                  <a:pt x="0" y="210348"/>
                </a:moveTo>
                <a:cubicBezTo>
                  <a:pt x="0" y="94176"/>
                  <a:pt x="94176" y="0"/>
                  <a:pt x="210348" y="0"/>
                </a:cubicBezTo>
                <a:lnTo>
                  <a:pt x="1623908" y="0"/>
                </a:lnTo>
                <a:cubicBezTo>
                  <a:pt x="1740080" y="0"/>
                  <a:pt x="1834256" y="94176"/>
                  <a:pt x="1834256" y="210348"/>
                </a:cubicBezTo>
                <a:lnTo>
                  <a:pt x="1834256" y="1051714"/>
                </a:lnTo>
                <a:cubicBezTo>
                  <a:pt x="1834256" y="1167886"/>
                  <a:pt x="1740080" y="1262062"/>
                  <a:pt x="1623908" y="1262062"/>
                </a:cubicBezTo>
                <a:lnTo>
                  <a:pt x="210348" y="1262062"/>
                </a:lnTo>
                <a:cubicBezTo>
                  <a:pt x="94176" y="1262062"/>
                  <a:pt x="0" y="1167886"/>
                  <a:pt x="0" y="1051714"/>
                </a:cubicBezTo>
                <a:lnTo>
                  <a:pt x="0" y="210348"/>
                </a:lnTo>
                <a:close/>
              </a:path>
            </a:pathLst>
          </a:custGeom>
          <a:solidFill>
            <a:srgbClr val="06909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929" tIns="81929" rIns="81929" bIns="81929"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rPr>
              <a:t>GCOS Status Report</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anose="020F0502020204030204"/>
                <a:ea typeface="+mn-ea"/>
                <a:cs typeface="+mn-cs"/>
              </a:rPr>
              <a:t>2021</a:t>
            </a:r>
          </a:p>
        </p:txBody>
      </p:sp>
      <p:sp>
        <p:nvSpPr>
          <p:cNvPr id="11" name="Freeform 10">
            <a:extLst>
              <a:ext uri="{FF2B5EF4-FFF2-40B4-BE49-F238E27FC236}">
                <a16:creationId xmlns:a16="http://schemas.microsoft.com/office/drawing/2014/main" id="{63BB7985-2C02-E4B2-E84F-7AE611033932}"/>
              </a:ext>
            </a:extLst>
          </p:cNvPr>
          <p:cNvSpPr/>
          <p:nvPr/>
        </p:nvSpPr>
        <p:spPr>
          <a:xfrm>
            <a:off x="9997417" y="1125302"/>
            <a:ext cx="1834256" cy="1262062"/>
          </a:xfrm>
          <a:custGeom>
            <a:avLst/>
            <a:gdLst>
              <a:gd name="connsiteX0" fmla="*/ 0 w 1834256"/>
              <a:gd name="connsiteY0" fmla="*/ 210348 h 1262062"/>
              <a:gd name="connsiteX1" fmla="*/ 210348 w 1834256"/>
              <a:gd name="connsiteY1" fmla="*/ 0 h 1262062"/>
              <a:gd name="connsiteX2" fmla="*/ 1623908 w 1834256"/>
              <a:gd name="connsiteY2" fmla="*/ 0 h 1262062"/>
              <a:gd name="connsiteX3" fmla="*/ 1834256 w 1834256"/>
              <a:gd name="connsiteY3" fmla="*/ 210348 h 1262062"/>
              <a:gd name="connsiteX4" fmla="*/ 1834256 w 1834256"/>
              <a:gd name="connsiteY4" fmla="*/ 1051714 h 1262062"/>
              <a:gd name="connsiteX5" fmla="*/ 1623908 w 1834256"/>
              <a:gd name="connsiteY5" fmla="*/ 1262062 h 1262062"/>
              <a:gd name="connsiteX6" fmla="*/ 210348 w 1834256"/>
              <a:gd name="connsiteY6" fmla="*/ 1262062 h 1262062"/>
              <a:gd name="connsiteX7" fmla="*/ 0 w 1834256"/>
              <a:gd name="connsiteY7" fmla="*/ 1051714 h 1262062"/>
              <a:gd name="connsiteX8" fmla="*/ 0 w 1834256"/>
              <a:gd name="connsiteY8" fmla="*/ 210348 h 126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256" h="1262062">
                <a:moveTo>
                  <a:pt x="0" y="210348"/>
                </a:moveTo>
                <a:cubicBezTo>
                  <a:pt x="0" y="94176"/>
                  <a:pt x="94176" y="0"/>
                  <a:pt x="210348" y="0"/>
                </a:cubicBezTo>
                <a:lnTo>
                  <a:pt x="1623908" y="0"/>
                </a:lnTo>
                <a:cubicBezTo>
                  <a:pt x="1740080" y="0"/>
                  <a:pt x="1834256" y="94176"/>
                  <a:pt x="1834256" y="210348"/>
                </a:cubicBezTo>
                <a:lnTo>
                  <a:pt x="1834256" y="1051714"/>
                </a:lnTo>
                <a:cubicBezTo>
                  <a:pt x="1834256" y="1167886"/>
                  <a:pt x="1740080" y="1262062"/>
                  <a:pt x="1623908" y="1262062"/>
                </a:cubicBezTo>
                <a:lnTo>
                  <a:pt x="210348" y="1262062"/>
                </a:lnTo>
                <a:cubicBezTo>
                  <a:pt x="94176" y="1262062"/>
                  <a:pt x="0" y="1167886"/>
                  <a:pt x="0" y="1051714"/>
                </a:cubicBezTo>
                <a:lnTo>
                  <a:pt x="0" y="210348"/>
                </a:lnTo>
                <a:close/>
              </a:path>
            </a:pathLst>
          </a:custGeom>
          <a:solidFill>
            <a:srgbClr val="0AAEE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469" tIns="84469" rIns="84469" bIns="84469"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Consultations </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GB" sz="1100" b="0" i="0" u="none" strike="noStrike" kern="1200" cap="none" spc="0" normalizeH="0" baseline="0" noProof="0" dirty="0">
                <a:ln>
                  <a:noFill/>
                </a:ln>
                <a:solidFill>
                  <a:srgbClr val="FFFFFF"/>
                </a:solidFill>
                <a:effectLst/>
                <a:uLnTx/>
                <a:uFillTx/>
                <a:latin typeface="Calibri" panose="020F0502020204030204"/>
                <a:ea typeface="+mn-ea"/>
                <a:cs typeface="+mn-cs"/>
              </a:rPr>
              <a:t>GCOS expert Panels get inputs from their communities</a:t>
            </a:r>
          </a:p>
        </p:txBody>
      </p:sp>
      <p:sp>
        <p:nvSpPr>
          <p:cNvPr id="12" name="Freeform 11">
            <a:extLst>
              <a:ext uri="{FF2B5EF4-FFF2-40B4-BE49-F238E27FC236}">
                <a16:creationId xmlns:a16="http://schemas.microsoft.com/office/drawing/2014/main" id="{00B3644B-08EE-0116-0190-D320365CEA2A}"/>
              </a:ext>
            </a:extLst>
          </p:cNvPr>
          <p:cNvSpPr/>
          <p:nvPr/>
        </p:nvSpPr>
        <p:spPr>
          <a:xfrm rot="5400000">
            <a:off x="10646325" y="2610056"/>
            <a:ext cx="536441" cy="425946"/>
          </a:xfrm>
          <a:custGeom>
            <a:avLst/>
            <a:gdLst>
              <a:gd name="connsiteX0" fmla="*/ 0 w 121325"/>
              <a:gd name="connsiteY0" fmla="*/ 85189 h 425946"/>
              <a:gd name="connsiteX1" fmla="*/ 60663 w 121325"/>
              <a:gd name="connsiteY1" fmla="*/ 85189 h 425946"/>
              <a:gd name="connsiteX2" fmla="*/ 60663 w 121325"/>
              <a:gd name="connsiteY2" fmla="*/ 0 h 425946"/>
              <a:gd name="connsiteX3" fmla="*/ 121325 w 121325"/>
              <a:gd name="connsiteY3" fmla="*/ 212973 h 425946"/>
              <a:gd name="connsiteX4" fmla="*/ 60663 w 121325"/>
              <a:gd name="connsiteY4" fmla="*/ 425946 h 425946"/>
              <a:gd name="connsiteX5" fmla="*/ 60663 w 121325"/>
              <a:gd name="connsiteY5" fmla="*/ 340757 h 425946"/>
              <a:gd name="connsiteX6" fmla="*/ 0 w 121325"/>
              <a:gd name="connsiteY6" fmla="*/ 340757 h 425946"/>
              <a:gd name="connsiteX7" fmla="*/ 0 w 121325"/>
              <a:gd name="connsiteY7" fmla="*/ 85189 h 42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325" h="425946">
                <a:moveTo>
                  <a:pt x="0" y="85189"/>
                </a:moveTo>
                <a:lnTo>
                  <a:pt x="60663" y="85189"/>
                </a:lnTo>
                <a:lnTo>
                  <a:pt x="60663" y="0"/>
                </a:lnTo>
                <a:lnTo>
                  <a:pt x="121325" y="212973"/>
                </a:lnTo>
                <a:lnTo>
                  <a:pt x="60663" y="425946"/>
                </a:lnTo>
                <a:lnTo>
                  <a:pt x="60663" y="340757"/>
                </a:lnTo>
                <a:lnTo>
                  <a:pt x="0" y="340757"/>
                </a:lnTo>
                <a:lnTo>
                  <a:pt x="0" y="85189"/>
                </a:lnTo>
                <a:close/>
              </a:path>
            </a:pathLst>
          </a:custGeom>
          <a:solidFill>
            <a:srgbClr val="115AA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5188" rIns="36397" bIns="85189"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Freeform 12">
            <a:extLst>
              <a:ext uri="{FF2B5EF4-FFF2-40B4-BE49-F238E27FC236}">
                <a16:creationId xmlns:a16="http://schemas.microsoft.com/office/drawing/2014/main" id="{6B294655-83A9-015D-C56A-33C4A6998E3F}"/>
              </a:ext>
            </a:extLst>
          </p:cNvPr>
          <p:cNvSpPr/>
          <p:nvPr/>
        </p:nvSpPr>
        <p:spPr>
          <a:xfrm>
            <a:off x="9997417" y="3237589"/>
            <a:ext cx="1834256" cy="1262062"/>
          </a:xfrm>
          <a:custGeom>
            <a:avLst/>
            <a:gdLst>
              <a:gd name="connsiteX0" fmla="*/ 0 w 1834256"/>
              <a:gd name="connsiteY0" fmla="*/ 210348 h 1262062"/>
              <a:gd name="connsiteX1" fmla="*/ 210348 w 1834256"/>
              <a:gd name="connsiteY1" fmla="*/ 0 h 1262062"/>
              <a:gd name="connsiteX2" fmla="*/ 1623908 w 1834256"/>
              <a:gd name="connsiteY2" fmla="*/ 0 h 1262062"/>
              <a:gd name="connsiteX3" fmla="*/ 1834256 w 1834256"/>
              <a:gd name="connsiteY3" fmla="*/ 210348 h 1262062"/>
              <a:gd name="connsiteX4" fmla="*/ 1834256 w 1834256"/>
              <a:gd name="connsiteY4" fmla="*/ 1051714 h 1262062"/>
              <a:gd name="connsiteX5" fmla="*/ 1623908 w 1834256"/>
              <a:gd name="connsiteY5" fmla="*/ 1262062 h 1262062"/>
              <a:gd name="connsiteX6" fmla="*/ 210348 w 1834256"/>
              <a:gd name="connsiteY6" fmla="*/ 1262062 h 1262062"/>
              <a:gd name="connsiteX7" fmla="*/ 0 w 1834256"/>
              <a:gd name="connsiteY7" fmla="*/ 1051714 h 1262062"/>
              <a:gd name="connsiteX8" fmla="*/ 0 w 1834256"/>
              <a:gd name="connsiteY8" fmla="*/ 210348 h 126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256" h="1262062">
                <a:moveTo>
                  <a:pt x="0" y="210348"/>
                </a:moveTo>
                <a:cubicBezTo>
                  <a:pt x="0" y="94176"/>
                  <a:pt x="94176" y="0"/>
                  <a:pt x="210348" y="0"/>
                </a:cubicBezTo>
                <a:lnTo>
                  <a:pt x="1623908" y="0"/>
                </a:lnTo>
                <a:cubicBezTo>
                  <a:pt x="1740080" y="0"/>
                  <a:pt x="1834256" y="94176"/>
                  <a:pt x="1834256" y="210348"/>
                </a:cubicBezTo>
                <a:lnTo>
                  <a:pt x="1834256" y="1051714"/>
                </a:lnTo>
                <a:cubicBezTo>
                  <a:pt x="1834256" y="1167886"/>
                  <a:pt x="1740080" y="1262062"/>
                  <a:pt x="1623908" y="1262062"/>
                </a:cubicBezTo>
                <a:lnTo>
                  <a:pt x="210348" y="1262062"/>
                </a:lnTo>
                <a:cubicBezTo>
                  <a:pt x="94176" y="1262062"/>
                  <a:pt x="0" y="1167886"/>
                  <a:pt x="0" y="1051714"/>
                </a:cubicBezTo>
                <a:lnTo>
                  <a:pt x="0" y="210348"/>
                </a:lnTo>
                <a:close/>
              </a:path>
            </a:pathLst>
          </a:custGeom>
          <a:solidFill>
            <a:srgbClr val="06909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469" tIns="84469" rIns="84469" bIns="84469"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Drafting</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GB" sz="1100" b="0" i="0" u="none" strike="noStrike" kern="1200" cap="none" spc="0" normalizeH="0" baseline="0" noProof="0" dirty="0">
                <a:ln>
                  <a:noFill/>
                </a:ln>
                <a:solidFill>
                  <a:srgbClr val="FFFFFF"/>
                </a:solidFill>
                <a:effectLst/>
                <a:uLnTx/>
                <a:uFillTx/>
                <a:latin typeface="Calibri" panose="020F0502020204030204"/>
                <a:ea typeface="+mn-ea"/>
                <a:cs typeface="+mn-cs"/>
              </a:rPr>
              <a:t>Led by a writing team </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GB" sz="1100" b="0" i="0" u="none" strike="noStrike" kern="1200" cap="none" spc="0" normalizeH="0" baseline="0" noProof="0" dirty="0">
                <a:ln>
                  <a:noFill/>
                </a:ln>
                <a:solidFill>
                  <a:srgbClr val="FFFFFF"/>
                </a:solidFill>
                <a:effectLst/>
                <a:uLnTx/>
                <a:uFillTx/>
                <a:latin typeface="Calibri" panose="020F0502020204030204"/>
                <a:ea typeface="+mn-ea"/>
                <a:cs typeface="+mn-cs"/>
              </a:rPr>
              <a:t>Panels identify main actions needed in next 5-10 years</a:t>
            </a:r>
          </a:p>
        </p:txBody>
      </p:sp>
      <p:sp>
        <p:nvSpPr>
          <p:cNvPr id="14" name="Freeform 13">
            <a:extLst>
              <a:ext uri="{FF2B5EF4-FFF2-40B4-BE49-F238E27FC236}">
                <a16:creationId xmlns:a16="http://schemas.microsoft.com/office/drawing/2014/main" id="{9706CC58-83F0-3BBF-712C-28E73B70AF9B}"/>
              </a:ext>
            </a:extLst>
          </p:cNvPr>
          <p:cNvSpPr/>
          <p:nvPr/>
        </p:nvSpPr>
        <p:spPr>
          <a:xfrm rot="16200000">
            <a:off x="10671521" y="4721048"/>
            <a:ext cx="486050" cy="425947"/>
          </a:xfrm>
          <a:custGeom>
            <a:avLst/>
            <a:gdLst>
              <a:gd name="connsiteX0" fmla="*/ 0 w 255482"/>
              <a:gd name="connsiteY0" fmla="*/ 85189 h 425946"/>
              <a:gd name="connsiteX1" fmla="*/ 127741 w 255482"/>
              <a:gd name="connsiteY1" fmla="*/ 85189 h 425946"/>
              <a:gd name="connsiteX2" fmla="*/ 127741 w 255482"/>
              <a:gd name="connsiteY2" fmla="*/ 0 h 425946"/>
              <a:gd name="connsiteX3" fmla="*/ 255482 w 255482"/>
              <a:gd name="connsiteY3" fmla="*/ 212973 h 425946"/>
              <a:gd name="connsiteX4" fmla="*/ 127741 w 255482"/>
              <a:gd name="connsiteY4" fmla="*/ 425946 h 425946"/>
              <a:gd name="connsiteX5" fmla="*/ 127741 w 255482"/>
              <a:gd name="connsiteY5" fmla="*/ 340757 h 425946"/>
              <a:gd name="connsiteX6" fmla="*/ 0 w 255482"/>
              <a:gd name="connsiteY6" fmla="*/ 340757 h 425946"/>
              <a:gd name="connsiteX7" fmla="*/ 0 w 255482"/>
              <a:gd name="connsiteY7" fmla="*/ 85189 h 42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482" h="425946">
                <a:moveTo>
                  <a:pt x="255481" y="340757"/>
                </a:moveTo>
                <a:lnTo>
                  <a:pt x="127741" y="340757"/>
                </a:lnTo>
                <a:lnTo>
                  <a:pt x="127741" y="425946"/>
                </a:lnTo>
                <a:lnTo>
                  <a:pt x="1" y="212973"/>
                </a:lnTo>
                <a:lnTo>
                  <a:pt x="127741" y="0"/>
                </a:lnTo>
                <a:lnTo>
                  <a:pt x="127741" y="85189"/>
                </a:lnTo>
                <a:lnTo>
                  <a:pt x="255481" y="85189"/>
                </a:lnTo>
                <a:lnTo>
                  <a:pt x="255481" y="340757"/>
                </a:lnTo>
                <a:close/>
              </a:path>
            </a:pathLst>
          </a:custGeom>
          <a:solidFill>
            <a:srgbClr val="115AA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6644" tIns="85189" rIns="1" bIns="85189"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Freeform 14">
            <a:extLst>
              <a:ext uri="{FF2B5EF4-FFF2-40B4-BE49-F238E27FC236}">
                <a16:creationId xmlns:a16="http://schemas.microsoft.com/office/drawing/2014/main" id="{0AF0D9CB-E34D-036A-E8F5-111565FDDDCA}"/>
              </a:ext>
            </a:extLst>
          </p:cNvPr>
          <p:cNvSpPr/>
          <p:nvPr/>
        </p:nvSpPr>
        <p:spPr>
          <a:xfrm>
            <a:off x="9997417" y="5317979"/>
            <a:ext cx="1834256" cy="1262062"/>
          </a:xfrm>
          <a:custGeom>
            <a:avLst/>
            <a:gdLst>
              <a:gd name="connsiteX0" fmla="*/ 0 w 1834256"/>
              <a:gd name="connsiteY0" fmla="*/ 210348 h 1262062"/>
              <a:gd name="connsiteX1" fmla="*/ 210348 w 1834256"/>
              <a:gd name="connsiteY1" fmla="*/ 0 h 1262062"/>
              <a:gd name="connsiteX2" fmla="*/ 1623908 w 1834256"/>
              <a:gd name="connsiteY2" fmla="*/ 0 h 1262062"/>
              <a:gd name="connsiteX3" fmla="*/ 1834256 w 1834256"/>
              <a:gd name="connsiteY3" fmla="*/ 210348 h 1262062"/>
              <a:gd name="connsiteX4" fmla="*/ 1834256 w 1834256"/>
              <a:gd name="connsiteY4" fmla="*/ 1051714 h 1262062"/>
              <a:gd name="connsiteX5" fmla="*/ 1623908 w 1834256"/>
              <a:gd name="connsiteY5" fmla="*/ 1262062 h 1262062"/>
              <a:gd name="connsiteX6" fmla="*/ 210348 w 1834256"/>
              <a:gd name="connsiteY6" fmla="*/ 1262062 h 1262062"/>
              <a:gd name="connsiteX7" fmla="*/ 0 w 1834256"/>
              <a:gd name="connsiteY7" fmla="*/ 1051714 h 1262062"/>
              <a:gd name="connsiteX8" fmla="*/ 0 w 1834256"/>
              <a:gd name="connsiteY8" fmla="*/ 210348 h 126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256" h="1262062">
                <a:moveTo>
                  <a:pt x="0" y="210348"/>
                </a:moveTo>
                <a:cubicBezTo>
                  <a:pt x="0" y="94176"/>
                  <a:pt x="94176" y="0"/>
                  <a:pt x="210348" y="0"/>
                </a:cubicBezTo>
                <a:lnTo>
                  <a:pt x="1623908" y="0"/>
                </a:lnTo>
                <a:cubicBezTo>
                  <a:pt x="1740080" y="0"/>
                  <a:pt x="1834256" y="94176"/>
                  <a:pt x="1834256" y="210348"/>
                </a:cubicBezTo>
                <a:lnTo>
                  <a:pt x="1834256" y="1051714"/>
                </a:lnTo>
                <a:cubicBezTo>
                  <a:pt x="1834256" y="1167886"/>
                  <a:pt x="1740080" y="1262062"/>
                  <a:pt x="1623908" y="1262062"/>
                </a:cubicBezTo>
                <a:lnTo>
                  <a:pt x="210348" y="1262062"/>
                </a:lnTo>
                <a:cubicBezTo>
                  <a:pt x="94176" y="1262062"/>
                  <a:pt x="0" y="1167886"/>
                  <a:pt x="0" y="1051714"/>
                </a:cubicBezTo>
                <a:lnTo>
                  <a:pt x="0" y="210348"/>
                </a:lnTo>
                <a:close/>
              </a:path>
            </a:pathLst>
          </a:custGeom>
          <a:solidFill>
            <a:srgbClr val="0AAEE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469" tIns="84469" rIns="84469" bIns="84469"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Review</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GB" sz="1100" b="0" i="0" u="none" strike="noStrike" kern="1200" cap="none" spc="0" normalizeH="0" baseline="0" noProof="0" dirty="0">
                <a:ln>
                  <a:noFill/>
                </a:ln>
                <a:solidFill>
                  <a:srgbClr val="FFFFFF"/>
                </a:solidFill>
                <a:effectLst/>
                <a:uLnTx/>
                <a:uFillTx/>
                <a:latin typeface="Calibri" panose="020F0502020204030204"/>
                <a:ea typeface="+mn-ea"/>
                <a:cs typeface="+mn-cs"/>
              </a:rPr>
              <a:t>Public review as broad as possible</a:t>
            </a:r>
          </a:p>
        </p:txBody>
      </p:sp>
      <p:sp>
        <p:nvSpPr>
          <p:cNvPr id="17" name="Freeform 16">
            <a:extLst>
              <a:ext uri="{FF2B5EF4-FFF2-40B4-BE49-F238E27FC236}">
                <a16:creationId xmlns:a16="http://schemas.microsoft.com/office/drawing/2014/main" id="{D40927E1-95F8-C284-39D8-A5CF63A0A458}"/>
              </a:ext>
            </a:extLst>
          </p:cNvPr>
          <p:cNvSpPr/>
          <p:nvPr/>
        </p:nvSpPr>
        <p:spPr>
          <a:xfrm>
            <a:off x="7847809" y="5317979"/>
            <a:ext cx="1834256" cy="1262062"/>
          </a:xfrm>
          <a:custGeom>
            <a:avLst/>
            <a:gdLst>
              <a:gd name="connsiteX0" fmla="*/ 0 w 1834256"/>
              <a:gd name="connsiteY0" fmla="*/ 210348 h 1262062"/>
              <a:gd name="connsiteX1" fmla="*/ 210348 w 1834256"/>
              <a:gd name="connsiteY1" fmla="*/ 0 h 1262062"/>
              <a:gd name="connsiteX2" fmla="*/ 1623908 w 1834256"/>
              <a:gd name="connsiteY2" fmla="*/ 0 h 1262062"/>
              <a:gd name="connsiteX3" fmla="*/ 1834256 w 1834256"/>
              <a:gd name="connsiteY3" fmla="*/ 210348 h 1262062"/>
              <a:gd name="connsiteX4" fmla="*/ 1834256 w 1834256"/>
              <a:gd name="connsiteY4" fmla="*/ 1051714 h 1262062"/>
              <a:gd name="connsiteX5" fmla="*/ 1623908 w 1834256"/>
              <a:gd name="connsiteY5" fmla="*/ 1262062 h 1262062"/>
              <a:gd name="connsiteX6" fmla="*/ 210348 w 1834256"/>
              <a:gd name="connsiteY6" fmla="*/ 1262062 h 1262062"/>
              <a:gd name="connsiteX7" fmla="*/ 0 w 1834256"/>
              <a:gd name="connsiteY7" fmla="*/ 1051714 h 1262062"/>
              <a:gd name="connsiteX8" fmla="*/ 0 w 1834256"/>
              <a:gd name="connsiteY8" fmla="*/ 210348 h 126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256" h="1262062">
                <a:moveTo>
                  <a:pt x="0" y="210348"/>
                </a:moveTo>
                <a:cubicBezTo>
                  <a:pt x="0" y="94176"/>
                  <a:pt x="94176" y="0"/>
                  <a:pt x="210348" y="0"/>
                </a:cubicBezTo>
                <a:lnTo>
                  <a:pt x="1623908" y="0"/>
                </a:lnTo>
                <a:cubicBezTo>
                  <a:pt x="1740080" y="0"/>
                  <a:pt x="1834256" y="94176"/>
                  <a:pt x="1834256" y="210348"/>
                </a:cubicBezTo>
                <a:lnTo>
                  <a:pt x="1834256" y="1051714"/>
                </a:lnTo>
                <a:cubicBezTo>
                  <a:pt x="1834256" y="1167886"/>
                  <a:pt x="1740080" y="1262062"/>
                  <a:pt x="1623908" y="1262062"/>
                </a:cubicBezTo>
                <a:lnTo>
                  <a:pt x="210348" y="1262062"/>
                </a:lnTo>
                <a:cubicBezTo>
                  <a:pt x="94176" y="1262062"/>
                  <a:pt x="0" y="1167886"/>
                  <a:pt x="0" y="1051714"/>
                </a:cubicBezTo>
                <a:lnTo>
                  <a:pt x="0" y="210348"/>
                </a:lnTo>
                <a:close/>
              </a:path>
            </a:pathLst>
          </a:custGeom>
          <a:solidFill>
            <a:srgbClr val="06909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469" tIns="84469" rIns="84469" bIns="84469"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Revision</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GB" sz="1100" b="0" i="0" u="none" strike="noStrike" kern="1200" cap="none" spc="0" normalizeH="0" baseline="0" noProof="0" dirty="0">
                <a:ln>
                  <a:noFill/>
                </a:ln>
                <a:solidFill>
                  <a:srgbClr val="FFFFFF"/>
                </a:solidFill>
                <a:effectLst/>
                <a:uLnTx/>
                <a:uFillTx/>
                <a:latin typeface="Calibri" panose="020F0502020204030204"/>
                <a:ea typeface="+mn-ea"/>
                <a:cs typeface="+mn-cs"/>
              </a:rPr>
              <a:t>all comments addressed</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GB" sz="1100" b="0" i="0" u="none" strike="noStrike" kern="1200" cap="none" spc="0" normalizeH="0" baseline="0" noProof="0" dirty="0">
                <a:ln>
                  <a:noFill/>
                </a:ln>
                <a:solidFill>
                  <a:srgbClr val="FFFFFF"/>
                </a:solidFill>
                <a:effectLst/>
                <a:uLnTx/>
                <a:uFillTx/>
                <a:latin typeface="Calibri" panose="020F0502020204030204"/>
                <a:ea typeface="+mn-ea"/>
                <a:cs typeface="+mn-cs"/>
              </a:rPr>
              <a:t> final checks by panels, writing team, and GCOS Steering Committee</a:t>
            </a:r>
          </a:p>
        </p:txBody>
      </p:sp>
      <p:sp>
        <p:nvSpPr>
          <p:cNvPr id="18" name="Freeform 17">
            <a:extLst>
              <a:ext uri="{FF2B5EF4-FFF2-40B4-BE49-F238E27FC236}">
                <a16:creationId xmlns:a16="http://schemas.microsoft.com/office/drawing/2014/main" id="{30CCA674-79C3-E3A5-4057-A857832E0DCF}"/>
              </a:ext>
            </a:extLst>
          </p:cNvPr>
          <p:cNvSpPr/>
          <p:nvPr/>
        </p:nvSpPr>
        <p:spPr>
          <a:xfrm>
            <a:off x="7569375" y="5736037"/>
            <a:ext cx="256728" cy="425946"/>
          </a:xfrm>
          <a:custGeom>
            <a:avLst/>
            <a:gdLst>
              <a:gd name="connsiteX0" fmla="*/ 0 w 256727"/>
              <a:gd name="connsiteY0" fmla="*/ 85189 h 425946"/>
              <a:gd name="connsiteX1" fmla="*/ 128364 w 256727"/>
              <a:gd name="connsiteY1" fmla="*/ 85189 h 425946"/>
              <a:gd name="connsiteX2" fmla="*/ 128364 w 256727"/>
              <a:gd name="connsiteY2" fmla="*/ 0 h 425946"/>
              <a:gd name="connsiteX3" fmla="*/ 256727 w 256727"/>
              <a:gd name="connsiteY3" fmla="*/ 212973 h 425946"/>
              <a:gd name="connsiteX4" fmla="*/ 128364 w 256727"/>
              <a:gd name="connsiteY4" fmla="*/ 425946 h 425946"/>
              <a:gd name="connsiteX5" fmla="*/ 128364 w 256727"/>
              <a:gd name="connsiteY5" fmla="*/ 340757 h 425946"/>
              <a:gd name="connsiteX6" fmla="*/ 0 w 256727"/>
              <a:gd name="connsiteY6" fmla="*/ 340757 h 425946"/>
              <a:gd name="connsiteX7" fmla="*/ 0 w 256727"/>
              <a:gd name="connsiteY7" fmla="*/ 85189 h 42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727" h="425946">
                <a:moveTo>
                  <a:pt x="256726" y="340757"/>
                </a:moveTo>
                <a:lnTo>
                  <a:pt x="128363" y="340757"/>
                </a:lnTo>
                <a:lnTo>
                  <a:pt x="128363" y="425946"/>
                </a:lnTo>
                <a:lnTo>
                  <a:pt x="1" y="212973"/>
                </a:lnTo>
                <a:lnTo>
                  <a:pt x="128363" y="0"/>
                </a:lnTo>
                <a:lnTo>
                  <a:pt x="128363" y="85189"/>
                </a:lnTo>
                <a:lnTo>
                  <a:pt x="256726" y="85189"/>
                </a:lnTo>
                <a:lnTo>
                  <a:pt x="256726" y="340757"/>
                </a:lnTo>
                <a:close/>
              </a:path>
            </a:pathLst>
          </a:custGeom>
          <a:solidFill>
            <a:srgbClr val="115AA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7017" tIns="85189" rIns="1" bIns="85188"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id="{AFEF588F-8F94-9737-32F2-13ECC7908971}"/>
              </a:ext>
            </a:extLst>
          </p:cNvPr>
          <p:cNvSpPr/>
          <p:nvPr/>
        </p:nvSpPr>
        <p:spPr>
          <a:xfrm>
            <a:off x="5713413" y="5317979"/>
            <a:ext cx="1834256" cy="1262062"/>
          </a:xfrm>
          <a:custGeom>
            <a:avLst/>
            <a:gdLst>
              <a:gd name="connsiteX0" fmla="*/ 0 w 1834256"/>
              <a:gd name="connsiteY0" fmla="*/ 210348 h 1262062"/>
              <a:gd name="connsiteX1" fmla="*/ 210348 w 1834256"/>
              <a:gd name="connsiteY1" fmla="*/ 0 h 1262062"/>
              <a:gd name="connsiteX2" fmla="*/ 1623908 w 1834256"/>
              <a:gd name="connsiteY2" fmla="*/ 0 h 1262062"/>
              <a:gd name="connsiteX3" fmla="*/ 1834256 w 1834256"/>
              <a:gd name="connsiteY3" fmla="*/ 210348 h 1262062"/>
              <a:gd name="connsiteX4" fmla="*/ 1834256 w 1834256"/>
              <a:gd name="connsiteY4" fmla="*/ 1051714 h 1262062"/>
              <a:gd name="connsiteX5" fmla="*/ 1623908 w 1834256"/>
              <a:gd name="connsiteY5" fmla="*/ 1262062 h 1262062"/>
              <a:gd name="connsiteX6" fmla="*/ 210348 w 1834256"/>
              <a:gd name="connsiteY6" fmla="*/ 1262062 h 1262062"/>
              <a:gd name="connsiteX7" fmla="*/ 0 w 1834256"/>
              <a:gd name="connsiteY7" fmla="*/ 1051714 h 1262062"/>
              <a:gd name="connsiteX8" fmla="*/ 0 w 1834256"/>
              <a:gd name="connsiteY8" fmla="*/ 210348 h 126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256" h="1262062">
                <a:moveTo>
                  <a:pt x="0" y="210348"/>
                </a:moveTo>
                <a:cubicBezTo>
                  <a:pt x="0" y="94176"/>
                  <a:pt x="94176" y="0"/>
                  <a:pt x="210348" y="0"/>
                </a:cubicBezTo>
                <a:lnTo>
                  <a:pt x="1623908" y="0"/>
                </a:lnTo>
                <a:cubicBezTo>
                  <a:pt x="1740080" y="0"/>
                  <a:pt x="1834256" y="94176"/>
                  <a:pt x="1834256" y="210348"/>
                </a:cubicBezTo>
                <a:lnTo>
                  <a:pt x="1834256" y="1051714"/>
                </a:lnTo>
                <a:cubicBezTo>
                  <a:pt x="1834256" y="1167886"/>
                  <a:pt x="1740080" y="1262062"/>
                  <a:pt x="1623908" y="1262062"/>
                </a:cubicBezTo>
                <a:lnTo>
                  <a:pt x="210348" y="1262062"/>
                </a:lnTo>
                <a:cubicBezTo>
                  <a:pt x="94176" y="1262062"/>
                  <a:pt x="0" y="1167886"/>
                  <a:pt x="0" y="1051714"/>
                </a:cubicBezTo>
                <a:lnTo>
                  <a:pt x="0" y="210348"/>
                </a:lnTo>
                <a:close/>
              </a:path>
            </a:pathLst>
          </a:custGeom>
          <a:solidFill>
            <a:srgbClr val="06909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089" tIns="92089" rIns="92089" bIns="92089"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Publication</a:t>
            </a: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GB" sz="1100" b="0" i="0" u="none" strike="noStrike" kern="1200" cap="none" spc="0" normalizeH="0" baseline="0" noProof="0" dirty="0">
                <a:ln>
                  <a:noFill/>
                </a:ln>
                <a:solidFill>
                  <a:srgbClr val="FFFFFF"/>
                </a:solidFill>
                <a:effectLst/>
                <a:uLnTx/>
                <a:uFillTx/>
                <a:latin typeface="Calibri" panose="020F0502020204030204"/>
                <a:ea typeface="+mn-ea"/>
                <a:cs typeface="+mn-cs"/>
              </a:rPr>
              <a:t>Published by GCOS</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en-GB" sz="1100" b="0" i="0" u="none" strike="noStrike" kern="1200" cap="none" spc="0" normalizeH="0" baseline="0" noProof="0" dirty="0">
                <a:ln>
                  <a:noFill/>
                </a:ln>
                <a:solidFill>
                  <a:srgbClr val="FFFFFF"/>
                </a:solidFill>
                <a:effectLst/>
                <a:uLnTx/>
                <a:uFillTx/>
                <a:latin typeface="Calibri" panose="020F0502020204030204"/>
                <a:ea typeface="+mn-ea"/>
                <a:cs typeface="+mn-cs"/>
              </a:rPr>
              <a:t>Submitted to Sponsors and UNFCCC</a:t>
            </a:r>
          </a:p>
        </p:txBody>
      </p:sp>
      <p:sp>
        <p:nvSpPr>
          <p:cNvPr id="20" name="Freeform 19">
            <a:extLst>
              <a:ext uri="{FF2B5EF4-FFF2-40B4-BE49-F238E27FC236}">
                <a16:creationId xmlns:a16="http://schemas.microsoft.com/office/drawing/2014/main" id="{1364B689-058B-0616-40A7-A320F9480C1E}"/>
              </a:ext>
            </a:extLst>
          </p:cNvPr>
          <p:cNvSpPr/>
          <p:nvPr/>
        </p:nvSpPr>
        <p:spPr>
          <a:xfrm rot="16200000">
            <a:off x="6421640" y="4623972"/>
            <a:ext cx="404631" cy="425946"/>
          </a:xfrm>
          <a:custGeom>
            <a:avLst/>
            <a:gdLst>
              <a:gd name="connsiteX0" fmla="*/ 0 w 105263"/>
              <a:gd name="connsiteY0" fmla="*/ 85189 h 425946"/>
              <a:gd name="connsiteX1" fmla="*/ 52632 w 105263"/>
              <a:gd name="connsiteY1" fmla="*/ 85189 h 425946"/>
              <a:gd name="connsiteX2" fmla="*/ 52632 w 105263"/>
              <a:gd name="connsiteY2" fmla="*/ 0 h 425946"/>
              <a:gd name="connsiteX3" fmla="*/ 105263 w 105263"/>
              <a:gd name="connsiteY3" fmla="*/ 212973 h 425946"/>
              <a:gd name="connsiteX4" fmla="*/ 52632 w 105263"/>
              <a:gd name="connsiteY4" fmla="*/ 425946 h 425946"/>
              <a:gd name="connsiteX5" fmla="*/ 52632 w 105263"/>
              <a:gd name="connsiteY5" fmla="*/ 340757 h 425946"/>
              <a:gd name="connsiteX6" fmla="*/ 0 w 105263"/>
              <a:gd name="connsiteY6" fmla="*/ 340757 h 425946"/>
              <a:gd name="connsiteX7" fmla="*/ 0 w 105263"/>
              <a:gd name="connsiteY7" fmla="*/ 85189 h 42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263" h="425946">
                <a:moveTo>
                  <a:pt x="0" y="85189"/>
                </a:moveTo>
                <a:lnTo>
                  <a:pt x="52632" y="85189"/>
                </a:lnTo>
                <a:lnTo>
                  <a:pt x="52632" y="0"/>
                </a:lnTo>
                <a:lnTo>
                  <a:pt x="105263" y="212973"/>
                </a:lnTo>
                <a:lnTo>
                  <a:pt x="52632" y="425946"/>
                </a:lnTo>
                <a:lnTo>
                  <a:pt x="52632" y="340757"/>
                </a:lnTo>
                <a:lnTo>
                  <a:pt x="0" y="340757"/>
                </a:lnTo>
                <a:lnTo>
                  <a:pt x="0" y="85189"/>
                </a:lnTo>
                <a:close/>
              </a:path>
            </a:pathLst>
          </a:custGeom>
          <a:solidFill>
            <a:srgbClr val="115AA9">
              <a:alpha val="50000"/>
            </a:srgb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5189" rIns="31579" bIns="85188"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Freeform 20">
            <a:extLst>
              <a:ext uri="{FF2B5EF4-FFF2-40B4-BE49-F238E27FC236}">
                <a16:creationId xmlns:a16="http://schemas.microsoft.com/office/drawing/2014/main" id="{113F1B8A-B78A-1087-DD2C-F2DE41058F68}"/>
              </a:ext>
            </a:extLst>
          </p:cNvPr>
          <p:cNvSpPr/>
          <p:nvPr/>
        </p:nvSpPr>
        <p:spPr>
          <a:xfrm>
            <a:off x="5684340" y="3230117"/>
            <a:ext cx="1834256" cy="1262062"/>
          </a:xfrm>
          <a:custGeom>
            <a:avLst/>
            <a:gdLst>
              <a:gd name="connsiteX0" fmla="*/ 0 w 1834256"/>
              <a:gd name="connsiteY0" fmla="*/ 210348 h 1262062"/>
              <a:gd name="connsiteX1" fmla="*/ 210348 w 1834256"/>
              <a:gd name="connsiteY1" fmla="*/ 0 h 1262062"/>
              <a:gd name="connsiteX2" fmla="*/ 1623908 w 1834256"/>
              <a:gd name="connsiteY2" fmla="*/ 0 h 1262062"/>
              <a:gd name="connsiteX3" fmla="*/ 1834256 w 1834256"/>
              <a:gd name="connsiteY3" fmla="*/ 210348 h 1262062"/>
              <a:gd name="connsiteX4" fmla="*/ 1834256 w 1834256"/>
              <a:gd name="connsiteY4" fmla="*/ 1051714 h 1262062"/>
              <a:gd name="connsiteX5" fmla="*/ 1623908 w 1834256"/>
              <a:gd name="connsiteY5" fmla="*/ 1262062 h 1262062"/>
              <a:gd name="connsiteX6" fmla="*/ 210348 w 1834256"/>
              <a:gd name="connsiteY6" fmla="*/ 1262062 h 1262062"/>
              <a:gd name="connsiteX7" fmla="*/ 0 w 1834256"/>
              <a:gd name="connsiteY7" fmla="*/ 1051714 h 1262062"/>
              <a:gd name="connsiteX8" fmla="*/ 0 w 1834256"/>
              <a:gd name="connsiteY8" fmla="*/ 210348 h 126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256" h="1262062">
                <a:moveTo>
                  <a:pt x="0" y="210348"/>
                </a:moveTo>
                <a:cubicBezTo>
                  <a:pt x="0" y="94176"/>
                  <a:pt x="94176" y="0"/>
                  <a:pt x="210348" y="0"/>
                </a:cubicBezTo>
                <a:lnTo>
                  <a:pt x="1623908" y="0"/>
                </a:lnTo>
                <a:cubicBezTo>
                  <a:pt x="1740080" y="0"/>
                  <a:pt x="1834256" y="94176"/>
                  <a:pt x="1834256" y="210348"/>
                </a:cubicBezTo>
                <a:lnTo>
                  <a:pt x="1834256" y="1051714"/>
                </a:lnTo>
                <a:cubicBezTo>
                  <a:pt x="1834256" y="1167886"/>
                  <a:pt x="1740080" y="1262062"/>
                  <a:pt x="1623908" y="1262062"/>
                </a:cubicBezTo>
                <a:lnTo>
                  <a:pt x="210348" y="1262062"/>
                </a:lnTo>
                <a:cubicBezTo>
                  <a:pt x="94176" y="1262062"/>
                  <a:pt x="0" y="1167886"/>
                  <a:pt x="0" y="1051714"/>
                </a:cubicBezTo>
                <a:lnTo>
                  <a:pt x="0" y="210348"/>
                </a:lnTo>
                <a:close/>
              </a:path>
            </a:pathLst>
          </a:custGeom>
          <a:solidFill>
            <a:srgbClr val="06909D">
              <a:alpha val="50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469" tIns="84469" rIns="84469" bIns="84469"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Preparation of supplements for specific communities.</a:t>
            </a:r>
          </a:p>
        </p:txBody>
      </p:sp>
      <p:sp>
        <p:nvSpPr>
          <p:cNvPr id="7" name="TextBox 6">
            <a:extLst>
              <a:ext uri="{FF2B5EF4-FFF2-40B4-BE49-F238E27FC236}">
                <a16:creationId xmlns:a16="http://schemas.microsoft.com/office/drawing/2014/main" id="{801EB167-7AB2-D35E-039D-93A24B0C03AE}"/>
              </a:ext>
            </a:extLst>
          </p:cNvPr>
          <p:cNvSpPr txBox="1"/>
          <p:nvPr/>
        </p:nvSpPr>
        <p:spPr>
          <a:xfrm rot="16200000">
            <a:off x="3859678" y="3463631"/>
            <a:ext cx="334630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2022 GCOS Implementation Plan </a:t>
            </a:r>
          </a:p>
        </p:txBody>
      </p:sp>
      <p:sp>
        <p:nvSpPr>
          <p:cNvPr id="10" name="Freeform 9">
            <a:extLst>
              <a:ext uri="{FF2B5EF4-FFF2-40B4-BE49-F238E27FC236}">
                <a16:creationId xmlns:a16="http://schemas.microsoft.com/office/drawing/2014/main" id="{80DC8067-E4F3-B025-2AE0-34F8C7E5B423}"/>
              </a:ext>
            </a:extLst>
          </p:cNvPr>
          <p:cNvSpPr/>
          <p:nvPr/>
        </p:nvSpPr>
        <p:spPr>
          <a:xfrm>
            <a:off x="9696152" y="1549200"/>
            <a:ext cx="271939" cy="425946"/>
          </a:xfrm>
          <a:custGeom>
            <a:avLst/>
            <a:gdLst>
              <a:gd name="connsiteX0" fmla="*/ 0 w 271939"/>
              <a:gd name="connsiteY0" fmla="*/ 85189 h 425946"/>
              <a:gd name="connsiteX1" fmla="*/ 135970 w 271939"/>
              <a:gd name="connsiteY1" fmla="*/ 85189 h 425946"/>
              <a:gd name="connsiteX2" fmla="*/ 135970 w 271939"/>
              <a:gd name="connsiteY2" fmla="*/ 0 h 425946"/>
              <a:gd name="connsiteX3" fmla="*/ 271939 w 271939"/>
              <a:gd name="connsiteY3" fmla="*/ 212973 h 425946"/>
              <a:gd name="connsiteX4" fmla="*/ 135970 w 271939"/>
              <a:gd name="connsiteY4" fmla="*/ 425946 h 425946"/>
              <a:gd name="connsiteX5" fmla="*/ 135970 w 271939"/>
              <a:gd name="connsiteY5" fmla="*/ 340757 h 425946"/>
              <a:gd name="connsiteX6" fmla="*/ 0 w 271939"/>
              <a:gd name="connsiteY6" fmla="*/ 340757 h 425946"/>
              <a:gd name="connsiteX7" fmla="*/ 0 w 271939"/>
              <a:gd name="connsiteY7" fmla="*/ 85189 h 42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939" h="425946">
                <a:moveTo>
                  <a:pt x="0" y="85189"/>
                </a:moveTo>
                <a:lnTo>
                  <a:pt x="135970" y="85189"/>
                </a:lnTo>
                <a:lnTo>
                  <a:pt x="135970" y="0"/>
                </a:lnTo>
                <a:lnTo>
                  <a:pt x="271939" y="212973"/>
                </a:lnTo>
                <a:lnTo>
                  <a:pt x="135970" y="425946"/>
                </a:lnTo>
                <a:lnTo>
                  <a:pt x="135970" y="340757"/>
                </a:lnTo>
                <a:lnTo>
                  <a:pt x="0" y="340757"/>
                </a:lnTo>
                <a:lnTo>
                  <a:pt x="0" y="85189"/>
                </a:lnTo>
                <a:close/>
              </a:path>
            </a:pathLst>
          </a:custGeom>
          <a:solidFill>
            <a:srgbClr val="115AA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5188" rIns="81582" bIns="85189"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24">
            <a:extLst>
              <a:ext uri="{FF2B5EF4-FFF2-40B4-BE49-F238E27FC236}">
                <a16:creationId xmlns:a16="http://schemas.microsoft.com/office/drawing/2014/main" id="{CB9177D2-3AF9-8393-743E-FE49AF6D7879}"/>
              </a:ext>
            </a:extLst>
          </p:cNvPr>
          <p:cNvSpPr/>
          <p:nvPr/>
        </p:nvSpPr>
        <p:spPr>
          <a:xfrm rot="10800000">
            <a:off x="9703771" y="5736037"/>
            <a:ext cx="271939" cy="425946"/>
          </a:xfrm>
          <a:custGeom>
            <a:avLst/>
            <a:gdLst>
              <a:gd name="connsiteX0" fmla="*/ 0 w 271939"/>
              <a:gd name="connsiteY0" fmla="*/ 85189 h 425946"/>
              <a:gd name="connsiteX1" fmla="*/ 135970 w 271939"/>
              <a:gd name="connsiteY1" fmla="*/ 85189 h 425946"/>
              <a:gd name="connsiteX2" fmla="*/ 135970 w 271939"/>
              <a:gd name="connsiteY2" fmla="*/ 0 h 425946"/>
              <a:gd name="connsiteX3" fmla="*/ 271939 w 271939"/>
              <a:gd name="connsiteY3" fmla="*/ 212973 h 425946"/>
              <a:gd name="connsiteX4" fmla="*/ 135970 w 271939"/>
              <a:gd name="connsiteY4" fmla="*/ 425946 h 425946"/>
              <a:gd name="connsiteX5" fmla="*/ 135970 w 271939"/>
              <a:gd name="connsiteY5" fmla="*/ 340757 h 425946"/>
              <a:gd name="connsiteX6" fmla="*/ 0 w 271939"/>
              <a:gd name="connsiteY6" fmla="*/ 340757 h 425946"/>
              <a:gd name="connsiteX7" fmla="*/ 0 w 271939"/>
              <a:gd name="connsiteY7" fmla="*/ 85189 h 42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939" h="425946">
                <a:moveTo>
                  <a:pt x="0" y="85189"/>
                </a:moveTo>
                <a:lnTo>
                  <a:pt x="135970" y="85189"/>
                </a:lnTo>
                <a:lnTo>
                  <a:pt x="135970" y="0"/>
                </a:lnTo>
                <a:lnTo>
                  <a:pt x="271939" y="212973"/>
                </a:lnTo>
                <a:lnTo>
                  <a:pt x="135970" y="425946"/>
                </a:lnTo>
                <a:lnTo>
                  <a:pt x="135970" y="340757"/>
                </a:lnTo>
                <a:lnTo>
                  <a:pt x="0" y="340757"/>
                </a:lnTo>
                <a:lnTo>
                  <a:pt x="0" y="85189"/>
                </a:lnTo>
                <a:close/>
              </a:path>
            </a:pathLst>
          </a:custGeom>
          <a:solidFill>
            <a:srgbClr val="115AA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5188" rIns="81582" bIns="85189"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9D0DD1EC-56BC-736D-C562-DBB38CC481E4}"/>
              </a:ext>
            </a:extLst>
          </p:cNvPr>
          <p:cNvSpPr/>
          <p:nvPr/>
        </p:nvSpPr>
        <p:spPr>
          <a:xfrm>
            <a:off x="9681284" y="1543360"/>
            <a:ext cx="271939" cy="425946"/>
          </a:xfrm>
          <a:custGeom>
            <a:avLst/>
            <a:gdLst>
              <a:gd name="connsiteX0" fmla="*/ 0 w 271939"/>
              <a:gd name="connsiteY0" fmla="*/ 85189 h 425946"/>
              <a:gd name="connsiteX1" fmla="*/ 135970 w 271939"/>
              <a:gd name="connsiteY1" fmla="*/ 85189 h 425946"/>
              <a:gd name="connsiteX2" fmla="*/ 135970 w 271939"/>
              <a:gd name="connsiteY2" fmla="*/ 0 h 425946"/>
              <a:gd name="connsiteX3" fmla="*/ 271939 w 271939"/>
              <a:gd name="connsiteY3" fmla="*/ 212973 h 425946"/>
              <a:gd name="connsiteX4" fmla="*/ 135970 w 271939"/>
              <a:gd name="connsiteY4" fmla="*/ 425946 h 425946"/>
              <a:gd name="connsiteX5" fmla="*/ 135970 w 271939"/>
              <a:gd name="connsiteY5" fmla="*/ 340757 h 425946"/>
              <a:gd name="connsiteX6" fmla="*/ 0 w 271939"/>
              <a:gd name="connsiteY6" fmla="*/ 340757 h 425946"/>
              <a:gd name="connsiteX7" fmla="*/ 0 w 271939"/>
              <a:gd name="connsiteY7" fmla="*/ 85189 h 42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939" h="425946">
                <a:moveTo>
                  <a:pt x="0" y="85189"/>
                </a:moveTo>
                <a:lnTo>
                  <a:pt x="135970" y="85189"/>
                </a:lnTo>
                <a:lnTo>
                  <a:pt x="135970" y="0"/>
                </a:lnTo>
                <a:lnTo>
                  <a:pt x="271939" y="212973"/>
                </a:lnTo>
                <a:lnTo>
                  <a:pt x="135970" y="425946"/>
                </a:lnTo>
                <a:lnTo>
                  <a:pt x="135970" y="340757"/>
                </a:lnTo>
                <a:lnTo>
                  <a:pt x="0" y="340757"/>
                </a:lnTo>
                <a:lnTo>
                  <a:pt x="0" y="85189"/>
                </a:lnTo>
                <a:close/>
              </a:path>
            </a:pathLst>
          </a:custGeom>
          <a:solidFill>
            <a:srgbClr val="115AA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5188" rIns="81582" bIns="85189"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05842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A817BAB4-1005-9769-BB09-915D52CA297D}"/>
              </a:ext>
            </a:extLst>
          </p:cNvPr>
          <p:cNvSpPr/>
          <p:nvPr/>
        </p:nvSpPr>
        <p:spPr>
          <a:xfrm flipH="1">
            <a:off x="5485373" y="1672125"/>
            <a:ext cx="68400" cy="1697679"/>
          </a:xfrm>
          <a:prstGeom prst="rect">
            <a:avLst/>
          </a:prstGeom>
          <a:solidFill>
            <a:srgbClr val="069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Rectangle 123">
            <a:extLst>
              <a:ext uri="{FF2B5EF4-FFF2-40B4-BE49-F238E27FC236}">
                <a16:creationId xmlns:a16="http://schemas.microsoft.com/office/drawing/2014/main" id="{CD4A53D0-B0B1-A2AA-FCE1-9AFE697C0481}"/>
              </a:ext>
            </a:extLst>
          </p:cNvPr>
          <p:cNvSpPr/>
          <p:nvPr/>
        </p:nvSpPr>
        <p:spPr>
          <a:xfrm flipH="1" flipV="1">
            <a:off x="5481237" y="4048144"/>
            <a:ext cx="68400" cy="1697679"/>
          </a:xfrm>
          <a:prstGeom prst="rect">
            <a:avLst/>
          </a:prstGeom>
          <a:solidFill>
            <a:srgbClr val="F59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2" name="Group 131">
            <a:extLst>
              <a:ext uri="{FF2B5EF4-FFF2-40B4-BE49-F238E27FC236}">
                <a16:creationId xmlns:a16="http://schemas.microsoft.com/office/drawing/2014/main" id="{350A0D18-95CA-A28B-8DF6-FF8AE496C8C3}"/>
              </a:ext>
            </a:extLst>
          </p:cNvPr>
          <p:cNvGrpSpPr/>
          <p:nvPr/>
        </p:nvGrpSpPr>
        <p:grpSpPr>
          <a:xfrm>
            <a:off x="3479899" y="2296367"/>
            <a:ext cx="1085472" cy="2768018"/>
            <a:chOff x="3479899" y="2296367"/>
            <a:chExt cx="1085472" cy="2768018"/>
          </a:xfrm>
        </p:grpSpPr>
        <p:sp>
          <p:nvSpPr>
            <p:cNvPr id="111" name="Freeform 110">
              <a:extLst>
                <a:ext uri="{FF2B5EF4-FFF2-40B4-BE49-F238E27FC236}">
                  <a16:creationId xmlns:a16="http://schemas.microsoft.com/office/drawing/2014/main" id="{2BE77FE4-424E-3A9F-45E6-EE5CDF368162}"/>
                </a:ext>
              </a:extLst>
            </p:cNvPr>
            <p:cNvSpPr/>
            <p:nvPr/>
          </p:nvSpPr>
          <p:spPr>
            <a:xfrm rot="16200000" flipH="1">
              <a:off x="4337075" y="3360749"/>
              <a:ext cx="253558" cy="203032"/>
            </a:xfrm>
            <a:custGeom>
              <a:avLst/>
              <a:gdLst>
                <a:gd name="connsiteX0" fmla="*/ 0 w 539497"/>
                <a:gd name="connsiteY0" fmla="*/ 0 h 535007"/>
                <a:gd name="connsiteX1" fmla="*/ 529029 w 539497"/>
                <a:gd name="connsiteY1" fmla="*/ 431171 h 535007"/>
                <a:gd name="connsiteX2" fmla="*/ 539497 w 539497"/>
                <a:gd name="connsiteY2" fmla="*/ 535007 h 535007"/>
                <a:gd name="connsiteX3" fmla="*/ 359497 w 539497"/>
                <a:gd name="connsiteY3" fmla="*/ 535007 h 535007"/>
                <a:gd name="connsiteX4" fmla="*/ 352686 w 539497"/>
                <a:gd name="connsiteY4" fmla="*/ 467447 h 535007"/>
                <a:gd name="connsiteX5" fmla="*/ 0 w 539497"/>
                <a:gd name="connsiteY5" fmla="*/ 180000 h 535007"/>
                <a:gd name="connsiteX6" fmla="*/ 0 w 539497"/>
                <a:gd name="connsiteY6" fmla="*/ 0 h 53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97" h="535007">
                  <a:moveTo>
                    <a:pt x="0" y="0"/>
                  </a:moveTo>
                  <a:cubicBezTo>
                    <a:pt x="260955" y="0"/>
                    <a:pt x="478676" y="185102"/>
                    <a:pt x="529029" y="431171"/>
                  </a:cubicBezTo>
                  <a:lnTo>
                    <a:pt x="539497" y="535007"/>
                  </a:lnTo>
                  <a:lnTo>
                    <a:pt x="359497" y="535007"/>
                  </a:lnTo>
                  <a:lnTo>
                    <a:pt x="352686" y="467447"/>
                  </a:lnTo>
                  <a:cubicBezTo>
                    <a:pt x="319118" y="303401"/>
                    <a:pt x="173970" y="180000"/>
                    <a:pt x="0" y="180000"/>
                  </a:cubicBezTo>
                  <a:lnTo>
                    <a:pt x="0" y="0"/>
                  </a:lnTo>
                  <a:close/>
                </a:path>
              </a:pathLst>
            </a:custGeom>
            <a:solidFill>
              <a:srgbClr val="0AAE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2" name="Freeform 111">
              <a:extLst>
                <a:ext uri="{FF2B5EF4-FFF2-40B4-BE49-F238E27FC236}">
                  <a16:creationId xmlns:a16="http://schemas.microsoft.com/office/drawing/2014/main" id="{7A509792-A28F-014D-AE4C-543396172650}"/>
                </a:ext>
              </a:extLst>
            </p:cNvPr>
            <p:cNvSpPr/>
            <p:nvPr/>
          </p:nvSpPr>
          <p:spPr>
            <a:xfrm rot="16200000" flipH="1">
              <a:off x="4262509" y="3370670"/>
              <a:ext cx="338045" cy="267678"/>
            </a:xfrm>
            <a:custGeom>
              <a:avLst/>
              <a:gdLst>
                <a:gd name="connsiteX0" fmla="*/ 0 w 719261"/>
                <a:gd name="connsiteY0" fmla="*/ 0 h 705355"/>
                <a:gd name="connsiteX1" fmla="*/ 716283 w 719261"/>
                <a:gd name="connsiteY1" fmla="*/ 646384 h 705355"/>
                <a:gd name="connsiteX2" fmla="*/ 719261 w 719261"/>
                <a:gd name="connsiteY2" fmla="*/ 705355 h 705355"/>
                <a:gd name="connsiteX3" fmla="*/ 538524 w 719261"/>
                <a:gd name="connsiteY3" fmla="*/ 705355 h 705355"/>
                <a:gd name="connsiteX4" fmla="*/ 529029 w 719261"/>
                <a:gd name="connsiteY4" fmla="*/ 611171 h 705355"/>
                <a:gd name="connsiteX5" fmla="*/ 0 w 719261"/>
                <a:gd name="connsiteY5" fmla="*/ 180000 h 705355"/>
                <a:gd name="connsiteX6" fmla="*/ 0 w 719261"/>
                <a:gd name="connsiteY6" fmla="*/ 0 h 70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61" h="705355">
                  <a:moveTo>
                    <a:pt x="0" y="0"/>
                  </a:moveTo>
                  <a:cubicBezTo>
                    <a:pt x="372792" y="0"/>
                    <a:pt x="679412" y="283320"/>
                    <a:pt x="716283" y="646384"/>
                  </a:cubicBezTo>
                  <a:lnTo>
                    <a:pt x="719261" y="705355"/>
                  </a:lnTo>
                  <a:lnTo>
                    <a:pt x="538524" y="705355"/>
                  </a:lnTo>
                  <a:lnTo>
                    <a:pt x="529029" y="611171"/>
                  </a:lnTo>
                  <a:cubicBezTo>
                    <a:pt x="478676" y="365102"/>
                    <a:pt x="260955" y="180000"/>
                    <a:pt x="0" y="180000"/>
                  </a:cubicBezTo>
                  <a:lnTo>
                    <a:pt x="0" y="0"/>
                  </a:lnTo>
                  <a:close/>
                </a:path>
              </a:pathLst>
            </a:custGeom>
            <a:solidFill>
              <a:srgbClr val="F5901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5" name="Rectangle 114">
              <a:extLst>
                <a:ext uri="{FF2B5EF4-FFF2-40B4-BE49-F238E27FC236}">
                  <a16:creationId xmlns:a16="http://schemas.microsoft.com/office/drawing/2014/main" id="{1B80C3C4-FA94-8602-CA6D-CCA0E4CD7214}"/>
                </a:ext>
              </a:extLst>
            </p:cNvPr>
            <p:cNvSpPr/>
            <p:nvPr/>
          </p:nvSpPr>
          <p:spPr>
            <a:xfrm flipH="1">
              <a:off x="4364294" y="2631167"/>
              <a:ext cx="68246" cy="710855"/>
            </a:xfrm>
            <a:prstGeom prst="rect">
              <a:avLst/>
            </a:prstGeom>
            <a:solidFill>
              <a:srgbClr val="0AA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Freeform 115">
              <a:extLst>
                <a:ext uri="{FF2B5EF4-FFF2-40B4-BE49-F238E27FC236}">
                  <a16:creationId xmlns:a16="http://schemas.microsoft.com/office/drawing/2014/main" id="{6946AD8C-54DC-DE00-A7E0-E8C88D35235B}"/>
                </a:ext>
              </a:extLst>
            </p:cNvPr>
            <p:cNvSpPr/>
            <p:nvPr/>
          </p:nvSpPr>
          <p:spPr>
            <a:xfrm rot="5400000" flipH="1">
              <a:off x="4131365" y="2329928"/>
              <a:ext cx="334800" cy="267678"/>
            </a:xfrm>
            <a:custGeom>
              <a:avLst/>
              <a:gdLst>
                <a:gd name="connsiteX0" fmla="*/ 0 w 719261"/>
                <a:gd name="connsiteY0" fmla="*/ 0 h 705355"/>
                <a:gd name="connsiteX1" fmla="*/ 716283 w 719261"/>
                <a:gd name="connsiteY1" fmla="*/ 646384 h 705355"/>
                <a:gd name="connsiteX2" fmla="*/ 719261 w 719261"/>
                <a:gd name="connsiteY2" fmla="*/ 705355 h 705355"/>
                <a:gd name="connsiteX3" fmla="*/ 538524 w 719261"/>
                <a:gd name="connsiteY3" fmla="*/ 705355 h 705355"/>
                <a:gd name="connsiteX4" fmla="*/ 529029 w 719261"/>
                <a:gd name="connsiteY4" fmla="*/ 611171 h 705355"/>
                <a:gd name="connsiteX5" fmla="*/ 0 w 719261"/>
                <a:gd name="connsiteY5" fmla="*/ 180000 h 705355"/>
                <a:gd name="connsiteX6" fmla="*/ 0 w 719261"/>
                <a:gd name="connsiteY6" fmla="*/ 0 h 70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61" h="705355">
                  <a:moveTo>
                    <a:pt x="0" y="0"/>
                  </a:moveTo>
                  <a:cubicBezTo>
                    <a:pt x="372792" y="0"/>
                    <a:pt x="679412" y="283320"/>
                    <a:pt x="716283" y="646384"/>
                  </a:cubicBezTo>
                  <a:lnTo>
                    <a:pt x="719261" y="705355"/>
                  </a:lnTo>
                  <a:lnTo>
                    <a:pt x="538524" y="705355"/>
                  </a:lnTo>
                  <a:lnTo>
                    <a:pt x="529029" y="611171"/>
                  </a:lnTo>
                  <a:cubicBezTo>
                    <a:pt x="478676" y="365102"/>
                    <a:pt x="260955" y="180000"/>
                    <a:pt x="0" y="180000"/>
                  </a:cubicBezTo>
                  <a:lnTo>
                    <a:pt x="0" y="0"/>
                  </a:lnTo>
                  <a:close/>
                </a:path>
              </a:pathLst>
            </a:custGeom>
            <a:solidFill>
              <a:srgbClr val="0AAE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7" name="Rectangle 116">
              <a:extLst>
                <a:ext uri="{FF2B5EF4-FFF2-40B4-BE49-F238E27FC236}">
                  <a16:creationId xmlns:a16="http://schemas.microsoft.com/office/drawing/2014/main" id="{311EAF77-AAAD-2CD8-027D-E79CBCBB3741}"/>
                </a:ext>
              </a:extLst>
            </p:cNvPr>
            <p:cNvSpPr/>
            <p:nvPr/>
          </p:nvSpPr>
          <p:spPr>
            <a:xfrm rot="5400000" flipH="1">
              <a:off x="3815944" y="2022310"/>
              <a:ext cx="82800" cy="632955"/>
            </a:xfrm>
            <a:prstGeom prst="rect">
              <a:avLst/>
            </a:prstGeom>
            <a:solidFill>
              <a:srgbClr val="0AA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a:extLst>
                <a:ext uri="{FF2B5EF4-FFF2-40B4-BE49-F238E27FC236}">
                  <a16:creationId xmlns:a16="http://schemas.microsoft.com/office/drawing/2014/main" id="{FA4A8732-E0DE-D2A6-6916-4D3B3B468492}"/>
                </a:ext>
              </a:extLst>
            </p:cNvPr>
            <p:cNvSpPr/>
            <p:nvPr/>
          </p:nvSpPr>
          <p:spPr>
            <a:xfrm rot="5400000" flipH="1">
              <a:off x="4075067" y="3149009"/>
              <a:ext cx="334800" cy="267678"/>
            </a:xfrm>
            <a:custGeom>
              <a:avLst/>
              <a:gdLst>
                <a:gd name="connsiteX0" fmla="*/ 0 w 719261"/>
                <a:gd name="connsiteY0" fmla="*/ 0 h 705355"/>
                <a:gd name="connsiteX1" fmla="*/ 716283 w 719261"/>
                <a:gd name="connsiteY1" fmla="*/ 646384 h 705355"/>
                <a:gd name="connsiteX2" fmla="*/ 719261 w 719261"/>
                <a:gd name="connsiteY2" fmla="*/ 705355 h 705355"/>
                <a:gd name="connsiteX3" fmla="*/ 538524 w 719261"/>
                <a:gd name="connsiteY3" fmla="*/ 705355 h 705355"/>
                <a:gd name="connsiteX4" fmla="*/ 529029 w 719261"/>
                <a:gd name="connsiteY4" fmla="*/ 611171 h 705355"/>
                <a:gd name="connsiteX5" fmla="*/ 0 w 719261"/>
                <a:gd name="connsiteY5" fmla="*/ 180000 h 705355"/>
                <a:gd name="connsiteX6" fmla="*/ 0 w 719261"/>
                <a:gd name="connsiteY6" fmla="*/ 0 h 70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61" h="705355">
                  <a:moveTo>
                    <a:pt x="0" y="0"/>
                  </a:moveTo>
                  <a:cubicBezTo>
                    <a:pt x="372792" y="0"/>
                    <a:pt x="679412" y="283320"/>
                    <a:pt x="716283" y="646384"/>
                  </a:cubicBezTo>
                  <a:lnTo>
                    <a:pt x="719261" y="705355"/>
                  </a:lnTo>
                  <a:lnTo>
                    <a:pt x="538524" y="705355"/>
                  </a:lnTo>
                  <a:lnTo>
                    <a:pt x="529029" y="611171"/>
                  </a:lnTo>
                  <a:cubicBezTo>
                    <a:pt x="478676" y="365102"/>
                    <a:pt x="260955" y="180000"/>
                    <a:pt x="0" y="180000"/>
                  </a:cubicBezTo>
                  <a:lnTo>
                    <a:pt x="0" y="0"/>
                  </a:lnTo>
                  <a:close/>
                </a:path>
              </a:pathLst>
            </a:custGeom>
            <a:solidFill>
              <a:srgbClr val="F5901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9" name="Rectangle 118">
              <a:extLst>
                <a:ext uri="{FF2B5EF4-FFF2-40B4-BE49-F238E27FC236}">
                  <a16:creationId xmlns:a16="http://schemas.microsoft.com/office/drawing/2014/main" id="{E7901185-AED1-0F33-5DC1-E73D456CFBD0}"/>
                </a:ext>
              </a:extLst>
            </p:cNvPr>
            <p:cNvSpPr/>
            <p:nvPr/>
          </p:nvSpPr>
          <p:spPr>
            <a:xfrm rot="5400000" flipH="1">
              <a:off x="3759646" y="2841391"/>
              <a:ext cx="82800" cy="632955"/>
            </a:xfrm>
            <a:prstGeom prst="rect">
              <a:avLst/>
            </a:prstGeom>
            <a:solidFill>
              <a:srgbClr val="F59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a:extLst>
                <a:ext uri="{FF2B5EF4-FFF2-40B4-BE49-F238E27FC236}">
                  <a16:creationId xmlns:a16="http://schemas.microsoft.com/office/drawing/2014/main" id="{CE89DA6E-0737-6725-5748-6B848A386ABC}"/>
                </a:ext>
              </a:extLst>
            </p:cNvPr>
            <p:cNvSpPr/>
            <p:nvPr/>
          </p:nvSpPr>
          <p:spPr>
            <a:xfrm rot="5400000" flipH="1" flipV="1">
              <a:off x="4332406" y="3796971"/>
              <a:ext cx="253558" cy="203032"/>
            </a:xfrm>
            <a:custGeom>
              <a:avLst/>
              <a:gdLst>
                <a:gd name="connsiteX0" fmla="*/ 0 w 539497"/>
                <a:gd name="connsiteY0" fmla="*/ 0 h 535007"/>
                <a:gd name="connsiteX1" fmla="*/ 529029 w 539497"/>
                <a:gd name="connsiteY1" fmla="*/ 431171 h 535007"/>
                <a:gd name="connsiteX2" fmla="*/ 539497 w 539497"/>
                <a:gd name="connsiteY2" fmla="*/ 535007 h 535007"/>
                <a:gd name="connsiteX3" fmla="*/ 359497 w 539497"/>
                <a:gd name="connsiteY3" fmla="*/ 535007 h 535007"/>
                <a:gd name="connsiteX4" fmla="*/ 352686 w 539497"/>
                <a:gd name="connsiteY4" fmla="*/ 467447 h 535007"/>
                <a:gd name="connsiteX5" fmla="*/ 0 w 539497"/>
                <a:gd name="connsiteY5" fmla="*/ 180000 h 535007"/>
                <a:gd name="connsiteX6" fmla="*/ 0 w 539497"/>
                <a:gd name="connsiteY6" fmla="*/ 0 h 53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97" h="535007">
                  <a:moveTo>
                    <a:pt x="0" y="0"/>
                  </a:moveTo>
                  <a:cubicBezTo>
                    <a:pt x="260955" y="0"/>
                    <a:pt x="478676" y="185102"/>
                    <a:pt x="529029" y="431171"/>
                  </a:cubicBezTo>
                  <a:lnTo>
                    <a:pt x="539497" y="535007"/>
                  </a:lnTo>
                  <a:lnTo>
                    <a:pt x="359497" y="535007"/>
                  </a:lnTo>
                  <a:lnTo>
                    <a:pt x="352686" y="467447"/>
                  </a:lnTo>
                  <a:cubicBezTo>
                    <a:pt x="319118" y="303401"/>
                    <a:pt x="173970" y="180000"/>
                    <a:pt x="0" y="180000"/>
                  </a:cubicBezTo>
                  <a:lnTo>
                    <a:pt x="0" y="0"/>
                  </a:lnTo>
                  <a:close/>
                </a:path>
              </a:pathLst>
            </a:custGeom>
            <a:solidFill>
              <a:srgbClr val="0AAE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2" name="Freeform 121">
              <a:extLst>
                <a:ext uri="{FF2B5EF4-FFF2-40B4-BE49-F238E27FC236}">
                  <a16:creationId xmlns:a16="http://schemas.microsoft.com/office/drawing/2014/main" id="{1DAFCEEC-04AA-3D47-15A5-468A5B2FD2D6}"/>
                </a:ext>
              </a:extLst>
            </p:cNvPr>
            <p:cNvSpPr/>
            <p:nvPr/>
          </p:nvSpPr>
          <p:spPr>
            <a:xfrm rot="5400000" flipH="1" flipV="1">
              <a:off x="4257840" y="3722404"/>
              <a:ext cx="338045" cy="267678"/>
            </a:xfrm>
            <a:custGeom>
              <a:avLst/>
              <a:gdLst>
                <a:gd name="connsiteX0" fmla="*/ 0 w 719261"/>
                <a:gd name="connsiteY0" fmla="*/ 0 h 705355"/>
                <a:gd name="connsiteX1" fmla="*/ 716283 w 719261"/>
                <a:gd name="connsiteY1" fmla="*/ 646384 h 705355"/>
                <a:gd name="connsiteX2" fmla="*/ 719261 w 719261"/>
                <a:gd name="connsiteY2" fmla="*/ 705355 h 705355"/>
                <a:gd name="connsiteX3" fmla="*/ 538524 w 719261"/>
                <a:gd name="connsiteY3" fmla="*/ 705355 h 705355"/>
                <a:gd name="connsiteX4" fmla="*/ 529029 w 719261"/>
                <a:gd name="connsiteY4" fmla="*/ 611171 h 705355"/>
                <a:gd name="connsiteX5" fmla="*/ 0 w 719261"/>
                <a:gd name="connsiteY5" fmla="*/ 180000 h 705355"/>
                <a:gd name="connsiteX6" fmla="*/ 0 w 719261"/>
                <a:gd name="connsiteY6" fmla="*/ 0 h 70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61" h="705355">
                  <a:moveTo>
                    <a:pt x="0" y="0"/>
                  </a:moveTo>
                  <a:cubicBezTo>
                    <a:pt x="372792" y="0"/>
                    <a:pt x="679412" y="283320"/>
                    <a:pt x="716283" y="646384"/>
                  </a:cubicBezTo>
                  <a:lnTo>
                    <a:pt x="719261" y="705355"/>
                  </a:lnTo>
                  <a:lnTo>
                    <a:pt x="538524" y="705355"/>
                  </a:lnTo>
                  <a:lnTo>
                    <a:pt x="529029" y="611171"/>
                  </a:lnTo>
                  <a:cubicBezTo>
                    <a:pt x="478676" y="365102"/>
                    <a:pt x="260955" y="180000"/>
                    <a:pt x="0" y="180000"/>
                  </a:cubicBezTo>
                  <a:lnTo>
                    <a:pt x="0" y="0"/>
                  </a:lnTo>
                  <a:close/>
                </a:path>
              </a:pathLst>
            </a:custGeom>
            <a:solidFill>
              <a:srgbClr val="069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6" name="Rectangle 125">
              <a:extLst>
                <a:ext uri="{FF2B5EF4-FFF2-40B4-BE49-F238E27FC236}">
                  <a16:creationId xmlns:a16="http://schemas.microsoft.com/office/drawing/2014/main" id="{72431D14-D35E-DA86-28A8-3E4B4E8F8A53}"/>
                </a:ext>
              </a:extLst>
            </p:cNvPr>
            <p:cNvSpPr/>
            <p:nvPr/>
          </p:nvSpPr>
          <p:spPr>
            <a:xfrm flipH="1" flipV="1">
              <a:off x="4359625" y="4018730"/>
              <a:ext cx="68246" cy="710855"/>
            </a:xfrm>
            <a:prstGeom prst="rect">
              <a:avLst/>
            </a:prstGeom>
            <a:solidFill>
              <a:srgbClr val="0AA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a:extLst>
                <a:ext uri="{FF2B5EF4-FFF2-40B4-BE49-F238E27FC236}">
                  <a16:creationId xmlns:a16="http://schemas.microsoft.com/office/drawing/2014/main" id="{46B4E195-A877-EDA6-118B-10589F37F228}"/>
                </a:ext>
              </a:extLst>
            </p:cNvPr>
            <p:cNvSpPr/>
            <p:nvPr/>
          </p:nvSpPr>
          <p:spPr>
            <a:xfrm rot="16200000" flipH="1" flipV="1">
              <a:off x="4126696" y="4763146"/>
              <a:ext cx="334800" cy="267678"/>
            </a:xfrm>
            <a:custGeom>
              <a:avLst/>
              <a:gdLst>
                <a:gd name="connsiteX0" fmla="*/ 0 w 719261"/>
                <a:gd name="connsiteY0" fmla="*/ 0 h 705355"/>
                <a:gd name="connsiteX1" fmla="*/ 716283 w 719261"/>
                <a:gd name="connsiteY1" fmla="*/ 646384 h 705355"/>
                <a:gd name="connsiteX2" fmla="*/ 719261 w 719261"/>
                <a:gd name="connsiteY2" fmla="*/ 705355 h 705355"/>
                <a:gd name="connsiteX3" fmla="*/ 538524 w 719261"/>
                <a:gd name="connsiteY3" fmla="*/ 705355 h 705355"/>
                <a:gd name="connsiteX4" fmla="*/ 529029 w 719261"/>
                <a:gd name="connsiteY4" fmla="*/ 611171 h 705355"/>
                <a:gd name="connsiteX5" fmla="*/ 0 w 719261"/>
                <a:gd name="connsiteY5" fmla="*/ 180000 h 705355"/>
                <a:gd name="connsiteX6" fmla="*/ 0 w 719261"/>
                <a:gd name="connsiteY6" fmla="*/ 0 h 70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61" h="705355">
                  <a:moveTo>
                    <a:pt x="0" y="0"/>
                  </a:moveTo>
                  <a:cubicBezTo>
                    <a:pt x="372792" y="0"/>
                    <a:pt x="679412" y="283320"/>
                    <a:pt x="716283" y="646384"/>
                  </a:cubicBezTo>
                  <a:lnTo>
                    <a:pt x="719261" y="705355"/>
                  </a:lnTo>
                  <a:lnTo>
                    <a:pt x="538524" y="705355"/>
                  </a:lnTo>
                  <a:lnTo>
                    <a:pt x="529029" y="611171"/>
                  </a:lnTo>
                  <a:cubicBezTo>
                    <a:pt x="478676" y="365102"/>
                    <a:pt x="260955" y="180000"/>
                    <a:pt x="0" y="180000"/>
                  </a:cubicBezTo>
                  <a:lnTo>
                    <a:pt x="0" y="0"/>
                  </a:lnTo>
                  <a:close/>
                </a:path>
              </a:pathLst>
            </a:custGeom>
            <a:solidFill>
              <a:srgbClr val="0AAE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8" name="Rectangle 127">
              <a:extLst>
                <a:ext uri="{FF2B5EF4-FFF2-40B4-BE49-F238E27FC236}">
                  <a16:creationId xmlns:a16="http://schemas.microsoft.com/office/drawing/2014/main" id="{C7149182-EF03-3AA0-64F0-D6F300F4056D}"/>
                </a:ext>
              </a:extLst>
            </p:cNvPr>
            <p:cNvSpPr/>
            <p:nvPr/>
          </p:nvSpPr>
          <p:spPr>
            <a:xfrm rot="16200000" flipH="1" flipV="1">
              <a:off x="3811275" y="4705487"/>
              <a:ext cx="82800" cy="632955"/>
            </a:xfrm>
            <a:prstGeom prst="rect">
              <a:avLst/>
            </a:prstGeom>
            <a:solidFill>
              <a:srgbClr val="0AA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Freeform 128">
              <a:extLst>
                <a:ext uri="{FF2B5EF4-FFF2-40B4-BE49-F238E27FC236}">
                  <a16:creationId xmlns:a16="http://schemas.microsoft.com/office/drawing/2014/main" id="{994319EE-134D-7FFC-AA81-7EA41C49E0C8}"/>
                </a:ext>
              </a:extLst>
            </p:cNvPr>
            <p:cNvSpPr/>
            <p:nvPr/>
          </p:nvSpPr>
          <p:spPr>
            <a:xfrm rot="16200000" flipH="1" flipV="1">
              <a:off x="4070398" y="3944065"/>
              <a:ext cx="334800" cy="267678"/>
            </a:xfrm>
            <a:custGeom>
              <a:avLst/>
              <a:gdLst>
                <a:gd name="connsiteX0" fmla="*/ 0 w 719261"/>
                <a:gd name="connsiteY0" fmla="*/ 0 h 705355"/>
                <a:gd name="connsiteX1" fmla="*/ 716283 w 719261"/>
                <a:gd name="connsiteY1" fmla="*/ 646384 h 705355"/>
                <a:gd name="connsiteX2" fmla="*/ 719261 w 719261"/>
                <a:gd name="connsiteY2" fmla="*/ 705355 h 705355"/>
                <a:gd name="connsiteX3" fmla="*/ 538524 w 719261"/>
                <a:gd name="connsiteY3" fmla="*/ 705355 h 705355"/>
                <a:gd name="connsiteX4" fmla="*/ 529029 w 719261"/>
                <a:gd name="connsiteY4" fmla="*/ 611171 h 705355"/>
                <a:gd name="connsiteX5" fmla="*/ 0 w 719261"/>
                <a:gd name="connsiteY5" fmla="*/ 180000 h 705355"/>
                <a:gd name="connsiteX6" fmla="*/ 0 w 719261"/>
                <a:gd name="connsiteY6" fmla="*/ 0 h 70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61" h="705355">
                  <a:moveTo>
                    <a:pt x="0" y="0"/>
                  </a:moveTo>
                  <a:cubicBezTo>
                    <a:pt x="372792" y="0"/>
                    <a:pt x="679412" y="283320"/>
                    <a:pt x="716283" y="646384"/>
                  </a:cubicBezTo>
                  <a:lnTo>
                    <a:pt x="719261" y="705355"/>
                  </a:lnTo>
                  <a:lnTo>
                    <a:pt x="538524" y="705355"/>
                  </a:lnTo>
                  <a:lnTo>
                    <a:pt x="529029" y="611171"/>
                  </a:lnTo>
                  <a:cubicBezTo>
                    <a:pt x="478676" y="365102"/>
                    <a:pt x="260955" y="180000"/>
                    <a:pt x="0" y="180000"/>
                  </a:cubicBezTo>
                  <a:lnTo>
                    <a:pt x="0" y="0"/>
                  </a:lnTo>
                  <a:close/>
                </a:path>
              </a:pathLst>
            </a:custGeom>
            <a:solidFill>
              <a:srgbClr val="069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0" name="Rectangle 129">
              <a:extLst>
                <a:ext uri="{FF2B5EF4-FFF2-40B4-BE49-F238E27FC236}">
                  <a16:creationId xmlns:a16="http://schemas.microsoft.com/office/drawing/2014/main" id="{052D7BC7-FD8D-38E8-247D-5B441B5BE14F}"/>
                </a:ext>
              </a:extLst>
            </p:cNvPr>
            <p:cNvSpPr/>
            <p:nvPr/>
          </p:nvSpPr>
          <p:spPr>
            <a:xfrm rot="16200000" flipH="1" flipV="1">
              <a:off x="3754977" y="3886406"/>
              <a:ext cx="82800" cy="632955"/>
            </a:xfrm>
            <a:prstGeom prst="rect">
              <a:avLst/>
            </a:prstGeom>
            <a:solidFill>
              <a:srgbClr val="069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a:extLst>
              <a:ext uri="{FF2B5EF4-FFF2-40B4-BE49-F238E27FC236}">
                <a16:creationId xmlns:a16="http://schemas.microsoft.com/office/drawing/2014/main" id="{783F957F-5034-5026-BC51-CE678F9756A0}"/>
              </a:ext>
            </a:extLst>
          </p:cNvPr>
          <p:cNvGrpSpPr/>
          <p:nvPr/>
        </p:nvGrpSpPr>
        <p:grpSpPr>
          <a:xfrm>
            <a:off x="6396874" y="1336683"/>
            <a:ext cx="1085471" cy="4694871"/>
            <a:chOff x="6775052" y="1364703"/>
            <a:chExt cx="1085471" cy="4694871"/>
          </a:xfrm>
        </p:grpSpPr>
        <p:sp>
          <p:nvSpPr>
            <p:cNvPr id="86" name="Rectangle 85">
              <a:extLst>
                <a:ext uri="{FF2B5EF4-FFF2-40B4-BE49-F238E27FC236}">
                  <a16:creationId xmlns:a16="http://schemas.microsoft.com/office/drawing/2014/main" id="{152C8FE1-1C3A-A7F0-5BF8-FD938771964F}"/>
                </a:ext>
              </a:extLst>
            </p:cNvPr>
            <p:cNvSpPr/>
            <p:nvPr/>
          </p:nvSpPr>
          <p:spPr>
            <a:xfrm>
              <a:off x="6844401" y="1669568"/>
              <a:ext cx="68400" cy="1697679"/>
            </a:xfrm>
            <a:prstGeom prst="rect">
              <a:avLst/>
            </a:prstGeom>
            <a:solidFill>
              <a:srgbClr val="069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Freeform 72">
              <a:extLst>
                <a:ext uri="{FF2B5EF4-FFF2-40B4-BE49-F238E27FC236}">
                  <a16:creationId xmlns:a16="http://schemas.microsoft.com/office/drawing/2014/main" id="{D06C0A65-1863-535E-60FB-2B1D6502A2B7}"/>
                </a:ext>
              </a:extLst>
            </p:cNvPr>
            <p:cNvSpPr/>
            <p:nvPr/>
          </p:nvSpPr>
          <p:spPr>
            <a:xfrm rot="5400000">
              <a:off x="6757934" y="3384367"/>
              <a:ext cx="168960" cy="134723"/>
            </a:xfrm>
            <a:custGeom>
              <a:avLst/>
              <a:gdLst>
                <a:gd name="connsiteX0" fmla="*/ 0 w 359497"/>
                <a:gd name="connsiteY0" fmla="*/ 0 h 355007"/>
                <a:gd name="connsiteX1" fmla="*/ 352686 w 359497"/>
                <a:gd name="connsiteY1" fmla="*/ 287447 h 355007"/>
                <a:gd name="connsiteX2" fmla="*/ 359497 w 359497"/>
                <a:gd name="connsiteY2" fmla="*/ 355007 h 355007"/>
                <a:gd name="connsiteX3" fmla="*/ 179497 w 359497"/>
                <a:gd name="connsiteY3" fmla="*/ 355007 h 355007"/>
                <a:gd name="connsiteX4" fmla="*/ 176343 w 359497"/>
                <a:gd name="connsiteY4" fmla="*/ 323724 h 355007"/>
                <a:gd name="connsiteX5" fmla="*/ 0 w 359497"/>
                <a:gd name="connsiteY5" fmla="*/ 180000 h 355007"/>
                <a:gd name="connsiteX6" fmla="*/ 0 w 359497"/>
                <a:gd name="connsiteY6" fmla="*/ 0 h 35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497" h="355007">
                  <a:moveTo>
                    <a:pt x="0" y="0"/>
                  </a:moveTo>
                  <a:cubicBezTo>
                    <a:pt x="173970" y="0"/>
                    <a:pt x="319118" y="123401"/>
                    <a:pt x="352686" y="287447"/>
                  </a:cubicBezTo>
                  <a:lnTo>
                    <a:pt x="359497" y="355007"/>
                  </a:lnTo>
                  <a:lnTo>
                    <a:pt x="179497" y="355007"/>
                  </a:lnTo>
                  <a:lnTo>
                    <a:pt x="176343" y="323724"/>
                  </a:lnTo>
                  <a:cubicBezTo>
                    <a:pt x="159559" y="241701"/>
                    <a:pt x="86985" y="180000"/>
                    <a:pt x="0" y="180000"/>
                  </a:cubicBezTo>
                  <a:lnTo>
                    <a:pt x="0" y="0"/>
                  </a:lnTo>
                  <a:close/>
                </a:path>
              </a:pathLst>
            </a:custGeom>
            <a:solidFill>
              <a:srgbClr val="069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4" name="Freeform 73">
              <a:extLst>
                <a:ext uri="{FF2B5EF4-FFF2-40B4-BE49-F238E27FC236}">
                  <a16:creationId xmlns:a16="http://schemas.microsoft.com/office/drawing/2014/main" id="{1E5CEDD6-371A-3207-916A-A80D50E45660}"/>
                </a:ext>
              </a:extLst>
            </p:cNvPr>
            <p:cNvSpPr/>
            <p:nvPr/>
          </p:nvSpPr>
          <p:spPr>
            <a:xfrm rot="5400000">
              <a:off x="6749790" y="3392511"/>
              <a:ext cx="253558" cy="203032"/>
            </a:xfrm>
            <a:custGeom>
              <a:avLst/>
              <a:gdLst>
                <a:gd name="connsiteX0" fmla="*/ 0 w 539497"/>
                <a:gd name="connsiteY0" fmla="*/ 0 h 535007"/>
                <a:gd name="connsiteX1" fmla="*/ 529029 w 539497"/>
                <a:gd name="connsiteY1" fmla="*/ 431171 h 535007"/>
                <a:gd name="connsiteX2" fmla="*/ 539497 w 539497"/>
                <a:gd name="connsiteY2" fmla="*/ 535007 h 535007"/>
                <a:gd name="connsiteX3" fmla="*/ 359497 w 539497"/>
                <a:gd name="connsiteY3" fmla="*/ 535007 h 535007"/>
                <a:gd name="connsiteX4" fmla="*/ 352686 w 539497"/>
                <a:gd name="connsiteY4" fmla="*/ 467447 h 535007"/>
                <a:gd name="connsiteX5" fmla="*/ 0 w 539497"/>
                <a:gd name="connsiteY5" fmla="*/ 180000 h 535007"/>
                <a:gd name="connsiteX6" fmla="*/ 0 w 539497"/>
                <a:gd name="connsiteY6" fmla="*/ 0 h 53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97" h="535007">
                  <a:moveTo>
                    <a:pt x="0" y="0"/>
                  </a:moveTo>
                  <a:cubicBezTo>
                    <a:pt x="260955" y="0"/>
                    <a:pt x="478676" y="185102"/>
                    <a:pt x="529029" y="431171"/>
                  </a:cubicBezTo>
                  <a:lnTo>
                    <a:pt x="539497" y="535007"/>
                  </a:lnTo>
                  <a:lnTo>
                    <a:pt x="359497" y="535007"/>
                  </a:lnTo>
                  <a:lnTo>
                    <a:pt x="352686" y="467447"/>
                  </a:lnTo>
                  <a:cubicBezTo>
                    <a:pt x="319118" y="303401"/>
                    <a:pt x="173970" y="180000"/>
                    <a:pt x="0" y="180000"/>
                  </a:cubicBezTo>
                  <a:lnTo>
                    <a:pt x="0" y="0"/>
                  </a:lnTo>
                  <a:close/>
                </a:path>
              </a:pathLst>
            </a:custGeom>
            <a:solidFill>
              <a:srgbClr val="0AAE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5" name="Freeform 74">
              <a:extLst>
                <a:ext uri="{FF2B5EF4-FFF2-40B4-BE49-F238E27FC236}">
                  <a16:creationId xmlns:a16="http://schemas.microsoft.com/office/drawing/2014/main" id="{DF808F03-761B-0F4B-A982-C4EB36E7CFDB}"/>
                </a:ext>
              </a:extLst>
            </p:cNvPr>
            <p:cNvSpPr/>
            <p:nvPr/>
          </p:nvSpPr>
          <p:spPr>
            <a:xfrm rot="5400000">
              <a:off x="6739869" y="3402432"/>
              <a:ext cx="338045" cy="267678"/>
            </a:xfrm>
            <a:custGeom>
              <a:avLst/>
              <a:gdLst>
                <a:gd name="connsiteX0" fmla="*/ 0 w 719261"/>
                <a:gd name="connsiteY0" fmla="*/ 0 h 705355"/>
                <a:gd name="connsiteX1" fmla="*/ 716283 w 719261"/>
                <a:gd name="connsiteY1" fmla="*/ 646384 h 705355"/>
                <a:gd name="connsiteX2" fmla="*/ 719261 w 719261"/>
                <a:gd name="connsiteY2" fmla="*/ 705355 h 705355"/>
                <a:gd name="connsiteX3" fmla="*/ 538524 w 719261"/>
                <a:gd name="connsiteY3" fmla="*/ 705355 h 705355"/>
                <a:gd name="connsiteX4" fmla="*/ 529029 w 719261"/>
                <a:gd name="connsiteY4" fmla="*/ 611171 h 705355"/>
                <a:gd name="connsiteX5" fmla="*/ 0 w 719261"/>
                <a:gd name="connsiteY5" fmla="*/ 180000 h 705355"/>
                <a:gd name="connsiteX6" fmla="*/ 0 w 719261"/>
                <a:gd name="connsiteY6" fmla="*/ 0 h 70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61" h="705355">
                  <a:moveTo>
                    <a:pt x="0" y="0"/>
                  </a:moveTo>
                  <a:cubicBezTo>
                    <a:pt x="372792" y="0"/>
                    <a:pt x="679412" y="283320"/>
                    <a:pt x="716283" y="646384"/>
                  </a:cubicBezTo>
                  <a:lnTo>
                    <a:pt x="719261" y="705355"/>
                  </a:lnTo>
                  <a:lnTo>
                    <a:pt x="538524" y="705355"/>
                  </a:lnTo>
                  <a:lnTo>
                    <a:pt x="529029" y="611171"/>
                  </a:lnTo>
                  <a:cubicBezTo>
                    <a:pt x="478676" y="365102"/>
                    <a:pt x="260955" y="180000"/>
                    <a:pt x="0" y="180000"/>
                  </a:cubicBezTo>
                  <a:lnTo>
                    <a:pt x="0" y="0"/>
                  </a:lnTo>
                  <a:close/>
                </a:path>
              </a:pathLst>
            </a:custGeom>
            <a:solidFill>
              <a:srgbClr val="F5901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0" name="Freeform 79">
              <a:extLst>
                <a:ext uri="{FF2B5EF4-FFF2-40B4-BE49-F238E27FC236}">
                  <a16:creationId xmlns:a16="http://schemas.microsoft.com/office/drawing/2014/main" id="{7258978C-6757-0C4D-50D8-569F94805950}"/>
                </a:ext>
              </a:extLst>
            </p:cNvPr>
            <p:cNvSpPr/>
            <p:nvPr/>
          </p:nvSpPr>
          <p:spPr>
            <a:xfrm rot="16200000">
              <a:off x="6810685" y="1398332"/>
              <a:ext cx="334800" cy="267678"/>
            </a:xfrm>
            <a:custGeom>
              <a:avLst/>
              <a:gdLst>
                <a:gd name="connsiteX0" fmla="*/ 0 w 719261"/>
                <a:gd name="connsiteY0" fmla="*/ 0 h 705355"/>
                <a:gd name="connsiteX1" fmla="*/ 716283 w 719261"/>
                <a:gd name="connsiteY1" fmla="*/ 646384 h 705355"/>
                <a:gd name="connsiteX2" fmla="*/ 719261 w 719261"/>
                <a:gd name="connsiteY2" fmla="*/ 705355 h 705355"/>
                <a:gd name="connsiteX3" fmla="*/ 538524 w 719261"/>
                <a:gd name="connsiteY3" fmla="*/ 705355 h 705355"/>
                <a:gd name="connsiteX4" fmla="*/ 529029 w 719261"/>
                <a:gd name="connsiteY4" fmla="*/ 611171 h 705355"/>
                <a:gd name="connsiteX5" fmla="*/ 0 w 719261"/>
                <a:gd name="connsiteY5" fmla="*/ 180000 h 705355"/>
                <a:gd name="connsiteX6" fmla="*/ 0 w 719261"/>
                <a:gd name="connsiteY6" fmla="*/ 0 h 70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61" h="705355">
                  <a:moveTo>
                    <a:pt x="0" y="0"/>
                  </a:moveTo>
                  <a:cubicBezTo>
                    <a:pt x="372792" y="0"/>
                    <a:pt x="679412" y="283320"/>
                    <a:pt x="716283" y="646384"/>
                  </a:cubicBezTo>
                  <a:lnTo>
                    <a:pt x="719261" y="705355"/>
                  </a:lnTo>
                  <a:lnTo>
                    <a:pt x="538524" y="705355"/>
                  </a:lnTo>
                  <a:lnTo>
                    <a:pt x="529029" y="611171"/>
                  </a:lnTo>
                  <a:cubicBezTo>
                    <a:pt x="478676" y="365102"/>
                    <a:pt x="260955" y="180000"/>
                    <a:pt x="0" y="180000"/>
                  </a:cubicBezTo>
                  <a:lnTo>
                    <a:pt x="0" y="0"/>
                  </a:lnTo>
                  <a:close/>
                </a:path>
              </a:pathLst>
            </a:custGeom>
            <a:solidFill>
              <a:srgbClr val="069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8" name="Rectangle 87">
              <a:extLst>
                <a:ext uri="{FF2B5EF4-FFF2-40B4-BE49-F238E27FC236}">
                  <a16:creationId xmlns:a16="http://schemas.microsoft.com/office/drawing/2014/main" id="{E8DED99F-3022-EE7E-7637-621BFF5B473C}"/>
                </a:ext>
              </a:extLst>
            </p:cNvPr>
            <p:cNvSpPr/>
            <p:nvPr/>
          </p:nvSpPr>
          <p:spPr>
            <a:xfrm rot="16200000">
              <a:off x="7382776" y="1089625"/>
              <a:ext cx="82800" cy="632955"/>
            </a:xfrm>
            <a:prstGeom prst="rect">
              <a:avLst/>
            </a:prstGeom>
            <a:solidFill>
              <a:srgbClr val="069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359078DB-5B30-465D-E09B-62F7D15D8CFE}"/>
                </a:ext>
              </a:extLst>
            </p:cNvPr>
            <p:cNvSpPr/>
            <p:nvPr/>
          </p:nvSpPr>
          <p:spPr>
            <a:xfrm>
              <a:off x="6907883" y="2662929"/>
              <a:ext cx="68246" cy="710855"/>
            </a:xfrm>
            <a:prstGeom prst="rect">
              <a:avLst/>
            </a:prstGeom>
            <a:solidFill>
              <a:srgbClr val="0AA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89">
              <a:extLst>
                <a:ext uri="{FF2B5EF4-FFF2-40B4-BE49-F238E27FC236}">
                  <a16:creationId xmlns:a16="http://schemas.microsoft.com/office/drawing/2014/main" id="{98CC58EE-0483-209C-30AE-157923801922}"/>
                </a:ext>
              </a:extLst>
            </p:cNvPr>
            <p:cNvSpPr/>
            <p:nvPr/>
          </p:nvSpPr>
          <p:spPr>
            <a:xfrm rot="16200000">
              <a:off x="6874258" y="2361690"/>
              <a:ext cx="334800" cy="267678"/>
            </a:xfrm>
            <a:custGeom>
              <a:avLst/>
              <a:gdLst>
                <a:gd name="connsiteX0" fmla="*/ 0 w 719261"/>
                <a:gd name="connsiteY0" fmla="*/ 0 h 705355"/>
                <a:gd name="connsiteX1" fmla="*/ 716283 w 719261"/>
                <a:gd name="connsiteY1" fmla="*/ 646384 h 705355"/>
                <a:gd name="connsiteX2" fmla="*/ 719261 w 719261"/>
                <a:gd name="connsiteY2" fmla="*/ 705355 h 705355"/>
                <a:gd name="connsiteX3" fmla="*/ 538524 w 719261"/>
                <a:gd name="connsiteY3" fmla="*/ 705355 h 705355"/>
                <a:gd name="connsiteX4" fmla="*/ 529029 w 719261"/>
                <a:gd name="connsiteY4" fmla="*/ 611171 h 705355"/>
                <a:gd name="connsiteX5" fmla="*/ 0 w 719261"/>
                <a:gd name="connsiteY5" fmla="*/ 180000 h 705355"/>
                <a:gd name="connsiteX6" fmla="*/ 0 w 719261"/>
                <a:gd name="connsiteY6" fmla="*/ 0 h 70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61" h="705355">
                  <a:moveTo>
                    <a:pt x="0" y="0"/>
                  </a:moveTo>
                  <a:cubicBezTo>
                    <a:pt x="372792" y="0"/>
                    <a:pt x="679412" y="283320"/>
                    <a:pt x="716283" y="646384"/>
                  </a:cubicBezTo>
                  <a:lnTo>
                    <a:pt x="719261" y="705355"/>
                  </a:lnTo>
                  <a:lnTo>
                    <a:pt x="538524" y="705355"/>
                  </a:lnTo>
                  <a:lnTo>
                    <a:pt x="529029" y="611171"/>
                  </a:lnTo>
                  <a:cubicBezTo>
                    <a:pt x="478676" y="365102"/>
                    <a:pt x="260955" y="180000"/>
                    <a:pt x="0" y="180000"/>
                  </a:cubicBezTo>
                  <a:lnTo>
                    <a:pt x="0" y="0"/>
                  </a:lnTo>
                  <a:close/>
                </a:path>
              </a:pathLst>
            </a:custGeom>
            <a:solidFill>
              <a:srgbClr val="0AAE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1" name="Rectangle 90">
              <a:extLst>
                <a:ext uri="{FF2B5EF4-FFF2-40B4-BE49-F238E27FC236}">
                  <a16:creationId xmlns:a16="http://schemas.microsoft.com/office/drawing/2014/main" id="{384F9DCC-181F-43D4-F191-5997CB2D0A9D}"/>
                </a:ext>
              </a:extLst>
            </p:cNvPr>
            <p:cNvSpPr/>
            <p:nvPr/>
          </p:nvSpPr>
          <p:spPr>
            <a:xfrm rot="16200000">
              <a:off x="7441679" y="2054072"/>
              <a:ext cx="82800" cy="632955"/>
            </a:xfrm>
            <a:prstGeom prst="rect">
              <a:avLst/>
            </a:prstGeom>
            <a:solidFill>
              <a:srgbClr val="0AA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92">
              <a:extLst>
                <a:ext uri="{FF2B5EF4-FFF2-40B4-BE49-F238E27FC236}">
                  <a16:creationId xmlns:a16="http://schemas.microsoft.com/office/drawing/2014/main" id="{102B3E3A-4382-D53E-F14C-777F48EAE020}"/>
                </a:ext>
              </a:extLst>
            </p:cNvPr>
            <p:cNvSpPr/>
            <p:nvPr/>
          </p:nvSpPr>
          <p:spPr>
            <a:xfrm rot="16200000">
              <a:off x="6930556" y="3180771"/>
              <a:ext cx="334800" cy="267678"/>
            </a:xfrm>
            <a:custGeom>
              <a:avLst/>
              <a:gdLst>
                <a:gd name="connsiteX0" fmla="*/ 0 w 719261"/>
                <a:gd name="connsiteY0" fmla="*/ 0 h 705355"/>
                <a:gd name="connsiteX1" fmla="*/ 716283 w 719261"/>
                <a:gd name="connsiteY1" fmla="*/ 646384 h 705355"/>
                <a:gd name="connsiteX2" fmla="*/ 719261 w 719261"/>
                <a:gd name="connsiteY2" fmla="*/ 705355 h 705355"/>
                <a:gd name="connsiteX3" fmla="*/ 538524 w 719261"/>
                <a:gd name="connsiteY3" fmla="*/ 705355 h 705355"/>
                <a:gd name="connsiteX4" fmla="*/ 529029 w 719261"/>
                <a:gd name="connsiteY4" fmla="*/ 611171 h 705355"/>
                <a:gd name="connsiteX5" fmla="*/ 0 w 719261"/>
                <a:gd name="connsiteY5" fmla="*/ 180000 h 705355"/>
                <a:gd name="connsiteX6" fmla="*/ 0 w 719261"/>
                <a:gd name="connsiteY6" fmla="*/ 0 h 70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61" h="705355">
                  <a:moveTo>
                    <a:pt x="0" y="0"/>
                  </a:moveTo>
                  <a:cubicBezTo>
                    <a:pt x="372792" y="0"/>
                    <a:pt x="679412" y="283320"/>
                    <a:pt x="716283" y="646384"/>
                  </a:cubicBezTo>
                  <a:lnTo>
                    <a:pt x="719261" y="705355"/>
                  </a:lnTo>
                  <a:lnTo>
                    <a:pt x="538524" y="705355"/>
                  </a:lnTo>
                  <a:lnTo>
                    <a:pt x="529029" y="611171"/>
                  </a:lnTo>
                  <a:cubicBezTo>
                    <a:pt x="478676" y="365102"/>
                    <a:pt x="260955" y="180000"/>
                    <a:pt x="0" y="180000"/>
                  </a:cubicBezTo>
                  <a:lnTo>
                    <a:pt x="0" y="0"/>
                  </a:lnTo>
                  <a:close/>
                </a:path>
              </a:pathLst>
            </a:custGeom>
            <a:solidFill>
              <a:srgbClr val="F5901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4" name="Rectangle 93">
              <a:extLst>
                <a:ext uri="{FF2B5EF4-FFF2-40B4-BE49-F238E27FC236}">
                  <a16:creationId xmlns:a16="http://schemas.microsoft.com/office/drawing/2014/main" id="{7196C794-964E-849F-7544-C677492E2D52}"/>
                </a:ext>
              </a:extLst>
            </p:cNvPr>
            <p:cNvSpPr/>
            <p:nvPr/>
          </p:nvSpPr>
          <p:spPr>
            <a:xfrm rot="16200000">
              <a:off x="7497977" y="2873153"/>
              <a:ext cx="82800" cy="632955"/>
            </a:xfrm>
            <a:prstGeom prst="rect">
              <a:avLst/>
            </a:prstGeom>
            <a:solidFill>
              <a:srgbClr val="F59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94">
              <a:extLst>
                <a:ext uri="{FF2B5EF4-FFF2-40B4-BE49-F238E27FC236}">
                  <a16:creationId xmlns:a16="http://schemas.microsoft.com/office/drawing/2014/main" id="{94C1FEC9-F719-2E1A-C3ED-F1D1AC642EE6}"/>
                </a:ext>
              </a:extLst>
            </p:cNvPr>
            <p:cNvSpPr/>
            <p:nvPr/>
          </p:nvSpPr>
          <p:spPr>
            <a:xfrm rot="16200000" flipV="1">
              <a:off x="6762603" y="3905186"/>
              <a:ext cx="168960" cy="134723"/>
            </a:xfrm>
            <a:custGeom>
              <a:avLst/>
              <a:gdLst>
                <a:gd name="connsiteX0" fmla="*/ 0 w 359497"/>
                <a:gd name="connsiteY0" fmla="*/ 0 h 355007"/>
                <a:gd name="connsiteX1" fmla="*/ 352686 w 359497"/>
                <a:gd name="connsiteY1" fmla="*/ 287447 h 355007"/>
                <a:gd name="connsiteX2" fmla="*/ 359497 w 359497"/>
                <a:gd name="connsiteY2" fmla="*/ 355007 h 355007"/>
                <a:gd name="connsiteX3" fmla="*/ 179497 w 359497"/>
                <a:gd name="connsiteY3" fmla="*/ 355007 h 355007"/>
                <a:gd name="connsiteX4" fmla="*/ 176343 w 359497"/>
                <a:gd name="connsiteY4" fmla="*/ 323724 h 355007"/>
                <a:gd name="connsiteX5" fmla="*/ 0 w 359497"/>
                <a:gd name="connsiteY5" fmla="*/ 180000 h 355007"/>
                <a:gd name="connsiteX6" fmla="*/ 0 w 359497"/>
                <a:gd name="connsiteY6" fmla="*/ 0 h 35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497" h="355007">
                  <a:moveTo>
                    <a:pt x="0" y="0"/>
                  </a:moveTo>
                  <a:cubicBezTo>
                    <a:pt x="173970" y="0"/>
                    <a:pt x="319118" y="123401"/>
                    <a:pt x="352686" y="287447"/>
                  </a:cubicBezTo>
                  <a:lnTo>
                    <a:pt x="359497" y="355007"/>
                  </a:lnTo>
                  <a:lnTo>
                    <a:pt x="179497" y="355007"/>
                  </a:lnTo>
                  <a:lnTo>
                    <a:pt x="176343" y="323724"/>
                  </a:lnTo>
                  <a:cubicBezTo>
                    <a:pt x="159559" y="241701"/>
                    <a:pt x="86985" y="180000"/>
                    <a:pt x="0" y="180000"/>
                  </a:cubicBezTo>
                  <a:lnTo>
                    <a:pt x="0" y="0"/>
                  </a:lnTo>
                  <a:close/>
                </a:path>
              </a:pathLst>
            </a:custGeom>
            <a:solidFill>
              <a:srgbClr val="F5901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6" name="Freeform 95">
              <a:extLst>
                <a:ext uri="{FF2B5EF4-FFF2-40B4-BE49-F238E27FC236}">
                  <a16:creationId xmlns:a16="http://schemas.microsoft.com/office/drawing/2014/main" id="{28198160-7A70-815E-F818-E200165F2FF0}"/>
                </a:ext>
              </a:extLst>
            </p:cNvPr>
            <p:cNvSpPr/>
            <p:nvPr/>
          </p:nvSpPr>
          <p:spPr>
            <a:xfrm rot="16200000" flipV="1">
              <a:off x="6754459" y="3828733"/>
              <a:ext cx="253558" cy="203032"/>
            </a:xfrm>
            <a:custGeom>
              <a:avLst/>
              <a:gdLst>
                <a:gd name="connsiteX0" fmla="*/ 0 w 539497"/>
                <a:gd name="connsiteY0" fmla="*/ 0 h 535007"/>
                <a:gd name="connsiteX1" fmla="*/ 529029 w 539497"/>
                <a:gd name="connsiteY1" fmla="*/ 431171 h 535007"/>
                <a:gd name="connsiteX2" fmla="*/ 539497 w 539497"/>
                <a:gd name="connsiteY2" fmla="*/ 535007 h 535007"/>
                <a:gd name="connsiteX3" fmla="*/ 359497 w 539497"/>
                <a:gd name="connsiteY3" fmla="*/ 535007 h 535007"/>
                <a:gd name="connsiteX4" fmla="*/ 352686 w 539497"/>
                <a:gd name="connsiteY4" fmla="*/ 467447 h 535007"/>
                <a:gd name="connsiteX5" fmla="*/ 0 w 539497"/>
                <a:gd name="connsiteY5" fmla="*/ 180000 h 535007"/>
                <a:gd name="connsiteX6" fmla="*/ 0 w 539497"/>
                <a:gd name="connsiteY6" fmla="*/ 0 h 53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97" h="535007">
                  <a:moveTo>
                    <a:pt x="0" y="0"/>
                  </a:moveTo>
                  <a:cubicBezTo>
                    <a:pt x="260955" y="0"/>
                    <a:pt x="478676" y="185102"/>
                    <a:pt x="529029" y="431171"/>
                  </a:cubicBezTo>
                  <a:lnTo>
                    <a:pt x="539497" y="535007"/>
                  </a:lnTo>
                  <a:lnTo>
                    <a:pt x="359497" y="535007"/>
                  </a:lnTo>
                  <a:lnTo>
                    <a:pt x="352686" y="467447"/>
                  </a:lnTo>
                  <a:cubicBezTo>
                    <a:pt x="319118" y="303401"/>
                    <a:pt x="173970" y="180000"/>
                    <a:pt x="0" y="180000"/>
                  </a:cubicBezTo>
                  <a:lnTo>
                    <a:pt x="0" y="0"/>
                  </a:lnTo>
                  <a:close/>
                </a:path>
              </a:pathLst>
            </a:custGeom>
            <a:solidFill>
              <a:srgbClr val="0AAE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7" name="Freeform 96">
              <a:extLst>
                <a:ext uri="{FF2B5EF4-FFF2-40B4-BE49-F238E27FC236}">
                  <a16:creationId xmlns:a16="http://schemas.microsoft.com/office/drawing/2014/main" id="{C5B4DB5F-A761-A362-F18A-F8E2681C1473}"/>
                </a:ext>
              </a:extLst>
            </p:cNvPr>
            <p:cNvSpPr/>
            <p:nvPr/>
          </p:nvSpPr>
          <p:spPr>
            <a:xfrm rot="16200000" flipV="1">
              <a:off x="6744538" y="3754166"/>
              <a:ext cx="338045" cy="267678"/>
            </a:xfrm>
            <a:custGeom>
              <a:avLst/>
              <a:gdLst>
                <a:gd name="connsiteX0" fmla="*/ 0 w 719261"/>
                <a:gd name="connsiteY0" fmla="*/ 0 h 705355"/>
                <a:gd name="connsiteX1" fmla="*/ 716283 w 719261"/>
                <a:gd name="connsiteY1" fmla="*/ 646384 h 705355"/>
                <a:gd name="connsiteX2" fmla="*/ 719261 w 719261"/>
                <a:gd name="connsiteY2" fmla="*/ 705355 h 705355"/>
                <a:gd name="connsiteX3" fmla="*/ 538524 w 719261"/>
                <a:gd name="connsiteY3" fmla="*/ 705355 h 705355"/>
                <a:gd name="connsiteX4" fmla="*/ 529029 w 719261"/>
                <a:gd name="connsiteY4" fmla="*/ 611171 h 705355"/>
                <a:gd name="connsiteX5" fmla="*/ 0 w 719261"/>
                <a:gd name="connsiteY5" fmla="*/ 180000 h 705355"/>
                <a:gd name="connsiteX6" fmla="*/ 0 w 719261"/>
                <a:gd name="connsiteY6" fmla="*/ 0 h 70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61" h="705355">
                  <a:moveTo>
                    <a:pt x="0" y="0"/>
                  </a:moveTo>
                  <a:cubicBezTo>
                    <a:pt x="372792" y="0"/>
                    <a:pt x="679412" y="283320"/>
                    <a:pt x="716283" y="646384"/>
                  </a:cubicBezTo>
                  <a:lnTo>
                    <a:pt x="719261" y="705355"/>
                  </a:lnTo>
                  <a:lnTo>
                    <a:pt x="538524" y="705355"/>
                  </a:lnTo>
                  <a:lnTo>
                    <a:pt x="529029" y="611171"/>
                  </a:lnTo>
                  <a:cubicBezTo>
                    <a:pt x="478676" y="365102"/>
                    <a:pt x="260955" y="180000"/>
                    <a:pt x="0" y="180000"/>
                  </a:cubicBezTo>
                  <a:lnTo>
                    <a:pt x="0" y="0"/>
                  </a:lnTo>
                  <a:close/>
                </a:path>
              </a:pathLst>
            </a:custGeom>
            <a:solidFill>
              <a:srgbClr val="069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8" name="Freeform 97">
              <a:extLst>
                <a:ext uri="{FF2B5EF4-FFF2-40B4-BE49-F238E27FC236}">
                  <a16:creationId xmlns:a16="http://schemas.microsoft.com/office/drawing/2014/main" id="{B925822B-3ABA-5020-A31C-164EB85C5EE6}"/>
                </a:ext>
              </a:extLst>
            </p:cNvPr>
            <p:cNvSpPr/>
            <p:nvPr/>
          </p:nvSpPr>
          <p:spPr>
            <a:xfrm rot="5400000" flipV="1">
              <a:off x="6815354" y="5758266"/>
              <a:ext cx="334800" cy="267678"/>
            </a:xfrm>
            <a:custGeom>
              <a:avLst/>
              <a:gdLst>
                <a:gd name="connsiteX0" fmla="*/ 0 w 719261"/>
                <a:gd name="connsiteY0" fmla="*/ 0 h 705355"/>
                <a:gd name="connsiteX1" fmla="*/ 716283 w 719261"/>
                <a:gd name="connsiteY1" fmla="*/ 646384 h 705355"/>
                <a:gd name="connsiteX2" fmla="*/ 719261 w 719261"/>
                <a:gd name="connsiteY2" fmla="*/ 705355 h 705355"/>
                <a:gd name="connsiteX3" fmla="*/ 538524 w 719261"/>
                <a:gd name="connsiteY3" fmla="*/ 705355 h 705355"/>
                <a:gd name="connsiteX4" fmla="*/ 529029 w 719261"/>
                <a:gd name="connsiteY4" fmla="*/ 611171 h 705355"/>
                <a:gd name="connsiteX5" fmla="*/ 0 w 719261"/>
                <a:gd name="connsiteY5" fmla="*/ 180000 h 705355"/>
                <a:gd name="connsiteX6" fmla="*/ 0 w 719261"/>
                <a:gd name="connsiteY6" fmla="*/ 0 h 70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61" h="705355">
                  <a:moveTo>
                    <a:pt x="0" y="0"/>
                  </a:moveTo>
                  <a:cubicBezTo>
                    <a:pt x="372792" y="0"/>
                    <a:pt x="679412" y="283320"/>
                    <a:pt x="716283" y="646384"/>
                  </a:cubicBezTo>
                  <a:lnTo>
                    <a:pt x="719261" y="705355"/>
                  </a:lnTo>
                  <a:lnTo>
                    <a:pt x="538524" y="705355"/>
                  </a:lnTo>
                  <a:lnTo>
                    <a:pt x="529029" y="611171"/>
                  </a:lnTo>
                  <a:cubicBezTo>
                    <a:pt x="478676" y="365102"/>
                    <a:pt x="260955" y="180000"/>
                    <a:pt x="0" y="180000"/>
                  </a:cubicBezTo>
                  <a:lnTo>
                    <a:pt x="0" y="0"/>
                  </a:lnTo>
                  <a:close/>
                </a:path>
              </a:pathLst>
            </a:custGeom>
            <a:solidFill>
              <a:srgbClr val="F5901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9" name="Rectangle 98">
              <a:extLst>
                <a:ext uri="{FF2B5EF4-FFF2-40B4-BE49-F238E27FC236}">
                  <a16:creationId xmlns:a16="http://schemas.microsoft.com/office/drawing/2014/main" id="{F6729AF5-FFE2-7E64-BE0C-B447A9AC2117}"/>
                </a:ext>
              </a:extLst>
            </p:cNvPr>
            <p:cNvSpPr/>
            <p:nvPr/>
          </p:nvSpPr>
          <p:spPr>
            <a:xfrm flipV="1">
              <a:off x="6849070" y="4057029"/>
              <a:ext cx="68400" cy="1697679"/>
            </a:xfrm>
            <a:prstGeom prst="rect">
              <a:avLst/>
            </a:prstGeom>
            <a:solidFill>
              <a:srgbClr val="F59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CA93611A-6558-C371-1598-D67A555B3750}"/>
                </a:ext>
              </a:extLst>
            </p:cNvPr>
            <p:cNvSpPr/>
            <p:nvPr/>
          </p:nvSpPr>
          <p:spPr>
            <a:xfrm rot="5400000" flipV="1">
              <a:off x="7387445" y="5701696"/>
              <a:ext cx="82800" cy="632955"/>
            </a:xfrm>
            <a:prstGeom prst="rect">
              <a:avLst/>
            </a:prstGeom>
            <a:solidFill>
              <a:srgbClr val="F59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E0327E56-930F-150B-42C8-80E5ACF7DF0A}"/>
                </a:ext>
              </a:extLst>
            </p:cNvPr>
            <p:cNvSpPr/>
            <p:nvPr/>
          </p:nvSpPr>
          <p:spPr>
            <a:xfrm flipV="1">
              <a:off x="6912552" y="4050492"/>
              <a:ext cx="68246" cy="710855"/>
            </a:xfrm>
            <a:prstGeom prst="rect">
              <a:avLst/>
            </a:prstGeom>
            <a:solidFill>
              <a:srgbClr val="0AA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reeform 101">
              <a:extLst>
                <a:ext uri="{FF2B5EF4-FFF2-40B4-BE49-F238E27FC236}">
                  <a16:creationId xmlns:a16="http://schemas.microsoft.com/office/drawing/2014/main" id="{A5627FE3-96F8-EBAE-5D5A-3E75914017DB}"/>
                </a:ext>
              </a:extLst>
            </p:cNvPr>
            <p:cNvSpPr/>
            <p:nvPr/>
          </p:nvSpPr>
          <p:spPr>
            <a:xfrm rot="5400000" flipV="1">
              <a:off x="6878927" y="4794908"/>
              <a:ext cx="334800" cy="267678"/>
            </a:xfrm>
            <a:custGeom>
              <a:avLst/>
              <a:gdLst>
                <a:gd name="connsiteX0" fmla="*/ 0 w 719261"/>
                <a:gd name="connsiteY0" fmla="*/ 0 h 705355"/>
                <a:gd name="connsiteX1" fmla="*/ 716283 w 719261"/>
                <a:gd name="connsiteY1" fmla="*/ 646384 h 705355"/>
                <a:gd name="connsiteX2" fmla="*/ 719261 w 719261"/>
                <a:gd name="connsiteY2" fmla="*/ 705355 h 705355"/>
                <a:gd name="connsiteX3" fmla="*/ 538524 w 719261"/>
                <a:gd name="connsiteY3" fmla="*/ 705355 h 705355"/>
                <a:gd name="connsiteX4" fmla="*/ 529029 w 719261"/>
                <a:gd name="connsiteY4" fmla="*/ 611171 h 705355"/>
                <a:gd name="connsiteX5" fmla="*/ 0 w 719261"/>
                <a:gd name="connsiteY5" fmla="*/ 180000 h 705355"/>
                <a:gd name="connsiteX6" fmla="*/ 0 w 719261"/>
                <a:gd name="connsiteY6" fmla="*/ 0 h 70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61" h="705355">
                  <a:moveTo>
                    <a:pt x="0" y="0"/>
                  </a:moveTo>
                  <a:cubicBezTo>
                    <a:pt x="372792" y="0"/>
                    <a:pt x="679412" y="283320"/>
                    <a:pt x="716283" y="646384"/>
                  </a:cubicBezTo>
                  <a:lnTo>
                    <a:pt x="719261" y="705355"/>
                  </a:lnTo>
                  <a:lnTo>
                    <a:pt x="538524" y="705355"/>
                  </a:lnTo>
                  <a:lnTo>
                    <a:pt x="529029" y="611171"/>
                  </a:lnTo>
                  <a:cubicBezTo>
                    <a:pt x="478676" y="365102"/>
                    <a:pt x="260955" y="180000"/>
                    <a:pt x="0" y="180000"/>
                  </a:cubicBezTo>
                  <a:lnTo>
                    <a:pt x="0" y="0"/>
                  </a:lnTo>
                  <a:close/>
                </a:path>
              </a:pathLst>
            </a:custGeom>
            <a:solidFill>
              <a:srgbClr val="0AAE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3" name="Rectangle 102">
              <a:extLst>
                <a:ext uri="{FF2B5EF4-FFF2-40B4-BE49-F238E27FC236}">
                  <a16:creationId xmlns:a16="http://schemas.microsoft.com/office/drawing/2014/main" id="{4FFEC69C-DA95-0642-02D9-B67F170767C1}"/>
                </a:ext>
              </a:extLst>
            </p:cNvPr>
            <p:cNvSpPr/>
            <p:nvPr/>
          </p:nvSpPr>
          <p:spPr>
            <a:xfrm rot="5400000" flipV="1">
              <a:off x="7446348" y="4737249"/>
              <a:ext cx="82800" cy="632955"/>
            </a:xfrm>
            <a:prstGeom prst="rect">
              <a:avLst/>
            </a:prstGeom>
            <a:solidFill>
              <a:srgbClr val="0AA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Freeform 103">
              <a:extLst>
                <a:ext uri="{FF2B5EF4-FFF2-40B4-BE49-F238E27FC236}">
                  <a16:creationId xmlns:a16="http://schemas.microsoft.com/office/drawing/2014/main" id="{F4601BE3-9EE5-81CF-5662-96FF0D1C3806}"/>
                </a:ext>
              </a:extLst>
            </p:cNvPr>
            <p:cNvSpPr/>
            <p:nvPr/>
          </p:nvSpPr>
          <p:spPr>
            <a:xfrm rot="5400000" flipV="1">
              <a:off x="6935225" y="3975827"/>
              <a:ext cx="334800" cy="267678"/>
            </a:xfrm>
            <a:custGeom>
              <a:avLst/>
              <a:gdLst>
                <a:gd name="connsiteX0" fmla="*/ 0 w 719261"/>
                <a:gd name="connsiteY0" fmla="*/ 0 h 705355"/>
                <a:gd name="connsiteX1" fmla="*/ 716283 w 719261"/>
                <a:gd name="connsiteY1" fmla="*/ 646384 h 705355"/>
                <a:gd name="connsiteX2" fmla="*/ 719261 w 719261"/>
                <a:gd name="connsiteY2" fmla="*/ 705355 h 705355"/>
                <a:gd name="connsiteX3" fmla="*/ 538524 w 719261"/>
                <a:gd name="connsiteY3" fmla="*/ 705355 h 705355"/>
                <a:gd name="connsiteX4" fmla="*/ 529029 w 719261"/>
                <a:gd name="connsiteY4" fmla="*/ 611171 h 705355"/>
                <a:gd name="connsiteX5" fmla="*/ 0 w 719261"/>
                <a:gd name="connsiteY5" fmla="*/ 180000 h 705355"/>
                <a:gd name="connsiteX6" fmla="*/ 0 w 719261"/>
                <a:gd name="connsiteY6" fmla="*/ 0 h 70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61" h="705355">
                  <a:moveTo>
                    <a:pt x="0" y="0"/>
                  </a:moveTo>
                  <a:cubicBezTo>
                    <a:pt x="372792" y="0"/>
                    <a:pt x="679412" y="283320"/>
                    <a:pt x="716283" y="646384"/>
                  </a:cubicBezTo>
                  <a:lnTo>
                    <a:pt x="719261" y="705355"/>
                  </a:lnTo>
                  <a:lnTo>
                    <a:pt x="538524" y="705355"/>
                  </a:lnTo>
                  <a:lnTo>
                    <a:pt x="529029" y="611171"/>
                  </a:lnTo>
                  <a:cubicBezTo>
                    <a:pt x="478676" y="365102"/>
                    <a:pt x="260955" y="180000"/>
                    <a:pt x="0" y="180000"/>
                  </a:cubicBezTo>
                  <a:lnTo>
                    <a:pt x="0" y="0"/>
                  </a:lnTo>
                  <a:close/>
                </a:path>
              </a:pathLst>
            </a:custGeom>
            <a:solidFill>
              <a:srgbClr val="0690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5" name="Rectangle 104">
              <a:extLst>
                <a:ext uri="{FF2B5EF4-FFF2-40B4-BE49-F238E27FC236}">
                  <a16:creationId xmlns:a16="http://schemas.microsoft.com/office/drawing/2014/main" id="{C86B4609-DE22-F496-CF0A-387520FADA13}"/>
                </a:ext>
              </a:extLst>
            </p:cNvPr>
            <p:cNvSpPr/>
            <p:nvPr/>
          </p:nvSpPr>
          <p:spPr>
            <a:xfrm rot="5400000" flipV="1">
              <a:off x="7502646" y="3918168"/>
              <a:ext cx="82800" cy="632955"/>
            </a:xfrm>
            <a:prstGeom prst="rect">
              <a:avLst/>
            </a:prstGeom>
            <a:solidFill>
              <a:srgbClr val="069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3">
            <a:extLst>
              <a:ext uri="{FF2B5EF4-FFF2-40B4-BE49-F238E27FC236}">
                <a16:creationId xmlns:a16="http://schemas.microsoft.com/office/drawing/2014/main" id="{60723023-708C-D525-DB23-1CA472983588}"/>
              </a:ext>
            </a:extLst>
          </p:cNvPr>
          <p:cNvSpPr>
            <a:spLocks noGrp="1"/>
          </p:cNvSpPr>
          <p:nvPr>
            <p:ph type="title"/>
          </p:nvPr>
        </p:nvSpPr>
        <p:spPr>
          <a:xfrm>
            <a:off x="522514" y="6339"/>
            <a:ext cx="11669486" cy="862149"/>
          </a:xfrm>
        </p:spPr>
        <p:txBody>
          <a:bodyPr/>
          <a:lstStyle/>
          <a:p>
            <a:r>
              <a:rPr lang="en-GB" dirty="0"/>
              <a:t>Wide range of views and inputs condensed into 6 themes</a:t>
            </a:r>
          </a:p>
        </p:txBody>
      </p:sp>
      <p:sp>
        <p:nvSpPr>
          <p:cNvPr id="14" name="Freeform 13">
            <a:extLst>
              <a:ext uri="{FF2B5EF4-FFF2-40B4-BE49-F238E27FC236}">
                <a16:creationId xmlns:a16="http://schemas.microsoft.com/office/drawing/2014/main" id="{064B36F5-5CF7-BA98-2CC0-D92721CE0766}"/>
              </a:ext>
            </a:extLst>
          </p:cNvPr>
          <p:cNvSpPr/>
          <p:nvPr/>
        </p:nvSpPr>
        <p:spPr>
          <a:xfrm>
            <a:off x="6915368" y="1001503"/>
            <a:ext cx="5109618" cy="734765"/>
          </a:xfrm>
          <a:custGeom>
            <a:avLst/>
            <a:gdLst>
              <a:gd name="connsiteX0" fmla="*/ 0 w 4183399"/>
              <a:gd name="connsiteY0" fmla="*/ 125415 h 752475"/>
              <a:gd name="connsiteX1" fmla="*/ 125415 w 4183399"/>
              <a:gd name="connsiteY1" fmla="*/ 0 h 752475"/>
              <a:gd name="connsiteX2" fmla="*/ 4057984 w 4183399"/>
              <a:gd name="connsiteY2" fmla="*/ 0 h 752475"/>
              <a:gd name="connsiteX3" fmla="*/ 4183399 w 4183399"/>
              <a:gd name="connsiteY3" fmla="*/ 125415 h 752475"/>
              <a:gd name="connsiteX4" fmla="*/ 4183399 w 4183399"/>
              <a:gd name="connsiteY4" fmla="*/ 627060 h 752475"/>
              <a:gd name="connsiteX5" fmla="*/ 4057984 w 4183399"/>
              <a:gd name="connsiteY5" fmla="*/ 752475 h 752475"/>
              <a:gd name="connsiteX6" fmla="*/ 125415 w 4183399"/>
              <a:gd name="connsiteY6" fmla="*/ 752475 h 752475"/>
              <a:gd name="connsiteX7" fmla="*/ 0 w 4183399"/>
              <a:gd name="connsiteY7" fmla="*/ 627060 h 752475"/>
              <a:gd name="connsiteX8" fmla="*/ 0 w 4183399"/>
              <a:gd name="connsiteY8" fmla="*/ 12541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3399" h="752475">
                <a:moveTo>
                  <a:pt x="0" y="125415"/>
                </a:moveTo>
                <a:cubicBezTo>
                  <a:pt x="0" y="56150"/>
                  <a:pt x="56150" y="0"/>
                  <a:pt x="125415" y="0"/>
                </a:cubicBezTo>
                <a:lnTo>
                  <a:pt x="4057984" y="0"/>
                </a:lnTo>
                <a:cubicBezTo>
                  <a:pt x="4127249" y="0"/>
                  <a:pt x="4183399" y="56150"/>
                  <a:pt x="4183399" y="125415"/>
                </a:cubicBezTo>
                <a:lnTo>
                  <a:pt x="4183399" y="627060"/>
                </a:lnTo>
                <a:cubicBezTo>
                  <a:pt x="4183399" y="696325"/>
                  <a:pt x="4127249" y="752475"/>
                  <a:pt x="4057984" y="752475"/>
                </a:cubicBezTo>
                <a:lnTo>
                  <a:pt x="125415" y="752475"/>
                </a:lnTo>
                <a:cubicBezTo>
                  <a:pt x="56150" y="752475"/>
                  <a:pt x="0" y="696325"/>
                  <a:pt x="0" y="627060"/>
                </a:cubicBezTo>
                <a:lnTo>
                  <a:pt x="0" y="125415"/>
                </a:lnTo>
                <a:close/>
              </a:path>
            </a:pathLst>
          </a:custGeom>
          <a:solidFill>
            <a:srgbClr val="0690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893" tIns="46893" rIns="46893" bIns="46893" numCol="1" spcCol="1270" anchor="ctr" anchorCtr="0">
            <a:noAutofit/>
          </a:bodyPr>
          <a:lstStyle/>
          <a:p>
            <a:pPr marL="0" lvl="0" indent="0" defTabSz="711200">
              <a:lnSpc>
                <a:spcPct val="90000"/>
              </a:lnSpc>
              <a:spcBef>
                <a:spcPct val="0"/>
              </a:spcBef>
              <a:spcAft>
                <a:spcPct val="35000"/>
              </a:spcAft>
              <a:buNone/>
            </a:pPr>
            <a:r>
              <a:rPr lang="en-US" sz="1400" b="1" kern="1200" dirty="0"/>
              <a:t>Ensuring Sustainability</a:t>
            </a:r>
          </a:p>
          <a:p>
            <a:pPr marL="0" lvl="0" indent="0" defTabSz="711200">
              <a:lnSpc>
                <a:spcPct val="90000"/>
              </a:lnSpc>
              <a:spcBef>
                <a:spcPct val="0"/>
              </a:spcBef>
              <a:spcAft>
                <a:spcPct val="35000"/>
              </a:spcAft>
              <a:buNone/>
            </a:pPr>
            <a:r>
              <a:rPr lang="en-US" sz="1200" dirty="0"/>
              <a:t>Addressing in situ and satellite observations that are currently at risk.</a:t>
            </a:r>
            <a:endParaRPr lang="en-GB" sz="1400" kern="1200" dirty="0"/>
          </a:p>
        </p:txBody>
      </p:sp>
      <p:sp>
        <p:nvSpPr>
          <p:cNvPr id="16" name="Freeform 15">
            <a:extLst>
              <a:ext uri="{FF2B5EF4-FFF2-40B4-BE49-F238E27FC236}">
                <a16:creationId xmlns:a16="http://schemas.microsoft.com/office/drawing/2014/main" id="{DF046146-BD6F-1E7D-E635-A715B15F6943}"/>
              </a:ext>
            </a:extLst>
          </p:cNvPr>
          <p:cNvSpPr/>
          <p:nvPr/>
        </p:nvSpPr>
        <p:spPr>
          <a:xfrm>
            <a:off x="6915368" y="1920879"/>
            <a:ext cx="5109618" cy="734765"/>
          </a:xfrm>
          <a:custGeom>
            <a:avLst/>
            <a:gdLst>
              <a:gd name="connsiteX0" fmla="*/ 0 w 4183399"/>
              <a:gd name="connsiteY0" fmla="*/ 125415 h 752475"/>
              <a:gd name="connsiteX1" fmla="*/ 125415 w 4183399"/>
              <a:gd name="connsiteY1" fmla="*/ 0 h 752475"/>
              <a:gd name="connsiteX2" fmla="*/ 4057984 w 4183399"/>
              <a:gd name="connsiteY2" fmla="*/ 0 h 752475"/>
              <a:gd name="connsiteX3" fmla="*/ 4183399 w 4183399"/>
              <a:gd name="connsiteY3" fmla="*/ 125415 h 752475"/>
              <a:gd name="connsiteX4" fmla="*/ 4183399 w 4183399"/>
              <a:gd name="connsiteY4" fmla="*/ 627060 h 752475"/>
              <a:gd name="connsiteX5" fmla="*/ 4057984 w 4183399"/>
              <a:gd name="connsiteY5" fmla="*/ 752475 h 752475"/>
              <a:gd name="connsiteX6" fmla="*/ 125415 w 4183399"/>
              <a:gd name="connsiteY6" fmla="*/ 752475 h 752475"/>
              <a:gd name="connsiteX7" fmla="*/ 0 w 4183399"/>
              <a:gd name="connsiteY7" fmla="*/ 627060 h 752475"/>
              <a:gd name="connsiteX8" fmla="*/ 0 w 4183399"/>
              <a:gd name="connsiteY8" fmla="*/ 12541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3399" h="752475">
                <a:moveTo>
                  <a:pt x="0" y="125415"/>
                </a:moveTo>
                <a:cubicBezTo>
                  <a:pt x="0" y="56150"/>
                  <a:pt x="56150" y="0"/>
                  <a:pt x="125415" y="0"/>
                </a:cubicBezTo>
                <a:lnTo>
                  <a:pt x="4057984" y="0"/>
                </a:lnTo>
                <a:cubicBezTo>
                  <a:pt x="4127249" y="0"/>
                  <a:pt x="4183399" y="56150"/>
                  <a:pt x="4183399" y="125415"/>
                </a:cubicBezTo>
                <a:lnTo>
                  <a:pt x="4183399" y="627060"/>
                </a:lnTo>
                <a:cubicBezTo>
                  <a:pt x="4183399" y="696325"/>
                  <a:pt x="4127249" y="752475"/>
                  <a:pt x="4057984" y="752475"/>
                </a:cubicBezTo>
                <a:lnTo>
                  <a:pt x="125415" y="752475"/>
                </a:lnTo>
                <a:cubicBezTo>
                  <a:pt x="56150" y="752475"/>
                  <a:pt x="0" y="696325"/>
                  <a:pt x="0" y="627060"/>
                </a:cubicBezTo>
                <a:lnTo>
                  <a:pt x="0" y="125415"/>
                </a:lnTo>
                <a:close/>
              </a:path>
            </a:pathLst>
          </a:custGeom>
          <a:solidFill>
            <a:srgbClr val="0AAEE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893" tIns="46893" rIns="46893" bIns="46893" numCol="1" spcCol="1270" anchor="ctr" anchorCtr="0">
            <a:noAutofit/>
          </a:bodyPr>
          <a:lstStyle/>
          <a:p>
            <a:pPr marL="0" lvl="0" indent="0" defTabSz="711200">
              <a:lnSpc>
                <a:spcPct val="90000"/>
              </a:lnSpc>
              <a:spcBef>
                <a:spcPct val="0"/>
              </a:spcBef>
              <a:spcAft>
                <a:spcPct val="35000"/>
              </a:spcAft>
              <a:buNone/>
            </a:pPr>
            <a:r>
              <a:rPr lang="en-US" sz="1400" b="1" kern="1200" dirty="0"/>
              <a:t>Filling Data Gaps</a:t>
            </a:r>
          </a:p>
          <a:p>
            <a:pPr marL="0" lvl="0" indent="0" defTabSz="711200">
              <a:lnSpc>
                <a:spcPct val="90000"/>
              </a:lnSpc>
              <a:spcBef>
                <a:spcPct val="0"/>
              </a:spcBef>
              <a:spcAft>
                <a:spcPct val="35000"/>
              </a:spcAft>
              <a:buNone/>
            </a:pPr>
            <a:r>
              <a:rPr lang="en-US" sz="1200" dirty="0"/>
              <a:t>Observations are consistently deficient  in parts of Africa, South America, Southeast Asia, the deep oceans and polar regions.</a:t>
            </a:r>
            <a:endParaRPr lang="en-GB" sz="1200" kern="1200" dirty="0"/>
          </a:p>
        </p:txBody>
      </p:sp>
      <p:sp>
        <p:nvSpPr>
          <p:cNvPr id="18" name="Freeform 17">
            <a:extLst>
              <a:ext uri="{FF2B5EF4-FFF2-40B4-BE49-F238E27FC236}">
                <a16:creationId xmlns:a16="http://schemas.microsoft.com/office/drawing/2014/main" id="{15704FD4-FC8B-AF3C-DC56-44A147FE5B08}"/>
              </a:ext>
            </a:extLst>
          </p:cNvPr>
          <p:cNvSpPr/>
          <p:nvPr/>
        </p:nvSpPr>
        <p:spPr>
          <a:xfrm>
            <a:off x="6915368" y="2796414"/>
            <a:ext cx="5109618" cy="734765"/>
          </a:xfrm>
          <a:custGeom>
            <a:avLst/>
            <a:gdLst>
              <a:gd name="connsiteX0" fmla="*/ 0 w 4183399"/>
              <a:gd name="connsiteY0" fmla="*/ 125415 h 752475"/>
              <a:gd name="connsiteX1" fmla="*/ 125415 w 4183399"/>
              <a:gd name="connsiteY1" fmla="*/ 0 h 752475"/>
              <a:gd name="connsiteX2" fmla="*/ 4057984 w 4183399"/>
              <a:gd name="connsiteY2" fmla="*/ 0 h 752475"/>
              <a:gd name="connsiteX3" fmla="*/ 4183399 w 4183399"/>
              <a:gd name="connsiteY3" fmla="*/ 125415 h 752475"/>
              <a:gd name="connsiteX4" fmla="*/ 4183399 w 4183399"/>
              <a:gd name="connsiteY4" fmla="*/ 627060 h 752475"/>
              <a:gd name="connsiteX5" fmla="*/ 4057984 w 4183399"/>
              <a:gd name="connsiteY5" fmla="*/ 752475 h 752475"/>
              <a:gd name="connsiteX6" fmla="*/ 125415 w 4183399"/>
              <a:gd name="connsiteY6" fmla="*/ 752475 h 752475"/>
              <a:gd name="connsiteX7" fmla="*/ 0 w 4183399"/>
              <a:gd name="connsiteY7" fmla="*/ 627060 h 752475"/>
              <a:gd name="connsiteX8" fmla="*/ 0 w 4183399"/>
              <a:gd name="connsiteY8" fmla="*/ 12541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3399" h="752475">
                <a:moveTo>
                  <a:pt x="0" y="125415"/>
                </a:moveTo>
                <a:cubicBezTo>
                  <a:pt x="0" y="56150"/>
                  <a:pt x="56150" y="0"/>
                  <a:pt x="125415" y="0"/>
                </a:cubicBezTo>
                <a:lnTo>
                  <a:pt x="4057984" y="0"/>
                </a:lnTo>
                <a:cubicBezTo>
                  <a:pt x="4127249" y="0"/>
                  <a:pt x="4183399" y="56150"/>
                  <a:pt x="4183399" y="125415"/>
                </a:cubicBezTo>
                <a:lnTo>
                  <a:pt x="4183399" y="627060"/>
                </a:lnTo>
                <a:cubicBezTo>
                  <a:pt x="4183399" y="696325"/>
                  <a:pt x="4127249" y="752475"/>
                  <a:pt x="4057984" y="752475"/>
                </a:cubicBezTo>
                <a:lnTo>
                  <a:pt x="125415" y="752475"/>
                </a:lnTo>
                <a:cubicBezTo>
                  <a:pt x="56150" y="752475"/>
                  <a:pt x="0" y="696325"/>
                  <a:pt x="0" y="627060"/>
                </a:cubicBezTo>
                <a:lnTo>
                  <a:pt x="0" y="125415"/>
                </a:lnTo>
                <a:close/>
              </a:path>
            </a:pathLst>
          </a:custGeom>
          <a:solidFill>
            <a:srgbClr val="F590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893" tIns="46893" rIns="46893" bIns="46893" numCol="1" spcCol="1270" anchor="ctr" anchorCtr="0">
            <a:noAutofit/>
          </a:bodyPr>
          <a:lstStyle/>
          <a:p>
            <a:pPr marL="0" lvl="0" indent="0" defTabSz="711200">
              <a:lnSpc>
                <a:spcPct val="90000"/>
              </a:lnSpc>
              <a:spcBef>
                <a:spcPct val="0"/>
              </a:spcBef>
              <a:spcAft>
                <a:spcPct val="35000"/>
              </a:spcAft>
              <a:buNone/>
            </a:pPr>
            <a:r>
              <a:rPr lang="en-US" sz="1400" b="1" kern="1200" dirty="0"/>
              <a:t>Improving data quality, availability and utility, including reprocessing</a:t>
            </a:r>
          </a:p>
          <a:p>
            <a:pPr marL="0" lvl="0" indent="0" defTabSz="711200">
              <a:lnSpc>
                <a:spcPct val="90000"/>
              </a:lnSpc>
              <a:spcBef>
                <a:spcPct val="0"/>
              </a:spcBef>
              <a:spcAft>
                <a:spcPct val="35000"/>
              </a:spcAft>
              <a:buNone/>
            </a:pPr>
            <a:r>
              <a:rPr lang="en-US" sz="1200" kern="1200" dirty="0"/>
              <a:t>Improvements in transforming observations into user-relevant information</a:t>
            </a:r>
            <a:endParaRPr lang="en-GB" sz="1200" kern="1200" dirty="0"/>
          </a:p>
        </p:txBody>
      </p:sp>
      <p:sp>
        <p:nvSpPr>
          <p:cNvPr id="19" name="Freeform 18">
            <a:extLst>
              <a:ext uri="{FF2B5EF4-FFF2-40B4-BE49-F238E27FC236}">
                <a16:creationId xmlns:a16="http://schemas.microsoft.com/office/drawing/2014/main" id="{03BE87D8-AFDF-5518-6042-B9F24BE01738}"/>
              </a:ext>
            </a:extLst>
          </p:cNvPr>
          <p:cNvSpPr/>
          <p:nvPr/>
        </p:nvSpPr>
        <p:spPr>
          <a:xfrm>
            <a:off x="7366952" y="2787224"/>
            <a:ext cx="6275099" cy="752475"/>
          </a:xfrm>
          <a:custGeom>
            <a:avLst/>
            <a:gdLst>
              <a:gd name="connsiteX0" fmla="*/ 0 w 6275099"/>
              <a:gd name="connsiteY0" fmla="*/ 0 h 752475"/>
              <a:gd name="connsiteX1" fmla="*/ 6275099 w 6275099"/>
              <a:gd name="connsiteY1" fmla="*/ 0 h 752475"/>
              <a:gd name="connsiteX2" fmla="*/ 6275099 w 6275099"/>
              <a:gd name="connsiteY2" fmla="*/ 752475 h 752475"/>
              <a:gd name="connsiteX3" fmla="*/ 0 w 6275099"/>
              <a:gd name="connsiteY3" fmla="*/ 752475 h 752475"/>
              <a:gd name="connsiteX4" fmla="*/ 0 w 6275099"/>
              <a:gd name="connsiteY4" fmla="*/ 0 h 75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99" h="752475">
                <a:moveTo>
                  <a:pt x="0" y="0"/>
                </a:moveTo>
                <a:lnTo>
                  <a:pt x="6275099" y="0"/>
                </a:lnTo>
                <a:lnTo>
                  <a:pt x="6275099" y="752475"/>
                </a:lnTo>
                <a:lnTo>
                  <a:pt x="0" y="752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endParaRPr lang="en-GB" sz="2400" kern="1200" dirty="0"/>
          </a:p>
        </p:txBody>
      </p:sp>
      <p:sp>
        <p:nvSpPr>
          <p:cNvPr id="20" name="Freeform 19">
            <a:extLst>
              <a:ext uri="{FF2B5EF4-FFF2-40B4-BE49-F238E27FC236}">
                <a16:creationId xmlns:a16="http://schemas.microsoft.com/office/drawing/2014/main" id="{1A625D68-48E9-59F5-B3D4-A9E7EEC347BA}"/>
              </a:ext>
            </a:extLst>
          </p:cNvPr>
          <p:cNvSpPr/>
          <p:nvPr/>
        </p:nvSpPr>
        <p:spPr>
          <a:xfrm>
            <a:off x="6915368" y="3728316"/>
            <a:ext cx="5109618" cy="734765"/>
          </a:xfrm>
          <a:custGeom>
            <a:avLst/>
            <a:gdLst>
              <a:gd name="connsiteX0" fmla="*/ 0 w 4183399"/>
              <a:gd name="connsiteY0" fmla="*/ 125415 h 752475"/>
              <a:gd name="connsiteX1" fmla="*/ 125415 w 4183399"/>
              <a:gd name="connsiteY1" fmla="*/ 0 h 752475"/>
              <a:gd name="connsiteX2" fmla="*/ 4057984 w 4183399"/>
              <a:gd name="connsiteY2" fmla="*/ 0 h 752475"/>
              <a:gd name="connsiteX3" fmla="*/ 4183399 w 4183399"/>
              <a:gd name="connsiteY3" fmla="*/ 125415 h 752475"/>
              <a:gd name="connsiteX4" fmla="*/ 4183399 w 4183399"/>
              <a:gd name="connsiteY4" fmla="*/ 627060 h 752475"/>
              <a:gd name="connsiteX5" fmla="*/ 4057984 w 4183399"/>
              <a:gd name="connsiteY5" fmla="*/ 752475 h 752475"/>
              <a:gd name="connsiteX6" fmla="*/ 125415 w 4183399"/>
              <a:gd name="connsiteY6" fmla="*/ 752475 h 752475"/>
              <a:gd name="connsiteX7" fmla="*/ 0 w 4183399"/>
              <a:gd name="connsiteY7" fmla="*/ 627060 h 752475"/>
              <a:gd name="connsiteX8" fmla="*/ 0 w 4183399"/>
              <a:gd name="connsiteY8" fmla="*/ 12541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3399" h="752475">
                <a:moveTo>
                  <a:pt x="0" y="125415"/>
                </a:moveTo>
                <a:cubicBezTo>
                  <a:pt x="0" y="56150"/>
                  <a:pt x="56150" y="0"/>
                  <a:pt x="125415" y="0"/>
                </a:cubicBezTo>
                <a:lnTo>
                  <a:pt x="4057984" y="0"/>
                </a:lnTo>
                <a:cubicBezTo>
                  <a:pt x="4127249" y="0"/>
                  <a:pt x="4183399" y="56150"/>
                  <a:pt x="4183399" y="125415"/>
                </a:cubicBezTo>
                <a:lnTo>
                  <a:pt x="4183399" y="627060"/>
                </a:lnTo>
                <a:cubicBezTo>
                  <a:pt x="4183399" y="696325"/>
                  <a:pt x="4127249" y="752475"/>
                  <a:pt x="4057984" y="752475"/>
                </a:cubicBezTo>
                <a:lnTo>
                  <a:pt x="125415" y="752475"/>
                </a:lnTo>
                <a:cubicBezTo>
                  <a:pt x="56150" y="752475"/>
                  <a:pt x="0" y="696325"/>
                  <a:pt x="0" y="627060"/>
                </a:cubicBezTo>
                <a:lnTo>
                  <a:pt x="0" y="125415"/>
                </a:lnTo>
                <a:close/>
              </a:path>
            </a:pathLst>
          </a:custGeom>
          <a:solidFill>
            <a:srgbClr val="06909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893" tIns="46893" rIns="46893" bIns="46893" numCol="1" spcCol="1270" anchor="ctr" anchorCtr="0">
            <a:noAutofit/>
          </a:bodyPr>
          <a:lstStyle/>
          <a:p>
            <a:pPr marL="0" lvl="0" indent="0" defTabSz="711200">
              <a:lnSpc>
                <a:spcPct val="90000"/>
              </a:lnSpc>
              <a:spcBef>
                <a:spcPct val="0"/>
              </a:spcBef>
              <a:spcAft>
                <a:spcPct val="35000"/>
              </a:spcAft>
              <a:buNone/>
            </a:pPr>
            <a:r>
              <a:rPr lang="en-US" sz="1400" b="1" kern="1200" dirty="0"/>
              <a:t>Managing Data</a:t>
            </a:r>
          </a:p>
          <a:p>
            <a:pPr marL="0" lvl="0" indent="0" defTabSz="711200">
              <a:lnSpc>
                <a:spcPct val="90000"/>
              </a:lnSpc>
              <a:spcBef>
                <a:spcPct val="0"/>
              </a:spcBef>
              <a:spcAft>
                <a:spcPct val="35000"/>
              </a:spcAft>
              <a:buNone/>
            </a:pPr>
            <a:r>
              <a:rPr lang="en-US" sz="1200" kern="1200" dirty="0"/>
              <a:t>Ensuring data is well-curated, discoverable, open and freely available and permanently archived</a:t>
            </a:r>
            <a:endParaRPr lang="en-GB" sz="1200" kern="1200" dirty="0"/>
          </a:p>
        </p:txBody>
      </p:sp>
      <p:sp>
        <p:nvSpPr>
          <p:cNvPr id="21" name="Freeform 20">
            <a:extLst>
              <a:ext uri="{FF2B5EF4-FFF2-40B4-BE49-F238E27FC236}">
                <a16:creationId xmlns:a16="http://schemas.microsoft.com/office/drawing/2014/main" id="{DF4D995A-4B9F-7DDB-00EE-252EA87A7238}"/>
              </a:ext>
            </a:extLst>
          </p:cNvPr>
          <p:cNvSpPr/>
          <p:nvPr/>
        </p:nvSpPr>
        <p:spPr>
          <a:xfrm>
            <a:off x="6915368" y="4660218"/>
            <a:ext cx="5109618" cy="734765"/>
          </a:xfrm>
          <a:custGeom>
            <a:avLst/>
            <a:gdLst>
              <a:gd name="connsiteX0" fmla="*/ 0 w 4183399"/>
              <a:gd name="connsiteY0" fmla="*/ 125415 h 752475"/>
              <a:gd name="connsiteX1" fmla="*/ 125415 w 4183399"/>
              <a:gd name="connsiteY1" fmla="*/ 0 h 752475"/>
              <a:gd name="connsiteX2" fmla="*/ 4057984 w 4183399"/>
              <a:gd name="connsiteY2" fmla="*/ 0 h 752475"/>
              <a:gd name="connsiteX3" fmla="*/ 4183399 w 4183399"/>
              <a:gd name="connsiteY3" fmla="*/ 125415 h 752475"/>
              <a:gd name="connsiteX4" fmla="*/ 4183399 w 4183399"/>
              <a:gd name="connsiteY4" fmla="*/ 627060 h 752475"/>
              <a:gd name="connsiteX5" fmla="*/ 4057984 w 4183399"/>
              <a:gd name="connsiteY5" fmla="*/ 752475 h 752475"/>
              <a:gd name="connsiteX6" fmla="*/ 125415 w 4183399"/>
              <a:gd name="connsiteY6" fmla="*/ 752475 h 752475"/>
              <a:gd name="connsiteX7" fmla="*/ 0 w 4183399"/>
              <a:gd name="connsiteY7" fmla="*/ 627060 h 752475"/>
              <a:gd name="connsiteX8" fmla="*/ 0 w 4183399"/>
              <a:gd name="connsiteY8" fmla="*/ 12541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3399" h="752475">
                <a:moveTo>
                  <a:pt x="0" y="125415"/>
                </a:moveTo>
                <a:cubicBezTo>
                  <a:pt x="0" y="56150"/>
                  <a:pt x="56150" y="0"/>
                  <a:pt x="125415" y="0"/>
                </a:cubicBezTo>
                <a:lnTo>
                  <a:pt x="4057984" y="0"/>
                </a:lnTo>
                <a:cubicBezTo>
                  <a:pt x="4127249" y="0"/>
                  <a:pt x="4183399" y="56150"/>
                  <a:pt x="4183399" y="125415"/>
                </a:cubicBezTo>
                <a:lnTo>
                  <a:pt x="4183399" y="627060"/>
                </a:lnTo>
                <a:cubicBezTo>
                  <a:pt x="4183399" y="696325"/>
                  <a:pt x="4127249" y="752475"/>
                  <a:pt x="4057984" y="752475"/>
                </a:cubicBezTo>
                <a:lnTo>
                  <a:pt x="125415" y="752475"/>
                </a:lnTo>
                <a:cubicBezTo>
                  <a:pt x="56150" y="752475"/>
                  <a:pt x="0" y="696325"/>
                  <a:pt x="0" y="627060"/>
                </a:cubicBezTo>
                <a:lnTo>
                  <a:pt x="0" y="125415"/>
                </a:lnTo>
                <a:close/>
              </a:path>
            </a:pathLst>
          </a:custGeom>
          <a:solidFill>
            <a:srgbClr val="0AAEE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893" tIns="46893" rIns="46893" bIns="46893" numCol="1" spcCol="1270" anchor="ctr" anchorCtr="0">
            <a:noAutofit/>
          </a:bodyPr>
          <a:lstStyle/>
          <a:p>
            <a:pPr marL="0" lvl="0" indent="0" defTabSz="711200">
              <a:lnSpc>
                <a:spcPct val="90000"/>
              </a:lnSpc>
              <a:spcBef>
                <a:spcPct val="0"/>
              </a:spcBef>
              <a:spcAft>
                <a:spcPct val="35000"/>
              </a:spcAft>
              <a:buNone/>
            </a:pPr>
            <a:r>
              <a:rPr lang="en-US" sz="1400" b="1" kern="1200" dirty="0"/>
              <a:t>Engaging with Countries</a:t>
            </a:r>
          </a:p>
          <a:p>
            <a:pPr marL="0" lvl="0" indent="0" defTabSz="711200">
              <a:lnSpc>
                <a:spcPct val="90000"/>
              </a:lnSpc>
              <a:spcBef>
                <a:spcPct val="0"/>
              </a:spcBef>
              <a:spcAft>
                <a:spcPct val="35000"/>
              </a:spcAft>
              <a:buNone/>
            </a:pPr>
            <a:r>
              <a:rPr lang="en-US" sz="1200" dirty="0"/>
              <a:t>Coordinating national efforts with global systems and support, understanding national needs.</a:t>
            </a:r>
            <a:endParaRPr lang="en-GB" sz="1100" kern="1200" dirty="0"/>
          </a:p>
        </p:txBody>
      </p:sp>
      <p:sp>
        <p:nvSpPr>
          <p:cNvPr id="22" name="Freeform 21">
            <a:extLst>
              <a:ext uri="{FF2B5EF4-FFF2-40B4-BE49-F238E27FC236}">
                <a16:creationId xmlns:a16="http://schemas.microsoft.com/office/drawing/2014/main" id="{4A40FCE4-EFA9-509B-349C-BC0C09A3F86F}"/>
              </a:ext>
            </a:extLst>
          </p:cNvPr>
          <p:cNvSpPr/>
          <p:nvPr/>
        </p:nvSpPr>
        <p:spPr>
          <a:xfrm>
            <a:off x="6915368" y="5592118"/>
            <a:ext cx="5109618" cy="734765"/>
          </a:xfrm>
          <a:custGeom>
            <a:avLst/>
            <a:gdLst>
              <a:gd name="connsiteX0" fmla="*/ 0 w 4183399"/>
              <a:gd name="connsiteY0" fmla="*/ 125415 h 752475"/>
              <a:gd name="connsiteX1" fmla="*/ 125415 w 4183399"/>
              <a:gd name="connsiteY1" fmla="*/ 0 h 752475"/>
              <a:gd name="connsiteX2" fmla="*/ 4057984 w 4183399"/>
              <a:gd name="connsiteY2" fmla="*/ 0 h 752475"/>
              <a:gd name="connsiteX3" fmla="*/ 4183399 w 4183399"/>
              <a:gd name="connsiteY3" fmla="*/ 125415 h 752475"/>
              <a:gd name="connsiteX4" fmla="*/ 4183399 w 4183399"/>
              <a:gd name="connsiteY4" fmla="*/ 627060 h 752475"/>
              <a:gd name="connsiteX5" fmla="*/ 4057984 w 4183399"/>
              <a:gd name="connsiteY5" fmla="*/ 752475 h 752475"/>
              <a:gd name="connsiteX6" fmla="*/ 125415 w 4183399"/>
              <a:gd name="connsiteY6" fmla="*/ 752475 h 752475"/>
              <a:gd name="connsiteX7" fmla="*/ 0 w 4183399"/>
              <a:gd name="connsiteY7" fmla="*/ 627060 h 752475"/>
              <a:gd name="connsiteX8" fmla="*/ 0 w 4183399"/>
              <a:gd name="connsiteY8" fmla="*/ 12541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3399" h="752475">
                <a:moveTo>
                  <a:pt x="0" y="125415"/>
                </a:moveTo>
                <a:cubicBezTo>
                  <a:pt x="0" y="56150"/>
                  <a:pt x="56150" y="0"/>
                  <a:pt x="125415" y="0"/>
                </a:cubicBezTo>
                <a:lnTo>
                  <a:pt x="4057984" y="0"/>
                </a:lnTo>
                <a:cubicBezTo>
                  <a:pt x="4127249" y="0"/>
                  <a:pt x="4183399" y="56150"/>
                  <a:pt x="4183399" y="125415"/>
                </a:cubicBezTo>
                <a:lnTo>
                  <a:pt x="4183399" y="627060"/>
                </a:lnTo>
                <a:cubicBezTo>
                  <a:pt x="4183399" y="696325"/>
                  <a:pt x="4127249" y="752475"/>
                  <a:pt x="4057984" y="752475"/>
                </a:cubicBezTo>
                <a:lnTo>
                  <a:pt x="125415" y="752475"/>
                </a:lnTo>
                <a:cubicBezTo>
                  <a:pt x="56150" y="752475"/>
                  <a:pt x="0" y="696325"/>
                  <a:pt x="0" y="627060"/>
                </a:cubicBezTo>
                <a:lnTo>
                  <a:pt x="0" y="125415"/>
                </a:lnTo>
                <a:close/>
              </a:path>
            </a:pathLst>
          </a:custGeom>
          <a:solidFill>
            <a:srgbClr val="F590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893" tIns="46893" rIns="46893" bIns="46893" numCol="1" spcCol="1270" anchor="ctr" anchorCtr="0">
            <a:noAutofit/>
          </a:bodyPr>
          <a:lstStyle/>
          <a:p>
            <a:pPr marL="0" lvl="0" indent="0" defTabSz="711200">
              <a:lnSpc>
                <a:spcPct val="90000"/>
              </a:lnSpc>
              <a:spcBef>
                <a:spcPct val="0"/>
              </a:spcBef>
              <a:spcAft>
                <a:spcPct val="35000"/>
              </a:spcAft>
              <a:buNone/>
            </a:pPr>
            <a:r>
              <a:rPr lang="en-US" sz="1400" b="1" kern="1200" dirty="0"/>
              <a:t>Other Emerging Needs</a:t>
            </a:r>
          </a:p>
          <a:p>
            <a:pPr lvl="0" defTabSz="711200">
              <a:lnSpc>
                <a:spcPct val="90000"/>
              </a:lnSpc>
              <a:spcBef>
                <a:spcPct val="0"/>
              </a:spcBef>
              <a:spcAft>
                <a:spcPct val="35000"/>
              </a:spcAft>
            </a:pPr>
            <a:r>
              <a:rPr lang="en-US" sz="1200" dirty="0"/>
              <a:t>Some new needs can already be identified and </a:t>
            </a:r>
            <a:r>
              <a:rPr lang="en-US" sz="1200" dirty="0" err="1"/>
              <a:t>adressed</a:t>
            </a:r>
            <a:r>
              <a:rPr lang="en-US" sz="1200" dirty="0"/>
              <a:t> (e.g. for adaptation and mitigation)</a:t>
            </a:r>
            <a:endParaRPr lang="en-GB" sz="1200" kern="1200" dirty="0"/>
          </a:p>
        </p:txBody>
      </p:sp>
      <p:sp>
        <p:nvSpPr>
          <p:cNvPr id="23" name="Freeform 22">
            <a:extLst>
              <a:ext uri="{FF2B5EF4-FFF2-40B4-BE49-F238E27FC236}">
                <a16:creationId xmlns:a16="http://schemas.microsoft.com/office/drawing/2014/main" id="{3D6DDE26-2CB9-2E79-90CF-151E8A01CB5C}"/>
              </a:ext>
            </a:extLst>
          </p:cNvPr>
          <p:cNvSpPr/>
          <p:nvPr/>
        </p:nvSpPr>
        <p:spPr>
          <a:xfrm>
            <a:off x="551773" y="2079885"/>
            <a:ext cx="3040738" cy="532377"/>
          </a:xfrm>
          <a:custGeom>
            <a:avLst/>
            <a:gdLst>
              <a:gd name="connsiteX0" fmla="*/ 0 w 4183399"/>
              <a:gd name="connsiteY0" fmla="*/ 125415 h 752475"/>
              <a:gd name="connsiteX1" fmla="*/ 125415 w 4183399"/>
              <a:gd name="connsiteY1" fmla="*/ 0 h 752475"/>
              <a:gd name="connsiteX2" fmla="*/ 4057984 w 4183399"/>
              <a:gd name="connsiteY2" fmla="*/ 0 h 752475"/>
              <a:gd name="connsiteX3" fmla="*/ 4183399 w 4183399"/>
              <a:gd name="connsiteY3" fmla="*/ 125415 h 752475"/>
              <a:gd name="connsiteX4" fmla="*/ 4183399 w 4183399"/>
              <a:gd name="connsiteY4" fmla="*/ 627060 h 752475"/>
              <a:gd name="connsiteX5" fmla="*/ 4057984 w 4183399"/>
              <a:gd name="connsiteY5" fmla="*/ 752475 h 752475"/>
              <a:gd name="connsiteX6" fmla="*/ 125415 w 4183399"/>
              <a:gd name="connsiteY6" fmla="*/ 752475 h 752475"/>
              <a:gd name="connsiteX7" fmla="*/ 0 w 4183399"/>
              <a:gd name="connsiteY7" fmla="*/ 627060 h 752475"/>
              <a:gd name="connsiteX8" fmla="*/ 0 w 4183399"/>
              <a:gd name="connsiteY8" fmla="*/ 12541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3399" h="752475">
                <a:moveTo>
                  <a:pt x="0" y="125415"/>
                </a:moveTo>
                <a:cubicBezTo>
                  <a:pt x="0" y="56150"/>
                  <a:pt x="56150" y="0"/>
                  <a:pt x="125415" y="0"/>
                </a:cubicBezTo>
                <a:lnTo>
                  <a:pt x="4057984" y="0"/>
                </a:lnTo>
                <a:cubicBezTo>
                  <a:pt x="4127249" y="0"/>
                  <a:pt x="4183399" y="56150"/>
                  <a:pt x="4183399" y="125415"/>
                </a:cubicBezTo>
                <a:lnTo>
                  <a:pt x="4183399" y="627060"/>
                </a:lnTo>
                <a:cubicBezTo>
                  <a:pt x="4183399" y="696325"/>
                  <a:pt x="4127249" y="752475"/>
                  <a:pt x="4057984" y="752475"/>
                </a:cubicBezTo>
                <a:lnTo>
                  <a:pt x="125415" y="752475"/>
                </a:lnTo>
                <a:cubicBezTo>
                  <a:pt x="56150" y="752475"/>
                  <a:pt x="0" y="696325"/>
                  <a:pt x="0" y="627060"/>
                </a:cubicBezTo>
                <a:lnTo>
                  <a:pt x="0" y="125415"/>
                </a:lnTo>
                <a:close/>
              </a:path>
            </a:pathLst>
          </a:custGeom>
          <a:solidFill>
            <a:srgbClr val="115A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893" tIns="46893" rIns="46893" bIns="46893" numCol="1" spcCol="1270" anchor="ctr" anchorCtr="0">
            <a:noAutofit/>
          </a:bodyPr>
          <a:lstStyle/>
          <a:p>
            <a:pPr marL="0" lvl="0" indent="0" defTabSz="711200">
              <a:lnSpc>
                <a:spcPct val="90000"/>
              </a:lnSpc>
              <a:spcBef>
                <a:spcPct val="0"/>
              </a:spcBef>
              <a:spcAft>
                <a:spcPct val="35000"/>
              </a:spcAft>
              <a:buNone/>
            </a:pPr>
            <a:r>
              <a:rPr lang="en-US" sz="1400" b="1" kern="1200" dirty="0"/>
              <a:t>The GCOS 2021 Status Report</a:t>
            </a:r>
            <a:endParaRPr lang="en-GB" sz="1400" kern="1200" dirty="0"/>
          </a:p>
        </p:txBody>
      </p:sp>
      <p:sp>
        <p:nvSpPr>
          <p:cNvPr id="24" name="Freeform 23">
            <a:extLst>
              <a:ext uri="{FF2B5EF4-FFF2-40B4-BE49-F238E27FC236}">
                <a16:creationId xmlns:a16="http://schemas.microsoft.com/office/drawing/2014/main" id="{812EAB8E-4293-E371-DFB3-43D194AAB876}"/>
              </a:ext>
            </a:extLst>
          </p:cNvPr>
          <p:cNvSpPr/>
          <p:nvPr/>
        </p:nvSpPr>
        <p:spPr>
          <a:xfrm>
            <a:off x="559031" y="2906687"/>
            <a:ext cx="3040738" cy="532377"/>
          </a:xfrm>
          <a:custGeom>
            <a:avLst/>
            <a:gdLst>
              <a:gd name="connsiteX0" fmla="*/ 0 w 4183399"/>
              <a:gd name="connsiteY0" fmla="*/ 125415 h 752475"/>
              <a:gd name="connsiteX1" fmla="*/ 125415 w 4183399"/>
              <a:gd name="connsiteY1" fmla="*/ 0 h 752475"/>
              <a:gd name="connsiteX2" fmla="*/ 4057984 w 4183399"/>
              <a:gd name="connsiteY2" fmla="*/ 0 h 752475"/>
              <a:gd name="connsiteX3" fmla="*/ 4183399 w 4183399"/>
              <a:gd name="connsiteY3" fmla="*/ 125415 h 752475"/>
              <a:gd name="connsiteX4" fmla="*/ 4183399 w 4183399"/>
              <a:gd name="connsiteY4" fmla="*/ 627060 h 752475"/>
              <a:gd name="connsiteX5" fmla="*/ 4057984 w 4183399"/>
              <a:gd name="connsiteY5" fmla="*/ 752475 h 752475"/>
              <a:gd name="connsiteX6" fmla="*/ 125415 w 4183399"/>
              <a:gd name="connsiteY6" fmla="*/ 752475 h 752475"/>
              <a:gd name="connsiteX7" fmla="*/ 0 w 4183399"/>
              <a:gd name="connsiteY7" fmla="*/ 627060 h 752475"/>
              <a:gd name="connsiteX8" fmla="*/ 0 w 4183399"/>
              <a:gd name="connsiteY8" fmla="*/ 12541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3399" h="752475">
                <a:moveTo>
                  <a:pt x="0" y="125415"/>
                </a:moveTo>
                <a:cubicBezTo>
                  <a:pt x="0" y="56150"/>
                  <a:pt x="56150" y="0"/>
                  <a:pt x="125415" y="0"/>
                </a:cubicBezTo>
                <a:lnTo>
                  <a:pt x="4057984" y="0"/>
                </a:lnTo>
                <a:cubicBezTo>
                  <a:pt x="4127249" y="0"/>
                  <a:pt x="4183399" y="56150"/>
                  <a:pt x="4183399" y="125415"/>
                </a:cubicBezTo>
                <a:lnTo>
                  <a:pt x="4183399" y="627060"/>
                </a:lnTo>
                <a:cubicBezTo>
                  <a:pt x="4183399" y="696325"/>
                  <a:pt x="4127249" y="752475"/>
                  <a:pt x="4057984" y="752475"/>
                </a:cubicBezTo>
                <a:lnTo>
                  <a:pt x="125415" y="752475"/>
                </a:lnTo>
                <a:cubicBezTo>
                  <a:pt x="56150" y="752475"/>
                  <a:pt x="0" y="696325"/>
                  <a:pt x="0" y="627060"/>
                </a:cubicBezTo>
                <a:lnTo>
                  <a:pt x="0" y="125415"/>
                </a:lnTo>
                <a:close/>
              </a:path>
            </a:pathLst>
          </a:custGeom>
          <a:solidFill>
            <a:srgbClr val="115A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893" tIns="46893" rIns="46893" bIns="46893" numCol="1" spcCol="1270" anchor="ctr" anchorCtr="0">
            <a:noAutofit/>
          </a:bodyPr>
          <a:lstStyle/>
          <a:p>
            <a:pPr marL="0" lvl="0" indent="0" defTabSz="711200">
              <a:lnSpc>
                <a:spcPct val="90000"/>
              </a:lnSpc>
              <a:spcBef>
                <a:spcPct val="0"/>
              </a:spcBef>
              <a:spcAft>
                <a:spcPct val="35000"/>
              </a:spcAft>
              <a:buNone/>
            </a:pPr>
            <a:r>
              <a:rPr lang="en-US" sz="1400" b="1" kern="1200" dirty="0"/>
              <a:t>The UNFCCC Paris Agreement</a:t>
            </a:r>
            <a:endParaRPr lang="en-GB" sz="1200" kern="1200" dirty="0"/>
          </a:p>
        </p:txBody>
      </p:sp>
      <p:sp>
        <p:nvSpPr>
          <p:cNvPr id="25" name="Freeform 24">
            <a:extLst>
              <a:ext uri="{FF2B5EF4-FFF2-40B4-BE49-F238E27FC236}">
                <a16:creationId xmlns:a16="http://schemas.microsoft.com/office/drawing/2014/main" id="{044168B6-D346-B004-EBC8-2097F0BBFC4C}"/>
              </a:ext>
            </a:extLst>
          </p:cNvPr>
          <p:cNvSpPr/>
          <p:nvPr/>
        </p:nvSpPr>
        <p:spPr>
          <a:xfrm>
            <a:off x="549792" y="3960488"/>
            <a:ext cx="3040738" cy="532377"/>
          </a:xfrm>
          <a:custGeom>
            <a:avLst/>
            <a:gdLst>
              <a:gd name="connsiteX0" fmla="*/ 0 w 4183399"/>
              <a:gd name="connsiteY0" fmla="*/ 125415 h 752475"/>
              <a:gd name="connsiteX1" fmla="*/ 125415 w 4183399"/>
              <a:gd name="connsiteY1" fmla="*/ 0 h 752475"/>
              <a:gd name="connsiteX2" fmla="*/ 4057984 w 4183399"/>
              <a:gd name="connsiteY2" fmla="*/ 0 h 752475"/>
              <a:gd name="connsiteX3" fmla="*/ 4183399 w 4183399"/>
              <a:gd name="connsiteY3" fmla="*/ 125415 h 752475"/>
              <a:gd name="connsiteX4" fmla="*/ 4183399 w 4183399"/>
              <a:gd name="connsiteY4" fmla="*/ 627060 h 752475"/>
              <a:gd name="connsiteX5" fmla="*/ 4057984 w 4183399"/>
              <a:gd name="connsiteY5" fmla="*/ 752475 h 752475"/>
              <a:gd name="connsiteX6" fmla="*/ 125415 w 4183399"/>
              <a:gd name="connsiteY6" fmla="*/ 752475 h 752475"/>
              <a:gd name="connsiteX7" fmla="*/ 0 w 4183399"/>
              <a:gd name="connsiteY7" fmla="*/ 627060 h 752475"/>
              <a:gd name="connsiteX8" fmla="*/ 0 w 4183399"/>
              <a:gd name="connsiteY8" fmla="*/ 12541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3399" h="752475">
                <a:moveTo>
                  <a:pt x="0" y="125415"/>
                </a:moveTo>
                <a:cubicBezTo>
                  <a:pt x="0" y="56150"/>
                  <a:pt x="56150" y="0"/>
                  <a:pt x="125415" y="0"/>
                </a:cubicBezTo>
                <a:lnTo>
                  <a:pt x="4057984" y="0"/>
                </a:lnTo>
                <a:cubicBezTo>
                  <a:pt x="4127249" y="0"/>
                  <a:pt x="4183399" y="56150"/>
                  <a:pt x="4183399" y="125415"/>
                </a:cubicBezTo>
                <a:lnTo>
                  <a:pt x="4183399" y="627060"/>
                </a:lnTo>
                <a:cubicBezTo>
                  <a:pt x="4183399" y="696325"/>
                  <a:pt x="4127249" y="752475"/>
                  <a:pt x="4057984" y="752475"/>
                </a:cubicBezTo>
                <a:lnTo>
                  <a:pt x="125415" y="752475"/>
                </a:lnTo>
                <a:cubicBezTo>
                  <a:pt x="56150" y="752475"/>
                  <a:pt x="0" y="696325"/>
                  <a:pt x="0" y="627060"/>
                </a:cubicBezTo>
                <a:lnTo>
                  <a:pt x="0" y="125415"/>
                </a:lnTo>
                <a:close/>
              </a:path>
            </a:pathLst>
          </a:custGeom>
          <a:solidFill>
            <a:srgbClr val="115A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893" tIns="46893" rIns="46893" bIns="46893" numCol="1" spcCol="1270" anchor="ctr" anchorCtr="0">
            <a:noAutofit/>
          </a:bodyPr>
          <a:lstStyle/>
          <a:p>
            <a:pPr marL="0" lvl="0" indent="0" defTabSz="711200">
              <a:lnSpc>
                <a:spcPct val="90000"/>
              </a:lnSpc>
              <a:spcBef>
                <a:spcPct val="0"/>
              </a:spcBef>
              <a:spcAft>
                <a:spcPct val="35000"/>
              </a:spcAft>
              <a:buNone/>
            </a:pPr>
            <a:r>
              <a:rPr lang="en-US" sz="1400" b="1" kern="1200" dirty="0"/>
              <a:t>Implications of the IPCC 6</a:t>
            </a:r>
            <a:r>
              <a:rPr lang="en-US" sz="1400" b="1" kern="1200" baseline="30000" dirty="0"/>
              <a:t>th</a:t>
            </a:r>
            <a:r>
              <a:rPr lang="en-US" sz="1400" b="1" kern="1200" dirty="0"/>
              <a:t> Assessment Report and Special Reports</a:t>
            </a:r>
            <a:endParaRPr lang="en-GB" sz="1200" kern="1200" dirty="0"/>
          </a:p>
        </p:txBody>
      </p:sp>
      <p:sp>
        <p:nvSpPr>
          <p:cNvPr id="26" name="Freeform 25">
            <a:extLst>
              <a:ext uri="{FF2B5EF4-FFF2-40B4-BE49-F238E27FC236}">
                <a16:creationId xmlns:a16="http://schemas.microsoft.com/office/drawing/2014/main" id="{99D94901-3EB1-D7DB-0166-54B0EFBA6904}"/>
              </a:ext>
            </a:extLst>
          </p:cNvPr>
          <p:cNvSpPr/>
          <p:nvPr/>
        </p:nvSpPr>
        <p:spPr>
          <a:xfrm>
            <a:off x="549792" y="4755775"/>
            <a:ext cx="3040738" cy="532377"/>
          </a:xfrm>
          <a:custGeom>
            <a:avLst/>
            <a:gdLst>
              <a:gd name="connsiteX0" fmla="*/ 0 w 4183399"/>
              <a:gd name="connsiteY0" fmla="*/ 125415 h 752475"/>
              <a:gd name="connsiteX1" fmla="*/ 125415 w 4183399"/>
              <a:gd name="connsiteY1" fmla="*/ 0 h 752475"/>
              <a:gd name="connsiteX2" fmla="*/ 4057984 w 4183399"/>
              <a:gd name="connsiteY2" fmla="*/ 0 h 752475"/>
              <a:gd name="connsiteX3" fmla="*/ 4183399 w 4183399"/>
              <a:gd name="connsiteY3" fmla="*/ 125415 h 752475"/>
              <a:gd name="connsiteX4" fmla="*/ 4183399 w 4183399"/>
              <a:gd name="connsiteY4" fmla="*/ 627060 h 752475"/>
              <a:gd name="connsiteX5" fmla="*/ 4057984 w 4183399"/>
              <a:gd name="connsiteY5" fmla="*/ 752475 h 752475"/>
              <a:gd name="connsiteX6" fmla="*/ 125415 w 4183399"/>
              <a:gd name="connsiteY6" fmla="*/ 752475 h 752475"/>
              <a:gd name="connsiteX7" fmla="*/ 0 w 4183399"/>
              <a:gd name="connsiteY7" fmla="*/ 627060 h 752475"/>
              <a:gd name="connsiteX8" fmla="*/ 0 w 4183399"/>
              <a:gd name="connsiteY8" fmla="*/ 12541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3399" h="752475">
                <a:moveTo>
                  <a:pt x="0" y="125415"/>
                </a:moveTo>
                <a:cubicBezTo>
                  <a:pt x="0" y="56150"/>
                  <a:pt x="56150" y="0"/>
                  <a:pt x="125415" y="0"/>
                </a:cubicBezTo>
                <a:lnTo>
                  <a:pt x="4057984" y="0"/>
                </a:lnTo>
                <a:cubicBezTo>
                  <a:pt x="4127249" y="0"/>
                  <a:pt x="4183399" y="56150"/>
                  <a:pt x="4183399" y="125415"/>
                </a:cubicBezTo>
                <a:lnTo>
                  <a:pt x="4183399" y="627060"/>
                </a:lnTo>
                <a:cubicBezTo>
                  <a:pt x="4183399" y="696325"/>
                  <a:pt x="4127249" y="752475"/>
                  <a:pt x="4057984" y="752475"/>
                </a:cubicBezTo>
                <a:lnTo>
                  <a:pt x="125415" y="752475"/>
                </a:lnTo>
                <a:cubicBezTo>
                  <a:pt x="56150" y="752475"/>
                  <a:pt x="0" y="696325"/>
                  <a:pt x="0" y="627060"/>
                </a:cubicBezTo>
                <a:lnTo>
                  <a:pt x="0" y="125415"/>
                </a:lnTo>
                <a:close/>
              </a:path>
            </a:pathLst>
          </a:custGeom>
          <a:solidFill>
            <a:srgbClr val="115A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893" tIns="46893" rIns="46893" bIns="46893" numCol="1" spcCol="1270" anchor="ctr" anchorCtr="0">
            <a:noAutofit/>
          </a:bodyPr>
          <a:lstStyle/>
          <a:p>
            <a:pPr marL="0" lvl="0" indent="0" defTabSz="711200">
              <a:lnSpc>
                <a:spcPct val="90000"/>
              </a:lnSpc>
              <a:spcBef>
                <a:spcPct val="0"/>
              </a:spcBef>
              <a:spcAft>
                <a:spcPct val="35000"/>
              </a:spcAft>
              <a:buNone/>
            </a:pPr>
            <a:r>
              <a:rPr lang="en-US" sz="1400" b="1" dirty="0"/>
              <a:t>Scientific studies of the climate cycles of carbon, water and energy </a:t>
            </a:r>
            <a:endParaRPr lang="en-GB" sz="1400" b="1" dirty="0"/>
          </a:p>
        </p:txBody>
      </p:sp>
      <p:sp>
        <p:nvSpPr>
          <p:cNvPr id="27" name="Freeform 26">
            <a:extLst>
              <a:ext uri="{FF2B5EF4-FFF2-40B4-BE49-F238E27FC236}">
                <a16:creationId xmlns:a16="http://schemas.microsoft.com/office/drawing/2014/main" id="{803E3AEC-2E34-D1BA-751E-4B773E44F336}"/>
              </a:ext>
            </a:extLst>
          </p:cNvPr>
          <p:cNvSpPr/>
          <p:nvPr/>
        </p:nvSpPr>
        <p:spPr>
          <a:xfrm>
            <a:off x="2969105" y="1396585"/>
            <a:ext cx="3040738" cy="446088"/>
          </a:xfrm>
          <a:custGeom>
            <a:avLst/>
            <a:gdLst>
              <a:gd name="connsiteX0" fmla="*/ 0 w 4183399"/>
              <a:gd name="connsiteY0" fmla="*/ 125415 h 752475"/>
              <a:gd name="connsiteX1" fmla="*/ 125415 w 4183399"/>
              <a:gd name="connsiteY1" fmla="*/ 0 h 752475"/>
              <a:gd name="connsiteX2" fmla="*/ 4057984 w 4183399"/>
              <a:gd name="connsiteY2" fmla="*/ 0 h 752475"/>
              <a:gd name="connsiteX3" fmla="*/ 4183399 w 4183399"/>
              <a:gd name="connsiteY3" fmla="*/ 125415 h 752475"/>
              <a:gd name="connsiteX4" fmla="*/ 4183399 w 4183399"/>
              <a:gd name="connsiteY4" fmla="*/ 627060 h 752475"/>
              <a:gd name="connsiteX5" fmla="*/ 4057984 w 4183399"/>
              <a:gd name="connsiteY5" fmla="*/ 752475 h 752475"/>
              <a:gd name="connsiteX6" fmla="*/ 125415 w 4183399"/>
              <a:gd name="connsiteY6" fmla="*/ 752475 h 752475"/>
              <a:gd name="connsiteX7" fmla="*/ 0 w 4183399"/>
              <a:gd name="connsiteY7" fmla="*/ 627060 h 752475"/>
              <a:gd name="connsiteX8" fmla="*/ 0 w 4183399"/>
              <a:gd name="connsiteY8" fmla="*/ 12541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3399" h="752475">
                <a:moveTo>
                  <a:pt x="0" y="125415"/>
                </a:moveTo>
                <a:cubicBezTo>
                  <a:pt x="0" y="56150"/>
                  <a:pt x="56150" y="0"/>
                  <a:pt x="125415" y="0"/>
                </a:cubicBezTo>
                <a:lnTo>
                  <a:pt x="4057984" y="0"/>
                </a:lnTo>
                <a:cubicBezTo>
                  <a:pt x="4127249" y="0"/>
                  <a:pt x="4183399" y="56150"/>
                  <a:pt x="4183399" y="125415"/>
                </a:cubicBezTo>
                <a:lnTo>
                  <a:pt x="4183399" y="627060"/>
                </a:lnTo>
                <a:cubicBezTo>
                  <a:pt x="4183399" y="696325"/>
                  <a:pt x="4127249" y="752475"/>
                  <a:pt x="4057984" y="752475"/>
                </a:cubicBezTo>
                <a:lnTo>
                  <a:pt x="125415" y="752475"/>
                </a:lnTo>
                <a:cubicBezTo>
                  <a:pt x="56150" y="752475"/>
                  <a:pt x="0" y="696325"/>
                  <a:pt x="0" y="627060"/>
                </a:cubicBezTo>
                <a:lnTo>
                  <a:pt x="0" y="125415"/>
                </a:lnTo>
                <a:close/>
              </a:path>
            </a:pathLst>
          </a:custGeom>
          <a:solidFill>
            <a:srgbClr val="115A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893" tIns="46893" rIns="46893" bIns="46893" numCol="1" spcCol="1270" anchor="ctr" anchorCtr="0">
            <a:noAutofit/>
          </a:bodyPr>
          <a:lstStyle/>
          <a:p>
            <a:pPr marL="0" lvl="0" indent="0" algn="ctr" defTabSz="711200">
              <a:lnSpc>
                <a:spcPct val="90000"/>
              </a:lnSpc>
              <a:spcBef>
                <a:spcPct val="0"/>
              </a:spcBef>
              <a:spcAft>
                <a:spcPct val="35000"/>
              </a:spcAft>
              <a:buNone/>
            </a:pPr>
            <a:r>
              <a:rPr lang="en-US" sz="1600" b="1" kern="1200" dirty="0"/>
              <a:t>Consultations with observing community</a:t>
            </a:r>
            <a:endParaRPr lang="en-GB" sz="1600" kern="1200" dirty="0"/>
          </a:p>
        </p:txBody>
      </p:sp>
      <p:sp>
        <p:nvSpPr>
          <p:cNvPr id="28" name="Freeform 27">
            <a:extLst>
              <a:ext uri="{FF2B5EF4-FFF2-40B4-BE49-F238E27FC236}">
                <a16:creationId xmlns:a16="http://schemas.microsoft.com/office/drawing/2014/main" id="{9DA8567C-8EBB-68EC-76F4-E6DC16A12C21}"/>
              </a:ext>
            </a:extLst>
          </p:cNvPr>
          <p:cNvSpPr/>
          <p:nvPr/>
        </p:nvSpPr>
        <p:spPr>
          <a:xfrm>
            <a:off x="2906493" y="5535773"/>
            <a:ext cx="3040738" cy="446088"/>
          </a:xfrm>
          <a:custGeom>
            <a:avLst/>
            <a:gdLst>
              <a:gd name="connsiteX0" fmla="*/ 0 w 4183399"/>
              <a:gd name="connsiteY0" fmla="*/ 125415 h 752475"/>
              <a:gd name="connsiteX1" fmla="*/ 125415 w 4183399"/>
              <a:gd name="connsiteY1" fmla="*/ 0 h 752475"/>
              <a:gd name="connsiteX2" fmla="*/ 4057984 w 4183399"/>
              <a:gd name="connsiteY2" fmla="*/ 0 h 752475"/>
              <a:gd name="connsiteX3" fmla="*/ 4183399 w 4183399"/>
              <a:gd name="connsiteY3" fmla="*/ 125415 h 752475"/>
              <a:gd name="connsiteX4" fmla="*/ 4183399 w 4183399"/>
              <a:gd name="connsiteY4" fmla="*/ 627060 h 752475"/>
              <a:gd name="connsiteX5" fmla="*/ 4057984 w 4183399"/>
              <a:gd name="connsiteY5" fmla="*/ 752475 h 752475"/>
              <a:gd name="connsiteX6" fmla="*/ 125415 w 4183399"/>
              <a:gd name="connsiteY6" fmla="*/ 752475 h 752475"/>
              <a:gd name="connsiteX7" fmla="*/ 0 w 4183399"/>
              <a:gd name="connsiteY7" fmla="*/ 627060 h 752475"/>
              <a:gd name="connsiteX8" fmla="*/ 0 w 4183399"/>
              <a:gd name="connsiteY8" fmla="*/ 12541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3399" h="752475">
                <a:moveTo>
                  <a:pt x="0" y="125415"/>
                </a:moveTo>
                <a:cubicBezTo>
                  <a:pt x="0" y="56150"/>
                  <a:pt x="56150" y="0"/>
                  <a:pt x="125415" y="0"/>
                </a:cubicBezTo>
                <a:lnTo>
                  <a:pt x="4057984" y="0"/>
                </a:lnTo>
                <a:cubicBezTo>
                  <a:pt x="4127249" y="0"/>
                  <a:pt x="4183399" y="56150"/>
                  <a:pt x="4183399" y="125415"/>
                </a:cubicBezTo>
                <a:lnTo>
                  <a:pt x="4183399" y="627060"/>
                </a:lnTo>
                <a:cubicBezTo>
                  <a:pt x="4183399" y="696325"/>
                  <a:pt x="4127249" y="752475"/>
                  <a:pt x="4057984" y="752475"/>
                </a:cubicBezTo>
                <a:lnTo>
                  <a:pt x="125415" y="752475"/>
                </a:lnTo>
                <a:cubicBezTo>
                  <a:pt x="56150" y="752475"/>
                  <a:pt x="0" y="696325"/>
                  <a:pt x="0" y="627060"/>
                </a:cubicBezTo>
                <a:lnTo>
                  <a:pt x="0" y="125415"/>
                </a:lnTo>
                <a:close/>
              </a:path>
            </a:pathLst>
          </a:custGeom>
          <a:solidFill>
            <a:srgbClr val="115A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893" tIns="46893" rIns="46893" bIns="46893" numCol="1" spcCol="1270" anchor="ctr" anchorCtr="0">
            <a:noAutofit/>
          </a:bodyPr>
          <a:lstStyle/>
          <a:p>
            <a:pPr marL="0" lvl="0" indent="0" algn="ctr" defTabSz="711200">
              <a:lnSpc>
                <a:spcPct val="90000"/>
              </a:lnSpc>
              <a:spcBef>
                <a:spcPct val="0"/>
              </a:spcBef>
              <a:spcAft>
                <a:spcPct val="35000"/>
              </a:spcAft>
              <a:buNone/>
            </a:pPr>
            <a:r>
              <a:rPr lang="en-US" sz="1600" b="1" dirty="0"/>
              <a:t>Public Review</a:t>
            </a:r>
            <a:endParaRPr lang="en-GB" sz="1600" kern="1200" dirty="0"/>
          </a:p>
        </p:txBody>
      </p:sp>
      <p:sp>
        <p:nvSpPr>
          <p:cNvPr id="29" name="Freeform 28">
            <a:extLst>
              <a:ext uri="{FF2B5EF4-FFF2-40B4-BE49-F238E27FC236}">
                <a16:creationId xmlns:a16="http://schemas.microsoft.com/office/drawing/2014/main" id="{A0811CB1-A778-DEB7-B6F6-298E79E3E552}"/>
              </a:ext>
            </a:extLst>
          </p:cNvPr>
          <p:cNvSpPr/>
          <p:nvPr/>
        </p:nvSpPr>
        <p:spPr>
          <a:xfrm>
            <a:off x="4553832" y="3307903"/>
            <a:ext cx="1857469" cy="734765"/>
          </a:xfrm>
          <a:custGeom>
            <a:avLst/>
            <a:gdLst>
              <a:gd name="connsiteX0" fmla="*/ 0 w 4183399"/>
              <a:gd name="connsiteY0" fmla="*/ 125415 h 752475"/>
              <a:gd name="connsiteX1" fmla="*/ 125415 w 4183399"/>
              <a:gd name="connsiteY1" fmla="*/ 0 h 752475"/>
              <a:gd name="connsiteX2" fmla="*/ 4057984 w 4183399"/>
              <a:gd name="connsiteY2" fmla="*/ 0 h 752475"/>
              <a:gd name="connsiteX3" fmla="*/ 4183399 w 4183399"/>
              <a:gd name="connsiteY3" fmla="*/ 125415 h 752475"/>
              <a:gd name="connsiteX4" fmla="*/ 4183399 w 4183399"/>
              <a:gd name="connsiteY4" fmla="*/ 627060 h 752475"/>
              <a:gd name="connsiteX5" fmla="*/ 4057984 w 4183399"/>
              <a:gd name="connsiteY5" fmla="*/ 752475 h 752475"/>
              <a:gd name="connsiteX6" fmla="*/ 125415 w 4183399"/>
              <a:gd name="connsiteY6" fmla="*/ 752475 h 752475"/>
              <a:gd name="connsiteX7" fmla="*/ 0 w 4183399"/>
              <a:gd name="connsiteY7" fmla="*/ 627060 h 752475"/>
              <a:gd name="connsiteX8" fmla="*/ 0 w 4183399"/>
              <a:gd name="connsiteY8" fmla="*/ 12541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3399" h="752475">
                <a:moveTo>
                  <a:pt x="0" y="125415"/>
                </a:moveTo>
                <a:cubicBezTo>
                  <a:pt x="0" y="56150"/>
                  <a:pt x="56150" y="0"/>
                  <a:pt x="125415" y="0"/>
                </a:cubicBezTo>
                <a:lnTo>
                  <a:pt x="4057984" y="0"/>
                </a:lnTo>
                <a:cubicBezTo>
                  <a:pt x="4127249" y="0"/>
                  <a:pt x="4183399" y="56150"/>
                  <a:pt x="4183399" y="125415"/>
                </a:cubicBezTo>
                <a:lnTo>
                  <a:pt x="4183399" y="627060"/>
                </a:lnTo>
                <a:cubicBezTo>
                  <a:pt x="4183399" y="696325"/>
                  <a:pt x="4127249" y="752475"/>
                  <a:pt x="4057984" y="752475"/>
                </a:cubicBezTo>
                <a:lnTo>
                  <a:pt x="125415" y="752475"/>
                </a:lnTo>
                <a:cubicBezTo>
                  <a:pt x="56150" y="752475"/>
                  <a:pt x="0" y="696325"/>
                  <a:pt x="0" y="627060"/>
                </a:cubicBezTo>
                <a:lnTo>
                  <a:pt x="0" y="125415"/>
                </a:lnTo>
                <a:close/>
              </a:path>
            </a:pathLst>
          </a:custGeom>
          <a:solidFill>
            <a:srgbClr val="115A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893" tIns="46893" rIns="46893" bIns="46893" numCol="1" spcCol="1270" anchor="ctr" anchorCtr="0">
            <a:noAutofit/>
          </a:bodyPr>
          <a:lstStyle/>
          <a:p>
            <a:pPr marL="0" lvl="0" indent="0" algn="ctr" defTabSz="711200">
              <a:lnSpc>
                <a:spcPct val="90000"/>
              </a:lnSpc>
              <a:spcBef>
                <a:spcPct val="0"/>
              </a:spcBef>
              <a:spcAft>
                <a:spcPct val="35000"/>
              </a:spcAft>
              <a:buNone/>
            </a:pPr>
            <a:r>
              <a:rPr lang="en-US" sz="1600" b="1" dirty="0"/>
              <a:t>Drafting by GCOS</a:t>
            </a:r>
            <a:endParaRPr lang="en-GB" sz="1600" kern="1200" dirty="0"/>
          </a:p>
        </p:txBody>
      </p:sp>
      <p:sp>
        <p:nvSpPr>
          <p:cNvPr id="131" name="TextBox 130">
            <a:extLst>
              <a:ext uri="{FF2B5EF4-FFF2-40B4-BE49-F238E27FC236}">
                <a16:creationId xmlns:a16="http://schemas.microsoft.com/office/drawing/2014/main" id="{60878B93-09B1-7556-BED8-36F85D64A184}"/>
              </a:ext>
            </a:extLst>
          </p:cNvPr>
          <p:cNvSpPr txBox="1"/>
          <p:nvPr/>
        </p:nvSpPr>
        <p:spPr>
          <a:xfrm>
            <a:off x="964504" y="6384378"/>
            <a:ext cx="8885318" cy="369332"/>
          </a:xfrm>
          <a:prstGeom prst="rect">
            <a:avLst/>
          </a:prstGeom>
          <a:noFill/>
        </p:spPr>
        <p:txBody>
          <a:bodyPr wrap="none" rtlCol="0">
            <a:spAutoFit/>
          </a:bodyPr>
          <a:lstStyle/>
          <a:p>
            <a:r>
              <a:rPr lang="en-GB" b="1" dirty="0"/>
              <a:t>Main Inputs        </a:t>
            </a:r>
            <a:r>
              <a:rPr lang="en-GB" sz="1800" b="1" dirty="0">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b="1" dirty="0"/>
              <a:t>             Broad Engagement                  </a:t>
            </a:r>
            <a:r>
              <a:rPr lang="en-GB" sz="1800" b="1" dirty="0">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n-GB" b="1" dirty="0"/>
              <a:t>                            Themes for Action</a:t>
            </a:r>
          </a:p>
        </p:txBody>
      </p:sp>
    </p:spTree>
    <p:extLst>
      <p:ext uri="{BB962C8B-B14F-4D97-AF65-F5344CB8AC3E}">
        <p14:creationId xmlns:p14="http://schemas.microsoft.com/office/powerpoint/2010/main" val="42367787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2885198-09C3-029A-8F54-5922F58D953F}"/>
              </a:ext>
            </a:extLst>
          </p:cNvPr>
          <p:cNvSpPr>
            <a:spLocks noGrp="1"/>
          </p:cNvSpPr>
          <p:nvPr>
            <p:ph type="body" idx="1"/>
          </p:nvPr>
        </p:nvSpPr>
        <p:spPr>
          <a:solidFill>
            <a:srgbClr val="115AA9"/>
          </a:solidFill>
        </p:spPr>
        <p:txBody>
          <a:bodyPr/>
          <a:lstStyle/>
          <a:p>
            <a:r>
              <a:rPr lang="en-GB" dirty="0"/>
              <a:t>Who has to act?</a:t>
            </a:r>
          </a:p>
        </p:txBody>
      </p:sp>
      <p:sp>
        <p:nvSpPr>
          <p:cNvPr id="8" name="Content Placeholder 7">
            <a:extLst>
              <a:ext uri="{FF2B5EF4-FFF2-40B4-BE49-F238E27FC236}">
                <a16:creationId xmlns:a16="http://schemas.microsoft.com/office/drawing/2014/main" id="{DD34A77B-AE0E-A20F-5432-53C0A3B607DF}"/>
              </a:ext>
            </a:extLst>
          </p:cNvPr>
          <p:cNvSpPr>
            <a:spLocks noGrp="1"/>
          </p:cNvSpPr>
          <p:nvPr>
            <p:ph sz="half" idx="2"/>
          </p:nvPr>
        </p:nvSpPr>
        <p:spPr/>
        <p:txBody>
          <a:bodyPr/>
          <a:lstStyle/>
          <a:p>
            <a:pPr lvl="1"/>
            <a:r>
              <a:rPr lang="en-GB" b="1" dirty="0"/>
              <a:t>WMO</a:t>
            </a:r>
          </a:p>
          <a:p>
            <a:pPr lvl="1"/>
            <a:r>
              <a:rPr lang="en-GB" b="1" dirty="0"/>
              <a:t>NMHS</a:t>
            </a:r>
          </a:p>
          <a:p>
            <a:pPr lvl="1"/>
            <a:r>
              <a:rPr lang="en-GB" b="1" dirty="0"/>
              <a:t>Space agencies</a:t>
            </a:r>
          </a:p>
          <a:p>
            <a:pPr lvl="1"/>
            <a:r>
              <a:rPr lang="en-GB" b="1" dirty="0"/>
              <a:t>GOOS</a:t>
            </a:r>
          </a:p>
          <a:p>
            <a:pPr lvl="1"/>
            <a:r>
              <a:rPr lang="en-GB" dirty="0"/>
              <a:t>Reanalysis Centres</a:t>
            </a:r>
          </a:p>
          <a:p>
            <a:pPr lvl="1"/>
            <a:r>
              <a:rPr lang="en-GB" dirty="0"/>
              <a:t>Global Data Centres</a:t>
            </a:r>
          </a:p>
          <a:p>
            <a:pPr lvl="1"/>
            <a:r>
              <a:rPr lang="en-GB" b="1" dirty="0"/>
              <a:t>Research organizations</a:t>
            </a:r>
          </a:p>
          <a:p>
            <a:pPr lvl="1"/>
            <a:r>
              <a:rPr lang="en-GB" b="1" dirty="0"/>
              <a:t>National Agencies</a:t>
            </a:r>
          </a:p>
          <a:p>
            <a:pPr lvl="1"/>
            <a:r>
              <a:rPr lang="en-GB" dirty="0"/>
              <a:t>Parties to UNFCCC</a:t>
            </a:r>
          </a:p>
          <a:p>
            <a:pPr lvl="1"/>
            <a:r>
              <a:rPr lang="en-GB" dirty="0"/>
              <a:t>Academia</a:t>
            </a:r>
          </a:p>
          <a:p>
            <a:pPr lvl="1"/>
            <a:r>
              <a:rPr lang="en-GB" dirty="0"/>
              <a:t>Funding Agencies</a:t>
            </a:r>
          </a:p>
          <a:p>
            <a:pPr lvl="1"/>
            <a:r>
              <a:rPr lang="en-GB" dirty="0"/>
              <a:t>GCOS </a:t>
            </a:r>
          </a:p>
          <a:p>
            <a:endParaRPr lang="en-GB" dirty="0"/>
          </a:p>
        </p:txBody>
      </p:sp>
      <p:sp>
        <p:nvSpPr>
          <p:cNvPr id="9" name="Text Placeholder 8">
            <a:extLst>
              <a:ext uri="{FF2B5EF4-FFF2-40B4-BE49-F238E27FC236}">
                <a16:creationId xmlns:a16="http://schemas.microsoft.com/office/drawing/2014/main" id="{2509589E-EC4A-4696-8289-C91EAB5D10EF}"/>
              </a:ext>
            </a:extLst>
          </p:cNvPr>
          <p:cNvSpPr>
            <a:spLocks noGrp="1"/>
          </p:cNvSpPr>
          <p:nvPr>
            <p:ph type="body" sz="quarter" idx="3"/>
          </p:nvPr>
        </p:nvSpPr>
        <p:spPr>
          <a:solidFill>
            <a:srgbClr val="115AA9"/>
          </a:solidFill>
        </p:spPr>
        <p:txBody>
          <a:bodyPr/>
          <a:lstStyle/>
          <a:p>
            <a:r>
              <a:rPr lang="en-GB" dirty="0"/>
              <a:t>GCOS will</a:t>
            </a:r>
          </a:p>
        </p:txBody>
      </p:sp>
      <p:sp>
        <p:nvSpPr>
          <p:cNvPr id="10" name="Content Placeholder 9">
            <a:extLst>
              <a:ext uri="{FF2B5EF4-FFF2-40B4-BE49-F238E27FC236}">
                <a16:creationId xmlns:a16="http://schemas.microsoft.com/office/drawing/2014/main" id="{4E6DF723-86EE-F585-76A6-7948E7E6BB9C}"/>
              </a:ext>
            </a:extLst>
          </p:cNvPr>
          <p:cNvSpPr>
            <a:spLocks noGrp="1"/>
          </p:cNvSpPr>
          <p:nvPr>
            <p:ph sz="quarter" idx="4"/>
          </p:nvPr>
        </p:nvSpPr>
        <p:spPr/>
        <p:txBody>
          <a:bodyPr>
            <a:normAutofit fontScale="77500" lnSpcReduction="20000"/>
          </a:bodyPr>
          <a:lstStyle/>
          <a:p>
            <a:r>
              <a:rPr lang="en-GB" dirty="0"/>
              <a:t>Prepare supplements for 5 of these groups summarising the relevant actions.</a:t>
            </a:r>
          </a:p>
          <a:p>
            <a:r>
              <a:rPr lang="en-GB" dirty="0"/>
              <a:t>Address actions allocated to it in Implementation Plan.</a:t>
            </a:r>
          </a:p>
          <a:p>
            <a:r>
              <a:rPr lang="en-GB" dirty="0"/>
              <a:t>Identify additional needs arising from Paris Agreement (i.e. adaptation &amp; mitigation).</a:t>
            </a:r>
          </a:p>
          <a:p>
            <a:r>
              <a:rPr lang="en-GB" dirty="0"/>
              <a:t>Continue to monitor performance of global climate observing system.</a:t>
            </a:r>
          </a:p>
          <a:p>
            <a:r>
              <a:rPr lang="en-GB" dirty="0"/>
              <a:t>Facilitate reviews of observations of climate cycles.</a:t>
            </a:r>
          </a:p>
          <a:p>
            <a:r>
              <a:rPr lang="en-GB" dirty="0"/>
              <a:t>Review adequacy of ECV requirements.</a:t>
            </a:r>
          </a:p>
          <a:p>
            <a:r>
              <a:rPr lang="en-GB" dirty="0"/>
              <a:t>Promote national engagement in GCOS.</a:t>
            </a:r>
          </a:p>
        </p:txBody>
      </p:sp>
      <p:sp>
        <p:nvSpPr>
          <p:cNvPr id="12" name="Title 1">
            <a:extLst>
              <a:ext uri="{FF2B5EF4-FFF2-40B4-BE49-F238E27FC236}">
                <a16:creationId xmlns:a16="http://schemas.microsoft.com/office/drawing/2014/main" id="{4888E4DD-1203-D930-0866-1CF92779810D}"/>
              </a:ext>
            </a:extLst>
          </p:cNvPr>
          <p:cNvSpPr>
            <a:spLocks noGrp="1"/>
          </p:cNvSpPr>
          <p:nvPr>
            <p:ph type="title"/>
          </p:nvPr>
        </p:nvSpPr>
        <p:spPr>
          <a:xfrm>
            <a:off x="522514" y="0"/>
            <a:ext cx="11669486" cy="862149"/>
          </a:xfrm>
        </p:spPr>
        <p:txBody>
          <a:bodyPr/>
          <a:lstStyle/>
          <a:p>
            <a:r>
              <a:rPr lang="en-GB" dirty="0"/>
              <a:t>Next Steps</a:t>
            </a:r>
          </a:p>
        </p:txBody>
      </p:sp>
    </p:spTree>
    <p:extLst>
      <p:ext uri="{BB962C8B-B14F-4D97-AF65-F5344CB8AC3E}">
        <p14:creationId xmlns:p14="http://schemas.microsoft.com/office/powerpoint/2010/main" val="30416643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6820A-AB23-951E-9A51-80B092198D44}"/>
              </a:ext>
            </a:extLst>
          </p:cNvPr>
          <p:cNvSpPr>
            <a:spLocks noGrp="1"/>
          </p:cNvSpPr>
          <p:nvPr>
            <p:ph type="title"/>
          </p:nvPr>
        </p:nvSpPr>
        <p:spPr/>
        <p:txBody>
          <a:bodyPr/>
          <a:lstStyle/>
          <a:p>
            <a:r>
              <a:rPr lang="en-US" dirty="0"/>
              <a:t>GCOS IP Supplements</a:t>
            </a:r>
            <a:endParaRPr lang="en-CH" dirty="0"/>
          </a:p>
        </p:txBody>
      </p:sp>
      <p:sp>
        <p:nvSpPr>
          <p:cNvPr id="3" name="TextBox 2">
            <a:extLst>
              <a:ext uri="{FF2B5EF4-FFF2-40B4-BE49-F238E27FC236}">
                <a16:creationId xmlns:a16="http://schemas.microsoft.com/office/drawing/2014/main" id="{E17C4377-3537-56BB-F948-CCD5B6B41F67}"/>
              </a:ext>
            </a:extLst>
          </p:cNvPr>
          <p:cNvSpPr txBox="1"/>
          <p:nvPr/>
        </p:nvSpPr>
        <p:spPr>
          <a:xfrm>
            <a:off x="736600" y="984250"/>
            <a:ext cx="11085663" cy="369332"/>
          </a:xfrm>
          <a:prstGeom prst="rect">
            <a:avLst/>
          </a:prstGeom>
          <a:noFill/>
        </p:spPr>
        <p:txBody>
          <a:bodyPr wrap="none" rtlCol="0">
            <a:spAutoFit/>
          </a:bodyPr>
          <a:lstStyle/>
          <a:p>
            <a:r>
              <a:rPr lang="en-US" dirty="0"/>
              <a:t>GCOS has produced 5 supplements: WMO/NMHS, Space Agencies, GOOS, Research Organization, National Agencies </a:t>
            </a:r>
            <a:endParaRPr lang="en-CH" dirty="0"/>
          </a:p>
        </p:txBody>
      </p:sp>
      <p:sp>
        <p:nvSpPr>
          <p:cNvPr id="8" name="TextBox 7">
            <a:extLst>
              <a:ext uri="{FF2B5EF4-FFF2-40B4-BE49-F238E27FC236}">
                <a16:creationId xmlns:a16="http://schemas.microsoft.com/office/drawing/2014/main" id="{384E73E3-5E75-FCA1-4C1E-0FE6E9456D46}"/>
              </a:ext>
            </a:extLst>
          </p:cNvPr>
          <p:cNvSpPr txBox="1"/>
          <p:nvPr/>
        </p:nvSpPr>
        <p:spPr>
          <a:xfrm>
            <a:off x="4525938" y="1475683"/>
            <a:ext cx="3506986" cy="369332"/>
          </a:xfrm>
          <a:prstGeom prst="rect">
            <a:avLst/>
          </a:prstGeom>
          <a:solidFill>
            <a:srgbClr val="115AA9"/>
          </a:solidFill>
        </p:spPr>
        <p:txBody>
          <a:bodyPr wrap="none" rtlCol="0">
            <a:spAutoFit/>
          </a:bodyPr>
          <a:lstStyle/>
          <a:p>
            <a:r>
              <a:rPr lang="en-US" dirty="0">
                <a:solidFill>
                  <a:schemeClr val="bg1"/>
                </a:solidFill>
              </a:rPr>
              <a:t>Table of the Space agencies Actions</a:t>
            </a:r>
            <a:endParaRPr lang="en-CH" dirty="0">
              <a:solidFill>
                <a:schemeClr val="bg1"/>
              </a:solidFill>
            </a:endParaRPr>
          </a:p>
        </p:txBody>
      </p:sp>
      <p:graphicFrame>
        <p:nvGraphicFramePr>
          <p:cNvPr id="4" name="Table 3">
            <a:extLst>
              <a:ext uri="{FF2B5EF4-FFF2-40B4-BE49-F238E27FC236}">
                <a16:creationId xmlns:a16="http://schemas.microsoft.com/office/drawing/2014/main" id="{2B3D3A0D-E9FB-E816-32AC-E4FCCD3261C6}"/>
              </a:ext>
            </a:extLst>
          </p:cNvPr>
          <p:cNvGraphicFramePr>
            <a:graphicFrameLocks noGrp="1"/>
          </p:cNvGraphicFramePr>
          <p:nvPr>
            <p:extLst>
              <p:ext uri="{D42A27DB-BD31-4B8C-83A1-F6EECF244321}">
                <p14:modId xmlns:p14="http://schemas.microsoft.com/office/powerpoint/2010/main" val="3893836782"/>
              </p:ext>
            </p:extLst>
          </p:nvPr>
        </p:nvGraphicFramePr>
        <p:xfrm>
          <a:off x="1061652" y="1995818"/>
          <a:ext cx="10068696" cy="4628077"/>
        </p:xfrm>
        <a:graphic>
          <a:graphicData uri="http://schemas.openxmlformats.org/drawingml/2006/table">
            <a:tbl>
              <a:tblPr firstRow="1" firstCol="1" bandRow="1"/>
              <a:tblGrid>
                <a:gridCol w="4560672">
                  <a:extLst>
                    <a:ext uri="{9D8B030D-6E8A-4147-A177-3AD203B41FA5}">
                      <a16:colId xmlns:a16="http://schemas.microsoft.com/office/drawing/2014/main" val="2931705043"/>
                    </a:ext>
                  </a:extLst>
                </a:gridCol>
                <a:gridCol w="5508024">
                  <a:extLst>
                    <a:ext uri="{9D8B030D-6E8A-4147-A177-3AD203B41FA5}">
                      <a16:colId xmlns:a16="http://schemas.microsoft.com/office/drawing/2014/main" val="3190981451"/>
                    </a:ext>
                  </a:extLst>
                </a:gridCol>
              </a:tblGrid>
              <a:tr h="238957">
                <a:tc>
                  <a:txBody>
                    <a:bodyPr/>
                    <a:lstStyle/>
                    <a:p>
                      <a:r>
                        <a:rPr lang="en-US" sz="1200" b="1"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Theme</a:t>
                      </a:r>
                      <a:endParaRPr lang="en-CH"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r>
                        <a:rPr lang="en-US" sz="1200" b="1"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Actions</a:t>
                      </a:r>
                      <a:endParaRPr lang="en-CH"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91763450"/>
                  </a:ext>
                </a:extLst>
              </a:tr>
              <a:tr h="0">
                <a:tc rowSpan="2">
                  <a:txBody>
                    <a:bodyPr/>
                    <a:lstStyle/>
                    <a:p>
                      <a:r>
                        <a:rPr lang="en-US" sz="1200" b="1"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A: ENSURING SUSTAINABILITY</a:t>
                      </a:r>
                      <a:endParaRPr lang="en-CH"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A2. Address gaps in satellite observations likely to occur in the near future</a:t>
                      </a:r>
                      <a:endParaRPr lang="en-CH"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415394536"/>
                  </a:ext>
                </a:extLst>
              </a:tr>
              <a:tr h="0">
                <a:tc vMerge="1">
                  <a:txBody>
                    <a:bodyPr/>
                    <a:lstStyle/>
                    <a:p>
                      <a:endParaRPr lang="en-CH"/>
                    </a:p>
                  </a:txBody>
                  <a:tcPr/>
                </a:tc>
                <a:tc>
                  <a:txBody>
                    <a:bodyPr/>
                    <a:lstStyle/>
                    <a:p>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A3. Prepare follow-on plans for critical satellite missions</a:t>
                      </a:r>
                      <a:endParaRPr lang="en-CH"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71743428"/>
                  </a:ext>
                </a:extLst>
              </a:tr>
              <a:tr h="0">
                <a:tc rowSpan="5">
                  <a:txBody>
                    <a:bodyPr/>
                    <a:lstStyle/>
                    <a:p>
                      <a:r>
                        <a:rPr lang="en-US" sz="1200" b="1"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B: FILLING DATA GAPS</a:t>
                      </a:r>
                      <a:endParaRPr lang="en-CH"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B1. Development of reference networks (in situ and satellite Fiducial Reference Measurement (FRM) programs)</a:t>
                      </a:r>
                      <a:endParaRPr lang="en-CH"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990862150"/>
                  </a:ext>
                </a:extLst>
              </a:tr>
              <a:tr h="0">
                <a:tc vMerge="1">
                  <a:txBody>
                    <a:bodyPr/>
                    <a:lstStyle/>
                    <a:p>
                      <a:endParaRPr lang="en-CH"/>
                    </a:p>
                  </a:txBody>
                  <a:tcPr/>
                </a:tc>
                <a:tc>
                  <a:txBody>
                    <a:bodyPr/>
                    <a:lstStyle/>
                    <a:p>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B3. New Earth observing satellite missions to fill gaps in the observing systems</a:t>
                      </a:r>
                      <a:endParaRPr lang="en-CH"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300589547"/>
                  </a:ext>
                </a:extLst>
              </a:tr>
              <a:tr h="0">
                <a:tc vMerge="1">
                  <a:txBody>
                    <a:bodyPr/>
                    <a:lstStyle/>
                    <a:p>
                      <a:endParaRPr lang="en-CH"/>
                    </a:p>
                  </a:txBody>
                  <a:tcPr/>
                </a:tc>
                <a:tc>
                  <a:txBody>
                    <a:bodyPr/>
                    <a:lstStyle/>
                    <a:p>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B5. Implementing global hydrological networks</a:t>
                      </a:r>
                      <a:endParaRPr lang="en-CH"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142960862"/>
                  </a:ext>
                </a:extLst>
              </a:tr>
              <a:tr h="0">
                <a:tc vMerge="1">
                  <a:txBody>
                    <a:bodyPr/>
                    <a:lstStyle/>
                    <a:p>
                      <a:endParaRPr lang="en-CH"/>
                    </a:p>
                  </a:txBody>
                  <a:tcPr/>
                </a:tc>
                <a:tc>
                  <a:txBody>
                    <a:bodyPr/>
                    <a:lstStyle/>
                    <a:p>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B6. Expand and build a fully integrated global ocean observing system</a:t>
                      </a:r>
                      <a:endParaRPr lang="en-CH"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4081985981"/>
                  </a:ext>
                </a:extLst>
              </a:tr>
              <a:tr h="0">
                <a:tc vMerge="1">
                  <a:txBody>
                    <a:bodyPr/>
                    <a:lstStyle/>
                    <a:p>
                      <a:endParaRPr lang="en-CH"/>
                    </a:p>
                  </a:txBody>
                  <a:tcPr/>
                </a:tc>
                <a:tc>
                  <a:txBody>
                    <a:bodyPr/>
                    <a:lstStyle/>
                    <a:p>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B9. Improve estimates of latent and sensible heat fluxes and wind stress</a:t>
                      </a:r>
                      <a:endParaRPr lang="en-CH"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77929854"/>
                  </a:ext>
                </a:extLst>
              </a:tr>
              <a:tr h="0">
                <a:tc rowSpan="4">
                  <a:txBody>
                    <a:bodyPr/>
                    <a:lstStyle/>
                    <a:p>
                      <a:r>
                        <a:rPr lang="en-US" sz="1200" b="1"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C: IMPROVING DATA QUALITY, AVAILABILITY AND UTILITY, INCLUDING REPROCESSING</a:t>
                      </a:r>
                      <a:endParaRPr lang="en-CH"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C1. Develop monitoring standards, guidance and best practices for each ECV</a:t>
                      </a:r>
                      <a:endParaRPr lang="en-CH"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3819793356"/>
                  </a:ext>
                </a:extLst>
              </a:tr>
              <a:tr h="0">
                <a:tc vMerge="1">
                  <a:txBody>
                    <a:bodyPr/>
                    <a:lstStyle/>
                    <a:p>
                      <a:endParaRPr lang="en-CH"/>
                    </a:p>
                  </a:txBody>
                  <a:tcPr/>
                </a:tc>
                <a:tc>
                  <a:txBody>
                    <a:bodyPr/>
                    <a:lstStyle/>
                    <a:p>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C2. General improvements to satellite data processing methods</a:t>
                      </a:r>
                      <a:endParaRPr lang="en-CH"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964821917"/>
                  </a:ext>
                </a:extLst>
              </a:tr>
              <a:tr h="0">
                <a:tc vMerge="1">
                  <a:txBody>
                    <a:bodyPr/>
                    <a:lstStyle/>
                    <a:p>
                      <a:endParaRPr lang="en-CH"/>
                    </a:p>
                  </a:txBody>
                  <a:tcPr/>
                </a:tc>
                <a:tc>
                  <a:txBody>
                    <a:bodyPr/>
                    <a:lstStyle/>
                    <a:p>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C4. New and improved reanalysis products</a:t>
                      </a:r>
                      <a:endParaRPr lang="en-CH"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210598477"/>
                  </a:ext>
                </a:extLst>
              </a:tr>
              <a:tr h="0">
                <a:tc vMerge="1">
                  <a:txBody>
                    <a:bodyPr/>
                    <a:lstStyle/>
                    <a:p>
                      <a:endParaRPr lang="en-CH"/>
                    </a:p>
                  </a:txBody>
                  <a:tcPr/>
                </a:tc>
                <a:tc>
                  <a:txBody>
                    <a:bodyPr/>
                    <a:lstStyle/>
                    <a:p>
                      <a:r>
                        <a:rPr lang="en-US" sz="12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C5. ECV-specific satellite data processing method improvements</a:t>
                      </a:r>
                      <a:endParaRPr lang="en-CH"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3328228574"/>
                  </a:ext>
                </a:extLst>
              </a:tr>
              <a:tr h="0">
                <a:tc>
                  <a:txBody>
                    <a:bodyPr/>
                    <a:lstStyle/>
                    <a:p>
                      <a:r>
                        <a:rPr lang="en-US" sz="1200" b="1"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D: MANAGING DATA</a:t>
                      </a:r>
                      <a:endParaRPr lang="en-CH"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D4. Create a facility to access co-located in situ </a:t>
                      </a:r>
                      <a:r>
                        <a:rPr lang="en-US" sz="12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cal</a:t>
                      </a: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
                      </a:r>
                      <a:r>
                        <a:rPr lang="en-US" sz="12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val</a:t>
                      </a:r>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observations and satellite data for quality assurance of satellite products</a:t>
                      </a:r>
                      <a:endParaRPr lang="en-CH"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3295109188"/>
                  </a:ext>
                </a:extLst>
              </a:tr>
              <a:tr h="0">
                <a:tc rowSpan="4">
                  <a:txBody>
                    <a:bodyPr/>
                    <a:lstStyle/>
                    <a:p>
                      <a:r>
                        <a:rPr lang="en-US" sz="1200" b="1">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F: OTHER EMERGING NEEDS</a:t>
                      </a:r>
                      <a:endParaRPr lang="en-CH"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F1. Responding to user needs for higher resolution, real time data</a:t>
                      </a:r>
                      <a:endParaRPr lang="en-CH"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3441021791"/>
                  </a:ext>
                </a:extLst>
              </a:tr>
              <a:tr h="0">
                <a:tc vMerge="1">
                  <a:txBody>
                    <a:bodyPr/>
                    <a:lstStyle/>
                    <a:p>
                      <a:endParaRPr lang="en-CH"/>
                    </a:p>
                  </a:txBody>
                  <a:tcPr/>
                </a:tc>
                <a:tc>
                  <a:txBody>
                    <a:bodyPr/>
                    <a:lstStyle/>
                    <a:p>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F2. Improved ECV satellite observations in polar regions</a:t>
                      </a:r>
                      <a:endParaRPr lang="en-CH"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2017692230"/>
                  </a:ext>
                </a:extLst>
              </a:tr>
              <a:tr h="0">
                <a:tc vMerge="1">
                  <a:txBody>
                    <a:bodyPr/>
                    <a:lstStyle/>
                    <a:p>
                      <a:endParaRPr lang="en-CH"/>
                    </a:p>
                  </a:txBody>
                  <a:tcPr/>
                </a:tc>
                <a:tc>
                  <a:txBody>
                    <a:bodyPr/>
                    <a:lstStyle/>
                    <a:p>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F3. Improve monitoring of coastal and Exclusive Economic Zones</a:t>
                      </a:r>
                      <a:endParaRPr lang="en-CH"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479888429"/>
                  </a:ext>
                </a:extLst>
              </a:tr>
              <a:tr h="0">
                <a:tc vMerge="1">
                  <a:txBody>
                    <a:bodyPr/>
                    <a:lstStyle/>
                    <a:p>
                      <a:endParaRPr lang="en-CH"/>
                    </a:p>
                  </a:txBody>
                  <a:tcPr/>
                </a:tc>
                <a:tc>
                  <a:txBody>
                    <a:bodyPr/>
                    <a:lstStyle/>
                    <a:p>
                      <a:r>
                        <a:rPr lang="en-US"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F5. Develop an Integrated Operational Global GHG Monitoring System</a:t>
                      </a:r>
                      <a:endParaRPr lang="en-CH"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788259535"/>
                  </a:ext>
                </a:extLst>
              </a:tr>
            </a:tbl>
          </a:graphicData>
        </a:graphic>
      </p:graphicFrame>
    </p:spTree>
    <p:extLst>
      <p:ext uri="{BB962C8B-B14F-4D97-AF65-F5344CB8AC3E}">
        <p14:creationId xmlns:p14="http://schemas.microsoft.com/office/powerpoint/2010/main" val="203553323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382C-3C01-2124-55C6-1EBDF1E2B62D}"/>
              </a:ext>
            </a:extLst>
          </p:cNvPr>
          <p:cNvSpPr>
            <a:spLocks noGrp="1"/>
          </p:cNvSpPr>
          <p:nvPr>
            <p:ph type="title"/>
          </p:nvPr>
        </p:nvSpPr>
        <p:spPr/>
        <p:txBody>
          <a:bodyPr/>
          <a:lstStyle/>
          <a:p>
            <a:r>
              <a:rPr lang="en-US" dirty="0"/>
              <a:t>Actions</a:t>
            </a:r>
            <a:endParaRPr lang="en-CH" dirty="0"/>
          </a:p>
        </p:txBody>
      </p:sp>
      <p:graphicFrame>
        <p:nvGraphicFramePr>
          <p:cNvPr id="4" name="Table 3">
            <a:extLst>
              <a:ext uri="{FF2B5EF4-FFF2-40B4-BE49-F238E27FC236}">
                <a16:creationId xmlns:a16="http://schemas.microsoft.com/office/drawing/2014/main" id="{4C721963-EDAE-F09B-933A-7280DAE4CE04}"/>
              </a:ext>
            </a:extLst>
          </p:cNvPr>
          <p:cNvGraphicFramePr>
            <a:graphicFrameLocks noGrp="1"/>
          </p:cNvGraphicFramePr>
          <p:nvPr>
            <p:extLst>
              <p:ext uri="{D42A27DB-BD31-4B8C-83A1-F6EECF244321}">
                <p14:modId xmlns:p14="http://schemas.microsoft.com/office/powerpoint/2010/main" val="3202957433"/>
              </p:ext>
            </p:extLst>
          </p:nvPr>
        </p:nvGraphicFramePr>
        <p:xfrm>
          <a:off x="1791730" y="1055182"/>
          <a:ext cx="8608540" cy="5181127"/>
        </p:xfrm>
        <a:graphic>
          <a:graphicData uri="http://schemas.openxmlformats.org/drawingml/2006/table">
            <a:tbl>
              <a:tblPr bandRow="1">
                <a:tableStyleId>{616DA210-FB5B-4158-B5E0-FEB733F419BA}</a:tableStyleId>
              </a:tblPr>
              <a:tblGrid>
                <a:gridCol w="1518547">
                  <a:extLst>
                    <a:ext uri="{9D8B030D-6E8A-4147-A177-3AD203B41FA5}">
                      <a16:colId xmlns:a16="http://schemas.microsoft.com/office/drawing/2014/main" val="3561173177"/>
                    </a:ext>
                  </a:extLst>
                </a:gridCol>
                <a:gridCol w="7089993">
                  <a:extLst>
                    <a:ext uri="{9D8B030D-6E8A-4147-A177-3AD203B41FA5}">
                      <a16:colId xmlns:a16="http://schemas.microsoft.com/office/drawing/2014/main" val="3466952228"/>
                    </a:ext>
                  </a:extLst>
                </a:gridCol>
              </a:tblGrid>
              <a:tr h="0">
                <a:tc gridSpan="2">
                  <a:txBody>
                    <a:bodyPr/>
                    <a:lstStyle/>
                    <a:p>
                      <a:pPr algn="just">
                        <a:lnSpc>
                          <a:spcPct val="115000"/>
                        </a:lnSpc>
                        <a:spcBef>
                          <a:spcPts val="300"/>
                        </a:spcBef>
                        <a:spcAft>
                          <a:spcPts val="300"/>
                        </a:spcAft>
                      </a:pPr>
                      <a:r>
                        <a:rPr lang="en-GB" sz="1600" dirty="0">
                          <a:effectLst/>
                        </a:rPr>
                        <a:t>Action F2: High Level Action</a:t>
                      </a:r>
                      <a:endParaRPr lang="en-CH" sz="1600" b="1" dirty="0">
                        <a:effectLst/>
                        <a:latin typeface="+mn-lt"/>
                        <a:ea typeface="MS Mincho" panose="02020609040205080304" pitchFamily="49" charset="-128"/>
                        <a:cs typeface="Times New Roman" panose="02020603050405020304" pitchFamily="18" charset="0"/>
                      </a:endParaRPr>
                    </a:p>
                  </a:txBody>
                  <a:tcPr marL="35473" marR="35473" marT="0" marB="0"/>
                </a:tc>
                <a:tc hMerge="1">
                  <a:txBody>
                    <a:bodyPr/>
                    <a:lstStyle/>
                    <a:p>
                      <a:endParaRPr lang="en-CH"/>
                    </a:p>
                  </a:txBody>
                  <a:tcPr/>
                </a:tc>
                <a:extLst>
                  <a:ext uri="{0D108BD9-81ED-4DB2-BD59-A6C34878D82A}">
                    <a16:rowId xmlns:a16="http://schemas.microsoft.com/office/drawing/2014/main" val="3397568793"/>
                  </a:ext>
                </a:extLst>
              </a:tr>
              <a:tr h="444077">
                <a:tc>
                  <a:txBody>
                    <a:bodyPr/>
                    <a:lstStyle/>
                    <a:p>
                      <a:pPr algn="l">
                        <a:lnSpc>
                          <a:spcPct val="115000"/>
                        </a:lnSpc>
                        <a:spcBef>
                          <a:spcPts val="300"/>
                        </a:spcBef>
                      </a:pPr>
                      <a:r>
                        <a:rPr lang="en-GB" sz="1600" dirty="0">
                          <a:effectLst/>
                        </a:rPr>
                        <a:t>Activities</a:t>
                      </a:r>
                      <a:endParaRPr lang="en-CH" sz="1600" dirty="0">
                        <a:effectLst/>
                        <a:latin typeface="+mn-lt"/>
                        <a:ea typeface="MS Mincho" panose="02020609040205080304" pitchFamily="49" charset="-128"/>
                        <a:cs typeface="Times New Roman" panose="02020603050405020304" pitchFamily="18" charset="0"/>
                      </a:endParaRPr>
                    </a:p>
                  </a:txBody>
                  <a:tcPr marL="35473" marR="35473" marT="0" marB="0"/>
                </a:tc>
                <a:tc>
                  <a:txBody>
                    <a:bodyPr/>
                    <a:lstStyle/>
                    <a:p>
                      <a:pPr algn="just">
                        <a:lnSpc>
                          <a:spcPct val="115000"/>
                        </a:lnSpc>
                        <a:spcBef>
                          <a:spcPts val="600"/>
                        </a:spcBef>
                      </a:pPr>
                      <a:r>
                        <a:rPr lang="en-US" sz="1600" dirty="0">
                          <a:effectLst/>
                        </a:rPr>
                        <a:t>1.</a:t>
                      </a:r>
                    </a:p>
                    <a:p>
                      <a:pPr algn="just">
                        <a:lnSpc>
                          <a:spcPct val="115000"/>
                        </a:lnSpc>
                        <a:spcBef>
                          <a:spcPts val="600"/>
                        </a:spcBef>
                      </a:pPr>
                      <a:r>
                        <a:rPr lang="en-US" sz="1600" dirty="0">
                          <a:effectLst/>
                        </a:rPr>
                        <a:t>2.</a:t>
                      </a:r>
                    </a:p>
                    <a:p>
                      <a:pPr algn="just">
                        <a:lnSpc>
                          <a:spcPct val="115000"/>
                        </a:lnSpc>
                        <a:spcBef>
                          <a:spcPts val="600"/>
                        </a:spcBef>
                      </a:pPr>
                      <a:r>
                        <a:rPr lang="en-US" sz="1600" dirty="0">
                          <a:effectLst/>
                        </a:rPr>
                        <a:t>...</a:t>
                      </a:r>
                      <a:endParaRPr lang="en-US" sz="1600" dirty="0">
                        <a:effectLst/>
                        <a:latin typeface="+mn-lt"/>
                        <a:ea typeface="MS Mincho" panose="02020609040205080304" pitchFamily="49" charset="-128"/>
                        <a:cs typeface="Times New Roman" panose="02020603050405020304" pitchFamily="18" charset="0"/>
                      </a:endParaRPr>
                    </a:p>
                  </a:txBody>
                  <a:tcPr marL="35473" marR="35473" marT="0" marB="0"/>
                </a:tc>
                <a:extLst>
                  <a:ext uri="{0D108BD9-81ED-4DB2-BD59-A6C34878D82A}">
                    <a16:rowId xmlns:a16="http://schemas.microsoft.com/office/drawing/2014/main" val="2092609347"/>
                  </a:ext>
                </a:extLst>
              </a:tr>
              <a:tr h="407773">
                <a:tc>
                  <a:txBody>
                    <a:bodyPr/>
                    <a:lstStyle/>
                    <a:p>
                      <a:pPr algn="l">
                        <a:lnSpc>
                          <a:spcPct val="115000"/>
                        </a:lnSpc>
                        <a:spcBef>
                          <a:spcPts val="300"/>
                        </a:spcBef>
                      </a:pPr>
                      <a:r>
                        <a:rPr lang="en-GB" sz="1600">
                          <a:effectLst/>
                        </a:rPr>
                        <a:t>Issue/Benefits</a:t>
                      </a:r>
                      <a:endParaRPr lang="en-CH" sz="1600">
                        <a:effectLst/>
                        <a:latin typeface="+mn-lt"/>
                        <a:ea typeface="MS Mincho" panose="02020609040205080304" pitchFamily="49" charset="-128"/>
                        <a:cs typeface="Times New Roman" panose="02020603050405020304" pitchFamily="18" charset="0"/>
                      </a:endParaRPr>
                    </a:p>
                  </a:txBody>
                  <a:tcPr marL="35473" marR="35473" marT="0" marB="0"/>
                </a:tc>
                <a:tc>
                  <a:txBody>
                    <a:bodyPr/>
                    <a:lstStyle/>
                    <a:p>
                      <a:pPr marL="0" lvl="0" indent="0" algn="just">
                        <a:lnSpc>
                          <a:spcPct val="115000"/>
                        </a:lnSpc>
                        <a:spcBef>
                          <a:spcPts val="300"/>
                        </a:spcBef>
                        <a:spcAft>
                          <a:spcPts val="300"/>
                        </a:spcAft>
                        <a:buFont typeface="+mj-lt"/>
                        <a:buNone/>
                      </a:pPr>
                      <a:r>
                        <a:rPr lang="en-US" sz="1600" dirty="0">
                          <a:effectLst/>
                        </a:rPr>
                        <a:t>1.</a:t>
                      </a:r>
                    </a:p>
                    <a:p>
                      <a:pPr marL="0" lvl="0" indent="0" algn="just">
                        <a:lnSpc>
                          <a:spcPct val="115000"/>
                        </a:lnSpc>
                        <a:spcBef>
                          <a:spcPts val="300"/>
                        </a:spcBef>
                        <a:spcAft>
                          <a:spcPts val="300"/>
                        </a:spcAft>
                        <a:buFont typeface="+mj-lt"/>
                        <a:buNone/>
                      </a:pPr>
                      <a:r>
                        <a:rPr lang="en-US" sz="1600" dirty="0">
                          <a:effectLst/>
                        </a:rPr>
                        <a:t>2.</a:t>
                      </a:r>
                    </a:p>
                    <a:p>
                      <a:pPr marL="0" lvl="0" indent="0" algn="just">
                        <a:lnSpc>
                          <a:spcPct val="115000"/>
                        </a:lnSpc>
                        <a:spcBef>
                          <a:spcPts val="300"/>
                        </a:spcBef>
                        <a:spcAft>
                          <a:spcPts val="300"/>
                        </a:spcAft>
                        <a:buFont typeface="+mj-lt"/>
                        <a:buNone/>
                      </a:pPr>
                      <a:r>
                        <a:rPr lang="en-US" sz="1600" dirty="0">
                          <a:effectLst/>
                        </a:rPr>
                        <a:t>..</a:t>
                      </a:r>
                      <a:endParaRPr lang="en-CH" sz="1600" dirty="0">
                        <a:effectLst/>
                        <a:latin typeface="+mn-lt"/>
                        <a:ea typeface="MS Mincho" panose="02020609040205080304" pitchFamily="49" charset="-128"/>
                        <a:cs typeface="Times New Roman" panose="02020603050405020304" pitchFamily="18" charset="0"/>
                      </a:endParaRPr>
                    </a:p>
                  </a:txBody>
                  <a:tcPr marL="35473" marR="35473" marT="0" marB="0"/>
                </a:tc>
                <a:extLst>
                  <a:ext uri="{0D108BD9-81ED-4DB2-BD59-A6C34878D82A}">
                    <a16:rowId xmlns:a16="http://schemas.microsoft.com/office/drawing/2014/main" val="1151310296"/>
                  </a:ext>
                </a:extLst>
              </a:tr>
              <a:tr h="68972">
                <a:tc>
                  <a:txBody>
                    <a:bodyPr/>
                    <a:lstStyle/>
                    <a:p>
                      <a:pPr algn="l">
                        <a:lnSpc>
                          <a:spcPct val="115000"/>
                        </a:lnSpc>
                        <a:spcBef>
                          <a:spcPts val="300"/>
                        </a:spcBef>
                      </a:pPr>
                      <a:r>
                        <a:rPr lang="en-GB" sz="1600">
                          <a:effectLst/>
                        </a:rPr>
                        <a:t>Implementers</a:t>
                      </a:r>
                      <a:endParaRPr lang="en-CH" sz="1600">
                        <a:effectLst/>
                        <a:latin typeface="+mn-lt"/>
                        <a:ea typeface="MS Mincho" panose="02020609040205080304" pitchFamily="49" charset="-128"/>
                        <a:cs typeface="Times New Roman" panose="02020603050405020304" pitchFamily="18" charset="0"/>
                      </a:endParaRPr>
                    </a:p>
                  </a:txBody>
                  <a:tcPr marL="35473" marR="35473" marT="0" marB="0"/>
                </a:tc>
                <a:tc>
                  <a:txBody>
                    <a:bodyPr/>
                    <a:lstStyle/>
                    <a:p>
                      <a:pPr algn="just">
                        <a:lnSpc>
                          <a:spcPct val="115000"/>
                        </a:lnSpc>
                        <a:spcBef>
                          <a:spcPts val="300"/>
                        </a:spcBef>
                        <a:spcAft>
                          <a:spcPts val="300"/>
                        </a:spcAft>
                      </a:pPr>
                      <a:r>
                        <a:rPr lang="en-GB" sz="1600" dirty="0">
                          <a:effectLst/>
                        </a:rPr>
                        <a:t>1.</a:t>
                      </a:r>
                    </a:p>
                    <a:p>
                      <a:pPr algn="just">
                        <a:lnSpc>
                          <a:spcPct val="115000"/>
                        </a:lnSpc>
                        <a:spcBef>
                          <a:spcPts val="300"/>
                        </a:spcBef>
                        <a:spcAft>
                          <a:spcPts val="300"/>
                        </a:spcAft>
                      </a:pPr>
                      <a:r>
                        <a:rPr lang="en-GB" sz="1600" dirty="0">
                          <a:effectLst/>
                        </a:rPr>
                        <a:t>2.</a:t>
                      </a:r>
                    </a:p>
                    <a:p>
                      <a:pPr algn="just">
                        <a:lnSpc>
                          <a:spcPct val="115000"/>
                        </a:lnSpc>
                        <a:spcBef>
                          <a:spcPts val="300"/>
                        </a:spcBef>
                        <a:spcAft>
                          <a:spcPts val="300"/>
                        </a:spcAft>
                      </a:pPr>
                      <a:r>
                        <a:rPr lang="en-GB" sz="1600" dirty="0">
                          <a:effectLst/>
                        </a:rPr>
                        <a:t>…</a:t>
                      </a:r>
                      <a:endParaRPr lang="en-CH" sz="1600" dirty="0">
                        <a:effectLst/>
                        <a:latin typeface="+mn-lt"/>
                        <a:ea typeface="MS Mincho" panose="02020609040205080304" pitchFamily="49" charset="-128"/>
                        <a:cs typeface="Times New Roman" panose="02020603050405020304" pitchFamily="18" charset="0"/>
                      </a:endParaRPr>
                    </a:p>
                  </a:txBody>
                  <a:tcPr marL="35473" marR="35473" marT="0" marB="0"/>
                </a:tc>
                <a:extLst>
                  <a:ext uri="{0D108BD9-81ED-4DB2-BD59-A6C34878D82A}">
                    <a16:rowId xmlns:a16="http://schemas.microsoft.com/office/drawing/2014/main" val="154160332"/>
                  </a:ext>
                </a:extLst>
              </a:tr>
              <a:tr h="790401">
                <a:tc>
                  <a:txBody>
                    <a:bodyPr/>
                    <a:lstStyle/>
                    <a:p>
                      <a:pPr algn="l">
                        <a:lnSpc>
                          <a:spcPct val="115000"/>
                        </a:lnSpc>
                        <a:spcBef>
                          <a:spcPts val="300"/>
                        </a:spcBef>
                      </a:pPr>
                      <a:r>
                        <a:rPr lang="en-GB" sz="1600">
                          <a:effectLst/>
                        </a:rPr>
                        <a:t>Means of Assessing Progress</a:t>
                      </a:r>
                      <a:endParaRPr lang="en-CH" sz="1600">
                        <a:effectLst/>
                        <a:latin typeface="+mn-lt"/>
                        <a:ea typeface="MS Mincho" panose="02020609040205080304" pitchFamily="49" charset="-128"/>
                        <a:cs typeface="Times New Roman" panose="02020603050405020304" pitchFamily="18" charset="0"/>
                      </a:endParaRPr>
                    </a:p>
                  </a:txBody>
                  <a:tcPr marL="35473" marR="35473" marT="0" marB="0"/>
                </a:tc>
                <a:tc>
                  <a:txBody>
                    <a:bodyPr/>
                    <a:lstStyle/>
                    <a:p>
                      <a:pPr algn="just">
                        <a:lnSpc>
                          <a:spcPct val="115000"/>
                        </a:lnSpc>
                        <a:spcBef>
                          <a:spcPts val="300"/>
                        </a:spcBef>
                        <a:spcAft>
                          <a:spcPts val="300"/>
                        </a:spcAft>
                      </a:pPr>
                      <a:r>
                        <a:rPr lang="en-GB" sz="1600" dirty="0">
                          <a:effectLst/>
                        </a:rPr>
                        <a:t>From 1 to 3: </a:t>
                      </a:r>
                      <a:endParaRPr lang="en-CH" sz="1600" dirty="0">
                        <a:effectLst/>
                        <a:latin typeface="+mn-lt"/>
                      </a:endParaRPr>
                    </a:p>
                  </a:txBody>
                  <a:tcPr marL="35473" marR="35473" marT="0" marB="0"/>
                </a:tc>
                <a:extLst>
                  <a:ext uri="{0D108BD9-81ED-4DB2-BD59-A6C34878D82A}">
                    <a16:rowId xmlns:a16="http://schemas.microsoft.com/office/drawing/2014/main" val="3702254793"/>
                  </a:ext>
                </a:extLst>
              </a:tr>
              <a:tr h="616747">
                <a:tc>
                  <a:txBody>
                    <a:bodyPr/>
                    <a:lstStyle/>
                    <a:p>
                      <a:pPr algn="l">
                        <a:lnSpc>
                          <a:spcPct val="115000"/>
                        </a:lnSpc>
                        <a:spcBef>
                          <a:spcPts val="300"/>
                        </a:spcBef>
                      </a:pPr>
                      <a:r>
                        <a:rPr lang="en-GB" sz="1600">
                          <a:effectLst/>
                        </a:rPr>
                        <a:t>Additional Details</a:t>
                      </a:r>
                      <a:endParaRPr lang="en-CH" sz="1600">
                        <a:effectLst/>
                        <a:latin typeface="+mn-lt"/>
                        <a:ea typeface="MS Mincho" panose="02020609040205080304" pitchFamily="49" charset="-128"/>
                        <a:cs typeface="Times New Roman" panose="02020603050405020304" pitchFamily="18" charset="0"/>
                      </a:endParaRPr>
                    </a:p>
                  </a:txBody>
                  <a:tcPr marL="35473" marR="35473" marT="0" marB="0"/>
                </a:tc>
                <a:tc>
                  <a:txBody>
                    <a:bodyPr/>
                    <a:lstStyle/>
                    <a:p>
                      <a:pPr marL="0" lvl="0" indent="0" algn="l">
                        <a:lnSpc>
                          <a:spcPct val="115000"/>
                        </a:lnSpc>
                        <a:spcBef>
                          <a:spcPts val="300"/>
                        </a:spcBef>
                        <a:spcAft>
                          <a:spcPts val="300"/>
                        </a:spcAft>
                        <a:buFont typeface="+mj-lt"/>
                        <a:buNone/>
                      </a:pPr>
                      <a:endParaRPr lang="en-CH" sz="1600" dirty="0">
                        <a:effectLst/>
                        <a:latin typeface="+mn-lt"/>
                        <a:ea typeface="MS Mincho" panose="02020609040205080304" pitchFamily="49" charset="-128"/>
                        <a:cs typeface="Times New Roman" panose="02020603050405020304" pitchFamily="18" charset="0"/>
                      </a:endParaRPr>
                    </a:p>
                  </a:txBody>
                  <a:tcPr marL="35473" marR="35473" marT="0" marB="0"/>
                </a:tc>
                <a:extLst>
                  <a:ext uri="{0D108BD9-81ED-4DB2-BD59-A6C34878D82A}">
                    <a16:rowId xmlns:a16="http://schemas.microsoft.com/office/drawing/2014/main" val="2710426251"/>
                  </a:ext>
                </a:extLst>
              </a:tr>
              <a:tr h="409883">
                <a:tc>
                  <a:txBody>
                    <a:bodyPr/>
                    <a:lstStyle/>
                    <a:p>
                      <a:pPr algn="l">
                        <a:lnSpc>
                          <a:spcPct val="115000"/>
                        </a:lnSpc>
                        <a:spcBef>
                          <a:spcPts val="300"/>
                        </a:spcBef>
                      </a:pPr>
                      <a:r>
                        <a:rPr lang="en-GB" sz="1600">
                          <a:effectLst/>
                        </a:rPr>
                        <a:t>Links with other IP Actions</a:t>
                      </a:r>
                      <a:endParaRPr lang="en-CH" sz="1600">
                        <a:effectLst/>
                        <a:latin typeface="+mn-lt"/>
                        <a:ea typeface="MS Mincho" panose="02020609040205080304" pitchFamily="49" charset="-128"/>
                        <a:cs typeface="Times New Roman" panose="02020603050405020304" pitchFamily="18" charset="0"/>
                      </a:endParaRPr>
                    </a:p>
                  </a:txBody>
                  <a:tcPr marL="35473" marR="35473" marT="0" marB="0"/>
                </a:tc>
                <a:tc>
                  <a:txBody>
                    <a:bodyPr/>
                    <a:lstStyle/>
                    <a:p>
                      <a:pPr marL="165735" algn="l">
                        <a:lnSpc>
                          <a:spcPct val="115000"/>
                        </a:lnSpc>
                        <a:spcBef>
                          <a:spcPts val="300"/>
                        </a:spcBef>
                        <a:spcAft>
                          <a:spcPts val="300"/>
                        </a:spcAft>
                      </a:pPr>
                      <a:r>
                        <a:rPr lang="en-GB" sz="1600" dirty="0">
                          <a:effectLst/>
                        </a:rPr>
                        <a:t> </a:t>
                      </a:r>
                      <a:endParaRPr lang="en-CH" sz="1600" dirty="0">
                        <a:effectLst/>
                        <a:latin typeface="+mn-lt"/>
                        <a:ea typeface="MS Mincho" panose="02020609040205080304" pitchFamily="49" charset="-128"/>
                        <a:cs typeface="Times New Roman" panose="02020603050405020304" pitchFamily="18" charset="0"/>
                      </a:endParaRPr>
                    </a:p>
                  </a:txBody>
                  <a:tcPr marL="35473" marR="35473" marT="0" marB="0"/>
                </a:tc>
                <a:extLst>
                  <a:ext uri="{0D108BD9-81ED-4DB2-BD59-A6C34878D82A}">
                    <a16:rowId xmlns:a16="http://schemas.microsoft.com/office/drawing/2014/main" val="4267297249"/>
                  </a:ext>
                </a:extLst>
              </a:tr>
            </a:tbl>
          </a:graphicData>
        </a:graphic>
      </p:graphicFrame>
    </p:spTree>
    <p:extLst>
      <p:ext uri="{BB962C8B-B14F-4D97-AF65-F5344CB8AC3E}">
        <p14:creationId xmlns:p14="http://schemas.microsoft.com/office/powerpoint/2010/main" val="11211318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4EA611E-8C58-E793-D86D-F34AF99B8F50}"/>
              </a:ext>
            </a:extLst>
          </p:cNvPr>
          <p:cNvGraphicFramePr>
            <a:graphicFrameLocks noGrp="1"/>
          </p:cNvGraphicFramePr>
          <p:nvPr>
            <p:extLst>
              <p:ext uri="{D42A27DB-BD31-4B8C-83A1-F6EECF244321}">
                <p14:modId xmlns:p14="http://schemas.microsoft.com/office/powerpoint/2010/main" val="1245400219"/>
              </p:ext>
            </p:extLst>
          </p:nvPr>
        </p:nvGraphicFramePr>
        <p:xfrm>
          <a:off x="334145" y="444373"/>
          <a:ext cx="10993909" cy="3159887"/>
        </p:xfrm>
        <a:graphic>
          <a:graphicData uri="http://schemas.openxmlformats.org/drawingml/2006/table">
            <a:tbl>
              <a:tblPr bandRow="1">
                <a:tableStyleId>{8799B23B-EC83-4686-B30A-512413B5E67A}</a:tableStyleId>
              </a:tblPr>
              <a:tblGrid>
                <a:gridCol w="923155">
                  <a:extLst>
                    <a:ext uri="{9D8B030D-6E8A-4147-A177-3AD203B41FA5}">
                      <a16:colId xmlns:a16="http://schemas.microsoft.com/office/drawing/2014/main" val="3824557980"/>
                    </a:ext>
                  </a:extLst>
                </a:gridCol>
                <a:gridCol w="10070754">
                  <a:extLst>
                    <a:ext uri="{9D8B030D-6E8A-4147-A177-3AD203B41FA5}">
                      <a16:colId xmlns:a16="http://schemas.microsoft.com/office/drawing/2014/main" val="2135811123"/>
                    </a:ext>
                  </a:extLst>
                </a:gridCol>
              </a:tblGrid>
              <a:tr h="0">
                <a:tc gridSpan="2">
                  <a:txBody>
                    <a:bodyPr/>
                    <a:lstStyle/>
                    <a:p>
                      <a:pPr algn="l">
                        <a:lnSpc>
                          <a:spcPct val="115000"/>
                        </a:lnSpc>
                        <a:spcBef>
                          <a:spcPts val="300"/>
                        </a:spcBef>
                        <a:spcAft>
                          <a:spcPts val="300"/>
                        </a:spcAft>
                      </a:pPr>
                      <a:r>
                        <a:rPr lang="en-GB" sz="1000" b="1" dirty="0">
                          <a:effectLst/>
                        </a:rPr>
                        <a:t>Action A2: Address gaps in satellite observations likely to occur in the near future</a:t>
                      </a:r>
                      <a:endParaRPr lang="en-CH" sz="1000" b="1"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hMerge="1">
                  <a:txBody>
                    <a:bodyPr/>
                    <a:lstStyle/>
                    <a:p>
                      <a:endParaRPr lang="en-CH"/>
                    </a:p>
                  </a:txBody>
                  <a:tcPr/>
                </a:tc>
                <a:extLst>
                  <a:ext uri="{0D108BD9-81ED-4DB2-BD59-A6C34878D82A}">
                    <a16:rowId xmlns:a16="http://schemas.microsoft.com/office/drawing/2014/main" val="494354769"/>
                  </a:ext>
                </a:extLst>
              </a:tr>
              <a:tr h="0">
                <a:tc>
                  <a:txBody>
                    <a:bodyPr/>
                    <a:lstStyle/>
                    <a:p>
                      <a:pPr algn="l">
                        <a:lnSpc>
                          <a:spcPct val="115000"/>
                        </a:lnSpc>
                        <a:spcBef>
                          <a:spcPts val="300"/>
                        </a:spcBef>
                      </a:pPr>
                      <a:r>
                        <a:rPr lang="en-GB" sz="1000" dirty="0">
                          <a:effectLst/>
                        </a:rPr>
                        <a:t>Activities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algn="l">
                        <a:lnSpc>
                          <a:spcPct val="115000"/>
                        </a:lnSpc>
                        <a:spcBef>
                          <a:spcPts val="600"/>
                        </a:spcBef>
                      </a:pPr>
                      <a:r>
                        <a:rPr lang="en-GB" sz="1000" dirty="0">
                          <a:effectLst/>
                        </a:rPr>
                        <a:t>Urgent actions are needed to ensure continuity of the following satellite observations:</a:t>
                      </a:r>
                      <a:endParaRPr lang="en-CH" sz="1000" dirty="0">
                        <a:effectLst/>
                      </a:endParaRPr>
                    </a:p>
                    <a:p>
                      <a:pPr marL="342900" lvl="0" indent="-342900" algn="l">
                        <a:lnSpc>
                          <a:spcPct val="115000"/>
                        </a:lnSpc>
                        <a:spcBef>
                          <a:spcPts val="300"/>
                        </a:spcBef>
                        <a:buFont typeface="+mj-lt"/>
                        <a:buAutoNum type="arabicPeriod"/>
                      </a:pPr>
                      <a:r>
                        <a:rPr lang="en-GB" sz="1000" dirty="0">
                          <a:effectLst/>
                        </a:rPr>
                        <a:t>Altimetry in the polar regions.</a:t>
                      </a:r>
                      <a:endParaRPr lang="en-CH" sz="1000" dirty="0">
                        <a:effectLst/>
                      </a:endParaRPr>
                    </a:p>
                    <a:p>
                      <a:pPr marL="342900" lvl="0" indent="-342900" algn="l">
                        <a:lnSpc>
                          <a:spcPct val="115000"/>
                        </a:lnSpc>
                        <a:spcBef>
                          <a:spcPts val="300"/>
                        </a:spcBef>
                        <a:buFont typeface="+mj-lt"/>
                        <a:buAutoNum type="arabicPeriod"/>
                      </a:pPr>
                      <a:r>
                        <a:rPr lang="en-GB" sz="1000" dirty="0">
                          <a:effectLst/>
                        </a:rPr>
                        <a:t>Gravimetry missions.</a:t>
                      </a:r>
                      <a:endParaRPr lang="en-CH" sz="1000" dirty="0">
                        <a:effectLst/>
                      </a:endParaRPr>
                    </a:p>
                    <a:p>
                      <a:pPr marL="342900" lvl="0" indent="-342900" algn="l">
                        <a:lnSpc>
                          <a:spcPct val="115000"/>
                        </a:lnSpc>
                        <a:spcBef>
                          <a:spcPts val="300"/>
                        </a:spcBef>
                        <a:buFont typeface="+mj-lt"/>
                        <a:buAutoNum type="arabicPeriod"/>
                      </a:pPr>
                      <a:r>
                        <a:rPr lang="en-GB" sz="1000" dirty="0">
                          <a:effectLst/>
                        </a:rPr>
                        <a:t>Biomass measurements.</a:t>
                      </a:r>
                      <a:endParaRPr lang="en-CH" sz="1000" dirty="0">
                        <a:effectLst/>
                      </a:endParaRPr>
                    </a:p>
                    <a:p>
                      <a:pPr marL="342900" lvl="0" indent="-342900" algn="l">
                        <a:lnSpc>
                          <a:spcPct val="115000"/>
                        </a:lnSpc>
                        <a:spcBef>
                          <a:spcPts val="300"/>
                        </a:spcBef>
                        <a:buFont typeface="+mj-lt"/>
                        <a:buAutoNum type="arabicPeriod"/>
                      </a:pPr>
                      <a:r>
                        <a:rPr lang="en-GB" sz="1000" dirty="0">
                          <a:effectLst/>
                        </a:rPr>
                        <a:t>Limb-sounding missions capable of measuring several ECV species in the Upper Troposphere/Lower Stratosphere (UTLS) and stratosphere.</a:t>
                      </a:r>
                      <a:endParaRPr lang="en-CH" sz="1000" dirty="0">
                        <a:effectLst/>
                      </a:endParaRPr>
                    </a:p>
                    <a:p>
                      <a:pPr marL="342900" lvl="0" indent="-342900" algn="l">
                        <a:lnSpc>
                          <a:spcPct val="115000"/>
                        </a:lnSpc>
                        <a:spcBef>
                          <a:spcPts val="300"/>
                        </a:spcBef>
                        <a:buFont typeface="+mj-lt"/>
                        <a:buAutoNum type="arabicPeriod"/>
                      </a:pPr>
                      <a:r>
                        <a:rPr lang="en-GB" sz="1000" dirty="0">
                          <a:effectLst/>
                        </a:rPr>
                        <a:t>Sea Surface Salinity (SSS) measurements.</a:t>
                      </a:r>
                      <a:endParaRPr lang="en-CH" sz="1000" dirty="0">
                        <a:effectLst/>
                      </a:endParaRPr>
                    </a:p>
                    <a:p>
                      <a:pPr marL="342900" lvl="0" indent="-342900" algn="l">
                        <a:lnSpc>
                          <a:spcPct val="115000"/>
                        </a:lnSpc>
                        <a:spcBef>
                          <a:spcPts val="300"/>
                        </a:spcBef>
                        <a:buFont typeface="+mj-lt"/>
                        <a:buAutoNum type="arabicPeriod"/>
                      </a:pPr>
                      <a:r>
                        <a:rPr lang="en-GB" sz="1000" dirty="0">
                          <a:effectLst/>
                        </a:rPr>
                        <a:t>Wind lidar.</a:t>
                      </a:r>
                      <a:endParaRPr lang="en-CH" sz="1000" dirty="0">
                        <a:effectLst/>
                      </a:endParaRPr>
                    </a:p>
                    <a:p>
                      <a:pPr marL="342900" lvl="0" indent="-342900" algn="l">
                        <a:lnSpc>
                          <a:spcPct val="115000"/>
                        </a:lnSpc>
                        <a:spcBef>
                          <a:spcPts val="300"/>
                        </a:spcBef>
                        <a:buFont typeface="+mj-lt"/>
                        <a:buAutoNum type="arabicPeriod"/>
                      </a:pPr>
                      <a:r>
                        <a:rPr lang="en-GB" sz="1000" dirty="0">
                          <a:effectLst/>
                        </a:rPr>
                        <a:t>Global scale ice surface elevation.</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3561642180"/>
                  </a:ext>
                </a:extLst>
              </a:tr>
              <a:tr h="645160">
                <a:tc>
                  <a:txBody>
                    <a:bodyPr/>
                    <a:lstStyle/>
                    <a:p>
                      <a:pPr algn="l">
                        <a:lnSpc>
                          <a:spcPct val="115000"/>
                        </a:lnSpc>
                        <a:spcBef>
                          <a:spcPts val="300"/>
                        </a:spcBef>
                      </a:pPr>
                      <a:r>
                        <a:rPr lang="en-GB" sz="1000" dirty="0">
                          <a:effectLst/>
                        </a:rPr>
                        <a:t>Issue/Benefits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algn="l">
                        <a:lnSpc>
                          <a:spcPct val="115000"/>
                        </a:lnSpc>
                        <a:spcBef>
                          <a:spcPts val="600"/>
                        </a:spcBef>
                        <a:spcAft>
                          <a:spcPts val="300"/>
                        </a:spcAft>
                      </a:pPr>
                      <a:r>
                        <a:rPr lang="en-GB" sz="1000" dirty="0">
                          <a:effectLst/>
                        </a:rPr>
                        <a:t>Monitoring of many ECVs which are critically important to climate science are now dependent on satellite observations. There is a real danger that some observations will stop in the next 5-10 years, or even sooner for missions that have already exceeded their expected lifetime. The continuity of these measurements is essential to develop and extend the long time series needed for climate monitoring. </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2660023086"/>
                  </a:ext>
                </a:extLst>
              </a:tr>
              <a:tr h="180340">
                <a:tc>
                  <a:txBody>
                    <a:bodyPr/>
                    <a:lstStyle/>
                    <a:p>
                      <a:pPr algn="l">
                        <a:lnSpc>
                          <a:spcPct val="115000"/>
                        </a:lnSpc>
                        <a:spcBef>
                          <a:spcPts val="300"/>
                        </a:spcBef>
                      </a:pPr>
                      <a:r>
                        <a:rPr lang="en-GB" sz="1000" dirty="0">
                          <a:effectLst/>
                        </a:rPr>
                        <a:t>Implementers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algn="l">
                        <a:lnSpc>
                          <a:spcPct val="115000"/>
                        </a:lnSpc>
                        <a:spcBef>
                          <a:spcPts val="300"/>
                        </a:spcBef>
                        <a:spcAft>
                          <a:spcPts val="300"/>
                        </a:spcAft>
                      </a:pPr>
                      <a:r>
                        <a:rPr lang="en-GB" sz="1000" dirty="0">
                          <a:effectLst/>
                        </a:rPr>
                        <a:t>From 1 to 7: Space agencies.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3918501891"/>
                  </a:ext>
                </a:extLst>
              </a:tr>
              <a:tr h="0">
                <a:tc>
                  <a:txBody>
                    <a:bodyPr/>
                    <a:lstStyle/>
                    <a:p>
                      <a:pPr algn="l">
                        <a:lnSpc>
                          <a:spcPct val="115000"/>
                        </a:lnSpc>
                        <a:spcBef>
                          <a:spcPts val="300"/>
                        </a:spcBef>
                      </a:pPr>
                      <a:r>
                        <a:rPr lang="en-GB" sz="1000">
                          <a:effectLst/>
                        </a:rPr>
                        <a:t>Means of Assessing Progress</a:t>
                      </a:r>
                      <a:endParaRPr lang="en-CH" sz="100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algn="l">
                        <a:lnSpc>
                          <a:spcPct val="115000"/>
                        </a:lnSpc>
                        <a:spcBef>
                          <a:spcPts val="300"/>
                        </a:spcBef>
                        <a:spcAft>
                          <a:spcPts val="300"/>
                        </a:spcAft>
                      </a:pPr>
                      <a:r>
                        <a:rPr lang="en-GB" sz="1000" dirty="0">
                          <a:effectLst/>
                        </a:rPr>
                        <a:t>From 1 to 7: Established plans of Space agencies that ensure the continuation of satellite missions for altimetry, gravimetry, biomass, limb-sounding, sea surface salinity, wind lidar, global scale ice surface elevation.</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3675015432"/>
                  </a:ext>
                </a:extLst>
              </a:tr>
            </a:tbl>
          </a:graphicData>
        </a:graphic>
      </p:graphicFrame>
      <p:graphicFrame>
        <p:nvGraphicFramePr>
          <p:cNvPr id="3" name="Table 2">
            <a:extLst>
              <a:ext uri="{FF2B5EF4-FFF2-40B4-BE49-F238E27FC236}">
                <a16:creationId xmlns:a16="http://schemas.microsoft.com/office/drawing/2014/main" id="{AAC7900B-2460-FF8D-6E2F-50A81C0E17E0}"/>
              </a:ext>
            </a:extLst>
          </p:cNvPr>
          <p:cNvGraphicFramePr>
            <a:graphicFrameLocks noGrp="1"/>
          </p:cNvGraphicFramePr>
          <p:nvPr>
            <p:extLst>
              <p:ext uri="{D42A27DB-BD31-4B8C-83A1-F6EECF244321}">
                <p14:modId xmlns:p14="http://schemas.microsoft.com/office/powerpoint/2010/main" val="603827318"/>
              </p:ext>
            </p:extLst>
          </p:nvPr>
        </p:nvGraphicFramePr>
        <p:xfrm>
          <a:off x="334145" y="3678845"/>
          <a:ext cx="10993909" cy="3078226"/>
        </p:xfrm>
        <a:graphic>
          <a:graphicData uri="http://schemas.openxmlformats.org/drawingml/2006/table">
            <a:tbl>
              <a:tblPr bandRow="1">
                <a:tableStyleId>{8799B23B-EC83-4686-B30A-512413B5E67A}</a:tableStyleId>
              </a:tblPr>
              <a:tblGrid>
                <a:gridCol w="961255">
                  <a:extLst>
                    <a:ext uri="{9D8B030D-6E8A-4147-A177-3AD203B41FA5}">
                      <a16:colId xmlns:a16="http://schemas.microsoft.com/office/drawing/2014/main" val="3061622549"/>
                    </a:ext>
                  </a:extLst>
                </a:gridCol>
                <a:gridCol w="10032654">
                  <a:extLst>
                    <a:ext uri="{9D8B030D-6E8A-4147-A177-3AD203B41FA5}">
                      <a16:colId xmlns:a16="http://schemas.microsoft.com/office/drawing/2014/main" val="1294009136"/>
                    </a:ext>
                  </a:extLst>
                </a:gridCol>
              </a:tblGrid>
              <a:tr h="0">
                <a:tc gridSpan="2">
                  <a:txBody>
                    <a:bodyPr/>
                    <a:lstStyle/>
                    <a:p>
                      <a:pPr algn="l">
                        <a:lnSpc>
                          <a:spcPct val="115000"/>
                        </a:lnSpc>
                        <a:spcBef>
                          <a:spcPts val="300"/>
                        </a:spcBef>
                        <a:spcAft>
                          <a:spcPts val="300"/>
                        </a:spcAft>
                      </a:pPr>
                      <a:r>
                        <a:rPr lang="en-GB" sz="1000" b="1" dirty="0">
                          <a:effectLst/>
                        </a:rPr>
                        <a:t>Action A3: Prepare follow-on plans for critical satellite missions </a:t>
                      </a:r>
                      <a:endParaRPr lang="en-CH" sz="1000" b="1"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hMerge="1">
                  <a:txBody>
                    <a:bodyPr/>
                    <a:lstStyle/>
                    <a:p>
                      <a:endParaRPr lang="en-CH"/>
                    </a:p>
                  </a:txBody>
                  <a:tcPr/>
                </a:tc>
                <a:extLst>
                  <a:ext uri="{0D108BD9-81ED-4DB2-BD59-A6C34878D82A}">
                    <a16:rowId xmlns:a16="http://schemas.microsoft.com/office/drawing/2014/main" val="2637264928"/>
                  </a:ext>
                </a:extLst>
              </a:tr>
              <a:tr h="0">
                <a:tc>
                  <a:txBody>
                    <a:bodyPr/>
                    <a:lstStyle/>
                    <a:p>
                      <a:pPr algn="l">
                        <a:lnSpc>
                          <a:spcPct val="115000"/>
                        </a:lnSpc>
                        <a:spcBef>
                          <a:spcPts val="300"/>
                        </a:spcBef>
                      </a:pPr>
                      <a:r>
                        <a:rPr lang="en-GB" sz="1000" dirty="0">
                          <a:effectLst/>
                        </a:rPr>
                        <a:t>Activities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algn="l">
                        <a:lnSpc>
                          <a:spcPct val="115000"/>
                        </a:lnSpc>
                        <a:spcBef>
                          <a:spcPts val="600"/>
                        </a:spcBef>
                      </a:pPr>
                      <a:r>
                        <a:rPr lang="en-GB" sz="1000" dirty="0">
                          <a:effectLst/>
                        </a:rPr>
                        <a:t>Develop follow-on plans to ensure medium and long-term continuity of the following satellite observations:</a:t>
                      </a:r>
                      <a:endParaRPr lang="en-CH" sz="1000" dirty="0">
                        <a:effectLst/>
                      </a:endParaRPr>
                    </a:p>
                    <a:p>
                      <a:pPr marL="342900" lvl="0" indent="-342900" algn="l">
                        <a:lnSpc>
                          <a:spcPct val="115000"/>
                        </a:lnSpc>
                        <a:spcBef>
                          <a:spcPts val="300"/>
                        </a:spcBef>
                        <a:buFont typeface="+mj-lt"/>
                        <a:buAutoNum type="arabicPeriod"/>
                      </a:pPr>
                      <a:r>
                        <a:rPr lang="en-GB" sz="1000" dirty="0">
                          <a:effectLst/>
                        </a:rPr>
                        <a:t>Earth Radiation Budget (ERB) measurements.</a:t>
                      </a:r>
                      <a:endParaRPr lang="en-CH" sz="1000" dirty="0">
                        <a:effectLst/>
                      </a:endParaRPr>
                    </a:p>
                    <a:p>
                      <a:pPr marL="342900" lvl="0" indent="-342900" algn="l">
                        <a:lnSpc>
                          <a:spcPct val="115000"/>
                        </a:lnSpc>
                        <a:spcBef>
                          <a:spcPts val="300"/>
                        </a:spcBef>
                        <a:buFont typeface="+mj-lt"/>
                        <a:buAutoNum type="arabicPeriod"/>
                      </a:pPr>
                      <a:r>
                        <a:rPr lang="en-GB" sz="1000" dirty="0">
                          <a:effectLst/>
                        </a:rPr>
                        <a:t>Cloud profiling.</a:t>
                      </a:r>
                      <a:endParaRPr lang="en-CH" sz="1000" dirty="0">
                        <a:effectLst/>
                      </a:endParaRPr>
                    </a:p>
                    <a:p>
                      <a:pPr marL="342900" lvl="0" indent="-342900" algn="l">
                        <a:lnSpc>
                          <a:spcPct val="115000"/>
                        </a:lnSpc>
                        <a:spcBef>
                          <a:spcPts val="300"/>
                        </a:spcBef>
                        <a:buFont typeface="+mj-lt"/>
                        <a:buAutoNum type="arabicPeriod"/>
                      </a:pPr>
                      <a:r>
                        <a:rPr lang="en-GB" sz="1000" dirty="0">
                          <a:effectLst/>
                        </a:rPr>
                        <a:t>Cloud lidar.</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Global Precipitation Measurement (GPM) consisting of a dual-frequency precipitation radar and passive microwave measurements to provide sufficient temporal and spatial sampling of rain areas.</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Sea ice and icebergs (or floating ice).</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3023900692"/>
                  </a:ext>
                </a:extLst>
              </a:tr>
              <a:tr h="793750">
                <a:tc>
                  <a:txBody>
                    <a:bodyPr/>
                    <a:lstStyle/>
                    <a:p>
                      <a:pPr algn="l">
                        <a:lnSpc>
                          <a:spcPct val="115000"/>
                        </a:lnSpc>
                        <a:spcBef>
                          <a:spcPts val="300"/>
                        </a:spcBef>
                      </a:pPr>
                      <a:r>
                        <a:rPr lang="en-GB" sz="1000">
                          <a:effectLst/>
                        </a:rPr>
                        <a:t>Issue/Benefits</a:t>
                      </a:r>
                      <a:endParaRPr lang="en-CH" sz="100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algn="l">
                        <a:lnSpc>
                          <a:spcPct val="115000"/>
                        </a:lnSpc>
                        <a:spcBef>
                          <a:spcPts val="600"/>
                        </a:spcBef>
                        <a:spcAft>
                          <a:spcPts val="300"/>
                        </a:spcAft>
                      </a:pPr>
                      <a:r>
                        <a:rPr lang="en-GB" sz="1000" dirty="0">
                          <a:effectLst/>
                        </a:rPr>
                        <a:t>Monitoring of many ECVs which are critically important to climate science are now dependent on satellite observations. The lack of confirmed plans for follow-on missions for some of these observations leaves the climate data records for some ECVs at risk. The continuity of these measurements is essential to develop and extend the long time series needed for climate monitoring. </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3715396844"/>
                  </a:ext>
                </a:extLst>
              </a:tr>
              <a:tr h="156845">
                <a:tc>
                  <a:txBody>
                    <a:bodyPr/>
                    <a:lstStyle/>
                    <a:p>
                      <a:pPr algn="l">
                        <a:lnSpc>
                          <a:spcPct val="115000"/>
                        </a:lnSpc>
                        <a:spcBef>
                          <a:spcPts val="300"/>
                        </a:spcBef>
                      </a:pPr>
                      <a:r>
                        <a:rPr lang="en-GB" sz="1000">
                          <a:effectLst/>
                        </a:rPr>
                        <a:t>Implementers</a:t>
                      </a:r>
                      <a:endParaRPr lang="en-CH" sz="100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algn="l">
                        <a:lnSpc>
                          <a:spcPct val="115000"/>
                        </a:lnSpc>
                        <a:spcBef>
                          <a:spcPts val="300"/>
                        </a:spcBef>
                        <a:spcAft>
                          <a:spcPts val="300"/>
                        </a:spcAft>
                      </a:pPr>
                      <a:r>
                        <a:rPr lang="en-GB" sz="1000" dirty="0">
                          <a:effectLst/>
                        </a:rPr>
                        <a:t>From 1 to 5: Space agencies.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2053574723"/>
                  </a:ext>
                </a:extLst>
              </a:tr>
              <a:tr h="0">
                <a:tc>
                  <a:txBody>
                    <a:bodyPr/>
                    <a:lstStyle/>
                    <a:p>
                      <a:pPr algn="l">
                        <a:lnSpc>
                          <a:spcPct val="115000"/>
                        </a:lnSpc>
                        <a:spcBef>
                          <a:spcPts val="300"/>
                        </a:spcBef>
                      </a:pPr>
                      <a:r>
                        <a:rPr lang="en-GB" sz="1000">
                          <a:effectLst/>
                        </a:rPr>
                        <a:t>Means of Assessing Progress</a:t>
                      </a:r>
                      <a:endParaRPr lang="en-CH" sz="100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algn="l">
                        <a:lnSpc>
                          <a:spcPct val="115000"/>
                        </a:lnSpc>
                        <a:spcBef>
                          <a:spcPts val="600"/>
                        </a:spcBef>
                        <a:spcAft>
                          <a:spcPts val="300"/>
                        </a:spcAft>
                      </a:pPr>
                      <a:r>
                        <a:rPr lang="en-GB" sz="1000" dirty="0">
                          <a:effectLst/>
                        </a:rPr>
                        <a:t>From 1 to 5: Established (long-term) plans of Space agencies demonstrating the continuation of satellite missions for earth radiation budget, cloud profiling radar, cloud lidar, GPM and floating ice.</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4036396449"/>
                  </a:ext>
                </a:extLst>
              </a:tr>
            </a:tbl>
          </a:graphicData>
        </a:graphic>
      </p:graphicFrame>
      <p:sp>
        <p:nvSpPr>
          <p:cNvPr id="4" name="TextBox 3">
            <a:extLst>
              <a:ext uri="{FF2B5EF4-FFF2-40B4-BE49-F238E27FC236}">
                <a16:creationId xmlns:a16="http://schemas.microsoft.com/office/drawing/2014/main" id="{2950BFAB-2459-3BF5-2956-B4A0C7BDCCB2}"/>
              </a:ext>
            </a:extLst>
          </p:cNvPr>
          <p:cNvSpPr txBox="1"/>
          <p:nvPr/>
        </p:nvSpPr>
        <p:spPr>
          <a:xfrm>
            <a:off x="9042400" y="146914"/>
            <a:ext cx="3099375" cy="369332"/>
          </a:xfrm>
          <a:prstGeom prst="rect">
            <a:avLst/>
          </a:prstGeom>
          <a:solidFill>
            <a:schemeClr val="accent3"/>
          </a:solidFill>
          <a:ln>
            <a:solidFill>
              <a:schemeClr val="tx1"/>
            </a:solidFill>
          </a:ln>
        </p:spPr>
        <p:txBody>
          <a:bodyPr wrap="none" rtlCol="0">
            <a:spAutoFit/>
          </a:bodyPr>
          <a:lstStyle/>
          <a:p>
            <a:r>
              <a:rPr lang="en-US" b="1" dirty="0">
                <a:solidFill>
                  <a:schemeClr val="bg1"/>
                </a:solidFill>
              </a:rPr>
              <a:t>A: ENSURING  SUSTAINABILITY</a:t>
            </a:r>
            <a:endParaRPr lang="en-CH" b="1" dirty="0">
              <a:solidFill>
                <a:schemeClr val="bg1"/>
              </a:solidFill>
            </a:endParaRPr>
          </a:p>
        </p:txBody>
      </p:sp>
    </p:spTree>
    <p:extLst>
      <p:ext uri="{BB962C8B-B14F-4D97-AF65-F5344CB8AC3E}">
        <p14:creationId xmlns:p14="http://schemas.microsoft.com/office/powerpoint/2010/main" val="35518856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812CDD-40D8-03FF-70B2-1D7E3ABE1EB9}"/>
              </a:ext>
            </a:extLst>
          </p:cNvPr>
          <p:cNvGraphicFramePr>
            <a:graphicFrameLocks noGrp="1"/>
          </p:cNvGraphicFramePr>
          <p:nvPr>
            <p:extLst>
              <p:ext uri="{D42A27DB-BD31-4B8C-83A1-F6EECF244321}">
                <p14:modId xmlns:p14="http://schemas.microsoft.com/office/powerpoint/2010/main" val="428870293"/>
              </p:ext>
            </p:extLst>
          </p:nvPr>
        </p:nvGraphicFramePr>
        <p:xfrm>
          <a:off x="349250" y="457165"/>
          <a:ext cx="10471150" cy="6122480"/>
        </p:xfrm>
        <a:graphic>
          <a:graphicData uri="http://schemas.openxmlformats.org/drawingml/2006/table">
            <a:tbl>
              <a:tblPr firstRow="1" firstCol="1" bandRow="1">
                <a:tableStyleId>{ED083AE6-46FA-4A59-8FB0-9F97EB10719F}</a:tableStyleId>
              </a:tblPr>
              <a:tblGrid>
                <a:gridCol w="952500">
                  <a:extLst>
                    <a:ext uri="{9D8B030D-6E8A-4147-A177-3AD203B41FA5}">
                      <a16:colId xmlns:a16="http://schemas.microsoft.com/office/drawing/2014/main" val="348092128"/>
                    </a:ext>
                  </a:extLst>
                </a:gridCol>
                <a:gridCol w="9518650">
                  <a:extLst>
                    <a:ext uri="{9D8B030D-6E8A-4147-A177-3AD203B41FA5}">
                      <a16:colId xmlns:a16="http://schemas.microsoft.com/office/drawing/2014/main" val="3105107525"/>
                    </a:ext>
                  </a:extLst>
                </a:gridCol>
              </a:tblGrid>
              <a:tr h="0">
                <a:tc gridSpan="2">
                  <a:txBody>
                    <a:bodyPr/>
                    <a:lstStyle/>
                    <a:p>
                      <a:pPr algn="l">
                        <a:lnSpc>
                          <a:spcPct val="115000"/>
                        </a:lnSpc>
                        <a:spcBef>
                          <a:spcPts val="300"/>
                        </a:spcBef>
                        <a:spcAft>
                          <a:spcPts val="300"/>
                        </a:spcAft>
                      </a:pPr>
                      <a:r>
                        <a:rPr lang="en-GB" sz="1000" dirty="0">
                          <a:effectLst/>
                        </a:rPr>
                        <a:t>Action B3: New Earth observing satellite missions to fill gaps in the observing systems </a:t>
                      </a:r>
                      <a:endParaRPr lang="en-CH" sz="1000" b="1"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tc hMerge="1">
                  <a:txBody>
                    <a:bodyPr/>
                    <a:lstStyle/>
                    <a:p>
                      <a:endParaRPr lang="en-CH"/>
                    </a:p>
                  </a:txBody>
                  <a:tcPr/>
                </a:tc>
                <a:extLst>
                  <a:ext uri="{0D108BD9-81ED-4DB2-BD59-A6C34878D82A}">
                    <a16:rowId xmlns:a16="http://schemas.microsoft.com/office/drawing/2014/main" val="1349042656"/>
                  </a:ext>
                </a:extLst>
              </a:tr>
              <a:tr h="0">
                <a:tc>
                  <a:txBody>
                    <a:bodyPr/>
                    <a:lstStyle/>
                    <a:p>
                      <a:pPr>
                        <a:spcBef>
                          <a:spcPts val="300"/>
                        </a:spcBef>
                      </a:pPr>
                      <a:r>
                        <a:rPr lang="en-GB" sz="1000" b="0" dirty="0">
                          <a:effectLst/>
                        </a:rPr>
                        <a:t>Activities</a:t>
                      </a:r>
                      <a:endParaRPr lang="en-CH" sz="10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marL="342900" lvl="0" indent="-342900" algn="l">
                        <a:lnSpc>
                          <a:spcPct val="115000"/>
                        </a:lnSpc>
                        <a:spcBef>
                          <a:spcPts val="300"/>
                        </a:spcBef>
                        <a:spcAft>
                          <a:spcPts val="300"/>
                        </a:spcAft>
                        <a:buFont typeface="+mj-lt"/>
                        <a:buAutoNum type="arabicPeriod"/>
                      </a:pPr>
                      <a:r>
                        <a:rPr lang="en-GB" sz="1000" dirty="0">
                          <a:effectLst/>
                        </a:rPr>
                        <a:t>Improve diurnal sampling of observations and coverage of GHGs, precursor aerosols, and solar-induced fluorescence (SIF) to improve estimation of emissions and vegetation carbon uptake.</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Explore new ways to improve estimates of Earth’s Energy Imbalance (EEI) with novel remote sensing techniques and with very well calibrated hyperspectral measurements over the full spectrum of the outgoing longwave and shortwave radiation. </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Provide direct measurements of ocean surface currents from space.</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Explore and demonstrate the feasibility of satellite missions based on new satellite technologies for climate monitoring.</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Develop operational techniques to estimate permafrost extent.</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2680088398"/>
                  </a:ext>
                </a:extLst>
              </a:tr>
              <a:tr h="0">
                <a:tc>
                  <a:txBody>
                    <a:bodyPr/>
                    <a:lstStyle/>
                    <a:p>
                      <a:pPr>
                        <a:spcBef>
                          <a:spcPts val="300"/>
                        </a:spcBef>
                      </a:pPr>
                      <a:r>
                        <a:rPr lang="en-GB" sz="1000" b="0" dirty="0">
                          <a:effectLst/>
                        </a:rPr>
                        <a:t>Issue/Benefits</a:t>
                      </a:r>
                      <a:endParaRPr lang="en-CH" sz="10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marL="342900" lvl="0" indent="-342900" algn="l">
                        <a:lnSpc>
                          <a:spcPct val="115000"/>
                        </a:lnSpc>
                        <a:spcBef>
                          <a:spcPts val="300"/>
                        </a:spcBef>
                        <a:spcAft>
                          <a:spcPts val="300"/>
                        </a:spcAft>
                        <a:buFont typeface="+mj-lt"/>
                        <a:buAutoNum type="arabicPeriod"/>
                      </a:pPr>
                      <a:r>
                        <a:rPr lang="en-GB" sz="1000" dirty="0">
                          <a:effectLst/>
                        </a:rPr>
                        <a:t>Improving the coverage and </a:t>
                      </a:r>
                      <a:r>
                        <a:rPr lang="en-GB" sz="1000" dirty="0" err="1">
                          <a:effectLst/>
                        </a:rPr>
                        <a:t>spatio</a:t>
                      </a:r>
                      <a:r>
                        <a:rPr lang="en-GB" sz="1000" dirty="0">
                          <a:effectLst/>
                        </a:rPr>
                        <a:t>-temporal resolution of GHG, precursor aerosols and SIF measurements can be facilitated by constellations of low-earth-orbiting (LEO) satellite with varying overpass times, or observations from geostationary (low and mid-latitudes) and highly elliptical (high latitudes) orbits. High temporal frequency measurements are required for better diurnal characterization of GHG lifecycles, carbon cycle components and improved emission estimation in synergy with expanded in situ systems.</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Direct measurements of the EEI need to be improved to the extent possible. However, the EEI cannot currently be determined from space-borne broad-band radiometers with sufficient accuracy. Direct measurements indicative of EEI from space would allow us to quantify and track Earth's energy uptake responsible for global climate change. On the one hand, new approaches based on hyperspectral longwave and shortwave radiances could provide the insight sought to understand the temporal change of the EEI.  On the other hand, novel techniques that measure radiation pressure accelerations in orbit are expected to exceed accuracy limitations of broadband radiometry, but are currently at the concept stage of development.</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Ocean surface currents play an important role in redistributing heat, salt, passive tracers, and ocean pollutants in the surface layer of the ocean. These currents have significant implications to climate, weather, sea state, marine biology, ecosystems, and biogeochemistry. Currently, space-based estimates of near-surface currents are produced by combining surface geostrophic currents derived from altimetry and Ekman Current derived from ocean-surface wind stress (e.g., from </a:t>
                      </a:r>
                      <a:r>
                        <a:rPr lang="en-GB" sz="1000" dirty="0" err="1">
                          <a:effectLst/>
                        </a:rPr>
                        <a:t>scatterometers</a:t>
                      </a:r>
                      <a:r>
                        <a:rPr lang="en-GB" sz="1000" dirty="0">
                          <a:effectLst/>
                        </a:rPr>
                        <a:t>). They are more representative of mixed-layer currents than surface currents. Moreover, the geostrophic and Ekman theories break down near the equator, preventing reliable estimates of the currents from altimetry and </a:t>
                      </a:r>
                      <a:r>
                        <a:rPr lang="en-GB" sz="1000" dirty="0" err="1">
                          <a:effectLst/>
                        </a:rPr>
                        <a:t>scatterometry</a:t>
                      </a:r>
                      <a:r>
                        <a:rPr lang="en-GB" sz="1000" dirty="0">
                          <a:effectLst/>
                        </a:rPr>
                        <a:t> measurements. Direct measurements of surface currents from space are thus needed.</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It is important to take climate related requirements directly into account during the development and implementation of new satellite missions. Therefore, it is necessary to proceed with exploration and demonstration of new satellite missions to be compatible with climate monitoring needs (Stephens et al., 2020).</a:t>
                      </a:r>
                      <a:endParaRPr lang="en-CH" sz="1000" dirty="0">
                        <a:effectLst/>
                      </a:endParaRPr>
                    </a:p>
                    <a:p>
                      <a:pPr marL="342900" lvl="0" indent="-342900" algn="l">
                        <a:lnSpc>
                          <a:spcPct val="115000"/>
                        </a:lnSpc>
                        <a:spcBef>
                          <a:spcPts val="300"/>
                        </a:spcBef>
                        <a:spcAft>
                          <a:spcPts val="300"/>
                        </a:spcAft>
                        <a:buFont typeface="+mj-lt"/>
                        <a:buAutoNum type="arabicPeriod"/>
                      </a:pPr>
                      <a:r>
                        <a:rPr lang="en-GB" sz="1000" dirty="0">
                          <a:effectLst/>
                        </a:rPr>
                        <a:t>Knowledge of changes in permafrost extent are important to adapt infrastructure and minimize losses due to melting permafrost.</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117167573"/>
                  </a:ext>
                </a:extLst>
              </a:tr>
              <a:tr h="193675">
                <a:tc>
                  <a:txBody>
                    <a:bodyPr/>
                    <a:lstStyle/>
                    <a:p>
                      <a:pPr>
                        <a:spcBef>
                          <a:spcPts val="300"/>
                        </a:spcBef>
                        <a:spcAft>
                          <a:spcPts val="300"/>
                        </a:spcAft>
                      </a:pPr>
                      <a:r>
                        <a:rPr lang="en-GB" sz="1000" b="0" dirty="0">
                          <a:effectLst/>
                        </a:rPr>
                        <a:t>Implementer</a:t>
                      </a:r>
                      <a:r>
                        <a:rPr lang="en-US" sz="1000" b="0" dirty="0">
                          <a:effectLst/>
                        </a:rPr>
                        <a:t>s</a:t>
                      </a:r>
                      <a:endParaRPr lang="en-CH" sz="10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algn="l">
                        <a:lnSpc>
                          <a:spcPct val="115000"/>
                        </a:lnSpc>
                        <a:spcBef>
                          <a:spcPts val="300"/>
                        </a:spcBef>
                      </a:pPr>
                      <a:r>
                        <a:rPr lang="en-GB" sz="1000" dirty="0">
                          <a:effectLst/>
                        </a:rPr>
                        <a:t>From 1 to 5:  Space agencies.</a:t>
                      </a: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160286543"/>
                  </a:ext>
                </a:extLst>
              </a:tr>
              <a:tr h="193675">
                <a:tc>
                  <a:txBody>
                    <a:bodyPr/>
                    <a:lstStyle/>
                    <a:p>
                      <a:pPr>
                        <a:spcBef>
                          <a:spcPts val="300"/>
                        </a:spcBef>
                        <a:spcAft>
                          <a:spcPts val="300"/>
                        </a:spcAft>
                      </a:pPr>
                      <a:r>
                        <a:rPr lang="en-US" sz="1000" b="0" dirty="0">
                          <a:effectLst/>
                        </a:rPr>
                        <a:t>Means of assessing progress</a:t>
                      </a:r>
                      <a:endParaRPr lang="en-CH" sz="1000" b="0" dirty="0">
                        <a:effectLst/>
                        <a:latin typeface="Arial" panose="020B0604020202020204" pitchFamily="34" charset="0"/>
                        <a:ea typeface="MS Mincho" panose="02020609040205080304" pitchFamily="49" charset="-128"/>
                        <a:cs typeface="Times New Roman" panose="02020603050405020304" pitchFamily="18" charset="0"/>
                      </a:endParaRPr>
                    </a:p>
                  </a:txBody>
                  <a:tcPr marL="73025" marR="73025" marT="0" marB="0"/>
                </a:tc>
                <a:tc>
                  <a:txBody>
                    <a:bodyPr/>
                    <a:lstStyle/>
                    <a:p>
                      <a:pPr algn="l">
                        <a:lnSpc>
                          <a:spcPct val="115000"/>
                        </a:lnSpc>
                        <a:spcBef>
                          <a:spcPts val="300"/>
                        </a:spcBef>
                      </a:pPr>
                      <a:r>
                        <a:rPr lang="en-US" sz="1000" dirty="0">
                          <a:effectLst/>
                        </a:rPr>
                        <a:t>From 1 to 3 and 5: </a:t>
                      </a:r>
                    </a:p>
                    <a:p>
                      <a:pPr algn="l">
                        <a:lnSpc>
                          <a:spcPct val="115000"/>
                        </a:lnSpc>
                        <a:spcBef>
                          <a:spcPts val="300"/>
                        </a:spcBef>
                      </a:pPr>
                      <a:r>
                        <a:rPr lang="en-US" sz="1000" dirty="0">
                          <a:effectLst/>
                        </a:rPr>
                        <a:t>Feasibility studies addressing mission concepts relevant to observation and mission gaps. Solicitations by Space agencies for satellite mission development relevant to the above points. </a:t>
                      </a:r>
                    </a:p>
                    <a:p>
                      <a:pPr algn="l">
                        <a:lnSpc>
                          <a:spcPct val="115000"/>
                        </a:lnSpc>
                        <a:spcBef>
                          <a:spcPts val="300"/>
                        </a:spcBef>
                      </a:pPr>
                      <a:r>
                        <a:rPr lang="en-US" sz="1000" dirty="0">
                          <a:effectLst/>
                        </a:rPr>
                        <a:t>4. Number of publications on new potential satellite climate observations.</a:t>
                      </a:r>
                    </a:p>
                    <a:p>
                      <a:pPr algn="l">
                        <a:lnSpc>
                          <a:spcPct val="115000"/>
                        </a:lnSpc>
                        <a:spcBef>
                          <a:spcPts val="300"/>
                        </a:spcBef>
                      </a:pPr>
                      <a:endParaRPr lang="en-CH" sz="1000" dirty="0">
                        <a:effectLst/>
                        <a:latin typeface="Verdana" panose="020B0604030504040204" pitchFamily="34" charset="0"/>
                        <a:ea typeface="MS Mincho" panose="02020609040205080304" pitchFamily="49" charset="-128"/>
                        <a:cs typeface="Times New Roman" panose="02020603050405020304" pitchFamily="18" charset="0"/>
                      </a:endParaRPr>
                    </a:p>
                  </a:txBody>
                  <a:tcPr marL="73025" marR="73025" marT="0" marB="0"/>
                </a:tc>
                <a:extLst>
                  <a:ext uri="{0D108BD9-81ED-4DB2-BD59-A6C34878D82A}">
                    <a16:rowId xmlns:a16="http://schemas.microsoft.com/office/drawing/2014/main" val="1162580119"/>
                  </a:ext>
                </a:extLst>
              </a:tr>
            </a:tbl>
          </a:graphicData>
        </a:graphic>
      </p:graphicFrame>
      <p:sp>
        <p:nvSpPr>
          <p:cNvPr id="3" name="TextBox 2">
            <a:extLst>
              <a:ext uri="{FF2B5EF4-FFF2-40B4-BE49-F238E27FC236}">
                <a16:creationId xmlns:a16="http://schemas.microsoft.com/office/drawing/2014/main" id="{69816A2E-2EFB-D77C-C6E4-7BFC545A7799}"/>
              </a:ext>
            </a:extLst>
          </p:cNvPr>
          <p:cNvSpPr txBox="1"/>
          <p:nvPr/>
        </p:nvSpPr>
        <p:spPr>
          <a:xfrm>
            <a:off x="9915478" y="87833"/>
            <a:ext cx="2228944" cy="369332"/>
          </a:xfrm>
          <a:prstGeom prst="rect">
            <a:avLst/>
          </a:prstGeom>
          <a:solidFill>
            <a:schemeClr val="bg1">
              <a:lumMod val="50000"/>
            </a:schemeClr>
          </a:solidFill>
          <a:ln>
            <a:solidFill>
              <a:schemeClr val="tx1"/>
            </a:solidFill>
          </a:ln>
        </p:spPr>
        <p:txBody>
          <a:bodyPr wrap="none" rtlCol="0">
            <a:spAutoFit/>
          </a:bodyPr>
          <a:lstStyle/>
          <a:p>
            <a:r>
              <a:rPr lang="en-US" b="1" dirty="0">
                <a:solidFill>
                  <a:schemeClr val="bg1"/>
                </a:solidFill>
              </a:rPr>
              <a:t>B: FILLING Data GAPS</a:t>
            </a:r>
            <a:endParaRPr lang="en-CH" b="1" dirty="0">
              <a:solidFill>
                <a:schemeClr val="bg1"/>
              </a:solidFill>
            </a:endParaRPr>
          </a:p>
        </p:txBody>
      </p:sp>
    </p:spTree>
    <p:extLst>
      <p:ext uri="{BB962C8B-B14F-4D97-AF65-F5344CB8AC3E}">
        <p14:creationId xmlns:p14="http://schemas.microsoft.com/office/powerpoint/2010/main" val="2466315516"/>
      </p:ext>
    </p:extLst>
  </p:cSld>
  <p:clrMapOvr>
    <a:masterClrMapping/>
  </p:clrMapOvr>
  <p:transition>
    <p:fade/>
  </p:transition>
</p:sld>
</file>

<file path=ppt/theme/theme1.xml><?xml version="1.0" encoding="utf-8"?>
<a:theme xmlns:a="http://schemas.openxmlformats.org/drawingml/2006/main" name="GCOS1">
  <a:themeElements>
    <a:clrScheme name="Custom 4">
      <a:dk1>
        <a:srgbClr val="000000"/>
      </a:dk1>
      <a:lt1>
        <a:srgbClr val="FFFFFF"/>
      </a:lt1>
      <a:dk2>
        <a:srgbClr val="44546A"/>
      </a:dk2>
      <a:lt2>
        <a:srgbClr val="E7E6E6"/>
      </a:lt2>
      <a:accent1>
        <a:srgbClr val="F5911E"/>
      </a:accent1>
      <a:accent2>
        <a:srgbClr val="09ADE9"/>
      </a:accent2>
      <a:accent3>
        <a:srgbClr val="0D8D9C"/>
      </a:accent3>
      <a:accent4>
        <a:srgbClr val="283173"/>
      </a:accent4>
      <a:accent5>
        <a:srgbClr val="FED6A4"/>
      </a:accent5>
      <a:accent6>
        <a:srgbClr val="AEDDF7"/>
      </a:accent6>
      <a:hlink>
        <a:srgbClr val="AAD2DA"/>
      </a:hlink>
      <a:folHlink>
        <a:srgbClr val="4E81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OS1" id="{9C0F5B45-C5A2-4545-809C-3DC7BB1D5789}" vid="{52FA6C3D-9951-654E-AFAA-7E887419A595}"/>
    </a:ext>
  </a:extLst>
</a:theme>
</file>

<file path=docProps/app.xml><?xml version="1.0" encoding="utf-8"?>
<Properties xmlns="http://schemas.openxmlformats.org/officeDocument/2006/extended-properties" xmlns:vt="http://schemas.openxmlformats.org/officeDocument/2006/docPropsVTypes">
  <Template>GCOS1</Template>
  <TotalTime>10028</TotalTime>
  <Words>4690</Words>
  <Application>Microsoft Office PowerPoint</Application>
  <PresentationFormat>Widescreen</PresentationFormat>
  <Paragraphs>359</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Symbol</vt:lpstr>
      <vt:lpstr>Verdana</vt:lpstr>
      <vt:lpstr>Verdana Pro</vt:lpstr>
      <vt:lpstr>Verdana Pro SemiBold</vt:lpstr>
      <vt:lpstr>Wingdings</vt:lpstr>
      <vt:lpstr>GCOS1</vt:lpstr>
      <vt:lpstr>WGClimate-17  (Darmstadt, 20 October 2022)   The GCOS Implementation Plan 2022 Caterina Tassone (GCOS Secretariat)  </vt:lpstr>
      <vt:lpstr>GCOS Implementation Plan</vt:lpstr>
      <vt:lpstr>Producing the plan</vt:lpstr>
      <vt:lpstr>Wide range of views and inputs condensed into 6 themes</vt:lpstr>
      <vt:lpstr>Next Steps</vt:lpstr>
      <vt:lpstr>GCOS IP Supplements</vt:lpstr>
      <vt:lpst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ECV Requirements</vt:lpstr>
      <vt:lpstr>ECVs</vt:lpstr>
      <vt:lpstr>What is new in the 2022 ECV requirements</vt:lpstr>
      <vt:lpstr>What is new in the 2022 ECV requirements</vt:lpstr>
      <vt:lpstr>Atmospheric ECVs product - example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GCOS Implementation Plan 2022</dc:title>
  <dc:creator>Simon Eggleston</dc:creator>
  <cp:lastModifiedBy>Caterina Tassone</cp:lastModifiedBy>
  <cp:revision>6</cp:revision>
  <dcterms:created xsi:type="dcterms:W3CDTF">2022-09-07T08:02:33Z</dcterms:created>
  <dcterms:modified xsi:type="dcterms:W3CDTF">2022-10-19T05:02:16Z</dcterms:modified>
</cp:coreProperties>
</file>