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6" r:id="rId3"/>
    <p:sldId id="945" r:id="rId4"/>
    <p:sldId id="944" r:id="rId5"/>
    <p:sldId id="269" r:id="rId6"/>
    <p:sldId id="946" r:id="rId7"/>
    <p:sldId id="947" r:id="rId8"/>
    <p:sldId id="257" r:id="rId9"/>
    <p:sldId id="949" r:id="rId10"/>
    <p:sldId id="270" r:id="rId11"/>
    <p:sldId id="261" r:id="rId12"/>
    <p:sldId id="262" r:id="rId13"/>
    <p:sldId id="263" r:id="rId14"/>
    <p:sldId id="948" r:id="rId15"/>
    <p:sldId id="95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C1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8" y="10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esait-my.sharepoint.com/personal/javieralonso_concha_ext_esa_int/Documents/Documents/2022_ESA/2022/2022_CarbonWorkshop/OceanCarbonfromSpace2022_participants_2022-03-22.xl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[OceanCarbonfromSpace2022_participants_2022-03-22.xls.xlsx]Suggestion1!PivotTable1</c:name>
    <c:fmtId val="11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noFill/>
          </a:ln>
          <a:effectLst/>
        </c:spPr>
        <c:dLbl>
          <c:idx val="0"/>
          <c:layout>
            <c:manualLayout>
              <c:x val="-0.14043482064741902"/>
              <c:y val="1.8094925634295714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2"/>
          </a:solidFill>
          <a:ln w="19050">
            <a:noFill/>
          </a:ln>
          <a:effectLst/>
        </c:spPr>
        <c:dLbl>
          <c:idx val="0"/>
          <c:layout>
            <c:manualLayout>
              <c:x val="0.14355008748906381"/>
              <c:y val="3.2070209973753282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 w="1905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 w="19050">
            <a:noFill/>
          </a:ln>
          <a:effectLst/>
        </c:spPr>
        <c:dLbl>
          <c:idx val="0"/>
          <c:layout>
            <c:manualLayout>
              <c:x val="-0.14043482064741902"/>
              <c:y val="1.8094925634295714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19050">
            <a:noFill/>
          </a:ln>
          <a:effectLst/>
        </c:spPr>
        <c:dLbl>
          <c:idx val="0"/>
          <c:layout>
            <c:manualLayout>
              <c:x val="0.14355008748906381"/>
              <c:y val="3.2070209973753282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 w="1905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 w="19050">
            <a:noFill/>
          </a:ln>
          <a:effectLst/>
        </c:spPr>
        <c:dLbl>
          <c:idx val="0"/>
          <c:layout>
            <c:manualLayout>
              <c:x val="-0.14043482064741902"/>
              <c:y val="1.8094925634295714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 w="19050">
            <a:noFill/>
          </a:ln>
          <a:effectLst/>
        </c:spPr>
        <c:dLbl>
          <c:idx val="0"/>
          <c:layout>
            <c:manualLayout>
              <c:x val="0.14355008748906381"/>
              <c:y val="3.2070209973753282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pieChart>
        <c:varyColors val="1"/>
        <c:ser>
          <c:idx val="0"/>
          <c:order val="0"/>
          <c:tx>
            <c:strRef>
              <c:f>Suggestion1!$B$2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6D7-480D-B1C7-1A8BC2BB541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6D7-480D-B1C7-1A8BC2BB5412}"/>
              </c:ext>
            </c:extLst>
          </c:dPt>
          <c:dLbls>
            <c:dLbl>
              <c:idx val="0"/>
              <c:layout>
                <c:manualLayout>
                  <c:x val="-0.18210148731408574"/>
                  <c:y val="1.80949256342957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D7-480D-B1C7-1A8BC2BB5412}"/>
                </c:ext>
              </c:extLst>
            </c:dLbl>
            <c:dLbl>
              <c:idx val="1"/>
              <c:layout>
                <c:manualLayout>
                  <c:x val="0.18243897637795276"/>
                  <c:y val="-5.12631233595800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6D7-480D-B1C7-1A8BC2BB54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Suggestion1!$A$3:$A$5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Suggestion1!$B$3:$B$5</c:f>
              <c:numCache>
                <c:formatCode>General</c:formatCode>
                <c:ptCount val="2"/>
                <c:pt idx="0">
                  <c:v>210</c:v>
                </c:pt>
                <c:pt idx="1">
                  <c:v>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6D7-480D-B1C7-1A8BC2BB54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62569444444444444"/>
          <c:y val="0.34164297171186941"/>
          <c:w val="0.28054746281714787"/>
          <c:h val="0.33888342082239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F820C9-FE24-416C-8E86-38F8537C3D87}" type="datetimeFigureOut">
              <a:rPr lang="en-GB" smtClean="0"/>
              <a:t>24/03/2022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FC885-95DD-4A53-9868-9C7965FF0B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554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400" b="1" kern="1200" dirty="0">
              <a:solidFill>
                <a:srgbClr val="002060"/>
              </a:solidFill>
              <a:latin typeface="Leelawadee UI Semilight" panose="020B0402040204020203" pitchFamily="34" charset="-34"/>
              <a:ea typeface="+mn-ea"/>
              <a:cs typeface="Leelawadee UI Semilight" panose="020B04020402040202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288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400" b="1" kern="1200" dirty="0">
              <a:solidFill>
                <a:srgbClr val="002060"/>
              </a:solidFill>
              <a:latin typeface="Leelawadee UI Semilight" panose="020B0402040204020203" pitchFamily="34" charset="-34"/>
              <a:ea typeface="+mn-ea"/>
              <a:cs typeface="Leelawadee UI Semilight" panose="020B04020402040202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096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9C05-65CF-4443-B5F3-1CB6F06DD354}" type="datetimeFigureOut">
              <a:rPr lang="en-GB" smtClean="0"/>
              <a:t>24/03/2022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CE16A-25B8-4B2B-8C74-13B72EAC8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612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9C05-65CF-4443-B5F3-1CB6F06DD354}" type="datetimeFigureOut">
              <a:rPr lang="en-GB" smtClean="0"/>
              <a:t>24/03/2022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CE16A-25B8-4B2B-8C74-13B72EAC8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287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9C05-65CF-4443-B5F3-1CB6F06DD354}" type="datetimeFigureOut">
              <a:rPr lang="en-GB" smtClean="0"/>
              <a:t>24/03/2022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CE16A-25B8-4B2B-8C74-13B72EAC8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675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314" y="172620"/>
            <a:ext cx="11260754" cy="1020912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313" y="1193532"/>
            <a:ext cx="11260755" cy="51013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24313" y="6393730"/>
            <a:ext cx="4481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-&gt;  Ocean Carbon From Space 2022 Workshop</a:t>
            </a:r>
          </a:p>
        </p:txBody>
      </p:sp>
    </p:spTree>
    <p:extLst>
      <p:ext uri="{BB962C8B-B14F-4D97-AF65-F5344CB8AC3E}">
        <p14:creationId xmlns:p14="http://schemas.microsoft.com/office/powerpoint/2010/main" val="2161918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9C05-65CF-4443-B5F3-1CB6F06DD354}" type="datetimeFigureOut">
              <a:rPr lang="en-GB" smtClean="0"/>
              <a:t>24/03/2022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CE16A-25B8-4B2B-8C74-13B72EAC8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019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9C05-65CF-4443-B5F3-1CB6F06DD354}" type="datetimeFigureOut">
              <a:rPr lang="en-GB" smtClean="0"/>
              <a:t>24/03/2022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CE16A-25B8-4B2B-8C74-13B72EAC8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769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9C05-65CF-4443-B5F3-1CB6F06DD354}" type="datetimeFigureOut">
              <a:rPr lang="en-GB" smtClean="0"/>
              <a:t>24/03/2022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CE16A-25B8-4B2B-8C74-13B72EAC8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952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9C05-65CF-4443-B5F3-1CB6F06DD354}" type="datetimeFigureOut">
              <a:rPr lang="en-GB" smtClean="0"/>
              <a:t>24/03/2022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CE16A-25B8-4B2B-8C74-13B72EAC8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784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9C05-65CF-4443-B5F3-1CB6F06DD354}" type="datetimeFigureOut">
              <a:rPr lang="en-GB" smtClean="0"/>
              <a:t>24/03/2022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CE16A-25B8-4B2B-8C74-13B72EAC8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81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9C05-65CF-4443-B5F3-1CB6F06DD354}" type="datetimeFigureOut">
              <a:rPr lang="en-GB" smtClean="0"/>
              <a:t>24/03/2022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CE16A-25B8-4B2B-8C74-13B72EAC8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466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9C05-65CF-4443-B5F3-1CB6F06DD354}" type="datetimeFigureOut">
              <a:rPr lang="en-GB" smtClean="0"/>
              <a:t>24/03/2022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CE16A-25B8-4B2B-8C74-13B72EAC8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612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39C05-65CF-4443-B5F3-1CB6F06DD354}" type="datetimeFigureOut">
              <a:rPr lang="en-GB" smtClean="0"/>
              <a:t>24/03/2022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CE16A-25B8-4B2B-8C74-13B72EAC8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61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padlet.com/JavierAlonsoConcha/OceanCarbonFromSpace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97C9D5-E5FA-4A87-B79E-3CBB58BA46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586" t="22337" r="2328" b="43333"/>
          <a:stretch/>
        </p:blipFill>
        <p:spPr>
          <a:xfrm>
            <a:off x="0" y="-1"/>
            <a:ext cx="12183356" cy="39098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B6D3AC-2B13-4B2F-B53D-3977C8031EB6}"/>
              </a:ext>
            </a:extLst>
          </p:cNvPr>
          <p:cNvSpPr txBox="1"/>
          <p:nvPr/>
        </p:nvSpPr>
        <p:spPr>
          <a:xfrm>
            <a:off x="4273419" y="4326826"/>
            <a:ext cx="3852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Marie-Helene RIO, ESRIN-ESA</a:t>
            </a:r>
            <a:endParaRPr lang="en-GB" sz="2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108C08-32BA-49F2-88B4-0571F146C754}"/>
              </a:ext>
            </a:extLst>
          </p:cNvPr>
          <p:cNvGrpSpPr/>
          <p:nvPr/>
        </p:nvGrpSpPr>
        <p:grpSpPr>
          <a:xfrm>
            <a:off x="3934814" y="5831680"/>
            <a:ext cx="4419278" cy="864948"/>
            <a:chOff x="4793336" y="6088332"/>
            <a:chExt cx="3802831" cy="69199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2FFE6D6-CB38-43D5-8336-72E08B6E0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5364" t="82191" r="11983" b="6245"/>
            <a:stretch/>
          </p:blipFill>
          <p:spPr>
            <a:xfrm>
              <a:off x="4793336" y="6088333"/>
              <a:ext cx="2692515" cy="69199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B63894D-6878-435F-B26C-413C5C05D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85851" y="6088332"/>
              <a:ext cx="1110316" cy="691993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DE8F212-3253-45A4-858D-8996AFE80E8A}"/>
              </a:ext>
            </a:extLst>
          </p:cNvPr>
          <p:cNvSpPr txBox="1"/>
          <p:nvPr/>
        </p:nvSpPr>
        <p:spPr>
          <a:xfrm>
            <a:off x="2953367" y="5071769"/>
            <a:ext cx="66830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https://oceancarbonfromspace2022.esa.int/</a:t>
            </a:r>
          </a:p>
        </p:txBody>
      </p:sp>
    </p:spTree>
    <p:extLst>
      <p:ext uri="{BB962C8B-B14F-4D97-AF65-F5344CB8AC3E}">
        <p14:creationId xmlns:p14="http://schemas.microsoft.com/office/powerpoint/2010/main" val="30876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F4D23-7E7F-4301-85CB-201394A84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5286"/>
            <a:ext cx="10515600" cy="723936"/>
          </a:xfrm>
        </p:spPr>
        <p:txBody>
          <a:bodyPr/>
          <a:lstStyle/>
          <a:p>
            <a:pPr algn="ctr"/>
            <a:r>
              <a:rPr lang="en-GB" b="1" dirty="0"/>
              <a:t>The Workshop in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9B5E1-0A42-4AFE-934A-FD19BE9CD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4" y="1089061"/>
            <a:ext cx="11569566" cy="5209731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Total Registration</a:t>
            </a:r>
            <a:r>
              <a:rPr lang="en-GB" dirty="0"/>
              <a:t>: 449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7405A5-E7C1-F84C-88B3-FE1C53FA5593}"/>
              </a:ext>
            </a:extLst>
          </p:cNvPr>
          <p:cNvSpPr txBox="1"/>
          <p:nvPr/>
        </p:nvSpPr>
        <p:spPr>
          <a:xfrm>
            <a:off x="6261464" y="6402850"/>
            <a:ext cx="6450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Prepared by: Javier Alonso Concha and Sabrina Lodadio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FA698C-5946-46A2-A1BE-1BF76D5E5683}"/>
              </a:ext>
            </a:extLst>
          </p:cNvPr>
          <p:cNvSpPr txBox="1"/>
          <p:nvPr/>
        </p:nvSpPr>
        <p:spPr>
          <a:xfrm>
            <a:off x="7520419" y="689255"/>
            <a:ext cx="4278801" cy="267765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Gender Distribution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11 Febbraio 2022, giornata internazionale delle donne e delle ragazze nella  scienza | cespi.org">
            <a:extLst>
              <a:ext uri="{FF2B5EF4-FFF2-40B4-BE49-F238E27FC236}">
                <a16:creationId xmlns:a16="http://schemas.microsoft.com/office/drawing/2014/main" id="{586CB73A-EB28-42BE-8828-9715EC64D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465" y="3836313"/>
            <a:ext cx="4279976" cy="256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884B33-636D-4C7B-9D58-800D1491F9EA}"/>
              </a:ext>
            </a:extLst>
          </p:cNvPr>
          <p:cNvSpPr txBox="1"/>
          <p:nvPr/>
        </p:nvSpPr>
        <p:spPr>
          <a:xfrm>
            <a:off x="7676866" y="3541129"/>
            <a:ext cx="4193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International Day of Woman and Girls in Science</a:t>
            </a:r>
            <a:endParaRPr lang="en-GB" sz="1600" dirty="0">
              <a:solidFill>
                <a:schemeClr val="bg1"/>
              </a:solidFill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E7070C5-D2D0-4B57-AE48-9610DF9830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7730781"/>
              </p:ext>
            </p:extLst>
          </p:nvPr>
        </p:nvGraphicFramePr>
        <p:xfrm>
          <a:off x="7340548" y="86100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8" descr="Chart, bubble chart&#10;&#10;Description automatically generated">
            <a:extLst>
              <a:ext uri="{FF2B5EF4-FFF2-40B4-BE49-F238E27FC236}">
                <a16:creationId xmlns:a16="http://schemas.microsoft.com/office/drawing/2014/main" id="{32AFB4C6-ED22-4E64-9E1D-67B0DB7B9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56" y="1774150"/>
            <a:ext cx="6823520" cy="426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29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6FFC4-C936-4AC5-916E-2EEF4814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90" y="-67062"/>
            <a:ext cx="11260754" cy="1020912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Workshop Outcomes : Challenges</a:t>
            </a:r>
            <a:endParaRPr lang="en-GB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0134B4-CBD3-4C8D-8F5B-DEF774EDD1A7}"/>
              </a:ext>
            </a:extLst>
          </p:cNvPr>
          <p:cNvSpPr txBox="1"/>
          <p:nvPr/>
        </p:nvSpPr>
        <p:spPr>
          <a:xfrm>
            <a:off x="480090" y="1164391"/>
            <a:ext cx="10734806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Limitations of algorithms retrieval and validation in coastal/shelf sea environments/optically complex waters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Understanding uncertainty budget including propagation from satellite and in-situ observations to L3/L4 products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Using coupled physical/BGC/Carbonate ecosystem models combined with Satellite/in situ data to better study the ocean biological pump.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Linking surface satellite measurements to vertical distribution. High frequency and high spatial resolution satellite observation coupled with in-situ underwater measurement of time and place matching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Capturing the high spatial and temporal variability, in particular in coastal areas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Capturing diurnal or sub-diurnal processes with temporal resolution of current sensors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Better understand differences between models and observations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Better understand the different sensing depths between remote sensing and in-situ data</a:t>
            </a:r>
            <a:endParaRPr lang="en-GB" sz="1800" dirty="0">
              <a:solidFill>
                <a:schemeClr val="accent6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Bridging spatial and temporal scales between satellite data, in situ observations and models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Improve Predictability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Reduce the (Ocean) Carbon Community Carbon footprint</a:t>
            </a:r>
          </a:p>
        </p:txBody>
      </p:sp>
    </p:spTree>
    <p:extLst>
      <p:ext uri="{BB962C8B-B14F-4D97-AF65-F5344CB8AC3E}">
        <p14:creationId xmlns:p14="http://schemas.microsoft.com/office/powerpoint/2010/main" val="991767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6FFC4-C936-4AC5-916E-2EEF4814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90" y="-67062"/>
            <a:ext cx="11260754" cy="1020912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Workshop Outcomes: Gaps</a:t>
            </a:r>
            <a:endParaRPr lang="en-GB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0134B4-CBD3-4C8D-8F5B-DEF774EDD1A7}"/>
              </a:ext>
            </a:extLst>
          </p:cNvPr>
          <p:cNvSpPr txBox="1"/>
          <p:nvPr/>
        </p:nvSpPr>
        <p:spPr>
          <a:xfrm>
            <a:off x="480090" y="953850"/>
            <a:ext cx="10734806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Lack of high quality in-situ data  (coastal, at depth, high latitudes, under-ice, seasonal gaps, higher spatial and temporal resolution) for validating and improving satellite products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Lack of good reporting of protocols used in measuring the in-situ data in current data repositories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Need for standardisation of methods (but not only!)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Lack of Pixel-by-pixel uncertainty in satellite products / Flagging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Need for Long-term consistency of satellite records and derived biogeochemical data products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Need for better connecting biology and physics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Lack of integrative and systematic observations in both physical and biogeochemical parameters;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Need for improved upper-ocean dynamics/high resolution coastal circulation models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Improve connection between the communities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Need for higher spatial and temporal resolution products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Need for higher spectral resolution of satellite measurements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Need for better atmospheric corrections in nearshore/coastal waters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Need for consistent Open Ocean – Coastal – Land products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Need for enhanced observation-based model development/ Data assimilation /Nesting approaches</a:t>
            </a:r>
          </a:p>
        </p:txBody>
      </p:sp>
    </p:spTree>
    <p:extLst>
      <p:ext uri="{BB962C8B-B14F-4D97-AF65-F5344CB8AC3E}">
        <p14:creationId xmlns:p14="http://schemas.microsoft.com/office/powerpoint/2010/main" val="655226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6FFC4-C936-4AC5-916E-2EEF4814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90" y="-67062"/>
            <a:ext cx="11260754" cy="1020912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Workshop Outcomes: Opportunities</a:t>
            </a:r>
            <a:endParaRPr lang="en-GB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0134B4-CBD3-4C8D-8F5B-DEF774EDD1A7}"/>
              </a:ext>
            </a:extLst>
          </p:cNvPr>
          <p:cNvSpPr txBox="1"/>
          <p:nvPr/>
        </p:nvSpPr>
        <p:spPr>
          <a:xfrm>
            <a:off x="163463" y="733246"/>
            <a:ext cx="1157738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Upcoming sensors with improved spectral range/resolutions (UV, hyperspectral) and temporal resolutions (geostationary): PACE </a:t>
            </a:r>
            <a:r>
              <a:rPr lang="en-GB">
                <a:solidFill>
                  <a:schemeClr val="accent6">
                    <a:lumMod val="20000"/>
                    <a:lumOff val="80000"/>
                  </a:schemeClr>
                </a:solidFill>
              </a:rPr>
              <a:t>(2024) </a:t>
            </a: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and GLIMR (2027), </a:t>
            </a:r>
            <a:r>
              <a:rPr lang="en-GB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EnMAP</a:t>
            </a: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(DESIS, PRISMA), ESA Fluorescence Explorer (FLEX, 2023), S-4 UV/Visible/Near-infrared Geostationary over European waters (2022), S-5 (2024), S2-Next Generation, Copernicus Hyperspectral Imaging Mission for the Environment (CHIME, 2030), 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Lidars (Aeolus, </a:t>
            </a:r>
            <a:r>
              <a:rPr lang="en-GB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EarthCare</a:t>
            </a: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(2023))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Upcoming Wide-Swath altimetry SWOT (2022)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New in-situ platforms (</a:t>
            </a:r>
            <a:r>
              <a:rPr lang="en-GB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Ferrybox</a:t>
            </a: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coastal Argo floats,…)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Further exploit synergies between sensors (in-situ, satellites), multi-platform approach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Exploitation of existing satellites to further understand the interactions between the different components of the Earth System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Intercalibration and intercomparison exercise with goal of establishing standard measuring protocols for key parameters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Use existing capability to demonstrate capability/prepare exploitation of future missions (GOCI, GOCI II, PRISMA,…)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Further leverage on AI/ML methods (But: in a changing climate, validity of the approach for future projection when based on training dataset at a given time period)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Use of models to perform Observing System Simulation Experiments (OSSE), to evaluate the impact of </a:t>
            </a:r>
            <a:r>
              <a:rPr lang="en-GB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undersampled</a:t>
            </a: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observing systems on obtained results, or evaluate the value of new observing systems / design optimal sampling strategies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098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422BA-9B0A-4BC0-8DE2-67B14DEB6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896" y="2309091"/>
            <a:ext cx="11260754" cy="102091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Next steps</a:t>
            </a:r>
            <a:endParaRPr lang="en-GB" sz="36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CF1579-D4A0-4491-A08C-D7E766049FDF}"/>
              </a:ext>
            </a:extLst>
          </p:cNvPr>
          <p:cNvSpPr txBox="1"/>
          <p:nvPr/>
        </p:nvSpPr>
        <p:spPr>
          <a:xfrm>
            <a:off x="378284" y="3429000"/>
            <a:ext cx="114354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</a:rPr>
              <a:t>Community white paper gathering the workshop’s outcome and recommendations</a:t>
            </a:r>
          </a:p>
          <a:p>
            <a:r>
              <a:rPr lang="en-GB" sz="2400" dirty="0">
                <a:solidFill>
                  <a:schemeClr val="bg1"/>
                </a:solidFill>
              </a:rPr>
              <a:t>To be published in the upcoming Earth System Reviews Aquatic Carbon From Space Special Issue  (deadline May 2022)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chemeClr val="bg1"/>
                </a:solidFill>
              </a:rPr>
              <a:t>Special Issue in Frontiers in Marine Science:</a:t>
            </a:r>
          </a:p>
          <a:p>
            <a:r>
              <a:rPr lang="en-GB" sz="2400" dirty="0">
                <a:solidFill>
                  <a:schemeClr val="bg1"/>
                </a:solidFill>
              </a:rPr>
              <a:t>Colour and Light in the Ocean from Earth Observations (CLEO) Volume 2</a:t>
            </a:r>
          </a:p>
          <a:p>
            <a:r>
              <a:rPr lang="en-GB" sz="2400" dirty="0">
                <a:solidFill>
                  <a:schemeClr val="bg1"/>
                </a:solidFill>
              </a:rPr>
              <a:t>Deadline for submission of manuscripts: September 2022</a:t>
            </a:r>
          </a:p>
          <a:p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0286FA-ED53-4A98-9F87-A5BFD482704E}"/>
              </a:ext>
            </a:extLst>
          </p:cNvPr>
          <p:cNvSpPr txBox="1"/>
          <p:nvPr/>
        </p:nvSpPr>
        <p:spPr>
          <a:xfrm>
            <a:off x="280896" y="169071"/>
            <a:ext cx="87287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https://oceancarbonfromspace2022.esa.int/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A6AE48-3364-4CE4-A80D-9D4D5514C721}"/>
              </a:ext>
            </a:extLst>
          </p:cNvPr>
          <p:cNvSpPr txBox="1"/>
          <p:nvPr/>
        </p:nvSpPr>
        <p:spPr>
          <a:xfrm>
            <a:off x="280896" y="988290"/>
            <a:ext cx="11435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All presentations and posters are available on the workshop website, together with the synthesis, by every chairs of their session’s discussion outcomes.</a:t>
            </a:r>
          </a:p>
        </p:txBody>
      </p:sp>
    </p:spTree>
    <p:extLst>
      <p:ext uri="{BB962C8B-B14F-4D97-AF65-F5344CB8AC3E}">
        <p14:creationId xmlns:p14="http://schemas.microsoft.com/office/powerpoint/2010/main" val="1844794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0286FA-ED53-4A98-9F87-A5BFD482704E}"/>
              </a:ext>
            </a:extLst>
          </p:cNvPr>
          <p:cNvSpPr txBox="1"/>
          <p:nvPr/>
        </p:nvSpPr>
        <p:spPr>
          <a:xfrm>
            <a:off x="280896" y="169071"/>
            <a:ext cx="87287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https://oceancarbonfromspace2022.esa.int/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8F58CD-C1B0-4F38-8F34-A94186B8E3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53" t="16228" r="13848" b="16535"/>
          <a:stretch/>
        </p:blipFill>
        <p:spPr>
          <a:xfrm>
            <a:off x="5373700" y="1524446"/>
            <a:ext cx="6688459" cy="4802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6AEE27-437F-48A2-91A5-FBA62F1DD2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70" t="23860" r="6842" b="6666"/>
          <a:stretch/>
        </p:blipFill>
        <p:spPr>
          <a:xfrm>
            <a:off x="261470" y="1081355"/>
            <a:ext cx="5834530" cy="27342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DFA217D-58EB-4584-8843-066B93F42915}"/>
              </a:ext>
            </a:extLst>
          </p:cNvPr>
          <p:cNvGrpSpPr/>
          <p:nvPr/>
        </p:nvGrpSpPr>
        <p:grpSpPr>
          <a:xfrm>
            <a:off x="607946" y="4522169"/>
            <a:ext cx="4419278" cy="864948"/>
            <a:chOff x="4793336" y="6088332"/>
            <a:chExt cx="3802831" cy="69199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714DE56-85AE-45A4-A184-DDD2FC6EC3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5364" t="82191" r="11983" b="6245"/>
            <a:stretch/>
          </p:blipFill>
          <p:spPr>
            <a:xfrm>
              <a:off x="4793336" y="6088333"/>
              <a:ext cx="2692515" cy="69199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F739A73-16EC-4B18-B130-8DDDB6CC7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85851" y="6088332"/>
              <a:ext cx="1110316" cy="691993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3CF92A2-1105-4645-954E-503D46BBEB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330" y="-12899"/>
            <a:ext cx="2024741" cy="99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0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BF457D-0AD4-4283-B9C1-4F16D149E70C}"/>
              </a:ext>
            </a:extLst>
          </p:cNvPr>
          <p:cNvSpPr txBox="1"/>
          <p:nvPr/>
        </p:nvSpPr>
        <p:spPr>
          <a:xfrm>
            <a:off x="204949" y="54546"/>
            <a:ext cx="82449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The Ocean Carbon From Space Workshop</a:t>
            </a:r>
          </a:p>
          <a:p>
            <a:r>
              <a:rPr lang="en-GB" sz="3200" dirty="0">
                <a:solidFill>
                  <a:schemeClr val="bg1"/>
                </a:solidFill>
              </a:rPr>
              <a:t>A contribution to the CEOS 2020-2022 Workplan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71CB55-A6D7-43E2-AC38-2A1ABD5927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10" t="15594" r="30604" b="76743"/>
          <a:stretch/>
        </p:blipFill>
        <p:spPr>
          <a:xfrm>
            <a:off x="8786648" y="195891"/>
            <a:ext cx="3200403" cy="68384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DCE17D-FB2C-471C-84D0-01287A3CFB66}"/>
              </a:ext>
            </a:extLst>
          </p:cNvPr>
          <p:cNvGrpSpPr/>
          <p:nvPr/>
        </p:nvGrpSpPr>
        <p:grpSpPr>
          <a:xfrm>
            <a:off x="7109590" y="1367088"/>
            <a:ext cx="4977776" cy="5047159"/>
            <a:chOff x="7109590" y="1367088"/>
            <a:chExt cx="4977776" cy="504715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EF1143-3F80-4291-A2E2-87E01EEB1D93}"/>
                </a:ext>
              </a:extLst>
            </p:cNvPr>
            <p:cNvSpPr txBox="1"/>
            <p:nvPr/>
          </p:nvSpPr>
          <p:spPr>
            <a:xfrm>
              <a:off x="7199474" y="1367088"/>
              <a:ext cx="45036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GB" dirty="0">
                  <a:solidFill>
                    <a:schemeClr val="bg1"/>
                  </a:solidFill>
                </a:rPr>
                <a:t>CEOS GHG (Green House Gas ) Roadmap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GB" dirty="0">
                  <a:solidFill>
                    <a:schemeClr val="bg1"/>
                  </a:solidFill>
                </a:rPr>
                <a:t>CEOS AFOLU (Agriculture, Forestry and Other Land Uses) Roadmap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127BF91-FACD-46AC-A149-AAEA04E81F52}"/>
                </a:ext>
              </a:extLst>
            </p:cNvPr>
            <p:cNvSpPr txBox="1"/>
            <p:nvPr/>
          </p:nvSpPr>
          <p:spPr>
            <a:xfrm>
              <a:off x="9613032" y="3953650"/>
              <a:ext cx="2474334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CEOS Global Stocktake strategy paper </a:t>
              </a:r>
            </a:p>
            <a:p>
              <a:r>
                <a:rPr lang="en-GB" dirty="0">
                  <a:solidFill>
                    <a:schemeClr val="bg1"/>
                  </a:solidFill>
                </a:rPr>
                <a:t>-&gt; demonstrate the value of Earth Observation satellite datasets to support the Global Stocktake process </a:t>
              </a:r>
            </a:p>
          </p:txBody>
        </p:sp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629766A2-C82D-4D66-BA5D-AD198990B6E3}"/>
                </a:ext>
              </a:extLst>
            </p:cNvPr>
            <p:cNvSpPr/>
            <p:nvPr/>
          </p:nvSpPr>
          <p:spPr>
            <a:xfrm>
              <a:off x="8034610" y="2375162"/>
              <a:ext cx="307011" cy="1235374"/>
            </a:xfrm>
            <a:prstGeom prst="downArrow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1DF0C4E-381D-4A0B-ACDB-019BE6E6DB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5532" t="22568" r="18483" b="14044"/>
            <a:stretch/>
          </p:blipFill>
          <p:spPr>
            <a:xfrm>
              <a:off x="7109590" y="3820461"/>
              <a:ext cx="2325464" cy="259378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0471BE-5452-40A5-9F91-8DF23CA9C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61" r="75773" b="30786"/>
          <a:stretch/>
        </p:blipFill>
        <p:spPr>
          <a:xfrm>
            <a:off x="336660" y="1272899"/>
            <a:ext cx="6652608" cy="514134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2E20ED8-9B68-4BBE-982C-40F80F326D68}"/>
              </a:ext>
            </a:extLst>
          </p:cNvPr>
          <p:cNvGrpSpPr/>
          <p:nvPr/>
        </p:nvGrpSpPr>
        <p:grpSpPr>
          <a:xfrm>
            <a:off x="3892923" y="2642017"/>
            <a:ext cx="7810236" cy="2465795"/>
            <a:chOff x="3892923" y="2642017"/>
            <a:chExt cx="7810236" cy="246579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BBF63A7-2B97-4FAD-A273-C5A98AC7104B}"/>
                </a:ext>
              </a:extLst>
            </p:cNvPr>
            <p:cNvSpPr txBox="1"/>
            <p:nvPr/>
          </p:nvSpPr>
          <p:spPr>
            <a:xfrm>
              <a:off x="7199474" y="2642017"/>
              <a:ext cx="45036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GB" dirty="0">
                  <a:solidFill>
                    <a:schemeClr val="bg1"/>
                  </a:solidFill>
                </a:rPr>
                <a:t>CEOS Aquatic Carbon Roadmap ?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68DC9ED-F16F-4122-B845-09C45684EE13}"/>
                </a:ext>
              </a:extLst>
            </p:cNvPr>
            <p:cNvCxnSpPr>
              <a:cxnSpLocks/>
              <a:stCxn id="12" idx="6"/>
              <a:endCxn id="19" idx="1"/>
            </p:cNvCxnSpPr>
            <p:nvPr/>
          </p:nvCxnSpPr>
          <p:spPr>
            <a:xfrm flipV="1">
              <a:off x="3892923" y="2826683"/>
              <a:ext cx="3306551" cy="2281129"/>
            </a:xfrm>
            <a:prstGeom prst="straightConnector1">
              <a:avLst/>
            </a:prstGeom>
            <a:ln w="73025">
              <a:solidFill>
                <a:srgbClr val="92D05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2B5EA000-176C-4830-BF0D-F5F16F6F2B4D}"/>
              </a:ext>
            </a:extLst>
          </p:cNvPr>
          <p:cNvSpPr/>
          <p:nvPr/>
        </p:nvSpPr>
        <p:spPr>
          <a:xfrm>
            <a:off x="985031" y="4658304"/>
            <a:ext cx="2907892" cy="899016"/>
          </a:xfrm>
          <a:prstGeom prst="ellipse">
            <a:avLst/>
          </a:prstGeom>
          <a:noFill/>
          <a:ln w="444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082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172"/>
            <a:ext cx="10435827" cy="615519"/>
          </a:xfrm>
        </p:spPr>
        <p:txBody>
          <a:bodyPr/>
          <a:lstStyle/>
          <a:p>
            <a:pPr marL="105831">
              <a:lnSpc>
                <a:spcPct val="100000"/>
              </a:lnSpc>
            </a:pPr>
            <a:r>
              <a:rPr lang="en-GB" sz="32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ESA Ocean Science Cluster Projects (&gt;35 on-going)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330" y="-12899"/>
            <a:ext cx="2024741" cy="999747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51408" y="6231799"/>
            <a:ext cx="46131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ESA UNCLASSIFIED – For Official Use </a:t>
            </a:r>
          </a:p>
        </p:txBody>
      </p:sp>
      <p:sp>
        <p:nvSpPr>
          <p:cNvPr id="73" name="TextBox 13"/>
          <p:cNvSpPr txBox="1"/>
          <p:nvPr/>
        </p:nvSpPr>
        <p:spPr>
          <a:xfrm>
            <a:off x="9813504" y="6433602"/>
            <a:ext cx="22248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/>
            <a:r>
              <a:rPr lang="en-GB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European Space Agency</a:t>
            </a: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415" y="986848"/>
            <a:ext cx="4646763" cy="4646763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86" name="TextBox 85"/>
          <p:cNvSpPr txBox="1"/>
          <p:nvPr/>
        </p:nvSpPr>
        <p:spPr>
          <a:xfrm>
            <a:off x="3108553" y="901124"/>
            <a:ext cx="149865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B</a:t>
            </a:r>
            <a:r>
              <a:rPr lang="en-GB" sz="1867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iCOME</a:t>
            </a:r>
            <a:endParaRPr lang="en-GB" sz="1867" b="1" dirty="0">
              <a:solidFill>
                <a:schemeClr val="accent1">
                  <a:lumMod val="20000"/>
                  <a:lumOff val="8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8C9F4CB-8946-4C96-ACD2-53371FFD418E}"/>
              </a:ext>
            </a:extLst>
          </p:cNvPr>
          <p:cNvSpPr txBox="1"/>
          <p:nvPr/>
        </p:nvSpPr>
        <p:spPr>
          <a:xfrm>
            <a:off x="-247663" y="1580416"/>
            <a:ext cx="2568388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Ocean Health - Acidification</a:t>
            </a:r>
            <a:endParaRPr lang="en-GB" sz="1867" b="1" dirty="0">
              <a:solidFill>
                <a:schemeClr val="accent1">
                  <a:lumMod val="60000"/>
                  <a:lumOff val="4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C329CBB-1D71-46FF-8004-3E020A5CF4EC}"/>
              </a:ext>
            </a:extLst>
          </p:cNvPr>
          <p:cNvSpPr txBox="1"/>
          <p:nvPr/>
        </p:nvSpPr>
        <p:spPr>
          <a:xfrm>
            <a:off x="6714921" y="664807"/>
            <a:ext cx="2336196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Ocean Health -  Marine Heatwaves</a:t>
            </a:r>
            <a:endParaRPr lang="en-GB" sz="1867" b="1" dirty="0">
              <a:solidFill>
                <a:schemeClr val="accent1">
                  <a:lumMod val="20000"/>
                  <a:lumOff val="8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29F541E-A238-4BC0-9E33-A2D296574A08}"/>
              </a:ext>
            </a:extLst>
          </p:cNvPr>
          <p:cNvSpPr txBox="1"/>
          <p:nvPr/>
        </p:nvSpPr>
        <p:spPr>
          <a:xfrm>
            <a:off x="185726" y="854105"/>
            <a:ext cx="276542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Ocean Health -  Open Ocean Biodiversity</a:t>
            </a:r>
            <a:endParaRPr lang="en-GB" sz="1867" b="1" dirty="0">
              <a:solidFill>
                <a:schemeClr val="accent1">
                  <a:lumMod val="40000"/>
                  <a:lumOff val="6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C37CBD9-970C-4B00-9801-66276AC8268A}"/>
              </a:ext>
            </a:extLst>
          </p:cNvPr>
          <p:cNvSpPr txBox="1"/>
          <p:nvPr/>
        </p:nvSpPr>
        <p:spPr>
          <a:xfrm>
            <a:off x="9988079" y="4565494"/>
            <a:ext cx="149865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rgbClr val="66CCFF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CIRCOL</a:t>
            </a:r>
            <a:endParaRPr lang="en-GB" sz="1867" b="1" dirty="0">
              <a:solidFill>
                <a:srgbClr val="66CCFF"/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C71303E-8255-439A-8F8A-385E553B56C9}"/>
              </a:ext>
            </a:extLst>
          </p:cNvPr>
          <p:cNvSpPr txBox="1"/>
          <p:nvPr/>
        </p:nvSpPr>
        <p:spPr>
          <a:xfrm>
            <a:off x="3655077" y="5594663"/>
            <a:ext cx="314477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World Ocean Circulation</a:t>
            </a:r>
            <a:endParaRPr lang="en-GB" sz="1867" b="1" dirty="0">
              <a:solidFill>
                <a:schemeClr val="accent1">
                  <a:lumMod val="40000"/>
                  <a:lumOff val="6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C12D38E-05D8-439E-BE99-B68D37DFB1F6}"/>
              </a:ext>
            </a:extLst>
          </p:cNvPr>
          <p:cNvSpPr txBox="1"/>
          <p:nvPr/>
        </p:nvSpPr>
        <p:spPr>
          <a:xfrm>
            <a:off x="7855910" y="1432105"/>
            <a:ext cx="150697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MAXSS</a:t>
            </a:r>
            <a:endParaRPr lang="en-GB" sz="1867" b="1" dirty="0">
              <a:solidFill>
                <a:schemeClr val="accent1">
                  <a:lumMod val="20000"/>
                  <a:lumOff val="8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A667E44-5CA6-49BC-8658-DE324F0C21AA}"/>
              </a:ext>
            </a:extLst>
          </p:cNvPr>
          <p:cNvSpPr txBox="1"/>
          <p:nvPr/>
        </p:nvSpPr>
        <p:spPr>
          <a:xfrm>
            <a:off x="1038379" y="5542369"/>
            <a:ext cx="250807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Space4SafeSea</a:t>
            </a:r>
            <a:endParaRPr lang="en-GB" sz="1867" b="1" dirty="0">
              <a:solidFill>
                <a:schemeClr val="accent1">
                  <a:lumMod val="20000"/>
                  <a:lumOff val="8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C52D775-E439-4BC6-8CC7-624C37C4CA7C}"/>
              </a:ext>
            </a:extLst>
          </p:cNvPr>
          <p:cNvSpPr txBox="1"/>
          <p:nvPr/>
        </p:nvSpPr>
        <p:spPr>
          <a:xfrm>
            <a:off x="8553068" y="4204169"/>
            <a:ext cx="120912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SOON</a:t>
            </a:r>
            <a:endParaRPr lang="en-GB" sz="1867" b="1" dirty="0">
              <a:solidFill>
                <a:schemeClr val="accent1">
                  <a:lumMod val="20000"/>
                  <a:lumOff val="8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59E994C-572B-40A7-B783-B9350512AA7D}"/>
              </a:ext>
            </a:extLst>
          </p:cNvPr>
          <p:cNvSpPr txBox="1"/>
          <p:nvPr/>
        </p:nvSpPr>
        <p:spPr>
          <a:xfrm>
            <a:off x="9798656" y="2490693"/>
            <a:ext cx="159062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rgbClr val="66CCFF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Sargassum</a:t>
            </a:r>
            <a:endParaRPr lang="en-GB" sz="1867" b="1" dirty="0">
              <a:solidFill>
                <a:srgbClr val="66CCFF"/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24A15EA-7011-463D-B4B9-B0518D13618B}"/>
              </a:ext>
            </a:extLst>
          </p:cNvPr>
          <p:cNvSpPr txBox="1"/>
          <p:nvPr/>
        </p:nvSpPr>
        <p:spPr>
          <a:xfrm>
            <a:off x="303123" y="2392487"/>
            <a:ext cx="159062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MedEOS</a:t>
            </a:r>
            <a:endParaRPr lang="en-GB" sz="1867" b="1" dirty="0">
              <a:solidFill>
                <a:schemeClr val="accent1">
                  <a:lumMod val="20000"/>
                  <a:lumOff val="8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C5F4D26-DB3C-4AB1-A743-1F4E43E24237}"/>
              </a:ext>
            </a:extLst>
          </p:cNvPr>
          <p:cNvSpPr txBox="1"/>
          <p:nvPr/>
        </p:nvSpPr>
        <p:spPr>
          <a:xfrm>
            <a:off x="2146203" y="2234083"/>
            <a:ext cx="187624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DTEp</a:t>
            </a:r>
            <a:r>
              <a:rPr lang="en-US" sz="1867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- MHW</a:t>
            </a:r>
            <a:endParaRPr lang="en-GB" sz="1867" b="1" dirty="0">
              <a:solidFill>
                <a:schemeClr val="accent1">
                  <a:lumMod val="40000"/>
                  <a:lumOff val="6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D3D097A-4BE5-408A-99B2-8E1D90537A6F}"/>
              </a:ext>
            </a:extLst>
          </p:cNvPr>
          <p:cNvSpPr txBox="1"/>
          <p:nvPr/>
        </p:nvSpPr>
        <p:spPr>
          <a:xfrm>
            <a:off x="2904291" y="6009800"/>
            <a:ext cx="187624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S-1 Doppler</a:t>
            </a:r>
            <a:endParaRPr lang="en-GB" sz="1867" b="1" dirty="0">
              <a:solidFill>
                <a:schemeClr val="accent1">
                  <a:lumMod val="20000"/>
                  <a:lumOff val="8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63EAD66-216D-4284-94FB-D6F04D04A0F8}"/>
              </a:ext>
            </a:extLst>
          </p:cNvPr>
          <p:cNvSpPr txBox="1"/>
          <p:nvPr/>
        </p:nvSpPr>
        <p:spPr>
          <a:xfrm>
            <a:off x="-206900" y="3381735"/>
            <a:ext cx="2588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Coastal Erosion</a:t>
            </a:r>
            <a:endParaRPr lang="en-GB" sz="1867" b="1" dirty="0">
              <a:solidFill>
                <a:schemeClr val="accent1">
                  <a:lumMod val="20000"/>
                  <a:lumOff val="8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317EB9C-D664-44B8-800A-3F1754BC189E}"/>
              </a:ext>
            </a:extLst>
          </p:cNvPr>
          <p:cNvSpPr txBox="1"/>
          <p:nvPr/>
        </p:nvSpPr>
        <p:spPr>
          <a:xfrm>
            <a:off x="4801658" y="6204863"/>
            <a:ext cx="2588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Hydrocoastal</a:t>
            </a:r>
            <a:endParaRPr lang="en-GB" sz="1867" b="1" dirty="0">
              <a:solidFill>
                <a:schemeClr val="accent1">
                  <a:lumMod val="20000"/>
                  <a:lumOff val="8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A53FFA7-EE47-42B8-844A-4B7FE59A498F}"/>
              </a:ext>
            </a:extLst>
          </p:cNvPr>
          <p:cNvSpPr txBox="1"/>
          <p:nvPr/>
        </p:nvSpPr>
        <p:spPr>
          <a:xfrm>
            <a:off x="600183" y="3781754"/>
            <a:ext cx="358209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Sentinel Coastal Charting</a:t>
            </a:r>
            <a:endParaRPr lang="en-GB" sz="1867" b="1" dirty="0">
              <a:solidFill>
                <a:schemeClr val="accent1">
                  <a:lumMod val="40000"/>
                  <a:lumOff val="6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AE14983-4B7B-4C1A-8E09-EFB65A1F78B7}"/>
              </a:ext>
            </a:extLst>
          </p:cNvPr>
          <p:cNvSpPr txBox="1"/>
          <p:nvPr/>
        </p:nvSpPr>
        <p:spPr>
          <a:xfrm>
            <a:off x="8952631" y="3075558"/>
            <a:ext cx="2588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Baltic+Salinity</a:t>
            </a:r>
            <a:endParaRPr lang="en-GB" sz="1867" b="1" dirty="0">
              <a:solidFill>
                <a:schemeClr val="accent1">
                  <a:lumMod val="60000"/>
                  <a:lumOff val="4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982C927-1C90-4C4B-849A-123E3FAA9F8B}"/>
              </a:ext>
            </a:extLst>
          </p:cNvPr>
          <p:cNvSpPr txBox="1"/>
          <p:nvPr/>
        </p:nvSpPr>
        <p:spPr>
          <a:xfrm>
            <a:off x="514555" y="4717043"/>
            <a:ext cx="2588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Baltic+SEAL</a:t>
            </a:r>
            <a:endParaRPr lang="en-GB" sz="1867" b="1" dirty="0">
              <a:solidFill>
                <a:schemeClr val="accent1">
                  <a:lumMod val="40000"/>
                  <a:lumOff val="6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732C31E-6823-48AA-AACB-F9CFB8D5C9C6}"/>
              </a:ext>
            </a:extLst>
          </p:cNvPr>
          <p:cNvSpPr txBox="1"/>
          <p:nvPr/>
        </p:nvSpPr>
        <p:spPr>
          <a:xfrm>
            <a:off x="2434398" y="4990119"/>
            <a:ext cx="2588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EO4SIBS</a:t>
            </a:r>
            <a:endParaRPr lang="en-GB" sz="1867" b="1" dirty="0">
              <a:solidFill>
                <a:schemeClr val="accent1">
                  <a:lumMod val="20000"/>
                  <a:lumOff val="8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0B61C15-9108-4FCC-8CB8-228D765F0BD2}"/>
              </a:ext>
            </a:extLst>
          </p:cNvPr>
          <p:cNvSpPr txBox="1"/>
          <p:nvPr/>
        </p:nvSpPr>
        <p:spPr>
          <a:xfrm>
            <a:off x="7956499" y="3563291"/>
            <a:ext cx="2588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Aeolus+AOC</a:t>
            </a:r>
            <a:endParaRPr lang="en-GB" sz="1867" b="1" dirty="0">
              <a:solidFill>
                <a:schemeClr val="accent1">
                  <a:lumMod val="40000"/>
                  <a:lumOff val="6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FA3DC63-D86E-47CF-B75C-B9828BBFB678}"/>
              </a:ext>
            </a:extLst>
          </p:cNvPr>
          <p:cNvSpPr txBox="1"/>
          <p:nvPr/>
        </p:nvSpPr>
        <p:spPr>
          <a:xfrm>
            <a:off x="1759301" y="4271619"/>
            <a:ext cx="2588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Aeolus+COLOR</a:t>
            </a:r>
            <a:endParaRPr lang="en-GB" sz="1867" b="1" dirty="0">
              <a:solidFill>
                <a:schemeClr val="accent1">
                  <a:lumMod val="60000"/>
                  <a:lumOff val="4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42EC224-45BA-400B-A200-5E6157656064}"/>
              </a:ext>
            </a:extLst>
          </p:cNvPr>
          <p:cNvSpPr txBox="1"/>
          <p:nvPr/>
        </p:nvSpPr>
        <p:spPr>
          <a:xfrm>
            <a:off x="-385889" y="4285730"/>
            <a:ext cx="2588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S5P+OC</a:t>
            </a:r>
            <a:endParaRPr lang="en-GB" sz="1867" b="1" dirty="0">
              <a:solidFill>
                <a:schemeClr val="accent1">
                  <a:lumMod val="60000"/>
                  <a:lumOff val="4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7774C00-83D2-4627-BC11-5ED8F6791A1F}"/>
              </a:ext>
            </a:extLst>
          </p:cNvPr>
          <p:cNvSpPr txBox="1"/>
          <p:nvPr/>
        </p:nvSpPr>
        <p:spPr>
          <a:xfrm>
            <a:off x="9051117" y="1039365"/>
            <a:ext cx="2588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Physioglob</a:t>
            </a:r>
            <a:endParaRPr lang="en-GB" sz="1867" b="1" dirty="0">
              <a:solidFill>
                <a:schemeClr val="accent1">
                  <a:lumMod val="20000"/>
                  <a:lumOff val="8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13FD7D0-1A36-4A89-92F5-5591DBAF2B66}"/>
              </a:ext>
            </a:extLst>
          </p:cNvPr>
          <p:cNvSpPr txBox="1"/>
          <p:nvPr/>
        </p:nvSpPr>
        <p:spPr>
          <a:xfrm>
            <a:off x="9470767" y="5103911"/>
            <a:ext cx="2588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Baltic+SeaLaBio</a:t>
            </a:r>
            <a:endParaRPr lang="en-GB" sz="1867" b="1" dirty="0">
              <a:solidFill>
                <a:schemeClr val="accent1">
                  <a:lumMod val="40000"/>
                  <a:lumOff val="6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A419ACB-38F2-4E70-93D2-79238623E1F7}"/>
              </a:ext>
            </a:extLst>
          </p:cNvPr>
          <p:cNvSpPr txBox="1"/>
          <p:nvPr/>
        </p:nvSpPr>
        <p:spPr>
          <a:xfrm>
            <a:off x="4246420" y="685617"/>
            <a:ext cx="2588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ARI - PRIMUS</a:t>
            </a:r>
            <a:endParaRPr lang="en-GB" sz="1867" b="1" dirty="0">
              <a:solidFill>
                <a:schemeClr val="accent1">
                  <a:lumMod val="20000"/>
                  <a:lumOff val="8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CA4D72A-233B-4917-9710-59FBCB4F63B8}"/>
              </a:ext>
            </a:extLst>
          </p:cNvPr>
          <p:cNvSpPr txBox="1"/>
          <p:nvPr/>
        </p:nvSpPr>
        <p:spPr>
          <a:xfrm>
            <a:off x="9376448" y="3740403"/>
            <a:ext cx="2588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rgbClr val="66CCFF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ARI - DUST</a:t>
            </a:r>
            <a:endParaRPr lang="en-GB" sz="1867" b="1" dirty="0">
              <a:solidFill>
                <a:srgbClr val="66CCFF"/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68E95F6-BF1E-45CD-8958-C959B6FBB3E0}"/>
              </a:ext>
            </a:extLst>
          </p:cNvPr>
          <p:cNvSpPr txBox="1"/>
          <p:nvPr/>
        </p:nvSpPr>
        <p:spPr>
          <a:xfrm>
            <a:off x="8703024" y="5781472"/>
            <a:ext cx="2588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PYROPLANKTON</a:t>
            </a:r>
            <a:endParaRPr lang="en-GB" sz="1867" b="1" dirty="0">
              <a:solidFill>
                <a:schemeClr val="accent1">
                  <a:lumMod val="20000"/>
                  <a:lumOff val="8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7B2FB05-8302-461C-BD21-596940E84637}"/>
              </a:ext>
            </a:extLst>
          </p:cNvPr>
          <p:cNvSpPr txBox="1"/>
          <p:nvPr/>
        </p:nvSpPr>
        <p:spPr>
          <a:xfrm>
            <a:off x="6738769" y="5162713"/>
            <a:ext cx="2588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 err="1">
                <a:solidFill>
                  <a:srgbClr val="66CCFF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OceanFlux</a:t>
            </a:r>
            <a:r>
              <a:rPr lang="en-US" sz="1867" b="1" dirty="0">
                <a:solidFill>
                  <a:srgbClr val="66CCFF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- GHG</a:t>
            </a:r>
            <a:endParaRPr lang="en-GB" sz="1867" b="1" dirty="0">
              <a:solidFill>
                <a:srgbClr val="66CCFF"/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4AD44E5-5527-4853-B633-963163B52A68}"/>
              </a:ext>
            </a:extLst>
          </p:cNvPr>
          <p:cNvSpPr txBox="1"/>
          <p:nvPr/>
        </p:nvSpPr>
        <p:spPr>
          <a:xfrm>
            <a:off x="6397013" y="5709935"/>
            <a:ext cx="2588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ARI-OHC</a:t>
            </a:r>
            <a:endParaRPr lang="en-GB" sz="1867" b="1" dirty="0">
              <a:solidFill>
                <a:schemeClr val="accent1">
                  <a:lumMod val="40000"/>
                  <a:lumOff val="6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9E91511-F511-488D-81D8-AAFD0EE114C2}"/>
              </a:ext>
            </a:extLst>
          </p:cNvPr>
          <p:cNvSpPr txBox="1"/>
          <p:nvPr/>
        </p:nvSpPr>
        <p:spPr>
          <a:xfrm>
            <a:off x="725172" y="2868836"/>
            <a:ext cx="2588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AMT4OceanSatFlux</a:t>
            </a:r>
            <a:endParaRPr lang="en-GB" sz="1867" b="1" dirty="0">
              <a:solidFill>
                <a:schemeClr val="accent1">
                  <a:lumMod val="60000"/>
                  <a:lumOff val="4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434ABBB-1836-4A32-9A6F-ED14D4283927}"/>
              </a:ext>
            </a:extLst>
          </p:cNvPr>
          <p:cNvSpPr txBox="1"/>
          <p:nvPr/>
        </p:nvSpPr>
        <p:spPr>
          <a:xfrm>
            <a:off x="-79642" y="5941601"/>
            <a:ext cx="2588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S-6 JTEX</a:t>
            </a:r>
            <a:endParaRPr lang="en-GB" sz="1867" b="1" dirty="0">
              <a:solidFill>
                <a:schemeClr val="accent1">
                  <a:lumMod val="60000"/>
                  <a:lumOff val="4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28A53EC-E251-4BFC-A7A2-1775726904E2}"/>
              </a:ext>
            </a:extLst>
          </p:cNvPr>
          <p:cNvSpPr txBox="1"/>
          <p:nvPr/>
        </p:nvSpPr>
        <p:spPr>
          <a:xfrm>
            <a:off x="7790497" y="1981401"/>
            <a:ext cx="314477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Polar Lows Prediction</a:t>
            </a:r>
            <a:endParaRPr lang="en-GB" sz="1867" b="1" dirty="0">
              <a:solidFill>
                <a:schemeClr val="accent1">
                  <a:lumMod val="40000"/>
                  <a:lumOff val="6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C8584B3-46BC-4633-9947-1A88875ABC12}"/>
              </a:ext>
            </a:extLst>
          </p:cNvPr>
          <p:cNvSpPr txBox="1"/>
          <p:nvPr/>
        </p:nvSpPr>
        <p:spPr>
          <a:xfrm>
            <a:off x="7720117" y="4707062"/>
            <a:ext cx="160733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POSEIDON</a:t>
            </a:r>
            <a:endParaRPr lang="en-GB" sz="1867" b="1" dirty="0">
              <a:solidFill>
                <a:schemeClr val="accent1">
                  <a:lumMod val="40000"/>
                  <a:lumOff val="6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A4D7290-671F-4BAB-B745-3C957B9BD864}"/>
              </a:ext>
            </a:extLst>
          </p:cNvPr>
          <p:cNvSpPr txBox="1"/>
          <p:nvPr/>
        </p:nvSpPr>
        <p:spPr>
          <a:xfrm>
            <a:off x="0" y="5156033"/>
            <a:ext cx="256838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Coastal Hazards</a:t>
            </a:r>
            <a:endParaRPr lang="en-GB" sz="1867" b="1" dirty="0">
              <a:solidFill>
                <a:schemeClr val="accent1">
                  <a:lumMod val="60000"/>
                  <a:lumOff val="4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C9B3CFB-2C04-4862-88FE-F4EE2BBEF3E8}"/>
              </a:ext>
            </a:extLst>
          </p:cNvPr>
          <p:cNvSpPr txBox="1"/>
          <p:nvPr/>
        </p:nvSpPr>
        <p:spPr>
          <a:xfrm>
            <a:off x="2156422" y="1641327"/>
            <a:ext cx="149865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OceanSODA</a:t>
            </a:r>
            <a:endParaRPr lang="en-GB" sz="1867" b="1" dirty="0">
              <a:solidFill>
                <a:schemeClr val="accent1">
                  <a:lumMod val="40000"/>
                  <a:lumOff val="6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F24BA65-1C5F-40B1-9E42-2FF5E03C276B}"/>
              </a:ext>
            </a:extLst>
          </p:cNvPr>
          <p:cNvSpPr txBox="1"/>
          <p:nvPr/>
        </p:nvSpPr>
        <p:spPr>
          <a:xfrm>
            <a:off x="9625810" y="1575576"/>
            <a:ext cx="191550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CYMS</a:t>
            </a:r>
            <a:endParaRPr lang="en-GB" sz="1867" b="1" dirty="0">
              <a:solidFill>
                <a:schemeClr val="accent1">
                  <a:lumMod val="60000"/>
                  <a:lumOff val="4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855BBC8-3EAA-4308-B6DF-00C27C8E6EDD}"/>
              </a:ext>
            </a:extLst>
          </p:cNvPr>
          <p:cNvSpPr txBox="1"/>
          <p:nvPr/>
        </p:nvSpPr>
        <p:spPr>
          <a:xfrm>
            <a:off x="7525165" y="2750560"/>
            <a:ext cx="2588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BICEP</a:t>
            </a:r>
            <a:endParaRPr lang="en-GB" sz="1867" b="1" dirty="0">
              <a:solidFill>
                <a:schemeClr val="accent5">
                  <a:lumMod val="40000"/>
                  <a:lumOff val="6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0251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330" y="-12899"/>
            <a:ext cx="2024741" cy="999747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51408" y="6231799"/>
            <a:ext cx="46131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ESA UNCLASSIFIED – For Official Use </a:t>
            </a:r>
          </a:p>
        </p:txBody>
      </p:sp>
      <p:sp>
        <p:nvSpPr>
          <p:cNvPr id="73" name="TextBox 13"/>
          <p:cNvSpPr txBox="1"/>
          <p:nvPr/>
        </p:nvSpPr>
        <p:spPr>
          <a:xfrm>
            <a:off x="9813504" y="6433602"/>
            <a:ext cx="22248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r"/>
            <a:r>
              <a:rPr lang="en-GB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European Space Agency</a:t>
            </a: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415" y="986848"/>
            <a:ext cx="4646763" cy="4646763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86" name="TextBox 85"/>
          <p:cNvSpPr txBox="1"/>
          <p:nvPr/>
        </p:nvSpPr>
        <p:spPr>
          <a:xfrm>
            <a:off x="3108553" y="901124"/>
            <a:ext cx="149865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rgbClr val="FFC000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B</a:t>
            </a:r>
            <a:r>
              <a:rPr lang="en-GB" sz="1867" b="1" dirty="0" err="1">
                <a:solidFill>
                  <a:srgbClr val="FFC000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iCOME</a:t>
            </a:r>
            <a:endParaRPr lang="en-GB" sz="1867" b="1" dirty="0">
              <a:solidFill>
                <a:srgbClr val="FFC000"/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9D2E368-A192-4996-A0F1-C8D94E94706B}"/>
              </a:ext>
            </a:extLst>
          </p:cNvPr>
          <p:cNvSpPr txBox="1"/>
          <p:nvPr/>
        </p:nvSpPr>
        <p:spPr>
          <a:xfrm>
            <a:off x="2156422" y="1641327"/>
            <a:ext cx="149865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 err="1">
                <a:solidFill>
                  <a:srgbClr val="FFC000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OceanSODA</a:t>
            </a:r>
            <a:endParaRPr lang="en-GB" sz="1867" b="1" dirty="0">
              <a:solidFill>
                <a:srgbClr val="FFC000"/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8C9F4CB-8946-4C96-ACD2-53371FFD418E}"/>
              </a:ext>
            </a:extLst>
          </p:cNvPr>
          <p:cNvSpPr txBox="1"/>
          <p:nvPr/>
        </p:nvSpPr>
        <p:spPr>
          <a:xfrm>
            <a:off x="-247663" y="1580416"/>
            <a:ext cx="2568388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rgbClr val="FFC000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Ocean Health - Acidification</a:t>
            </a:r>
            <a:endParaRPr lang="en-GB" sz="1867" b="1" dirty="0">
              <a:solidFill>
                <a:srgbClr val="FFC000"/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C329CBB-1D71-46FF-8004-3E020A5CF4EC}"/>
              </a:ext>
            </a:extLst>
          </p:cNvPr>
          <p:cNvSpPr txBox="1"/>
          <p:nvPr/>
        </p:nvSpPr>
        <p:spPr>
          <a:xfrm>
            <a:off x="6714921" y="664807"/>
            <a:ext cx="2336196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Ocean Health -  Marine Heatwaves</a:t>
            </a:r>
            <a:endParaRPr lang="en-GB" sz="1867" b="1" dirty="0">
              <a:solidFill>
                <a:schemeClr val="accent1">
                  <a:lumMod val="20000"/>
                  <a:lumOff val="8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29F541E-A238-4BC0-9E33-A2D296574A08}"/>
              </a:ext>
            </a:extLst>
          </p:cNvPr>
          <p:cNvSpPr txBox="1"/>
          <p:nvPr/>
        </p:nvSpPr>
        <p:spPr>
          <a:xfrm>
            <a:off x="185726" y="854105"/>
            <a:ext cx="276542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Ocean Health -  Open Ocean Biodiversity</a:t>
            </a:r>
            <a:endParaRPr lang="en-GB" sz="1867" b="1" dirty="0">
              <a:solidFill>
                <a:schemeClr val="accent1">
                  <a:lumMod val="40000"/>
                  <a:lumOff val="6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C37CBD9-970C-4B00-9801-66276AC8268A}"/>
              </a:ext>
            </a:extLst>
          </p:cNvPr>
          <p:cNvSpPr txBox="1"/>
          <p:nvPr/>
        </p:nvSpPr>
        <p:spPr>
          <a:xfrm>
            <a:off x="9988079" y="4565494"/>
            <a:ext cx="149865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rgbClr val="66CCFF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CIRCOL</a:t>
            </a:r>
            <a:endParaRPr lang="en-GB" sz="1867" b="1" dirty="0">
              <a:solidFill>
                <a:srgbClr val="66CCFF"/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C71303E-8255-439A-8F8A-385E553B56C9}"/>
              </a:ext>
            </a:extLst>
          </p:cNvPr>
          <p:cNvSpPr txBox="1"/>
          <p:nvPr/>
        </p:nvSpPr>
        <p:spPr>
          <a:xfrm>
            <a:off x="3655077" y="5594663"/>
            <a:ext cx="314477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World Ocean Circulation</a:t>
            </a:r>
            <a:endParaRPr lang="en-GB" sz="1867" b="1" dirty="0">
              <a:solidFill>
                <a:schemeClr val="accent1">
                  <a:lumMod val="40000"/>
                  <a:lumOff val="6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8661BF8-BB60-408C-AC54-252506B96866}"/>
              </a:ext>
            </a:extLst>
          </p:cNvPr>
          <p:cNvSpPr txBox="1"/>
          <p:nvPr/>
        </p:nvSpPr>
        <p:spPr>
          <a:xfrm>
            <a:off x="9625810" y="1575576"/>
            <a:ext cx="191550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CYMS</a:t>
            </a:r>
            <a:endParaRPr lang="en-GB" sz="1867" b="1" dirty="0">
              <a:solidFill>
                <a:schemeClr val="accent1">
                  <a:lumMod val="60000"/>
                  <a:lumOff val="4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C12D38E-05D8-439E-BE99-B68D37DFB1F6}"/>
              </a:ext>
            </a:extLst>
          </p:cNvPr>
          <p:cNvSpPr txBox="1"/>
          <p:nvPr/>
        </p:nvSpPr>
        <p:spPr>
          <a:xfrm>
            <a:off x="7855910" y="1432105"/>
            <a:ext cx="150697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rgbClr val="FFC000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MAXSS</a:t>
            </a:r>
            <a:endParaRPr lang="en-GB" sz="1867" b="1" dirty="0">
              <a:solidFill>
                <a:srgbClr val="FFC000"/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A667E44-5CA6-49BC-8658-DE324F0C21AA}"/>
              </a:ext>
            </a:extLst>
          </p:cNvPr>
          <p:cNvSpPr txBox="1"/>
          <p:nvPr/>
        </p:nvSpPr>
        <p:spPr>
          <a:xfrm>
            <a:off x="1038379" y="5542369"/>
            <a:ext cx="250807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Space4SafeSea</a:t>
            </a:r>
            <a:endParaRPr lang="en-GB" sz="1867" b="1" dirty="0">
              <a:solidFill>
                <a:schemeClr val="accent1">
                  <a:lumMod val="20000"/>
                  <a:lumOff val="8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C52D775-E439-4BC6-8CC7-624C37C4CA7C}"/>
              </a:ext>
            </a:extLst>
          </p:cNvPr>
          <p:cNvSpPr txBox="1"/>
          <p:nvPr/>
        </p:nvSpPr>
        <p:spPr>
          <a:xfrm>
            <a:off x="8553068" y="4204169"/>
            <a:ext cx="120912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SOON</a:t>
            </a:r>
            <a:endParaRPr lang="en-GB" sz="1867" b="1" dirty="0">
              <a:solidFill>
                <a:schemeClr val="accent1">
                  <a:lumMod val="20000"/>
                  <a:lumOff val="8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59E994C-572B-40A7-B783-B9350512AA7D}"/>
              </a:ext>
            </a:extLst>
          </p:cNvPr>
          <p:cNvSpPr txBox="1"/>
          <p:nvPr/>
        </p:nvSpPr>
        <p:spPr>
          <a:xfrm>
            <a:off x="9798656" y="2490693"/>
            <a:ext cx="159062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rgbClr val="66CCFF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Sargassum</a:t>
            </a:r>
            <a:endParaRPr lang="en-GB" sz="1867" b="1" dirty="0">
              <a:solidFill>
                <a:srgbClr val="66CCFF"/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24A15EA-7011-463D-B4B9-B0518D13618B}"/>
              </a:ext>
            </a:extLst>
          </p:cNvPr>
          <p:cNvSpPr txBox="1"/>
          <p:nvPr/>
        </p:nvSpPr>
        <p:spPr>
          <a:xfrm>
            <a:off x="303123" y="2392487"/>
            <a:ext cx="159062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MedEOS</a:t>
            </a:r>
            <a:endParaRPr lang="en-GB" sz="1867" b="1" dirty="0">
              <a:solidFill>
                <a:schemeClr val="accent1">
                  <a:lumMod val="20000"/>
                  <a:lumOff val="8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C5F4D26-DB3C-4AB1-A743-1F4E43E24237}"/>
              </a:ext>
            </a:extLst>
          </p:cNvPr>
          <p:cNvSpPr txBox="1"/>
          <p:nvPr/>
        </p:nvSpPr>
        <p:spPr>
          <a:xfrm>
            <a:off x="2146203" y="2234083"/>
            <a:ext cx="187624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DTEp</a:t>
            </a:r>
            <a:r>
              <a:rPr lang="en-US" sz="1867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- MHW</a:t>
            </a:r>
            <a:endParaRPr lang="en-GB" sz="1867" b="1" dirty="0">
              <a:solidFill>
                <a:schemeClr val="accent1">
                  <a:lumMod val="40000"/>
                  <a:lumOff val="6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D3D097A-4BE5-408A-99B2-8E1D90537A6F}"/>
              </a:ext>
            </a:extLst>
          </p:cNvPr>
          <p:cNvSpPr txBox="1"/>
          <p:nvPr/>
        </p:nvSpPr>
        <p:spPr>
          <a:xfrm>
            <a:off x="2904291" y="6009800"/>
            <a:ext cx="187624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S-1 Doppler</a:t>
            </a:r>
            <a:endParaRPr lang="en-GB" sz="1867" b="1" dirty="0">
              <a:solidFill>
                <a:schemeClr val="accent1">
                  <a:lumMod val="20000"/>
                  <a:lumOff val="8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63EAD66-216D-4284-94FB-D6F04D04A0F8}"/>
              </a:ext>
            </a:extLst>
          </p:cNvPr>
          <p:cNvSpPr txBox="1"/>
          <p:nvPr/>
        </p:nvSpPr>
        <p:spPr>
          <a:xfrm>
            <a:off x="-206900" y="3381735"/>
            <a:ext cx="2588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Coastal Erosion</a:t>
            </a:r>
            <a:endParaRPr lang="en-GB" sz="1867" b="1" dirty="0">
              <a:solidFill>
                <a:schemeClr val="accent1">
                  <a:lumMod val="20000"/>
                  <a:lumOff val="8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317EB9C-D664-44B8-800A-3F1754BC189E}"/>
              </a:ext>
            </a:extLst>
          </p:cNvPr>
          <p:cNvSpPr txBox="1"/>
          <p:nvPr/>
        </p:nvSpPr>
        <p:spPr>
          <a:xfrm>
            <a:off x="4801658" y="6204863"/>
            <a:ext cx="2588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Hydrocoastal</a:t>
            </a:r>
            <a:endParaRPr lang="en-GB" sz="1867" b="1" dirty="0">
              <a:solidFill>
                <a:schemeClr val="accent1">
                  <a:lumMod val="20000"/>
                  <a:lumOff val="8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A53FFA7-EE47-42B8-844A-4B7FE59A498F}"/>
              </a:ext>
            </a:extLst>
          </p:cNvPr>
          <p:cNvSpPr txBox="1"/>
          <p:nvPr/>
        </p:nvSpPr>
        <p:spPr>
          <a:xfrm>
            <a:off x="600183" y="3781754"/>
            <a:ext cx="358209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Sentinel Coastal Charting</a:t>
            </a:r>
            <a:endParaRPr lang="en-GB" sz="1867" b="1" dirty="0">
              <a:solidFill>
                <a:schemeClr val="accent1">
                  <a:lumMod val="40000"/>
                  <a:lumOff val="6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AE14983-4B7B-4C1A-8E09-EFB65A1F78B7}"/>
              </a:ext>
            </a:extLst>
          </p:cNvPr>
          <p:cNvSpPr txBox="1"/>
          <p:nvPr/>
        </p:nvSpPr>
        <p:spPr>
          <a:xfrm>
            <a:off x="8952631" y="3075558"/>
            <a:ext cx="2588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Baltic+Salinity</a:t>
            </a:r>
            <a:endParaRPr lang="en-GB" sz="1867" b="1" dirty="0">
              <a:solidFill>
                <a:schemeClr val="accent1">
                  <a:lumMod val="60000"/>
                  <a:lumOff val="4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982C927-1C90-4C4B-849A-123E3FAA9F8B}"/>
              </a:ext>
            </a:extLst>
          </p:cNvPr>
          <p:cNvSpPr txBox="1"/>
          <p:nvPr/>
        </p:nvSpPr>
        <p:spPr>
          <a:xfrm>
            <a:off x="514555" y="4717043"/>
            <a:ext cx="2588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Baltic+SEAL</a:t>
            </a:r>
            <a:endParaRPr lang="en-GB" sz="1867" b="1" dirty="0">
              <a:solidFill>
                <a:schemeClr val="accent1">
                  <a:lumMod val="40000"/>
                  <a:lumOff val="6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732C31E-6823-48AA-AACB-F9CFB8D5C9C6}"/>
              </a:ext>
            </a:extLst>
          </p:cNvPr>
          <p:cNvSpPr txBox="1"/>
          <p:nvPr/>
        </p:nvSpPr>
        <p:spPr>
          <a:xfrm>
            <a:off x="2434398" y="4990119"/>
            <a:ext cx="2588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rgbClr val="FFC000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EO4SIBS</a:t>
            </a:r>
            <a:endParaRPr lang="en-GB" sz="1867" b="1" dirty="0">
              <a:solidFill>
                <a:srgbClr val="FFC000"/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2AD74A9-A35A-46C8-9863-C50E89130845}"/>
              </a:ext>
            </a:extLst>
          </p:cNvPr>
          <p:cNvSpPr txBox="1"/>
          <p:nvPr/>
        </p:nvSpPr>
        <p:spPr>
          <a:xfrm>
            <a:off x="7525165" y="2750560"/>
            <a:ext cx="2588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rgbClr val="FFC000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BICEP</a:t>
            </a:r>
            <a:endParaRPr lang="en-GB" sz="1867" b="1" dirty="0">
              <a:solidFill>
                <a:srgbClr val="FFC000"/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0B61C15-9108-4FCC-8CB8-228D765F0BD2}"/>
              </a:ext>
            </a:extLst>
          </p:cNvPr>
          <p:cNvSpPr txBox="1"/>
          <p:nvPr/>
        </p:nvSpPr>
        <p:spPr>
          <a:xfrm>
            <a:off x="7956499" y="3563291"/>
            <a:ext cx="2588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 err="1">
                <a:solidFill>
                  <a:srgbClr val="FFC000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Aeolus+AOC</a:t>
            </a:r>
            <a:endParaRPr lang="en-GB" sz="1867" b="1" dirty="0">
              <a:solidFill>
                <a:srgbClr val="FFC000"/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FA3DC63-D86E-47CF-B75C-B9828BBFB678}"/>
              </a:ext>
            </a:extLst>
          </p:cNvPr>
          <p:cNvSpPr txBox="1"/>
          <p:nvPr/>
        </p:nvSpPr>
        <p:spPr>
          <a:xfrm>
            <a:off x="1759301" y="4271619"/>
            <a:ext cx="2588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 err="1">
                <a:solidFill>
                  <a:srgbClr val="FFC000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Aeolus+COLOR</a:t>
            </a:r>
            <a:endParaRPr lang="en-GB" sz="1867" b="1" dirty="0">
              <a:solidFill>
                <a:srgbClr val="FFC000"/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42EC224-45BA-400B-A200-5E6157656064}"/>
              </a:ext>
            </a:extLst>
          </p:cNvPr>
          <p:cNvSpPr txBox="1"/>
          <p:nvPr/>
        </p:nvSpPr>
        <p:spPr>
          <a:xfrm>
            <a:off x="-385889" y="4285730"/>
            <a:ext cx="2588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rgbClr val="FFC000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S5P+OC</a:t>
            </a:r>
            <a:endParaRPr lang="en-GB" sz="1867" b="1" dirty="0">
              <a:solidFill>
                <a:srgbClr val="FFC000"/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7774C00-83D2-4627-BC11-5ED8F6791A1F}"/>
              </a:ext>
            </a:extLst>
          </p:cNvPr>
          <p:cNvSpPr txBox="1"/>
          <p:nvPr/>
        </p:nvSpPr>
        <p:spPr>
          <a:xfrm>
            <a:off x="9051117" y="1039365"/>
            <a:ext cx="2588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 err="1">
                <a:solidFill>
                  <a:srgbClr val="FFC000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Physioglob</a:t>
            </a:r>
            <a:endParaRPr lang="en-GB" sz="1867" b="1" dirty="0">
              <a:solidFill>
                <a:srgbClr val="FFC000"/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13FD7D0-1A36-4A89-92F5-5591DBAF2B66}"/>
              </a:ext>
            </a:extLst>
          </p:cNvPr>
          <p:cNvSpPr txBox="1"/>
          <p:nvPr/>
        </p:nvSpPr>
        <p:spPr>
          <a:xfrm>
            <a:off x="9470767" y="5103911"/>
            <a:ext cx="2588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 err="1">
                <a:solidFill>
                  <a:srgbClr val="FFC000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Baltic+SeaLaBio</a:t>
            </a:r>
            <a:endParaRPr lang="en-GB" sz="1867" b="1" dirty="0">
              <a:solidFill>
                <a:srgbClr val="FFC000"/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A419ACB-38F2-4E70-93D2-79238623E1F7}"/>
              </a:ext>
            </a:extLst>
          </p:cNvPr>
          <p:cNvSpPr txBox="1"/>
          <p:nvPr/>
        </p:nvSpPr>
        <p:spPr>
          <a:xfrm>
            <a:off x="4246420" y="685617"/>
            <a:ext cx="2588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rgbClr val="FFC000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ARI - PRIMUS</a:t>
            </a:r>
            <a:endParaRPr lang="en-GB" sz="1867" b="1" dirty="0">
              <a:solidFill>
                <a:srgbClr val="FFC000"/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CA4D72A-233B-4917-9710-59FBCB4F63B8}"/>
              </a:ext>
            </a:extLst>
          </p:cNvPr>
          <p:cNvSpPr txBox="1"/>
          <p:nvPr/>
        </p:nvSpPr>
        <p:spPr>
          <a:xfrm>
            <a:off x="9376448" y="3760712"/>
            <a:ext cx="2588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rgbClr val="66CCFF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ARI - DUST</a:t>
            </a:r>
            <a:endParaRPr lang="en-GB" sz="1867" b="1" dirty="0">
              <a:solidFill>
                <a:srgbClr val="66CCFF"/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68E95F6-BF1E-45CD-8958-C959B6FBB3E0}"/>
              </a:ext>
            </a:extLst>
          </p:cNvPr>
          <p:cNvSpPr txBox="1"/>
          <p:nvPr/>
        </p:nvSpPr>
        <p:spPr>
          <a:xfrm>
            <a:off x="8703024" y="5781472"/>
            <a:ext cx="2588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PYROPLANKTON</a:t>
            </a:r>
            <a:endParaRPr lang="en-GB" sz="1867" b="1" dirty="0">
              <a:solidFill>
                <a:schemeClr val="accent1">
                  <a:lumMod val="20000"/>
                  <a:lumOff val="8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7B2FB05-8302-461C-BD21-596940E84637}"/>
              </a:ext>
            </a:extLst>
          </p:cNvPr>
          <p:cNvSpPr txBox="1"/>
          <p:nvPr/>
        </p:nvSpPr>
        <p:spPr>
          <a:xfrm>
            <a:off x="6738769" y="5162713"/>
            <a:ext cx="2588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 err="1">
                <a:solidFill>
                  <a:srgbClr val="FFC000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OceanFlux</a:t>
            </a:r>
            <a:r>
              <a:rPr lang="en-US" sz="1867" b="1" dirty="0">
                <a:solidFill>
                  <a:srgbClr val="FFC000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 - GHG</a:t>
            </a:r>
            <a:endParaRPr lang="en-GB" sz="1867" b="1" dirty="0">
              <a:solidFill>
                <a:srgbClr val="FFC000"/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4AD44E5-5527-4853-B633-963163B52A68}"/>
              </a:ext>
            </a:extLst>
          </p:cNvPr>
          <p:cNvSpPr txBox="1"/>
          <p:nvPr/>
        </p:nvSpPr>
        <p:spPr>
          <a:xfrm>
            <a:off x="6397013" y="5709935"/>
            <a:ext cx="2588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ARI-OHC</a:t>
            </a:r>
            <a:endParaRPr lang="en-GB" sz="1867" b="1" dirty="0">
              <a:solidFill>
                <a:schemeClr val="accent1">
                  <a:lumMod val="40000"/>
                  <a:lumOff val="6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9E91511-F511-488D-81D8-AAFD0EE114C2}"/>
              </a:ext>
            </a:extLst>
          </p:cNvPr>
          <p:cNvSpPr txBox="1"/>
          <p:nvPr/>
        </p:nvSpPr>
        <p:spPr>
          <a:xfrm>
            <a:off x="725172" y="2868836"/>
            <a:ext cx="2588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rgbClr val="FFC000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AMT4OceanSatFlux</a:t>
            </a:r>
            <a:endParaRPr lang="en-GB" sz="1867" b="1" dirty="0">
              <a:solidFill>
                <a:srgbClr val="FFC000"/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434ABBB-1836-4A32-9A6F-ED14D4283927}"/>
              </a:ext>
            </a:extLst>
          </p:cNvPr>
          <p:cNvSpPr txBox="1"/>
          <p:nvPr/>
        </p:nvSpPr>
        <p:spPr>
          <a:xfrm>
            <a:off x="-79642" y="5941601"/>
            <a:ext cx="2588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S-6 JTEX</a:t>
            </a:r>
            <a:endParaRPr lang="en-GB" sz="1867" b="1" dirty="0">
              <a:solidFill>
                <a:schemeClr val="accent1">
                  <a:lumMod val="60000"/>
                  <a:lumOff val="4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28A53EC-E251-4BFC-A7A2-1775726904E2}"/>
              </a:ext>
            </a:extLst>
          </p:cNvPr>
          <p:cNvSpPr txBox="1"/>
          <p:nvPr/>
        </p:nvSpPr>
        <p:spPr>
          <a:xfrm>
            <a:off x="7790497" y="1981401"/>
            <a:ext cx="314477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Polar Lows Prediction</a:t>
            </a:r>
            <a:endParaRPr lang="en-GB" sz="1867" b="1" dirty="0">
              <a:solidFill>
                <a:schemeClr val="accent1">
                  <a:lumMod val="40000"/>
                  <a:lumOff val="6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C8584B3-46BC-4633-9947-1A88875ABC12}"/>
              </a:ext>
            </a:extLst>
          </p:cNvPr>
          <p:cNvSpPr txBox="1"/>
          <p:nvPr/>
        </p:nvSpPr>
        <p:spPr>
          <a:xfrm>
            <a:off x="7720117" y="4707062"/>
            <a:ext cx="160733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POSEIDON</a:t>
            </a:r>
            <a:endParaRPr lang="en-GB" sz="1867" b="1" dirty="0">
              <a:solidFill>
                <a:schemeClr val="accent1">
                  <a:lumMod val="40000"/>
                  <a:lumOff val="6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A4D7290-671F-4BAB-B745-3C957B9BD864}"/>
              </a:ext>
            </a:extLst>
          </p:cNvPr>
          <p:cNvSpPr txBox="1"/>
          <p:nvPr/>
        </p:nvSpPr>
        <p:spPr>
          <a:xfrm>
            <a:off x="0" y="5156033"/>
            <a:ext cx="256838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Coastal Hazards</a:t>
            </a:r>
            <a:endParaRPr lang="en-GB" sz="1867" b="1" dirty="0">
              <a:solidFill>
                <a:schemeClr val="accent1">
                  <a:lumMod val="60000"/>
                  <a:lumOff val="40000"/>
                </a:schemeClr>
              </a:solidFill>
              <a:latin typeface="Leelawadee UI Semilight" panose="020B0402040204020203" pitchFamily="34" charset="-34"/>
              <a:cs typeface="Leelawadee UI Semilight" panose="020B0402040204020203" pitchFamily="34" charset="-34"/>
            </a:endParaRP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9E94D0F9-5E42-4EE0-BEAA-81A0D4D11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2172"/>
            <a:ext cx="10435827" cy="615519"/>
          </a:xfrm>
        </p:spPr>
        <p:txBody>
          <a:bodyPr/>
          <a:lstStyle/>
          <a:p>
            <a:pPr marL="105831">
              <a:lnSpc>
                <a:spcPct val="100000"/>
              </a:lnSpc>
            </a:pPr>
            <a:r>
              <a:rPr lang="en-GB" sz="32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ESA Ocean Science Cluster Projects (&gt;35 on-going)</a:t>
            </a:r>
          </a:p>
        </p:txBody>
      </p:sp>
    </p:spTree>
    <p:extLst>
      <p:ext uri="{BB962C8B-B14F-4D97-AF65-F5344CB8AC3E}">
        <p14:creationId xmlns:p14="http://schemas.microsoft.com/office/powerpoint/2010/main" val="154590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3BA10EA-D242-469D-B52D-DAFB410B2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65" y="32460"/>
            <a:ext cx="10038952" cy="831125"/>
          </a:xfrm>
        </p:spPr>
        <p:txBody>
          <a:bodyPr/>
          <a:lstStyle/>
          <a:p>
            <a:r>
              <a:rPr lang="en-GB" sz="2667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Ocean Carbon Projects</a:t>
            </a:r>
            <a:r>
              <a:rPr lang="en-GB" sz="2667" dirty="0">
                <a:solidFill>
                  <a:schemeClr val="accent1">
                    <a:lumMod val="20000"/>
                    <a:lumOff val="8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: Pools, fluxes and processes that form the ocean solubility and biological carbon pump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0E087-7CAB-44A7-A5CA-51A5F5707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756974" y="-721907"/>
            <a:ext cx="4538653" cy="83796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5CFB0B-44F1-48BA-81E8-272131E153F5}"/>
              </a:ext>
            </a:extLst>
          </p:cNvPr>
          <p:cNvSpPr txBox="1"/>
          <p:nvPr/>
        </p:nvSpPr>
        <p:spPr>
          <a:xfrm>
            <a:off x="1800546" y="5737239"/>
            <a:ext cx="8451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From Brewin et al, 2021. </a:t>
            </a:r>
            <a:r>
              <a:rPr lang="en-GB" sz="1000" dirty="0">
                <a:solidFill>
                  <a:schemeClr val="accent1">
                    <a:lumMod val="20000"/>
                    <a:lumOff val="80000"/>
                  </a:schemeClr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Sensing the ocean biological carbon pump from space: A review of capabilities, concepts, research gaps and future developments, Earth-Science Reviews 217 (2021) 103604.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00AEE81-0208-4E1B-8961-8720EE2DE6B8}"/>
              </a:ext>
            </a:extLst>
          </p:cNvPr>
          <p:cNvGrpSpPr/>
          <p:nvPr/>
        </p:nvGrpSpPr>
        <p:grpSpPr>
          <a:xfrm>
            <a:off x="8974183" y="5455557"/>
            <a:ext cx="2571424" cy="307777"/>
            <a:chOff x="8974180" y="5455570"/>
            <a:chExt cx="2571423" cy="3077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FE54B8-4B84-4798-A322-A3559F6161D4}"/>
                </a:ext>
              </a:extLst>
            </p:cNvPr>
            <p:cNvSpPr/>
            <p:nvPr/>
          </p:nvSpPr>
          <p:spPr>
            <a:xfrm>
              <a:off x="8974180" y="5556482"/>
              <a:ext cx="1205462" cy="156754"/>
            </a:xfrm>
            <a:prstGeom prst="rect">
              <a:avLst/>
            </a:pr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latin typeface="Leelawadee UI Semilight" panose="020B0402040204020203" pitchFamily="34" charset="-34"/>
                <a:cs typeface="Leelawadee UI Semilight" panose="020B0402040204020203" pitchFamily="34" charset="-34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A6296CC-247D-4F3D-B97D-587247CD9E1E}"/>
                </a:ext>
              </a:extLst>
            </p:cNvPr>
            <p:cNvGrpSpPr/>
            <p:nvPr/>
          </p:nvGrpSpPr>
          <p:grpSpPr>
            <a:xfrm>
              <a:off x="10235889" y="5455570"/>
              <a:ext cx="1309714" cy="307778"/>
              <a:chOff x="10235889" y="5455570"/>
              <a:chExt cx="1309714" cy="307778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CE4F3F2-ED32-4B7A-B905-01D6F75D2D87}"/>
                  </a:ext>
                </a:extLst>
              </p:cNvPr>
              <p:cNvSpPr txBox="1"/>
              <p:nvPr/>
            </p:nvSpPr>
            <p:spPr>
              <a:xfrm>
                <a:off x="10668441" y="5455570"/>
                <a:ext cx="877162" cy="3077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err="1">
                    <a:solidFill>
                      <a:srgbClr val="FBAB18"/>
                    </a:solidFill>
                    <a:latin typeface="Leelawadee UI Semilight" panose="020B0402040204020203" pitchFamily="34" charset="-34"/>
                    <a:cs typeface="Leelawadee UI Semilight" panose="020B0402040204020203" pitchFamily="34" charset="-34"/>
                  </a:rPr>
                  <a:t>SeaLaBio</a:t>
                </a:r>
                <a:endParaRPr lang="en-GB" sz="1400" dirty="0">
                  <a:solidFill>
                    <a:srgbClr val="FBAB18"/>
                  </a:solidFill>
                  <a:latin typeface="Leelawadee UI Semilight" panose="020B0402040204020203" pitchFamily="34" charset="-34"/>
                  <a:cs typeface="Leelawadee UI Semilight" panose="020B0402040204020203" pitchFamily="34" charset="-34"/>
                </a:endParaRPr>
              </a:p>
            </p:txBody>
          </p:sp>
          <p:sp>
            <p:nvSpPr>
              <p:cNvPr id="12" name="Left Arrow 16">
                <a:extLst>
                  <a:ext uri="{FF2B5EF4-FFF2-40B4-BE49-F238E27FC236}">
                    <a16:creationId xmlns:a16="http://schemas.microsoft.com/office/drawing/2014/main" id="{2B51ED94-C62E-4B0D-BBC2-F0BCC0B3DA3E}"/>
                  </a:ext>
                </a:extLst>
              </p:cNvPr>
              <p:cNvSpPr/>
              <p:nvPr/>
            </p:nvSpPr>
            <p:spPr>
              <a:xfrm>
                <a:off x="10235889" y="5584062"/>
                <a:ext cx="513805" cy="102121"/>
              </a:xfrm>
              <a:prstGeom prst="leftArrow">
                <a:avLst/>
              </a:prstGeom>
              <a:solidFill>
                <a:srgbClr val="FFC000"/>
              </a:solidFill>
              <a:ln w="635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>
                  <a:latin typeface="Leelawadee UI Semilight" panose="020B0402040204020203" pitchFamily="34" charset="-34"/>
                  <a:cs typeface="Leelawadee UI Semilight" panose="020B0402040204020203" pitchFamily="34" charset="-34"/>
                </a:endParaRP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D77575E-7258-44ED-8ACB-EB200FE4497D}"/>
              </a:ext>
            </a:extLst>
          </p:cNvPr>
          <p:cNvGrpSpPr/>
          <p:nvPr/>
        </p:nvGrpSpPr>
        <p:grpSpPr>
          <a:xfrm>
            <a:off x="600983" y="3333962"/>
            <a:ext cx="9564727" cy="2325455"/>
            <a:chOff x="583367" y="3314022"/>
            <a:chExt cx="9564726" cy="232545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41BAC9A-FFEC-422B-85D8-A6A18982A904}"/>
                </a:ext>
              </a:extLst>
            </p:cNvPr>
            <p:cNvSpPr txBox="1"/>
            <p:nvPr/>
          </p:nvSpPr>
          <p:spPr>
            <a:xfrm>
              <a:off x="583367" y="3314022"/>
              <a:ext cx="7040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339933"/>
                  </a:solidFill>
                  <a:latin typeface="Leelawadee UI Semilight" panose="020B0402040204020203" pitchFamily="34" charset="-34"/>
                  <a:cs typeface="Leelawadee UI Semilight" panose="020B0402040204020203" pitchFamily="34" charset="-34"/>
                </a:rPr>
                <a:t>BICEP*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A212C4B-7AB5-4903-AC4D-5F2C93FA1202}"/>
                </a:ext>
              </a:extLst>
            </p:cNvPr>
            <p:cNvSpPr/>
            <p:nvPr/>
          </p:nvSpPr>
          <p:spPr>
            <a:xfrm>
              <a:off x="1947575" y="3389921"/>
              <a:ext cx="1111469" cy="2249556"/>
            </a:xfrm>
            <a:prstGeom prst="rect">
              <a:avLst/>
            </a:prstGeom>
            <a:noFill/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Leelawadee UI Semilight" panose="020B0402040204020203" pitchFamily="34" charset="-34"/>
                <a:cs typeface="Leelawadee UI Semilight" panose="020B0402040204020203" pitchFamily="34" charset="-34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715997E-F7CC-42FB-B1FE-238DB9E29081}"/>
                </a:ext>
              </a:extLst>
            </p:cNvPr>
            <p:cNvSpPr/>
            <p:nvPr/>
          </p:nvSpPr>
          <p:spPr>
            <a:xfrm>
              <a:off x="8900161" y="4310743"/>
              <a:ext cx="1205462" cy="156754"/>
            </a:xfrm>
            <a:prstGeom prst="rect">
              <a:avLst/>
            </a:prstGeom>
            <a:noFill/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latin typeface="Leelawadee UI Semilight" panose="020B0402040204020203" pitchFamily="34" charset="-34"/>
                <a:cs typeface="Leelawadee UI Semilight" panose="020B0402040204020203" pitchFamily="34" charset="-34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CC38CC3-7FAA-4316-ABCB-4660429ED087}"/>
                </a:ext>
              </a:extLst>
            </p:cNvPr>
            <p:cNvSpPr/>
            <p:nvPr/>
          </p:nvSpPr>
          <p:spPr>
            <a:xfrm>
              <a:off x="8904513" y="4027711"/>
              <a:ext cx="1243580" cy="156753"/>
            </a:xfrm>
            <a:prstGeom prst="rect">
              <a:avLst/>
            </a:prstGeom>
            <a:noFill/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latin typeface="Leelawadee UI Semilight" panose="020B0402040204020203" pitchFamily="34" charset="-34"/>
                <a:cs typeface="Leelawadee UI Semilight" panose="020B0402040204020203" pitchFamily="34" charset="-34"/>
              </a:endParaRPr>
            </a:p>
          </p:txBody>
        </p:sp>
        <p:sp>
          <p:nvSpPr>
            <p:cNvPr id="18" name="Right Arrow 19">
              <a:extLst>
                <a:ext uri="{FF2B5EF4-FFF2-40B4-BE49-F238E27FC236}">
                  <a16:creationId xmlns:a16="http://schemas.microsoft.com/office/drawing/2014/main" id="{6CA751C7-8247-4ED6-9116-14FACC130D5F}"/>
                </a:ext>
              </a:extLst>
            </p:cNvPr>
            <p:cNvSpPr/>
            <p:nvPr/>
          </p:nvSpPr>
          <p:spPr>
            <a:xfrm>
              <a:off x="1363488" y="3407134"/>
              <a:ext cx="570208" cy="122684"/>
            </a:xfrm>
            <a:prstGeom prst="rightArrow">
              <a:avLst/>
            </a:prstGeom>
            <a:solidFill>
              <a:srgbClr val="33993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latin typeface="Leelawadee UI Semilight" panose="020B0402040204020203" pitchFamily="34" charset="-34"/>
                <a:cs typeface="Leelawadee UI Semilight" panose="020B0402040204020203" pitchFamily="34" charset="-34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ED7AC1A-BEB2-4403-A302-8E97F858F781}"/>
              </a:ext>
            </a:extLst>
          </p:cNvPr>
          <p:cNvGrpSpPr/>
          <p:nvPr/>
        </p:nvGrpSpPr>
        <p:grpSpPr>
          <a:xfrm>
            <a:off x="41552" y="2354094"/>
            <a:ext cx="3040608" cy="1000990"/>
            <a:chOff x="41552" y="2354093"/>
            <a:chExt cx="3026936" cy="100099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FDA996D-DF23-4582-A6CF-811D6DB8612C}"/>
                </a:ext>
              </a:extLst>
            </p:cNvPr>
            <p:cNvSpPr txBox="1"/>
            <p:nvPr/>
          </p:nvSpPr>
          <p:spPr>
            <a:xfrm>
              <a:off x="41552" y="2521033"/>
              <a:ext cx="150528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C00000"/>
                  </a:solidFill>
                  <a:latin typeface="Leelawadee UI Semilight" panose="020B0402040204020203" pitchFamily="34" charset="-34"/>
                  <a:cs typeface="Leelawadee UI Semilight" panose="020B0402040204020203" pitchFamily="34" charset="-34"/>
                </a:rPr>
                <a:t>OceanSODA</a:t>
              </a:r>
            </a:p>
            <a:p>
              <a:r>
                <a:rPr lang="en-GB" sz="1400" dirty="0">
                  <a:solidFill>
                    <a:srgbClr val="C00000"/>
                  </a:solidFill>
                  <a:latin typeface="Leelawadee UI Semilight" panose="020B0402040204020203" pitchFamily="34" charset="-34"/>
                  <a:cs typeface="Leelawadee UI Semilight" panose="020B0402040204020203" pitchFamily="34" charset="-34"/>
                </a:rPr>
                <a:t>Ocean Health - Acidification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E19F934-91EE-4B42-8793-1A2CD85E71DC}"/>
                </a:ext>
              </a:extLst>
            </p:cNvPr>
            <p:cNvSpPr/>
            <p:nvPr/>
          </p:nvSpPr>
          <p:spPr>
            <a:xfrm>
              <a:off x="1957019" y="2354093"/>
              <a:ext cx="1111469" cy="1000991"/>
            </a:xfrm>
            <a:prstGeom prst="rect">
              <a:avLst/>
            </a:prstGeom>
            <a:noFill/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latin typeface="Leelawadee UI Semilight" panose="020B0402040204020203" pitchFamily="34" charset="-34"/>
                <a:cs typeface="Leelawadee UI Semilight" panose="020B0402040204020203" pitchFamily="34" charset="-34"/>
              </a:endParaRPr>
            </a:p>
          </p:txBody>
        </p:sp>
        <p:sp>
          <p:nvSpPr>
            <p:cNvPr id="22" name="Right Arrow 20">
              <a:extLst>
                <a:ext uri="{FF2B5EF4-FFF2-40B4-BE49-F238E27FC236}">
                  <a16:creationId xmlns:a16="http://schemas.microsoft.com/office/drawing/2014/main" id="{7B0CFADA-87B9-4114-9279-7F6953716D62}"/>
                </a:ext>
              </a:extLst>
            </p:cNvPr>
            <p:cNvSpPr/>
            <p:nvPr/>
          </p:nvSpPr>
          <p:spPr>
            <a:xfrm>
              <a:off x="1345244" y="2612708"/>
              <a:ext cx="570208" cy="60959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latin typeface="Leelawadee UI Semilight" panose="020B0402040204020203" pitchFamily="34" charset="-34"/>
                <a:cs typeface="Leelawadee UI Semilight" panose="020B0402040204020203" pitchFamily="34" charset="-34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F59756B-E8C4-4502-B5F7-783E0764598D}"/>
              </a:ext>
            </a:extLst>
          </p:cNvPr>
          <p:cNvGrpSpPr/>
          <p:nvPr/>
        </p:nvGrpSpPr>
        <p:grpSpPr>
          <a:xfrm>
            <a:off x="8885625" y="5054890"/>
            <a:ext cx="2977822" cy="522148"/>
            <a:chOff x="8885624" y="5054885"/>
            <a:chExt cx="2977821" cy="52214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0297DBB-3E4A-4504-B814-A7C3D0C8B557}"/>
                </a:ext>
              </a:extLst>
            </p:cNvPr>
            <p:cNvSpPr/>
            <p:nvPr/>
          </p:nvSpPr>
          <p:spPr>
            <a:xfrm>
              <a:off x="8885624" y="5433518"/>
              <a:ext cx="1294018" cy="135564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latin typeface="Leelawadee UI Semilight" panose="020B0402040204020203" pitchFamily="34" charset="-34"/>
                <a:cs typeface="Leelawadee UI Semilight" panose="020B0402040204020203" pitchFamily="34" charset="-34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0F39F80-6BF3-4889-ADCC-237E60045173}"/>
                </a:ext>
              </a:extLst>
            </p:cNvPr>
            <p:cNvGrpSpPr/>
            <p:nvPr/>
          </p:nvGrpSpPr>
          <p:grpSpPr>
            <a:xfrm>
              <a:off x="10148095" y="5054885"/>
              <a:ext cx="1715350" cy="522147"/>
              <a:chOff x="10148095" y="5067253"/>
              <a:chExt cx="1715350" cy="509951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B019693-9044-41EA-BD77-700386E8AB8E}"/>
                  </a:ext>
                </a:extLst>
              </p:cNvPr>
              <p:cNvSpPr txBox="1"/>
              <p:nvPr/>
            </p:nvSpPr>
            <p:spPr>
              <a:xfrm>
                <a:off x="10148095" y="5067253"/>
                <a:ext cx="1688282" cy="300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solidFill>
                      <a:srgbClr val="FFEFEF"/>
                    </a:solidFill>
                    <a:latin typeface="Leelawadee UI Semilight" panose="020B0402040204020203" pitchFamily="34" charset="-34"/>
                    <a:cs typeface="Leelawadee UI Semilight" panose="020B0402040204020203" pitchFamily="34" charset="-34"/>
                  </a:rPr>
                  <a:t>AMT4OceanSatFlux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792EE11-AE5D-40FE-A4C4-AC9EB32A36B2}"/>
                  </a:ext>
                </a:extLst>
              </p:cNvPr>
              <p:cNvSpPr txBox="1"/>
              <p:nvPr/>
            </p:nvSpPr>
            <p:spPr>
              <a:xfrm>
                <a:off x="10498970" y="5276616"/>
                <a:ext cx="1364475" cy="300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err="1">
                    <a:solidFill>
                      <a:srgbClr val="FFEFEF"/>
                    </a:solidFill>
                    <a:latin typeface="Leelawadee UI Semilight" panose="020B0402040204020203" pitchFamily="34" charset="-34"/>
                    <a:cs typeface="Leelawadee UI Semilight" panose="020B0402040204020203" pitchFamily="34" charset="-34"/>
                  </a:rPr>
                  <a:t>OceanFlux-ghg</a:t>
                </a:r>
                <a:endParaRPr lang="en-GB" sz="1400" dirty="0">
                  <a:solidFill>
                    <a:srgbClr val="FFEFEF"/>
                  </a:solidFill>
                  <a:latin typeface="Leelawadee UI Semilight" panose="020B0402040204020203" pitchFamily="34" charset="-34"/>
                  <a:cs typeface="Leelawadee UI Semilight" panose="020B0402040204020203" pitchFamily="34" charset="-34"/>
                </a:endParaRPr>
              </a:p>
            </p:txBody>
          </p:sp>
          <p:sp>
            <p:nvSpPr>
              <p:cNvPr id="28" name="Left Arrow 22">
                <a:extLst>
                  <a:ext uri="{FF2B5EF4-FFF2-40B4-BE49-F238E27FC236}">
                    <a16:creationId xmlns:a16="http://schemas.microsoft.com/office/drawing/2014/main" id="{C45A21DA-5097-4F24-AB21-A45F32B05540}"/>
                  </a:ext>
                </a:extLst>
              </p:cNvPr>
              <p:cNvSpPr/>
              <p:nvPr/>
            </p:nvSpPr>
            <p:spPr>
              <a:xfrm>
                <a:off x="10235918" y="5437041"/>
                <a:ext cx="256876" cy="77722"/>
              </a:xfrm>
              <a:prstGeom prst="leftArrow">
                <a:avLst/>
              </a:prstGeom>
              <a:solidFill>
                <a:srgbClr val="FFEFEF"/>
              </a:solidFill>
              <a:ln w="635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>
                  <a:latin typeface="Leelawadee UI Semilight" panose="020B0402040204020203" pitchFamily="34" charset="-34"/>
                  <a:cs typeface="Leelawadee UI Semilight" panose="020B0402040204020203" pitchFamily="34" charset="-34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C99EEF1-683B-41FA-813F-619605204AFF}"/>
              </a:ext>
            </a:extLst>
          </p:cNvPr>
          <p:cNvGrpSpPr/>
          <p:nvPr/>
        </p:nvGrpSpPr>
        <p:grpSpPr>
          <a:xfrm>
            <a:off x="401901" y="3619428"/>
            <a:ext cx="1701719" cy="523221"/>
            <a:chOff x="401900" y="3619423"/>
            <a:chExt cx="1701718" cy="52321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7E9BF0F-7943-42C8-8114-C1FF0EC951C2}"/>
                </a:ext>
              </a:extLst>
            </p:cNvPr>
            <p:cNvSpPr txBox="1"/>
            <p:nvPr/>
          </p:nvSpPr>
          <p:spPr>
            <a:xfrm>
              <a:off x="401900" y="3619423"/>
              <a:ext cx="838691" cy="523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99CC00"/>
                  </a:solidFill>
                  <a:latin typeface="Leelawadee UI Semilight" panose="020B0402040204020203" pitchFamily="34" charset="-34"/>
                  <a:cs typeface="Leelawadee UI Semilight" panose="020B0402040204020203" pitchFamily="34" charset="-34"/>
                </a:rPr>
                <a:t>Aeolus+</a:t>
              </a:r>
            </a:p>
            <a:p>
              <a:r>
                <a:rPr lang="en-GB" sz="1400" dirty="0">
                  <a:solidFill>
                    <a:srgbClr val="99CC00"/>
                  </a:solidFill>
                  <a:latin typeface="Leelawadee UI Semilight" panose="020B0402040204020203" pitchFamily="34" charset="-34"/>
                  <a:cs typeface="Leelawadee UI Semilight" panose="020B0402040204020203" pitchFamily="34" charset="-34"/>
                </a:rPr>
                <a:t>S5P+OC</a:t>
              </a:r>
            </a:p>
          </p:txBody>
        </p:sp>
        <p:sp>
          <p:nvSpPr>
            <p:cNvPr id="31" name="Right Arrow 14">
              <a:extLst>
                <a:ext uri="{FF2B5EF4-FFF2-40B4-BE49-F238E27FC236}">
                  <a16:creationId xmlns:a16="http://schemas.microsoft.com/office/drawing/2014/main" id="{403F29AB-D53E-4C13-B636-425BD4735DBD}"/>
                </a:ext>
              </a:extLst>
            </p:cNvPr>
            <p:cNvSpPr/>
            <p:nvPr/>
          </p:nvSpPr>
          <p:spPr>
            <a:xfrm>
              <a:off x="1363488" y="3695837"/>
              <a:ext cx="740130" cy="113274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latin typeface="Leelawadee UI Semilight" panose="020B0402040204020203" pitchFamily="34" charset="-34"/>
                <a:cs typeface="Leelawadee UI Semilight" panose="020B0402040204020203" pitchFamily="34" charset="-34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6DC63AC-052D-4D2B-AC00-9C25EF2901EE}"/>
              </a:ext>
            </a:extLst>
          </p:cNvPr>
          <p:cNvGrpSpPr/>
          <p:nvPr/>
        </p:nvGrpSpPr>
        <p:grpSpPr>
          <a:xfrm>
            <a:off x="184079" y="4313601"/>
            <a:ext cx="1768644" cy="307777"/>
            <a:chOff x="184078" y="4313608"/>
            <a:chExt cx="1768644" cy="30777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F7AE16B-68E3-43CA-8F64-A5FADE2E3824}"/>
                </a:ext>
              </a:extLst>
            </p:cNvPr>
            <p:cNvSpPr txBox="1"/>
            <p:nvPr/>
          </p:nvSpPr>
          <p:spPr>
            <a:xfrm>
              <a:off x="184078" y="4313608"/>
              <a:ext cx="10310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Leelawadee UI Semilight" panose="020B0402040204020203" pitchFamily="34" charset="-34"/>
                  <a:cs typeface="Leelawadee UI Semilight" panose="020B0402040204020203" pitchFamily="34" charset="-34"/>
                </a:rPr>
                <a:t>Physioglob</a:t>
              </a:r>
            </a:p>
          </p:txBody>
        </p:sp>
        <p:sp>
          <p:nvSpPr>
            <p:cNvPr id="34" name="Right Arrow 12">
              <a:extLst>
                <a:ext uri="{FF2B5EF4-FFF2-40B4-BE49-F238E27FC236}">
                  <a16:creationId xmlns:a16="http://schemas.microsoft.com/office/drawing/2014/main" id="{54B95C3B-E359-489B-B84C-FC238E00544D}"/>
                </a:ext>
              </a:extLst>
            </p:cNvPr>
            <p:cNvSpPr/>
            <p:nvPr/>
          </p:nvSpPr>
          <p:spPr>
            <a:xfrm>
              <a:off x="1382514" y="4408322"/>
              <a:ext cx="570208" cy="105857"/>
            </a:xfrm>
            <a:prstGeom prst="rightArrow">
              <a:avLst/>
            </a:prstGeom>
            <a:solidFill>
              <a:schemeClr val="accent5">
                <a:lumMod val="40000"/>
                <a:lumOff val="60000"/>
              </a:schemeClr>
            </a:solidFill>
            <a:ln w="6350"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latin typeface="Leelawadee UI Semilight" panose="020B0402040204020203" pitchFamily="34" charset="-34"/>
                <a:cs typeface="Leelawadee UI Semilight" panose="020B0402040204020203" pitchFamily="34" charset="-34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240BFED-D1DA-45F1-BD83-93EE90F238AE}"/>
              </a:ext>
            </a:extLst>
          </p:cNvPr>
          <p:cNvGrpSpPr/>
          <p:nvPr/>
        </p:nvGrpSpPr>
        <p:grpSpPr>
          <a:xfrm>
            <a:off x="8932886" y="3943650"/>
            <a:ext cx="3515992" cy="307777"/>
            <a:chOff x="6699663" y="2957742"/>
            <a:chExt cx="2636994" cy="230833"/>
          </a:xfrm>
        </p:grpSpPr>
        <p:sp>
          <p:nvSpPr>
            <p:cNvPr id="36" name="Left Arrow 22">
              <a:extLst>
                <a:ext uri="{FF2B5EF4-FFF2-40B4-BE49-F238E27FC236}">
                  <a16:creationId xmlns:a16="http://schemas.microsoft.com/office/drawing/2014/main" id="{ED3D3EBA-957C-4250-9526-8DA3AAB8DD14}"/>
                </a:ext>
              </a:extLst>
            </p:cNvPr>
            <p:cNvSpPr/>
            <p:nvPr/>
          </p:nvSpPr>
          <p:spPr>
            <a:xfrm>
              <a:off x="7662088" y="3043317"/>
              <a:ext cx="192657" cy="59686"/>
            </a:xfrm>
            <a:prstGeom prst="leftArrow">
              <a:avLst/>
            </a:prstGeom>
            <a:solidFill>
              <a:schemeClr val="accent6"/>
            </a:solidFill>
            <a:ln w="63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latin typeface="Leelawadee UI Semilight" panose="020B0402040204020203" pitchFamily="34" charset="-34"/>
                <a:cs typeface="Leelawadee UI Semilight" panose="020B0402040204020203" pitchFamily="34" charset="-34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6350D97-042B-4463-9094-2BB362A49E1D}"/>
                </a:ext>
              </a:extLst>
            </p:cNvPr>
            <p:cNvGrpSpPr/>
            <p:nvPr/>
          </p:nvGrpSpPr>
          <p:grpSpPr>
            <a:xfrm>
              <a:off x="6699663" y="2957742"/>
              <a:ext cx="2636994" cy="230833"/>
              <a:chOff x="6699663" y="2957742"/>
              <a:chExt cx="2636994" cy="230833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C5A0887-6985-4F7E-A04F-6805594C344C}"/>
                  </a:ext>
                </a:extLst>
              </p:cNvPr>
              <p:cNvSpPr txBox="1"/>
              <p:nvPr/>
            </p:nvSpPr>
            <p:spPr>
              <a:xfrm>
                <a:off x="7854745" y="2957742"/>
                <a:ext cx="1481912" cy="230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dirty="0">
                    <a:solidFill>
                      <a:srgbClr val="92D050"/>
                    </a:solidFill>
                    <a:latin typeface="Leelawadee UI Semilight" panose="020B0402040204020203" pitchFamily="34" charset="-34"/>
                    <a:ea typeface="Verdana" panose="020B0604030504040204" pitchFamily="34" charset="0"/>
                    <a:cs typeface="Leelawadee UI Semilight" panose="020B0402040204020203" pitchFamily="34" charset="-34"/>
                  </a:rPr>
                  <a:t>ARI-EBUS-PRIMUS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D1D4A2C-3A8F-4B2E-AD3F-D7F9D59AAE23}"/>
                  </a:ext>
                </a:extLst>
              </p:cNvPr>
              <p:cNvSpPr/>
              <p:nvPr/>
            </p:nvSpPr>
            <p:spPr>
              <a:xfrm>
                <a:off x="6699663" y="3031532"/>
                <a:ext cx="904097" cy="117565"/>
              </a:xfrm>
              <a:prstGeom prst="rect">
                <a:avLst/>
              </a:prstGeom>
              <a:noFill/>
              <a:ln w="63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>
                  <a:latin typeface="Leelawadee UI Semilight" panose="020B0402040204020203" pitchFamily="34" charset="-34"/>
                  <a:cs typeface="Leelawadee UI Semilight" panose="020B0402040204020203" pitchFamily="34" charset="-34"/>
                </a:endParaRPr>
              </a:p>
            </p:txBody>
          </p:sp>
        </p:grp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B8AE17D5-3273-4772-A7BC-7EE902C3F0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330" y="-12899"/>
            <a:ext cx="2024741" cy="99974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ABA646A-665C-4155-82FF-D2E97A1BE936}"/>
              </a:ext>
            </a:extLst>
          </p:cNvPr>
          <p:cNvSpPr txBox="1"/>
          <p:nvPr/>
        </p:nvSpPr>
        <p:spPr>
          <a:xfrm>
            <a:off x="1800623" y="6089470"/>
            <a:ext cx="4654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339933"/>
                </a:solidFill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*BICEP= Biological Pump and Carbon Exchange Processes</a:t>
            </a:r>
          </a:p>
        </p:txBody>
      </p:sp>
    </p:spTree>
    <p:extLst>
      <p:ext uri="{BB962C8B-B14F-4D97-AF65-F5344CB8AC3E}">
        <p14:creationId xmlns:p14="http://schemas.microsoft.com/office/powerpoint/2010/main" val="658911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A4528D-2D51-47BE-9993-958677271B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448" t="20805" r="8534" b="50000"/>
          <a:stretch/>
        </p:blipFill>
        <p:spPr>
          <a:xfrm>
            <a:off x="493986" y="924910"/>
            <a:ext cx="11204028" cy="27863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BDD06A-0899-4922-8470-19F5A0F958AB}"/>
              </a:ext>
            </a:extLst>
          </p:cNvPr>
          <p:cNvSpPr txBox="1"/>
          <p:nvPr/>
        </p:nvSpPr>
        <p:spPr>
          <a:xfrm>
            <a:off x="340821" y="141317"/>
            <a:ext cx="11720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</a:rPr>
              <a:t>Ocean Carbon From Space 2022 Workshop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6918D80-3828-4D1B-9D5C-6118164E3229}"/>
              </a:ext>
            </a:extLst>
          </p:cNvPr>
          <p:cNvGrpSpPr/>
          <p:nvPr/>
        </p:nvGrpSpPr>
        <p:grpSpPr>
          <a:xfrm>
            <a:off x="774434" y="3429000"/>
            <a:ext cx="10853718" cy="2825067"/>
            <a:chOff x="774434" y="3429000"/>
            <a:chExt cx="10853718" cy="2825067"/>
          </a:xfrm>
        </p:grpSpPr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D242C551-F85B-4A93-8597-9262E1D11B0C}"/>
                </a:ext>
              </a:extLst>
            </p:cNvPr>
            <p:cNvSpPr/>
            <p:nvPr/>
          </p:nvSpPr>
          <p:spPr>
            <a:xfrm>
              <a:off x="5854262" y="3429000"/>
              <a:ext cx="484632" cy="978408"/>
            </a:xfrm>
            <a:prstGeom prst="downArrow">
              <a:avLst/>
            </a:prstGeom>
            <a:solidFill>
              <a:srgbClr val="6FC1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D53461-D987-4B37-BDDC-A20DDAB926D6}"/>
                </a:ext>
              </a:extLst>
            </p:cNvPr>
            <p:cNvSpPr txBox="1"/>
            <p:nvPr/>
          </p:nvSpPr>
          <p:spPr>
            <a:xfrm>
              <a:off x="774434" y="4407408"/>
              <a:ext cx="10853718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GB" sz="2400" dirty="0">
                  <a:solidFill>
                    <a:srgbClr val="6FC19A"/>
                  </a:solidFill>
                </a:rPr>
                <a:t>Community white paper gathering the workshop’s outcome and recommendations</a:t>
              </a:r>
            </a:p>
            <a:p>
              <a:endParaRPr lang="en-GB" sz="2400" dirty="0">
                <a:solidFill>
                  <a:srgbClr val="6FC19A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GB" sz="2400" dirty="0">
                  <a:solidFill>
                    <a:srgbClr val="6FC19A"/>
                  </a:solidFill>
                </a:rPr>
                <a:t>Prepare for a large ESA Ocean Carbon project, in synergy with other existing initiatives, in particular with existing and future EC projects</a:t>
              </a:r>
            </a:p>
            <a:p>
              <a:r>
                <a:rPr lang="en-GB" dirty="0">
                  <a:solidFill>
                    <a:srgbClr val="6FC19A"/>
                  </a:solidFill>
                </a:rPr>
                <a:t>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AE29761-9017-4393-BFC1-1392F6029F5B}"/>
              </a:ext>
            </a:extLst>
          </p:cNvPr>
          <p:cNvGrpSpPr/>
          <p:nvPr/>
        </p:nvGrpSpPr>
        <p:grpSpPr>
          <a:xfrm>
            <a:off x="9098551" y="5613149"/>
            <a:ext cx="2827838" cy="639881"/>
            <a:chOff x="6547423" y="5415427"/>
            <a:chExt cx="2827838" cy="63988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A842DA1-696A-4334-9EF4-BFC5686832F6}"/>
                </a:ext>
              </a:extLst>
            </p:cNvPr>
            <p:cNvSpPr txBox="1"/>
            <p:nvPr/>
          </p:nvSpPr>
          <p:spPr>
            <a:xfrm rot="20466250">
              <a:off x="6595110" y="5497830"/>
              <a:ext cx="27456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Next ESA ITT in preparation</a:t>
              </a:r>
              <a:endParaRPr lang="en-GB" dirty="0">
                <a:solidFill>
                  <a:srgbClr val="FFFF00"/>
                </a:solidFill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6314A16-1364-41C7-86FF-676C91FDE9EE}"/>
                </a:ext>
              </a:extLst>
            </p:cNvPr>
            <p:cNvSpPr/>
            <p:nvPr/>
          </p:nvSpPr>
          <p:spPr>
            <a:xfrm rot="20438664">
              <a:off x="6547423" y="5415427"/>
              <a:ext cx="2827838" cy="639881"/>
            </a:xfrm>
            <a:prstGeom prst="round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548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4BDD06A-0899-4922-8470-19F5A0F958AB}"/>
              </a:ext>
            </a:extLst>
          </p:cNvPr>
          <p:cNvSpPr txBox="1"/>
          <p:nvPr/>
        </p:nvSpPr>
        <p:spPr>
          <a:xfrm>
            <a:off x="340821" y="141317"/>
            <a:ext cx="11720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</a:rPr>
              <a:t>Ocean Carbon From Space 2022 Workshop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281F12-52E1-4091-BC2D-395B7CF3AD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5" t="25859" r="7727" b="7475"/>
          <a:stretch/>
        </p:blipFill>
        <p:spPr>
          <a:xfrm>
            <a:off x="746758" y="1316182"/>
            <a:ext cx="1090907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78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95A740-8D74-418D-B292-9D93EDC0FD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377" t="26478" r="5896" b="13648"/>
          <a:stretch/>
        </p:blipFill>
        <p:spPr>
          <a:xfrm>
            <a:off x="1015042" y="450506"/>
            <a:ext cx="10161916" cy="595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21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F7EF09-1629-4378-B763-297A3CFE7934}"/>
              </a:ext>
            </a:extLst>
          </p:cNvPr>
          <p:cNvSpPr txBox="1"/>
          <p:nvPr/>
        </p:nvSpPr>
        <p:spPr>
          <a:xfrm>
            <a:off x="304799" y="244871"/>
            <a:ext cx="81095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GB" b="1" i="0" u="sng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https://padlet.com/JavierAlonsoConcha/OceanCarbonFromSpace</a:t>
            </a:r>
            <a:r>
              <a:rPr lang="en-GB" b="0" i="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Open Sans" panose="020B0606030504020204" pitchFamily="34" charset="0"/>
              </a:rPr>
              <a:t> </a:t>
            </a:r>
            <a:endParaRPr lang="en-GB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443753-43A6-435F-AC89-560CF2679B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778" t="7150"/>
          <a:stretch/>
        </p:blipFill>
        <p:spPr>
          <a:xfrm>
            <a:off x="1004711" y="943337"/>
            <a:ext cx="10374490" cy="541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96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</TotalTime>
  <Words>1097</Words>
  <Application>Microsoft Office PowerPoint</Application>
  <PresentationFormat>Widescreen</PresentationFormat>
  <Paragraphs>173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Leelawadee UI Semilight</vt:lpstr>
      <vt:lpstr>Open Sans</vt:lpstr>
      <vt:lpstr>Wingdings</vt:lpstr>
      <vt:lpstr>Office Theme</vt:lpstr>
      <vt:lpstr>PowerPoint Presentation</vt:lpstr>
      <vt:lpstr>PowerPoint Presentation</vt:lpstr>
      <vt:lpstr>ESA Ocean Science Cluster Projects (&gt;35 on-going)</vt:lpstr>
      <vt:lpstr>ESA Ocean Science Cluster Projects (&gt;35 on-going)</vt:lpstr>
      <vt:lpstr>Ocean Carbon Projects: Pools, fluxes and processes that form the ocean solubility and biological carbon pump</vt:lpstr>
      <vt:lpstr>PowerPoint Presentation</vt:lpstr>
      <vt:lpstr>PowerPoint Presentation</vt:lpstr>
      <vt:lpstr>PowerPoint Presentation</vt:lpstr>
      <vt:lpstr>PowerPoint Presentation</vt:lpstr>
      <vt:lpstr>The Workshop in Numbers</vt:lpstr>
      <vt:lpstr>Workshop Outcomes : Challenges</vt:lpstr>
      <vt:lpstr>Workshop Outcomes: Gaps</vt:lpstr>
      <vt:lpstr>Workshop Outcomes: Opportunities</vt:lpstr>
      <vt:lpstr>Next steps</vt:lpstr>
      <vt:lpstr>PowerPoint Presentation</vt:lpstr>
    </vt:vector>
  </TitlesOfParts>
  <Company>ESA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Ulla Vayrynen</dc:creator>
  <cp:lastModifiedBy>Marie-Helene RIO</cp:lastModifiedBy>
  <cp:revision>19</cp:revision>
  <dcterms:created xsi:type="dcterms:W3CDTF">2022-01-27T10:35:32Z</dcterms:created>
  <dcterms:modified xsi:type="dcterms:W3CDTF">2022-03-24T08:32:29Z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976fa30-1907-4356-8241-62ea5e1c0256_Enabled">
    <vt:lpwstr>true</vt:lpwstr>
  </property>
  <property fmtid="{D5CDD505-2E9C-101B-9397-08002B2CF9AE}" pid="3" name="MSIP_Label_3976fa30-1907-4356-8241-62ea5e1c0256_SetDate">
    <vt:lpwstr>2022-02-11T15:42:20Z</vt:lpwstr>
  </property>
  <property fmtid="{D5CDD505-2E9C-101B-9397-08002B2CF9AE}" pid="4" name="MSIP_Label_3976fa30-1907-4356-8241-62ea5e1c0256_Method">
    <vt:lpwstr>Standard</vt:lpwstr>
  </property>
  <property fmtid="{D5CDD505-2E9C-101B-9397-08002B2CF9AE}" pid="5" name="MSIP_Label_3976fa30-1907-4356-8241-62ea5e1c0256_Name">
    <vt:lpwstr>ESA UNCLASSIFIED – For ESA Official Use Only</vt:lpwstr>
  </property>
  <property fmtid="{D5CDD505-2E9C-101B-9397-08002B2CF9AE}" pid="6" name="MSIP_Label_3976fa30-1907-4356-8241-62ea5e1c0256_SiteId">
    <vt:lpwstr>9a5cacd0-2bef-4dd7-ac5c-7ebe1f54f495</vt:lpwstr>
  </property>
  <property fmtid="{D5CDD505-2E9C-101B-9397-08002B2CF9AE}" pid="7" name="MSIP_Label_3976fa30-1907-4356-8241-62ea5e1c0256_ActionId">
    <vt:lpwstr>8c33aa74-9cc5-42b5-80bd-6be2a700bc1a</vt:lpwstr>
  </property>
  <property fmtid="{D5CDD505-2E9C-101B-9397-08002B2CF9AE}" pid="8" name="MSIP_Label_3976fa30-1907-4356-8241-62ea5e1c0256_ContentBits">
    <vt:lpwstr>0</vt:lpwstr>
  </property>
</Properties>
</file>