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4" r:id="rId2"/>
  </p:sldMasterIdLst>
  <p:notesMasterIdLst>
    <p:notesMasterId r:id="rId15"/>
  </p:notesMasterIdLst>
  <p:sldIdLst>
    <p:sldId id="256" r:id="rId3"/>
    <p:sldId id="260" r:id="rId4"/>
    <p:sldId id="259" r:id="rId5"/>
    <p:sldId id="281" r:id="rId6"/>
    <p:sldId id="263" r:id="rId7"/>
    <p:sldId id="264" r:id="rId8"/>
    <p:sldId id="267" r:id="rId9"/>
    <p:sldId id="269" r:id="rId10"/>
    <p:sldId id="270" r:id="rId11"/>
    <p:sldId id="280" r:id="rId12"/>
    <p:sldId id="283" r:id="rId13"/>
    <p:sldId id="284" r:id="rId14"/>
  </p:sldIdLst>
  <p:sldSz cx="9144000" cy="5143500" type="screen16x9"/>
  <p:notesSz cx="6858000" cy="9144000"/>
  <p:embeddedFontLst>
    <p:embeddedFont>
      <p:font typeface="Avenir" panose="02000503020000020003" pitchFamily="2" charset="0"/>
      <p:regular r:id="rId16"/>
      <p:italic r:id="rId17"/>
    </p:embeddedFont>
    <p:embeddedFont>
      <p:font typeface="Calibri" panose="020F0502020204030204" pitchFamily="34"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Helvetica Neue" panose="02000503000000020004"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m2vq/yYgiVfXgfUH7FbKooJdZ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33D52B-36E9-47D4-A2C9-7B9A470660E9}">
  <a:tblStyle styleId="{F333D52B-36E9-47D4-A2C9-7B9A470660E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3"/>
  </p:normalViewPr>
  <p:slideViewPr>
    <p:cSldViewPr snapToGrid="0">
      <p:cViewPr varScale="1">
        <p:scale>
          <a:sx n="143" d="100"/>
          <a:sy n="143" d="100"/>
        </p:scale>
        <p:origin x="66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1pPr>
            <a:lvl2pPr marL="914400" marR="0" lvl="1"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2pPr>
            <a:lvl3pPr marL="1371600" marR="0" lvl="2"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3pPr>
            <a:lvl4pPr marL="1828800" marR="0" lvl="3"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4pPr>
            <a:lvl5pPr marL="2286000" marR="0" lvl="4"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5pPr>
            <a:lvl6pPr marL="2743200" marR="0" lvl="5"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6pPr>
            <a:lvl7pPr marL="3200400" marR="0" lvl="6"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7pPr>
            <a:lvl8pPr marL="3657600" marR="0" lvl="7"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8pPr>
            <a:lvl9pPr marL="4114800" marR="0" lvl="8"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cf0adf1_16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101" name="Google Shape;101;gf8ccf0adf1_16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f8ccf0adf1_9_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342" name="Google Shape;342;gf8ccf0adf1_9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1a7c1a99f2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536" name="Google Shape;536;g11a7c1a99f2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1a7c1a99f2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543" name="Google Shape;543;g11a7c1a99f2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8ccf0adf1_9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133" name="Google Shape;133;gf8ccf0adf1_9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8ccf0adf1_9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126" name="Google Shape;126;gf8ccf0adf1_9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1a7c1a99f2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524" name="Google Shape;524;g11a7c1a99f2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8ccf0adf1_9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155" name="Google Shape;155;gf8ccf0adf1_9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8ccf0adf1_16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162" name="Google Shape;162;gf8ccf0adf1_16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6737e1db1_1_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213" name="Google Shape;213;gf6737e1db1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6737e1db1_1_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237" name="Google Shape;237;gf6737e1db1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6737e1db1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gf6737e1db1_1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25000"/>
              </a:lnSpc>
              <a:spcBef>
                <a:spcPts val="0"/>
              </a:spcBef>
              <a:spcAft>
                <a:spcPts val="0"/>
              </a:spcAft>
              <a:buClr>
                <a:srgbClr val="000000"/>
              </a:buClr>
              <a:buSzPts val="1400"/>
              <a:buFont typeface="Arial"/>
              <a:buNone/>
            </a:pPr>
            <a:r>
              <a:rPr lang="en-US"/>
              <a:t>We are piloting a methodology in Paraguay that integrates remote sensing and forest inventory data into a model to estimate aboveground forest biomass. </a:t>
            </a:r>
            <a:endParaRPr/>
          </a:p>
          <a:p>
            <a:pPr marL="457200" marR="0" lvl="0" indent="-228600" algn="l" rtl="0">
              <a:lnSpc>
                <a:spcPct val="125000"/>
              </a:lnSpc>
              <a:spcBef>
                <a:spcPts val="0"/>
              </a:spcBef>
              <a:spcAft>
                <a:spcPts val="0"/>
              </a:spcAft>
              <a:buClr>
                <a:srgbClr val="000000"/>
              </a:buClr>
              <a:buSzPts val="1400"/>
              <a:buFont typeface="Arial"/>
              <a:buNone/>
            </a:pPr>
            <a:endParaRPr/>
          </a:p>
          <a:p>
            <a:pPr marL="457200" marR="0" lvl="0" indent="-228600" algn="l" rtl="0">
              <a:lnSpc>
                <a:spcPct val="125000"/>
              </a:lnSpc>
              <a:spcBef>
                <a:spcPts val="0"/>
              </a:spcBef>
              <a:spcAft>
                <a:spcPts val="0"/>
              </a:spcAft>
              <a:buClr>
                <a:srgbClr val="000000"/>
              </a:buClr>
              <a:buSzPts val="1400"/>
              <a:buFont typeface="Arial"/>
              <a:buNone/>
            </a:pPr>
            <a:r>
              <a:rPr lang="en-US"/>
              <a:t>The model uses LiDAR measurements from the GEDI mission, a Landsat tree canopy cover dataset, and forest type information to predict biomass at our field plots. These datasets are spatially explicit and therefore cover the entirety of Paraguay’s vast and often inaccessible forests. </a:t>
            </a:r>
            <a:endParaRPr/>
          </a:p>
        </p:txBody>
      </p:sp>
      <p:sp>
        <p:nvSpPr>
          <p:cNvPr id="247" name="Google Shape;247;gf6737e1db1_1_5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gf8ccf0adf1_16_6"/>
          <p:cNvPicPr preferRelativeResize="0"/>
          <p:nvPr/>
        </p:nvPicPr>
        <p:blipFill rotWithShape="1">
          <a:blip r:embed="rId2">
            <a:alphaModFix/>
          </a:blip>
          <a:srcRect/>
          <a:stretch/>
        </p:blipFill>
        <p:spPr>
          <a:xfrm>
            <a:off x="2476313" y="1699298"/>
            <a:ext cx="6216118" cy="2067535"/>
          </a:xfrm>
          <a:prstGeom prst="rect">
            <a:avLst/>
          </a:prstGeom>
          <a:noFill/>
          <a:ln>
            <a:noFill/>
          </a:ln>
        </p:spPr>
      </p:pic>
      <p:pic>
        <p:nvPicPr>
          <p:cNvPr id="13" name="Google Shape;13;gf8ccf0adf1_16_6"/>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gf8ccf0adf1_16_6"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gf8ccf0adf1_16_6"/>
          <p:cNvSpPr/>
          <p:nvPr/>
        </p:nvSpPr>
        <p:spPr>
          <a:xfrm flipH="1">
            <a:off x="4092295"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Google Shape;16;gf8ccf0adf1_16_6"/>
          <p:cNvSpPr/>
          <p:nvPr/>
        </p:nvSpPr>
        <p:spPr>
          <a:xfrm flipH="1">
            <a:off x="-3588" y="-10906"/>
            <a:ext cx="9149373" cy="515619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 name="Google Shape;17;gf8ccf0adf1_16_6"/>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gf8ccf0adf1_16_6"/>
          <p:cNvPicPr preferRelativeResize="0"/>
          <p:nvPr/>
        </p:nvPicPr>
        <p:blipFill rotWithShape="1">
          <a:blip r:embed="rId6">
            <a:alphaModFix amt="34000"/>
          </a:blip>
          <a:srcRect l="32582" t="2399" r="8554" b="-8773"/>
          <a:stretch/>
        </p:blipFill>
        <p:spPr>
          <a:xfrm rot="5400000">
            <a:off x="4300715" y="-762125"/>
            <a:ext cx="4091455" cy="5610663"/>
          </a:xfrm>
          <a:prstGeom prst="rtTriangle">
            <a:avLst/>
          </a:prstGeom>
          <a:noFill/>
          <a:ln>
            <a:noFill/>
          </a:ln>
        </p:spPr>
      </p:pic>
      <p:pic>
        <p:nvPicPr>
          <p:cNvPr id="19" name="Google Shape;19;gf8ccf0adf1_16_6"/>
          <p:cNvPicPr preferRelativeResize="0"/>
          <p:nvPr/>
        </p:nvPicPr>
        <p:blipFill rotWithShape="1">
          <a:blip r:embed="rId6">
            <a:alphaModFix amt="34000"/>
          </a:blip>
          <a:srcRect l="54016" t="36081" r="11355" b="672"/>
          <a:stretch/>
        </p:blipFill>
        <p:spPr>
          <a:xfrm rot="-5400000">
            <a:off x="4344481" y="3614964"/>
            <a:ext cx="1289782" cy="1775104"/>
          </a:xfrm>
          <a:prstGeom prst="rtTriangle">
            <a:avLst/>
          </a:prstGeom>
          <a:noFill/>
          <a:ln>
            <a:noFill/>
          </a:ln>
        </p:spPr>
      </p:pic>
      <p:sp>
        <p:nvSpPr>
          <p:cNvPr id="20" name="Google Shape;20;gf8ccf0adf1_16_6"/>
          <p:cNvSpPr txBox="1">
            <a:spLocks noGrp="1"/>
          </p:cNvSpPr>
          <p:nvPr>
            <p:ph type="title"/>
          </p:nvPr>
        </p:nvSpPr>
        <p:spPr>
          <a:xfrm>
            <a:off x="132035" y="131954"/>
            <a:ext cx="4617889" cy="2979484"/>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78" name="Google Shape;78;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8472458" y="4663216"/>
            <a:ext cx="548700" cy="393600"/>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1">
  <p:cSld name="1_Blank">
    <p:spTree>
      <p:nvGrpSpPr>
        <p:cNvPr id="1" name="Shape 80"/>
        <p:cNvGrpSpPr/>
        <p:nvPr/>
      </p:nvGrpSpPr>
      <p:grpSpPr>
        <a:xfrm>
          <a:off x="0" y="0"/>
          <a:ext cx="0" cy="0"/>
          <a:chOff x="0" y="0"/>
          <a:chExt cx="0" cy="0"/>
        </a:xfrm>
      </p:grpSpPr>
      <p:sp>
        <p:nvSpPr>
          <p:cNvPr id="81" name="Google Shape;81;p20"/>
          <p:cNvSpPr>
            <a:spLocks noGrp="1"/>
          </p:cNvSpPr>
          <p:nvPr>
            <p:ph type="sldNum" idx="12"/>
          </p:nvPr>
        </p:nvSpPr>
        <p:spPr>
          <a:xfrm>
            <a:off x="8763000" y="4972050"/>
            <a:ext cx="304800" cy="140400"/>
          </a:xfrm>
          <a:prstGeom prst="roundRect">
            <a:avLst>
              <a:gd name="adj" fmla="val 16667"/>
            </a:avLst>
          </a:prstGeom>
          <a:solidFill>
            <a:schemeClr val="lt1">
              <a:alpha val="4549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82" name="Google Shape;82;p20"/>
          <p:cNvSpPr txBox="1">
            <a:spLocks noGrp="1"/>
          </p:cNvSpPr>
          <p:nvPr>
            <p:ph type="body" idx="1"/>
          </p:nvPr>
        </p:nvSpPr>
        <p:spPr>
          <a:xfrm>
            <a:off x="76200" y="914400"/>
            <a:ext cx="8991600" cy="3943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83" name="Google Shape;83;p20"/>
          <p:cNvSpPr txBox="1">
            <a:spLocks noGrp="1"/>
          </p:cNvSpPr>
          <p:nvPr>
            <p:ph type="body" idx="2"/>
          </p:nvPr>
        </p:nvSpPr>
        <p:spPr>
          <a:xfrm>
            <a:off x="1981200" y="57150"/>
            <a:ext cx="4953000" cy="685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4"/>
        <p:cNvGrpSpPr/>
        <p:nvPr/>
      </p:nvGrpSpPr>
      <p:grpSpPr>
        <a:xfrm>
          <a:off x="0" y="0"/>
          <a:ext cx="0" cy="0"/>
          <a:chOff x="0" y="0"/>
          <a:chExt cx="0" cy="0"/>
        </a:xfrm>
      </p:grpSpPr>
      <p:sp>
        <p:nvSpPr>
          <p:cNvPr id="85" name="Google Shape;85;p21"/>
          <p:cNvSpPr>
            <a:spLocks noGrp="1"/>
          </p:cNvSpPr>
          <p:nvPr>
            <p:ph type="sldNum" idx="12"/>
          </p:nvPr>
        </p:nvSpPr>
        <p:spPr>
          <a:xfrm>
            <a:off x="8763000" y="4972050"/>
            <a:ext cx="304800" cy="140400"/>
          </a:xfrm>
          <a:prstGeom prst="roundRect">
            <a:avLst>
              <a:gd name="adj" fmla="val 16667"/>
            </a:avLst>
          </a:prstGeom>
          <a:solidFill>
            <a:schemeClr val="lt1">
              <a:alpha val="47843"/>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86" name="Google Shape;86;p21"/>
          <p:cNvSpPr txBox="1">
            <a:spLocks noGrp="1"/>
          </p:cNvSpPr>
          <p:nvPr>
            <p:ph type="body" idx="1"/>
          </p:nvPr>
        </p:nvSpPr>
        <p:spPr>
          <a:xfrm>
            <a:off x="457200" y="1200150"/>
            <a:ext cx="8153400" cy="3543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87" name="Google Shape;87;p21"/>
          <p:cNvSpPr/>
          <p:nvPr/>
        </p:nvSpPr>
        <p:spPr>
          <a:xfrm>
            <a:off x="76200" y="4972050"/>
            <a:ext cx="2362200" cy="140400"/>
          </a:xfrm>
          <a:prstGeom prst="roundRect">
            <a:avLst>
              <a:gd name="adj" fmla="val 16667"/>
            </a:avLst>
          </a:prstGeom>
          <a:solidFill>
            <a:schemeClr val="lt1">
              <a:alpha val="47843"/>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a:solidFill>
                  <a:schemeClr val="dk2"/>
                </a:solidFill>
                <a:latin typeface="Helvetica Neue"/>
                <a:ea typeface="Helvetica Neue"/>
                <a:cs typeface="Helvetica Neue"/>
                <a:sym typeface="Helvetica Neue"/>
              </a:rPr>
              <a:t>CEOS Plenary 2020, 20-22 October</a:t>
            </a:r>
            <a:endParaRPr sz="1100" b="0" i="1" u="none" strike="noStrike" cap="none">
              <a:solidFill>
                <a:schemeClr val="dk2"/>
              </a:solidFill>
              <a:latin typeface="Helvetica Neue"/>
              <a:ea typeface="Helvetica Neue"/>
              <a:cs typeface="Helvetica Neue"/>
              <a:sym typeface="Helvetica Neue"/>
            </a:endParaRPr>
          </a:p>
        </p:txBody>
      </p:sp>
      <p:sp>
        <p:nvSpPr>
          <p:cNvPr id="88" name="Google Shape;88;p21"/>
          <p:cNvSpPr txBox="1">
            <a:spLocks noGrp="1"/>
          </p:cNvSpPr>
          <p:nvPr>
            <p:ph type="body" idx="2"/>
          </p:nvPr>
        </p:nvSpPr>
        <p:spPr>
          <a:xfrm>
            <a:off x="2057400" y="228600"/>
            <a:ext cx="4953000" cy="399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9"/>
        <p:cNvGrpSpPr/>
        <p:nvPr/>
      </p:nvGrpSpPr>
      <p:grpSpPr>
        <a:xfrm>
          <a:off x="0" y="0"/>
          <a:ext cx="0" cy="0"/>
          <a:chOff x="0" y="0"/>
          <a:chExt cx="0" cy="0"/>
        </a:xfrm>
      </p:grpSpPr>
      <p:sp>
        <p:nvSpPr>
          <p:cNvPr id="90" name="Google Shape;90;gf6737e1db1_1_8"/>
          <p:cNvSpPr/>
          <p:nvPr/>
        </p:nvSpPr>
        <p:spPr>
          <a:xfrm>
            <a:off x="0" y="1"/>
            <a:ext cx="9144000" cy="778119"/>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91" name="Google Shape;91;gf6737e1db1_1_8"/>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92" name="Google Shape;92;gf6737e1db1_1_8"/>
          <p:cNvPicPr preferRelativeResize="0"/>
          <p:nvPr/>
        </p:nvPicPr>
        <p:blipFill rotWithShape="1">
          <a:blip r:embed="rId3">
            <a:alphaModFix/>
          </a:blip>
          <a:srcRect/>
          <a:stretch/>
        </p:blipFill>
        <p:spPr>
          <a:xfrm>
            <a:off x="7343775" y="83742"/>
            <a:ext cx="1520925" cy="602579"/>
          </a:xfrm>
          <a:prstGeom prst="rect">
            <a:avLst/>
          </a:prstGeom>
          <a:noFill/>
          <a:ln>
            <a:noFill/>
          </a:ln>
          <a:effectLst>
            <a:outerShdw blurRad="50800" dist="38100" dir="2700000" algn="tl" rotWithShape="0">
              <a:srgbClr val="000000">
                <a:alpha val="40000"/>
              </a:srgbClr>
            </a:outerShdw>
          </a:effectLst>
        </p:spPr>
      </p:pic>
      <p:sp>
        <p:nvSpPr>
          <p:cNvPr id="93" name="Google Shape;93;gf6737e1db1_1_8"/>
          <p:cNvSpPr/>
          <p:nvPr/>
        </p:nvSpPr>
        <p:spPr>
          <a:xfrm>
            <a:off x="-1334" y="4930953"/>
            <a:ext cx="9145333" cy="212547"/>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94" name="Google Shape;94;gf6737e1db1_1_8"/>
          <p:cNvSpPr/>
          <p:nvPr/>
        </p:nvSpPr>
        <p:spPr>
          <a:xfrm rot="10800000" flipH="1">
            <a:off x="-3378" y="4905327"/>
            <a:ext cx="9147378" cy="44645"/>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95" name="Google Shape;95;gf6737e1db1_1_8"/>
          <p:cNvSpPr txBox="1"/>
          <p:nvPr/>
        </p:nvSpPr>
        <p:spPr>
          <a:xfrm>
            <a:off x="7699248" y="4930953"/>
            <a:ext cx="1444085" cy="230833"/>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Slide </a:t>
            </a:r>
            <a:fld id="{00000000-1234-1234-1234-123412341234}" type="slidenum">
              <a:rPr lang="en-US" sz="1100" b="1" i="0" u="none" strike="noStrike" cap="none">
                <a:solidFill>
                  <a:schemeClr val="accent1"/>
                </a:solidFill>
                <a:latin typeface="Arial"/>
                <a:ea typeface="Arial"/>
                <a:cs typeface="Arial"/>
                <a:sym typeface="Arial"/>
              </a:rPr>
              <a:t>‹#›</a:t>
            </a:fld>
            <a:endParaRPr sz="1100" b="1" i="0" u="none" strike="noStrike" cap="none">
              <a:solidFill>
                <a:schemeClr val="accent1"/>
              </a:solidFill>
              <a:latin typeface="Arial"/>
              <a:ea typeface="Arial"/>
              <a:cs typeface="Arial"/>
              <a:sym typeface="Arial"/>
            </a:endParaRPr>
          </a:p>
        </p:txBody>
      </p:sp>
      <p:sp>
        <p:nvSpPr>
          <p:cNvPr id="96" name="Google Shape;96;gf6737e1db1_1_8"/>
          <p:cNvSpPr txBox="1"/>
          <p:nvPr/>
        </p:nvSpPr>
        <p:spPr>
          <a:xfrm>
            <a:off x="-18288" y="4922099"/>
            <a:ext cx="3694176" cy="23083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CEOS Plenary, 1-4  November 2021</a:t>
            </a:r>
            <a:endParaRPr sz="1100" b="0" i="0" u="none" strike="noStrike" cap="none">
              <a:solidFill>
                <a:srgbClr val="000000"/>
              </a:solidFill>
              <a:latin typeface="Arial"/>
              <a:ea typeface="Arial"/>
              <a:cs typeface="Arial"/>
              <a:sym typeface="Arial"/>
            </a:endParaRPr>
          </a:p>
        </p:txBody>
      </p:sp>
      <p:sp>
        <p:nvSpPr>
          <p:cNvPr id="97" name="Google Shape;97;gf6737e1db1_1_8"/>
          <p:cNvSpPr txBox="1">
            <a:spLocks noGrp="1"/>
          </p:cNvSpPr>
          <p:nvPr>
            <p:ph type="body" idx="1"/>
          </p:nvPr>
        </p:nvSpPr>
        <p:spPr>
          <a:xfrm>
            <a:off x="243175" y="1168900"/>
            <a:ext cx="8621550" cy="3497153"/>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Courier New"/>
              <a:buChar char="o"/>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8" name="Google Shape;98;gf6737e1db1_1_8"/>
          <p:cNvSpPr txBox="1">
            <a:spLocks noGrp="1"/>
          </p:cNvSpPr>
          <p:nvPr>
            <p:ph type="title"/>
          </p:nvPr>
        </p:nvSpPr>
        <p:spPr>
          <a:xfrm>
            <a:off x="132036" y="131954"/>
            <a:ext cx="7040148" cy="58425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Arial"/>
              <a:buNone/>
              <a:defRPr sz="33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gf8ccf0adf1_16_16"/>
          <p:cNvSpPr/>
          <p:nvPr/>
        </p:nvSpPr>
        <p:spPr>
          <a:xfrm>
            <a:off x="0" y="1"/>
            <a:ext cx="9144000" cy="778119"/>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23" name="Google Shape;23;gf8ccf0adf1_16_16"/>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24" name="Google Shape;24;gf8ccf0adf1_16_16"/>
          <p:cNvPicPr preferRelativeResize="0"/>
          <p:nvPr/>
        </p:nvPicPr>
        <p:blipFill rotWithShape="1">
          <a:blip r:embed="rId3">
            <a:alphaModFix/>
          </a:blip>
          <a:srcRect/>
          <a:stretch/>
        </p:blipFill>
        <p:spPr>
          <a:xfrm>
            <a:off x="7343775" y="83742"/>
            <a:ext cx="1520925" cy="602579"/>
          </a:xfrm>
          <a:prstGeom prst="rect">
            <a:avLst/>
          </a:prstGeom>
          <a:noFill/>
          <a:ln>
            <a:noFill/>
          </a:ln>
          <a:effectLst>
            <a:outerShdw blurRad="50800" dist="38100" dir="2700000" algn="tl" rotWithShape="0">
              <a:srgbClr val="000000">
                <a:alpha val="40000"/>
              </a:srgbClr>
            </a:outerShdw>
          </a:effectLst>
        </p:spPr>
      </p:pic>
      <p:sp>
        <p:nvSpPr>
          <p:cNvPr id="25" name="Google Shape;25;gf8ccf0adf1_16_16"/>
          <p:cNvSpPr/>
          <p:nvPr/>
        </p:nvSpPr>
        <p:spPr>
          <a:xfrm>
            <a:off x="-1334" y="4930953"/>
            <a:ext cx="9145333" cy="212547"/>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6" name="Google Shape;26;gf8ccf0adf1_16_16"/>
          <p:cNvSpPr/>
          <p:nvPr/>
        </p:nvSpPr>
        <p:spPr>
          <a:xfrm rot="10800000" flipH="1">
            <a:off x="-3378" y="4905327"/>
            <a:ext cx="9147378" cy="44645"/>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7" name="Google Shape;27;gf8ccf0adf1_16_16"/>
          <p:cNvSpPr txBox="1"/>
          <p:nvPr/>
        </p:nvSpPr>
        <p:spPr>
          <a:xfrm>
            <a:off x="7699248" y="4930953"/>
            <a:ext cx="1444085" cy="230833"/>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Slide </a:t>
            </a:r>
            <a:fld id="{00000000-1234-1234-1234-123412341234}" type="slidenum">
              <a:rPr lang="en-US" sz="1100" b="1" i="0" u="none" strike="noStrike" cap="none">
                <a:solidFill>
                  <a:schemeClr val="accent1"/>
                </a:solidFill>
                <a:latin typeface="Arial"/>
                <a:ea typeface="Arial"/>
                <a:cs typeface="Arial"/>
                <a:sym typeface="Arial"/>
              </a:rPr>
              <a:t>‹#›</a:t>
            </a:fld>
            <a:endParaRPr sz="1100" b="1" i="0" u="none" strike="noStrike" cap="none">
              <a:solidFill>
                <a:schemeClr val="accent1"/>
              </a:solidFill>
              <a:latin typeface="Arial"/>
              <a:ea typeface="Arial"/>
              <a:cs typeface="Arial"/>
              <a:sym typeface="Arial"/>
            </a:endParaRPr>
          </a:p>
        </p:txBody>
      </p:sp>
      <p:sp>
        <p:nvSpPr>
          <p:cNvPr id="28" name="Google Shape;28;gf8ccf0adf1_16_16"/>
          <p:cNvSpPr txBox="1"/>
          <p:nvPr/>
        </p:nvSpPr>
        <p:spPr>
          <a:xfrm>
            <a:off x="-18288" y="4922099"/>
            <a:ext cx="3694176" cy="23849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err="1">
                <a:solidFill>
                  <a:schemeClr val="accent1"/>
                </a:solidFill>
                <a:latin typeface="Arial"/>
                <a:ea typeface="Arial"/>
                <a:cs typeface="Arial"/>
                <a:sym typeface="Arial"/>
              </a:rPr>
              <a:t>WGClimate</a:t>
            </a:r>
            <a:r>
              <a:rPr lang="en-US" sz="1100" b="1" i="0" u="none" strike="noStrike" cap="none" dirty="0">
                <a:solidFill>
                  <a:schemeClr val="accent1"/>
                </a:solidFill>
                <a:latin typeface="Arial"/>
                <a:ea typeface="Arial"/>
                <a:cs typeface="Arial"/>
                <a:sym typeface="Arial"/>
              </a:rPr>
              <a:t>, 24 March 2022</a:t>
            </a:r>
            <a:endParaRPr sz="1100" b="0" i="0" u="none" strike="noStrike" cap="none" dirty="0">
              <a:solidFill>
                <a:srgbClr val="000000"/>
              </a:solidFill>
              <a:latin typeface="Arial"/>
              <a:ea typeface="Arial"/>
              <a:cs typeface="Arial"/>
              <a:sym typeface="Arial"/>
            </a:endParaRPr>
          </a:p>
        </p:txBody>
      </p:sp>
      <p:sp>
        <p:nvSpPr>
          <p:cNvPr id="29" name="Google Shape;29;gf8ccf0adf1_16_16"/>
          <p:cNvSpPr txBox="1">
            <a:spLocks noGrp="1"/>
          </p:cNvSpPr>
          <p:nvPr>
            <p:ph type="body" idx="1"/>
          </p:nvPr>
        </p:nvSpPr>
        <p:spPr>
          <a:xfrm>
            <a:off x="243175" y="1168900"/>
            <a:ext cx="8621550" cy="3497153"/>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Courier New"/>
              <a:buChar char="o"/>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0" name="Google Shape;30;gf8ccf0adf1_16_16"/>
          <p:cNvSpPr txBox="1">
            <a:spLocks noGrp="1"/>
          </p:cNvSpPr>
          <p:nvPr>
            <p:ph type="title"/>
          </p:nvPr>
        </p:nvSpPr>
        <p:spPr>
          <a:xfrm>
            <a:off x="132036" y="131954"/>
            <a:ext cx="7040148" cy="58425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Arial"/>
              <a:buNone/>
              <a:defRPr sz="33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gf8ccf0adf1_16_26"/>
          <p:cNvSpPr/>
          <p:nvPr/>
        </p:nvSpPr>
        <p:spPr>
          <a:xfrm>
            <a:off x="0" y="1"/>
            <a:ext cx="9144000" cy="778119"/>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33" name="Google Shape;33;gf8ccf0adf1_16_26"/>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34" name="Google Shape;34;gf8ccf0adf1_16_26"/>
          <p:cNvPicPr preferRelativeResize="0"/>
          <p:nvPr/>
        </p:nvPicPr>
        <p:blipFill rotWithShape="1">
          <a:blip r:embed="rId3">
            <a:alphaModFix/>
          </a:blip>
          <a:srcRect/>
          <a:stretch/>
        </p:blipFill>
        <p:spPr>
          <a:xfrm>
            <a:off x="7343775" y="83742"/>
            <a:ext cx="1520925" cy="602579"/>
          </a:xfrm>
          <a:prstGeom prst="rect">
            <a:avLst/>
          </a:prstGeom>
          <a:noFill/>
          <a:ln>
            <a:noFill/>
          </a:ln>
          <a:effectLst>
            <a:outerShdw blurRad="50800" dist="38100" dir="2700000" algn="tl" rotWithShape="0">
              <a:srgbClr val="000000">
                <a:alpha val="40000"/>
              </a:srgbClr>
            </a:outerShdw>
          </a:effectLst>
        </p:spPr>
      </p:pic>
      <p:sp>
        <p:nvSpPr>
          <p:cNvPr id="35" name="Google Shape;35;gf8ccf0adf1_16_26"/>
          <p:cNvSpPr/>
          <p:nvPr/>
        </p:nvSpPr>
        <p:spPr>
          <a:xfrm>
            <a:off x="-1334" y="4930953"/>
            <a:ext cx="9145333" cy="212547"/>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6" name="Google Shape;36;gf8ccf0adf1_16_26"/>
          <p:cNvSpPr/>
          <p:nvPr/>
        </p:nvSpPr>
        <p:spPr>
          <a:xfrm rot="10800000" flipH="1">
            <a:off x="-3378" y="4905327"/>
            <a:ext cx="9147378" cy="44645"/>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7" name="Google Shape;37;gf8ccf0adf1_16_26"/>
          <p:cNvSpPr txBox="1">
            <a:spLocks noGrp="1"/>
          </p:cNvSpPr>
          <p:nvPr>
            <p:ph type="body" idx="1"/>
          </p:nvPr>
        </p:nvSpPr>
        <p:spPr>
          <a:xfrm>
            <a:off x="289974" y="1084442"/>
            <a:ext cx="4131756" cy="3581612"/>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Courier New"/>
              <a:buChar char="o"/>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8" name="Google Shape;38;gf8ccf0adf1_16_26"/>
          <p:cNvSpPr txBox="1">
            <a:spLocks noGrp="1"/>
          </p:cNvSpPr>
          <p:nvPr>
            <p:ph type="body" idx="2"/>
          </p:nvPr>
        </p:nvSpPr>
        <p:spPr>
          <a:xfrm>
            <a:off x="4722271" y="1084442"/>
            <a:ext cx="4131756" cy="3581612"/>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Courier New"/>
              <a:buChar char="o"/>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9" name="Google Shape;39;gf8ccf0adf1_16_26"/>
          <p:cNvSpPr txBox="1"/>
          <p:nvPr/>
        </p:nvSpPr>
        <p:spPr>
          <a:xfrm>
            <a:off x="7699248" y="4930953"/>
            <a:ext cx="1444085" cy="230833"/>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Slide </a:t>
            </a:r>
            <a:fld id="{00000000-1234-1234-1234-123412341234}" type="slidenum">
              <a:rPr lang="en-US" sz="1100" b="1" i="0" u="none" strike="noStrike" cap="none">
                <a:solidFill>
                  <a:schemeClr val="accent1"/>
                </a:solidFill>
                <a:latin typeface="Arial"/>
                <a:ea typeface="Arial"/>
                <a:cs typeface="Arial"/>
                <a:sym typeface="Arial"/>
              </a:rPr>
              <a:t>‹#›</a:t>
            </a:fld>
            <a:endParaRPr sz="1100" b="1" i="0" u="none" strike="noStrike" cap="none">
              <a:solidFill>
                <a:schemeClr val="accent1"/>
              </a:solidFill>
              <a:latin typeface="Arial"/>
              <a:ea typeface="Arial"/>
              <a:cs typeface="Arial"/>
              <a:sym typeface="Arial"/>
            </a:endParaRPr>
          </a:p>
        </p:txBody>
      </p:sp>
      <p:sp>
        <p:nvSpPr>
          <p:cNvPr id="40" name="Google Shape;40;gf8ccf0adf1_16_26"/>
          <p:cNvSpPr txBox="1">
            <a:spLocks noGrp="1"/>
          </p:cNvSpPr>
          <p:nvPr>
            <p:ph type="title"/>
          </p:nvPr>
        </p:nvSpPr>
        <p:spPr>
          <a:xfrm>
            <a:off x="132036" y="131954"/>
            <a:ext cx="7040148" cy="58425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Arial"/>
              <a:buNone/>
              <a:defRPr sz="33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gf8ccf0adf1_16_26"/>
          <p:cNvSpPr txBox="1"/>
          <p:nvPr/>
        </p:nvSpPr>
        <p:spPr>
          <a:xfrm>
            <a:off x="-18288" y="4922099"/>
            <a:ext cx="3694176" cy="23083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CEOS Plenary, 1-4  November 2021</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gf8ccf0adf1_16_37"/>
          <p:cNvSpPr/>
          <p:nvPr/>
        </p:nvSpPr>
        <p:spPr>
          <a:xfrm>
            <a:off x="0" y="1"/>
            <a:ext cx="9144000" cy="778119"/>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44" name="Google Shape;44;gf8ccf0adf1_16_37"/>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45" name="Google Shape;45;gf8ccf0adf1_16_37"/>
          <p:cNvPicPr preferRelativeResize="0"/>
          <p:nvPr/>
        </p:nvPicPr>
        <p:blipFill rotWithShape="1">
          <a:blip r:embed="rId3">
            <a:alphaModFix/>
          </a:blip>
          <a:srcRect/>
          <a:stretch/>
        </p:blipFill>
        <p:spPr>
          <a:xfrm>
            <a:off x="7343775" y="83742"/>
            <a:ext cx="1520925" cy="602579"/>
          </a:xfrm>
          <a:prstGeom prst="rect">
            <a:avLst/>
          </a:prstGeom>
          <a:noFill/>
          <a:ln>
            <a:noFill/>
          </a:ln>
          <a:effectLst>
            <a:outerShdw blurRad="50800" dist="38100" dir="2700000" algn="tl" rotWithShape="0">
              <a:srgbClr val="000000">
                <a:alpha val="40000"/>
              </a:srgbClr>
            </a:outerShdw>
          </a:effectLst>
        </p:spPr>
      </p:pic>
      <p:sp>
        <p:nvSpPr>
          <p:cNvPr id="46" name="Google Shape;46;gf8ccf0adf1_16_37"/>
          <p:cNvSpPr/>
          <p:nvPr/>
        </p:nvSpPr>
        <p:spPr>
          <a:xfrm>
            <a:off x="-1334" y="4930953"/>
            <a:ext cx="9145333" cy="212547"/>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7" name="Google Shape;47;gf8ccf0adf1_16_37"/>
          <p:cNvSpPr/>
          <p:nvPr/>
        </p:nvSpPr>
        <p:spPr>
          <a:xfrm rot="10800000" flipH="1">
            <a:off x="-3378" y="4905327"/>
            <a:ext cx="9147378" cy="44645"/>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8" name="Google Shape;48;gf8ccf0adf1_16_37"/>
          <p:cNvSpPr txBox="1"/>
          <p:nvPr/>
        </p:nvSpPr>
        <p:spPr>
          <a:xfrm>
            <a:off x="7699248" y="4930953"/>
            <a:ext cx="1444085" cy="230833"/>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Slide </a:t>
            </a:r>
            <a:fld id="{00000000-1234-1234-1234-123412341234}" type="slidenum">
              <a:rPr lang="en-US" sz="1100" b="1" i="0" u="none" strike="noStrike" cap="none">
                <a:solidFill>
                  <a:schemeClr val="accent1"/>
                </a:solidFill>
                <a:latin typeface="Arial"/>
                <a:ea typeface="Arial"/>
                <a:cs typeface="Arial"/>
                <a:sym typeface="Arial"/>
              </a:rPr>
              <a:t>‹#›</a:t>
            </a:fld>
            <a:endParaRPr sz="1100" b="1" i="0" u="none" strike="noStrike" cap="none">
              <a:solidFill>
                <a:schemeClr val="accent1"/>
              </a:solidFill>
              <a:latin typeface="Arial"/>
              <a:ea typeface="Arial"/>
              <a:cs typeface="Arial"/>
              <a:sym typeface="Arial"/>
            </a:endParaRPr>
          </a:p>
        </p:txBody>
      </p:sp>
      <p:sp>
        <p:nvSpPr>
          <p:cNvPr id="49" name="Google Shape;49;gf8ccf0adf1_16_37"/>
          <p:cNvSpPr txBox="1">
            <a:spLocks noGrp="1"/>
          </p:cNvSpPr>
          <p:nvPr>
            <p:ph type="title"/>
          </p:nvPr>
        </p:nvSpPr>
        <p:spPr>
          <a:xfrm>
            <a:off x="132036" y="131954"/>
            <a:ext cx="7040148" cy="58425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Arial"/>
              <a:buNone/>
              <a:defRPr sz="33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gf8ccf0adf1_16_37"/>
          <p:cNvSpPr txBox="1"/>
          <p:nvPr/>
        </p:nvSpPr>
        <p:spPr>
          <a:xfrm>
            <a:off x="-18288" y="4922099"/>
            <a:ext cx="3694176" cy="23083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CEOS Plenary, 1-4  November 2021</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gf8ccf0adf1_16_46"/>
          <p:cNvSpPr/>
          <p:nvPr/>
        </p:nvSpPr>
        <p:spPr>
          <a:xfrm>
            <a:off x="0" y="1"/>
            <a:ext cx="9144000" cy="778119"/>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53" name="Google Shape;53;gf8ccf0adf1_16_46"/>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54" name="Google Shape;54;gf8ccf0adf1_16_46"/>
          <p:cNvPicPr preferRelativeResize="0"/>
          <p:nvPr/>
        </p:nvPicPr>
        <p:blipFill rotWithShape="1">
          <a:blip r:embed="rId3">
            <a:alphaModFix/>
          </a:blip>
          <a:srcRect/>
          <a:stretch/>
        </p:blipFill>
        <p:spPr>
          <a:xfrm>
            <a:off x="7343775" y="83742"/>
            <a:ext cx="1520925" cy="602579"/>
          </a:xfrm>
          <a:prstGeom prst="rect">
            <a:avLst/>
          </a:prstGeom>
          <a:noFill/>
          <a:ln>
            <a:noFill/>
          </a:ln>
          <a:effectLst>
            <a:outerShdw blurRad="50800" dist="38100" dir="2700000" algn="tl" rotWithShape="0">
              <a:srgbClr val="000000">
                <a:alpha val="40000"/>
              </a:srgbClr>
            </a:outerShdw>
          </a:effectLst>
        </p:spPr>
      </p:pic>
      <p:sp>
        <p:nvSpPr>
          <p:cNvPr id="55" name="Google Shape;55;gf8ccf0adf1_16_46"/>
          <p:cNvSpPr/>
          <p:nvPr/>
        </p:nvSpPr>
        <p:spPr>
          <a:xfrm>
            <a:off x="-1334" y="4930953"/>
            <a:ext cx="9145333" cy="212547"/>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56" name="Google Shape;56;gf8ccf0adf1_16_46"/>
          <p:cNvSpPr/>
          <p:nvPr/>
        </p:nvSpPr>
        <p:spPr>
          <a:xfrm rot="10800000" flipH="1">
            <a:off x="-3378" y="4905327"/>
            <a:ext cx="9147378" cy="44645"/>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57" name="Google Shape;57;gf8ccf0adf1_16_46"/>
          <p:cNvSpPr txBox="1">
            <a:spLocks noGrp="1"/>
          </p:cNvSpPr>
          <p:nvPr>
            <p:ph type="body" idx="1"/>
          </p:nvPr>
        </p:nvSpPr>
        <p:spPr>
          <a:xfrm>
            <a:off x="3885009" y="1030389"/>
            <a:ext cx="4629150" cy="3520801"/>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400"/>
              </a:spcBef>
              <a:spcAft>
                <a:spcPts val="0"/>
              </a:spcAft>
              <a:buClr>
                <a:schemeClr val="dk1"/>
              </a:buClr>
              <a:buSzPts val="2100"/>
              <a:buFont typeface="Noto Sans Symbols"/>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8" name="Google Shape;58;gf8ccf0adf1_16_46"/>
          <p:cNvSpPr txBox="1">
            <a:spLocks noGrp="1"/>
          </p:cNvSpPr>
          <p:nvPr>
            <p:ph type="body" idx="2"/>
          </p:nvPr>
        </p:nvSpPr>
        <p:spPr>
          <a:xfrm>
            <a:off x="629841" y="1030389"/>
            <a:ext cx="2949178" cy="3472919"/>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59" name="Google Shape;59;gf8ccf0adf1_16_46"/>
          <p:cNvSpPr txBox="1"/>
          <p:nvPr/>
        </p:nvSpPr>
        <p:spPr>
          <a:xfrm>
            <a:off x="7699248" y="4930953"/>
            <a:ext cx="1444085" cy="230833"/>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Slide </a:t>
            </a:r>
            <a:fld id="{00000000-1234-1234-1234-123412341234}" type="slidenum">
              <a:rPr lang="en-US" sz="1100" b="1" i="0" u="none" strike="noStrike" cap="none">
                <a:solidFill>
                  <a:schemeClr val="accent1"/>
                </a:solidFill>
                <a:latin typeface="Arial"/>
                <a:ea typeface="Arial"/>
                <a:cs typeface="Arial"/>
                <a:sym typeface="Arial"/>
              </a:rPr>
              <a:t>‹#›</a:t>
            </a:fld>
            <a:endParaRPr sz="1100" b="1" i="0" u="none" strike="noStrike" cap="none">
              <a:solidFill>
                <a:schemeClr val="accent1"/>
              </a:solidFill>
              <a:latin typeface="Arial"/>
              <a:ea typeface="Arial"/>
              <a:cs typeface="Arial"/>
              <a:sym typeface="Arial"/>
            </a:endParaRPr>
          </a:p>
        </p:txBody>
      </p:sp>
      <p:sp>
        <p:nvSpPr>
          <p:cNvPr id="60" name="Google Shape;60;gf8ccf0adf1_16_46"/>
          <p:cNvSpPr txBox="1">
            <a:spLocks noGrp="1"/>
          </p:cNvSpPr>
          <p:nvPr>
            <p:ph type="title"/>
          </p:nvPr>
        </p:nvSpPr>
        <p:spPr>
          <a:xfrm>
            <a:off x="132036" y="131954"/>
            <a:ext cx="7040148" cy="58425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Arial"/>
              <a:buNone/>
              <a:defRPr sz="33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gf8ccf0adf1_16_46"/>
          <p:cNvSpPr txBox="1"/>
          <p:nvPr/>
        </p:nvSpPr>
        <p:spPr>
          <a:xfrm>
            <a:off x="-18288" y="4922099"/>
            <a:ext cx="3694176" cy="23083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CEOS Plenary, 1-4  November 2021</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gf6737e1db1_1_3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gf6737e1db1_1_3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gf6737e1db1_1_3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_White">
  <p:cSld name="Blank_White">
    <p:spTree>
      <p:nvGrpSpPr>
        <p:cNvPr id="1" name="Shape 6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69"/>
        <p:cNvGrpSpPr/>
        <p:nvPr/>
      </p:nvGrpSpPr>
      <p:grpSpPr>
        <a:xfrm>
          <a:off x="0" y="0"/>
          <a:ext cx="0" cy="0"/>
          <a:chOff x="0" y="0"/>
          <a:chExt cx="0" cy="0"/>
        </a:xfrm>
      </p:grpSpPr>
      <p:sp>
        <p:nvSpPr>
          <p:cNvPr id="70" name="Google Shape;70;gf6737e1db1_1_6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gf6737e1db1_1_69"/>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gf6737e1db1_1_6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gf6737e1db1_1_6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gf6737e1db1_1_6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7.jp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f8ccf0adf1_16_0"/>
          <p:cNvSpPr/>
          <p:nvPr/>
        </p:nvSpPr>
        <p:spPr>
          <a:xfrm>
            <a:off x="0" y="1"/>
            <a:ext cx="9144000" cy="778119"/>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7" name="Google Shape;7;gf8ccf0adf1_16_0"/>
          <p:cNvPicPr preferRelativeResize="0"/>
          <p:nvPr/>
        </p:nvPicPr>
        <p:blipFill rotWithShape="1">
          <a:blip r:embed="rId7">
            <a:alphaModFix amt="34000"/>
          </a:blip>
          <a:srcRect l="51339" t="39269" r="-2839" b="35419"/>
          <a:stretch/>
        </p:blipFill>
        <p:spPr>
          <a:xfrm flipH="1">
            <a:off x="6978316" y="0"/>
            <a:ext cx="2165684" cy="778119"/>
          </a:xfrm>
          <a:prstGeom prst="rect">
            <a:avLst/>
          </a:prstGeom>
          <a:noFill/>
          <a:ln>
            <a:noFill/>
          </a:ln>
        </p:spPr>
      </p:pic>
      <p:pic>
        <p:nvPicPr>
          <p:cNvPr id="8" name="Google Shape;8;gf8ccf0adf1_16_0"/>
          <p:cNvPicPr preferRelativeResize="0"/>
          <p:nvPr/>
        </p:nvPicPr>
        <p:blipFill rotWithShape="1">
          <a:blip r:embed="rId8">
            <a:alphaModFix/>
          </a:blip>
          <a:srcRect/>
          <a:stretch/>
        </p:blipFill>
        <p:spPr>
          <a:xfrm>
            <a:off x="7343775" y="83742"/>
            <a:ext cx="1520925" cy="602579"/>
          </a:xfrm>
          <a:prstGeom prst="rect">
            <a:avLst/>
          </a:prstGeom>
          <a:noFill/>
          <a:ln>
            <a:noFill/>
          </a:ln>
          <a:effectLst>
            <a:outerShdw blurRad="50800" dist="38100" dir="2700000" algn="tl" rotWithShape="0">
              <a:srgbClr val="000000">
                <a:alpha val="40000"/>
              </a:srgbClr>
            </a:outerShdw>
          </a:effectLst>
        </p:spPr>
      </p:pic>
      <p:sp>
        <p:nvSpPr>
          <p:cNvPr id="9" name="Google Shape;9;gf8ccf0adf1_16_0"/>
          <p:cNvSpPr/>
          <p:nvPr/>
        </p:nvSpPr>
        <p:spPr>
          <a:xfrm>
            <a:off x="-1334" y="4930953"/>
            <a:ext cx="9145333" cy="212547"/>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0" name="Google Shape;10;gf8ccf0adf1_16_0"/>
          <p:cNvSpPr/>
          <p:nvPr/>
        </p:nvSpPr>
        <p:spPr>
          <a:xfrm rot="10800000" flipH="1">
            <a:off x="-3378" y="4905327"/>
            <a:ext cx="9147378" cy="44645"/>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62"/>
        <p:cNvGrpSpPr/>
        <p:nvPr/>
      </p:nvGrpSpPr>
      <p:grpSpPr>
        <a:xfrm>
          <a:off x="0" y="0"/>
          <a:ext cx="0" cy="0"/>
          <a:chOff x="0" y="0"/>
          <a:chExt cx="0" cy="0"/>
        </a:xfrm>
      </p:grpSpPr>
      <p:sp>
        <p:nvSpPr>
          <p:cNvPr id="63" name="Google Shape;63;p17"/>
          <p:cNvSpPr txBox="1">
            <a:spLocks noGrp="1"/>
          </p:cNvSpPr>
          <p:nvPr>
            <p:ph type="sldNum" idx="12"/>
          </p:nvPr>
        </p:nvSpPr>
        <p:spPr>
          <a:xfrm>
            <a:off x="7239000" y="4910138"/>
            <a:ext cx="1905000" cy="192300"/>
          </a:xfrm>
          <a:prstGeom prst="rect">
            <a:avLst/>
          </a:prstGeom>
          <a:noFill/>
          <a:ln>
            <a:noFill/>
          </a:ln>
        </p:spPr>
        <p:txBody>
          <a:bodyPr spcFirstLastPara="1" wrap="square" lIns="45700" tIns="45700" rIns="45700" bIns="4570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9.jpg"/><Relationship Id="rId7" Type="http://schemas.openxmlformats.org/officeDocument/2006/relationships/image" Target="../media/image13.jp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unfccc.int/sites/default/files/resource/National_GHG_Inventory_Cambodia.pdf" TargetMode="Externa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unfccc.int/sites/default/files/resource/205176_Peru-BUR2-1-INGEI%202014-NIR%20PERU.pdf" TargetMode="External"/><Relationship Id="rId11" Type="http://schemas.openxmlformats.org/officeDocument/2006/relationships/image" Target="../media/image25.png"/><Relationship Id="rId5" Type="http://schemas.openxmlformats.org/officeDocument/2006/relationships/hyperlink" Target="https://unfccc.int/documents/199243" TargetMode="External"/><Relationship Id="rId10" Type="http://schemas.openxmlformats.org/officeDocument/2006/relationships/image" Target="../media/image24.png"/><Relationship Id="rId4" Type="http://schemas.openxmlformats.org/officeDocument/2006/relationships/hyperlink" Target="https://unfccc.int/sites/default/files/resource/NIR_BUR2_Colombia.pdf" TargetMode="Externa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f8ccf0adf1_16_57"/>
          <p:cNvSpPr txBox="1">
            <a:spLocks noGrp="1"/>
          </p:cNvSpPr>
          <p:nvPr>
            <p:ph type="title"/>
          </p:nvPr>
        </p:nvSpPr>
        <p:spPr>
          <a:xfrm>
            <a:off x="140123" y="156200"/>
            <a:ext cx="5485500" cy="2979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3400"/>
              <a:buFont typeface="Arial"/>
              <a:buNone/>
            </a:pPr>
            <a:r>
              <a:rPr lang="en-US" sz="3400" b="1" dirty="0">
                <a:latin typeface="Helvetica Neue"/>
                <a:ea typeface="Helvetica Neue"/>
                <a:cs typeface="Helvetica Neue"/>
                <a:sym typeface="Helvetica Neue"/>
              </a:rPr>
              <a:t>CEOS AFOLU Roadmap</a:t>
            </a:r>
            <a:endParaRPr sz="3400" b="1" dirty="0">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3400"/>
              <a:buFont typeface="Arial"/>
              <a:buNone/>
            </a:pPr>
            <a:r>
              <a:rPr lang="en-US" sz="2400" b="1" dirty="0">
                <a:solidFill>
                  <a:srgbClr val="92D050"/>
                </a:solidFill>
                <a:latin typeface="Helvetica Neue"/>
                <a:ea typeface="Helvetica Neue"/>
                <a:cs typeface="Helvetica Neue"/>
                <a:sym typeface="Helvetica Neue"/>
              </a:rPr>
              <a:t>2021 Progress and Next Steps</a:t>
            </a:r>
            <a:endParaRPr sz="3400" b="1" dirty="0">
              <a:latin typeface="Helvetica Neue"/>
              <a:ea typeface="Helvetica Neue"/>
              <a:cs typeface="Helvetica Neue"/>
              <a:sym typeface="Helvetica Neue"/>
            </a:endParaRPr>
          </a:p>
        </p:txBody>
      </p:sp>
      <p:sp>
        <p:nvSpPr>
          <p:cNvPr id="104" name="Google Shape;104;gf8ccf0adf1_16_57"/>
          <p:cNvSpPr/>
          <p:nvPr/>
        </p:nvSpPr>
        <p:spPr>
          <a:xfrm>
            <a:off x="5416713" y="3980328"/>
            <a:ext cx="3624707" cy="1163171"/>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700"/>
              <a:buFont typeface="Arial"/>
              <a:buNone/>
            </a:pPr>
            <a:r>
              <a:rPr lang="en-US" altLang="ja-JP" sz="1700" b="1" i="0" u="none" strike="noStrike" cap="none" dirty="0">
                <a:solidFill>
                  <a:schemeClr val="accent1"/>
                </a:solidFill>
                <a:latin typeface="Arial"/>
                <a:ea typeface="Arial"/>
                <a:cs typeface="Arial"/>
                <a:sym typeface="Arial"/>
              </a:rPr>
              <a:t>Joint CEOS-CGMS </a:t>
            </a:r>
            <a:r>
              <a:rPr lang="en-US" altLang="ja-JP" sz="1700" b="1" i="0" u="none" strike="noStrike" cap="none" dirty="0" err="1">
                <a:solidFill>
                  <a:schemeClr val="accent1"/>
                </a:solidFill>
                <a:latin typeface="Arial"/>
                <a:ea typeface="Arial"/>
                <a:cs typeface="Arial"/>
                <a:sym typeface="Arial"/>
              </a:rPr>
              <a:t>WGClimate</a:t>
            </a:r>
            <a:endParaRPr lang="en-US" altLang="ja-JP" sz="1700" b="1" dirty="0">
              <a:solidFill>
                <a:schemeClr val="accent1"/>
              </a:solidFill>
            </a:endParaRPr>
          </a:p>
          <a:p>
            <a:pPr marL="0" marR="0" lvl="0" indent="0" algn="r" rtl="0">
              <a:lnSpc>
                <a:spcPct val="150000"/>
              </a:lnSpc>
              <a:spcBef>
                <a:spcPts val="0"/>
              </a:spcBef>
              <a:spcAft>
                <a:spcPts val="0"/>
              </a:spcAft>
              <a:buClr>
                <a:srgbClr val="000000"/>
              </a:buClr>
              <a:buSzPts val="1700"/>
              <a:buFont typeface="Arial"/>
              <a:buNone/>
            </a:pPr>
            <a:r>
              <a:rPr lang="en-US" sz="1700" b="1" i="0" u="none" strike="noStrike" cap="none" dirty="0">
                <a:solidFill>
                  <a:schemeClr val="accent1"/>
                </a:solidFill>
                <a:latin typeface="Arial"/>
                <a:ea typeface="Arial"/>
                <a:cs typeface="Arial"/>
                <a:sym typeface="Arial"/>
              </a:rPr>
              <a:t>24 March 2022</a:t>
            </a:r>
            <a:endParaRPr sz="1700" b="1" i="0" u="none" strike="noStrike" cap="none" dirty="0">
              <a:solidFill>
                <a:schemeClr val="accent1"/>
              </a:solidFill>
              <a:latin typeface="Arial"/>
              <a:ea typeface="Arial"/>
              <a:cs typeface="Arial"/>
              <a:sym typeface="Arial"/>
            </a:endParaRPr>
          </a:p>
        </p:txBody>
      </p:sp>
      <p:sp>
        <p:nvSpPr>
          <p:cNvPr id="105" name="Google Shape;105;gf8ccf0adf1_16_57"/>
          <p:cNvSpPr txBox="1"/>
          <p:nvPr/>
        </p:nvSpPr>
        <p:spPr>
          <a:xfrm>
            <a:off x="6144000" y="2979003"/>
            <a:ext cx="3000000" cy="1292631"/>
          </a:xfrm>
          <a:prstGeom prst="rect">
            <a:avLst/>
          </a:prstGeom>
          <a:noFill/>
          <a:ln>
            <a:noFill/>
          </a:ln>
        </p:spPr>
        <p:txBody>
          <a:bodyPr spcFirstLastPara="1" wrap="square" lIns="91425" tIns="91425" rIns="91425" bIns="91425" anchor="t" anchorCtr="0">
            <a:spAutoFit/>
          </a:bodyPr>
          <a:lstStyle/>
          <a:p>
            <a:pPr marL="0" marR="0" lvl="0" indent="0" algn="r" rtl="0">
              <a:lnSpc>
                <a:spcPct val="150000"/>
              </a:lnSpc>
              <a:spcBef>
                <a:spcPts val="0"/>
              </a:spcBef>
              <a:spcAft>
                <a:spcPts val="0"/>
              </a:spcAft>
              <a:buClr>
                <a:srgbClr val="000000"/>
              </a:buClr>
              <a:buSzPts val="900"/>
              <a:buFont typeface="Arial"/>
              <a:buNone/>
            </a:pPr>
            <a:r>
              <a:rPr lang="en-US" sz="1600" b="1" i="0" u="none" strike="noStrike" cap="none" dirty="0">
                <a:solidFill>
                  <a:srgbClr val="395E89"/>
                </a:solidFill>
                <a:latin typeface="Helvetica Neue"/>
                <a:ea typeface="Helvetica Neue"/>
                <a:cs typeface="Helvetica Neue"/>
                <a:sym typeface="Helvetica Neue"/>
              </a:rPr>
              <a:t>Osamu Ochiai (JAXA) </a:t>
            </a:r>
            <a:br>
              <a:rPr lang="en-US" sz="1600" b="1" i="0" u="none" strike="noStrike" cap="none" dirty="0">
                <a:solidFill>
                  <a:srgbClr val="395E89"/>
                </a:solidFill>
                <a:latin typeface="Helvetica Neue"/>
                <a:ea typeface="Helvetica Neue"/>
                <a:cs typeface="Helvetica Neue"/>
                <a:sym typeface="Helvetica Neue"/>
              </a:rPr>
            </a:br>
            <a:r>
              <a:rPr lang="en-US" sz="1600" b="1" i="0" u="none" strike="noStrike" cap="none" dirty="0">
                <a:solidFill>
                  <a:srgbClr val="395E89"/>
                </a:solidFill>
                <a:latin typeface="Helvetica Neue"/>
                <a:ea typeface="Helvetica Neue"/>
                <a:cs typeface="Helvetica Neue"/>
                <a:sym typeface="Helvetica Neue"/>
              </a:rPr>
              <a:t>Frank Martin Seifert (ESA)</a:t>
            </a:r>
            <a:endParaRPr sz="1050" b="1" i="0" u="none" strike="noStrike" cap="none" dirty="0">
              <a:solidFill>
                <a:srgbClr val="395E89"/>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900"/>
              <a:buFont typeface="Arial"/>
              <a:buNone/>
            </a:pPr>
            <a:r>
              <a:rPr lang="en-US" sz="1600" b="1" i="0" u="none" strike="noStrike" cap="none" dirty="0">
                <a:solidFill>
                  <a:srgbClr val="395E89"/>
                </a:solidFill>
                <a:latin typeface="Helvetica Neue"/>
                <a:ea typeface="Helvetica Neue"/>
                <a:cs typeface="Helvetica Neue"/>
                <a:sym typeface="Helvetica Neue"/>
              </a:rPr>
              <a:t>Ben Poulter (NASA)</a:t>
            </a:r>
            <a:endParaRPr sz="1050" b="1" i="0" u="none" strike="noStrike" cap="none" dirty="0">
              <a:solidFill>
                <a:srgbClr val="395E8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f8ccf0adf1_9_106"/>
          <p:cNvSpPr txBox="1"/>
          <p:nvPr/>
        </p:nvSpPr>
        <p:spPr>
          <a:xfrm>
            <a:off x="70525" y="158110"/>
            <a:ext cx="7262603"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400" b="0" i="0" u="none" strike="noStrike" cap="none" dirty="0">
                <a:solidFill>
                  <a:schemeClr val="lt1"/>
                </a:solidFill>
                <a:latin typeface="Arial"/>
                <a:ea typeface="Arial"/>
                <a:cs typeface="Arial"/>
                <a:sym typeface="Arial"/>
              </a:rPr>
              <a:t>AFOLU Roadmap 2022 Plans &amp; Agency Support</a:t>
            </a:r>
            <a:endParaRPr sz="2400" b="0" i="0" u="none" strike="noStrike" cap="none" dirty="0">
              <a:solidFill>
                <a:srgbClr val="000000"/>
              </a:solidFill>
              <a:latin typeface="Arial"/>
              <a:ea typeface="Arial"/>
              <a:cs typeface="Arial"/>
              <a:sym typeface="Arial"/>
            </a:endParaRPr>
          </a:p>
        </p:txBody>
      </p:sp>
      <p:sp>
        <p:nvSpPr>
          <p:cNvPr id="345" name="Google Shape;345;gf8ccf0adf1_9_106"/>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Slide </a:t>
            </a:r>
            <a:fld id="{00000000-1234-1234-1234-123412341234}" type="slidenum">
              <a:rPr lang="en-US" sz="1100" b="1" i="0" u="none" strike="noStrike" cap="none">
                <a:solidFill>
                  <a:schemeClr val="accent1"/>
                </a:solidFill>
                <a:latin typeface="Arial"/>
                <a:ea typeface="Arial"/>
                <a:cs typeface="Arial"/>
                <a:sym typeface="Arial"/>
              </a:rPr>
              <a:t>10</a:t>
            </a:fld>
            <a:endParaRPr sz="1100" b="1" i="0" u="none" strike="noStrike" cap="none">
              <a:solidFill>
                <a:schemeClr val="accent1"/>
              </a:solidFill>
              <a:latin typeface="Arial"/>
              <a:ea typeface="Arial"/>
              <a:cs typeface="Arial"/>
              <a:sym typeface="Arial"/>
            </a:endParaRPr>
          </a:p>
        </p:txBody>
      </p:sp>
      <p:pic>
        <p:nvPicPr>
          <p:cNvPr id="346" name="Google Shape;346;gf8ccf0adf1_9_106"/>
          <p:cNvPicPr preferRelativeResize="0"/>
          <p:nvPr/>
        </p:nvPicPr>
        <p:blipFill rotWithShape="1">
          <a:blip r:embed="rId3">
            <a:alphaModFix/>
          </a:blip>
          <a:srcRect/>
          <a:stretch/>
        </p:blipFill>
        <p:spPr>
          <a:xfrm>
            <a:off x="152400" y="974500"/>
            <a:ext cx="8839199" cy="3593550"/>
          </a:xfrm>
          <a:prstGeom prst="rect">
            <a:avLst/>
          </a:prstGeom>
          <a:noFill/>
          <a:ln>
            <a:noFill/>
          </a:ln>
        </p:spPr>
      </p:pic>
      <p:pic>
        <p:nvPicPr>
          <p:cNvPr id="347" name="Google Shape;347;gf8ccf0adf1_9_106"/>
          <p:cNvPicPr preferRelativeResize="0"/>
          <p:nvPr/>
        </p:nvPicPr>
        <p:blipFill rotWithShape="1">
          <a:blip r:embed="rId4">
            <a:alphaModFix/>
          </a:blip>
          <a:srcRect/>
          <a:stretch/>
        </p:blipFill>
        <p:spPr>
          <a:xfrm>
            <a:off x="4788400" y="2926500"/>
            <a:ext cx="2384625" cy="19423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11a7c1a99f2_0_211"/>
          <p:cNvSpPr txBox="1"/>
          <p:nvPr/>
        </p:nvSpPr>
        <p:spPr>
          <a:xfrm>
            <a:off x="70519" y="158123"/>
            <a:ext cx="7253646" cy="438551"/>
          </a:xfrm>
          <a:prstGeom prst="rect">
            <a:avLst/>
          </a:prstGeom>
          <a:noFill/>
          <a:ln>
            <a:noFill/>
          </a:ln>
        </p:spPr>
        <p:txBody>
          <a:bodyPr spcFirstLastPara="1" wrap="square" lIns="68569" tIns="34275" rIns="68569" bIns="34275" anchor="t" anchorCtr="0">
            <a:spAutoFit/>
          </a:bodyPr>
          <a:lstStyle/>
          <a:p>
            <a:pPr>
              <a:buSzPts val="4000"/>
            </a:pPr>
            <a:r>
              <a:rPr lang="en-GB" sz="2400" dirty="0">
                <a:solidFill>
                  <a:schemeClr val="lt1"/>
                </a:solidFill>
              </a:rPr>
              <a:t>AFOLU Roadmap Scope and Objectives</a:t>
            </a:r>
            <a:endParaRPr sz="2400" dirty="0"/>
          </a:p>
        </p:txBody>
      </p:sp>
      <p:sp>
        <p:nvSpPr>
          <p:cNvPr id="539" name="Google Shape;539;g11a7c1a99f2_0_211"/>
          <p:cNvSpPr txBox="1"/>
          <p:nvPr/>
        </p:nvSpPr>
        <p:spPr>
          <a:xfrm>
            <a:off x="7699248" y="4930953"/>
            <a:ext cx="1444275" cy="242344"/>
          </a:xfrm>
          <a:prstGeom prst="rect">
            <a:avLst/>
          </a:prstGeom>
          <a:noFill/>
          <a:ln>
            <a:noFill/>
          </a:ln>
        </p:spPr>
        <p:txBody>
          <a:bodyPr spcFirstLastPara="1" wrap="square" lIns="68569" tIns="34275" rIns="68569" bIns="34275" anchor="t" anchorCtr="0">
            <a:spAutoFit/>
          </a:bodyPr>
          <a:lstStyle/>
          <a:p>
            <a:pPr algn="r">
              <a:buSzPts val="1500"/>
            </a:pPr>
            <a:r>
              <a:rPr lang="en-GB" sz="1125" b="1">
                <a:solidFill>
                  <a:schemeClr val="accent1"/>
                </a:solidFill>
              </a:rPr>
              <a:t>Slide </a:t>
            </a:r>
            <a:fld id="{00000000-1234-1234-1234-123412341234}" type="slidenum">
              <a:rPr lang="en-GB" sz="1125" b="1">
                <a:solidFill>
                  <a:schemeClr val="accent1"/>
                </a:solidFill>
              </a:rPr>
              <a:pPr algn="r">
                <a:buSzPts val="1500"/>
              </a:pPr>
              <a:t>11</a:t>
            </a:fld>
            <a:endParaRPr sz="1125" b="1">
              <a:solidFill>
                <a:schemeClr val="accent1"/>
              </a:solidFill>
            </a:endParaRPr>
          </a:p>
        </p:txBody>
      </p:sp>
      <p:sp>
        <p:nvSpPr>
          <p:cNvPr id="540" name="Google Shape;540;g11a7c1a99f2_0_211"/>
          <p:cNvSpPr txBox="1"/>
          <p:nvPr/>
        </p:nvSpPr>
        <p:spPr>
          <a:xfrm>
            <a:off x="217279" y="898712"/>
            <a:ext cx="8334000" cy="3964517"/>
          </a:xfrm>
          <a:prstGeom prst="rect">
            <a:avLst/>
          </a:prstGeom>
          <a:noFill/>
          <a:ln>
            <a:noFill/>
          </a:ln>
        </p:spPr>
        <p:txBody>
          <a:bodyPr spcFirstLastPara="1" wrap="square" lIns="68569" tIns="34275" rIns="68569" bIns="34275" anchor="t" anchorCtr="0">
            <a:spAutoFit/>
          </a:bodyPr>
          <a:lstStyle/>
          <a:p>
            <a:pPr marL="161925" indent="-157163">
              <a:lnSpc>
                <a:spcPct val="150000"/>
              </a:lnSpc>
              <a:buClr>
                <a:schemeClr val="dk1"/>
              </a:buClr>
              <a:buSzPts val="1500"/>
              <a:buFont typeface="Noto Sans Symbols"/>
              <a:buChar char="❖"/>
            </a:pPr>
            <a:r>
              <a:rPr lang="en-GB" sz="1125" b="1">
                <a:solidFill>
                  <a:schemeClr val="dk1"/>
                </a:solidFill>
                <a:highlight>
                  <a:schemeClr val="lt1"/>
                </a:highlight>
              </a:rPr>
              <a:t>Provide a framework for long-term (~ 15+ years) coordination</a:t>
            </a:r>
            <a:r>
              <a:rPr lang="en-GB" sz="1125">
                <a:solidFill>
                  <a:schemeClr val="dk1"/>
                </a:solidFill>
                <a:highlight>
                  <a:schemeClr val="lt1"/>
                </a:highlight>
              </a:rPr>
              <a:t> of CEOS agency observing programmes in support of the needs of society for AFOLU-related information, with a focus on the needs and ambition cycle of the Global Stocktake of the Paris Climate Agreement. </a:t>
            </a:r>
            <a:r>
              <a:rPr lang="en-GB" sz="1125" b="1">
                <a:solidFill>
                  <a:schemeClr val="dk1"/>
                </a:solidFill>
                <a:highlight>
                  <a:schemeClr val="lt1"/>
                </a:highlight>
              </a:rPr>
              <a:t>A guiding vision for long term space agency coordination around AFOLU. </a:t>
            </a:r>
            <a:r>
              <a:rPr lang="en-GB" sz="1125">
                <a:solidFill>
                  <a:schemeClr val="dk1"/>
                </a:solidFill>
                <a:highlight>
                  <a:schemeClr val="lt1"/>
                </a:highlight>
              </a:rPr>
              <a:t>Characterises the needs, the services and applications required, the products and observing systems that can support. Explain the need to plan for ground segment, space segment and services. </a:t>
            </a:r>
            <a:endParaRPr sz="1050">
              <a:solidFill>
                <a:schemeClr val="dk1"/>
              </a:solidFill>
              <a:highlight>
                <a:schemeClr val="lt1"/>
              </a:highlight>
            </a:endParaRPr>
          </a:p>
          <a:p>
            <a:pPr marL="161925" indent="-157163">
              <a:lnSpc>
                <a:spcPct val="150000"/>
              </a:lnSpc>
              <a:buClr>
                <a:schemeClr val="dk1"/>
              </a:buClr>
              <a:buSzPts val="1500"/>
              <a:buFont typeface="Noto Sans Symbols"/>
              <a:buChar char="❖"/>
            </a:pPr>
            <a:r>
              <a:rPr lang="en-GB" sz="1125" b="1">
                <a:solidFill>
                  <a:schemeClr val="dk1"/>
                </a:solidFill>
                <a:highlight>
                  <a:schemeClr val="lt1"/>
                </a:highlight>
              </a:rPr>
              <a:t>An</a:t>
            </a:r>
            <a:r>
              <a:rPr lang="en-GB" sz="1125">
                <a:solidFill>
                  <a:schemeClr val="dk1"/>
                </a:solidFill>
                <a:highlight>
                  <a:schemeClr val="lt1"/>
                </a:highlight>
              </a:rPr>
              <a:t> </a:t>
            </a:r>
            <a:r>
              <a:rPr lang="en-GB" sz="1125" b="1">
                <a:solidFill>
                  <a:schemeClr val="dk1"/>
                </a:solidFill>
                <a:highlight>
                  <a:schemeClr val="lt1"/>
                </a:highlight>
              </a:rPr>
              <a:t>effective means for communicating our intentions</a:t>
            </a:r>
            <a:r>
              <a:rPr lang="en-GB" sz="1125">
                <a:solidFill>
                  <a:schemeClr val="dk1"/>
                </a:solidFill>
                <a:highlight>
                  <a:schemeClr val="lt1"/>
                </a:highlight>
              </a:rPr>
              <a:t> to society, UNFCCC, national inventory community etc</a:t>
            </a:r>
            <a:endParaRPr sz="1125">
              <a:solidFill>
                <a:schemeClr val="dk1"/>
              </a:solidFill>
              <a:highlight>
                <a:schemeClr val="lt1"/>
              </a:highlight>
            </a:endParaRPr>
          </a:p>
          <a:p>
            <a:pPr marL="161925" indent="-157163">
              <a:lnSpc>
                <a:spcPct val="150000"/>
              </a:lnSpc>
              <a:buClr>
                <a:schemeClr val="dk1"/>
              </a:buClr>
              <a:buSzPts val="1500"/>
              <a:buFont typeface="Noto Sans Symbols"/>
              <a:buChar char="❖"/>
            </a:pPr>
            <a:r>
              <a:rPr lang="en-GB" sz="1125">
                <a:solidFill>
                  <a:schemeClr val="dk1"/>
                </a:solidFill>
                <a:highlight>
                  <a:schemeClr val="lt1"/>
                </a:highlight>
              </a:rPr>
              <a:t>Addresses basic observation </a:t>
            </a:r>
            <a:r>
              <a:rPr lang="en-GB" sz="1125" b="1">
                <a:solidFill>
                  <a:schemeClr val="dk1"/>
                </a:solidFill>
                <a:highlight>
                  <a:schemeClr val="lt1"/>
                </a:highlight>
              </a:rPr>
              <a:t>continuity and the necessary agency coordination</a:t>
            </a:r>
            <a:r>
              <a:rPr lang="en-GB" sz="1125">
                <a:solidFill>
                  <a:schemeClr val="dk1"/>
                </a:solidFill>
                <a:highlight>
                  <a:schemeClr val="lt1"/>
                </a:highlight>
              </a:rPr>
              <a:t> to achieve it</a:t>
            </a:r>
            <a:endParaRPr sz="1125">
              <a:solidFill>
                <a:schemeClr val="dk1"/>
              </a:solidFill>
              <a:highlight>
                <a:schemeClr val="lt1"/>
              </a:highlight>
            </a:endParaRPr>
          </a:p>
          <a:p>
            <a:pPr marL="161925" indent="-157163">
              <a:lnSpc>
                <a:spcPct val="150000"/>
              </a:lnSpc>
              <a:buClr>
                <a:schemeClr val="dk1"/>
              </a:buClr>
              <a:buSzPts val="1500"/>
              <a:buFont typeface="Noto Sans Symbols"/>
              <a:buChar char="❖"/>
            </a:pPr>
            <a:r>
              <a:rPr lang="en-GB" sz="1125">
                <a:solidFill>
                  <a:schemeClr val="dk1"/>
                </a:solidFill>
                <a:highlight>
                  <a:schemeClr val="lt1"/>
                </a:highlight>
              </a:rPr>
              <a:t>Identifies </a:t>
            </a:r>
            <a:r>
              <a:rPr lang="en-GB" sz="1125" b="1">
                <a:solidFill>
                  <a:schemeClr val="dk1"/>
                </a:solidFill>
                <a:highlight>
                  <a:schemeClr val="lt1"/>
                </a:highlight>
              </a:rPr>
              <a:t>questions to be answered in circa 2035 </a:t>
            </a:r>
            <a:r>
              <a:rPr lang="en-GB" sz="1125">
                <a:solidFill>
                  <a:schemeClr val="dk1"/>
                </a:solidFill>
                <a:highlight>
                  <a:schemeClr val="lt1"/>
                </a:highlight>
              </a:rPr>
              <a:t>and reverse engineers the value chain necessary for the required observations. </a:t>
            </a:r>
            <a:endParaRPr sz="1125">
              <a:solidFill>
                <a:schemeClr val="dk1"/>
              </a:solidFill>
              <a:highlight>
                <a:schemeClr val="lt1"/>
              </a:highlight>
            </a:endParaRPr>
          </a:p>
          <a:p>
            <a:pPr marL="161925" indent="-157163">
              <a:lnSpc>
                <a:spcPct val="150000"/>
              </a:lnSpc>
              <a:buClr>
                <a:schemeClr val="dk1"/>
              </a:buClr>
              <a:buSzPts val="1500"/>
              <a:buFont typeface="Noto Sans Symbols"/>
              <a:buChar char="❖"/>
            </a:pPr>
            <a:r>
              <a:rPr lang="en-GB" sz="1125">
                <a:solidFill>
                  <a:schemeClr val="dk1"/>
                </a:solidFill>
                <a:highlight>
                  <a:schemeClr val="lt1"/>
                </a:highlight>
              </a:rPr>
              <a:t>Provides </a:t>
            </a:r>
            <a:r>
              <a:rPr lang="en-GB" sz="1125" b="1">
                <a:solidFill>
                  <a:schemeClr val="dk1"/>
                </a:solidFill>
                <a:highlight>
                  <a:schemeClr val="lt1"/>
                </a:highlight>
              </a:rPr>
              <a:t>guidance to Agencies </a:t>
            </a:r>
            <a:r>
              <a:rPr lang="en-GB" sz="1125">
                <a:solidFill>
                  <a:schemeClr val="dk1"/>
                </a:solidFill>
                <a:highlight>
                  <a:schemeClr val="lt1"/>
                </a:highlight>
              </a:rPr>
              <a:t>as to the technologies and capabilities that will be needed in 15 years time to ensure policy relevance of public EO</a:t>
            </a:r>
            <a:endParaRPr sz="1125">
              <a:solidFill>
                <a:schemeClr val="dk1"/>
              </a:solidFill>
              <a:highlight>
                <a:schemeClr val="lt1"/>
              </a:highlight>
            </a:endParaRPr>
          </a:p>
          <a:p>
            <a:pPr marL="161925" indent="-157163">
              <a:lnSpc>
                <a:spcPct val="150000"/>
              </a:lnSpc>
              <a:buClr>
                <a:schemeClr val="dk1"/>
              </a:buClr>
              <a:buSzPts val="1500"/>
              <a:buFont typeface="Noto Sans Symbols"/>
              <a:buChar char="❖"/>
            </a:pPr>
            <a:r>
              <a:rPr lang="en-GB" sz="1125" b="1">
                <a:solidFill>
                  <a:schemeClr val="dk1"/>
                </a:solidFill>
                <a:highlight>
                  <a:schemeClr val="lt1"/>
                </a:highlight>
              </a:rPr>
              <a:t>Strategic and authoritative but not exhaustive.</a:t>
            </a:r>
            <a:r>
              <a:rPr lang="en-GB" sz="1125">
                <a:solidFill>
                  <a:schemeClr val="dk1"/>
                </a:solidFill>
                <a:highlight>
                  <a:schemeClr val="lt1"/>
                </a:highlight>
              </a:rPr>
              <a:t> Identify issues like the continuity outlook, known technology trends and what these will provide, and offer expert assessment for each thematic area as to the adequacy of the CEOS plans and what further should be encouraged.</a:t>
            </a:r>
            <a:r>
              <a:rPr lang="en-GB" sz="1125" b="1">
                <a:solidFill>
                  <a:schemeClr val="dk1"/>
                </a:solidFill>
                <a:highlight>
                  <a:schemeClr val="lt1"/>
                </a:highlight>
              </a:rPr>
              <a:t> </a:t>
            </a:r>
            <a:endParaRPr sz="1125" b="1">
              <a:solidFill>
                <a:schemeClr val="dk1"/>
              </a:solidFill>
              <a:highlight>
                <a:schemeClr val="lt1"/>
              </a:highlight>
            </a:endParaRPr>
          </a:p>
          <a:p>
            <a:pPr marL="161925" indent="-157163">
              <a:lnSpc>
                <a:spcPct val="150000"/>
              </a:lnSpc>
              <a:buClr>
                <a:schemeClr val="dk1"/>
              </a:buClr>
              <a:buSzPts val="1500"/>
              <a:buChar char="❖"/>
            </a:pPr>
            <a:r>
              <a:rPr lang="en-GB" sz="1125" b="1">
                <a:solidFill>
                  <a:schemeClr val="dk1"/>
                </a:solidFill>
                <a:highlight>
                  <a:schemeClr val="lt1"/>
                </a:highlight>
              </a:rPr>
              <a:t>National inventory user community</a:t>
            </a:r>
            <a:r>
              <a:rPr lang="en-GB" sz="1125">
                <a:solidFill>
                  <a:schemeClr val="dk1"/>
                </a:solidFill>
                <a:highlight>
                  <a:schemeClr val="lt1"/>
                </a:highlight>
              </a:rPr>
              <a:t> a key readership but also need to cover global assessments </a:t>
            </a:r>
            <a:endParaRPr sz="1050">
              <a:solidFill>
                <a:schemeClr val="dk1"/>
              </a:solidFill>
              <a:highlight>
                <a:schemeClr val="lt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11a7c1a99f2_0_371"/>
          <p:cNvSpPr txBox="1"/>
          <p:nvPr/>
        </p:nvSpPr>
        <p:spPr>
          <a:xfrm>
            <a:off x="70519" y="167088"/>
            <a:ext cx="7262610" cy="438551"/>
          </a:xfrm>
          <a:prstGeom prst="rect">
            <a:avLst/>
          </a:prstGeom>
          <a:noFill/>
          <a:ln>
            <a:noFill/>
          </a:ln>
        </p:spPr>
        <p:txBody>
          <a:bodyPr spcFirstLastPara="1" wrap="square" lIns="68569" tIns="34275" rIns="68569" bIns="34275" anchor="ctr" anchorCtr="0">
            <a:spAutoFit/>
          </a:bodyPr>
          <a:lstStyle/>
          <a:p>
            <a:pPr>
              <a:buSzPts val="4000"/>
            </a:pPr>
            <a:r>
              <a:rPr lang="en-GB" sz="2400" dirty="0">
                <a:solidFill>
                  <a:schemeClr val="lt1"/>
                </a:solidFill>
              </a:rPr>
              <a:t>AFOLU Roadmap Outline</a:t>
            </a:r>
            <a:endParaRPr sz="2400" dirty="0"/>
          </a:p>
        </p:txBody>
      </p:sp>
      <p:sp>
        <p:nvSpPr>
          <p:cNvPr id="546" name="Google Shape;546;g11a7c1a99f2_0_371"/>
          <p:cNvSpPr txBox="1"/>
          <p:nvPr/>
        </p:nvSpPr>
        <p:spPr>
          <a:xfrm>
            <a:off x="217279" y="898712"/>
            <a:ext cx="8334000" cy="4085704"/>
          </a:xfrm>
          <a:prstGeom prst="rect">
            <a:avLst/>
          </a:prstGeom>
          <a:noFill/>
          <a:ln>
            <a:noFill/>
          </a:ln>
        </p:spPr>
        <p:txBody>
          <a:bodyPr spcFirstLastPara="1" wrap="square" lIns="68569" tIns="34275" rIns="68569" bIns="34275" anchor="t" anchorCtr="0">
            <a:spAutoFit/>
          </a:bodyPr>
          <a:lstStyle/>
          <a:p>
            <a:pPr marL="268288" indent="-287338">
              <a:lnSpc>
                <a:spcPct val="150000"/>
              </a:lnSpc>
              <a:buClr>
                <a:schemeClr val="dk1"/>
              </a:buClr>
              <a:buSzPts val="2000"/>
              <a:buChar char="❖"/>
            </a:pPr>
            <a:r>
              <a:rPr lang="en-GB" sz="1600" b="1" dirty="0">
                <a:solidFill>
                  <a:schemeClr val="dk1"/>
                </a:solidFill>
                <a:highlight>
                  <a:schemeClr val="lt1"/>
                </a:highlight>
              </a:rPr>
              <a:t>Section 1: Background, Motivation &amp; Objectives </a:t>
            </a:r>
            <a:endParaRPr sz="1600" b="1" dirty="0">
              <a:solidFill>
                <a:schemeClr val="dk1"/>
              </a:solidFill>
              <a:highlight>
                <a:schemeClr val="lt1"/>
              </a:highlight>
            </a:endParaRPr>
          </a:p>
          <a:p>
            <a:pPr marL="268288" indent="-287338">
              <a:lnSpc>
                <a:spcPct val="150000"/>
              </a:lnSpc>
              <a:buClr>
                <a:schemeClr val="dk1"/>
              </a:buClr>
              <a:buSzPts val="2000"/>
              <a:buChar char="❖"/>
            </a:pPr>
            <a:r>
              <a:rPr lang="en-GB" sz="1600" b="1" dirty="0">
                <a:solidFill>
                  <a:schemeClr val="dk1"/>
                </a:solidFill>
                <a:highlight>
                  <a:schemeClr val="lt1"/>
                </a:highlight>
              </a:rPr>
              <a:t>Section 2: CEOS AFOLU activity</a:t>
            </a:r>
            <a:endParaRPr sz="1600" b="1" dirty="0">
              <a:solidFill>
                <a:schemeClr val="dk1"/>
              </a:solidFill>
              <a:highlight>
                <a:schemeClr val="lt1"/>
              </a:highlight>
            </a:endParaRPr>
          </a:p>
          <a:p>
            <a:pPr marL="268288" indent="-287338">
              <a:lnSpc>
                <a:spcPct val="150000"/>
              </a:lnSpc>
              <a:buClr>
                <a:schemeClr val="dk1"/>
              </a:buClr>
              <a:buSzPts val="2000"/>
              <a:buChar char="❖"/>
            </a:pPr>
            <a:r>
              <a:rPr lang="en-GB" sz="1600" b="1" dirty="0">
                <a:solidFill>
                  <a:schemeClr val="dk1"/>
                </a:solidFill>
                <a:highlight>
                  <a:schemeClr val="lt1"/>
                </a:highlight>
              </a:rPr>
              <a:t>Section 3: CEOS GHG and CEOS AFOLU integration (CO2, CH4, N2O) </a:t>
            </a:r>
            <a:endParaRPr sz="1600" b="1" dirty="0">
              <a:solidFill>
                <a:schemeClr val="dk1"/>
              </a:solidFill>
              <a:highlight>
                <a:schemeClr val="lt1"/>
              </a:highlight>
            </a:endParaRPr>
          </a:p>
          <a:p>
            <a:pPr marL="268288" indent="-287338">
              <a:lnSpc>
                <a:spcPct val="150000"/>
              </a:lnSpc>
              <a:buClr>
                <a:schemeClr val="dk1"/>
              </a:buClr>
              <a:buSzPts val="2000"/>
              <a:buChar char="❖"/>
            </a:pPr>
            <a:r>
              <a:rPr lang="en-GB" sz="1600" b="1" dirty="0">
                <a:solidFill>
                  <a:schemeClr val="dk1"/>
                </a:solidFill>
                <a:highlight>
                  <a:schemeClr val="lt1"/>
                </a:highlight>
              </a:rPr>
              <a:t>Section 4: User engagement </a:t>
            </a:r>
            <a:endParaRPr sz="1600" b="1" dirty="0">
              <a:solidFill>
                <a:schemeClr val="dk1"/>
              </a:solidFill>
              <a:highlight>
                <a:schemeClr val="lt1"/>
              </a:highlight>
            </a:endParaRPr>
          </a:p>
          <a:p>
            <a:pPr marL="268288" indent="-287338">
              <a:lnSpc>
                <a:spcPct val="150000"/>
              </a:lnSpc>
              <a:buClr>
                <a:schemeClr val="dk1"/>
              </a:buClr>
              <a:buSzPts val="2000"/>
              <a:buChar char="❖"/>
            </a:pPr>
            <a:r>
              <a:rPr lang="en-GB" sz="1600" b="1" dirty="0">
                <a:solidFill>
                  <a:schemeClr val="dk1"/>
                </a:solidFill>
                <a:highlight>
                  <a:schemeClr val="lt1"/>
                </a:highlight>
              </a:rPr>
              <a:t>Section 5: Beyond CEOS </a:t>
            </a:r>
            <a:endParaRPr sz="1600" b="1" dirty="0">
              <a:solidFill>
                <a:schemeClr val="dk1"/>
              </a:solidFill>
              <a:highlight>
                <a:schemeClr val="lt1"/>
              </a:highlight>
            </a:endParaRPr>
          </a:p>
          <a:p>
            <a:pPr marL="268288" indent="-287338">
              <a:lnSpc>
                <a:spcPct val="150000"/>
              </a:lnSpc>
              <a:buClr>
                <a:schemeClr val="dk1"/>
              </a:buClr>
              <a:buSzPts val="2000"/>
              <a:buChar char="❖"/>
            </a:pPr>
            <a:r>
              <a:rPr lang="en-GB" sz="1600" b="1" dirty="0">
                <a:solidFill>
                  <a:schemeClr val="dk1"/>
                </a:solidFill>
                <a:highlight>
                  <a:schemeClr val="lt1"/>
                </a:highlight>
              </a:rPr>
              <a:t>Section 6: Implementation</a:t>
            </a:r>
          </a:p>
          <a:p>
            <a:pPr marL="268288" indent="-287338">
              <a:lnSpc>
                <a:spcPct val="150000"/>
              </a:lnSpc>
              <a:buClr>
                <a:schemeClr val="dk1"/>
              </a:buClr>
              <a:buSzPts val="2000"/>
              <a:buChar char="❖"/>
            </a:pPr>
            <a:endParaRPr sz="1500" b="1" dirty="0">
              <a:solidFill>
                <a:schemeClr val="dk1"/>
              </a:solidFill>
              <a:highlight>
                <a:schemeClr val="lt1"/>
              </a:highlight>
            </a:endParaRPr>
          </a:p>
          <a:p>
            <a:pPr marL="268288" indent="-287338">
              <a:lnSpc>
                <a:spcPct val="150000"/>
              </a:lnSpc>
              <a:buClr>
                <a:schemeClr val="dk1"/>
              </a:buClr>
              <a:buSzPts val="2000"/>
              <a:buChar char="❖"/>
            </a:pPr>
            <a:r>
              <a:rPr lang="en-GB" sz="1600" b="1" dirty="0">
                <a:solidFill>
                  <a:schemeClr val="dk1"/>
                </a:solidFill>
                <a:highlight>
                  <a:schemeClr val="lt1"/>
                </a:highlight>
              </a:rPr>
              <a:t>Section Leads: Team Co-leads (Ben, Osamu, Frank Martin), Stephen Briggs, Martin Herold, Ian Jarvis, Ake </a:t>
            </a:r>
            <a:r>
              <a:rPr lang="en-GB" sz="1600" b="1" dirty="0" err="1">
                <a:solidFill>
                  <a:schemeClr val="dk1"/>
                </a:solidFill>
                <a:highlight>
                  <a:schemeClr val="lt1"/>
                </a:highlight>
              </a:rPr>
              <a:t>Rosenqvist</a:t>
            </a:r>
            <a:r>
              <a:rPr lang="en-GB" sz="1600" b="1" dirty="0">
                <a:solidFill>
                  <a:schemeClr val="dk1"/>
                </a:solidFill>
                <a:highlight>
                  <a:schemeClr val="lt1"/>
                </a:highlight>
              </a:rPr>
              <a:t>, Richard Lucas, Shaun </a:t>
            </a:r>
            <a:r>
              <a:rPr lang="en-GB" sz="1600" b="1" dirty="0" err="1">
                <a:solidFill>
                  <a:schemeClr val="dk1"/>
                </a:solidFill>
                <a:highlight>
                  <a:schemeClr val="lt1"/>
                </a:highlight>
              </a:rPr>
              <a:t>Quegan</a:t>
            </a:r>
            <a:r>
              <a:rPr lang="en-GB" sz="1600" b="1" dirty="0">
                <a:solidFill>
                  <a:schemeClr val="dk1"/>
                </a:solidFill>
                <a:highlight>
                  <a:schemeClr val="lt1"/>
                </a:highlight>
              </a:rPr>
              <a:t>, </a:t>
            </a:r>
            <a:br>
              <a:rPr lang="en-GB" sz="1600" b="1" dirty="0">
                <a:solidFill>
                  <a:schemeClr val="dk1"/>
                </a:solidFill>
                <a:highlight>
                  <a:schemeClr val="lt1"/>
                </a:highlight>
              </a:rPr>
            </a:br>
            <a:r>
              <a:rPr lang="en-GB" sz="1600" b="1" dirty="0">
                <a:solidFill>
                  <a:schemeClr val="dk1"/>
                </a:solidFill>
                <a:highlight>
                  <a:schemeClr val="lt1"/>
                </a:highlight>
              </a:rPr>
              <a:t>Laura </a:t>
            </a:r>
            <a:r>
              <a:rPr lang="en-GB" sz="1600" b="1" dirty="0" err="1">
                <a:solidFill>
                  <a:schemeClr val="dk1"/>
                </a:solidFill>
                <a:highlight>
                  <a:schemeClr val="lt1"/>
                </a:highlight>
              </a:rPr>
              <a:t>Duncanson</a:t>
            </a:r>
            <a:r>
              <a:rPr lang="en-GB" sz="1600" b="1" dirty="0">
                <a:solidFill>
                  <a:schemeClr val="dk1"/>
                </a:solidFill>
                <a:highlight>
                  <a:schemeClr val="lt1"/>
                </a:highlight>
              </a:rPr>
              <a:t>, Sylvia Wilson, Stephen Ward - with help from many others …!</a:t>
            </a:r>
            <a:endParaRPr sz="1600" b="1" dirty="0">
              <a:solidFill>
                <a:schemeClr val="dk1"/>
              </a:solidFill>
              <a:highlight>
                <a:schemeClr val="lt1"/>
              </a:highlight>
            </a:endParaRPr>
          </a:p>
          <a:p>
            <a:pPr>
              <a:lnSpc>
                <a:spcPct val="150000"/>
              </a:lnSpc>
            </a:pPr>
            <a:endParaRPr sz="1500" b="1" dirty="0">
              <a:solidFill>
                <a:schemeClr val="dk1"/>
              </a:solidFill>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8ccf0adf1_9_22"/>
          <p:cNvSpPr txBox="1"/>
          <p:nvPr/>
        </p:nvSpPr>
        <p:spPr>
          <a:xfrm>
            <a:off x="70515" y="77436"/>
            <a:ext cx="6501300" cy="160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AFOLU Team Participation</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dirty="0">
                <a:solidFill>
                  <a:schemeClr val="lt1"/>
                </a:solidFill>
                <a:latin typeface="Arial"/>
                <a:ea typeface="Arial"/>
                <a:cs typeface="Arial"/>
                <a:sym typeface="Arial"/>
              </a:rPr>
              <a:t>LSI Forest &amp; Biomass SG</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lt1"/>
              </a:solidFill>
              <a:latin typeface="Arial"/>
              <a:ea typeface="Arial"/>
              <a:cs typeface="Arial"/>
              <a:sym typeface="Arial"/>
            </a:endParaRPr>
          </a:p>
        </p:txBody>
      </p:sp>
      <p:sp>
        <p:nvSpPr>
          <p:cNvPr id="136" name="Google Shape;136;gf8ccf0adf1_9_22"/>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Slide </a:t>
            </a:r>
            <a:fld id="{00000000-1234-1234-1234-123412341234}" type="slidenum">
              <a:rPr lang="en-US" sz="1100" b="1" i="0" u="none" strike="noStrike" cap="none">
                <a:solidFill>
                  <a:schemeClr val="accent1"/>
                </a:solidFill>
                <a:latin typeface="Arial"/>
                <a:ea typeface="Arial"/>
                <a:cs typeface="Arial"/>
                <a:sym typeface="Arial"/>
              </a:rPr>
              <a:t>2</a:t>
            </a:fld>
            <a:endParaRPr sz="1100" b="1" i="0" u="none" strike="noStrike" cap="none">
              <a:solidFill>
                <a:schemeClr val="accent1"/>
              </a:solidFill>
              <a:latin typeface="Arial"/>
              <a:ea typeface="Arial"/>
              <a:cs typeface="Arial"/>
              <a:sym typeface="Arial"/>
            </a:endParaRPr>
          </a:p>
        </p:txBody>
      </p:sp>
      <p:sp>
        <p:nvSpPr>
          <p:cNvPr id="6" name="Google Shape;270;gc3655e909b_1_28">
            <a:extLst>
              <a:ext uri="{FF2B5EF4-FFF2-40B4-BE49-F238E27FC236}">
                <a16:creationId xmlns:a16="http://schemas.microsoft.com/office/drawing/2014/main" id="{C29FA239-FB47-4389-9468-845428F84DC7}"/>
              </a:ext>
            </a:extLst>
          </p:cNvPr>
          <p:cNvSpPr txBox="1">
            <a:spLocks noGrp="1"/>
          </p:cNvSpPr>
          <p:nvPr>
            <p:ph type="body" idx="1"/>
          </p:nvPr>
        </p:nvSpPr>
        <p:spPr>
          <a:xfrm>
            <a:off x="176937" y="1584421"/>
            <a:ext cx="2535528" cy="33465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1100"/>
              <a:buNone/>
            </a:pPr>
            <a:r>
              <a:rPr lang="en-AU" sz="1200" b="0" u="sng" dirty="0"/>
              <a:t>Member</a:t>
            </a:r>
            <a:endParaRPr sz="1800" dirty="0"/>
          </a:p>
          <a:p>
            <a:pPr marL="0" lvl="0" indent="0" algn="l" rtl="0">
              <a:lnSpc>
                <a:spcPct val="100000"/>
              </a:lnSpc>
              <a:spcBef>
                <a:spcPts val="500"/>
              </a:spcBef>
              <a:spcAft>
                <a:spcPts val="0"/>
              </a:spcAft>
              <a:buClr>
                <a:schemeClr val="dk1"/>
              </a:buClr>
              <a:buSzPts val="1100"/>
              <a:buNone/>
            </a:pPr>
            <a:r>
              <a:rPr lang="en-AU" sz="1200" b="0" dirty="0"/>
              <a:t>Shanti Reddy, Australia</a:t>
            </a:r>
            <a:endParaRPr sz="1800" dirty="0"/>
          </a:p>
          <a:p>
            <a:pPr marL="0" lvl="0" indent="0" algn="l" rtl="0">
              <a:lnSpc>
                <a:spcPct val="100000"/>
              </a:lnSpc>
              <a:spcBef>
                <a:spcPts val="500"/>
              </a:spcBef>
              <a:spcAft>
                <a:spcPts val="0"/>
              </a:spcAft>
              <a:buClr>
                <a:schemeClr val="dk1"/>
              </a:buClr>
              <a:buSzPts val="1100"/>
              <a:buNone/>
            </a:pPr>
            <a:r>
              <a:rPr lang="en-AU" sz="1200" b="0" dirty="0"/>
              <a:t>Kostas Papathanassiou, DLR</a:t>
            </a:r>
          </a:p>
          <a:p>
            <a:pPr marL="0" lvl="0" indent="0" algn="l" rtl="0">
              <a:lnSpc>
                <a:spcPct val="100000"/>
              </a:lnSpc>
              <a:spcBef>
                <a:spcPts val="500"/>
              </a:spcBef>
              <a:spcAft>
                <a:spcPts val="0"/>
              </a:spcAft>
              <a:buClr>
                <a:schemeClr val="dk1"/>
              </a:buClr>
              <a:buSzPts val="1100"/>
              <a:buNone/>
            </a:pPr>
            <a:r>
              <a:rPr lang="en-AU" sz="1200" dirty="0"/>
              <a:t>Martin Bachmann, DLR</a:t>
            </a:r>
            <a:endParaRPr sz="1800" dirty="0"/>
          </a:p>
          <a:p>
            <a:pPr marL="0" lvl="0" indent="0" algn="l" rtl="0">
              <a:lnSpc>
                <a:spcPct val="100000"/>
              </a:lnSpc>
              <a:spcBef>
                <a:spcPts val="500"/>
              </a:spcBef>
              <a:spcAft>
                <a:spcPts val="0"/>
              </a:spcAft>
              <a:buClr>
                <a:schemeClr val="dk1"/>
              </a:buClr>
              <a:buSzPts val="1100"/>
              <a:buFont typeface="Arial"/>
              <a:buNone/>
            </a:pPr>
            <a:r>
              <a:rPr lang="en-AU" sz="1200" b="0" dirty="0"/>
              <a:t>Richard Lucas, ESA/CCI</a:t>
            </a:r>
            <a:endParaRPr sz="1200" b="0" dirty="0"/>
          </a:p>
          <a:p>
            <a:pPr marL="0" lvl="0" indent="0" algn="l" rtl="0">
              <a:lnSpc>
                <a:spcPct val="100000"/>
              </a:lnSpc>
              <a:spcBef>
                <a:spcPts val="500"/>
              </a:spcBef>
              <a:spcAft>
                <a:spcPts val="0"/>
              </a:spcAft>
              <a:buSzPts val="2000"/>
              <a:buNone/>
            </a:pPr>
            <a:r>
              <a:rPr lang="en-AU" sz="1200" b="0" dirty="0"/>
              <a:t>Shaun Quegan, UK &amp; ESA/CCI</a:t>
            </a:r>
            <a:endParaRPr sz="1200" b="0" dirty="0"/>
          </a:p>
          <a:p>
            <a:pPr marL="0" lvl="0" indent="0" algn="l" rtl="0">
              <a:lnSpc>
                <a:spcPct val="100000"/>
              </a:lnSpc>
              <a:spcBef>
                <a:spcPts val="500"/>
              </a:spcBef>
              <a:spcAft>
                <a:spcPts val="0"/>
              </a:spcAft>
              <a:buSzPts val="2000"/>
              <a:buNone/>
            </a:pPr>
            <a:r>
              <a:rPr lang="en-AU" sz="1200" b="0" dirty="0"/>
              <a:t>Heather Kay, ESA/CCI </a:t>
            </a:r>
            <a:endParaRPr sz="1800" dirty="0"/>
          </a:p>
          <a:p>
            <a:pPr marL="0" lvl="0" indent="0" algn="l" rtl="0">
              <a:lnSpc>
                <a:spcPct val="100000"/>
              </a:lnSpc>
              <a:spcBef>
                <a:spcPts val="500"/>
              </a:spcBef>
              <a:spcAft>
                <a:spcPts val="0"/>
              </a:spcAft>
              <a:buSzPts val="2000"/>
              <a:buNone/>
            </a:pPr>
            <a:r>
              <a:rPr lang="en-AU" sz="1200" b="0" dirty="0"/>
              <a:t>Zoltan Szantoi, ESA &amp; LSI VC</a:t>
            </a:r>
            <a:endParaRPr sz="1200" b="0" dirty="0"/>
          </a:p>
          <a:p>
            <a:pPr marL="0" lvl="0" indent="0" algn="l" rtl="0">
              <a:lnSpc>
                <a:spcPct val="100000"/>
              </a:lnSpc>
              <a:spcBef>
                <a:spcPts val="500"/>
              </a:spcBef>
              <a:spcAft>
                <a:spcPts val="0"/>
              </a:spcAft>
              <a:buSzPts val="2000"/>
              <a:buNone/>
            </a:pPr>
            <a:r>
              <a:rPr lang="en-AU" sz="1200" b="0" dirty="0"/>
              <a:t>Ian Jarvis, GEOGLAM</a:t>
            </a:r>
            <a:endParaRPr sz="1200" b="0" dirty="0"/>
          </a:p>
          <a:p>
            <a:pPr marL="0" lvl="0" indent="0" algn="l" rtl="0">
              <a:lnSpc>
                <a:spcPct val="100000"/>
              </a:lnSpc>
              <a:spcBef>
                <a:spcPts val="500"/>
              </a:spcBef>
              <a:spcAft>
                <a:spcPts val="0"/>
              </a:spcAft>
              <a:buSzPts val="2000"/>
              <a:buNone/>
            </a:pPr>
            <a:r>
              <a:rPr lang="en-AU" sz="1200" b="0" dirty="0"/>
              <a:t>Alyssa Whitcraft, GEOGLAM</a:t>
            </a:r>
            <a:endParaRPr sz="1800" dirty="0"/>
          </a:p>
          <a:p>
            <a:pPr marL="0" lvl="0" indent="0" algn="l" rtl="0">
              <a:lnSpc>
                <a:spcPct val="100000"/>
              </a:lnSpc>
              <a:spcBef>
                <a:spcPts val="500"/>
              </a:spcBef>
              <a:spcAft>
                <a:spcPts val="0"/>
              </a:spcAft>
              <a:buSzPts val="2000"/>
              <a:buNone/>
            </a:pPr>
            <a:r>
              <a:rPr lang="en-AU" sz="1200" b="0" dirty="0"/>
              <a:t>Martin Herold, GOFC-GOLD</a:t>
            </a:r>
            <a:endParaRPr sz="1800" dirty="0"/>
          </a:p>
          <a:p>
            <a:pPr marL="0" lvl="0" indent="0" algn="l" rtl="0">
              <a:lnSpc>
                <a:spcPct val="100000"/>
              </a:lnSpc>
              <a:spcBef>
                <a:spcPts val="500"/>
              </a:spcBef>
              <a:spcAft>
                <a:spcPts val="0"/>
              </a:spcAft>
              <a:buSzPts val="2000"/>
              <a:buNone/>
            </a:pPr>
            <a:r>
              <a:rPr lang="en-AU" altLang="ja-JP" sz="1200" dirty="0"/>
              <a:t>Stephen Ward, JAXA</a:t>
            </a:r>
          </a:p>
          <a:p>
            <a:pPr marL="0" lvl="0" indent="0" algn="l" rtl="0">
              <a:lnSpc>
                <a:spcPct val="100000"/>
              </a:lnSpc>
              <a:spcBef>
                <a:spcPts val="500"/>
              </a:spcBef>
              <a:spcAft>
                <a:spcPts val="0"/>
              </a:spcAft>
              <a:buSzPts val="2000"/>
              <a:buNone/>
            </a:pPr>
            <a:r>
              <a:rPr lang="en-AU" altLang="ja-JP" sz="1200" dirty="0"/>
              <a:t>Ake Rosenqvist, JAXA</a:t>
            </a:r>
            <a:endParaRPr sz="1200" dirty="0"/>
          </a:p>
          <a:p>
            <a:pPr marL="0" lvl="0" indent="0" algn="l" rtl="0">
              <a:lnSpc>
                <a:spcPct val="100000"/>
              </a:lnSpc>
              <a:spcBef>
                <a:spcPts val="500"/>
              </a:spcBef>
              <a:spcAft>
                <a:spcPts val="0"/>
              </a:spcAft>
              <a:buClr>
                <a:schemeClr val="dk1"/>
              </a:buClr>
              <a:buSzPts val="1100"/>
              <a:buFont typeface="Arial"/>
              <a:buNone/>
            </a:pPr>
            <a:endParaRPr sz="1200" b="0" dirty="0"/>
          </a:p>
        </p:txBody>
      </p:sp>
      <p:sp>
        <p:nvSpPr>
          <p:cNvPr id="7" name="Google Shape;272;gc3655e909b_1_28">
            <a:extLst>
              <a:ext uri="{FF2B5EF4-FFF2-40B4-BE49-F238E27FC236}">
                <a16:creationId xmlns:a16="http://schemas.microsoft.com/office/drawing/2014/main" id="{8ED0AFD1-D923-4D10-9207-8E6E93D90C5F}"/>
              </a:ext>
            </a:extLst>
          </p:cNvPr>
          <p:cNvSpPr txBox="1">
            <a:spLocks/>
          </p:cNvSpPr>
          <p:nvPr/>
        </p:nvSpPr>
        <p:spPr>
          <a:xfrm>
            <a:off x="2449514" y="1819018"/>
            <a:ext cx="2607200" cy="29515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Courier New"/>
              <a:buChar char="o"/>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pPr marL="0" lvl="0" indent="0" algn="l" rtl="0">
              <a:lnSpc>
                <a:spcPct val="100000"/>
              </a:lnSpc>
              <a:spcBef>
                <a:spcPts val="500"/>
              </a:spcBef>
              <a:spcAft>
                <a:spcPts val="0"/>
              </a:spcAft>
              <a:buSzPts val="2000"/>
              <a:buNone/>
            </a:pPr>
            <a:r>
              <a:rPr lang="en-AU" altLang="ja-JP" sz="1200" b="0" dirty="0"/>
              <a:t>Takeo Tadono, JAXA</a:t>
            </a:r>
            <a:endParaRPr lang="en-AU" altLang="ja-JP" sz="1800" dirty="0"/>
          </a:p>
          <a:p>
            <a:pPr marL="0" lvl="0" indent="0" algn="l" rtl="0">
              <a:lnSpc>
                <a:spcPct val="100000"/>
              </a:lnSpc>
              <a:spcBef>
                <a:spcPts val="500"/>
              </a:spcBef>
              <a:spcAft>
                <a:spcPts val="0"/>
              </a:spcAft>
              <a:buClr>
                <a:schemeClr val="dk1"/>
              </a:buClr>
              <a:buSzPts val="1100"/>
              <a:buNone/>
            </a:pPr>
            <a:r>
              <a:rPr lang="en-AU" altLang="ja-JP" sz="1200" b="0" dirty="0"/>
              <a:t>Michael Falkowski, NASA</a:t>
            </a:r>
          </a:p>
          <a:p>
            <a:pPr marL="0" indent="0">
              <a:lnSpc>
                <a:spcPct val="100000"/>
              </a:lnSpc>
              <a:spcBef>
                <a:spcPts val="500"/>
              </a:spcBef>
              <a:buSzPts val="1100"/>
              <a:buNone/>
            </a:pPr>
            <a:r>
              <a:rPr lang="en-AU" altLang="ja-JP" sz="1200" dirty="0"/>
              <a:t>Krishna P </a:t>
            </a:r>
            <a:r>
              <a:rPr lang="en-AU" altLang="ja-JP" sz="1200" dirty="0" err="1"/>
              <a:t>Vadrevu</a:t>
            </a:r>
            <a:r>
              <a:rPr lang="en-AU" altLang="ja-JP" sz="1200" dirty="0"/>
              <a:t>, NASA</a:t>
            </a:r>
          </a:p>
          <a:p>
            <a:pPr marL="0" indent="0">
              <a:lnSpc>
                <a:spcPct val="100000"/>
              </a:lnSpc>
              <a:spcBef>
                <a:spcPts val="500"/>
              </a:spcBef>
              <a:buSzPts val="1100"/>
              <a:buFont typeface="Noto Sans Symbols"/>
              <a:buNone/>
            </a:pPr>
            <a:r>
              <a:rPr lang="en-AU" sz="1200" dirty="0"/>
              <a:t>Sassan Saatchi, NASA</a:t>
            </a:r>
            <a:endParaRPr lang="en-AU" sz="1800" dirty="0"/>
          </a:p>
          <a:p>
            <a:pPr marL="0" indent="0">
              <a:lnSpc>
                <a:spcPct val="100000"/>
              </a:lnSpc>
              <a:spcBef>
                <a:spcPts val="500"/>
              </a:spcBef>
              <a:buSzPts val="1100"/>
              <a:buFont typeface="Noto Sans Symbols"/>
              <a:buNone/>
            </a:pPr>
            <a:r>
              <a:rPr lang="en-AU" sz="1200" dirty="0"/>
              <a:t>Laura Duncanson, UMD</a:t>
            </a:r>
            <a:endParaRPr lang="en-AU" sz="1800" dirty="0"/>
          </a:p>
          <a:p>
            <a:pPr marL="0" indent="0">
              <a:lnSpc>
                <a:spcPct val="100000"/>
              </a:lnSpc>
              <a:spcBef>
                <a:spcPts val="500"/>
              </a:spcBef>
              <a:buSzPts val="1100"/>
              <a:buFont typeface="Noto Sans Symbols"/>
              <a:buNone/>
            </a:pPr>
            <a:r>
              <a:rPr lang="en-AU" sz="1200" dirty="0"/>
              <a:t>Ritvik Sahajpal, UMD</a:t>
            </a:r>
            <a:endParaRPr lang="en-AU" sz="1800" dirty="0"/>
          </a:p>
          <a:p>
            <a:pPr marL="0" indent="0">
              <a:lnSpc>
                <a:spcPct val="100000"/>
              </a:lnSpc>
              <a:spcBef>
                <a:spcPts val="500"/>
              </a:spcBef>
              <a:buSzPts val="1100"/>
              <a:buFont typeface="Noto Sans Symbols"/>
              <a:buNone/>
            </a:pPr>
            <a:r>
              <a:rPr lang="en-AU" sz="1200" dirty="0"/>
              <a:t>Brad Doorn, NASA</a:t>
            </a:r>
            <a:endParaRPr lang="en-AU" sz="1800" dirty="0"/>
          </a:p>
          <a:p>
            <a:pPr marL="0" indent="0">
              <a:lnSpc>
                <a:spcPct val="100000"/>
              </a:lnSpc>
              <a:spcBef>
                <a:spcPts val="500"/>
              </a:spcBef>
              <a:buSzPts val="1100"/>
              <a:buFont typeface="Noto Sans Symbols"/>
              <a:buNone/>
            </a:pPr>
            <a:r>
              <a:rPr lang="en-AU" sz="1200" dirty="0"/>
              <a:t>Christine </a:t>
            </a:r>
            <a:r>
              <a:rPr lang="en-AU" sz="1200" dirty="0" err="1"/>
              <a:t>McMahon-Bognar</a:t>
            </a:r>
            <a:r>
              <a:rPr lang="en-AU" sz="1200" dirty="0"/>
              <a:t>, NASA</a:t>
            </a:r>
            <a:endParaRPr lang="en-AU" sz="1800" dirty="0"/>
          </a:p>
          <a:p>
            <a:pPr marL="0" indent="0">
              <a:lnSpc>
                <a:spcPct val="100000"/>
              </a:lnSpc>
              <a:spcBef>
                <a:spcPts val="500"/>
              </a:spcBef>
              <a:buSzPts val="1100"/>
              <a:buFont typeface="Noto Sans Symbols"/>
              <a:buNone/>
            </a:pPr>
            <a:r>
              <a:rPr lang="en-AU" sz="1200" dirty="0"/>
              <a:t>Brian Killough, NASA</a:t>
            </a:r>
            <a:endParaRPr lang="en-AU" sz="1800" dirty="0"/>
          </a:p>
          <a:p>
            <a:pPr marL="0" indent="0">
              <a:lnSpc>
                <a:spcPct val="100000"/>
              </a:lnSpc>
              <a:spcBef>
                <a:spcPts val="500"/>
              </a:spcBef>
              <a:buSzPts val="1100"/>
              <a:buFont typeface="Noto Sans Symbols"/>
              <a:buNone/>
            </a:pPr>
            <a:r>
              <a:rPr lang="en-AU" sz="1200" dirty="0"/>
              <a:t>Kevin P Gallo, NOAA</a:t>
            </a:r>
            <a:endParaRPr lang="en-AU" sz="1800" dirty="0"/>
          </a:p>
          <a:p>
            <a:pPr marL="0" indent="0">
              <a:lnSpc>
                <a:spcPct val="100000"/>
              </a:lnSpc>
              <a:spcBef>
                <a:spcPts val="500"/>
              </a:spcBef>
              <a:buSzPts val="1100"/>
              <a:buFont typeface="Arial"/>
              <a:buNone/>
            </a:pPr>
            <a:r>
              <a:rPr lang="en-AU" altLang="ja-JP" sz="1200" dirty="0"/>
              <a:t>Steven Labahn, USGS</a:t>
            </a:r>
            <a:endParaRPr lang="en-AU" altLang="ja-JP" sz="1800" dirty="0"/>
          </a:p>
          <a:p>
            <a:pPr marL="0" indent="0">
              <a:lnSpc>
                <a:spcPct val="100000"/>
              </a:lnSpc>
              <a:spcBef>
                <a:spcPts val="500"/>
              </a:spcBef>
              <a:buSzPts val="1100"/>
              <a:buFont typeface="Noto Sans Symbols"/>
              <a:buNone/>
            </a:pPr>
            <a:r>
              <a:rPr lang="en-AU" altLang="ja-JP" sz="1200" dirty="0"/>
              <a:t>Tim Stryker, USGS</a:t>
            </a:r>
            <a:endParaRPr lang="en-AU" sz="1200" dirty="0"/>
          </a:p>
          <a:p>
            <a:pPr marL="0" indent="0">
              <a:lnSpc>
                <a:spcPct val="100000"/>
              </a:lnSpc>
              <a:spcBef>
                <a:spcPts val="500"/>
              </a:spcBef>
              <a:buSzPts val="2000"/>
              <a:buFont typeface="Noto Sans Symbols"/>
              <a:buNone/>
            </a:pPr>
            <a:endParaRPr lang="en-AU" sz="1400" dirty="0"/>
          </a:p>
          <a:p>
            <a:pPr marL="0" indent="0">
              <a:lnSpc>
                <a:spcPct val="100000"/>
              </a:lnSpc>
              <a:spcBef>
                <a:spcPts val="500"/>
              </a:spcBef>
              <a:buSzPts val="2000"/>
              <a:buFont typeface="Noto Sans Symbols"/>
              <a:buNone/>
            </a:pPr>
            <a:endParaRPr lang="en-AU" sz="1400" dirty="0"/>
          </a:p>
        </p:txBody>
      </p:sp>
      <p:sp>
        <p:nvSpPr>
          <p:cNvPr id="8" name="Google Shape;273;gc3655e909b_1_28">
            <a:extLst>
              <a:ext uri="{FF2B5EF4-FFF2-40B4-BE49-F238E27FC236}">
                <a16:creationId xmlns:a16="http://schemas.microsoft.com/office/drawing/2014/main" id="{1289D633-EC69-4824-8CD3-9497E0BE1D55}"/>
              </a:ext>
            </a:extLst>
          </p:cNvPr>
          <p:cNvSpPr txBox="1"/>
          <p:nvPr/>
        </p:nvSpPr>
        <p:spPr>
          <a:xfrm>
            <a:off x="2328177" y="819172"/>
            <a:ext cx="6526146" cy="8668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AU" b="1" i="0" u="none" strike="noStrike" cap="none" dirty="0">
                <a:solidFill>
                  <a:srgbClr val="002569"/>
                </a:solidFill>
                <a:latin typeface="Helvetica Neue"/>
                <a:ea typeface="Helvetica Neue"/>
                <a:cs typeface="Helvetica Neue"/>
                <a:sym typeface="Helvetica Neue"/>
              </a:rPr>
              <a:t>Co-Lead: Osamu Ochiai, JAXA &amp; GFOI Co-Lead</a:t>
            </a: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2000"/>
              <a:buFont typeface="Arial"/>
              <a:buNone/>
            </a:pPr>
            <a:r>
              <a:rPr lang="en-AU" b="1" i="0" u="none" strike="noStrike" cap="none" dirty="0">
                <a:solidFill>
                  <a:srgbClr val="002569"/>
                </a:solidFill>
                <a:latin typeface="Helvetica Neue"/>
                <a:ea typeface="Helvetica Neue"/>
                <a:cs typeface="Helvetica Neue"/>
                <a:sym typeface="Helvetica Neue"/>
              </a:rPr>
              <a:t>Co-Lead: Frank Martin Seifert, ESA &amp; GFOI Co-Lead</a:t>
            </a:r>
          </a:p>
          <a:p>
            <a:pPr marL="0" marR="0" lvl="0" indent="0" algn="l" rtl="0">
              <a:lnSpc>
                <a:spcPct val="100000"/>
              </a:lnSpc>
              <a:spcBef>
                <a:spcPts val="500"/>
              </a:spcBef>
              <a:spcAft>
                <a:spcPts val="0"/>
              </a:spcAft>
              <a:buClr>
                <a:srgbClr val="000000"/>
              </a:buClr>
              <a:buSzPts val="2000"/>
              <a:buFont typeface="Arial"/>
              <a:buNone/>
            </a:pPr>
            <a:r>
              <a:rPr lang="en-AU" b="1" dirty="0">
                <a:solidFill>
                  <a:srgbClr val="FF0000"/>
                </a:solidFill>
                <a:latin typeface="Helvetica Neue"/>
                <a:sym typeface="Helvetica Neue"/>
              </a:rPr>
              <a:t>Co-Lead: Benjamin Poulter, NASA</a:t>
            </a:r>
            <a:endParaRPr sz="1050" b="0" i="0" u="none" strike="noStrike" cap="none" dirty="0">
              <a:solidFill>
                <a:srgbClr val="FF0000"/>
              </a:solidFill>
              <a:latin typeface="Arial"/>
              <a:ea typeface="Arial"/>
              <a:cs typeface="Arial"/>
              <a:sym typeface="Arial"/>
            </a:endParaRPr>
          </a:p>
        </p:txBody>
      </p:sp>
      <p:sp>
        <p:nvSpPr>
          <p:cNvPr id="9" name="Google Shape;274;gc3655e909b_1_28">
            <a:extLst>
              <a:ext uri="{FF2B5EF4-FFF2-40B4-BE49-F238E27FC236}">
                <a16:creationId xmlns:a16="http://schemas.microsoft.com/office/drawing/2014/main" id="{18499115-1316-4AFA-9CB9-2E480263E5E1}"/>
              </a:ext>
            </a:extLst>
          </p:cNvPr>
          <p:cNvSpPr txBox="1"/>
          <p:nvPr/>
        </p:nvSpPr>
        <p:spPr>
          <a:xfrm>
            <a:off x="7100047" y="1819018"/>
            <a:ext cx="2012932" cy="29515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00"/>
              </a:spcBef>
              <a:spcAft>
                <a:spcPts val="0"/>
              </a:spcAft>
              <a:buClr>
                <a:schemeClr val="dk1"/>
              </a:buClr>
              <a:buSzPts val="1100"/>
              <a:buFont typeface="Arial"/>
              <a:buNone/>
            </a:pPr>
            <a:r>
              <a:rPr lang="en-AU" sz="1200" b="0" i="0" u="sng" strike="noStrike" cap="none" dirty="0">
                <a:solidFill>
                  <a:srgbClr val="002569"/>
                </a:solidFill>
                <a:latin typeface="Helvetica Neue"/>
                <a:ea typeface="Helvetica Neue"/>
                <a:cs typeface="Helvetica Neue"/>
                <a:sym typeface="Helvetica Neue"/>
              </a:rPr>
              <a:t>SIT Vice Chair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chemeClr val="dk1"/>
              </a:buClr>
              <a:buSzPts val="1100"/>
              <a:buFont typeface="Arial"/>
              <a:buNone/>
            </a:pPr>
            <a:r>
              <a:rPr lang="en-AU" sz="1200" b="0" i="0" u="none" strike="noStrike" cap="none" dirty="0">
                <a:solidFill>
                  <a:srgbClr val="002569"/>
                </a:solidFill>
                <a:latin typeface="Helvetica Neue"/>
                <a:ea typeface="Helvetica Neue"/>
                <a:cs typeface="Helvetica Neue"/>
                <a:sym typeface="Helvetica Neue"/>
              </a:rPr>
              <a:t>Ivan </a:t>
            </a:r>
            <a:r>
              <a:rPr lang="en-AU" sz="1200" b="0" i="0" u="none" strike="noStrike" cap="none" dirty="0" err="1">
                <a:solidFill>
                  <a:srgbClr val="002569"/>
                </a:solidFill>
                <a:latin typeface="Helvetica Neue"/>
                <a:ea typeface="Helvetica Neue"/>
                <a:cs typeface="Helvetica Neue"/>
                <a:sym typeface="Helvetica Neue"/>
              </a:rPr>
              <a:t>Petiteville</a:t>
            </a:r>
            <a:r>
              <a:rPr lang="en-AU" sz="1200" b="0" i="0" u="none" strike="noStrike" cap="none" dirty="0">
                <a:solidFill>
                  <a:srgbClr val="002569"/>
                </a:solidFill>
                <a:latin typeface="Helvetica Neue"/>
                <a:ea typeface="Helvetica Neue"/>
                <a:cs typeface="Helvetica Neue"/>
                <a:sym typeface="Helvetica Neue"/>
              </a:rPr>
              <a:t>, ESA</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chemeClr val="dk1"/>
              </a:buClr>
              <a:buSzPts val="1100"/>
              <a:buFont typeface="Arial"/>
              <a:buNone/>
            </a:pPr>
            <a:r>
              <a:rPr lang="en-AU" sz="1200" b="0" i="0" u="none" strike="noStrike" cap="none" dirty="0">
                <a:solidFill>
                  <a:srgbClr val="002569"/>
                </a:solidFill>
                <a:latin typeface="Helvetica Neue"/>
                <a:ea typeface="Helvetica Neue"/>
                <a:cs typeface="Helvetica Neue"/>
                <a:sym typeface="Helvetica Neue"/>
              </a:rPr>
              <a:t>Stephen Briggs, ESA</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chemeClr val="dk1"/>
              </a:buClr>
              <a:buSzPts val="1100"/>
              <a:buFont typeface="Arial"/>
              <a:buNone/>
            </a:pPr>
            <a:endParaRPr sz="1200" b="0" i="0" u="none" strike="noStrike" cap="none" dirty="0">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chemeClr val="dk1"/>
              </a:buClr>
              <a:buSzPts val="1100"/>
              <a:buFont typeface="Arial"/>
              <a:buNone/>
            </a:pPr>
            <a:r>
              <a:rPr lang="en-AU" sz="1200" b="0" i="0" u="sng" strike="noStrike" cap="none" dirty="0">
                <a:solidFill>
                  <a:srgbClr val="002569"/>
                </a:solidFill>
                <a:latin typeface="Helvetica Neue"/>
                <a:ea typeface="Helvetica Neue"/>
                <a:cs typeface="Helvetica Neue"/>
                <a:sym typeface="Helvetica Neue"/>
              </a:rPr>
              <a:t>GHG Task Team</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chemeClr val="dk1"/>
              </a:buClr>
              <a:buSzPts val="1100"/>
              <a:buFont typeface="Arial"/>
              <a:buNone/>
            </a:pPr>
            <a:r>
              <a:rPr lang="en-AU" sz="1200" b="0" i="0" u="none" strike="noStrike" cap="none" dirty="0">
                <a:solidFill>
                  <a:srgbClr val="002569"/>
                </a:solidFill>
                <a:latin typeface="Helvetica Neue"/>
                <a:ea typeface="Helvetica Neue"/>
                <a:cs typeface="Helvetica Neue"/>
                <a:sym typeface="Helvetica Neue"/>
              </a:rPr>
              <a:t>David Crisp, ex-JPL/NASA</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chemeClr val="dk1"/>
              </a:buClr>
              <a:buSzPts val="1100"/>
              <a:buFont typeface="Arial"/>
              <a:buNone/>
            </a:pPr>
            <a:r>
              <a:rPr lang="en-AU" sz="1200" b="0" i="0" u="none" strike="noStrike" cap="none" dirty="0">
                <a:solidFill>
                  <a:srgbClr val="002569"/>
                </a:solidFill>
                <a:latin typeface="Helvetica Neue"/>
                <a:ea typeface="Helvetica Neue"/>
                <a:cs typeface="Helvetica Neue"/>
                <a:sym typeface="Helvetica Neue"/>
              </a:rPr>
              <a:t>Mark Dowell, EC/JRC</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chemeClr val="dk1"/>
              </a:buClr>
              <a:buSzPts val="1100"/>
              <a:buFont typeface="Arial"/>
              <a:buNone/>
            </a:pPr>
            <a:endParaRPr sz="1200" b="0" i="0" u="none" strike="noStrike" cap="none" dirty="0">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chemeClr val="dk1"/>
              </a:buClr>
              <a:buSzPts val="1100"/>
              <a:buFont typeface="Arial"/>
              <a:buNone/>
            </a:pPr>
            <a:r>
              <a:rPr lang="en-AU" sz="1200" b="0" i="0" u="sng" strike="noStrike" cap="none" dirty="0" err="1">
                <a:solidFill>
                  <a:srgbClr val="002569"/>
                </a:solidFill>
                <a:latin typeface="Helvetica Neue"/>
                <a:ea typeface="Helvetica Neue"/>
                <a:cs typeface="Helvetica Neue"/>
                <a:sym typeface="Helvetica Neue"/>
              </a:rPr>
              <a:t>WGClimate</a:t>
            </a:r>
            <a:endParaRPr sz="1200" b="0" i="0" u="sng" strike="noStrike" cap="none" dirty="0">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chemeClr val="dk1"/>
              </a:buClr>
              <a:buSzPts val="1100"/>
              <a:buFont typeface="Arial"/>
              <a:buNone/>
            </a:pPr>
            <a:r>
              <a:rPr lang="en-AU" sz="1200" b="0" i="0" u="none" strike="noStrike" cap="none" dirty="0">
                <a:solidFill>
                  <a:srgbClr val="002569"/>
                </a:solidFill>
                <a:latin typeface="Helvetica Neue"/>
                <a:ea typeface="Helvetica Neue"/>
                <a:cs typeface="Helvetica Neue"/>
                <a:sym typeface="Helvetica Neue"/>
              </a:rPr>
              <a:t>Albrecht Von-Bergen, DLR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chemeClr val="dk1"/>
              </a:buClr>
              <a:buSzPts val="1100"/>
              <a:buFont typeface="Arial"/>
              <a:buNone/>
            </a:pPr>
            <a:endParaRPr sz="1200" b="0" i="0" u="none" strike="noStrike" cap="none" dirty="0">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chemeClr val="dk1"/>
              </a:buClr>
              <a:buSzPts val="1100"/>
              <a:buFont typeface="Arial"/>
              <a:buNone/>
            </a:pPr>
            <a:endParaRPr sz="1200" b="0" i="0" u="none" strike="noStrike" cap="none" dirty="0">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rgbClr val="002569"/>
              </a:buClr>
              <a:buSzPts val="2000"/>
              <a:buFont typeface="Arial"/>
              <a:buNone/>
            </a:pPr>
            <a:endParaRPr b="0" i="0" u="none" strike="noStrike" cap="none" dirty="0">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rgbClr val="002569"/>
              </a:buClr>
              <a:buSzPts val="2000"/>
              <a:buFont typeface="Arial"/>
              <a:buNone/>
            </a:pPr>
            <a:endParaRPr b="0" i="0" u="none" strike="noStrike" cap="none" dirty="0">
              <a:solidFill>
                <a:srgbClr val="002569"/>
              </a:solidFill>
              <a:latin typeface="Helvetica Neue"/>
              <a:ea typeface="Helvetica Neue"/>
              <a:cs typeface="Helvetica Neue"/>
              <a:sym typeface="Helvetica Neue"/>
            </a:endParaRPr>
          </a:p>
        </p:txBody>
      </p:sp>
      <p:sp>
        <p:nvSpPr>
          <p:cNvPr id="10" name="Google Shape;272;gc3655e909b_1_28">
            <a:extLst>
              <a:ext uri="{FF2B5EF4-FFF2-40B4-BE49-F238E27FC236}">
                <a16:creationId xmlns:a16="http://schemas.microsoft.com/office/drawing/2014/main" id="{5123FB97-B8FE-44A1-BD44-3BD1B5AC4E33}"/>
              </a:ext>
            </a:extLst>
          </p:cNvPr>
          <p:cNvSpPr txBox="1">
            <a:spLocks/>
          </p:cNvSpPr>
          <p:nvPr/>
        </p:nvSpPr>
        <p:spPr>
          <a:xfrm>
            <a:off x="4868541" y="1819018"/>
            <a:ext cx="2223823" cy="29515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Courier New"/>
              <a:buChar char="o"/>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pPr marL="0" indent="0">
              <a:lnSpc>
                <a:spcPct val="100000"/>
              </a:lnSpc>
              <a:spcBef>
                <a:spcPts val="500"/>
              </a:spcBef>
              <a:buSzPts val="1100"/>
              <a:buFont typeface="Noto Sans Symbols"/>
              <a:buNone/>
            </a:pPr>
            <a:r>
              <a:rPr lang="en-AU" altLang="ja-JP" sz="1200" dirty="0"/>
              <a:t>Sylvia Wilson, USGS</a:t>
            </a:r>
          </a:p>
          <a:p>
            <a:pPr marL="0" indent="0">
              <a:lnSpc>
                <a:spcPct val="100000"/>
              </a:lnSpc>
              <a:spcBef>
                <a:spcPts val="500"/>
              </a:spcBef>
              <a:buSzPts val="1100"/>
              <a:buFont typeface="Noto Sans Symbols"/>
              <a:buNone/>
            </a:pPr>
            <a:r>
              <a:rPr lang="en-AU" altLang="ja-JP" sz="1200" dirty="0"/>
              <a:t>Joana Melo, UK &amp; ESA/CCI</a:t>
            </a:r>
            <a:endParaRPr lang="en-AU" altLang="ja-JP" sz="1800" dirty="0"/>
          </a:p>
          <a:p>
            <a:pPr marL="0" indent="0">
              <a:lnSpc>
                <a:spcPct val="100000"/>
              </a:lnSpc>
              <a:spcBef>
                <a:spcPts val="500"/>
              </a:spcBef>
              <a:buSzPts val="1100"/>
              <a:buFont typeface="Arial"/>
              <a:buNone/>
            </a:pPr>
            <a:r>
              <a:rPr lang="en-AU" altLang="ja-JP" sz="1200" dirty="0"/>
              <a:t>John Remedios, UKSA</a:t>
            </a:r>
          </a:p>
          <a:p>
            <a:pPr marL="0" indent="0">
              <a:lnSpc>
                <a:spcPct val="100000"/>
              </a:lnSpc>
              <a:spcBef>
                <a:spcPts val="500"/>
              </a:spcBef>
              <a:buSzPts val="1100"/>
              <a:buFont typeface="Arial"/>
              <a:buNone/>
            </a:pPr>
            <a:r>
              <a:rPr lang="en-AU" altLang="ja-JP" sz="1200" dirty="0">
                <a:solidFill>
                  <a:srgbClr val="FF0000"/>
                </a:solidFill>
              </a:rPr>
              <a:t>Richard Engelen, ECMWF</a:t>
            </a:r>
          </a:p>
          <a:p>
            <a:pPr marL="0" indent="0">
              <a:lnSpc>
                <a:spcPct val="100000"/>
              </a:lnSpc>
              <a:spcBef>
                <a:spcPts val="500"/>
              </a:spcBef>
              <a:buSzPts val="1100"/>
              <a:buFont typeface="Arial"/>
              <a:buNone/>
            </a:pPr>
            <a:r>
              <a:rPr lang="en-AU" altLang="ja-JP" sz="1200" dirty="0">
                <a:solidFill>
                  <a:srgbClr val="FF0000"/>
                </a:solidFill>
              </a:rPr>
              <a:t>Alessandro </a:t>
            </a:r>
            <a:r>
              <a:rPr lang="en-AU" altLang="ja-JP" sz="1200" dirty="0" err="1">
                <a:solidFill>
                  <a:srgbClr val="FF0000"/>
                </a:solidFill>
              </a:rPr>
              <a:t>Cescatti</a:t>
            </a:r>
            <a:r>
              <a:rPr lang="en-AU" altLang="ja-JP" sz="1200" dirty="0">
                <a:solidFill>
                  <a:srgbClr val="FF0000"/>
                </a:solidFill>
              </a:rPr>
              <a:t>, EC/JRC</a:t>
            </a:r>
          </a:p>
          <a:p>
            <a:pPr marL="0" indent="0">
              <a:lnSpc>
                <a:spcPct val="100000"/>
              </a:lnSpc>
              <a:spcBef>
                <a:spcPts val="500"/>
              </a:spcBef>
              <a:buSzPts val="1100"/>
              <a:buFont typeface="Arial"/>
              <a:buNone/>
            </a:pPr>
            <a:r>
              <a:rPr lang="en-AU" altLang="ja-JP" sz="1200" dirty="0">
                <a:solidFill>
                  <a:srgbClr val="FF0000"/>
                </a:solidFill>
              </a:rPr>
              <a:t>Nancy Harris, WRI</a:t>
            </a:r>
            <a:endParaRPr lang="en-AU" sz="1200" dirty="0">
              <a:solidFill>
                <a:srgbClr val="FF0000"/>
              </a:solidFill>
            </a:endParaRPr>
          </a:p>
          <a:p>
            <a:pPr marL="0" indent="0">
              <a:lnSpc>
                <a:spcPct val="100000"/>
              </a:lnSpc>
              <a:spcBef>
                <a:spcPts val="500"/>
              </a:spcBef>
              <a:buSzPts val="1100"/>
              <a:buFont typeface="Noto Sans Symbols"/>
              <a:buNone/>
            </a:pPr>
            <a:r>
              <a:rPr lang="en-AU" sz="1200" dirty="0">
                <a:solidFill>
                  <a:srgbClr val="FF0000"/>
                </a:solidFill>
              </a:rPr>
              <a:t>Fred Stolle, WRI</a:t>
            </a:r>
          </a:p>
          <a:p>
            <a:pPr marL="0" indent="0">
              <a:lnSpc>
                <a:spcPct val="100000"/>
              </a:lnSpc>
              <a:spcBef>
                <a:spcPts val="500"/>
              </a:spcBef>
              <a:buSzPts val="1100"/>
              <a:buFont typeface="Noto Sans Symbols"/>
              <a:buNone/>
            </a:pPr>
            <a:endParaRPr lang="en-AU" sz="1200" dirty="0"/>
          </a:p>
          <a:p>
            <a:pPr marL="0" indent="0">
              <a:lnSpc>
                <a:spcPct val="100000"/>
              </a:lnSpc>
              <a:spcBef>
                <a:spcPts val="500"/>
              </a:spcBef>
              <a:buSzPts val="1100"/>
              <a:buFont typeface="Arial"/>
              <a:buNone/>
            </a:pPr>
            <a:endParaRPr lang="en-AU" sz="1200" dirty="0"/>
          </a:p>
          <a:p>
            <a:pPr marL="0" indent="0">
              <a:lnSpc>
                <a:spcPct val="100000"/>
              </a:lnSpc>
              <a:spcBef>
                <a:spcPts val="500"/>
              </a:spcBef>
              <a:buSzPts val="2000"/>
              <a:buFont typeface="Noto Sans Symbols"/>
              <a:buNone/>
            </a:pPr>
            <a:endParaRPr lang="en-AU" sz="1400" dirty="0"/>
          </a:p>
          <a:p>
            <a:pPr marL="0" indent="0">
              <a:lnSpc>
                <a:spcPct val="100000"/>
              </a:lnSpc>
              <a:spcBef>
                <a:spcPts val="500"/>
              </a:spcBef>
              <a:buSzPts val="2000"/>
              <a:buFont typeface="Noto Sans Symbols"/>
              <a:buNone/>
            </a:pPr>
            <a:endParaRPr lang="en-A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f8ccf0adf1_9_14"/>
          <p:cNvSpPr txBox="1"/>
          <p:nvPr/>
        </p:nvSpPr>
        <p:spPr>
          <a:xfrm>
            <a:off x="97408" y="178123"/>
            <a:ext cx="7217791"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400" b="0" i="0" u="none" strike="noStrike" cap="none" dirty="0">
                <a:solidFill>
                  <a:schemeClr val="lt1"/>
                </a:solidFill>
                <a:latin typeface="Arial"/>
                <a:ea typeface="Arial"/>
                <a:cs typeface="Arial"/>
                <a:sym typeface="Arial"/>
              </a:rPr>
              <a:t>Global </a:t>
            </a:r>
            <a:r>
              <a:rPr lang="en-US" sz="2400" b="0" i="0" u="none" strike="noStrike" cap="none" dirty="0" err="1">
                <a:solidFill>
                  <a:schemeClr val="lt1"/>
                </a:solidFill>
                <a:latin typeface="Arial"/>
                <a:ea typeface="Arial"/>
                <a:cs typeface="Arial"/>
                <a:sym typeface="Arial"/>
              </a:rPr>
              <a:t>Stocktake</a:t>
            </a:r>
            <a:endParaRPr sz="2400" b="0" i="0" u="none" strike="noStrike" cap="none" dirty="0">
              <a:solidFill>
                <a:srgbClr val="000000"/>
              </a:solidFill>
              <a:latin typeface="Arial"/>
              <a:ea typeface="Arial"/>
              <a:cs typeface="Arial"/>
              <a:sym typeface="Arial"/>
            </a:endParaRPr>
          </a:p>
        </p:txBody>
      </p:sp>
      <p:sp>
        <p:nvSpPr>
          <p:cNvPr id="129" name="Google Shape;129;gf8ccf0adf1_9_1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Slide </a:t>
            </a:r>
            <a:fld id="{00000000-1234-1234-1234-123412341234}" type="slidenum">
              <a:rPr lang="en-US" sz="1100" b="1" i="0" u="none" strike="noStrike" cap="none">
                <a:solidFill>
                  <a:schemeClr val="accent1"/>
                </a:solidFill>
                <a:latin typeface="Arial"/>
                <a:ea typeface="Arial"/>
                <a:cs typeface="Arial"/>
                <a:sym typeface="Arial"/>
              </a:rPr>
              <a:t>3</a:t>
            </a:fld>
            <a:endParaRPr sz="1100" b="1" i="0" u="none" strike="noStrike" cap="none">
              <a:solidFill>
                <a:schemeClr val="accent1"/>
              </a:solidFill>
              <a:latin typeface="Arial"/>
              <a:ea typeface="Arial"/>
              <a:cs typeface="Arial"/>
              <a:sym typeface="Arial"/>
            </a:endParaRPr>
          </a:p>
        </p:txBody>
      </p:sp>
      <p:sp>
        <p:nvSpPr>
          <p:cNvPr id="130" name="Google Shape;130;gf8ccf0adf1_9_14"/>
          <p:cNvSpPr txBox="1"/>
          <p:nvPr/>
        </p:nvSpPr>
        <p:spPr>
          <a:xfrm>
            <a:off x="267829" y="968218"/>
            <a:ext cx="8553442" cy="3531706"/>
          </a:xfrm>
          <a:prstGeom prst="rect">
            <a:avLst/>
          </a:prstGeom>
          <a:noFill/>
          <a:ln>
            <a:noFill/>
          </a:ln>
        </p:spPr>
        <p:txBody>
          <a:bodyPr spcFirstLastPara="1" wrap="square" lIns="68575" tIns="34275" rIns="68575" bIns="34275" anchor="t" anchorCtr="0">
            <a:spAutoFit/>
          </a:bodyPr>
          <a:lstStyle/>
          <a:p>
            <a:pPr marL="165100" marR="0" lvl="0" indent="-165100" algn="l" rtl="0">
              <a:lnSpc>
                <a:spcPct val="150000"/>
              </a:lnSpc>
              <a:spcBef>
                <a:spcPts val="0"/>
              </a:spcBef>
              <a:spcAft>
                <a:spcPts val="0"/>
              </a:spcAft>
              <a:buClr>
                <a:schemeClr val="dk1"/>
              </a:buClr>
              <a:buSzPts val="1200"/>
              <a:buFont typeface="Noto Sans Symbols"/>
              <a:buChar char="❖"/>
            </a:pPr>
            <a:r>
              <a:rPr lang="en-US" sz="1200" b="0" i="0" u="none" strike="noStrike" cap="none" dirty="0">
                <a:solidFill>
                  <a:schemeClr val="dk1"/>
                </a:solidFill>
                <a:highlight>
                  <a:schemeClr val="lt1"/>
                </a:highlight>
                <a:latin typeface="Arial"/>
                <a:ea typeface="Arial"/>
                <a:cs typeface="Arial"/>
                <a:sym typeface="Arial"/>
              </a:rPr>
              <a:t>Space agencies (CEOS &amp; CGMS) have </a:t>
            </a:r>
            <a:r>
              <a:rPr lang="en-US" sz="1200" b="0" i="0" u="none" strike="noStrike" cap="none" dirty="0" err="1">
                <a:solidFill>
                  <a:schemeClr val="dk1"/>
                </a:solidFill>
                <a:highlight>
                  <a:schemeClr val="lt1"/>
                </a:highlight>
                <a:latin typeface="Arial"/>
                <a:ea typeface="Arial"/>
                <a:cs typeface="Arial"/>
                <a:sym typeface="Arial"/>
              </a:rPr>
              <a:t>emphasised</a:t>
            </a:r>
            <a:r>
              <a:rPr lang="en-US" sz="1200" b="0" i="0" u="none" strike="noStrike" cap="none" dirty="0">
                <a:solidFill>
                  <a:schemeClr val="dk1"/>
                </a:solidFill>
                <a:highlight>
                  <a:schemeClr val="lt1"/>
                </a:highlight>
                <a:latin typeface="Arial"/>
                <a:ea typeface="Arial"/>
                <a:cs typeface="Arial"/>
                <a:sym typeface="Arial"/>
              </a:rPr>
              <a:t> ECVs and Physical Climate via the GCOS framework very effectively for the past decade</a:t>
            </a:r>
            <a:endParaRPr sz="1200" b="0" i="0" u="none" strike="noStrike" cap="none" dirty="0">
              <a:solidFill>
                <a:schemeClr val="dk1"/>
              </a:solidFill>
              <a:highlight>
                <a:schemeClr val="lt1"/>
              </a:highlight>
              <a:latin typeface="Arial"/>
              <a:ea typeface="Arial"/>
              <a:cs typeface="Arial"/>
              <a:sym typeface="Arial"/>
            </a:endParaRPr>
          </a:p>
          <a:p>
            <a:pPr marL="165100" marR="0" lvl="0" indent="-165100" algn="l" rtl="0">
              <a:lnSpc>
                <a:spcPct val="150000"/>
              </a:lnSpc>
              <a:spcBef>
                <a:spcPts val="0"/>
              </a:spcBef>
              <a:spcAft>
                <a:spcPts val="0"/>
              </a:spcAft>
              <a:buClr>
                <a:schemeClr val="dk1"/>
              </a:buClr>
              <a:buSzPts val="1200"/>
              <a:buFont typeface="Noto Sans Symbols"/>
              <a:buChar char="❖"/>
            </a:pPr>
            <a:r>
              <a:rPr lang="en-US" sz="1200" b="0" i="0" u="none" strike="noStrike" cap="none" dirty="0">
                <a:solidFill>
                  <a:schemeClr val="dk1"/>
                </a:solidFill>
                <a:highlight>
                  <a:schemeClr val="lt1"/>
                </a:highlight>
                <a:latin typeface="Arial"/>
                <a:ea typeface="Arial"/>
                <a:cs typeface="Arial"/>
                <a:sym typeface="Arial"/>
              </a:rPr>
              <a:t>The importance of NDCs to Paris Agreement, and specifically the Global </a:t>
            </a:r>
            <a:r>
              <a:rPr lang="en-US" sz="1200" b="0" i="0" u="none" strike="noStrike" cap="none" dirty="0" err="1">
                <a:solidFill>
                  <a:schemeClr val="dk1"/>
                </a:solidFill>
                <a:highlight>
                  <a:schemeClr val="lt1"/>
                </a:highlight>
                <a:latin typeface="Arial"/>
                <a:ea typeface="Arial"/>
                <a:cs typeface="Arial"/>
                <a:sym typeface="Arial"/>
              </a:rPr>
              <a:t>StockTake</a:t>
            </a:r>
            <a:r>
              <a:rPr lang="en-US" sz="1200" b="0" i="0" u="none" strike="noStrike" cap="none" dirty="0">
                <a:solidFill>
                  <a:schemeClr val="dk1"/>
                </a:solidFill>
                <a:highlight>
                  <a:schemeClr val="lt1"/>
                </a:highlight>
                <a:latin typeface="Arial"/>
                <a:ea typeface="Arial"/>
                <a:cs typeface="Arial"/>
                <a:sym typeface="Arial"/>
              </a:rPr>
              <a:t> (GST), raises new challenges around country needs and implications for using EO data with greater emphasis on mitigation and adaptation, and national-level datasets</a:t>
            </a:r>
            <a:endParaRPr sz="1200" b="0" i="0" u="none" strike="noStrike" cap="none" dirty="0">
              <a:solidFill>
                <a:schemeClr val="dk1"/>
              </a:solidFill>
              <a:highlight>
                <a:schemeClr val="lt1"/>
              </a:highlight>
              <a:latin typeface="Arial"/>
              <a:ea typeface="Arial"/>
              <a:cs typeface="Arial"/>
              <a:sym typeface="Arial"/>
            </a:endParaRPr>
          </a:p>
          <a:p>
            <a:pPr marL="165100" marR="0" lvl="0" indent="-165100" algn="l" rtl="0">
              <a:lnSpc>
                <a:spcPct val="150000"/>
              </a:lnSpc>
              <a:spcBef>
                <a:spcPts val="0"/>
              </a:spcBef>
              <a:spcAft>
                <a:spcPts val="0"/>
              </a:spcAft>
              <a:buClr>
                <a:schemeClr val="dk1"/>
              </a:buClr>
              <a:buSzPts val="1200"/>
              <a:buFont typeface="Noto Sans Symbols"/>
              <a:buChar char="❖"/>
            </a:pPr>
            <a:r>
              <a:rPr lang="en-US" sz="1200" b="0" i="0" u="none" strike="noStrike" cap="none" dirty="0">
                <a:solidFill>
                  <a:schemeClr val="dk1"/>
                </a:solidFill>
                <a:highlight>
                  <a:schemeClr val="lt1"/>
                </a:highlight>
                <a:latin typeface="Arial"/>
                <a:ea typeface="Arial"/>
                <a:cs typeface="Arial"/>
                <a:sym typeface="Arial"/>
              </a:rPr>
              <a:t>A whole new dimension to our climate coordination - both a huge opportunity and a significant challenge</a:t>
            </a:r>
            <a:endParaRPr sz="1200" b="0" i="0" u="none" strike="noStrike" cap="none" dirty="0">
              <a:solidFill>
                <a:schemeClr val="dk1"/>
              </a:solidFill>
              <a:highlight>
                <a:schemeClr val="lt1"/>
              </a:highlight>
              <a:latin typeface="Arial"/>
              <a:ea typeface="Arial"/>
              <a:cs typeface="Arial"/>
              <a:sym typeface="Arial"/>
            </a:endParaRPr>
          </a:p>
          <a:p>
            <a:pPr marL="457200" marR="0" lvl="0" indent="0" algn="l" rtl="0">
              <a:lnSpc>
                <a:spcPct val="150000"/>
              </a:lnSpc>
              <a:spcBef>
                <a:spcPts val="0"/>
              </a:spcBef>
              <a:spcAft>
                <a:spcPts val="0"/>
              </a:spcAft>
              <a:buClr>
                <a:srgbClr val="000000"/>
              </a:buClr>
              <a:buSzPts val="1200"/>
              <a:buFont typeface="Arial"/>
              <a:buNone/>
            </a:pPr>
            <a:endParaRPr sz="800" b="0" i="0" u="none" strike="noStrike" cap="none" dirty="0">
              <a:solidFill>
                <a:schemeClr val="dk1"/>
              </a:solidFill>
              <a:highlight>
                <a:schemeClr val="lt1"/>
              </a:highlight>
              <a:latin typeface="Arial"/>
              <a:ea typeface="Arial"/>
              <a:cs typeface="Arial"/>
              <a:sym typeface="Arial"/>
            </a:endParaRPr>
          </a:p>
          <a:p>
            <a:pPr marL="457200" marR="0" lvl="0" indent="0" algn="l" rtl="0">
              <a:lnSpc>
                <a:spcPct val="150000"/>
              </a:lnSpc>
              <a:spcBef>
                <a:spcPts val="0"/>
              </a:spcBef>
              <a:spcAft>
                <a:spcPts val="0"/>
              </a:spcAft>
              <a:buClr>
                <a:srgbClr val="000000"/>
              </a:buClr>
              <a:buSzPts val="1200"/>
              <a:buFont typeface="Arial"/>
              <a:buNone/>
            </a:pPr>
            <a:r>
              <a:rPr lang="en-US" sz="1200" b="1" i="1" u="none" strike="noStrike" cap="none" dirty="0">
                <a:solidFill>
                  <a:srgbClr val="00B050"/>
                </a:solidFill>
                <a:highlight>
                  <a:schemeClr val="lt1"/>
                </a:highlight>
                <a:latin typeface="Arial"/>
                <a:ea typeface="Arial"/>
                <a:cs typeface="Arial"/>
                <a:sym typeface="Arial"/>
              </a:rPr>
              <a:t>“...if Land Use, Land Use Change and Forestry targets involved in the initial NDCs  were implemented in full, this would represent approximately a quarter of pledged mitigation efforts up to 2030“</a:t>
            </a:r>
            <a:endParaRPr sz="1200" b="1" i="1" u="none" strike="noStrike" cap="none" dirty="0">
              <a:solidFill>
                <a:srgbClr val="00B050"/>
              </a:solidFill>
              <a:highlight>
                <a:schemeClr val="lt1"/>
              </a:highlight>
              <a:latin typeface="Arial"/>
              <a:ea typeface="Arial"/>
              <a:cs typeface="Arial"/>
              <a:sym typeface="Arial"/>
            </a:endParaRPr>
          </a:p>
          <a:p>
            <a:pPr marL="457200" marR="0" lvl="0" indent="0" algn="l" rtl="0">
              <a:lnSpc>
                <a:spcPct val="150000"/>
              </a:lnSpc>
              <a:spcBef>
                <a:spcPts val="0"/>
              </a:spcBef>
              <a:spcAft>
                <a:spcPts val="0"/>
              </a:spcAft>
              <a:buClr>
                <a:srgbClr val="000000"/>
              </a:buClr>
              <a:buSzPts val="1200"/>
              <a:buFont typeface="Arial"/>
              <a:buNone/>
            </a:pPr>
            <a:endParaRPr sz="800" b="0" i="0" u="none" strike="noStrike" cap="none" dirty="0">
              <a:solidFill>
                <a:schemeClr val="dk1"/>
              </a:solidFill>
              <a:highlight>
                <a:schemeClr val="lt1"/>
              </a:highlight>
              <a:latin typeface="Arial"/>
              <a:ea typeface="Arial"/>
              <a:cs typeface="Arial"/>
              <a:sym typeface="Arial"/>
            </a:endParaRPr>
          </a:p>
          <a:p>
            <a:pPr marL="165100" marR="0" lvl="0" indent="-165100" algn="l" rtl="0">
              <a:lnSpc>
                <a:spcPct val="150000"/>
              </a:lnSpc>
              <a:spcBef>
                <a:spcPts val="0"/>
              </a:spcBef>
              <a:spcAft>
                <a:spcPts val="0"/>
              </a:spcAft>
              <a:buClr>
                <a:schemeClr val="dk1"/>
              </a:buClr>
              <a:buSzPts val="1200"/>
              <a:buFont typeface="Noto Sans Symbols"/>
              <a:buChar char="❖"/>
            </a:pPr>
            <a:r>
              <a:rPr lang="en-US" sz="1200" b="1" i="0" u="none" strike="noStrike" cap="none" dirty="0">
                <a:solidFill>
                  <a:schemeClr val="dk1"/>
                </a:solidFill>
                <a:highlight>
                  <a:schemeClr val="lt1"/>
                </a:highlight>
                <a:latin typeface="Arial"/>
                <a:ea typeface="Arial"/>
                <a:cs typeface="Arial"/>
                <a:sym typeface="Arial"/>
              </a:rPr>
              <a:t>SIT-35 action: JAXA and ESA explore the development of a CEOS AFOLU (Agriculture, Forestry and Other Land Uses) Roadmap. The aim of the Roadmap is to assess the will, direction and capability of the relevant CEOS Agencies, with the SIT Chair team supporting communications with Principals and identifying team nominees.</a:t>
            </a:r>
            <a:endParaRPr sz="1200" b="0" i="0" u="none" strike="noStrike" cap="none" dirty="0">
              <a:solidFill>
                <a:schemeClr val="dk1"/>
              </a:solidFill>
              <a:highlight>
                <a:srgbClr val="FFFF00"/>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11a7c1a99f2_0_41"/>
          <p:cNvSpPr txBox="1"/>
          <p:nvPr/>
        </p:nvSpPr>
        <p:spPr>
          <a:xfrm>
            <a:off x="0" y="170330"/>
            <a:ext cx="7306235" cy="438551"/>
          </a:xfrm>
          <a:prstGeom prst="rect">
            <a:avLst/>
          </a:prstGeom>
          <a:noFill/>
          <a:ln>
            <a:noFill/>
          </a:ln>
        </p:spPr>
        <p:txBody>
          <a:bodyPr spcFirstLastPara="1" wrap="square" lIns="68569" tIns="34275" rIns="68569" bIns="34275" anchor="t" anchorCtr="0">
            <a:spAutoFit/>
          </a:bodyPr>
          <a:lstStyle/>
          <a:p>
            <a:pPr>
              <a:buSzPts val="4000"/>
            </a:pPr>
            <a:r>
              <a:rPr lang="en-GB" sz="2400" dirty="0">
                <a:solidFill>
                  <a:schemeClr val="lt1"/>
                </a:solidFill>
              </a:rPr>
              <a:t>Heritage &amp; 2021 Approach</a:t>
            </a:r>
            <a:endParaRPr sz="2400" dirty="0"/>
          </a:p>
        </p:txBody>
      </p:sp>
      <p:sp>
        <p:nvSpPr>
          <p:cNvPr id="527" name="Google Shape;527;g11a7c1a99f2_0_41"/>
          <p:cNvSpPr txBox="1"/>
          <p:nvPr/>
        </p:nvSpPr>
        <p:spPr>
          <a:xfrm>
            <a:off x="206357" y="792736"/>
            <a:ext cx="8749384" cy="4039537"/>
          </a:xfrm>
          <a:prstGeom prst="rect">
            <a:avLst/>
          </a:prstGeom>
          <a:noFill/>
          <a:ln>
            <a:noFill/>
          </a:ln>
        </p:spPr>
        <p:txBody>
          <a:bodyPr spcFirstLastPara="1" wrap="square" lIns="68569" tIns="34275" rIns="68569" bIns="34275" anchor="t" anchorCtr="0">
            <a:spAutoFit/>
          </a:bodyPr>
          <a:lstStyle/>
          <a:p>
            <a:pPr marL="285750" indent="-285750">
              <a:lnSpc>
                <a:spcPct val="150000"/>
              </a:lnSpc>
              <a:buClr>
                <a:schemeClr val="dk1"/>
              </a:buClr>
              <a:buSzPts val="1600"/>
              <a:buFont typeface="Noto Sans Symbols"/>
              <a:buChar char="❖"/>
            </a:pPr>
            <a:r>
              <a:rPr lang="en-GB" sz="1600" dirty="0">
                <a:solidFill>
                  <a:schemeClr val="dk1"/>
                </a:solidFill>
                <a:highlight>
                  <a:schemeClr val="lt1"/>
                </a:highlight>
              </a:rPr>
              <a:t>Discussion Paper prepared for October 2020 Plenary</a:t>
            </a:r>
            <a:endParaRPr sz="1600" dirty="0">
              <a:solidFill>
                <a:schemeClr val="dk1"/>
              </a:solidFill>
              <a:highlight>
                <a:schemeClr val="lt1"/>
              </a:highlight>
            </a:endParaRPr>
          </a:p>
          <a:p>
            <a:pPr marL="457200" indent="168275">
              <a:lnSpc>
                <a:spcPct val="150000"/>
              </a:lnSpc>
              <a:buSzPts val="1600"/>
            </a:pPr>
            <a:r>
              <a:rPr lang="en-GB" b="1" dirty="0">
                <a:solidFill>
                  <a:srgbClr val="92D050"/>
                </a:solidFill>
                <a:highlight>
                  <a:schemeClr val="lt1"/>
                </a:highlight>
              </a:rPr>
              <a:t>A CEOS AFOLU Initiative for the UNFCCC Global Stocktake Process:</a:t>
            </a:r>
            <a:endParaRPr b="1" dirty="0">
              <a:solidFill>
                <a:srgbClr val="92D050"/>
              </a:solidFill>
              <a:highlight>
                <a:schemeClr val="lt1"/>
              </a:highlight>
            </a:endParaRPr>
          </a:p>
          <a:p>
            <a:pPr marL="457200" indent="168275">
              <a:lnSpc>
                <a:spcPct val="150000"/>
              </a:lnSpc>
              <a:buSzPts val="1600"/>
            </a:pPr>
            <a:r>
              <a:rPr lang="en-GB" b="1" dirty="0">
                <a:solidFill>
                  <a:srgbClr val="92D050"/>
                </a:solidFill>
                <a:highlight>
                  <a:schemeClr val="lt1"/>
                </a:highlight>
              </a:rPr>
              <a:t>A Discussion Paper for CEOS Plenary to explore the development of a CEOS AFOLU Roadmap</a:t>
            </a:r>
            <a:endParaRPr dirty="0">
              <a:solidFill>
                <a:schemeClr val="dk1"/>
              </a:solidFill>
              <a:highlight>
                <a:schemeClr val="lt1"/>
              </a:highlight>
            </a:endParaRPr>
          </a:p>
          <a:p>
            <a:pPr marL="161925" indent="-166688">
              <a:lnSpc>
                <a:spcPct val="150000"/>
              </a:lnSpc>
              <a:buClr>
                <a:schemeClr val="dk1"/>
              </a:buClr>
              <a:buSzPts val="1900"/>
              <a:buFont typeface="Noto Sans Symbols"/>
              <a:buChar char="❖"/>
            </a:pPr>
            <a:r>
              <a:rPr lang="en-GB" sz="1600" dirty="0">
                <a:solidFill>
                  <a:schemeClr val="dk1"/>
                </a:solidFill>
                <a:highlight>
                  <a:schemeClr val="lt1"/>
                </a:highlight>
              </a:rPr>
              <a:t> 2021 </a:t>
            </a:r>
            <a:r>
              <a:rPr lang="en-GB" sz="1600" dirty="0">
                <a:solidFill>
                  <a:schemeClr val="tx1"/>
                </a:solidFill>
                <a:highlight>
                  <a:schemeClr val="lt1"/>
                </a:highlight>
              </a:rPr>
              <a:t>accomplishments (well-recognized by CEOS-35 Plenary)</a:t>
            </a:r>
            <a:endParaRPr sz="1600" dirty="0">
              <a:solidFill>
                <a:schemeClr val="tx1"/>
              </a:solidFill>
              <a:highlight>
                <a:schemeClr val="lt1"/>
              </a:highlight>
            </a:endParaRPr>
          </a:p>
          <a:p>
            <a:pPr marL="914400" lvl="1" indent="-319088">
              <a:lnSpc>
                <a:spcPct val="150000"/>
              </a:lnSpc>
              <a:buClr>
                <a:schemeClr val="dk1"/>
              </a:buClr>
              <a:buSzPts val="1900"/>
              <a:buFont typeface="Arial" panose="020B0604020202020204" pitchFamily="34" charset="0"/>
              <a:buChar char="•"/>
            </a:pPr>
            <a:r>
              <a:rPr lang="en-GB" dirty="0">
                <a:solidFill>
                  <a:schemeClr val="dk1"/>
                </a:solidFill>
                <a:highlight>
                  <a:schemeClr val="lt1"/>
                </a:highlight>
              </a:rPr>
              <a:t>Assessment of latest AFOLU products that could be readied for COP-26</a:t>
            </a:r>
            <a:endParaRPr dirty="0">
              <a:solidFill>
                <a:schemeClr val="dk1"/>
              </a:solidFill>
              <a:highlight>
                <a:schemeClr val="lt1"/>
              </a:highlight>
            </a:endParaRPr>
          </a:p>
          <a:p>
            <a:pPr marL="914400" lvl="1" indent="-319088">
              <a:lnSpc>
                <a:spcPct val="150000"/>
              </a:lnSpc>
              <a:buClr>
                <a:schemeClr val="dk1"/>
              </a:buClr>
              <a:buSzPts val="1900"/>
              <a:buFont typeface="Arial" panose="020B0604020202020204" pitchFamily="34" charset="0"/>
              <a:buChar char="•"/>
            </a:pPr>
            <a:r>
              <a:rPr lang="en-GB" dirty="0">
                <a:solidFill>
                  <a:schemeClr val="dk1"/>
                </a:solidFill>
                <a:highlight>
                  <a:schemeClr val="lt1"/>
                </a:highlight>
              </a:rPr>
              <a:t>Engagement of relevant product teams and identification of team leads for our purposes</a:t>
            </a:r>
            <a:endParaRPr dirty="0">
              <a:solidFill>
                <a:schemeClr val="dk1"/>
              </a:solidFill>
              <a:highlight>
                <a:schemeClr val="lt1"/>
              </a:highlight>
            </a:endParaRPr>
          </a:p>
          <a:p>
            <a:pPr marL="914400" lvl="1" indent="-319088">
              <a:lnSpc>
                <a:spcPct val="150000"/>
              </a:lnSpc>
              <a:buClr>
                <a:schemeClr val="dk1"/>
              </a:buClr>
              <a:buSzPts val="1900"/>
              <a:buFont typeface="Arial" panose="020B0604020202020204" pitchFamily="34" charset="0"/>
              <a:buChar char="•"/>
            </a:pPr>
            <a:r>
              <a:rPr lang="en-GB" dirty="0">
                <a:solidFill>
                  <a:schemeClr val="dk1"/>
                </a:solidFill>
                <a:highlight>
                  <a:schemeClr val="lt1"/>
                </a:highlight>
              </a:rPr>
              <a:t>Coordination with SIT Chair Team and GHG Team to establish a working template for each dataset and its inclusion on the new CEOS GST Portal – as a unified point of entry to explain and offer our data</a:t>
            </a:r>
            <a:endParaRPr dirty="0">
              <a:solidFill>
                <a:schemeClr val="dk1"/>
              </a:solidFill>
              <a:highlight>
                <a:schemeClr val="lt1"/>
              </a:highlight>
            </a:endParaRPr>
          </a:p>
          <a:p>
            <a:pPr marL="914400" lvl="1" indent="-319088">
              <a:lnSpc>
                <a:spcPct val="150000"/>
              </a:lnSpc>
              <a:buClr>
                <a:schemeClr val="dk1"/>
              </a:buClr>
              <a:buSzPts val="1900"/>
              <a:buFont typeface="Arial" panose="020B0604020202020204" pitchFamily="34" charset="0"/>
              <a:buChar char="•"/>
            </a:pPr>
            <a:r>
              <a:rPr lang="en-GB" dirty="0">
                <a:solidFill>
                  <a:schemeClr val="dk1"/>
                </a:solidFill>
                <a:highlight>
                  <a:schemeClr val="lt1"/>
                </a:highlight>
              </a:rPr>
              <a:t>New engagement axis with national inventory users, building on our GFOI experience and in the spirit of the ambition cycle of the Paris Agreement to learn together and grow together</a:t>
            </a:r>
          </a:p>
          <a:p>
            <a:pPr marL="914400" lvl="1" indent="-319088">
              <a:lnSpc>
                <a:spcPct val="150000"/>
              </a:lnSpc>
              <a:buClr>
                <a:schemeClr val="dk1"/>
              </a:buClr>
              <a:buSzPts val="1900"/>
              <a:buFont typeface="Arial" panose="020B0604020202020204" pitchFamily="34" charset="0"/>
              <a:buChar char="•"/>
            </a:pPr>
            <a:r>
              <a:rPr lang="en-GB" dirty="0">
                <a:solidFill>
                  <a:schemeClr val="dk1"/>
                </a:solidFill>
                <a:highlight>
                  <a:schemeClr val="lt1"/>
                </a:highlight>
              </a:rPr>
              <a:t>AFOLU as an input to the Systematic Observation Synthesis Report submission to GST</a:t>
            </a:r>
            <a:endParaRPr dirty="0">
              <a:solidFill>
                <a:schemeClr val="dk1"/>
              </a:solidFill>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8ccf0adf1_9_45"/>
          <p:cNvSpPr txBox="1"/>
          <p:nvPr/>
        </p:nvSpPr>
        <p:spPr>
          <a:xfrm>
            <a:off x="70515" y="158121"/>
            <a:ext cx="7253650"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400" b="0" i="0" u="none" strike="noStrike" cap="none" dirty="0">
                <a:solidFill>
                  <a:schemeClr val="lt1"/>
                </a:solidFill>
                <a:latin typeface="Arial"/>
                <a:ea typeface="Arial"/>
                <a:cs typeface="Arial"/>
                <a:sym typeface="Arial"/>
              </a:rPr>
              <a:t>AFOLU Dataset Summary</a:t>
            </a:r>
            <a:endParaRPr sz="2400" b="0" i="0" u="none" strike="noStrike" cap="none" dirty="0">
              <a:solidFill>
                <a:srgbClr val="000000"/>
              </a:solidFill>
              <a:latin typeface="Arial"/>
              <a:ea typeface="Arial"/>
              <a:cs typeface="Arial"/>
              <a:sym typeface="Arial"/>
            </a:endParaRPr>
          </a:p>
        </p:txBody>
      </p:sp>
      <p:sp>
        <p:nvSpPr>
          <p:cNvPr id="158" name="Google Shape;158;gf8ccf0adf1_9_4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Slide </a:t>
            </a:r>
            <a:fld id="{00000000-1234-1234-1234-123412341234}" type="slidenum">
              <a:rPr lang="en-US" sz="1100" b="1" i="0" u="none" strike="noStrike" cap="none">
                <a:solidFill>
                  <a:schemeClr val="accent1"/>
                </a:solidFill>
                <a:latin typeface="Arial"/>
                <a:ea typeface="Arial"/>
                <a:cs typeface="Arial"/>
                <a:sym typeface="Arial"/>
              </a:rPr>
              <a:t>5</a:t>
            </a:fld>
            <a:endParaRPr sz="1100" b="1" i="0" u="none" strike="noStrike" cap="none">
              <a:solidFill>
                <a:schemeClr val="accent1"/>
              </a:solidFill>
              <a:latin typeface="Arial"/>
              <a:ea typeface="Arial"/>
              <a:cs typeface="Arial"/>
              <a:sym typeface="Arial"/>
            </a:endParaRPr>
          </a:p>
        </p:txBody>
      </p:sp>
      <p:graphicFrame>
        <p:nvGraphicFramePr>
          <p:cNvPr id="5" name="Google Shape;2454;gebdc30e2bc_10_1245">
            <a:extLst>
              <a:ext uri="{FF2B5EF4-FFF2-40B4-BE49-F238E27FC236}">
                <a16:creationId xmlns:a16="http://schemas.microsoft.com/office/drawing/2014/main" id="{31DBAC39-BE15-4B72-8D6E-42FAC6FBDCD7}"/>
              </a:ext>
            </a:extLst>
          </p:cNvPr>
          <p:cNvGraphicFramePr/>
          <p:nvPr>
            <p:extLst>
              <p:ext uri="{D42A27DB-BD31-4B8C-83A1-F6EECF244321}">
                <p14:modId xmlns:p14="http://schemas.microsoft.com/office/powerpoint/2010/main" val="1515633634"/>
              </p:ext>
            </p:extLst>
          </p:nvPr>
        </p:nvGraphicFramePr>
        <p:xfrm>
          <a:off x="70415" y="874164"/>
          <a:ext cx="9003170" cy="3757780"/>
        </p:xfrm>
        <a:graphic>
          <a:graphicData uri="http://schemas.openxmlformats.org/drawingml/2006/table">
            <a:tbl>
              <a:tblPr>
                <a:noFill/>
              </a:tblPr>
              <a:tblGrid>
                <a:gridCol w="1412603">
                  <a:extLst>
                    <a:ext uri="{9D8B030D-6E8A-4147-A177-3AD203B41FA5}">
                      <a16:colId xmlns:a16="http://schemas.microsoft.com/office/drawing/2014/main" val="20000"/>
                    </a:ext>
                  </a:extLst>
                </a:gridCol>
                <a:gridCol w="2612572">
                  <a:extLst>
                    <a:ext uri="{9D8B030D-6E8A-4147-A177-3AD203B41FA5}">
                      <a16:colId xmlns:a16="http://schemas.microsoft.com/office/drawing/2014/main" val="20001"/>
                    </a:ext>
                  </a:extLst>
                </a:gridCol>
                <a:gridCol w="2674044">
                  <a:extLst>
                    <a:ext uri="{9D8B030D-6E8A-4147-A177-3AD203B41FA5}">
                      <a16:colId xmlns:a16="http://schemas.microsoft.com/office/drawing/2014/main" val="20002"/>
                    </a:ext>
                  </a:extLst>
                </a:gridCol>
                <a:gridCol w="2303951">
                  <a:extLst>
                    <a:ext uri="{9D8B030D-6E8A-4147-A177-3AD203B41FA5}">
                      <a16:colId xmlns:a16="http://schemas.microsoft.com/office/drawing/2014/main" val="20003"/>
                    </a:ext>
                  </a:extLst>
                </a:gridCol>
              </a:tblGrid>
              <a:tr h="325492">
                <a:tc>
                  <a:txBody>
                    <a:bodyPr/>
                    <a:lstStyle/>
                    <a:p>
                      <a:pPr marL="0" marR="0" lvl="0" indent="0" algn="l" rtl="0">
                        <a:lnSpc>
                          <a:spcPct val="100000"/>
                        </a:lnSpc>
                        <a:spcBef>
                          <a:spcPts val="0"/>
                        </a:spcBef>
                        <a:spcAft>
                          <a:spcPts val="0"/>
                        </a:spcAft>
                        <a:buClr>
                          <a:srgbClr val="000000"/>
                        </a:buClr>
                        <a:buSzPts val="1500"/>
                        <a:buFont typeface="Arial"/>
                        <a:buNone/>
                      </a:pPr>
                      <a:endParaRPr sz="12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500"/>
                        <a:buFont typeface="Arial"/>
                        <a:buNone/>
                      </a:pPr>
                      <a:r>
                        <a:rPr lang="en-AU" sz="1200" b="1" u="none" strike="noStrike" cap="none" dirty="0"/>
                        <a:t>COP-26 </a:t>
                      </a:r>
                      <a:r>
                        <a:rPr lang="en-AU" sz="1200" u="none" strike="noStrike" cap="none" dirty="0"/>
                        <a:t>(Nov  2021)</a:t>
                      </a:r>
                      <a:endParaRPr sz="12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500"/>
                        <a:buFont typeface="Arial"/>
                        <a:buNone/>
                      </a:pPr>
                      <a:r>
                        <a:rPr lang="en-AU" sz="1200" b="1" u="none" strike="noStrike" cap="none" dirty="0"/>
                        <a:t>GST1  </a:t>
                      </a:r>
                      <a:r>
                        <a:rPr lang="en-AU" sz="1200" u="none" strike="noStrike" cap="none" dirty="0"/>
                        <a:t>(2021-23)</a:t>
                      </a:r>
                      <a:endParaRPr sz="12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500"/>
                        <a:buFont typeface="Arial"/>
                        <a:buNone/>
                      </a:pPr>
                      <a:r>
                        <a:rPr lang="en-AU" sz="1200" b="1" u="none" strike="noStrike" cap="none" dirty="0"/>
                        <a:t>Beyond </a:t>
                      </a:r>
                      <a:r>
                        <a:rPr lang="en-AU" sz="1200" u="none" strike="noStrike" cap="none" dirty="0"/>
                        <a:t>(2024+)</a:t>
                      </a:r>
                      <a:endParaRPr sz="1200" u="none" strike="noStrike" cap="none" dirty="0"/>
                    </a:p>
                  </a:txBody>
                  <a:tcPr marL="91425" marR="91425" marT="91425" marB="91425"/>
                </a:tc>
                <a:extLst>
                  <a:ext uri="{0D108BD9-81ED-4DB2-BD59-A6C34878D82A}">
                    <a16:rowId xmlns:a16="http://schemas.microsoft.com/office/drawing/2014/main" val="10000"/>
                  </a:ext>
                </a:extLst>
              </a:tr>
              <a:tr h="786181">
                <a:tc>
                  <a:txBody>
                    <a:bodyPr/>
                    <a:lstStyle/>
                    <a:p>
                      <a:pPr marL="0" marR="0" lvl="0" indent="0" algn="l" rtl="0">
                        <a:lnSpc>
                          <a:spcPct val="100000"/>
                        </a:lnSpc>
                        <a:spcBef>
                          <a:spcPts val="0"/>
                        </a:spcBef>
                        <a:spcAft>
                          <a:spcPts val="0"/>
                        </a:spcAft>
                        <a:buClr>
                          <a:srgbClr val="000000"/>
                        </a:buClr>
                        <a:buSzPts val="1500"/>
                        <a:buFont typeface="Arial"/>
                        <a:buNone/>
                      </a:pPr>
                      <a:r>
                        <a:rPr lang="en-AU" sz="1200" b="1" u="none" strike="noStrike" cap="none"/>
                        <a:t>Forest - Above Ground Biomass</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AU" sz="1050" b="1" u="none" strike="noStrike" cap="none" dirty="0">
                          <a:solidFill>
                            <a:srgbClr val="0000FF"/>
                          </a:solidFill>
                        </a:rPr>
                        <a:t>Individual existing datasets</a:t>
                      </a:r>
                      <a:endParaRPr sz="1050" b="1" u="none" strike="noStrike" cap="none" dirty="0">
                        <a:solidFill>
                          <a:srgbClr val="0000FF"/>
                        </a:solidFill>
                      </a:endParaRPr>
                    </a:p>
                    <a:p>
                      <a:pPr marL="0" marR="0" lvl="0" indent="0" algn="l" rtl="0">
                        <a:lnSpc>
                          <a:spcPct val="100000"/>
                        </a:lnSpc>
                        <a:spcBef>
                          <a:spcPts val="0"/>
                        </a:spcBef>
                        <a:spcAft>
                          <a:spcPts val="0"/>
                        </a:spcAft>
                        <a:buClr>
                          <a:srgbClr val="000000"/>
                        </a:buClr>
                        <a:buSzPts val="1200"/>
                        <a:buFont typeface="Arial"/>
                        <a:buNone/>
                      </a:pPr>
                      <a:r>
                        <a:rPr lang="en-AU" sz="1050" b="1" u="none" strike="noStrike" cap="none" dirty="0">
                          <a:solidFill>
                            <a:srgbClr val="0000FF"/>
                          </a:solidFill>
                        </a:rPr>
                        <a:t>Synthesised biomass product providing estimates at a jurisdictional level globally</a:t>
                      </a:r>
                      <a:endParaRPr sz="1050" b="1" u="none" strike="noStrike" cap="none" dirty="0">
                        <a:solidFill>
                          <a:srgbClr val="0000FF"/>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AU" sz="1050" u="none" strike="noStrike" cap="none" dirty="0">
                          <a:solidFill>
                            <a:srgbClr val="FF0000"/>
                          </a:solidFill>
                        </a:rPr>
                        <a:t>Synthesized, jurisdictional level biomass, emission factors (and prototype biomass change)</a:t>
                      </a:r>
                      <a:endParaRPr sz="1050" u="none" strike="noStrike" cap="none" dirty="0">
                        <a:solidFill>
                          <a:srgbClr val="FF0000"/>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AU" sz="1050" u="none" strike="noStrike" cap="none">
                          <a:solidFill>
                            <a:srgbClr val="FF0000"/>
                          </a:solidFill>
                        </a:rPr>
                        <a:t>Synthesized spatially explicit, annual biomass, emission factors and biomass change</a:t>
                      </a:r>
                      <a:endParaRPr sz="1050" u="none" strike="noStrike" cap="none">
                        <a:solidFill>
                          <a:srgbClr val="FF0000"/>
                        </a:solidFill>
                      </a:endParaRPr>
                    </a:p>
                  </a:txBody>
                  <a:tcPr marL="91425" marR="91425" marT="91425" marB="91425"/>
                </a:tc>
                <a:extLst>
                  <a:ext uri="{0D108BD9-81ED-4DB2-BD59-A6C34878D82A}">
                    <a16:rowId xmlns:a16="http://schemas.microsoft.com/office/drawing/2014/main" val="10001"/>
                  </a:ext>
                </a:extLst>
              </a:tr>
              <a:tr h="773414">
                <a:tc>
                  <a:txBody>
                    <a:bodyPr/>
                    <a:lstStyle/>
                    <a:p>
                      <a:pPr marL="0" marR="0" lvl="0" indent="0" algn="l" rtl="0">
                        <a:lnSpc>
                          <a:spcPct val="100000"/>
                        </a:lnSpc>
                        <a:spcBef>
                          <a:spcPts val="0"/>
                        </a:spcBef>
                        <a:spcAft>
                          <a:spcPts val="0"/>
                        </a:spcAft>
                        <a:buClr>
                          <a:srgbClr val="000000"/>
                        </a:buClr>
                        <a:buSzPts val="1500"/>
                        <a:buFont typeface="Arial"/>
                        <a:buNone/>
                      </a:pPr>
                      <a:r>
                        <a:rPr lang="en-AU" sz="1200" b="1" u="none" strike="noStrike" cap="none" dirty="0"/>
                        <a:t>Land Cover &amp; Forest (Area)</a:t>
                      </a:r>
                      <a:endParaRPr sz="12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AU" sz="1050" b="1" u="none" strike="noStrike" cap="none" dirty="0">
                          <a:solidFill>
                            <a:srgbClr val="0000FF"/>
                          </a:solidFill>
                        </a:rPr>
                        <a:t>- Copernicus annual global land cover </a:t>
                      </a:r>
                      <a:endParaRPr sz="1050" b="1" u="none" strike="noStrike" cap="none" dirty="0">
                        <a:solidFill>
                          <a:srgbClr val="0000FF"/>
                        </a:solidFill>
                      </a:endParaRPr>
                    </a:p>
                    <a:p>
                      <a:pPr marL="0" marR="0" lvl="0" indent="0" algn="l" rtl="0">
                        <a:lnSpc>
                          <a:spcPct val="100000"/>
                        </a:lnSpc>
                        <a:spcBef>
                          <a:spcPts val="0"/>
                        </a:spcBef>
                        <a:spcAft>
                          <a:spcPts val="0"/>
                        </a:spcAft>
                        <a:buClr>
                          <a:srgbClr val="000000"/>
                        </a:buClr>
                        <a:buSzPts val="1200"/>
                        <a:buFont typeface="Arial"/>
                        <a:buNone/>
                      </a:pPr>
                      <a:r>
                        <a:rPr lang="en-AU" sz="1050" b="1" u="none" strike="noStrike" cap="none" dirty="0">
                          <a:solidFill>
                            <a:srgbClr val="0000FF"/>
                          </a:solidFill>
                        </a:rPr>
                        <a:t>- C3S/CCI Land Cover</a:t>
                      </a:r>
                      <a:endParaRPr sz="1050" b="1" u="none" strike="noStrike" cap="none" dirty="0">
                        <a:solidFill>
                          <a:srgbClr val="0000FF"/>
                        </a:solidFill>
                      </a:endParaRPr>
                    </a:p>
                    <a:p>
                      <a:pPr marL="0" marR="0" lvl="0" indent="0" algn="l" rtl="0">
                        <a:lnSpc>
                          <a:spcPct val="100000"/>
                        </a:lnSpc>
                        <a:spcBef>
                          <a:spcPts val="0"/>
                        </a:spcBef>
                        <a:spcAft>
                          <a:spcPts val="0"/>
                        </a:spcAft>
                        <a:buClr>
                          <a:srgbClr val="000000"/>
                        </a:buClr>
                        <a:buSzPts val="1200"/>
                        <a:buFont typeface="Arial"/>
                        <a:buNone/>
                      </a:pPr>
                      <a:r>
                        <a:rPr lang="en-AU" sz="1050" b="1" u="none" strike="noStrike" cap="none" dirty="0">
                          <a:solidFill>
                            <a:srgbClr val="0000FF"/>
                          </a:solidFill>
                        </a:rPr>
                        <a:t>- </a:t>
                      </a:r>
                      <a:r>
                        <a:rPr lang="en-AU" sz="1050" b="1" u="none" strike="noStrike" cap="none" dirty="0" err="1">
                          <a:solidFill>
                            <a:srgbClr val="0000FF"/>
                          </a:solidFill>
                        </a:rPr>
                        <a:t>WorldCover</a:t>
                      </a:r>
                      <a:r>
                        <a:rPr lang="en-AU" sz="1050" b="1" u="none" strike="noStrike" cap="none" dirty="0">
                          <a:solidFill>
                            <a:srgbClr val="0000FF"/>
                          </a:solidFill>
                        </a:rPr>
                        <a:t>,  HILDA+</a:t>
                      </a:r>
                      <a:endParaRPr sz="1050" b="1" u="none" strike="noStrike" cap="none" dirty="0">
                        <a:solidFill>
                          <a:srgbClr val="0000FF"/>
                        </a:solidFill>
                      </a:endParaRPr>
                    </a:p>
                    <a:p>
                      <a:pPr marL="0" marR="0" lvl="0" indent="0" algn="l" rtl="0">
                        <a:lnSpc>
                          <a:spcPct val="100000"/>
                        </a:lnSpc>
                        <a:spcBef>
                          <a:spcPts val="0"/>
                        </a:spcBef>
                        <a:spcAft>
                          <a:spcPts val="0"/>
                        </a:spcAft>
                        <a:buClr>
                          <a:schemeClr val="dk1"/>
                        </a:buClr>
                        <a:buSzPts val="1200"/>
                        <a:buFont typeface="Arial"/>
                        <a:buNone/>
                      </a:pPr>
                      <a:r>
                        <a:rPr lang="en-AU" sz="1050" b="1" i="0" u="none" strike="noStrike" cap="none" dirty="0">
                          <a:solidFill>
                            <a:srgbClr val="0000FF"/>
                          </a:solidFill>
                          <a:latin typeface="+mn-lt"/>
                          <a:ea typeface="+mn-ea"/>
                          <a:cs typeface="+mn-cs"/>
                          <a:sym typeface="Arial"/>
                        </a:rPr>
                        <a:t>- Global Forest Watch tree cover loss and forest fluxes</a:t>
                      </a:r>
                      <a:endParaRPr sz="1050" b="1" i="0" u="none" strike="noStrike" cap="none" dirty="0">
                        <a:solidFill>
                          <a:srgbClr val="0000FF"/>
                        </a:solidFill>
                        <a:latin typeface="+mn-lt"/>
                        <a:ea typeface="+mn-ea"/>
                        <a:cs typeface="+mn-cs"/>
                        <a:sym typeface="Arial"/>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AU" sz="1050" u="none" strike="noStrike" cap="none" dirty="0">
                          <a:solidFill>
                            <a:srgbClr val="FF0000"/>
                          </a:solidFill>
                        </a:rPr>
                        <a:t>Synthesised map products and estimates of land cover and change at regional, and global levels</a:t>
                      </a:r>
                      <a:endParaRPr sz="1050" u="none" strike="noStrike" cap="none" dirty="0">
                        <a:solidFill>
                          <a:srgbClr val="FF0000"/>
                        </a:solidFill>
                      </a:endParaRPr>
                    </a:p>
                    <a:p>
                      <a:pPr marL="0" marR="0" lvl="0" indent="0" algn="l" rtl="0">
                        <a:lnSpc>
                          <a:spcPct val="100000"/>
                        </a:lnSpc>
                        <a:spcBef>
                          <a:spcPts val="0"/>
                        </a:spcBef>
                        <a:spcAft>
                          <a:spcPts val="0"/>
                        </a:spcAft>
                        <a:buClr>
                          <a:schemeClr val="dk1"/>
                        </a:buClr>
                        <a:buSzPts val="1200"/>
                        <a:buFont typeface="Arial"/>
                        <a:buNone/>
                      </a:pPr>
                      <a:r>
                        <a:rPr lang="en-AU" sz="1050" u="none" strike="noStrike" cap="none" dirty="0">
                          <a:solidFill>
                            <a:srgbClr val="FF0000"/>
                          </a:solidFill>
                        </a:rPr>
                        <a:t>Global tree cover and forest emissions and removals</a:t>
                      </a:r>
                      <a:endParaRPr sz="1050" u="none" strike="noStrike" cap="none" dirty="0">
                        <a:solidFill>
                          <a:srgbClr val="FF0000"/>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AU" sz="1050" u="none" strike="noStrike" cap="none" dirty="0">
                          <a:solidFill>
                            <a:srgbClr val="FF0000"/>
                          </a:solidFill>
                        </a:rPr>
                        <a:t>Statistically robust activity data estimates  (6 IPCC classes) at national and global levels</a:t>
                      </a:r>
                      <a:endParaRPr sz="1050" u="none" strike="noStrike" cap="none" dirty="0">
                        <a:solidFill>
                          <a:srgbClr val="FF0000"/>
                        </a:solidFill>
                      </a:endParaRPr>
                    </a:p>
                    <a:p>
                      <a:pPr marL="0" marR="0" lvl="0" indent="0" algn="l" rtl="0">
                        <a:lnSpc>
                          <a:spcPct val="100000"/>
                        </a:lnSpc>
                        <a:spcBef>
                          <a:spcPts val="0"/>
                        </a:spcBef>
                        <a:spcAft>
                          <a:spcPts val="0"/>
                        </a:spcAft>
                        <a:buClr>
                          <a:schemeClr val="dk1"/>
                        </a:buClr>
                        <a:buSzPts val="1200"/>
                        <a:buFont typeface="Arial"/>
                        <a:buNone/>
                      </a:pPr>
                      <a:r>
                        <a:rPr lang="en-AU" sz="1050" u="none" strike="noStrike" cap="none" dirty="0">
                          <a:solidFill>
                            <a:srgbClr val="FF0000"/>
                          </a:solidFill>
                        </a:rPr>
                        <a:t>Global annual forest emissions and removals at 30-100 m resolution.</a:t>
                      </a:r>
                      <a:endParaRPr sz="1050" u="none" strike="noStrike" cap="none" dirty="0">
                        <a:solidFill>
                          <a:srgbClr val="FF0000"/>
                        </a:solidFill>
                      </a:endParaRPr>
                    </a:p>
                  </a:txBody>
                  <a:tcPr marL="91425" marR="91425" marT="91425" marB="91425"/>
                </a:tc>
                <a:extLst>
                  <a:ext uri="{0D108BD9-81ED-4DB2-BD59-A6C34878D82A}">
                    <a16:rowId xmlns:a16="http://schemas.microsoft.com/office/drawing/2014/main" val="10002"/>
                  </a:ext>
                </a:extLst>
              </a:tr>
              <a:tr h="752430">
                <a:tc>
                  <a:txBody>
                    <a:bodyPr/>
                    <a:lstStyle/>
                    <a:p>
                      <a:pPr marL="0" marR="0" lvl="0" indent="0" algn="l" rtl="0">
                        <a:lnSpc>
                          <a:spcPct val="100000"/>
                        </a:lnSpc>
                        <a:spcBef>
                          <a:spcPts val="0"/>
                        </a:spcBef>
                        <a:spcAft>
                          <a:spcPts val="0"/>
                        </a:spcAft>
                        <a:buClr>
                          <a:srgbClr val="000000"/>
                        </a:buClr>
                        <a:buSzPts val="1500"/>
                        <a:buFont typeface="Arial"/>
                        <a:buNone/>
                      </a:pPr>
                      <a:r>
                        <a:rPr lang="en-AU" sz="1200" b="1" u="none" strike="noStrike" cap="none" dirty="0"/>
                        <a:t>Mangroves &amp; Wetlands</a:t>
                      </a:r>
                      <a:endParaRPr sz="12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AU" sz="1050" b="1" u="none" strike="noStrike" cap="none" dirty="0">
                          <a:solidFill>
                            <a:srgbClr val="0000FF"/>
                          </a:solidFill>
                        </a:rPr>
                        <a:t>- Global Mangrove Watch cover and change (1996-2020)</a:t>
                      </a:r>
                      <a:endParaRPr sz="1050" b="1" u="none" strike="noStrike" cap="none" dirty="0">
                        <a:solidFill>
                          <a:srgbClr val="0000FF"/>
                        </a:solidFill>
                      </a:endParaRPr>
                    </a:p>
                    <a:p>
                      <a:pPr marL="0" marR="0" lvl="0" indent="0" algn="l" rtl="0">
                        <a:lnSpc>
                          <a:spcPct val="100000"/>
                        </a:lnSpc>
                        <a:spcBef>
                          <a:spcPts val="0"/>
                        </a:spcBef>
                        <a:spcAft>
                          <a:spcPts val="0"/>
                        </a:spcAft>
                        <a:buClr>
                          <a:srgbClr val="000000"/>
                        </a:buClr>
                        <a:buSzPts val="1200"/>
                        <a:buFont typeface="Arial"/>
                        <a:buNone/>
                      </a:pPr>
                      <a:r>
                        <a:rPr lang="en-AU" sz="1050" b="1" u="none" strike="noStrike" cap="none" dirty="0">
                          <a:solidFill>
                            <a:srgbClr val="0000FF"/>
                          </a:solidFill>
                        </a:rPr>
                        <a:t>- Global Mangrove biomass (2000)</a:t>
                      </a:r>
                      <a:endParaRPr sz="1050" b="1" u="none" strike="noStrike" cap="none" dirty="0">
                        <a:solidFill>
                          <a:srgbClr val="0000FF"/>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050" b="1" u="none" strike="noStrike" cap="none" dirty="0">
                          <a:solidFill>
                            <a:srgbClr val="0000FF"/>
                          </a:solidFill>
                        </a:rPr>
                        <a:t>- Global mangrove cover and change at 25 m (1996-2022)</a:t>
                      </a:r>
                    </a:p>
                    <a:p>
                      <a:pPr marL="0" marR="0" lvl="0" indent="0" algn="l" rtl="0">
                        <a:lnSpc>
                          <a:spcPct val="100000"/>
                        </a:lnSpc>
                        <a:spcBef>
                          <a:spcPts val="0"/>
                        </a:spcBef>
                        <a:spcAft>
                          <a:spcPts val="0"/>
                        </a:spcAft>
                        <a:buClr>
                          <a:srgbClr val="000000"/>
                        </a:buClr>
                        <a:buSzPts val="1200"/>
                        <a:buFont typeface="Arial"/>
                        <a:buNone/>
                      </a:pPr>
                      <a:r>
                        <a:rPr lang="en-US" sz="1050" b="1" u="none" strike="noStrike" cap="none" dirty="0">
                          <a:solidFill>
                            <a:srgbClr val="0000FF"/>
                          </a:solidFill>
                        </a:rPr>
                        <a:t>- Global mangrove biomass at 12 m (2015)</a:t>
                      </a:r>
                      <a:endParaRPr sz="1050" b="1" u="none" strike="noStrike" cap="none" dirty="0">
                        <a:solidFill>
                          <a:srgbClr val="0000FF"/>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AU" sz="1050" u="none" strike="noStrike" cap="none" dirty="0">
                          <a:solidFill>
                            <a:srgbClr val="FF0000"/>
                          </a:solidFill>
                        </a:rPr>
                        <a:t>Global annual mangrove emissions and removals at 10-25 m resolution.</a:t>
                      </a:r>
                      <a:endParaRPr sz="1050" u="none" strike="noStrike" cap="none" dirty="0">
                        <a:solidFill>
                          <a:srgbClr val="FF0000"/>
                        </a:solidFill>
                      </a:endParaRPr>
                    </a:p>
                  </a:txBody>
                  <a:tcPr marL="91425" marR="91425" marT="91425" marB="91425"/>
                </a:tc>
                <a:extLst>
                  <a:ext uri="{0D108BD9-81ED-4DB2-BD59-A6C34878D82A}">
                    <a16:rowId xmlns:a16="http://schemas.microsoft.com/office/drawing/2014/main" val="10003"/>
                  </a:ext>
                </a:extLst>
              </a:tr>
              <a:tr h="763240">
                <a:tc>
                  <a:txBody>
                    <a:bodyPr/>
                    <a:lstStyle/>
                    <a:p>
                      <a:pPr marL="0" marR="0" lvl="0" indent="0" algn="l" rtl="0">
                        <a:lnSpc>
                          <a:spcPct val="100000"/>
                        </a:lnSpc>
                        <a:spcBef>
                          <a:spcPts val="0"/>
                        </a:spcBef>
                        <a:spcAft>
                          <a:spcPts val="0"/>
                        </a:spcAft>
                        <a:buClr>
                          <a:srgbClr val="000000"/>
                        </a:buClr>
                        <a:buSzPts val="1500"/>
                        <a:buFont typeface="Arial"/>
                        <a:buNone/>
                      </a:pPr>
                      <a:r>
                        <a:rPr lang="en-AU" sz="1200" b="1" u="none" strike="noStrike" cap="none"/>
                        <a:t>Agriculture</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AU" sz="1050" b="1" u="none" strike="noStrike" cap="none">
                          <a:solidFill>
                            <a:srgbClr val="0000FF"/>
                          </a:solidFill>
                        </a:rPr>
                        <a:t>Demonstration WorldCereal products for at least 5 countries (Argentina, Spain, France, Ukraine and Tanzania)</a:t>
                      </a:r>
                      <a:endParaRPr sz="1200" b="1" u="none" strike="noStrike" cap="none">
                        <a:solidFill>
                          <a:srgbClr val="0000FF"/>
                        </a:solidFill>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AU" sz="1050" b="1" u="none" strike="noStrike" cap="none" dirty="0">
                          <a:solidFill>
                            <a:srgbClr val="0000FF"/>
                          </a:solidFill>
                        </a:rPr>
                        <a:t>Initial </a:t>
                      </a:r>
                      <a:r>
                        <a:rPr lang="en-AU" sz="1050" b="1" u="none" strike="noStrike" cap="none" dirty="0" err="1">
                          <a:solidFill>
                            <a:srgbClr val="0000FF"/>
                          </a:solidFill>
                        </a:rPr>
                        <a:t>WorldCereal</a:t>
                      </a:r>
                      <a:r>
                        <a:rPr lang="en-AU" sz="1050" b="1" u="none" strike="noStrike" cap="none" dirty="0">
                          <a:solidFill>
                            <a:srgbClr val="0000FF"/>
                          </a:solidFill>
                        </a:rPr>
                        <a:t> map and analytical system.</a:t>
                      </a:r>
                      <a:r>
                        <a:rPr lang="en-AU" sz="1050" u="none" strike="noStrike" cap="none" dirty="0">
                          <a:solidFill>
                            <a:srgbClr val="73AF65"/>
                          </a:solidFill>
                        </a:rPr>
                        <a:t> </a:t>
                      </a:r>
                      <a:br>
                        <a:rPr lang="en-AU" sz="1050" u="none" strike="noStrike" cap="none" dirty="0">
                          <a:solidFill>
                            <a:srgbClr val="73AF65"/>
                          </a:solidFill>
                        </a:rPr>
                      </a:br>
                      <a:r>
                        <a:rPr lang="en-AU" sz="1050" u="none" strike="noStrike" cap="none" dirty="0">
                          <a:solidFill>
                            <a:srgbClr val="FF0000"/>
                          </a:solidFill>
                        </a:rPr>
                        <a:t>On-going seasonal analysis products</a:t>
                      </a:r>
                      <a:endParaRPr sz="1200" u="none" strike="noStrike" cap="none" dirty="0">
                        <a:solidFill>
                          <a:srgbClr val="FF0000"/>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AU" sz="1050" u="none" strike="noStrike" cap="none" dirty="0">
                          <a:solidFill>
                            <a:srgbClr val="FF0000"/>
                          </a:solidFill>
                        </a:rPr>
                        <a:t>Continual system improvement and production of seasonal state and change products</a:t>
                      </a:r>
                      <a:endParaRPr sz="1050" u="none" strike="noStrike" cap="none" dirty="0">
                        <a:solidFill>
                          <a:srgbClr val="FF0000"/>
                        </a:solidFill>
                      </a:endParaRPr>
                    </a:p>
                  </a:txBody>
                  <a:tcPr marL="91425" marR="91425" marT="91425" marB="91425"/>
                </a:tc>
                <a:extLst>
                  <a:ext uri="{0D108BD9-81ED-4DB2-BD59-A6C34878D82A}">
                    <a16:rowId xmlns:a16="http://schemas.microsoft.com/office/drawing/2014/main" val="10004"/>
                  </a:ext>
                </a:extLst>
              </a:tr>
            </a:tbl>
          </a:graphicData>
        </a:graphic>
      </p:graphicFrame>
      <p:sp>
        <p:nvSpPr>
          <p:cNvPr id="6" name="Google Shape;2455;gebdc30e2bc_10_1245">
            <a:extLst>
              <a:ext uri="{FF2B5EF4-FFF2-40B4-BE49-F238E27FC236}">
                <a16:creationId xmlns:a16="http://schemas.microsoft.com/office/drawing/2014/main" id="{333CB401-F3EA-4DD5-AE70-0A15332EBEF0}"/>
              </a:ext>
            </a:extLst>
          </p:cNvPr>
          <p:cNvSpPr txBox="1"/>
          <p:nvPr/>
        </p:nvSpPr>
        <p:spPr>
          <a:xfrm>
            <a:off x="1145460" y="4573699"/>
            <a:ext cx="7816664"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b="1" i="0" u="none" strike="noStrike" cap="none" dirty="0">
                <a:solidFill>
                  <a:srgbClr val="0000FF"/>
                </a:solidFill>
                <a:latin typeface="Arial"/>
                <a:ea typeface="Arial"/>
                <a:cs typeface="Arial"/>
                <a:sym typeface="Arial"/>
              </a:rPr>
              <a:t>Indicates off the shelf datasets possible.    </a:t>
            </a:r>
            <a:r>
              <a:rPr lang="en-AU" b="1" i="0" u="none" strike="noStrike" cap="none" dirty="0">
                <a:solidFill>
                  <a:srgbClr val="FF0000"/>
                </a:solidFill>
                <a:latin typeface="Arial"/>
                <a:ea typeface="Arial"/>
                <a:cs typeface="Arial"/>
                <a:sym typeface="Arial"/>
              </a:rPr>
              <a:t>Indicates additional resources needed.</a:t>
            </a:r>
            <a:endParaRPr b="1" i="0" u="none" strike="noStrike" cap="none" dirty="0">
              <a:solidFill>
                <a:srgbClr val="0000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f8ccf0adf1_16_75"/>
          <p:cNvSpPr txBox="1">
            <a:spLocks noGrp="1"/>
          </p:cNvSpPr>
          <p:nvPr>
            <p:ph type="body" idx="1"/>
          </p:nvPr>
        </p:nvSpPr>
        <p:spPr>
          <a:xfrm>
            <a:off x="243175" y="1168900"/>
            <a:ext cx="8621550" cy="3497153"/>
          </a:xfrm>
          <a:prstGeom prst="rect">
            <a:avLst/>
          </a:prstGeom>
          <a:noFill/>
          <a:ln>
            <a:noFill/>
          </a:ln>
        </p:spPr>
        <p:txBody>
          <a:bodyPr spcFirstLastPara="1" wrap="square" lIns="68575" tIns="34275" rIns="68575" bIns="34275" anchor="t" anchorCtr="0">
            <a:noAutofit/>
          </a:bodyPr>
          <a:lstStyle/>
          <a:p>
            <a:pPr marL="177800" lvl="0" indent="-38100" algn="l" rtl="0">
              <a:lnSpc>
                <a:spcPct val="90000"/>
              </a:lnSpc>
              <a:spcBef>
                <a:spcPts val="0"/>
              </a:spcBef>
              <a:spcAft>
                <a:spcPts val="0"/>
              </a:spcAft>
              <a:buClr>
                <a:schemeClr val="dk1"/>
              </a:buClr>
              <a:buSzPts val="2100"/>
              <a:buFont typeface="Noto Sans Symbols"/>
              <a:buNone/>
            </a:pPr>
            <a:endParaRPr sz="1100"/>
          </a:p>
        </p:txBody>
      </p:sp>
      <p:sp>
        <p:nvSpPr>
          <p:cNvPr id="165" name="Google Shape;165;gf8ccf0adf1_16_75"/>
          <p:cNvSpPr>
            <a:spLocks noGrp="1"/>
          </p:cNvSpPr>
          <p:nvPr>
            <p:ph type="sldNum" idx="12"/>
          </p:nvPr>
        </p:nvSpPr>
        <p:spPr>
          <a:xfrm>
            <a:off x="8763000" y="4972050"/>
            <a:ext cx="304800" cy="140400"/>
          </a:xfrm>
          <a:prstGeom prst="roundRect">
            <a:avLst>
              <a:gd name="adj" fmla="val 16667"/>
            </a:avLst>
          </a:prstGeom>
          <a:solidFill>
            <a:schemeClr val="lt1">
              <a:alpha val="45098"/>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66" name="Google Shape;166;gf8ccf0adf1_16_75"/>
          <p:cNvSpPr txBox="1">
            <a:spLocks noGrp="1"/>
          </p:cNvSpPr>
          <p:nvPr>
            <p:ph type="body" idx="1"/>
          </p:nvPr>
        </p:nvSpPr>
        <p:spPr>
          <a:xfrm>
            <a:off x="91325" y="58375"/>
            <a:ext cx="728601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500"/>
              </a:spcBef>
              <a:spcAft>
                <a:spcPts val="0"/>
              </a:spcAft>
              <a:buSzPts val="2800"/>
              <a:buNone/>
            </a:pPr>
            <a:r>
              <a:rPr lang="en-US" sz="2400" dirty="0">
                <a:solidFill>
                  <a:schemeClr val="lt1"/>
                </a:solidFill>
              </a:rPr>
              <a:t>Our AFOLU Offering for the GST Portal</a:t>
            </a:r>
            <a:endParaRPr sz="2400" dirty="0">
              <a:solidFill>
                <a:schemeClr val="lt1"/>
              </a:solidFill>
            </a:endParaRPr>
          </a:p>
        </p:txBody>
      </p:sp>
      <p:sp>
        <p:nvSpPr>
          <p:cNvPr id="167" name="Google Shape;167;gf8ccf0adf1_16_75"/>
          <p:cNvSpPr txBox="1"/>
          <p:nvPr/>
        </p:nvSpPr>
        <p:spPr>
          <a:xfrm>
            <a:off x="3882450" y="746597"/>
            <a:ext cx="1379100" cy="50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rgbClr val="92D050"/>
              </a:solidFill>
              <a:latin typeface="Arial"/>
              <a:ea typeface="Arial"/>
              <a:cs typeface="Arial"/>
              <a:sym typeface="Arial"/>
            </a:endParaRPr>
          </a:p>
        </p:txBody>
      </p:sp>
      <p:sp>
        <p:nvSpPr>
          <p:cNvPr id="168" name="Google Shape;168;gf8ccf0adf1_16_75"/>
          <p:cNvSpPr/>
          <p:nvPr/>
        </p:nvSpPr>
        <p:spPr>
          <a:xfrm>
            <a:off x="0" y="869851"/>
            <a:ext cx="4521000" cy="18939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62626"/>
                </a:solidFill>
                <a:latin typeface="Arial"/>
                <a:ea typeface="Arial"/>
                <a:cs typeface="Arial"/>
                <a:sym typeface="Arial"/>
              </a:rPr>
              <a:t>Above Ground Biomass</a:t>
            </a:r>
            <a:endParaRPr sz="1400" b="0" i="0" u="none" strike="noStrike" cap="none">
              <a:solidFill>
                <a:srgbClr val="000000"/>
              </a:solidFill>
              <a:latin typeface="Arial"/>
              <a:ea typeface="Arial"/>
              <a:cs typeface="Arial"/>
              <a:sym typeface="Arial"/>
            </a:endParaRPr>
          </a:p>
        </p:txBody>
      </p:sp>
      <p:sp>
        <p:nvSpPr>
          <p:cNvPr id="169" name="Google Shape;169;gf8ccf0adf1_16_75"/>
          <p:cNvSpPr/>
          <p:nvPr/>
        </p:nvSpPr>
        <p:spPr>
          <a:xfrm>
            <a:off x="4521136" y="874171"/>
            <a:ext cx="4623000" cy="1889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Land Cover</a:t>
            </a:r>
            <a:endParaRPr sz="1400" b="0" i="0" u="none" strike="noStrike" cap="none">
              <a:solidFill>
                <a:srgbClr val="000000"/>
              </a:solidFill>
              <a:latin typeface="Arial"/>
              <a:ea typeface="Arial"/>
              <a:cs typeface="Arial"/>
              <a:sym typeface="Arial"/>
            </a:endParaRPr>
          </a:p>
        </p:txBody>
      </p:sp>
      <p:sp>
        <p:nvSpPr>
          <p:cNvPr id="170" name="Google Shape;170;gf8ccf0adf1_16_75"/>
          <p:cNvSpPr/>
          <p:nvPr/>
        </p:nvSpPr>
        <p:spPr>
          <a:xfrm>
            <a:off x="4494958" y="2763713"/>
            <a:ext cx="4649100" cy="6414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Agriculture</a:t>
            </a:r>
            <a:endParaRPr sz="1400" b="0" i="0" u="none" strike="noStrike" cap="none">
              <a:solidFill>
                <a:srgbClr val="000000"/>
              </a:solidFill>
              <a:latin typeface="Arial"/>
              <a:ea typeface="Arial"/>
              <a:cs typeface="Arial"/>
              <a:sym typeface="Arial"/>
            </a:endParaRPr>
          </a:p>
        </p:txBody>
      </p:sp>
      <p:sp>
        <p:nvSpPr>
          <p:cNvPr id="171" name="Google Shape;171;gf8ccf0adf1_16_75"/>
          <p:cNvSpPr/>
          <p:nvPr/>
        </p:nvSpPr>
        <p:spPr>
          <a:xfrm>
            <a:off x="-1" y="2763713"/>
            <a:ext cx="3190200" cy="641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62626"/>
                </a:solidFill>
                <a:latin typeface="Arial"/>
                <a:ea typeface="Arial"/>
                <a:cs typeface="Arial"/>
                <a:sym typeface="Arial"/>
              </a:rPr>
              <a:t>Forests</a:t>
            </a:r>
            <a:endParaRPr sz="1400" b="0" i="0" u="none" strike="noStrike" cap="none">
              <a:solidFill>
                <a:srgbClr val="000000"/>
              </a:solidFill>
              <a:latin typeface="Arial"/>
              <a:ea typeface="Arial"/>
              <a:cs typeface="Arial"/>
              <a:sym typeface="Arial"/>
            </a:endParaRPr>
          </a:p>
        </p:txBody>
      </p:sp>
      <p:sp>
        <p:nvSpPr>
          <p:cNvPr id="172" name="Google Shape;172;gf8ccf0adf1_16_75"/>
          <p:cNvSpPr/>
          <p:nvPr/>
        </p:nvSpPr>
        <p:spPr>
          <a:xfrm>
            <a:off x="3190235" y="2763713"/>
            <a:ext cx="2635500" cy="641400"/>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262626"/>
                </a:solidFill>
                <a:latin typeface="Arial"/>
                <a:ea typeface="Arial"/>
                <a:cs typeface="Arial"/>
                <a:sym typeface="Arial"/>
              </a:rPr>
              <a:t>Mangroves</a:t>
            </a:r>
            <a:endParaRPr sz="1400" b="0" i="0" u="none" strike="noStrike" cap="none">
              <a:solidFill>
                <a:srgbClr val="000000"/>
              </a:solidFill>
              <a:latin typeface="Arial"/>
              <a:ea typeface="Arial"/>
              <a:cs typeface="Arial"/>
              <a:sym typeface="Arial"/>
            </a:endParaRPr>
          </a:p>
        </p:txBody>
      </p:sp>
      <p:grpSp>
        <p:nvGrpSpPr>
          <p:cNvPr id="173" name="Google Shape;173;gf8ccf0adf1_16_75"/>
          <p:cNvGrpSpPr/>
          <p:nvPr/>
        </p:nvGrpSpPr>
        <p:grpSpPr>
          <a:xfrm>
            <a:off x="321148" y="1152713"/>
            <a:ext cx="3591720" cy="1415092"/>
            <a:chOff x="321148" y="1152713"/>
            <a:chExt cx="3591720" cy="1415092"/>
          </a:xfrm>
        </p:grpSpPr>
        <p:pic>
          <p:nvPicPr>
            <p:cNvPr id="174" name="Google Shape;174;gf8ccf0adf1_16_75"/>
            <p:cNvPicPr preferRelativeResize="0"/>
            <p:nvPr/>
          </p:nvPicPr>
          <p:blipFill rotWithShape="1">
            <a:blip r:embed="rId3">
              <a:alphaModFix/>
            </a:blip>
            <a:srcRect/>
            <a:stretch/>
          </p:blipFill>
          <p:spPr>
            <a:xfrm>
              <a:off x="1815692" y="1152713"/>
              <a:ext cx="903167" cy="451584"/>
            </a:xfrm>
            <a:prstGeom prst="rect">
              <a:avLst/>
            </a:prstGeom>
            <a:noFill/>
            <a:ln>
              <a:noFill/>
            </a:ln>
          </p:spPr>
        </p:pic>
        <p:pic>
          <p:nvPicPr>
            <p:cNvPr id="175" name="Google Shape;175;gf8ccf0adf1_16_75"/>
            <p:cNvPicPr preferRelativeResize="0"/>
            <p:nvPr/>
          </p:nvPicPr>
          <p:blipFill rotWithShape="1">
            <a:blip r:embed="rId4">
              <a:alphaModFix/>
            </a:blip>
            <a:srcRect/>
            <a:stretch/>
          </p:blipFill>
          <p:spPr>
            <a:xfrm>
              <a:off x="321148" y="1449091"/>
              <a:ext cx="656593" cy="367692"/>
            </a:xfrm>
            <a:prstGeom prst="rect">
              <a:avLst/>
            </a:prstGeom>
            <a:noFill/>
            <a:ln>
              <a:noFill/>
            </a:ln>
          </p:spPr>
        </p:pic>
        <p:pic>
          <p:nvPicPr>
            <p:cNvPr id="176" name="Google Shape;176;gf8ccf0adf1_16_75"/>
            <p:cNvPicPr preferRelativeResize="0"/>
            <p:nvPr/>
          </p:nvPicPr>
          <p:blipFill rotWithShape="1">
            <a:blip r:embed="rId5">
              <a:alphaModFix/>
            </a:blip>
            <a:srcRect/>
            <a:stretch/>
          </p:blipFill>
          <p:spPr>
            <a:xfrm>
              <a:off x="3046093" y="1731368"/>
              <a:ext cx="866775" cy="328613"/>
            </a:xfrm>
            <a:prstGeom prst="rect">
              <a:avLst/>
            </a:prstGeom>
            <a:noFill/>
            <a:ln>
              <a:noFill/>
            </a:ln>
          </p:spPr>
        </p:pic>
        <p:pic>
          <p:nvPicPr>
            <p:cNvPr id="177" name="Google Shape;177;gf8ccf0adf1_16_75"/>
            <p:cNvPicPr preferRelativeResize="0"/>
            <p:nvPr/>
          </p:nvPicPr>
          <p:blipFill rotWithShape="1">
            <a:blip r:embed="rId6">
              <a:alphaModFix/>
            </a:blip>
            <a:srcRect/>
            <a:stretch/>
          </p:blipFill>
          <p:spPr>
            <a:xfrm>
              <a:off x="1045939" y="2059980"/>
              <a:ext cx="507825" cy="507825"/>
            </a:xfrm>
            <a:prstGeom prst="rect">
              <a:avLst/>
            </a:prstGeom>
            <a:noFill/>
            <a:ln>
              <a:noFill/>
            </a:ln>
          </p:spPr>
        </p:pic>
        <p:pic>
          <p:nvPicPr>
            <p:cNvPr id="178" name="Google Shape;178;gf8ccf0adf1_16_75"/>
            <p:cNvPicPr preferRelativeResize="0"/>
            <p:nvPr/>
          </p:nvPicPr>
          <p:blipFill rotWithShape="1">
            <a:blip r:embed="rId7">
              <a:alphaModFix/>
            </a:blip>
            <a:srcRect/>
            <a:stretch/>
          </p:blipFill>
          <p:spPr>
            <a:xfrm>
              <a:off x="2361725" y="2183234"/>
              <a:ext cx="1099017" cy="283182"/>
            </a:xfrm>
            <a:prstGeom prst="rect">
              <a:avLst/>
            </a:prstGeom>
            <a:noFill/>
            <a:ln>
              <a:noFill/>
            </a:ln>
          </p:spPr>
        </p:pic>
      </p:grpSp>
      <p:grpSp>
        <p:nvGrpSpPr>
          <p:cNvPr id="179" name="Google Shape;179;gf8ccf0adf1_16_75"/>
          <p:cNvGrpSpPr/>
          <p:nvPr/>
        </p:nvGrpSpPr>
        <p:grpSpPr>
          <a:xfrm>
            <a:off x="5042981" y="1041974"/>
            <a:ext cx="3612130" cy="1481009"/>
            <a:chOff x="5042981" y="1041974"/>
            <a:chExt cx="3612130" cy="1481009"/>
          </a:xfrm>
        </p:grpSpPr>
        <p:pic>
          <p:nvPicPr>
            <p:cNvPr id="180" name="Google Shape;180;gf8ccf0adf1_16_75"/>
            <p:cNvPicPr preferRelativeResize="0"/>
            <p:nvPr/>
          </p:nvPicPr>
          <p:blipFill rotWithShape="1">
            <a:blip r:embed="rId8">
              <a:alphaModFix/>
            </a:blip>
            <a:srcRect/>
            <a:stretch/>
          </p:blipFill>
          <p:spPr>
            <a:xfrm>
              <a:off x="7193185" y="1158374"/>
              <a:ext cx="622991" cy="622991"/>
            </a:xfrm>
            <a:prstGeom prst="rect">
              <a:avLst/>
            </a:prstGeom>
            <a:noFill/>
            <a:ln>
              <a:noFill/>
            </a:ln>
          </p:spPr>
        </p:pic>
        <p:pic>
          <p:nvPicPr>
            <p:cNvPr id="181" name="Google Shape;181;gf8ccf0adf1_16_75"/>
            <p:cNvPicPr preferRelativeResize="0"/>
            <p:nvPr/>
          </p:nvPicPr>
          <p:blipFill rotWithShape="1">
            <a:blip r:embed="rId9">
              <a:alphaModFix/>
            </a:blip>
            <a:srcRect/>
            <a:stretch/>
          </p:blipFill>
          <p:spPr>
            <a:xfrm>
              <a:off x="5042981" y="1041974"/>
              <a:ext cx="1064535" cy="369786"/>
            </a:xfrm>
            <a:prstGeom prst="rect">
              <a:avLst/>
            </a:prstGeom>
            <a:noFill/>
            <a:ln>
              <a:noFill/>
            </a:ln>
          </p:spPr>
        </p:pic>
        <p:sp>
          <p:nvSpPr>
            <p:cNvPr id="182" name="Google Shape;182;gf8ccf0adf1_16_75"/>
            <p:cNvSpPr/>
            <p:nvPr/>
          </p:nvSpPr>
          <p:spPr>
            <a:xfrm>
              <a:off x="7632111" y="2104783"/>
              <a:ext cx="1023000" cy="418200"/>
            </a:xfrm>
            <a:prstGeom prst="rect">
              <a:avLst/>
            </a:prstGeom>
            <a:solidFill>
              <a:schemeClr val="lt1"/>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HILDA+</a:t>
              </a:r>
              <a:endParaRPr sz="1400" b="0" i="0" u="none" strike="noStrike" cap="none">
                <a:solidFill>
                  <a:srgbClr val="000000"/>
                </a:solidFill>
                <a:latin typeface="Arial"/>
                <a:ea typeface="Arial"/>
                <a:cs typeface="Arial"/>
                <a:sym typeface="Arial"/>
              </a:endParaRPr>
            </a:p>
          </p:txBody>
        </p:sp>
        <p:grpSp>
          <p:nvGrpSpPr>
            <p:cNvPr id="183" name="Google Shape;183;gf8ccf0adf1_16_75"/>
            <p:cNvGrpSpPr/>
            <p:nvPr/>
          </p:nvGrpSpPr>
          <p:grpSpPr>
            <a:xfrm>
              <a:off x="5347062" y="1737884"/>
              <a:ext cx="1379029" cy="579166"/>
              <a:chOff x="3619500" y="2895600"/>
              <a:chExt cx="1905000" cy="1066800"/>
            </a:xfrm>
          </p:grpSpPr>
          <p:pic>
            <p:nvPicPr>
              <p:cNvPr id="184" name="Google Shape;184;gf8ccf0adf1_16_75"/>
              <p:cNvPicPr preferRelativeResize="0"/>
              <p:nvPr/>
            </p:nvPicPr>
            <p:blipFill rotWithShape="1">
              <a:blip r:embed="rId10">
                <a:alphaModFix/>
              </a:blip>
              <a:srcRect/>
              <a:stretch/>
            </p:blipFill>
            <p:spPr>
              <a:xfrm>
                <a:off x="3619500" y="2895600"/>
                <a:ext cx="1905000" cy="1066800"/>
              </a:xfrm>
              <a:prstGeom prst="rect">
                <a:avLst/>
              </a:prstGeom>
              <a:noFill/>
              <a:ln>
                <a:noFill/>
              </a:ln>
            </p:spPr>
          </p:pic>
          <p:sp>
            <p:nvSpPr>
              <p:cNvPr id="185" name="Google Shape;185;gf8ccf0adf1_16_75"/>
              <p:cNvSpPr txBox="1"/>
              <p:nvPr/>
            </p:nvSpPr>
            <p:spPr>
              <a:xfrm>
                <a:off x="4185529" y="3504559"/>
                <a:ext cx="1322700" cy="36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Global Land Cover</a:t>
                </a:r>
                <a:endParaRPr sz="1400" b="0" i="0" u="none" strike="noStrike" cap="none">
                  <a:solidFill>
                    <a:srgbClr val="000000"/>
                  </a:solidFill>
                  <a:latin typeface="Arial"/>
                  <a:ea typeface="Arial"/>
                  <a:cs typeface="Arial"/>
                  <a:sym typeface="Arial"/>
                </a:endParaRPr>
              </a:p>
            </p:txBody>
          </p:sp>
        </p:grpSp>
      </p:grpSp>
      <p:pic>
        <p:nvPicPr>
          <p:cNvPr id="186" name="Google Shape;186;gf8ccf0adf1_16_75"/>
          <p:cNvPicPr preferRelativeResize="0"/>
          <p:nvPr/>
        </p:nvPicPr>
        <p:blipFill rotWithShape="1">
          <a:blip r:embed="rId11">
            <a:alphaModFix/>
          </a:blip>
          <a:srcRect/>
          <a:stretch/>
        </p:blipFill>
        <p:spPr>
          <a:xfrm>
            <a:off x="3423220" y="2889434"/>
            <a:ext cx="344423" cy="407956"/>
          </a:xfrm>
          <a:prstGeom prst="rect">
            <a:avLst/>
          </a:prstGeom>
          <a:noFill/>
          <a:ln>
            <a:noFill/>
          </a:ln>
        </p:spPr>
      </p:pic>
      <p:pic>
        <p:nvPicPr>
          <p:cNvPr id="187" name="Google Shape;187;gf8ccf0adf1_16_75"/>
          <p:cNvPicPr preferRelativeResize="0"/>
          <p:nvPr/>
        </p:nvPicPr>
        <p:blipFill rotWithShape="1">
          <a:blip r:embed="rId12">
            <a:alphaModFix/>
          </a:blip>
          <a:srcRect/>
          <a:stretch/>
        </p:blipFill>
        <p:spPr>
          <a:xfrm>
            <a:off x="6824885" y="2835590"/>
            <a:ext cx="552450" cy="500063"/>
          </a:xfrm>
          <a:prstGeom prst="rect">
            <a:avLst/>
          </a:prstGeom>
          <a:noFill/>
          <a:ln>
            <a:noFill/>
          </a:ln>
        </p:spPr>
      </p:pic>
      <p:pic>
        <p:nvPicPr>
          <p:cNvPr id="188" name="Google Shape;188;gf8ccf0adf1_16_75"/>
          <p:cNvPicPr preferRelativeResize="0"/>
          <p:nvPr/>
        </p:nvPicPr>
        <p:blipFill rotWithShape="1">
          <a:blip r:embed="rId13">
            <a:alphaModFix/>
          </a:blip>
          <a:srcRect/>
          <a:stretch/>
        </p:blipFill>
        <p:spPr>
          <a:xfrm>
            <a:off x="1196605" y="2830558"/>
            <a:ext cx="484530" cy="484530"/>
          </a:xfrm>
          <a:prstGeom prst="rect">
            <a:avLst/>
          </a:prstGeom>
          <a:noFill/>
          <a:ln>
            <a:noFill/>
          </a:ln>
        </p:spPr>
      </p:pic>
      <p:sp>
        <p:nvSpPr>
          <p:cNvPr id="189" name="Google Shape;189;gf8ccf0adf1_16_75"/>
          <p:cNvSpPr txBox="1"/>
          <p:nvPr/>
        </p:nvSpPr>
        <p:spPr>
          <a:xfrm>
            <a:off x="181615" y="3702261"/>
            <a:ext cx="9033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Refer to ceos.org/gst for further details on individual datasets &amp; their application</a:t>
            </a:r>
            <a:endParaRPr sz="1400" b="0" i="0" u="none" strike="noStrike" cap="none">
              <a:solidFill>
                <a:srgbClr val="000000"/>
              </a:solidFill>
              <a:latin typeface="Arial"/>
              <a:ea typeface="Arial"/>
              <a:cs typeface="Arial"/>
              <a:sym typeface="Arial"/>
            </a:endParaRPr>
          </a:p>
        </p:txBody>
      </p:sp>
      <p:grpSp>
        <p:nvGrpSpPr>
          <p:cNvPr id="190" name="Google Shape;190;gf8ccf0adf1_16_75"/>
          <p:cNvGrpSpPr/>
          <p:nvPr/>
        </p:nvGrpSpPr>
        <p:grpSpPr>
          <a:xfrm>
            <a:off x="683726" y="960937"/>
            <a:ext cx="3346337" cy="1625020"/>
            <a:chOff x="683726" y="960937"/>
            <a:chExt cx="3346337" cy="1625020"/>
          </a:xfrm>
        </p:grpSpPr>
        <p:pic>
          <p:nvPicPr>
            <p:cNvPr id="191" name="Google Shape;191;gf8ccf0adf1_16_75"/>
            <p:cNvPicPr preferRelativeResize="0"/>
            <p:nvPr/>
          </p:nvPicPr>
          <p:blipFill rotWithShape="1">
            <a:blip r:embed="rId14">
              <a:alphaModFix amt="74000"/>
            </a:blip>
            <a:srcRect/>
            <a:stretch/>
          </p:blipFill>
          <p:spPr>
            <a:xfrm>
              <a:off x="683726" y="960937"/>
              <a:ext cx="3346337" cy="1625020"/>
            </a:xfrm>
            <a:prstGeom prst="rect">
              <a:avLst/>
            </a:prstGeom>
            <a:noFill/>
            <a:ln>
              <a:noFill/>
            </a:ln>
            <a:effectLst>
              <a:outerShdw blurRad="57150" dist="19050" dir="5400000" algn="bl" rotWithShape="0">
                <a:srgbClr val="000000">
                  <a:alpha val="47843"/>
                </a:srgbClr>
              </a:outerShdw>
            </a:effectLst>
          </p:spPr>
        </p:pic>
        <p:sp>
          <p:nvSpPr>
            <p:cNvPr id="192" name="Google Shape;192;gf8ccf0adf1_16_75"/>
            <p:cNvSpPr txBox="1"/>
            <p:nvPr/>
          </p:nvSpPr>
          <p:spPr>
            <a:xfrm>
              <a:off x="1517851" y="1207498"/>
              <a:ext cx="1796400" cy="1092900"/>
            </a:xfrm>
            <a:prstGeom prst="rect">
              <a:avLst/>
            </a:prstGeom>
            <a:noFill/>
            <a:ln>
              <a:noFill/>
            </a:ln>
            <a:effectLst>
              <a:outerShdw blurRad="57150" dist="19050" dir="5400000" algn="bl" rotWithShape="0">
                <a:srgbClr val="000000">
                  <a:alpha val="47843"/>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Future - synthesised biomass product providing estimates at a jurisdictional level globally</a:t>
              </a:r>
              <a:endParaRPr sz="1300" b="0" i="0" u="none" strike="noStrike" cap="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1000"/>
                                        <p:tgtEl>
                                          <p:spTgt spid="17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 calcmode="lin" valueType="num">
                                      <p:cBhvr additive="base">
                                        <p:cTn id="12" dur="1000"/>
                                        <p:tgtEl>
                                          <p:spTgt spid="17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8"/>
                                        </p:tgtEl>
                                        <p:attrNameLst>
                                          <p:attrName>style.visibility</p:attrName>
                                        </p:attrNameLst>
                                      </p:cBhvr>
                                      <p:to>
                                        <p:strVal val="visible"/>
                                      </p:to>
                                    </p:set>
                                    <p:anim calcmode="lin" valueType="num">
                                      <p:cBhvr additive="base">
                                        <p:cTn id="17" dur="1000"/>
                                        <p:tgtEl>
                                          <p:spTgt spid="18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 calcmode="lin" valueType="num">
                                      <p:cBhvr additive="base">
                                        <p:cTn id="22" dur="1000"/>
                                        <p:tgtEl>
                                          <p:spTgt spid="18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7"/>
                                        </p:tgtEl>
                                        <p:attrNameLst>
                                          <p:attrName>style.visibility</p:attrName>
                                        </p:attrNameLst>
                                      </p:cBhvr>
                                      <p:to>
                                        <p:strVal val="visible"/>
                                      </p:to>
                                    </p:set>
                                    <p:anim calcmode="lin" valueType="num">
                                      <p:cBhvr additive="base">
                                        <p:cTn id="27" dur="1000"/>
                                        <p:tgtEl>
                                          <p:spTgt spid="18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additive="base">
                                        <p:cTn id="32" dur="1000"/>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f6737e1db1_1_18"/>
          <p:cNvSpPr txBox="1"/>
          <p:nvPr/>
        </p:nvSpPr>
        <p:spPr>
          <a:xfrm>
            <a:off x="1924539" y="218665"/>
            <a:ext cx="84966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2000" i="0" u="none" strike="noStrike" cap="none" dirty="0">
                <a:solidFill>
                  <a:schemeClr val="lt1"/>
                </a:solidFill>
                <a:latin typeface="+mn-lt"/>
                <a:ea typeface="Georgia"/>
                <a:cs typeface="Georgia"/>
                <a:sym typeface="Georgia"/>
              </a:rPr>
              <a:t>National User Engagement</a:t>
            </a:r>
            <a:endParaRPr sz="2000" i="0" u="none" strike="noStrike" cap="none" dirty="0">
              <a:solidFill>
                <a:schemeClr val="lt1"/>
              </a:solidFill>
              <a:latin typeface="+mn-lt"/>
              <a:ea typeface="Georgia"/>
              <a:cs typeface="Georgia"/>
              <a:sym typeface="Georgia"/>
            </a:endParaRPr>
          </a:p>
        </p:txBody>
      </p:sp>
      <p:sp>
        <p:nvSpPr>
          <p:cNvPr id="216" name="Google Shape;216;gf6737e1db1_1_18"/>
          <p:cNvSpPr txBox="1"/>
          <p:nvPr/>
        </p:nvSpPr>
        <p:spPr>
          <a:xfrm>
            <a:off x="0" y="2768156"/>
            <a:ext cx="8673737" cy="26161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Georgia"/>
                <a:ea typeface="Georgia"/>
                <a:cs typeface="Georgia"/>
                <a:sym typeface="Georgia"/>
              </a:rPr>
              <a:t>validation of the harmonized biomass map (additional NFI data)  </a:t>
            </a:r>
            <a:endParaRPr sz="1100" b="0" i="0" u="none" strike="noStrike" cap="none">
              <a:solidFill>
                <a:srgbClr val="000000"/>
              </a:solidFill>
              <a:latin typeface="Georgia"/>
              <a:ea typeface="Georgia"/>
              <a:cs typeface="Georgia"/>
              <a:sym typeface="Georgia"/>
            </a:endParaRPr>
          </a:p>
        </p:txBody>
      </p:sp>
      <p:graphicFrame>
        <p:nvGraphicFramePr>
          <p:cNvPr id="217" name="Google Shape;217;gf6737e1db1_1_18"/>
          <p:cNvGraphicFramePr/>
          <p:nvPr/>
        </p:nvGraphicFramePr>
        <p:xfrm>
          <a:off x="4394719" y="1231641"/>
          <a:ext cx="4749300" cy="1736007"/>
        </p:xfrm>
        <a:graphic>
          <a:graphicData uri="http://schemas.openxmlformats.org/drawingml/2006/table">
            <a:tbl>
              <a:tblPr>
                <a:noFill/>
                <a:tableStyleId>{F333D52B-36E9-47D4-A2C9-7B9A470660E9}</a:tableStyleId>
              </a:tblPr>
              <a:tblGrid>
                <a:gridCol w="750325">
                  <a:extLst>
                    <a:ext uri="{9D8B030D-6E8A-4147-A177-3AD203B41FA5}">
                      <a16:colId xmlns:a16="http://schemas.microsoft.com/office/drawing/2014/main" val="20000"/>
                    </a:ext>
                  </a:extLst>
                </a:gridCol>
                <a:gridCol w="773825">
                  <a:extLst>
                    <a:ext uri="{9D8B030D-6E8A-4147-A177-3AD203B41FA5}">
                      <a16:colId xmlns:a16="http://schemas.microsoft.com/office/drawing/2014/main" val="20001"/>
                    </a:ext>
                  </a:extLst>
                </a:gridCol>
                <a:gridCol w="405500">
                  <a:extLst>
                    <a:ext uri="{9D8B030D-6E8A-4147-A177-3AD203B41FA5}">
                      <a16:colId xmlns:a16="http://schemas.microsoft.com/office/drawing/2014/main" val="20002"/>
                    </a:ext>
                  </a:extLst>
                </a:gridCol>
                <a:gridCol w="652000">
                  <a:extLst>
                    <a:ext uri="{9D8B030D-6E8A-4147-A177-3AD203B41FA5}">
                      <a16:colId xmlns:a16="http://schemas.microsoft.com/office/drawing/2014/main" val="20003"/>
                    </a:ext>
                  </a:extLst>
                </a:gridCol>
                <a:gridCol w="729225">
                  <a:extLst>
                    <a:ext uri="{9D8B030D-6E8A-4147-A177-3AD203B41FA5}">
                      <a16:colId xmlns:a16="http://schemas.microsoft.com/office/drawing/2014/main" val="20004"/>
                    </a:ext>
                  </a:extLst>
                </a:gridCol>
                <a:gridCol w="597675">
                  <a:extLst>
                    <a:ext uri="{9D8B030D-6E8A-4147-A177-3AD203B41FA5}">
                      <a16:colId xmlns:a16="http://schemas.microsoft.com/office/drawing/2014/main" val="20005"/>
                    </a:ext>
                  </a:extLst>
                </a:gridCol>
                <a:gridCol w="420375">
                  <a:extLst>
                    <a:ext uri="{9D8B030D-6E8A-4147-A177-3AD203B41FA5}">
                      <a16:colId xmlns:a16="http://schemas.microsoft.com/office/drawing/2014/main" val="20006"/>
                    </a:ext>
                  </a:extLst>
                </a:gridCol>
                <a:gridCol w="420375">
                  <a:extLst>
                    <a:ext uri="{9D8B030D-6E8A-4147-A177-3AD203B41FA5}">
                      <a16:colId xmlns:a16="http://schemas.microsoft.com/office/drawing/2014/main" val="20007"/>
                    </a:ext>
                  </a:extLst>
                </a:gridCol>
              </a:tblGrid>
              <a:tr h="114825">
                <a:tc>
                  <a:txBody>
                    <a:bodyPr/>
                    <a:lstStyle/>
                    <a:p>
                      <a:pPr marL="0" marR="0" lvl="0" indent="0" algn="ctr" rtl="0">
                        <a:lnSpc>
                          <a:spcPct val="115000"/>
                        </a:lnSpc>
                        <a:spcBef>
                          <a:spcPts val="0"/>
                        </a:spcBef>
                        <a:spcAft>
                          <a:spcPts val="0"/>
                        </a:spcAft>
                        <a:buClr>
                          <a:srgbClr val="000000"/>
                        </a:buClr>
                        <a:buSzPts val="700"/>
                        <a:buFont typeface="Arial"/>
                        <a:buNone/>
                      </a:pPr>
                      <a:r>
                        <a:rPr lang="en-US" sz="700" b="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 </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 </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5">
                  <a:txBody>
                    <a:bodyPr/>
                    <a:lstStyle/>
                    <a:p>
                      <a:pPr marL="0" marR="0" lvl="0" indent="0" algn="ctr" rtl="0">
                        <a:lnSpc>
                          <a:spcPct val="115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indicators of MRV capacity</a:t>
                      </a:r>
                      <a:endParaRPr sz="800" u="none" strike="noStrike" cap="none">
                        <a:latin typeface="Calibri"/>
                        <a:ea typeface="Calibri"/>
                        <a:cs typeface="Calibri"/>
                        <a:sym typeface="Calibri"/>
                      </a:endParaRPr>
                    </a:p>
                  </a:txBody>
                  <a:tcPr marL="33350" marR="33350" marT="0" marB="0">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36775">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latin typeface="Calibri"/>
                          <a:ea typeface="Calibri"/>
                          <a:cs typeface="Calibri"/>
                          <a:sym typeface="Calibri"/>
                        </a:rPr>
                        <a:t>Country</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Region</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Status </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FREL </a:t>
                      </a:r>
                      <a:endParaRPr sz="800" u="none" strike="noStrike" cap="none">
                        <a:latin typeface="Calibri"/>
                        <a:ea typeface="Calibri"/>
                        <a:cs typeface="Calibri"/>
                        <a:sym typeface="Calibri"/>
                      </a:endParaRPr>
                    </a:p>
                  </a:txBody>
                  <a:tcPr marL="33350" marR="33350" marT="0" marB="0" anchor="ctr">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BUR REDD+ Annex</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BUR</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NIR</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NFI</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4825">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Cambodia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Asia </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LDC</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2017; 2021</a:t>
                      </a:r>
                      <a:endParaRPr sz="800" u="none" strike="noStrike" cap="none">
                        <a:latin typeface="Calibri"/>
                        <a:ea typeface="Calibri"/>
                        <a:cs typeface="Calibri"/>
                        <a:sym typeface="Calibri"/>
                      </a:endParaRPr>
                    </a:p>
                  </a:txBody>
                  <a:tcPr marL="33350" marR="33350" marT="0" marB="0">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2020</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2020</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sng" strike="noStrike" cap="none">
                          <a:solidFill>
                            <a:schemeClr val="hlink"/>
                          </a:solidFill>
                          <a:latin typeface="Calibri"/>
                          <a:ea typeface="Calibri"/>
                          <a:cs typeface="Calibri"/>
                          <a:sym typeface="Calibri"/>
                          <a:hlinkClick r:id="rId3"/>
                        </a:rPr>
                        <a:t>2020</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No</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58000">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Colombia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Latin American </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2015; 2020</a:t>
                      </a:r>
                      <a:endParaRPr sz="800" u="none" strike="noStrike" cap="none">
                        <a:latin typeface="Calibri"/>
                        <a:ea typeface="Calibri"/>
                        <a:cs typeface="Calibri"/>
                        <a:sym typeface="Calibri"/>
                      </a:endParaRPr>
                    </a:p>
                  </a:txBody>
                  <a:tcPr marL="33350" marR="33350" marT="0" marB="0">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2016, 2019</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2015, 2018</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sng" strike="noStrike" cap="none">
                          <a:solidFill>
                            <a:schemeClr val="hlink"/>
                          </a:solidFill>
                          <a:latin typeface="Calibri"/>
                          <a:ea typeface="Calibri"/>
                          <a:cs typeface="Calibri"/>
                          <a:sym typeface="Calibri"/>
                          <a:hlinkClick r:id="rId4"/>
                        </a:rPr>
                        <a:t>2019</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Yes</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31225">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Ethiopia</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Africa</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2016</a:t>
                      </a:r>
                      <a:endParaRPr sz="800" u="none" strike="noStrike" cap="none">
                        <a:latin typeface="Calibri"/>
                        <a:ea typeface="Calibri"/>
                        <a:cs typeface="Calibri"/>
                        <a:sym typeface="Calibri"/>
                      </a:endParaRPr>
                    </a:p>
                  </a:txBody>
                  <a:tcPr marL="33350" marR="33350" marT="0" marB="0" anchor="ctr">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800"/>
                        <a:buFont typeface="Arial"/>
                        <a:buNone/>
                      </a:pPr>
                      <a:r>
                        <a:rPr lang="en-US" sz="800" u="none" strike="noStrike" cap="none">
                          <a:latin typeface="Calibri"/>
                          <a:ea typeface="Calibri"/>
                          <a:cs typeface="Calibri"/>
                          <a:sym typeface="Calibri"/>
                        </a:rPr>
                        <a:t>?</a:t>
                      </a:r>
                      <a:endParaRPr sz="800" u="none" strike="noStrike" cap="none">
                        <a:latin typeface="Calibri"/>
                        <a:ea typeface="Calibri"/>
                        <a:cs typeface="Calibri"/>
                        <a:sym typeface="Calibri"/>
                      </a:endParaRPr>
                    </a:p>
                  </a:txBody>
                  <a:tcPr marL="33350" marR="33350" marT="0" marB="0" anchor="ctr">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14825">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Guatemala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Latin American </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Yes</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14825">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Madagascar</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Africa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LDC</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2017; 2018</a:t>
                      </a:r>
                      <a:endParaRPr sz="800" u="none" strike="noStrike" cap="none">
                        <a:latin typeface="Calibri"/>
                        <a:ea typeface="Calibri"/>
                        <a:cs typeface="Calibri"/>
                        <a:sym typeface="Calibri"/>
                      </a:endParaRPr>
                    </a:p>
                  </a:txBody>
                  <a:tcPr marL="33350" marR="33350" marT="0" marB="0">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Yes</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58000">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Mexico</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Latin America </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2015; 2020</a:t>
                      </a:r>
                      <a:endParaRPr sz="800" u="none" strike="noStrike" cap="none">
                        <a:latin typeface="Calibri"/>
                        <a:ea typeface="Calibri"/>
                        <a:cs typeface="Calibri"/>
                        <a:sym typeface="Calibri"/>
                      </a:endParaRPr>
                    </a:p>
                  </a:txBody>
                  <a:tcPr marL="33350" marR="33350" marT="0" marB="0">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2015, 2019</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sng" strike="noStrike" cap="none">
                          <a:solidFill>
                            <a:schemeClr val="hlink"/>
                          </a:solidFill>
                          <a:latin typeface="Calibri"/>
                          <a:ea typeface="Calibri"/>
                          <a:cs typeface="Calibri"/>
                          <a:sym typeface="Calibri"/>
                          <a:hlinkClick r:id="rId5"/>
                        </a:rPr>
                        <a:t>2019</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Yes</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58000">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Paraguay</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Latin America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2016</a:t>
                      </a:r>
                      <a:endParaRPr sz="800" u="none" strike="noStrike" cap="none">
                        <a:latin typeface="Calibri"/>
                        <a:ea typeface="Calibri"/>
                        <a:cs typeface="Calibri"/>
                        <a:sym typeface="Calibri"/>
                      </a:endParaRPr>
                    </a:p>
                  </a:txBody>
                  <a:tcPr marL="33350" marR="33350" marT="0" marB="0">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2019</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2015, 2018</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Yes</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58000">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Peru</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Latin America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2016; 2021</a:t>
                      </a:r>
                      <a:endParaRPr sz="800" u="none" strike="noStrike" cap="none">
                        <a:latin typeface="Calibri"/>
                        <a:ea typeface="Calibri"/>
                        <a:cs typeface="Calibri"/>
                        <a:sym typeface="Calibri"/>
                      </a:endParaRPr>
                    </a:p>
                  </a:txBody>
                  <a:tcPr marL="33350" marR="33350" marT="0" marB="0">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2014, 2019</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sng" strike="noStrike" cap="none">
                          <a:solidFill>
                            <a:schemeClr val="hlink"/>
                          </a:solidFill>
                          <a:latin typeface="Calibri"/>
                          <a:ea typeface="Calibri"/>
                          <a:cs typeface="Calibri"/>
                          <a:sym typeface="Calibri"/>
                          <a:hlinkClick r:id="rId6"/>
                        </a:rPr>
                        <a:t>2019</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Yes</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58000">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Solomon Islands</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Asia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LDC</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2019</a:t>
                      </a:r>
                      <a:endParaRPr sz="800" u="none" strike="noStrike" cap="none">
                        <a:latin typeface="Calibri"/>
                        <a:ea typeface="Calibri"/>
                        <a:cs typeface="Calibri"/>
                        <a:sym typeface="Calibri"/>
                      </a:endParaRPr>
                    </a:p>
                  </a:txBody>
                  <a:tcPr marL="33350" marR="33350" marT="0" marB="0">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No</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14825">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Zambia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Africa </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LDC</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2016; 2021</a:t>
                      </a:r>
                      <a:endParaRPr sz="800" u="none" strike="noStrike" cap="none">
                        <a:latin typeface="Calibri"/>
                        <a:ea typeface="Calibri"/>
                        <a:cs typeface="Calibri"/>
                        <a:sym typeface="Calibri"/>
                      </a:endParaRPr>
                    </a:p>
                  </a:txBody>
                  <a:tcPr marL="33350" marR="33350" marT="0" marB="0">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2020</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n.a.</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Yes</a:t>
                      </a:r>
                      <a:endParaRPr sz="800" u="none" strike="noStrike" cap="none">
                        <a:latin typeface="Calibri"/>
                        <a:ea typeface="Calibri"/>
                        <a:cs typeface="Calibri"/>
                        <a:sym typeface="Calibri"/>
                      </a:endParaRPr>
                    </a:p>
                  </a:txBody>
                  <a:tcPr marL="33350" marR="333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pic>
        <p:nvPicPr>
          <p:cNvPr id="218" name="Google Shape;218;gf6737e1db1_1_18"/>
          <p:cNvPicPr preferRelativeResize="0"/>
          <p:nvPr/>
        </p:nvPicPr>
        <p:blipFill rotWithShape="1">
          <a:blip r:embed="rId7">
            <a:alphaModFix/>
          </a:blip>
          <a:srcRect/>
          <a:stretch/>
        </p:blipFill>
        <p:spPr>
          <a:xfrm>
            <a:off x="450668" y="3079797"/>
            <a:ext cx="2671361" cy="1834578"/>
          </a:xfrm>
          <a:prstGeom prst="rect">
            <a:avLst/>
          </a:prstGeom>
          <a:noFill/>
          <a:ln>
            <a:noFill/>
          </a:ln>
        </p:spPr>
      </p:pic>
      <p:pic>
        <p:nvPicPr>
          <p:cNvPr id="219" name="Google Shape;219;gf6737e1db1_1_18"/>
          <p:cNvPicPr preferRelativeResize="0"/>
          <p:nvPr/>
        </p:nvPicPr>
        <p:blipFill rotWithShape="1">
          <a:blip r:embed="rId8">
            <a:alphaModFix/>
          </a:blip>
          <a:srcRect/>
          <a:stretch/>
        </p:blipFill>
        <p:spPr>
          <a:xfrm>
            <a:off x="6330448" y="3073010"/>
            <a:ext cx="2813552" cy="1832322"/>
          </a:xfrm>
          <a:prstGeom prst="rect">
            <a:avLst/>
          </a:prstGeom>
          <a:noFill/>
          <a:ln>
            <a:noFill/>
          </a:ln>
        </p:spPr>
      </p:pic>
      <p:pic>
        <p:nvPicPr>
          <p:cNvPr id="220" name="Google Shape;220;gf6737e1db1_1_18"/>
          <p:cNvPicPr preferRelativeResize="0"/>
          <p:nvPr/>
        </p:nvPicPr>
        <p:blipFill rotWithShape="1">
          <a:blip r:embed="rId9">
            <a:alphaModFix/>
          </a:blip>
          <a:srcRect/>
          <a:stretch/>
        </p:blipFill>
        <p:spPr>
          <a:xfrm>
            <a:off x="3344961" y="3070592"/>
            <a:ext cx="2677012" cy="1841527"/>
          </a:xfrm>
          <a:prstGeom prst="rect">
            <a:avLst/>
          </a:prstGeom>
          <a:noFill/>
          <a:ln>
            <a:noFill/>
          </a:ln>
        </p:spPr>
      </p:pic>
      <p:sp>
        <p:nvSpPr>
          <p:cNvPr id="221" name="Google Shape;221;gf6737e1db1_1_18"/>
          <p:cNvSpPr txBox="1"/>
          <p:nvPr/>
        </p:nvSpPr>
        <p:spPr>
          <a:xfrm>
            <a:off x="6381206" y="4246347"/>
            <a:ext cx="783771" cy="173124"/>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25"/>
              <a:buFont typeface="Arial"/>
              <a:buNone/>
            </a:pPr>
            <a:r>
              <a:rPr lang="en-US" sz="525" b="0" i="0" u="none" strike="noStrike" cap="none">
                <a:solidFill>
                  <a:schemeClr val="lt1"/>
                </a:solidFill>
                <a:latin typeface="Times New Roman"/>
                <a:ea typeface="Times New Roman"/>
                <a:cs typeface="Times New Roman"/>
                <a:sym typeface="Times New Roman"/>
              </a:rPr>
              <a:t>Solomon Islands</a:t>
            </a:r>
            <a:endParaRPr sz="525" b="0" i="0" u="none" strike="noStrike" cap="none">
              <a:solidFill>
                <a:schemeClr val="lt1"/>
              </a:solidFill>
              <a:latin typeface="Times New Roman"/>
              <a:ea typeface="Times New Roman"/>
              <a:cs typeface="Times New Roman"/>
              <a:sym typeface="Times New Roman"/>
            </a:endParaRPr>
          </a:p>
        </p:txBody>
      </p:sp>
      <p:pic>
        <p:nvPicPr>
          <p:cNvPr id="222" name="Google Shape;222;gf6737e1db1_1_18"/>
          <p:cNvPicPr preferRelativeResize="0"/>
          <p:nvPr/>
        </p:nvPicPr>
        <p:blipFill rotWithShape="1">
          <a:blip r:embed="rId10">
            <a:alphaModFix/>
          </a:blip>
          <a:srcRect/>
          <a:stretch/>
        </p:blipFill>
        <p:spPr>
          <a:xfrm>
            <a:off x="177282" y="1142272"/>
            <a:ext cx="4141287" cy="1653876"/>
          </a:xfrm>
          <a:prstGeom prst="rect">
            <a:avLst/>
          </a:prstGeom>
          <a:noFill/>
          <a:ln>
            <a:noFill/>
          </a:ln>
        </p:spPr>
      </p:pic>
      <p:sp>
        <p:nvSpPr>
          <p:cNvPr id="223" name="Google Shape;223;gf6737e1db1_1_18"/>
          <p:cNvSpPr txBox="1"/>
          <p:nvPr/>
        </p:nvSpPr>
        <p:spPr>
          <a:xfrm>
            <a:off x="0" y="867747"/>
            <a:ext cx="8673737" cy="2616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Georgia"/>
                <a:ea typeface="Georgia"/>
                <a:cs typeface="Georgia"/>
                <a:sym typeface="Georgia"/>
              </a:rPr>
              <a:t>Demonstration of uptake of satellite-based data and derived products in country reporting to the UNFCCC  </a:t>
            </a:r>
            <a:endParaRPr sz="1100" b="0" i="0" u="none" strike="noStrike" cap="none">
              <a:solidFill>
                <a:srgbClr val="000000"/>
              </a:solidFill>
              <a:latin typeface="Georgia"/>
              <a:ea typeface="Georgia"/>
              <a:cs typeface="Georgia"/>
              <a:sym typeface="Georgia"/>
            </a:endParaRPr>
          </a:p>
        </p:txBody>
      </p:sp>
      <p:pic>
        <p:nvPicPr>
          <p:cNvPr id="224" name="Google Shape;224;gf6737e1db1_1_18" descr="Text&#10;&#10;Description automatically generated with medium confidence"/>
          <p:cNvPicPr preferRelativeResize="0"/>
          <p:nvPr/>
        </p:nvPicPr>
        <p:blipFill rotWithShape="1">
          <a:blip r:embed="rId11">
            <a:alphaModFix/>
          </a:blip>
          <a:srcRect/>
          <a:stretch/>
        </p:blipFill>
        <p:spPr>
          <a:xfrm>
            <a:off x="5303362" y="71718"/>
            <a:ext cx="2128379" cy="6910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f6737e1db1_1_45"/>
          <p:cNvSpPr txBox="1"/>
          <p:nvPr/>
        </p:nvSpPr>
        <p:spPr>
          <a:xfrm>
            <a:off x="2154683" y="124693"/>
            <a:ext cx="5429457"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2000" i="0" u="none" strike="noStrike" cap="none" dirty="0">
                <a:solidFill>
                  <a:srgbClr val="FFFFFF"/>
                </a:solidFill>
                <a:latin typeface="+mn-lt"/>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Biomass – Calibration of Global CCI Biomass Map in Peru</a:t>
            </a:r>
            <a:endParaRPr sz="2000" i="0" u="none" strike="noStrike" cap="none" dirty="0">
              <a:solidFill>
                <a:srgbClr val="000000"/>
              </a:solidFill>
              <a:latin typeface="+mn-lt"/>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p:txBody>
      </p:sp>
      <p:pic>
        <p:nvPicPr>
          <p:cNvPr id="240" name="Google Shape;240;gf6737e1db1_1_45"/>
          <p:cNvPicPr preferRelativeResize="0"/>
          <p:nvPr/>
        </p:nvPicPr>
        <p:blipFill rotWithShape="1">
          <a:blip r:embed="rId3">
            <a:alphaModFix/>
          </a:blip>
          <a:srcRect/>
          <a:stretch/>
        </p:blipFill>
        <p:spPr>
          <a:xfrm>
            <a:off x="4517955" y="2109512"/>
            <a:ext cx="4404278" cy="2553383"/>
          </a:xfrm>
          <a:prstGeom prst="rect">
            <a:avLst/>
          </a:prstGeom>
          <a:noFill/>
          <a:ln>
            <a:noFill/>
          </a:ln>
        </p:spPr>
      </p:pic>
      <p:pic>
        <p:nvPicPr>
          <p:cNvPr id="241" name="Google Shape;241;gf6737e1db1_1_45"/>
          <p:cNvPicPr preferRelativeResize="0"/>
          <p:nvPr/>
        </p:nvPicPr>
        <p:blipFill rotWithShape="1">
          <a:blip r:embed="rId4">
            <a:alphaModFix/>
          </a:blip>
          <a:srcRect/>
          <a:stretch/>
        </p:blipFill>
        <p:spPr>
          <a:xfrm>
            <a:off x="338768" y="855611"/>
            <a:ext cx="3456820" cy="2658845"/>
          </a:xfrm>
          <a:prstGeom prst="rect">
            <a:avLst/>
          </a:prstGeom>
          <a:noFill/>
          <a:ln>
            <a:noFill/>
          </a:ln>
        </p:spPr>
      </p:pic>
      <p:sp>
        <p:nvSpPr>
          <p:cNvPr id="242" name="Google Shape;242;gf6737e1db1_1_45"/>
          <p:cNvSpPr txBox="1"/>
          <p:nvPr/>
        </p:nvSpPr>
        <p:spPr>
          <a:xfrm>
            <a:off x="167722" y="3601616"/>
            <a:ext cx="4350233" cy="13311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23F4F"/>
                </a:solidFill>
                <a:latin typeface="Georgia"/>
                <a:ea typeface="Georgia"/>
                <a:cs typeface="Georgia"/>
                <a:sym typeface="Georgia"/>
              </a:rPr>
              <a:t>The carbon stored in the forests of Peru is measured from  NFI Data by ecozones: </a:t>
            </a:r>
            <a:endParaRPr sz="1400" b="0" i="0" u="none" strike="noStrike" cap="none">
              <a:solidFill>
                <a:srgbClr val="000000"/>
              </a:solidFill>
              <a:latin typeface="Arial"/>
              <a:ea typeface="Arial"/>
              <a:cs typeface="Arial"/>
              <a:sym typeface="Arial"/>
            </a:endParaRPr>
          </a:p>
          <a:p>
            <a:pPr marL="300038" marR="0" lvl="0" indent="-300038" algn="l" rtl="0">
              <a:lnSpc>
                <a:spcPct val="100000"/>
              </a:lnSpc>
              <a:spcBef>
                <a:spcPts val="0"/>
              </a:spcBef>
              <a:spcAft>
                <a:spcPts val="0"/>
              </a:spcAft>
              <a:buClr>
                <a:srgbClr val="000000"/>
              </a:buClr>
              <a:buSzPts val="1000"/>
              <a:buFont typeface="Arial"/>
              <a:buAutoNum type="romanLcParenR"/>
            </a:pPr>
            <a:r>
              <a:rPr lang="en-US" sz="1000" b="0" i="0" u="none" strike="noStrike" cap="none">
                <a:solidFill>
                  <a:srgbClr val="323F4F"/>
                </a:solidFill>
                <a:latin typeface="Georgia"/>
                <a:ea typeface="Georgia"/>
                <a:cs typeface="Georgia"/>
                <a:sym typeface="Georgia"/>
              </a:rPr>
              <a:t>Coast,</a:t>
            </a:r>
            <a:endParaRPr sz="1400" b="0" i="0" u="none" strike="noStrike" cap="none">
              <a:solidFill>
                <a:srgbClr val="000000"/>
              </a:solidFill>
              <a:latin typeface="Arial"/>
              <a:ea typeface="Arial"/>
              <a:cs typeface="Arial"/>
              <a:sym typeface="Arial"/>
            </a:endParaRPr>
          </a:p>
          <a:p>
            <a:pPr marL="300038" marR="0" lvl="0" indent="-300038" algn="l" rtl="0">
              <a:lnSpc>
                <a:spcPct val="100000"/>
              </a:lnSpc>
              <a:spcBef>
                <a:spcPts val="0"/>
              </a:spcBef>
              <a:spcAft>
                <a:spcPts val="0"/>
              </a:spcAft>
              <a:buClr>
                <a:srgbClr val="000000"/>
              </a:buClr>
              <a:buSzPts val="1000"/>
              <a:buFont typeface="Arial"/>
              <a:buAutoNum type="romanLcParenR"/>
            </a:pPr>
            <a:r>
              <a:rPr lang="en-US" sz="1000" b="0" i="0" u="none" strike="noStrike" cap="none">
                <a:solidFill>
                  <a:srgbClr val="323F4F"/>
                </a:solidFill>
                <a:latin typeface="Georgia"/>
                <a:ea typeface="Georgia"/>
                <a:cs typeface="Georgia"/>
                <a:sym typeface="Georgia"/>
              </a:rPr>
              <a:t>Highlands </a:t>
            </a:r>
            <a:endParaRPr sz="1400" b="0" i="0" u="none" strike="noStrike" cap="none">
              <a:solidFill>
                <a:srgbClr val="000000"/>
              </a:solidFill>
              <a:latin typeface="Arial"/>
              <a:ea typeface="Arial"/>
              <a:cs typeface="Arial"/>
              <a:sym typeface="Arial"/>
            </a:endParaRPr>
          </a:p>
          <a:p>
            <a:pPr marL="300038" marR="0" lvl="0" indent="-300038" algn="l" rtl="0">
              <a:lnSpc>
                <a:spcPct val="100000"/>
              </a:lnSpc>
              <a:spcBef>
                <a:spcPts val="0"/>
              </a:spcBef>
              <a:spcAft>
                <a:spcPts val="0"/>
              </a:spcAft>
              <a:buClr>
                <a:srgbClr val="000000"/>
              </a:buClr>
              <a:buSzPts val="1000"/>
              <a:buFont typeface="Arial"/>
              <a:buAutoNum type="romanLcParenR"/>
            </a:pPr>
            <a:r>
              <a:rPr lang="en-US" sz="1000" b="0" i="0" u="none" strike="noStrike" cap="none">
                <a:solidFill>
                  <a:srgbClr val="323F4F"/>
                </a:solidFill>
                <a:latin typeface="Georgia"/>
                <a:ea typeface="Georgia"/>
                <a:cs typeface="Georgia"/>
                <a:sym typeface="Georgia"/>
              </a:rPr>
              <a:t>Accessible High Forest</a:t>
            </a:r>
            <a:endParaRPr sz="1400" b="0" i="0" u="none" strike="noStrike" cap="none">
              <a:solidFill>
                <a:srgbClr val="000000"/>
              </a:solidFill>
              <a:latin typeface="Arial"/>
              <a:ea typeface="Arial"/>
              <a:cs typeface="Arial"/>
              <a:sym typeface="Arial"/>
            </a:endParaRPr>
          </a:p>
          <a:p>
            <a:pPr marL="300038" marR="0" lvl="0" indent="-300038" algn="l" rtl="0">
              <a:lnSpc>
                <a:spcPct val="100000"/>
              </a:lnSpc>
              <a:spcBef>
                <a:spcPts val="0"/>
              </a:spcBef>
              <a:spcAft>
                <a:spcPts val="0"/>
              </a:spcAft>
              <a:buClr>
                <a:srgbClr val="000000"/>
              </a:buClr>
              <a:buSzPts val="1000"/>
              <a:buFont typeface="Arial"/>
              <a:buAutoNum type="romanLcParenR"/>
            </a:pPr>
            <a:r>
              <a:rPr lang="en-US" sz="1000" b="0" i="0" u="none" strike="noStrike" cap="none">
                <a:solidFill>
                  <a:srgbClr val="323F4F"/>
                </a:solidFill>
                <a:latin typeface="Georgia"/>
                <a:ea typeface="Georgia"/>
                <a:cs typeface="Georgia"/>
                <a:sym typeface="Georgia"/>
              </a:rPr>
              <a:t>High Forest of Difficult Access</a:t>
            </a:r>
            <a:endParaRPr sz="1400" b="0" i="0" u="none" strike="noStrike" cap="none">
              <a:solidFill>
                <a:srgbClr val="000000"/>
              </a:solidFill>
              <a:latin typeface="Arial"/>
              <a:ea typeface="Arial"/>
              <a:cs typeface="Arial"/>
              <a:sym typeface="Arial"/>
            </a:endParaRPr>
          </a:p>
          <a:p>
            <a:pPr marL="300038" marR="0" lvl="0" indent="-300038" algn="l" rtl="0">
              <a:lnSpc>
                <a:spcPct val="100000"/>
              </a:lnSpc>
              <a:spcBef>
                <a:spcPts val="0"/>
              </a:spcBef>
              <a:spcAft>
                <a:spcPts val="0"/>
              </a:spcAft>
              <a:buClr>
                <a:srgbClr val="000000"/>
              </a:buClr>
              <a:buSzPts val="1000"/>
              <a:buFont typeface="Arial"/>
              <a:buAutoNum type="romanLcParenR"/>
            </a:pPr>
            <a:r>
              <a:rPr lang="en-US" sz="1000" b="0" i="0" u="none" strike="noStrike" cap="none">
                <a:solidFill>
                  <a:srgbClr val="323F4F"/>
                </a:solidFill>
                <a:latin typeface="Georgia"/>
                <a:ea typeface="Georgia"/>
                <a:cs typeface="Georgia"/>
                <a:sym typeface="Georgia"/>
              </a:rPr>
              <a:t>Low Forest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D5DBE5"/>
              </a:solidFill>
              <a:latin typeface="Arial"/>
              <a:ea typeface="Arial"/>
              <a:cs typeface="Arial"/>
              <a:sym typeface="Arial"/>
            </a:endParaRPr>
          </a:p>
        </p:txBody>
      </p:sp>
      <p:sp>
        <p:nvSpPr>
          <p:cNvPr id="243" name="Google Shape;243;gf6737e1db1_1_45"/>
          <p:cNvSpPr txBox="1"/>
          <p:nvPr/>
        </p:nvSpPr>
        <p:spPr>
          <a:xfrm>
            <a:off x="4717979" y="911578"/>
            <a:ext cx="42042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23F4F"/>
                </a:solidFill>
                <a:latin typeface="Georgia"/>
                <a:ea typeface="Georgia"/>
                <a:cs typeface="Georgia"/>
                <a:sym typeface="Georgia"/>
              </a:rPr>
              <a:t>Current work: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23F4F"/>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23F4F"/>
                </a:solidFill>
                <a:latin typeface="Georgia"/>
                <a:ea typeface="Georgia"/>
                <a:cs typeface="Georgia"/>
                <a:sym typeface="Georgia"/>
              </a:rPr>
              <a:t>1. Peru is using the CCI biomass map (AGB) to update     ecozone emission factors in the Peruvian Amazon.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323F4F"/>
                </a:solidFill>
                <a:latin typeface="Georgia"/>
                <a:ea typeface="Georgia"/>
                <a:cs typeface="Georgia"/>
                <a:sym typeface="Georgia"/>
              </a:rPr>
              <a:t>2. calibrating these maps using parcel field data to obtain a spatially explicit biomass map for all ecozones in Peru.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f6737e1db1_1_53"/>
          <p:cNvSpPr txBox="1">
            <a:spLocks noGrp="1"/>
          </p:cNvSpPr>
          <p:nvPr>
            <p:ph type="title"/>
          </p:nvPr>
        </p:nvSpPr>
        <p:spPr>
          <a:xfrm>
            <a:off x="466954" y="957392"/>
            <a:ext cx="7796936" cy="4638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chemeClr val="dk1"/>
                </a:solidFill>
                <a:latin typeface="Georgia"/>
                <a:ea typeface="Georgia"/>
                <a:cs typeface="Georgia"/>
                <a:sym typeface="Georgia"/>
              </a:rPr>
              <a:t>Model Overview</a:t>
            </a:r>
            <a:endParaRPr/>
          </a:p>
        </p:txBody>
      </p:sp>
      <p:sp>
        <p:nvSpPr>
          <p:cNvPr id="250" name="Google Shape;250;gf6737e1db1_1_53"/>
          <p:cNvSpPr txBox="1">
            <a:spLocks noGrp="1"/>
          </p:cNvSpPr>
          <p:nvPr>
            <p:ph type="body" idx="1"/>
          </p:nvPr>
        </p:nvSpPr>
        <p:spPr>
          <a:xfrm>
            <a:off x="190122" y="1267485"/>
            <a:ext cx="4113025" cy="35825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solidFill>
                  <a:schemeClr val="dk1"/>
                </a:solidFill>
                <a:latin typeface="Georgia"/>
                <a:ea typeface="Georgia"/>
                <a:cs typeface="Georgia"/>
                <a:sym typeface="Georgia"/>
              </a:rPr>
              <a:t>Statistical estimation of mean biomass and margin of error</a:t>
            </a:r>
            <a:endParaRPr/>
          </a:p>
          <a:p>
            <a:pPr marL="0" lvl="0" indent="0" algn="l" rtl="0">
              <a:lnSpc>
                <a:spcPct val="100000"/>
              </a:lnSpc>
              <a:spcBef>
                <a:spcPts val="0"/>
              </a:spcBef>
              <a:spcAft>
                <a:spcPts val="0"/>
              </a:spcAft>
              <a:buSzPts val="1400"/>
              <a:buNone/>
            </a:pPr>
            <a:r>
              <a:rPr lang="en-US" sz="1000">
                <a:solidFill>
                  <a:schemeClr val="dk1"/>
                </a:solidFill>
                <a:latin typeface="Georgia"/>
                <a:ea typeface="Georgia"/>
                <a:cs typeface="Georgia"/>
                <a:sym typeface="Georgia"/>
              </a:rPr>
              <a:t>Remote sensing datasets calibrated with forest inventory data</a:t>
            </a:r>
            <a:endParaRPr/>
          </a:p>
          <a:p>
            <a:pPr marL="0" lvl="0" indent="0" algn="l" rtl="0">
              <a:lnSpc>
                <a:spcPct val="100000"/>
              </a:lnSpc>
              <a:spcBef>
                <a:spcPts val="0"/>
              </a:spcBef>
              <a:spcAft>
                <a:spcPts val="0"/>
              </a:spcAft>
              <a:buSzPts val="1400"/>
              <a:buNone/>
            </a:pPr>
            <a:r>
              <a:rPr lang="en-US" sz="1000">
                <a:solidFill>
                  <a:schemeClr val="dk1"/>
                </a:solidFill>
                <a:latin typeface="Georgia"/>
                <a:ea typeface="Georgia"/>
                <a:cs typeface="Georgia"/>
                <a:sym typeface="Georgia"/>
              </a:rPr>
              <a:t>Inputs: Field measurements of biomass, GEDI data, canopy cover, and forest strata </a:t>
            </a:r>
            <a:endParaRPr/>
          </a:p>
        </p:txBody>
      </p:sp>
      <p:pic>
        <p:nvPicPr>
          <p:cNvPr id="251" name="Google Shape;251;gf6737e1db1_1_53"/>
          <p:cNvPicPr preferRelativeResize="0"/>
          <p:nvPr/>
        </p:nvPicPr>
        <p:blipFill rotWithShape="1">
          <a:blip r:embed="rId3">
            <a:alphaModFix/>
          </a:blip>
          <a:srcRect/>
          <a:stretch/>
        </p:blipFill>
        <p:spPr>
          <a:xfrm>
            <a:off x="2485443" y="3800647"/>
            <a:ext cx="1814121" cy="885862"/>
          </a:xfrm>
          <a:prstGeom prst="rect">
            <a:avLst/>
          </a:prstGeom>
          <a:noFill/>
          <a:ln>
            <a:noFill/>
          </a:ln>
        </p:spPr>
      </p:pic>
      <p:pic>
        <p:nvPicPr>
          <p:cNvPr id="252" name="Google Shape;252;gf6737e1db1_1_53"/>
          <p:cNvPicPr preferRelativeResize="0"/>
          <p:nvPr/>
        </p:nvPicPr>
        <p:blipFill rotWithShape="1">
          <a:blip r:embed="rId4">
            <a:alphaModFix/>
          </a:blip>
          <a:srcRect/>
          <a:stretch/>
        </p:blipFill>
        <p:spPr>
          <a:xfrm>
            <a:off x="2685735" y="2319074"/>
            <a:ext cx="1093697" cy="847349"/>
          </a:xfrm>
          <a:prstGeom prst="rect">
            <a:avLst/>
          </a:prstGeom>
          <a:noFill/>
          <a:ln>
            <a:noFill/>
          </a:ln>
        </p:spPr>
      </p:pic>
      <p:sp>
        <p:nvSpPr>
          <p:cNvPr id="253" name="Google Shape;253;gf6737e1db1_1_53"/>
          <p:cNvSpPr txBox="1"/>
          <p:nvPr/>
        </p:nvSpPr>
        <p:spPr>
          <a:xfrm>
            <a:off x="2665562" y="2076207"/>
            <a:ext cx="823958"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0000"/>
                </a:solidFill>
                <a:latin typeface="Arial"/>
                <a:ea typeface="Arial"/>
                <a:cs typeface="Arial"/>
                <a:sym typeface="Arial"/>
              </a:rPr>
              <a:t>GEDI</a:t>
            </a:r>
            <a:endParaRPr sz="1400" b="0" i="0" u="none" strike="noStrike" cap="none">
              <a:solidFill>
                <a:srgbClr val="000000"/>
              </a:solidFill>
              <a:latin typeface="Arial"/>
              <a:ea typeface="Arial"/>
              <a:cs typeface="Arial"/>
              <a:sym typeface="Arial"/>
            </a:endParaRPr>
          </a:p>
        </p:txBody>
      </p:sp>
      <p:sp>
        <p:nvSpPr>
          <p:cNvPr id="254" name="Google Shape;254;gf6737e1db1_1_53"/>
          <p:cNvSpPr txBox="1"/>
          <p:nvPr/>
        </p:nvSpPr>
        <p:spPr>
          <a:xfrm>
            <a:off x="3308765" y="3235332"/>
            <a:ext cx="893854" cy="5770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0000"/>
                </a:solidFill>
                <a:latin typeface="Arial"/>
                <a:ea typeface="Arial"/>
                <a:cs typeface="Arial"/>
                <a:sym typeface="Arial"/>
              </a:rPr>
              <a:t>Forest Strata and Field Plots</a:t>
            </a:r>
            <a:endParaRPr sz="1400" b="0" i="0" u="none" strike="noStrike" cap="none">
              <a:solidFill>
                <a:srgbClr val="000000"/>
              </a:solidFill>
              <a:latin typeface="Arial"/>
              <a:ea typeface="Arial"/>
              <a:cs typeface="Arial"/>
              <a:sym typeface="Arial"/>
            </a:endParaRPr>
          </a:p>
        </p:txBody>
      </p:sp>
      <p:sp>
        <p:nvSpPr>
          <p:cNvPr id="255" name="Google Shape;255;gf6737e1db1_1_53"/>
          <p:cNvSpPr txBox="1"/>
          <p:nvPr/>
        </p:nvSpPr>
        <p:spPr>
          <a:xfrm>
            <a:off x="2371583" y="3212486"/>
            <a:ext cx="937182" cy="5770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0000"/>
                </a:solidFill>
                <a:latin typeface="Arial"/>
                <a:ea typeface="Arial"/>
                <a:cs typeface="Arial"/>
                <a:sym typeface="Arial"/>
              </a:rPr>
              <a:t>Tree Canopy Cover</a:t>
            </a:r>
            <a:endParaRPr sz="1400" b="0" i="0" u="none" strike="noStrike" cap="none">
              <a:solidFill>
                <a:srgbClr val="000000"/>
              </a:solidFill>
              <a:latin typeface="Arial"/>
              <a:ea typeface="Arial"/>
              <a:cs typeface="Arial"/>
              <a:sym typeface="Arial"/>
            </a:endParaRPr>
          </a:p>
        </p:txBody>
      </p:sp>
      <p:pic>
        <p:nvPicPr>
          <p:cNvPr id="256" name="Google Shape;256;gf6737e1db1_1_53"/>
          <p:cNvPicPr preferRelativeResize="0"/>
          <p:nvPr/>
        </p:nvPicPr>
        <p:blipFill rotWithShape="1">
          <a:blip r:embed="rId5">
            <a:alphaModFix/>
          </a:blip>
          <a:srcRect/>
          <a:stretch/>
        </p:blipFill>
        <p:spPr>
          <a:xfrm>
            <a:off x="319532" y="2076207"/>
            <a:ext cx="2198608" cy="2198608"/>
          </a:xfrm>
          <a:prstGeom prst="rect">
            <a:avLst/>
          </a:prstGeom>
          <a:noFill/>
          <a:ln>
            <a:noFill/>
          </a:ln>
        </p:spPr>
      </p:pic>
      <p:sp>
        <p:nvSpPr>
          <p:cNvPr id="257" name="Google Shape;257;gf6737e1db1_1_53"/>
          <p:cNvSpPr txBox="1"/>
          <p:nvPr/>
        </p:nvSpPr>
        <p:spPr>
          <a:xfrm>
            <a:off x="542099" y="2137163"/>
            <a:ext cx="2068491"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C0C0C"/>
                </a:solidFill>
                <a:latin typeface="Arial"/>
                <a:ea typeface="Arial"/>
                <a:cs typeface="Arial"/>
                <a:sym typeface="Arial"/>
              </a:rPr>
              <a:t>Predicted Versus Observed Biomass</a:t>
            </a:r>
            <a:endParaRPr sz="1400" b="0" i="0" u="none" strike="noStrike" cap="none">
              <a:solidFill>
                <a:srgbClr val="000000"/>
              </a:solidFill>
              <a:latin typeface="Arial"/>
              <a:ea typeface="Arial"/>
              <a:cs typeface="Arial"/>
              <a:sym typeface="Arial"/>
            </a:endParaRPr>
          </a:p>
        </p:txBody>
      </p:sp>
      <p:sp>
        <p:nvSpPr>
          <p:cNvPr id="258" name="Google Shape;258;gf6737e1db1_1_53"/>
          <p:cNvSpPr txBox="1"/>
          <p:nvPr/>
        </p:nvSpPr>
        <p:spPr>
          <a:xfrm>
            <a:off x="2246634" y="59512"/>
            <a:ext cx="529612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i="0" u="none" strike="noStrike" cap="none" dirty="0">
                <a:solidFill>
                  <a:schemeClr val="lt1"/>
                </a:solidFill>
                <a:latin typeface="+mn-lt"/>
                <a:sym typeface="Arial"/>
              </a:rPr>
              <a:t>Paraguay GEDI Inclusion on </a:t>
            </a:r>
          </a:p>
          <a:p>
            <a:pPr marL="0" marR="0" lvl="0" indent="0" algn="l" rtl="0">
              <a:lnSpc>
                <a:spcPct val="100000"/>
              </a:lnSpc>
              <a:spcBef>
                <a:spcPts val="0"/>
              </a:spcBef>
              <a:spcAft>
                <a:spcPts val="0"/>
              </a:spcAft>
              <a:buClr>
                <a:srgbClr val="000000"/>
              </a:buClr>
              <a:buSzPts val="1400"/>
              <a:buFont typeface="Arial"/>
              <a:buNone/>
            </a:pPr>
            <a:r>
              <a:rPr lang="en-US" sz="2000" i="0" u="none" strike="noStrike" cap="none" dirty="0">
                <a:solidFill>
                  <a:schemeClr val="lt1"/>
                </a:solidFill>
                <a:latin typeface="+mn-lt"/>
                <a:sym typeface="Arial"/>
              </a:rPr>
              <a:t>Emission Factors</a:t>
            </a:r>
            <a:endParaRPr sz="2000" i="0" u="none" strike="noStrike" cap="none" dirty="0">
              <a:solidFill>
                <a:srgbClr val="000000"/>
              </a:solidFill>
              <a:latin typeface="+mn-lt"/>
              <a:sym typeface="Arial"/>
            </a:endParaRPr>
          </a:p>
        </p:txBody>
      </p:sp>
      <p:sp>
        <p:nvSpPr>
          <p:cNvPr id="259" name="Google Shape;259;gf6737e1db1_1_53"/>
          <p:cNvSpPr txBox="1"/>
          <p:nvPr/>
        </p:nvSpPr>
        <p:spPr>
          <a:xfrm>
            <a:off x="4840854" y="957392"/>
            <a:ext cx="384345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Two primary outputs:</a:t>
            </a:r>
            <a:endParaRPr sz="1400" b="0" i="0" u="none" strike="noStrike" cap="none">
              <a:solidFill>
                <a:srgbClr val="000000"/>
              </a:solidFill>
              <a:latin typeface="Arial"/>
              <a:ea typeface="Arial"/>
              <a:cs typeface="Arial"/>
              <a:sym typeface="Arial"/>
            </a:endParaRPr>
          </a:p>
          <a:p>
            <a:pPr marL="728663" marR="0" lvl="1" indent="-385763" algn="l" rtl="0">
              <a:lnSpc>
                <a:spcPct val="100000"/>
              </a:lnSpc>
              <a:spcBef>
                <a:spcPts val="0"/>
              </a:spcBef>
              <a:spcAft>
                <a:spcPts val="0"/>
              </a:spcAft>
              <a:buClr>
                <a:srgbClr val="000000"/>
              </a:buClr>
              <a:buSzPts val="1000"/>
              <a:buFont typeface="Arial"/>
              <a:buAutoNum type="arabicPeriod"/>
            </a:pPr>
            <a:r>
              <a:rPr lang="en-US" sz="1000" b="0" i="0" u="none" strike="noStrike" cap="none">
                <a:solidFill>
                  <a:schemeClr val="dk1"/>
                </a:solidFill>
                <a:latin typeface="Arial"/>
                <a:ea typeface="Arial"/>
                <a:cs typeface="Arial"/>
                <a:sym typeface="Arial"/>
              </a:rPr>
              <a:t>Map of biomass at 6 km pixel resolution</a:t>
            </a:r>
            <a:endParaRPr sz="1400" b="0" i="0" u="none" strike="noStrike" cap="none">
              <a:solidFill>
                <a:srgbClr val="000000"/>
              </a:solidFill>
              <a:latin typeface="Arial"/>
              <a:ea typeface="Arial"/>
              <a:cs typeface="Arial"/>
              <a:sym typeface="Arial"/>
            </a:endParaRPr>
          </a:p>
          <a:p>
            <a:pPr marL="728663" marR="0" lvl="1" indent="-385763" algn="l" rtl="0">
              <a:lnSpc>
                <a:spcPct val="100000"/>
              </a:lnSpc>
              <a:spcBef>
                <a:spcPts val="0"/>
              </a:spcBef>
              <a:spcAft>
                <a:spcPts val="0"/>
              </a:spcAft>
              <a:buClr>
                <a:srgbClr val="000000"/>
              </a:buClr>
              <a:buSzPts val="1000"/>
              <a:buFont typeface="Arial"/>
              <a:buAutoNum type="arabicPeriod"/>
            </a:pPr>
            <a:r>
              <a:rPr lang="en-US" sz="1000" b="0" i="0" u="none" strike="noStrike" cap="none">
                <a:solidFill>
                  <a:schemeClr val="dk1"/>
                </a:solidFill>
                <a:latin typeface="Arial"/>
                <a:ea typeface="Arial"/>
                <a:cs typeface="Arial"/>
                <a:sym typeface="Arial"/>
              </a:rPr>
              <a:t>Statistical estimate of mean biomass and margin of error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Updates biomass estimates from inventory to 2020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Estimate can be made at national, regional, local, or forest scale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Applicable in remote and inaccessible forests and in countries without a well-established forest inventory</a:t>
            </a:r>
            <a:endParaRPr sz="1400" b="0" i="0" u="none" strike="noStrike" cap="none">
              <a:solidFill>
                <a:srgbClr val="000000"/>
              </a:solidFill>
              <a:latin typeface="Arial"/>
              <a:ea typeface="Arial"/>
              <a:cs typeface="Arial"/>
              <a:sym typeface="Arial"/>
            </a:endParaRPr>
          </a:p>
        </p:txBody>
      </p:sp>
      <p:pic>
        <p:nvPicPr>
          <p:cNvPr id="260" name="Google Shape;260;gf6737e1db1_1_53"/>
          <p:cNvPicPr preferRelativeResize="0"/>
          <p:nvPr/>
        </p:nvPicPr>
        <p:blipFill rotWithShape="1">
          <a:blip r:embed="rId6">
            <a:alphaModFix/>
          </a:blip>
          <a:srcRect/>
          <a:stretch/>
        </p:blipFill>
        <p:spPr>
          <a:xfrm>
            <a:off x="5360816" y="2344912"/>
            <a:ext cx="2807067" cy="2268189"/>
          </a:xfrm>
          <a:prstGeom prst="rect">
            <a:avLst/>
          </a:prstGeom>
          <a:noFill/>
          <a:ln>
            <a:noFill/>
          </a:ln>
        </p:spPr>
      </p:pic>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1703</Words>
  <Application>Microsoft Macintosh PowerPoint</Application>
  <PresentationFormat>On-screen Show (16:9)</PresentationFormat>
  <Paragraphs>266</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Courier New</vt:lpstr>
      <vt:lpstr>Avenir</vt:lpstr>
      <vt:lpstr>Georgia</vt:lpstr>
      <vt:lpstr>Helvetica Neue</vt:lpstr>
      <vt:lpstr>Times New Roman</vt:lpstr>
      <vt:lpstr>Noto Sans Symbols</vt:lpstr>
      <vt:lpstr>Calibri</vt:lpstr>
      <vt:lpstr>Arial</vt:lpstr>
      <vt:lpstr>ceos</vt:lpstr>
      <vt:lpstr>Default</vt:lpstr>
      <vt:lpstr>CEOS AFOLU Roadmap 2021 Progress and 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Overview</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CEOS AFOLU Roadmap 2021 Progress and Next Steps</dc:title>
  <dc:creator>落合　治</dc:creator>
  <cp:lastModifiedBy>FM Seifert</cp:lastModifiedBy>
  <cp:revision>12</cp:revision>
  <dcterms:modified xsi:type="dcterms:W3CDTF">2022-03-24T13:52:31Z</dcterms:modified>
</cp:coreProperties>
</file>