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489" r:id="rId5"/>
    <p:sldId id="269" r:id="rId6"/>
    <p:sldId id="494" r:id="rId7"/>
    <p:sldId id="496" r:id="rId8"/>
    <p:sldId id="495" r:id="rId9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attrocento Sans" panose="020B0502050000020003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T71oi+HNv5saOgvNuSBwgwGub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Venturini" initials="" lastIdx="9" clrIdx="0"/>
  <p:cmAuthor id="1" name="David Crisp" initials="" lastIdx="2" clrIdx="1"/>
  <p:cmAuthor id="2" name="osamu o" initials="" lastIdx="2" clrIdx="2"/>
  <p:cmAuthor id="3" name="FM Seifert" initials="FMS" lastIdx="2" clrIdx="3">
    <p:extLst>
      <p:ext uri="{19B8F6BF-5375-455C-9EA6-DF929625EA0E}">
        <p15:presenceInfo xmlns:p15="http://schemas.microsoft.com/office/powerpoint/2012/main" userId="FM Seif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021"/>
  </p:normalViewPr>
  <p:slideViewPr>
    <p:cSldViewPr snapToGrid="0">
      <p:cViewPr varScale="1">
        <p:scale>
          <a:sx n="92" d="100"/>
          <a:sy n="92" d="100"/>
        </p:scale>
        <p:origin x="1050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29T15:58:40.702" idx="1">
    <p:pos x="6000" y="0"/>
    <p:text>Note you have 7 minutes, there are way too many slide (14 at the moment)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QP4N-O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29T15:51:48.013" idx="2">
    <p:pos x="6000" y="0"/>
    <p:text>I updated the figure to reflect the structure of the GST (not the Paris Agreement), hence the areas where the EO community can support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QP4N-OM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29T17:39:44.260" idx="6">
    <p:pos x="6000" y="0"/>
    <p:text>If you need to cut more slides I suggest cutting this one: although important, you may not need a slide. You can mention this concept as you begin your presentation, on "who is the SO community"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QP4N-O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2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SB and IPCC dates to be adjusted due to delays as a result of Covid-19 lockdown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05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9" name="Google Shape;389;p1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14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9" name="Google Shape;389;p1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14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97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9" name="Google Shape;389;p1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14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52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9" name="Google Shape;389;p1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14:notes"/>
          <p:cNvSpPr txBox="1">
            <a:spLocks noGrp="1"/>
          </p:cNvSpPr>
          <p:nvPr>
            <p:ph type="sldNum" idx="12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03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8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3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6" descr="16950723446_e7d8e1bfb9_o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"/>
          <p:cNvSpPr txBox="1"/>
          <p:nvPr/>
        </p:nvSpPr>
        <p:spPr>
          <a:xfrm>
            <a:off x="38556" y="4673849"/>
            <a:ext cx="345989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 UNCLASSIFIED – For Official Use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>
          <a:xfrm>
            <a:off x="7360131" y="4825201"/>
            <a:ext cx="166866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 Space Agency</a:t>
            </a:r>
            <a:endParaRPr/>
          </a:p>
        </p:txBody>
      </p:sp>
      <p:grpSp>
        <p:nvGrpSpPr>
          <p:cNvPr id="47" name="Google Shape;47;p16"/>
          <p:cNvGrpSpPr/>
          <p:nvPr/>
        </p:nvGrpSpPr>
        <p:grpSpPr>
          <a:xfrm>
            <a:off x="147275" y="4904683"/>
            <a:ext cx="6669633" cy="110036"/>
            <a:chOff x="172269" y="6621494"/>
            <a:chExt cx="6826666" cy="111519"/>
          </a:xfrm>
        </p:grpSpPr>
        <p:pic>
          <p:nvPicPr>
            <p:cNvPr id="48" name="Google Shape;48;p16" descr="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6" descr="b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6" descr="ca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6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6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6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6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6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6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6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6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6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6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6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6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6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6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6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6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6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6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6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6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6" descr="si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575053" y="1250157"/>
            <a:ext cx="4968875" cy="324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55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7pPr>
            <a:lvl8pPr marL="3657600" lvl="7" indent="-355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2"/>
          </p:nvPr>
        </p:nvSpPr>
        <p:spPr>
          <a:xfrm>
            <a:off x="619125" y="1250101"/>
            <a:ext cx="2846388" cy="324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>
            <a:spLocks noGrp="1"/>
          </p:cNvSpPr>
          <p:nvPr>
            <p:ph type="pic" idx="2"/>
          </p:nvPr>
        </p:nvSpPr>
        <p:spPr>
          <a:xfrm>
            <a:off x="1601787" y="1250156"/>
            <a:ext cx="5932488" cy="2543176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1602000" y="4029076"/>
            <a:ext cx="5932800" cy="46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9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19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143085" y="87594"/>
            <a:ext cx="76448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8762" y="1072225"/>
            <a:ext cx="8393113" cy="345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/>
          <p:nvPr/>
        </p:nvSpPr>
        <p:spPr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" name="Google Shape;81;p19" descr="16950723446_e7d8e1bfb9_o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9"/>
          <p:cNvSpPr txBox="1"/>
          <p:nvPr/>
        </p:nvSpPr>
        <p:spPr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rPr>
              <a:t>ESA UNCLASSIFIED - For Official Use</a:t>
            </a:r>
            <a:endParaRPr sz="800">
              <a:solidFill>
                <a:srgbClr val="D8D8D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9"/>
          <p:cNvCxnSpPr/>
          <p:nvPr/>
        </p:nvCxnSpPr>
        <p:spPr>
          <a:xfrm>
            <a:off x="165932" y="4789188"/>
            <a:ext cx="882477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" name="Google Shape;85;p1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86" name="Google Shape;86;p19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9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9" descr="c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9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9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9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9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9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9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9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9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9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9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9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9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9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9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9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9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9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9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9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9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9" descr="si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p1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355458" y="-287197"/>
            <a:ext cx="2093892" cy="13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43085" y="87594"/>
            <a:ext cx="76448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>
                <a:solidFill>
                  <a:srgbClr val="0098D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19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43085" y="87594"/>
            <a:ext cx="76448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615950" y="1254919"/>
            <a:ext cx="3889376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657723" y="1254919"/>
            <a:ext cx="3888000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645025" y="1250156"/>
            <a:ext cx="3896416" cy="37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4645026" y="1631157"/>
            <a:ext cx="3898900" cy="286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7pPr>
            <a:lvl8pPr marL="3657600" lvl="7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4"/>
          </p:nvPr>
        </p:nvSpPr>
        <p:spPr>
          <a:xfrm>
            <a:off x="619200" y="1630801"/>
            <a:ext cx="3898900" cy="286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19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6pPr>
            <a:lvl7pPr marL="3200400" lvl="6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7pPr>
            <a:lvl8pPr marL="3657600" lvl="7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8pPr>
            <a:lvl9pPr marL="4114800" lvl="8" indent="-3302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body" idx="1"/>
          </p:nvPr>
        </p:nvSpPr>
        <p:spPr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/>
          <p:nvPr/>
        </p:nvSpPr>
        <p:spPr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143085" y="87594"/>
            <a:ext cx="76448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 descr="PPT_Footer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/>
          <p:nvPr/>
        </p:nvSpPr>
        <p:spPr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ESA UNCLASSIFIED - For Official Use</a:t>
            </a:r>
            <a:endParaRPr sz="8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15"/>
          <p:cNvSpPr txBox="1"/>
          <p:nvPr/>
        </p:nvSpPr>
        <p:spPr>
          <a:xfrm>
            <a:off x="4480339" y="4580702"/>
            <a:ext cx="4520474" cy="41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FM Seifert | 15/11/2021 | Slide  </a:t>
            </a: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 dirty="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18" name="Google Shape;18;p15" descr="at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5" descr="b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5" descr="ca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5" descr="ch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5" descr="cz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5" descr="de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5" descr="dk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5" descr="ee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5" descr="es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5" descr="fi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5" descr="fr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5" descr="gr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5" descr="hu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5" descr="ie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5" descr="it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5" descr="lu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5" descr="nl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5" descr="no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5" descr="pl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5" descr="pt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5" descr="ro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5" descr="se.png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15" descr="uk.png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5" descr="si.png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Google Shape;42;p15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7350163" y="-286509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comments" Target="../comments/comment1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12" Type="http://schemas.openxmlformats.org/officeDocument/2006/relationships/image" Target="../media/image43.png"/><Relationship Id="rId17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 idx="4294967295"/>
          </p:nvPr>
        </p:nvSpPr>
        <p:spPr>
          <a:xfrm>
            <a:off x="396404" y="1255507"/>
            <a:ext cx="86323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Synthesis Report of the </a:t>
            </a:r>
            <a:b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Systematic Observations Community</a:t>
            </a:r>
            <a:b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 the GST </a:t>
            </a:r>
            <a:endParaRPr dirty="0"/>
          </a:p>
        </p:txBody>
      </p:sp>
      <p:grpSp>
        <p:nvGrpSpPr>
          <p:cNvPr id="142" name="Google Shape;142;p1"/>
          <p:cNvGrpSpPr/>
          <p:nvPr/>
        </p:nvGrpSpPr>
        <p:grpSpPr>
          <a:xfrm>
            <a:off x="147275" y="4904683"/>
            <a:ext cx="6669633" cy="110036"/>
            <a:chOff x="172269" y="6621494"/>
            <a:chExt cx="6826666" cy="111519"/>
          </a:xfrm>
        </p:grpSpPr>
        <p:pic>
          <p:nvPicPr>
            <p:cNvPr id="143" name="Google Shape;143;p1" descr="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" descr="b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" descr="ca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" descr="si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1"/>
          <p:cNvSpPr txBox="1"/>
          <p:nvPr/>
        </p:nvSpPr>
        <p:spPr>
          <a:xfrm>
            <a:off x="38556" y="4673849"/>
            <a:ext cx="345989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 UNCLASSIFIED – For Official Use </a:t>
            </a:r>
            <a:endParaRPr/>
          </a:p>
        </p:txBody>
      </p:sp>
      <p:sp>
        <p:nvSpPr>
          <p:cNvPr id="168" name="Google Shape;168;p1"/>
          <p:cNvSpPr txBox="1"/>
          <p:nvPr/>
        </p:nvSpPr>
        <p:spPr>
          <a:xfrm>
            <a:off x="7360133" y="4825203"/>
            <a:ext cx="166866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 Space Agency</a:t>
            </a: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026399" y="91439"/>
            <a:ext cx="1057285" cy="41656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/>
          <p:nvPr/>
        </p:nvSpPr>
        <p:spPr>
          <a:xfrm>
            <a:off x="401821" y="2836797"/>
            <a:ext cx="6792799" cy="1477287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Frank Martin Seifert (ESA), David Crisp (ex-JPL/NASA) &amp;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 Writing Team on behalf of the SO Community</a:t>
            </a:r>
            <a:endParaRPr dirty="0"/>
          </a:p>
          <a:p>
            <a:pPr lvl="0"/>
            <a:b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WG Climate – 16</a:t>
            </a:r>
            <a:r>
              <a:rPr lang="en-US" sz="1800" baseline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Meeting</a:t>
            </a:r>
          </a:p>
          <a:p>
            <a:pPr lvl="0"/>
            <a:r>
              <a:rPr lang="en-US"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24 March 2022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17DAE6-B088-5F41-BA7B-8D3DFC836738}"/>
              </a:ext>
            </a:extLst>
          </p:cNvPr>
          <p:cNvSpPr/>
          <p:nvPr/>
        </p:nvSpPr>
        <p:spPr>
          <a:xfrm>
            <a:off x="0" y="4418446"/>
            <a:ext cx="3163451" cy="356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6" name="Google Shape;17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1981" y="2597930"/>
            <a:ext cx="1518380" cy="104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163" y="3572439"/>
            <a:ext cx="2048601" cy="124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"/>
          <p:cNvSpPr txBox="1"/>
          <p:nvPr/>
        </p:nvSpPr>
        <p:spPr>
          <a:xfrm>
            <a:off x="3192170" y="143900"/>
            <a:ext cx="4514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47"/>
                </a:solidFill>
                <a:latin typeface="Arial"/>
                <a:ea typeface="Arial"/>
                <a:cs typeface="Arial"/>
                <a:sym typeface="Arial"/>
              </a:rPr>
              <a:t>Systematic Observations</a:t>
            </a:r>
            <a:endParaRPr sz="2400" b="1" dirty="0">
              <a:solidFill>
                <a:srgbClr val="0031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"/>
          <p:cNvGrpSpPr/>
          <p:nvPr/>
        </p:nvGrpSpPr>
        <p:grpSpPr>
          <a:xfrm>
            <a:off x="84212" y="5677"/>
            <a:ext cx="2981488" cy="4777848"/>
            <a:chOff x="84212" y="442099"/>
            <a:chExt cx="2981488" cy="4777848"/>
          </a:xfrm>
        </p:grpSpPr>
        <p:pic>
          <p:nvPicPr>
            <p:cNvPr id="180" name="Google Shape;180;p2" descr="https://lh4.googleusercontent.com/VYgVSJTxH6Mc01jSjF0uR43QgHDlVtzjGJgvxH0guppKZhHRIgkswe5rAJqU-pNeqCJuDkt04_1qlClOBiKdJNmE0p27ckpjcvJ-8Uj20VGOymcUcCqEr30HzsN7VFnf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263" y="442099"/>
              <a:ext cx="2946960" cy="1113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"/>
            <p:cNvSpPr/>
            <p:nvPr/>
          </p:nvSpPr>
          <p:spPr>
            <a:xfrm rot="-5400000">
              <a:off x="152800" y="4076047"/>
              <a:ext cx="1736700" cy="5511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Adaptation</a:t>
              </a:r>
              <a:endParaRPr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 rot="-5400000">
              <a:off x="1805400" y="3950722"/>
              <a:ext cx="1724100" cy="7965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Cross-cutting: Response measures,  </a:t>
              </a: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Loss &amp; Damage, Equity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 rot="-5400000">
              <a:off x="914650" y="3919297"/>
              <a:ext cx="1736700" cy="8646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Means of Implementation: Finance, Technology, Capacity Building</a:t>
              </a:r>
              <a:endParaRPr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 rot="-5400000">
              <a:off x="-468024" y="4049647"/>
              <a:ext cx="1736700" cy="6039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Mitigation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2"/>
            <p:cNvGrpSpPr/>
            <p:nvPr/>
          </p:nvGrpSpPr>
          <p:grpSpPr>
            <a:xfrm>
              <a:off x="100263" y="1601153"/>
              <a:ext cx="2956049" cy="1003970"/>
              <a:chOff x="360213" y="1489153"/>
              <a:chExt cx="2956049" cy="1003970"/>
            </a:xfrm>
          </p:grpSpPr>
          <p:sp>
            <p:nvSpPr>
              <p:cNvPr id="186" name="Google Shape;186;p2"/>
              <p:cNvSpPr/>
              <p:nvPr/>
            </p:nvSpPr>
            <p:spPr>
              <a:xfrm>
                <a:off x="360213" y="1489153"/>
                <a:ext cx="2956049" cy="1003970"/>
              </a:xfrm>
              <a:prstGeom prst="rect">
                <a:avLst/>
              </a:prstGeom>
              <a:solidFill>
                <a:srgbClr val="2C4B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 Paris Agreement</a:t>
                </a:r>
                <a:endParaRPr sz="20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87" name="Google Shape;187;p2" descr="cop-21-logo.jp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728591" y="1533472"/>
                <a:ext cx="555326" cy="916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8" name="Google Shape;188;p2"/>
            <p:cNvSpPr/>
            <p:nvPr/>
          </p:nvSpPr>
          <p:spPr>
            <a:xfrm>
              <a:off x="84212" y="2636920"/>
              <a:ext cx="2972100" cy="315068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ahoma"/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Transparency Framework</a:t>
              </a:r>
              <a:endParaRPr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4212" y="2997418"/>
              <a:ext cx="2972100" cy="440400"/>
            </a:xfrm>
            <a:prstGeom prst="rect">
              <a:avLst/>
            </a:prstGeom>
            <a:solidFill>
              <a:srgbClr val="2C4B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Global </a:t>
              </a:r>
              <a:r>
                <a:rPr lang="en-US" sz="1400" b="1" i="0" u="none" strike="noStrike" cap="none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Stocktake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2"/>
          <p:cNvSpPr/>
          <p:nvPr/>
        </p:nvSpPr>
        <p:spPr>
          <a:xfrm>
            <a:off x="3906982" y="1119301"/>
            <a:ext cx="5147345" cy="1049400"/>
          </a:xfrm>
          <a:prstGeom prst="rect">
            <a:avLst/>
          </a:prstGeom>
          <a:solidFill>
            <a:srgbClr val="2C4B6E"/>
          </a:solidFill>
          <a:ln w="9525" cap="flat" cmpd="sng">
            <a:solidFill>
              <a:srgbClr val="0054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Systematic Observations Community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3916206" y="2168702"/>
            <a:ext cx="5138121" cy="2351344"/>
          </a:xfrm>
          <a:prstGeom prst="rect">
            <a:avLst/>
          </a:prstGeom>
          <a:noFill/>
          <a:ln w="25400" cap="flat" cmpd="sng">
            <a:solidFill>
              <a:srgbClr val="006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1012" y="2200498"/>
            <a:ext cx="1518380" cy="82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06270" y="2323898"/>
            <a:ext cx="1157113" cy="54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93880" y="3545428"/>
            <a:ext cx="1671525" cy="32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52029" y="3763142"/>
            <a:ext cx="774967" cy="65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56842" y="3390053"/>
            <a:ext cx="1069978" cy="66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78019" y="2247983"/>
            <a:ext cx="1616907" cy="54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07590" y="3933786"/>
            <a:ext cx="2116419" cy="48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 descr="ESiWACE | ECMWF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40795" y="3090317"/>
            <a:ext cx="1671525" cy="27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99561" y="2974297"/>
            <a:ext cx="824096" cy="68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108996" y="3476219"/>
            <a:ext cx="568975" cy="391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"/>
          <p:cNvSpPr/>
          <p:nvPr/>
        </p:nvSpPr>
        <p:spPr>
          <a:xfrm>
            <a:off x="3163451" y="2597930"/>
            <a:ext cx="660404" cy="37636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2D4B6F"/>
          </a:solidFill>
          <a:ln w="25400" cap="flat" cmpd="sng">
            <a:solidFill>
              <a:srgbClr val="006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191004" y="149150"/>
            <a:ext cx="7126882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Systematic Observations Community </a:t>
            </a:r>
            <a:b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Synthesis Report for GST </a:t>
            </a:r>
            <a:endParaRPr dirty="0"/>
          </a:p>
        </p:txBody>
      </p:sp>
      <p:sp>
        <p:nvSpPr>
          <p:cNvPr id="231" name="Google Shape;231;p4"/>
          <p:cNvSpPr txBox="1"/>
          <p:nvPr/>
        </p:nvSpPr>
        <p:spPr>
          <a:xfrm>
            <a:off x="191004" y="980287"/>
            <a:ext cx="8842464" cy="443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How can the Systematic Observation Community support the GST on global and national level?</a:t>
            </a:r>
          </a:p>
          <a:p>
            <a:pPr marL="285750" lvl="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SOC established a writing team (~12 participants) in May 2021</a:t>
            </a:r>
          </a:p>
          <a:p>
            <a:pPr marL="285750" lvl="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SB Chairs issued a "non-paper" on 27 May 2021, revised on 15 Sept 2021 with dedicated guiding questions for synthesis reports.</a:t>
            </a:r>
          </a:p>
          <a:p>
            <a:pPr marL="285750" lvl="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Presentation at UNFCCC’s Earth Information Day at COP 26 on 3 Nov 2021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Synthesis Report (SR) of the Systematic Observation Community (SOC) is part of UNFCCC’s information collection and preparation phase for GST, and feed into the first technical assessment</a:t>
            </a:r>
          </a:p>
          <a:p>
            <a:pPr>
              <a:spcBef>
                <a:spcPts val="800"/>
              </a:spcBef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Wingdings" pitchFamily="2" charset="2"/>
              </a:rPr>
              <a:t>	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https://www4.unfccc.int/sites/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SubmissionsStaging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/Documents/</a:t>
            </a:r>
            <a:br>
              <a:rPr lang="en-US" sz="1800" b="1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</a:br>
            <a:r>
              <a:rPr lang="en-US" sz="1800" b="1" dirty="0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	202203012343---SO-in-GST-2022-final.pdf</a:t>
            </a:r>
          </a:p>
          <a:p>
            <a:pPr marL="285750" lvl="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D10E1D-8F85-8944-B7BD-F2B890CAB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670" y="1055402"/>
            <a:ext cx="63320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D9CB-A8D7-4279-9DE7-BE2749B4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131513"/>
            <a:ext cx="7568973" cy="461665"/>
          </a:xfrm>
        </p:spPr>
        <p:txBody>
          <a:bodyPr/>
          <a:lstStyle/>
          <a:p>
            <a:r>
              <a:rPr lang="en-US" sz="2400" b="1" kern="1200" dirty="0">
                <a:solidFill>
                  <a:srgbClr val="003147"/>
                </a:solidFill>
                <a:latin typeface="Arial" charset="0"/>
                <a:cs typeface="Arial" charset="0"/>
              </a:rPr>
              <a:t>Timeline of the first Global </a:t>
            </a:r>
            <a:r>
              <a:rPr lang="en-US" sz="2400" b="1" kern="1200" dirty="0" err="1">
                <a:solidFill>
                  <a:srgbClr val="003147"/>
                </a:solidFill>
                <a:latin typeface="Arial" charset="0"/>
                <a:cs typeface="Arial" charset="0"/>
              </a:rPr>
              <a:t>Stocktake</a:t>
            </a:r>
            <a:endParaRPr lang="en-US" sz="2400" b="1" kern="1200" dirty="0">
              <a:solidFill>
                <a:srgbClr val="003147"/>
              </a:solidFill>
              <a:latin typeface="Arial" charset="0"/>
              <a:cs typeface="Arial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D781E09-D624-44DC-BCA4-BD00A789E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813" y="798828"/>
            <a:ext cx="6884374" cy="37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"/>
          <p:cNvSpPr txBox="1"/>
          <p:nvPr/>
        </p:nvSpPr>
        <p:spPr>
          <a:xfrm>
            <a:off x="314326" y="144407"/>
            <a:ext cx="75497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Structure &amp; Contributors</a:t>
            </a:r>
            <a:endParaRPr sz="2400" b="1" dirty="0">
              <a:solidFill>
                <a:srgbClr val="0031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314326" y="666602"/>
            <a:ext cx="5068165" cy="393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4487" lvl="0" indent="-344487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Executive Summary</a:t>
            </a:r>
          </a:p>
          <a:p>
            <a:pPr marL="344487" lvl="0" indent="-344487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Introduction</a:t>
            </a:r>
          </a:p>
          <a:p>
            <a:pPr marL="344487" lvl="0" indent="-344487">
              <a:spcBef>
                <a:spcPts val="0"/>
              </a:spcBef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The Global Climate Observing System (GCOS)</a:t>
            </a:r>
          </a:p>
          <a:p>
            <a:pPr marL="344487" lvl="0" indent="-344487">
              <a:spcBef>
                <a:spcPts val="0"/>
              </a:spcBef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Mitigation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</a:rPr>
              <a:t> – </a:t>
            </a:r>
            <a:r>
              <a:rPr lang="en-US" sz="1400" dirty="0">
                <a:solidFill>
                  <a:srgbClr val="002060"/>
                </a:solidFill>
                <a:ea typeface="Verdana"/>
                <a:cs typeface="Verdana"/>
              </a:rPr>
              <a:t>Systematic Observations  Supporting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</a:rPr>
              <a:t> </a:t>
            </a:r>
            <a:r>
              <a:rPr lang="en-US" sz="1400" dirty="0">
                <a:solidFill>
                  <a:srgbClr val="002060"/>
                </a:solidFill>
                <a:ea typeface="Verdana"/>
                <a:cs typeface="Verdana"/>
              </a:rPr>
              <a:t>Atmospheric greenhouse gas emission monitoring and improved Inventories for AFOLU </a:t>
            </a:r>
          </a:p>
          <a:p>
            <a:pPr marL="344487" lvl="0" indent="-344487">
              <a:spcBef>
                <a:spcPts val="0"/>
              </a:spcBef>
              <a:buChar char="•"/>
            </a:pP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Adaptation 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</a:rPr>
              <a:t>– </a:t>
            </a:r>
            <a:r>
              <a:rPr lang="en-US" sz="1400" dirty="0">
                <a:solidFill>
                  <a:srgbClr val="002060"/>
                </a:solidFill>
                <a:ea typeface="Verdana"/>
                <a:cs typeface="Verdana"/>
              </a:rPr>
              <a:t>Systematic Observations to Improve Resilience to the Adverse Impacts of climate change </a:t>
            </a:r>
            <a:endParaRPr lang="en-US" sz="1600" dirty="0">
              <a:solidFill>
                <a:srgbClr val="002060"/>
              </a:solidFill>
              <a:ea typeface="Verdana"/>
              <a:cs typeface="Verdana"/>
            </a:endParaRPr>
          </a:p>
          <a:p>
            <a:pPr marL="344487" lvl="0" indent="-344487">
              <a:spcBef>
                <a:spcPts val="0"/>
              </a:spcBef>
              <a:buChar char="•"/>
            </a:pP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Means of Implementation - </a:t>
            </a:r>
            <a:r>
              <a:rPr lang="en-US" sz="1400" dirty="0">
                <a:solidFill>
                  <a:srgbClr val="002060"/>
                </a:solidFill>
                <a:ea typeface="Verdana"/>
                <a:cs typeface="Verdana"/>
              </a:rPr>
              <a:t>Systematic Observations supporting Finance, Technology Transfer &amp; Capacity Building</a:t>
            </a:r>
            <a:endParaRPr lang="en-US" sz="1200" dirty="0">
              <a:solidFill>
                <a:srgbClr val="002060"/>
              </a:solidFill>
              <a:ea typeface="Verdana"/>
              <a:cs typeface="Verdana"/>
            </a:endParaRPr>
          </a:p>
          <a:p>
            <a:pPr marL="344488" lvl="0" indent="-344488">
              <a:spcBef>
                <a:spcPts val="0"/>
              </a:spcBef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Cross-cutting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</a:rPr>
              <a:t> </a:t>
            </a: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Issues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</a:rPr>
              <a:t> - </a:t>
            </a:r>
            <a:r>
              <a:rPr lang="en-US" sz="1400" dirty="0">
                <a:solidFill>
                  <a:srgbClr val="002060"/>
                </a:solidFill>
                <a:ea typeface="Verdana"/>
                <a:cs typeface="Verdana"/>
              </a:rPr>
              <a:t>Systematic Observations to Support Reporting and Best Practices Across Thematic Areas, including Loss and Damage</a:t>
            </a:r>
            <a:endParaRPr lang="en-US" sz="1600" dirty="0">
              <a:solidFill>
                <a:srgbClr val="002060"/>
              </a:solidFill>
              <a:ea typeface="Verdana"/>
              <a:cs typeface="Verdana"/>
            </a:endParaRPr>
          </a:p>
          <a:p>
            <a:pPr marL="368300" lvl="0" indent="-2540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Google Shape;393;p14">
            <a:extLst>
              <a:ext uri="{FF2B5EF4-FFF2-40B4-BE49-F238E27FC236}">
                <a16:creationId xmlns:a16="http://schemas.microsoft.com/office/drawing/2014/main" id="{839B6D93-AE21-5249-ABC9-9912917B2802}"/>
              </a:ext>
            </a:extLst>
          </p:cNvPr>
          <p:cNvSpPr txBox="1">
            <a:spLocks/>
          </p:cNvSpPr>
          <p:nvPr/>
        </p:nvSpPr>
        <p:spPr>
          <a:xfrm>
            <a:off x="5606143" y="666601"/>
            <a:ext cx="3461658" cy="3933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ea typeface="Verdana"/>
                <a:cs typeface="Verdana"/>
                <a:sym typeface="Verdana"/>
              </a:rPr>
              <a:t>Main Contributors</a:t>
            </a: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Anthony Rea (WMO/GCOS)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Carlo </a:t>
            </a:r>
            <a:r>
              <a:rPr lang="en-US" sz="1600" dirty="0" err="1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Buontempo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 (ECMWF)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ea typeface="Verdana"/>
                <a:cs typeface="Verdana"/>
                <a:sym typeface="Quattrocento Sans"/>
              </a:rPr>
              <a:t>David Crisp (NASA/JPL-retired)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Frank Martin Seifert (ESA)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Ian Jarvis (GEOGLAM)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Jürg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 </a:t>
            </a:r>
            <a:r>
              <a:rPr lang="en-US" sz="1600" dirty="0" err="1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Luterbacher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 (WMO)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María José Sanz Sánchez (BC3)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Mark Dowell (EC/JRC)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Maxx Dilley (WMO)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Osamu </a:t>
            </a:r>
            <a:r>
              <a:rPr lang="en-US" sz="1600" dirty="0" err="1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Ochiai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 (JAXA)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Sara </a:t>
            </a:r>
            <a:r>
              <a:rPr lang="en-US" sz="1600" dirty="0" err="1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Venturini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  <a:sym typeface="Quattrocento Sans"/>
              </a:rPr>
              <a:t> (GEO) </a:t>
            </a:r>
            <a:endParaRPr lang="en-US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/>
            <a:endParaRPr lang="en-US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"/>
          <p:cNvSpPr txBox="1"/>
          <p:nvPr/>
        </p:nvSpPr>
        <p:spPr>
          <a:xfrm>
            <a:off x="228600" y="122635"/>
            <a:ext cx="7635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2"/>
                </a:solidFill>
                <a:latin typeface="+mn-lt"/>
              </a:rPr>
              <a:t>Main Messages of the Report (1/2)</a:t>
            </a:r>
            <a:endParaRPr sz="2400" b="1" dirty="0">
              <a:solidFill>
                <a:srgbClr val="003147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346984" y="644830"/>
            <a:ext cx="8656339" cy="393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4487" lvl="0" indent="-344487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Systematic Observations underpin </a:t>
            </a:r>
            <a:r>
              <a:rPr lang="en-US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climate science and services</a:t>
            </a:r>
            <a:endParaRPr b="1" dirty="0">
              <a:solidFill>
                <a:srgbClr val="002060"/>
              </a:solidFill>
              <a:latin typeface="+mn-lt"/>
              <a:ea typeface="Verdana"/>
              <a:cs typeface="Verdana"/>
            </a:endParaRPr>
          </a:p>
          <a:p>
            <a:pPr marL="850900" lvl="1" indent="-27146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GCOS has established a basic set of </a:t>
            </a:r>
            <a:r>
              <a:rPr lang="en-US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Essential Climate Variables </a:t>
            </a: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(ECV)</a:t>
            </a:r>
          </a:p>
          <a:p>
            <a:pPr marL="850900" lvl="1" indent="-27146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Use of top-down atmospheric GHG and bottom-up space-based AFOLU data reduces gaps and enable a more </a:t>
            </a:r>
            <a:r>
              <a:rPr lang="en-US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complete and transparent GST </a:t>
            </a:r>
            <a:endParaRPr b="1" dirty="0">
              <a:solidFill>
                <a:srgbClr val="002060"/>
              </a:solidFill>
              <a:latin typeface="+mn-lt"/>
              <a:ea typeface="Verdana"/>
              <a:cs typeface="Verdana"/>
            </a:endParaRPr>
          </a:p>
          <a:p>
            <a:pPr marL="344487" lvl="0" indent="-344487">
              <a:buChar char="•"/>
            </a:pPr>
            <a:r>
              <a:rPr lang="en-US" dirty="0">
                <a:solidFill>
                  <a:srgbClr val="002060"/>
                </a:solidFill>
                <a:ea typeface="Verdana"/>
                <a:cs typeface="Verdana"/>
              </a:rPr>
              <a:t>Systematic Observations</a:t>
            </a: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 are vital for </a:t>
            </a:r>
            <a:r>
              <a:rPr lang="en-US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adaptation</a:t>
            </a:r>
          </a:p>
          <a:p>
            <a:pPr marL="850900" lvl="1" indent="-27146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underpinning the </a:t>
            </a:r>
            <a:r>
              <a:rPr lang="en-US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identification, planning, implementation and monitoring </a:t>
            </a: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of adaptation measures, and</a:t>
            </a:r>
          </a:p>
          <a:p>
            <a:pPr marL="850900" lvl="1" indent="-27146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a first step in the value chain towards </a:t>
            </a:r>
            <a:r>
              <a:rPr lang="en-US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successful decision making. </a:t>
            </a:r>
          </a:p>
          <a:p>
            <a:pPr marL="393700" indent="-271463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Systematic Observations strengthen the evidence base for the climate rationale which enables funding.</a:t>
            </a:r>
          </a:p>
          <a:p>
            <a:pPr marL="393700" indent="-271463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2060"/>
              </a:solidFill>
              <a:latin typeface="+mn-lt"/>
              <a:ea typeface="Verdana"/>
              <a:cs typeface="Verdana"/>
            </a:endParaRPr>
          </a:p>
          <a:p>
            <a:pPr marL="0" lvl="0" indent="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</a:pPr>
            <a:endParaRPr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344488" lvl="0" indent="-2301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344488" lvl="0" indent="-2301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368300" lvl="0" indent="-254000" algn="l" rtl="0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0" lvl="0" indent="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1298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"/>
          <p:cNvSpPr txBox="1"/>
          <p:nvPr/>
        </p:nvSpPr>
        <p:spPr>
          <a:xfrm>
            <a:off x="228600" y="122635"/>
            <a:ext cx="7635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2"/>
                </a:solidFill>
                <a:latin typeface="+mn-lt"/>
              </a:rPr>
              <a:t>Key Roles of Systematic Observation Community</a:t>
            </a:r>
            <a:endParaRPr sz="2400" b="1" dirty="0">
              <a:solidFill>
                <a:srgbClr val="003147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346984" y="644830"/>
            <a:ext cx="8408255" cy="393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4487" lvl="0" indent="-344487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The Systematic Observation Community can contribute by:</a:t>
            </a:r>
          </a:p>
          <a:p>
            <a:pPr marL="801687" lvl="1" indent="-344487">
              <a:buChar char="•"/>
            </a:pPr>
            <a:r>
              <a:rPr lang="en-US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Identifying best products and producing harmonized EO datasets </a:t>
            </a:r>
            <a:br>
              <a:rPr lang="en-US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</a:br>
            <a:r>
              <a:rPr lang="en-US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to facilitate their adoption by users on national and global levels</a:t>
            </a:r>
          </a:p>
          <a:p>
            <a:pPr marL="801687" lvl="1" indent="-344487">
              <a:buChar char="•"/>
            </a:pPr>
            <a:r>
              <a:rPr lang="en-US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Ensuring free and open data, cloud computing and knowledge exchange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 lower the barrier to access information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and 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reduces the capacity gap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for developing countries and support the Enhanced Transparency Framework and the GST</a:t>
            </a:r>
          </a:p>
          <a:p>
            <a:pPr marL="801687" lvl="1" indent="-344487">
              <a:buChar char="•"/>
            </a:pPr>
            <a:r>
              <a:rPr lang="en-US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Tracking Slow-onset events,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enhancing understanding and enabling adaptation</a:t>
            </a:r>
          </a:p>
          <a:p>
            <a:pPr marL="801687" lvl="1" indent="-344487">
              <a:buChar char="•"/>
            </a:pPr>
            <a:r>
              <a:rPr lang="en-IE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Monitoring extreme events </a:t>
            </a:r>
            <a:r>
              <a:rPr lang="en-IE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and</a:t>
            </a:r>
            <a:r>
              <a:rPr lang="en-IE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 </a:t>
            </a:r>
            <a:r>
              <a:rPr lang="en-IE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improving</a:t>
            </a:r>
            <a:r>
              <a:rPr lang="en-IE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 </a:t>
            </a:r>
            <a:r>
              <a:rPr lang="en-IE" sz="16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climate projections and risk assessments over time and address </a:t>
            </a:r>
            <a:r>
              <a:rPr lang="en-IE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Losses and Damages.</a:t>
            </a:r>
          </a:p>
          <a:p>
            <a:pPr marL="801687" lvl="1" indent="-344487">
              <a:buChar char="•"/>
            </a:pPr>
            <a:r>
              <a:rPr lang="en-IE" sz="1600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Creating </a:t>
            </a:r>
            <a:r>
              <a:rPr lang="en-US" sz="1600" b="1" dirty="0">
                <a:solidFill>
                  <a:srgbClr val="002060"/>
                </a:solidFill>
                <a:ea typeface="Verdana"/>
                <a:cs typeface="Verdana"/>
              </a:rPr>
              <a:t>Use cases </a:t>
            </a:r>
            <a:r>
              <a:rPr lang="en-US" sz="1600" dirty="0">
                <a:solidFill>
                  <a:srgbClr val="002060"/>
                </a:solidFill>
                <a:ea typeface="Verdana"/>
                <a:cs typeface="Verdana"/>
              </a:rPr>
              <a:t>show concrete interaction with Parties, which is key to facilitate further uptake of systematic observations.</a:t>
            </a:r>
          </a:p>
          <a:p>
            <a:pPr marL="344488" lvl="0" indent="-344488">
              <a:buFont typeface="Arial"/>
              <a:buChar char="•"/>
            </a:pP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Systematic Observation community is </a:t>
            </a:r>
            <a:r>
              <a:rPr lang="en-IE" b="1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engaged to support the GST</a:t>
            </a: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.</a:t>
            </a:r>
            <a:endParaRPr lang="en-IE" sz="2000" dirty="0">
              <a:solidFill>
                <a:srgbClr val="002060"/>
              </a:solidFill>
              <a:latin typeface="+mn-lt"/>
              <a:ea typeface="Verdana"/>
              <a:cs typeface="Verdana"/>
            </a:endParaRPr>
          </a:p>
          <a:p>
            <a:pPr marL="344488" lvl="0" indent="-344488">
              <a:buFont typeface="Arial"/>
              <a:buChar char="•"/>
            </a:pPr>
            <a:endParaRPr lang="en-IE" dirty="0">
              <a:latin typeface="+mn-lt"/>
            </a:endParaRPr>
          </a:p>
          <a:p>
            <a:pPr marL="344488" lvl="0" indent="-3444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endParaRPr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344488" lvl="0" indent="-2301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344488" lvl="0" indent="-2301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368300" lvl="0" indent="-254000" algn="l" rtl="0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0" lvl="0" indent="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50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"/>
          <p:cNvSpPr txBox="1"/>
          <p:nvPr/>
        </p:nvSpPr>
        <p:spPr>
          <a:xfrm>
            <a:off x="228600" y="122635"/>
            <a:ext cx="7635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2"/>
                </a:solidFill>
                <a:latin typeface="+mn-lt"/>
              </a:rPr>
              <a:t>Next Steps</a:t>
            </a:r>
            <a:endParaRPr sz="2400" b="1" dirty="0">
              <a:solidFill>
                <a:srgbClr val="003147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346984" y="644830"/>
            <a:ext cx="8408255" cy="393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4488" lvl="0" indent="-3444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Encourage and support interactions between Parties and the Systematic Observation community</a:t>
            </a:r>
          </a:p>
          <a:p>
            <a:pPr marL="344488" lvl="0" indent="-344488">
              <a:buFont typeface="Arial"/>
              <a:buChar char="•"/>
            </a:pP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Promote the Systematic Observations report and stimulate discussion</a:t>
            </a:r>
          </a:p>
          <a:p>
            <a:pPr marL="344488" lvl="0" indent="-344488">
              <a:buFont typeface="Arial"/>
              <a:buChar char="•"/>
            </a:pP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Interact with SBSTA to emphasize key points of the report and identify follow-on activities</a:t>
            </a:r>
          </a:p>
          <a:p>
            <a:pPr marL="344488" lvl="0" indent="-344488">
              <a:buFont typeface="Arial"/>
              <a:buChar char="•"/>
            </a:pP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Prepare to support Side event request for UNFCCC SB 56 in Bonn in June</a:t>
            </a:r>
          </a:p>
          <a:p>
            <a:pPr marL="344488" lvl="0" indent="-344488">
              <a:buFont typeface="Arial"/>
              <a:buChar char="•"/>
            </a:pP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Identify gaps and inconsistencies in systematic observations and their application to the GST</a:t>
            </a:r>
          </a:p>
          <a:p>
            <a:pPr marL="344488" lvl="0" indent="-344488">
              <a:buFont typeface="Arial"/>
              <a:buChar char="•"/>
            </a:pP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Revise and update Systematic Observation report for 2</a:t>
            </a:r>
            <a:r>
              <a:rPr lang="en-IE" baseline="300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nd</a:t>
            </a: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 or 3</a:t>
            </a:r>
            <a:r>
              <a:rPr lang="en-IE" baseline="30000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rd</a:t>
            </a:r>
            <a:r>
              <a:rPr lang="en-IE" dirty="0">
                <a:solidFill>
                  <a:srgbClr val="002060"/>
                </a:solidFill>
                <a:latin typeface="+mn-lt"/>
                <a:ea typeface="Verdana"/>
                <a:cs typeface="Verdana"/>
              </a:rPr>
              <a:t> TA period </a:t>
            </a:r>
          </a:p>
          <a:p>
            <a:pPr marL="344488" lvl="0" indent="-344488">
              <a:buFont typeface="Arial"/>
              <a:buChar char="•"/>
            </a:pPr>
            <a:endParaRPr lang="en-IE" dirty="0">
              <a:latin typeface="+mn-lt"/>
            </a:endParaRPr>
          </a:p>
          <a:p>
            <a:pPr marL="0" lvl="0" indent="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</a:pPr>
            <a:endParaRPr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  <a:p>
            <a:pPr marL="344488" lvl="0" indent="-2301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344488" lvl="0" indent="-230188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368300" lvl="0" indent="-254000" algn="l" rtl="0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</a:endParaRPr>
          </a:p>
          <a:p>
            <a:pPr marL="0" lvl="0" indent="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259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ntinels-FMS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685</Words>
  <Application>Microsoft Office PowerPoint</Application>
  <PresentationFormat>On-screen Show (16:9)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Tahoma</vt:lpstr>
      <vt:lpstr>Verdana</vt:lpstr>
      <vt:lpstr>Quattrocento Sans</vt:lpstr>
      <vt:lpstr>Calibri</vt:lpstr>
      <vt:lpstr>Courier New</vt:lpstr>
      <vt:lpstr>Sentinels-FMS</vt:lpstr>
      <vt:lpstr>Synthesis Report of the  Systematic Observations Community Supporting the GST </vt:lpstr>
      <vt:lpstr>PowerPoint Presentation</vt:lpstr>
      <vt:lpstr>Systematic Observations Community  Synthesis Report for GST </vt:lpstr>
      <vt:lpstr>Timeline of the first Global Stocktake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Observations Community Supporting the GST</dc:title>
  <dc:subject>Systematic Observations Community Supporting the GST</dc:subject>
  <dc:creator>F.M. Seifert (ESA) / D. Crisp (US 3290)</dc:creator>
  <cp:keywords/>
  <dc:description/>
  <cp:lastModifiedBy>David Crisp</cp:lastModifiedBy>
  <cp:revision>60</cp:revision>
  <dcterms:created xsi:type="dcterms:W3CDTF">2009-03-03T09:28:14Z</dcterms:created>
  <dcterms:modified xsi:type="dcterms:W3CDTF">2022-03-24T19:11:21Z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