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983" r:id="rId2"/>
    <p:sldMasterId id="2147483994" r:id="rId3"/>
    <p:sldMasterId id="2147484000" r:id="rId4"/>
  </p:sldMasterIdLst>
  <p:notesMasterIdLst>
    <p:notesMasterId r:id="rId19"/>
  </p:notesMasterIdLst>
  <p:handoutMasterIdLst>
    <p:handoutMasterId r:id="rId20"/>
  </p:handoutMasterIdLst>
  <p:sldIdLst>
    <p:sldId id="506" r:id="rId5"/>
    <p:sldId id="1050" r:id="rId6"/>
    <p:sldId id="1035" r:id="rId7"/>
    <p:sldId id="1037" r:id="rId8"/>
    <p:sldId id="1055" r:id="rId9"/>
    <p:sldId id="1023" r:id="rId10"/>
    <p:sldId id="539" r:id="rId11"/>
    <p:sldId id="1044" r:id="rId12"/>
    <p:sldId id="1039" r:id="rId13"/>
    <p:sldId id="1051" r:id="rId14"/>
    <p:sldId id="1052" r:id="rId15"/>
    <p:sldId id="1053" r:id="rId16"/>
    <p:sldId id="1054" r:id="rId17"/>
    <p:sldId id="1056" r:id="rId18"/>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5613" indent="1588"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2813" indent="1588"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0013" indent="1588"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7213" indent="1588"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lins, Forest" initials="CF" lastIdx="3" clrIdx="0">
    <p:extLst>
      <p:ext uri="{19B8F6BF-5375-455C-9EA6-DF929625EA0E}">
        <p15:presenceInfo xmlns:p15="http://schemas.microsoft.com/office/powerpoint/2012/main" userId="S-1-5-21-1606980848-1958367476-725345543-166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446E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57"/>
    <p:restoredTop sz="96395" autoAdjust="0"/>
  </p:normalViewPr>
  <p:slideViewPr>
    <p:cSldViewPr>
      <p:cViewPr varScale="1">
        <p:scale>
          <a:sx n="107" d="100"/>
          <a:sy n="107" d="100"/>
        </p:scale>
        <p:origin x="642" y="114"/>
      </p:cViewPr>
      <p:guideLst>
        <p:guide orient="horz" pos="2160"/>
        <p:guide pos="3840"/>
      </p:guideLst>
    </p:cSldViewPr>
  </p:slideViewPr>
  <p:outlineViewPr>
    <p:cViewPr>
      <p:scale>
        <a:sx n="33" d="100"/>
        <a:sy n="33" d="100"/>
      </p:scale>
      <p:origin x="0" y="2672"/>
    </p:cViewPr>
  </p:outlineViewPr>
  <p:notesTextViewPr>
    <p:cViewPr>
      <p:scale>
        <a:sx n="100" d="100"/>
        <a:sy n="100" d="100"/>
      </p:scale>
      <p:origin x="0" y="0"/>
    </p:cViewPr>
  </p:notesTextViewPr>
  <p:sorterViewPr>
    <p:cViewPr varScale="1">
      <p:scale>
        <a:sx n="100" d="100"/>
        <a:sy n="100" d="100"/>
      </p:scale>
      <p:origin x="0" y="0"/>
    </p:cViewPr>
  </p:sorterViewPr>
  <p:notesViewPr>
    <p:cSldViewPr>
      <p:cViewPr>
        <p:scale>
          <a:sx n="66" d="100"/>
          <a:sy n="66" d="100"/>
        </p:scale>
        <p:origin x="-1589" y="1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0873E9-8E92-0640-B367-DA664790AA27}"/>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ea typeface="ＭＳ Ｐゴシック" pitchFamily="34" charset="-128"/>
              </a:defRPr>
            </a:lvl1pPr>
          </a:lstStyle>
          <a:p>
            <a:pPr>
              <a:defRPr/>
            </a:pPr>
            <a:endParaRPr lang="en-US" altLang="en-US"/>
          </a:p>
        </p:txBody>
      </p:sp>
      <p:sp>
        <p:nvSpPr>
          <p:cNvPr id="3" name="Date Placeholder 2">
            <a:extLst>
              <a:ext uri="{FF2B5EF4-FFF2-40B4-BE49-F238E27FC236}">
                <a16:creationId xmlns:a16="http://schemas.microsoft.com/office/drawing/2014/main" id="{DF906DAB-35E6-C346-A90B-C273A2AA8462}"/>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34" charset="-128"/>
              </a:defRPr>
            </a:lvl1pPr>
          </a:lstStyle>
          <a:p>
            <a:pPr>
              <a:defRPr/>
            </a:pPr>
            <a:fld id="{FC76EBE4-96C7-6E45-B892-F9FE039EF051}" type="datetimeFigureOut">
              <a:rPr lang="en-US" altLang="en-US"/>
              <a:pPr>
                <a:defRPr/>
              </a:pPr>
              <a:t>11/2/2020</a:t>
            </a:fld>
            <a:endParaRPr lang="en-US" altLang="en-US"/>
          </a:p>
        </p:txBody>
      </p:sp>
      <p:sp>
        <p:nvSpPr>
          <p:cNvPr id="4" name="Footer Placeholder 3">
            <a:extLst>
              <a:ext uri="{FF2B5EF4-FFF2-40B4-BE49-F238E27FC236}">
                <a16:creationId xmlns:a16="http://schemas.microsoft.com/office/drawing/2014/main" id="{BABB056B-05FA-CF44-A042-2CA99F43DBCB}"/>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ea typeface="ＭＳ Ｐゴシック" pitchFamily="34" charset="-128"/>
              </a:defRPr>
            </a:lvl1pPr>
          </a:lstStyle>
          <a:p>
            <a:pPr>
              <a:defRPr/>
            </a:pPr>
            <a:endParaRPr lang="en-US" altLang="en-US"/>
          </a:p>
        </p:txBody>
      </p:sp>
      <p:sp>
        <p:nvSpPr>
          <p:cNvPr id="5" name="Slide Number Placeholder 4">
            <a:extLst>
              <a:ext uri="{FF2B5EF4-FFF2-40B4-BE49-F238E27FC236}">
                <a16:creationId xmlns:a16="http://schemas.microsoft.com/office/drawing/2014/main" id="{757E9D10-6609-DF47-BFEA-2A6396B2C0B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F6168C96-8900-6A48-AECD-6785B62E060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2F9B62C-03E5-C442-9F01-7999B190E558}"/>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34" charset="0"/>
                <a:ea typeface="ＭＳ Ｐゴシック" pitchFamily="34" charset="-128"/>
              </a:defRPr>
            </a:lvl1pPr>
          </a:lstStyle>
          <a:p>
            <a:pPr>
              <a:defRPr/>
            </a:pPr>
            <a:endParaRPr lang="fr-FR" altLang="en-US"/>
          </a:p>
        </p:txBody>
      </p:sp>
      <p:sp>
        <p:nvSpPr>
          <p:cNvPr id="12291" name="Rectangle 3">
            <a:extLst>
              <a:ext uri="{FF2B5EF4-FFF2-40B4-BE49-F238E27FC236}">
                <a16:creationId xmlns:a16="http://schemas.microsoft.com/office/drawing/2014/main" id="{7D048DBB-F2C8-5544-9B1E-D5B4E5F94EE0}"/>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34" charset="-128"/>
              </a:defRPr>
            </a:lvl1pPr>
          </a:lstStyle>
          <a:p>
            <a:pPr>
              <a:defRPr/>
            </a:pPr>
            <a:endParaRPr lang="fr-FR" altLang="en-US"/>
          </a:p>
        </p:txBody>
      </p:sp>
      <p:sp>
        <p:nvSpPr>
          <p:cNvPr id="13316" name="Rectangle 4">
            <a:extLst>
              <a:ext uri="{FF2B5EF4-FFF2-40B4-BE49-F238E27FC236}">
                <a16:creationId xmlns:a16="http://schemas.microsoft.com/office/drawing/2014/main" id="{FB354EE6-5114-CB41-83EF-48B981E6D90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a:extLst>
              <a:ext uri="{FF2B5EF4-FFF2-40B4-BE49-F238E27FC236}">
                <a16:creationId xmlns:a16="http://schemas.microsoft.com/office/drawing/2014/main" id="{714CF5F2-BF00-FF4F-826F-A7724CE8E5A3}"/>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a:extLst>
              <a:ext uri="{FF2B5EF4-FFF2-40B4-BE49-F238E27FC236}">
                <a16:creationId xmlns:a16="http://schemas.microsoft.com/office/drawing/2014/main" id="{53981E32-85B0-8947-948E-82496440C438}"/>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34" charset="0"/>
                <a:ea typeface="ＭＳ Ｐゴシック" pitchFamily="34" charset="-128"/>
              </a:defRPr>
            </a:lvl1pPr>
          </a:lstStyle>
          <a:p>
            <a:pPr>
              <a:defRPr/>
            </a:pPr>
            <a:endParaRPr lang="fr-FR" altLang="en-US"/>
          </a:p>
        </p:txBody>
      </p:sp>
      <p:sp>
        <p:nvSpPr>
          <p:cNvPr id="12295" name="Rectangle 7">
            <a:extLst>
              <a:ext uri="{FF2B5EF4-FFF2-40B4-BE49-F238E27FC236}">
                <a16:creationId xmlns:a16="http://schemas.microsoft.com/office/drawing/2014/main" id="{69B1F492-955F-1446-9FCA-8D862F35900E}"/>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E05412C4-182E-5D48-ABA1-D5905E140C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 charset="0"/>
        <a:ea typeface="ＭＳ Ｐゴシック" pitchFamily="34" charset="-128"/>
        <a:cs typeface="ＭＳ Ｐゴシック" pitchFamily="-1" charset="-128"/>
      </a:defRPr>
    </a:lvl1pPr>
    <a:lvl2pPr marL="455613" algn="l" rtl="0" eaLnBrk="0" fontAlgn="base" hangingPunct="0">
      <a:spcBef>
        <a:spcPct val="30000"/>
      </a:spcBef>
      <a:spcAft>
        <a:spcPct val="0"/>
      </a:spcAft>
      <a:defRPr sz="1200" kern="1200">
        <a:solidFill>
          <a:schemeClr val="tx1"/>
        </a:solidFill>
        <a:latin typeface="Arial" pitchFamily="-1" charset="0"/>
        <a:ea typeface="ＭＳ Ｐゴシック" pitchFamily="34" charset="-128"/>
        <a:cs typeface="+mn-cs"/>
      </a:defRPr>
    </a:lvl2pPr>
    <a:lvl3pPr marL="912813" algn="l" rtl="0" eaLnBrk="0" fontAlgn="base" hangingPunct="0">
      <a:spcBef>
        <a:spcPct val="30000"/>
      </a:spcBef>
      <a:spcAft>
        <a:spcPct val="0"/>
      </a:spcAft>
      <a:defRPr sz="1200" kern="1200">
        <a:solidFill>
          <a:schemeClr val="tx1"/>
        </a:solidFill>
        <a:latin typeface="Arial" pitchFamily="-1" charset="0"/>
        <a:ea typeface="ＭＳ Ｐゴシック" pitchFamily="34" charset="-128"/>
        <a:cs typeface="+mn-cs"/>
      </a:defRPr>
    </a:lvl3pPr>
    <a:lvl4pPr marL="1370013" algn="l" rtl="0" eaLnBrk="0" fontAlgn="base" hangingPunct="0">
      <a:spcBef>
        <a:spcPct val="30000"/>
      </a:spcBef>
      <a:spcAft>
        <a:spcPct val="0"/>
      </a:spcAft>
      <a:defRPr sz="1200" kern="1200">
        <a:solidFill>
          <a:schemeClr val="tx1"/>
        </a:solidFill>
        <a:latin typeface="Arial" pitchFamily="-1" charset="0"/>
        <a:ea typeface="ＭＳ Ｐゴシック" pitchFamily="34" charset="-128"/>
        <a:cs typeface="+mn-cs"/>
      </a:defRPr>
    </a:lvl4pPr>
    <a:lvl5pPr marL="1827213" algn="l" rtl="0" eaLnBrk="0" fontAlgn="base" hangingPunct="0">
      <a:spcBef>
        <a:spcPct val="30000"/>
      </a:spcBef>
      <a:spcAft>
        <a:spcPct val="0"/>
      </a:spcAft>
      <a:defRPr sz="1200" kern="1200">
        <a:solidFill>
          <a:schemeClr val="tx1"/>
        </a:solidFill>
        <a:latin typeface="Arial" pitchFamily="-1" charset="0"/>
        <a:ea typeface="ＭＳ Ｐゴシック" pitchFamily="34" charset="-128"/>
        <a:cs typeface="+mn-cs"/>
      </a:defRPr>
    </a:lvl5pPr>
    <a:lvl6pPr marL="2285978" algn="l" defTabSz="457196" rtl="0" eaLnBrk="1" latinLnBrk="0" hangingPunct="1">
      <a:defRPr sz="1200" kern="1200">
        <a:solidFill>
          <a:schemeClr val="tx1"/>
        </a:solidFill>
        <a:latin typeface="+mn-lt"/>
        <a:ea typeface="+mn-ea"/>
        <a:cs typeface="+mn-cs"/>
      </a:defRPr>
    </a:lvl6pPr>
    <a:lvl7pPr marL="2743173" algn="l" defTabSz="457196" rtl="0" eaLnBrk="1" latinLnBrk="0" hangingPunct="1">
      <a:defRPr sz="1200" kern="1200">
        <a:solidFill>
          <a:schemeClr val="tx1"/>
        </a:solidFill>
        <a:latin typeface="+mn-lt"/>
        <a:ea typeface="+mn-ea"/>
        <a:cs typeface="+mn-cs"/>
      </a:defRPr>
    </a:lvl7pPr>
    <a:lvl8pPr marL="3200368" algn="l" defTabSz="457196" rtl="0" eaLnBrk="1" latinLnBrk="0" hangingPunct="1">
      <a:defRPr sz="1200" kern="1200">
        <a:solidFill>
          <a:schemeClr val="tx1"/>
        </a:solidFill>
        <a:latin typeface="+mn-lt"/>
        <a:ea typeface="+mn-ea"/>
        <a:cs typeface="+mn-cs"/>
      </a:defRPr>
    </a:lvl8pPr>
    <a:lvl9pPr marL="3657563" algn="l" defTabSz="4571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367901C0-7B76-4848-9533-97E5A84A887C}"/>
              </a:ext>
            </a:extLst>
          </p:cNvPr>
          <p:cNvSpPr>
            <a:spLocks noGrp="1" noRot="1" noChangeAspect="1" noChangeArrowheads="1" noTextEdit="1"/>
          </p:cNvSpPr>
          <p:nvPr>
            <p:ph type="sldImg"/>
          </p:nvPr>
        </p:nvSpPr>
        <p:spPr>
          <a:xfrm>
            <a:off x="381000" y="107950"/>
            <a:ext cx="6096000" cy="3429000"/>
          </a:xfrm>
          <a:ln/>
        </p:spPr>
      </p:sp>
      <p:sp>
        <p:nvSpPr>
          <p:cNvPr id="16386" name="Notes Placeholder 2">
            <a:extLst>
              <a:ext uri="{FF2B5EF4-FFF2-40B4-BE49-F238E27FC236}">
                <a16:creationId xmlns:a16="http://schemas.microsoft.com/office/drawing/2014/main" id="{EFEFD034-F19B-5146-96D6-356EA326E701}"/>
              </a:ext>
            </a:extLst>
          </p:cNvPr>
          <p:cNvSpPr>
            <a:spLocks noGrp="1"/>
          </p:cNvSpPr>
          <p:nvPr>
            <p:ph type="body" idx="1"/>
          </p:nvPr>
        </p:nvSpPr>
        <p:spPr>
          <a:xfrm>
            <a:off x="465138" y="3708400"/>
            <a:ext cx="57721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fr-FR" altLang="fr-FR">
              <a:latin typeface="Arial" panose="020B0604020202020204" pitchFamily="34" charset="0"/>
            </a:endParaRPr>
          </a:p>
        </p:txBody>
      </p:sp>
      <p:sp>
        <p:nvSpPr>
          <p:cNvPr id="16387" name="Slide Number Placeholder 3">
            <a:extLst>
              <a:ext uri="{FF2B5EF4-FFF2-40B4-BE49-F238E27FC236}">
                <a16:creationId xmlns:a16="http://schemas.microsoft.com/office/drawing/2014/main" id="{2E4B5B31-2CB7-CA4B-BE9B-9C54B7E74C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B8AF045-BB28-4149-8E59-337640AC19CB}" type="slidenum">
              <a:rPr lang="en-US" altLang="en-US" sz="1200" smtClean="0">
                <a:solidFill>
                  <a:srgbClr val="000000"/>
                </a:solidFill>
              </a:rPr>
              <a:pPr/>
              <a:t>1</a:t>
            </a:fld>
            <a:endParaRPr lang="en-US" alt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Working increasingly closely with MBON (EBVs) and GCOS (ECVs). Many commonalities and complementarities and understand that we will make most progress by working together to promote the biological essential variables.</a:t>
            </a:r>
            <a:endParaRPr/>
          </a:p>
        </p:txBody>
      </p:sp>
      <p:sp>
        <p:nvSpPr>
          <p:cNvPr id="303" name="Google Shape;30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9893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this conceptual model against the Framework for Ocean Observing diagram is not perfect. </a:t>
            </a:r>
            <a:r>
              <a:rPr lang="en-US" dirty="0" err="1"/>
              <a:t>BioEco</a:t>
            </a:r>
            <a:r>
              <a:rPr lang="en-US" dirty="0"/>
              <a:t> is working hard to get EOV-based observing networks off the ground, GRAs work in the space of requirements, evaluation, and data; and the link with national observing systems and </a:t>
            </a:r>
            <a:r>
              <a:rPr lang="en-US" dirty="0" err="1"/>
              <a:t>programmes</a:t>
            </a:r>
            <a:r>
              <a:rPr lang="en-US" dirty="0"/>
              <a:t> needs to be developed.</a:t>
            </a:r>
          </a:p>
        </p:txBody>
      </p:sp>
      <p:sp>
        <p:nvSpPr>
          <p:cNvPr id="4" name="Slide Number Placeholder 3"/>
          <p:cNvSpPr>
            <a:spLocks noGrp="1"/>
          </p:cNvSpPr>
          <p:nvPr>
            <p:ph type="sldNum" sz="quarter" idx="5"/>
          </p:nvPr>
        </p:nvSpPr>
        <p:spPr/>
        <p:txBody>
          <a:bodyPr/>
          <a:lstStyle/>
          <a:p>
            <a:pPr>
              <a:defRPr/>
            </a:pPr>
            <a:fld id="{E05412C4-182E-5D48-ABA1-D5905E140CCB}" type="slidenum">
              <a:rPr lang="en-US" altLang="en-US" smtClean="0"/>
              <a:pPr>
                <a:defRPr/>
              </a:pPr>
              <a:t>6</a:t>
            </a:fld>
            <a:endParaRPr lang="en-US" altLang="en-US"/>
          </a:p>
        </p:txBody>
      </p:sp>
    </p:spTree>
    <p:extLst>
      <p:ext uri="{BB962C8B-B14F-4D97-AF65-F5344CB8AC3E}">
        <p14:creationId xmlns:p14="http://schemas.microsoft.com/office/powerpoint/2010/main" val="851763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GB" sz="1200" dirty="0"/>
              <a:t>The system was developed to support climate science and to be the observational backbone for forecasting systems </a:t>
            </a:r>
          </a:p>
          <a:p>
            <a:pPr eaLnBrk="1" hangingPunct="1">
              <a:defRPr/>
            </a:pPr>
            <a:r>
              <a:rPr lang="en-GB" sz="1200" dirty="0"/>
              <a:t>Now focused on 3 delivery areas; Ocean Health, Climate and Operational Services</a:t>
            </a:r>
          </a:p>
          <a:p>
            <a:endParaRPr lang="en-US" dirty="0"/>
          </a:p>
        </p:txBody>
      </p:sp>
      <p:sp>
        <p:nvSpPr>
          <p:cNvPr id="4" name="Slide Number Placeholder 3"/>
          <p:cNvSpPr>
            <a:spLocks noGrp="1"/>
          </p:cNvSpPr>
          <p:nvPr>
            <p:ph type="sldNum" sz="quarter" idx="10"/>
          </p:nvPr>
        </p:nvSpPr>
        <p:spPr/>
        <p:txBody>
          <a:bodyPr/>
          <a:lstStyle/>
          <a:p>
            <a:pPr>
              <a:defRPr/>
            </a:pPr>
            <a:fld id="{E05412C4-182E-5D48-ABA1-D5905E140CCB}" type="slidenum">
              <a:rPr lang="en-US" altLang="en-US" smtClean="0"/>
              <a:pPr>
                <a:defRPr/>
              </a:pPr>
              <a:t>7</a:t>
            </a:fld>
            <a:endParaRPr lang="en-US" altLang="en-US"/>
          </a:p>
        </p:txBody>
      </p:sp>
    </p:spTree>
    <p:extLst>
      <p:ext uri="{BB962C8B-B14F-4D97-AF65-F5344CB8AC3E}">
        <p14:creationId xmlns:p14="http://schemas.microsoft.com/office/powerpoint/2010/main" val="2359458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 name="Google Shape;12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Arial"/>
                <a:ea typeface="Arial"/>
                <a:cs typeface="Arial"/>
                <a:sym typeface="Arial"/>
              </a:rPr>
              <a:t>D what are the societal questions, sectoral trends, national and international obligations and that Drive the need to</a:t>
            </a:r>
            <a:endParaRPr/>
          </a:p>
          <a:p>
            <a:pPr marL="0" lvl="0" indent="0" algn="l" rtl="0">
              <a:spcBef>
                <a:spcPts val="0"/>
              </a:spcBef>
              <a:spcAft>
                <a:spcPts val="0"/>
              </a:spcAft>
              <a:buNone/>
            </a:pPr>
            <a:r>
              <a:rPr lang="en-US" sz="1200">
                <a:solidFill>
                  <a:schemeClr val="dk1"/>
                </a:solidFill>
                <a:latin typeface="Arial"/>
                <a:ea typeface="Arial"/>
                <a:cs typeface="Arial"/>
                <a:sym typeface="Arial"/>
              </a:rPr>
              <a:t>monitor marine biodiversity and ecosystem health</a:t>
            </a:r>
            <a:endParaRPr/>
          </a:p>
          <a:p>
            <a:pPr marL="0" lvl="0" indent="0" algn="l" rtl="0">
              <a:spcBef>
                <a:spcPts val="0"/>
              </a:spcBef>
              <a:spcAft>
                <a:spcPts val="0"/>
              </a:spcAft>
              <a:buNone/>
            </a:pPr>
            <a:r>
              <a:rPr lang="en-US" sz="1200">
                <a:solidFill>
                  <a:schemeClr val="dk1"/>
                </a:solidFill>
                <a:latin typeface="Arial"/>
                <a:ea typeface="Arial"/>
                <a:cs typeface="Arial"/>
                <a:sym typeface="Arial"/>
              </a:rPr>
              <a:t>P what are the human Pressures affecting the environment that are or will impact marine biodiversity and ecosystem</a:t>
            </a:r>
            <a:endParaRPr/>
          </a:p>
          <a:p>
            <a:pPr marL="0" lvl="0" indent="0" algn="l" rtl="0">
              <a:spcBef>
                <a:spcPts val="0"/>
              </a:spcBef>
              <a:spcAft>
                <a:spcPts val="0"/>
              </a:spcAft>
              <a:buNone/>
            </a:pPr>
            <a:r>
              <a:rPr lang="en-US" sz="1200">
                <a:solidFill>
                  <a:schemeClr val="dk1"/>
                </a:solidFill>
                <a:latin typeface="Arial"/>
                <a:ea typeface="Arial"/>
                <a:cs typeface="Arial"/>
                <a:sym typeface="Arial"/>
              </a:rPr>
              <a:t>health</a:t>
            </a:r>
            <a:endParaRPr/>
          </a:p>
          <a:p>
            <a:pPr marL="0" lvl="0" indent="0" algn="l" rtl="0">
              <a:spcBef>
                <a:spcPts val="0"/>
              </a:spcBef>
              <a:spcAft>
                <a:spcPts val="0"/>
              </a:spcAft>
              <a:buNone/>
            </a:pPr>
            <a:r>
              <a:rPr lang="en-US" sz="1200">
                <a:solidFill>
                  <a:schemeClr val="dk1"/>
                </a:solidFill>
                <a:latin typeface="Arial"/>
                <a:ea typeface="Arial"/>
                <a:cs typeface="Arial"/>
                <a:sym typeface="Arial"/>
              </a:rPr>
              <a:t>S what are the existing initiatives that could be built on to measure the State of the marine environment</a:t>
            </a:r>
            <a:endParaRPr/>
          </a:p>
          <a:p>
            <a:pPr marL="0" lvl="0" indent="0" algn="l" rtl="0">
              <a:spcBef>
                <a:spcPts val="0"/>
              </a:spcBef>
              <a:spcAft>
                <a:spcPts val="0"/>
              </a:spcAft>
              <a:buNone/>
            </a:pPr>
            <a:r>
              <a:rPr lang="en-US" sz="1200">
                <a:solidFill>
                  <a:schemeClr val="dk1"/>
                </a:solidFill>
                <a:latin typeface="Arial"/>
                <a:ea typeface="Arial"/>
                <a:cs typeface="Arial"/>
                <a:sym typeface="Arial"/>
              </a:rPr>
              <a:t>I what are the priority Impacts on the marine environment that need to be monitored and how well do existing initiatives</a:t>
            </a:r>
            <a:endParaRPr/>
          </a:p>
          <a:p>
            <a:pPr marL="0" lvl="0" indent="0" algn="l" rtl="0">
              <a:spcBef>
                <a:spcPts val="0"/>
              </a:spcBef>
              <a:spcAft>
                <a:spcPts val="0"/>
              </a:spcAft>
              <a:buNone/>
            </a:pPr>
            <a:r>
              <a:rPr lang="en-US" sz="1200">
                <a:solidFill>
                  <a:schemeClr val="dk1"/>
                </a:solidFill>
                <a:latin typeface="Arial"/>
                <a:ea typeface="Arial"/>
                <a:cs typeface="Arial"/>
                <a:sym typeface="Arial"/>
              </a:rPr>
              <a:t>address those needs – what are the key gaps</a:t>
            </a:r>
            <a:endParaRPr/>
          </a:p>
          <a:p>
            <a:pPr marL="0" lvl="0" indent="0" algn="l" rtl="0">
              <a:spcBef>
                <a:spcPts val="0"/>
              </a:spcBef>
              <a:spcAft>
                <a:spcPts val="0"/>
              </a:spcAft>
              <a:buNone/>
            </a:pPr>
            <a:r>
              <a:rPr lang="en-US" sz="1200">
                <a:solidFill>
                  <a:schemeClr val="dk1"/>
                </a:solidFill>
                <a:latin typeface="Arial"/>
                <a:ea typeface="Arial"/>
                <a:cs typeface="Arial"/>
                <a:sym typeface="Arial"/>
              </a:rPr>
              <a:t>R which monitoring information is most likely to be used to help society Respond to identified impacts</a:t>
            </a:r>
            <a:endParaRPr>
              <a:latin typeface="Arial"/>
              <a:ea typeface="Arial"/>
              <a:cs typeface="Arial"/>
              <a:sym typeface="Arial"/>
            </a:endParaRPr>
          </a:p>
        </p:txBody>
      </p:sp>
      <p:sp>
        <p:nvSpPr>
          <p:cNvPr id="121" name="Google Shape;12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a:t>
            </a:fld>
            <a:endParaRPr>
              <a:solidFill>
                <a:srgbClr val="000000"/>
              </a:solidFill>
            </a:endParaRPr>
          </a:p>
        </p:txBody>
      </p:sp>
    </p:spTree>
    <p:extLst>
      <p:ext uri="{BB962C8B-B14F-4D97-AF65-F5344CB8AC3E}">
        <p14:creationId xmlns:p14="http://schemas.microsoft.com/office/powerpoint/2010/main" val="1471051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0959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1905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Need to consider deep sea - discussing with DOOS opportunity to take on benthic invertebrate EOV and become formal member of Panel.</a:t>
            </a:r>
          </a:p>
          <a:p>
            <a:pPr marL="0" lvl="0" indent="0" algn="l" rtl="0">
              <a:spcBef>
                <a:spcPts val="0"/>
              </a:spcBef>
              <a:spcAft>
                <a:spcPts val="0"/>
              </a:spcAft>
              <a:buClr>
                <a:schemeClr val="dk1"/>
              </a:buClr>
              <a:buSzPts val="1100"/>
              <a:buFont typeface="Arial"/>
              <a:buNone/>
            </a:pPr>
            <a:r>
              <a:rPr lang="en-US" dirty="0"/>
              <a:t>Refreshed Panel membership in December 2019</a:t>
            </a:r>
            <a:endParaRPr dirty="0"/>
          </a:p>
        </p:txBody>
      </p:sp>
      <p:sp>
        <p:nvSpPr>
          <p:cNvPr id="220" name="Google Shape;22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4828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OOPC: Ocean Observations for Physics and Climate</a:t>
            </a:r>
            <a:endParaRPr/>
          </a:p>
          <a:p>
            <a:pPr marL="0" lvl="0" indent="0" algn="l" rtl="0">
              <a:spcBef>
                <a:spcPts val="0"/>
              </a:spcBef>
              <a:spcAft>
                <a:spcPts val="0"/>
              </a:spcAft>
              <a:buNone/>
            </a:pPr>
            <a:r>
              <a:rPr lang="en-US"/>
              <a:t>IOCCP: International Ocean Carbon Coordination Project </a:t>
            </a:r>
            <a:endParaRPr/>
          </a:p>
          <a:p>
            <a:pPr marL="0" lvl="0" indent="0" algn="l" rtl="0">
              <a:spcBef>
                <a:spcPts val="0"/>
              </a:spcBef>
              <a:spcAft>
                <a:spcPts val="0"/>
              </a:spcAft>
              <a:buNone/>
            </a:pPr>
            <a:r>
              <a:rPr lang="en-US"/>
              <a:t>JCOMM: Joint Technical Commission for Oceanography and Marine Meteorology</a:t>
            </a:r>
            <a:endParaRPr/>
          </a:p>
          <a:p>
            <a:pPr marL="0" lvl="0" indent="0" algn="l" rtl="0">
              <a:spcBef>
                <a:spcPts val="0"/>
              </a:spcBef>
              <a:spcAft>
                <a:spcPts val="0"/>
              </a:spcAft>
              <a:buNone/>
            </a:pPr>
            <a:r>
              <a:rPr lang="en-US"/>
              <a:t>NEAR-GOOS: The North-East Asian Regional GOOS (NEAR-GOOS) is a regional pilot project of the Global Ocean Observing System (GOOS), and is implemented by China, Japan, the Republic of Korea and the Russian Federation.</a:t>
            </a:r>
            <a:endParaRPr/>
          </a:p>
          <a:p>
            <a:pPr marL="0" lvl="0" indent="0" algn="l" rtl="0">
              <a:spcBef>
                <a:spcPts val="0"/>
              </a:spcBef>
              <a:spcAft>
                <a:spcPts val="0"/>
              </a:spcAft>
              <a:buNone/>
            </a:pPr>
            <a:endParaRPr/>
          </a:p>
          <a:p>
            <a:pPr marL="0" lvl="0" indent="0" algn="l" rtl="0">
              <a:spcBef>
                <a:spcPts val="0"/>
              </a:spcBef>
              <a:spcAft>
                <a:spcPts val="0"/>
              </a:spcAft>
              <a:buNone/>
            </a:pPr>
            <a:r>
              <a:rPr lang="en-US"/>
              <a:t>JCOMM: is an intergovernmental body of technical experts that provides a mechanism for international coordination of oceanographic and marine meteorological observing, data management and services, combining the expertise, technologies and capacity building capabilities of the meteorological and oceanographic communities. Under the IOC and the WMO. Established in 1999.</a:t>
            </a:r>
            <a:endParaRPr/>
          </a:p>
          <a:p>
            <a:pPr marL="0" lvl="0" indent="0" algn="l" rtl="0">
              <a:spcBef>
                <a:spcPts val="0"/>
              </a:spcBef>
              <a:spcAft>
                <a:spcPts val="0"/>
              </a:spcAft>
              <a:buNone/>
            </a:pPr>
            <a:endParaRPr/>
          </a:p>
          <a:p>
            <a:pPr marL="0" lvl="0" indent="0" algn="l" rtl="0">
              <a:spcBef>
                <a:spcPts val="0"/>
              </a:spcBef>
              <a:spcAft>
                <a:spcPts val="0"/>
              </a:spcAft>
              <a:buNone/>
            </a:pPr>
            <a:r>
              <a:rPr lang="en-US" b="1"/>
              <a:t>TPOS:</a:t>
            </a:r>
            <a:r>
              <a:rPr lang="en-US"/>
              <a:t> advance understanding of tropical Pacific physical and biogeochemical variability and predictability aimed to provide data on the ENSO signals</a:t>
            </a:r>
            <a:endParaRPr/>
          </a:p>
          <a:p>
            <a:pPr marL="0" lvl="0" indent="0" algn="l" rtl="0">
              <a:spcBef>
                <a:spcPts val="0"/>
              </a:spcBef>
              <a:spcAft>
                <a:spcPts val="0"/>
              </a:spcAft>
              <a:buNone/>
            </a:pPr>
            <a:r>
              <a:rPr lang="en-US" b="1"/>
              <a:t>ATLANTOS:</a:t>
            </a:r>
            <a:r>
              <a:rPr lang="en-US"/>
              <a:t> EU Horizon 2010 project - Optimising and Enhancing the Integrated Atlantic Ocean Observing Systems (Europe/USA/ some countries in South America and Africa) / Integration of ocean observing activities across all disciplines for the Atlantic</a:t>
            </a:r>
            <a:endParaRPr/>
          </a:p>
          <a:p>
            <a:pPr marL="0" lvl="0" indent="0" algn="l" rtl="0">
              <a:spcBef>
                <a:spcPts val="0"/>
              </a:spcBef>
              <a:spcAft>
                <a:spcPts val="0"/>
              </a:spcAft>
              <a:buNone/>
            </a:pPr>
            <a:r>
              <a:rPr lang="en-US" b="1"/>
              <a:t>DOOS: </a:t>
            </a:r>
            <a:r>
              <a:rPr lang="en-US"/>
              <a:t>focused on the creation of a strategy or the development of a common statement of requirements and an initial strategy for sustained global deep ocean observations; considering all Essential Ocean Variables, regions, and technologies so as to extract high impact, feasibility, and GOOS fit-for-purpose actions for the next 5-10 years. Questions: 1) What observations are most needed from the deep ocean? 2) Which of those are we most technologically equipped to implement at this time?</a:t>
            </a:r>
            <a:endParaRPr/>
          </a:p>
          <a:p>
            <a:pPr marL="0" lvl="0" indent="0" algn="l" rtl="0">
              <a:spcBef>
                <a:spcPts val="0"/>
              </a:spcBef>
              <a:spcAft>
                <a:spcPts val="0"/>
              </a:spcAft>
              <a:buNone/>
            </a:pPr>
            <a:r>
              <a:rPr lang="en-US" b="1"/>
              <a:t>GOAON: </a:t>
            </a:r>
            <a:r>
              <a:rPr lang="en-US"/>
              <a:t>collaborative international approach to document the status and progress of ocean acidification in open-ocean, coastal, and estuarine environments, to understand the drivers and impacts of ocean acidification on marine ecosystems, and to provide spatially and temporally resolved biogeochemical data necessary to optimize modeling for ocean acidification.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69" name="Google Shape;56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326046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C4F9A9E-E0C0-6748-B7C5-DF995ED23A1B}"/>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A1ECD85A-54AD-DE4E-8D48-1A842C03A509}"/>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11B4E173-0E4F-3647-9572-B6046C70107E}"/>
              </a:ext>
            </a:extLst>
          </p:cNvPr>
          <p:cNvSpPr>
            <a:spLocks noGrp="1" noChangeArrowheads="1"/>
          </p:cNvSpPr>
          <p:nvPr>
            <p:ph type="sldNum" sz="quarter" idx="12"/>
          </p:nvPr>
        </p:nvSpPr>
        <p:spPr>
          <a:ln/>
        </p:spPr>
        <p:txBody>
          <a:bodyPr/>
          <a:lstStyle>
            <a:lvl1pPr>
              <a:defRPr/>
            </a:lvl1pPr>
          </a:lstStyle>
          <a:p>
            <a:pPr>
              <a:defRPr/>
            </a:pPr>
            <a:fld id="{9B052CF6-D5AB-DF4C-B095-492B2918CC5B}" type="slidenum">
              <a:rPr lang="en-US" altLang="en-US"/>
              <a:pPr>
                <a:defRPr/>
              </a:pPr>
              <a:t>‹#›</a:t>
            </a:fld>
            <a:endParaRPr lang="en-US" altLang="en-US"/>
          </a:p>
        </p:txBody>
      </p:sp>
    </p:spTree>
    <p:extLst>
      <p:ext uri="{BB962C8B-B14F-4D97-AF65-F5344CB8AC3E}">
        <p14:creationId xmlns:p14="http://schemas.microsoft.com/office/powerpoint/2010/main" val="103597564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A4F21A-3173-744B-B7D1-A439C366EB0E}"/>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73C7B263-6920-7546-A650-065E91756A9B}"/>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A5A35928-3501-8041-9EC8-D0EFE13D1C2D}"/>
              </a:ext>
            </a:extLst>
          </p:cNvPr>
          <p:cNvSpPr>
            <a:spLocks noGrp="1" noChangeArrowheads="1"/>
          </p:cNvSpPr>
          <p:nvPr>
            <p:ph type="sldNum" sz="quarter" idx="12"/>
          </p:nvPr>
        </p:nvSpPr>
        <p:spPr>
          <a:ln/>
        </p:spPr>
        <p:txBody>
          <a:bodyPr/>
          <a:lstStyle>
            <a:lvl1pPr>
              <a:defRPr/>
            </a:lvl1pPr>
          </a:lstStyle>
          <a:p>
            <a:pPr>
              <a:defRPr/>
            </a:pPr>
            <a:fld id="{710CFBA9-E1F7-7E4D-8462-B3FE961D291A}" type="slidenum">
              <a:rPr lang="en-US" altLang="en-US"/>
              <a:pPr>
                <a:defRPr/>
              </a:pPr>
              <a:t>‹#›</a:t>
            </a:fld>
            <a:endParaRPr lang="en-US" altLang="en-US"/>
          </a:p>
        </p:txBody>
      </p:sp>
    </p:spTree>
    <p:extLst>
      <p:ext uri="{BB962C8B-B14F-4D97-AF65-F5344CB8AC3E}">
        <p14:creationId xmlns:p14="http://schemas.microsoft.com/office/powerpoint/2010/main" val="316791032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04801"/>
            <a:ext cx="25908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304801"/>
            <a:ext cx="7569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830EC9-B965-DB40-AD3C-7DB949E94D7D}"/>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2DBFBE2B-9784-2043-A9C0-153044DD38F7}"/>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9B6533DC-6C0B-9947-87AA-6D21842C0118}"/>
              </a:ext>
            </a:extLst>
          </p:cNvPr>
          <p:cNvSpPr>
            <a:spLocks noGrp="1" noChangeArrowheads="1"/>
          </p:cNvSpPr>
          <p:nvPr>
            <p:ph type="sldNum" sz="quarter" idx="12"/>
          </p:nvPr>
        </p:nvSpPr>
        <p:spPr>
          <a:ln/>
        </p:spPr>
        <p:txBody>
          <a:bodyPr/>
          <a:lstStyle>
            <a:lvl1pPr>
              <a:defRPr/>
            </a:lvl1pPr>
          </a:lstStyle>
          <a:p>
            <a:pPr>
              <a:defRPr/>
            </a:pPr>
            <a:fld id="{7DA5906A-80FE-104F-AF59-3106513090FF}" type="slidenum">
              <a:rPr lang="en-US" altLang="en-US"/>
              <a:pPr>
                <a:defRPr/>
              </a:pPr>
              <a:t>‹#›</a:t>
            </a:fld>
            <a:endParaRPr lang="en-US" altLang="en-US"/>
          </a:p>
        </p:txBody>
      </p:sp>
    </p:spTree>
    <p:extLst>
      <p:ext uri="{BB962C8B-B14F-4D97-AF65-F5344CB8AC3E}">
        <p14:creationId xmlns:p14="http://schemas.microsoft.com/office/powerpoint/2010/main" val="313655138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290698387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a:extLst>
              <a:ext uri="{28A0092B-C50C-407E-A947-70E740481C1C}">
                <a14:useLocalDpi xmlns:a14="http://schemas.microsoft.com/office/drawing/2010/main" val="0"/>
              </a:ext>
            </a:extLst>
          </a:blip>
          <a:srcRect l="1241" t="77476" r="38087" b="1776"/>
          <a:stretch/>
        </p:blipFill>
        <p:spPr>
          <a:xfrm>
            <a:off x="0" y="6148552"/>
            <a:ext cx="12192000" cy="709447"/>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122032511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894" t="50353" r="5606" b="36489"/>
          <a:stretch/>
        </p:blipFill>
        <p:spPr>
          <a:xfrm>
            <a:off x="-10510" y="6148552"/>
            <a:ext cx="12225126" cy="709448"/>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274266460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47678" r="47703" b="5212"/>
          <a:stretch/>
        </p:blipFill>
        <p:spPr>
          <a:xfrm rot="16200000">
            <a:off x="5717631" y="420412"/>
            <a:ext cx="756742" cy="12191999"/>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304955920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7661409" y="1881352"/>
            <a:ext cx="3490842" cy="3531476"/>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45862488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9850" t="392" r="-1"/>
          <a:stretch/>
        </p:blipFill>
        <p:spPr>
          <a:xfrm>
            <a:off x="7417942" y="1613042"/>
            <a:ext cx="3970734" cy="3924871"/>
          </a:xfrm>
          <a:prstGeom prst="rect">
            <a:avLst/>
          </a:prstGeom>
        </p:spPr>
      </p:pic>
      <p:sp>
        <p:nvSpPr>
          <p:cNvPr id="4"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19618237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4FD254F1-44A8-406A-A4DE-280061BA59B9}" type="datetimeFigureOut">
              <a:rPr lang="fr-FR" smtClean="0"/>
              <a:t>02/11/2020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2715632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14EF73-AD98-C94C-894F-EDC52AD389D1}"/>
              </a:ext>
            </a:extLst>
          </p:cNvPr>
          <p:cNvSpPr/>
          <p:nvPr userDrawn="1"/>
        </p:nvSpPr>
        <p:spPr>
          <a:xfrm>
            <a:off x="1" y="0"/>
            <a:ext cx="12192000" cy="6858000"/>
          </a:xfrm>
          <a:prstGeom prst="rect">
            <a:avLst/>
          </a:prstGeom>
          <a:solidFill>
            <a:schemeClr val="accent5">
              <a:lumMod val="50000"/>
            </a:schemeClr>
          </a:solidFill>
          <a:ln w="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318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1614E4-9AA2-0C47-9B19-C19C79F3F320}"/>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B4D587EE-F74D-5645-AF6F-CC8BCDC282C4}"/>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63282A6F-BF43-A843-BA47-7DF0F13C59FA}"/>
              </a:ext>
            </a:extLst>
          </p:cNvPr>
          <p:cNvSpPr>
            <a:spLocks noGrp="1" noChangeArrowheads="1"/>
          </p:cNvSpPr>
          <p:nvPr>
            <p:ph type="sldNum" sz="quarter" idx="12"/>
          </p:nvPr>
        </p:nvSpPr>
        <p:spPr>
          <a:ln/>
        </p:spPr>
        <p:txBody>
          <a:bodyPr/>
          <a:lstStyle>
            <a:lvl1pPr>
              <a:defRPr/>
            </a:lvl1pPr>
          </a:lstStyle>
          <a:p>
            <a:pPr>
              <a:defRPr/>
            </a:pPr>
            <a:fld id="{6E8557B6-149F-3643-AB42-8B42922F656D}" type="slidenum">
              <a:rPr lang="en-US" altLang="en-US"/>
              <a:pPr>
                <a:defRPr/>
              </a:pPr>
              <a:t>‹#›</a:t>
            </a:fld>
            <a:endParaRPr lang="en-US" altLang="en-US"/>
          </a:p>
        </p:txBody>
      </p:sp>
    </p:spTree>
    <p:extLst>
      <p:ext uri="{BB962C8B-B14F-4D97-AF65-F5344CB8AC3E}">
        <p14:creationId xmlns:p14="http://schemas.microsoft.com/office/powerpoint/2010/main" val="140636444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p:cNvSpPr/>
          <p:nvPr userDrawn="1"/>
        </p:nvSpPr>
        <p:spPr>
          <a:xfrm>
            <a:off x="8547776" y="-40944"/>
            <a:ext cx="3712464" cy="699011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 y="176286"/>
            <a:ext cx="3089754" cy="967788"/>
          </a:xfrm>
          <a:prstGeom prst="rect">
            <a:avLst/>
          </a:prstGeom>
        </p:spPr>
      </p:pic>
      <p:sp>
        <p:nvSpPr>
          <p:cNvPr id="5" name="TextBox 4"/>
          <p:cNvSpPr txBox="1"/>
          <p:nvPr userDrawn="1"/>
        </p:nvSpPr>
        <p:spPr>
          <a:xfrm>
            <a:off x="0" y="1134128"/>
            <a:ext cx="3109183" cy="369332"/>
          </a:xfrm>
          <a:prstGeom prst="rect">
            <a:avLst/>
          </a:prstGeom>
          <a:noFill/>
        </p:spPr>
        <p:txBody>
          <a:bodyPr wrap="square" rtlCol="0">
            <a:spAutoFit/>
          </a:bodyPr>
          <a:lstStyle/>
          <a:p>
            <a:pPr algn="ctr"/>
            <a:r>
              <a:rPr lang="fr-FR" b="1" i="1">
                <a:solidFill>
                  <a:schemeClr val="tx1"/>
                </a:solidFill>
              </a:rPr>
              <a:t>One </a:t>
            </a:r>
            <a:r>
              <a:rPr lang="fr-FR" b="1" i="1" err="1">
                <a:solidFill>
                  <a:schemeClr val="tx1"/>
                </a:solidFill>
              </a:rPr>
              <a:t>Planet</a:t>
            </a:r>
            <a:r>
              <a:rPr lang="fr-FR" b="1" i="1">
                <a:solidFill>
                  <a:schemeClr val="tx1"/>
                </a:solidFill>
              </a:rPr>
              <a:t>,</a:t>
            </a:r>
            <a:r>
              <a:rPr lang="fr-FR" b="1" i="1" baseline="0">
                <a:solidFill>
                  <a:schemeClr val="tx1"/>
                </a:solidFill>
              </a:rPr>
              <a:t> One Ocean</a:t>
            </a:r>
            <a:endParaRPr lang="fr-FR" b="1" i="1">
              <a:solidFill>
                <a:schemeClr val="tx1"/>
              </a:solidFill>
            </a:endParaRPr>
          </a:p>
        </p:txBody>
      </p:sp>
      <p:sp>
        <p:nvSpPr>
          <p:cNvPr id="6" name="Picture Placeholder 5"/>
          <p:cNvSpPr>
            <a:spLocks noGrp="1"/>
          </p:cNvSpPr>
          <p:nvPr>
            <p:ph type="pic" sz="quarter" idx="10"/>
          </p:nvPr>
        </p:nvSpPr>
        <p:spPr>
          <a:xfrm>
            <a:off x="177422" y="2652033"/>
            <a:ext cx="4640238" cy="3971925"/>
          </a:xfrm>
        </p:spPr>
        <p:txBody>
          <a:bodyPr/>
          <a:lstStyle/>
          <a:p>
            <a:endParaRPr lang="fr-FR"/>
          </a:p>
        </p:txBody>
      </p:sp>
      <p:sp>
        <p:nvSpPr>
          <p:cNvPr id="7" name="Text Placeholder 19"/>
          <p:cNvSpPr>
            <a:spLocks noGrp="1"/>
          </p:cNvSpPr>
          <p:nvPr>
            <p:ph type="body" sz="quarter" idx="11" hasCustomPrompt="1"/>
          </p:nvPr>
        </p:nvSpPr>
        <p:spPr>
          <a:xfrm>
            <a:off x="4995081" y="2652032"/>
            <a:ext cx="3266883" cy="3971925"/>
          </a:xfrm>
        </p:spPr>
        <p:txBody>
          <a:bodyPr/>
          <a:lstStyle>
            <a:lvl1pPr marL="0" indent="0">
              <a:buNone/>
              <a:defRPr>
                <a:solidFill>
                  <a:schemeClr val="tx1"/>
                </a:solidFill>
              </a:defRPr>
            </a:lvl1pPr>
          </a:lstStyle>
          <a:p>
            <a:pPr lvl="0"/>
            <a:r>
              <a:rPr lang="fr-FR" dirty="0" err="1"/>
              <a:t>Text</a:t>
            </a:r>
            <a:endParaRPr lang="fr-FR" dirty="0"/>
          </a:p>
        </p:txBody>
      </p:sp>
      <p:sp>
        <p:nvSpPr>
          <p:cNvPr id="9" name="Text Placeholder 17"/>
          <p:cNvSpPr>
            <a:spLocks noGrp="1"/>
          </p:cNvSpPr>
          <p:nvPr>
            <p:ph type="body" sz="quarter" idx="12" hasCustomPrompt="1"/>
          </p:nvPr>
        </p:nvSpPr>
        <p:spPr>
          <a:xfrm>
            <a:off x="3394995" y="419807"/>
            <a:ext cx="4866969" cy="860353"/>
          </a:xfrm>
        </p:spPr>
        <p:txBody>
          <a:bodyPr>
            <a:normAutofit/>
          </a:bodyPr>
          <a:lstStyle>
            <a:lvl1pPr marL="0" indent="0" algn="ctr">
              <a:buNone/>
              <a:defRPr sz="4000" b="1">
                <a:solidFill>
                  <a:schemeClr val="tx1"/>
                </a:solidFill>
              </a:defRPr>
            </a:lvl1pPr>
          </a:lstStyle>
          <a:p>
            <a:pPr lvl="0"/>
            <a:r>
              <a:rPr lang="en-US" dirty="0"/>
              <a:t>TITLE</a:t>
            </a:r>
            <a:endParaRPr lang="fr-FR" dirty="0"/>
          </a:p>
        </p:txBody>
      </p:sp>
    </p:spTree>
    <p:extLst>
      <p:ext uri="{BB962C8B-B14F-4D97-AF65-F5344CB8AC3E}">
        <p14:creationId xmlns:p14="http://schemas.microsoft.com/office/powerpoint/2010/main" val="54754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3633679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4282347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25348" b="47620"/>
          <a:stretch/>
        </p:blipFill>
        <p:spPr>
          <a:xfrm>
            <a:off x="-1" y="1513554"/>
            <a:ext cx="12192001" cy="4397389"/>
          </a:xfrm>
          <a:prstGeom prst="rect">
            <a:avLst/>
          </a:prstGeom>
        </p:spPr>
      </p:pic>
      <p:sp>
        <p:nvSpPr>
          <p:cNvPr id="5" name="Rectangle 4"/>
          <p:cNvSpPr/>
          <p:nvPr userDrawn="1"/>
        </p:nvSpPr>
        <p:spPr>
          <a:xfrm>
            <a:off x="2151898" y="1812907"/>
            <a:ext cx="8128572" cy="3618809"/>
          </a:xfrm>
          <a:prstGeom prst="rect">
            <a:avLst/>
          </a:prstGeom>
          <a:solidFill>
            <a:schemeClr val="bg1"/>
          </a:solidFill>
          <a:ln w="57150" cap="flat">
            <a:solidFill>
              <a:srgbClr val="41B7C8"/>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
        <p:nvSpPr>
          <p:cNvPr id="6" name="Oval 17"/>
          <p:cNvSpPr/>
          <p:nvPr userDrawn="1"/>
        </p:nvSpPr>
        <p:spPr>
          <a:xfrm>
            <a:off x="1495862" y="1170914"/>
            <a:ext cx="955433" cy="955433"/>
          </a:xfrm>
          <a:prstGeom prst="ellipse">
            <a:avLst/>
          </a:prstGeom>
          <a:solidFill>
            <a:srgbClr val="41B7C8">
              <a:alpha val="95000"/>
            </a:srgbClr>
          </a:solidFill>
          <a:ln w="12700">
            <a:miter lim="400000"/>
          </a:ln>
        </p:spPr>
        <p:txBody>
          <a:bodyPr lIns="65023" tIns="65023" rIns="65023" bIns="65023" anchor="ctr"/>
          <a:lstStyle/>
          <a:p>
            <a:pPr algn="ctr">
              <a:defRPr sz="1800">
                <a:solidFill>
                  <a:srgbClr val="FFFFFF"/>
                </a:solidFill>
              </a:defRPr>
            </a:pPr>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5536" y="-115614"/>
            <a:ext cx="1629168" cy="1629168"/>
          </a:xfrm>
          <a:prstGeom prst="rect">
            <a:avLst/>
          </a:prstGeom>
        </p:spPr>
      </p:pic>
      <p:sp>
        <p:nvSpPr>
          <p:cNvPr id="7"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3639134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4463" b="8304"/>
          <a:stretch/>
        </p:blipFill>
        <p:spPr>
          <a:xfrm>
            <a:off x="0" y="1352639"/>
            <a:ext cx="12192000" cy="4539343"/>
          </a:xfrm>
          <a:prstGeom prst="rect">
            <a:avLst/>
          </a:prstGeom>
        </p:spPr>
      </p:pic>
      <p:sp>
        <p:nvSpPr>
          <p:cNvPr id="8" name="Rectangle 7"/>
          <p:cNvSpPr/>
          <p:nvPr userDrawn="1"/>
        </p:nvSpPr>
        <p:spPr>
          <a:xfrm>
            <a:off x="2151898" y="1812907"/>
            <a:ext cx="8128572" cy="3618809"/>
          </a:xfrm>
          <a:prstGeom prst="rect">
            <a:avLst/>
          </a:prstGeom>
          <a:solidFill>
            <a:schemeClr val="bg1"/>
          </a:solidFill>
          <a:ln w="57150" cap="flat">
            <a:solidFill>
              <a:srgbClr val="41B7C8"/>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
        <p:nvSpPr>
          <p:cNvPr id="9" name="Oval 17"/>
          <p:cNvSpPr/>
          <p:nvPr userDrawn="1"/>
        </p:nvSpPr>
        <p:spPr>
          <a:xfrm>
            <a:off x="1495862" y="1170914"/>
            <a:ext cx="955433" cy="955433"/>
          </a:xfrm>
          <a:prstGeom prst="ellipse">
            <a:avLst/>
          </a:prstGeom>
          <a:solidFill>
            <a:srgbClr val="41B7C8">
              <a:alpha val="95000"/>
            </a:srgbClr>
          </a:solidFill>
          <a:ln w="12700">
            <a:miter lim="400000"/>
          </a:ln>
        </p:spPr>
        <p:txBody>
          <a:bodyPr lIns="65023" tIns="65023" rIns="65023" bIns="65023" anchor="ctr"/>
          <a:lstStyle/>
          <a:p>
            <a:pPr algn="ctr">
              <a:defRPr sz="1800">
                <a:solidFill>
                  <a:srgbClr val="FFFFFF"/>
                </a:solidFill>
              </a:defRPr>
            </a:pPr>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5536" y="-115614"/>
            <a:ext cx="1629168" cy="1629168"/>
          </a:xfrm>
          <a:prstGeom prst="rect">
            <a:avLst/>
          </a:prstGeom>
        </p:spPr>
      </p:pic>
      <p:sp>
        <p:nvSpPr>
          <p:cNvPr id="6"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1045352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p:cNvSpPr/>
          <p:nvPr userDrawn="1"/>
        </p:nvSpPr>
        <p:spPr>
          <a:xfrm>
            <a:off x="0" y="944288"/>
            <a:ext cx="12192000" cy="53258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34158" t="10599" r="38921" b="25727"/>
          <a:stretch/>
        </p:blipFill>
        <p:spPr>
          <a:xfrm>
            <a:off x="8733108" y="944288"/>
            <a:ext cx="3458892" cy="5325884"/>
          </a:xfrm>
          <a:prstGeom prst="rect">
            <a:avLst/>
          </a:prstGeom>
          <a:solidFill>
            <a:srgbClr val="41B7C8"/>
          </a:solidFill>
          <a:ln w="12700">
            <a:solidFill>
              <a:srgbClr val="41B7C8"/>
            </a:solidFill>
          </a:ln>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5536" y="-115614"/>
            <a:ext cx="1629168" cy="1629168"/>
          </a:xfrm>
          <a:prstGeom prst="rect">
            <a:avLst/>
          </a:prstGeom>
        </p:spPr>
      </p:pic>
      <p:sp>
        <p:nvSpPr>
          <p:cNvPr id="5"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1512691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117592576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a:extLst>
              <a:ext uri="{28A0092B-C50C-407E-A947-70E740481C1C}">
                <a14:useLocalDpi xmlns:a14="http://schemas.microsoft.com/office/drawing/2010/main" val="0"/>
              </a:ext>
            </a:extLst>
          </a:blip>
          <a:srcRect l="1241" t="77476" r="38087" b="1776"/>
          <a:stretch/>
        </p:blipFill>
        <p:spPr>
          <a:xfrm>
            <a:off x="0" y="6148552"/>
            <a:ext cx="12192000" cy="709447"/>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181754065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894" t="50353" r="5606" b="36489"/>
          <a:stretch/>
        </p:blipFill>
        <p:spPr>
          <a:xfrm>
            <a:off x="-10510" y="6148552"/>
            <a:ext cx="12225126" cy="709448"/>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69875123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47678" r="47703" b="5212"/>
          <a:stretch/>
        </p:blipFill>
        <p:spPr>
          <a:xfrm rot="16200000">
            <a:off x="5717631" y="420412"/>
            <a:ext cx="756742" cy="12191999"/>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119150031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F6B2A8D-0404-C742-8F3A-5AD8D845D750}"/>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03A0DA42-F50A-ED44-8C54-5666E381466B}"/>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70FCE390-C314-BD4B-8014-ABB9553E4CF0}"/>
              </a:ext>
            </a:extLst>
          </p:cNvPr>
          <p:cNvSpPr>
            <a:spLocks noGrp="1" noChangeArrowheads="1"/>
          </p:cNvSpPr>
          <p:nvPr>
            <p:ph type="sldNum" sz="quarter" idx="12"/>
          </p:nvPr>
        </p:nvSpPr>
        <p:spPr>
          <a:ln/>
        </p:spPr>
        <p:txBody>
          <a:bodyPr/>
          <a:lstStyle>
            <a:lvl1pPr>
              <a:defRPr/>
            </a:lvl1pPr>
          </a:lstStyle>
          <a:p>
            <a:pPr>
              <a:defRPr/>
            </a:pPr>
            <a:fld id="{DAAA426F-9ECE-0440-A083-B37498AD5DE4}" type="slidenum">
              <a:rPr lang="en-US" altLang="en-US"/>
              <a:pPr>
                <a:defRPr/>
              </a:pPr>
              <a:t>‹#›</a:t>
            </a:fld>
            <a:endParaRPr lang="en-US" altLang="en-US"/>
          </a:p>
        </p:txBody>
      </p:sp>
    </p:spTree>
    <p:extLst>
      <p:ext uri="{BB962C8B-B14F-4D97-AF65-F5344CB8AC3E}">
        <p14:creationId xmlns:p14="http://schemas.microsoft.com/office/powerpoint/2010/main" val="248261727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7661409" y="1881352"/>
            <a:ext cx="3490842" cy="3531476"/>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76720554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9850" t="392" r="-1"/>
          <a:stretch/>
        </p:blipFill>
        <p:spPr>
          <a:xfrm>
            <a:off x="7417942" y="1613042"/>
            <a:ext cx="3970734" cy="3924871"/>
          </a:xfrm>
          <a:prstGeom prst="rect">
            <a:avLst/>
          </a:prstGeom>
        </p:spPr>
      </p:pic>
      <p:sp>
        <p:nvSpPr>
          <p:cNvPr id="4"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280100806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1"/>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76401"/>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AB43FC2-793B-1941-962C-B127C5AD649C}"/>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5">
            <a:extLst>
              <a:ext uri="{FF2B5EF4-FFF2-40B4-BE49-F238E27FC236}">
                <a16:creationId xmlns:a16="http://schemas.microsoft.com/office/drawing/2014/main" id="{DE076A87-F66A-894C-B3FE-C382841D8683}"/>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6">
            <a:extLst>
              <a:ext uri="{FF2B5EF4-FFF2-40B4-BE49-F238E27FC236}">
                <a16:creationId xmlns:a16="http://schemas.microsoft.com/office/drawing/2014/main" id="{301887E9-A066-3644-81BE-00F42118D21B}"/>
              </a:ext>
            </a:extLst>
          </p:cNvPr>
          <p:cNvSpPr>
            <a:spLocks noGrp="1" noChangeArrowheads="1"/>
          </p:cNvSpPr>
          <p:nvPr>
            <p:ph type="sldNum" sz="quarter" idx="12"/>
          </p:nvPr>
        </p:nvSpPr>
        <p:spPr>
          <a:ln/>
        </p:spPr>
        <p:txBody>
          <a:bodyPr/>
          <a:lstStyle>
            <a:lvl1pPr>
              <a:defRPr/>
            </a:lvl1pPr>
          </a:lstStyle>
          <a:p>
            <a:pPr>
              <a:defRPr/>
            </a:pPr>
            <a:fld id="{28EA0B94-CFD5-144D-91BC-DD3F1FCE84FD}" type="slidenum">
              <a:rPr lang="en-US" altLang="en-US"/>
              <a:pPr>
                <a:defRPr/>
              </a:pPr>
              <a:t>‹#›</a:t>
            </a:fld>
            <a:endParaRPr lang="en-US" altLang="en-US"/>
          </a:p>
        </p:txBody>
      </p:sp>
    </p:spTree>
    <p:extLst>
      <p:ext uri="{BB962C8B-B14F-4D97-AF65-F5344CB8AC3E}">
        <p14:creationId xmlns:p14="http://schemas.microsoft.com/office/powerpoint/2010/main" val="384588253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6464624-E0DF-9244-BED0-C1F3923EA086}"/>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8" name="Rectangle 5">
            <a:extLst>
              <a:ext uri="{FF2B5EF4-FFF2-40B4-BE49-F238E27FC236}">
                <a16:creationId xmlns:a16="http://schemas.microsoft.com/office/drawing/2014/main" id="{BF097511-16B3-DB42-B170-841C6C4557AB}"/>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9" name="Rectangle 6">
            <a:extLst>
              <a:ext uri="{FF2B5EF4-FFF2-40B4-BE49-F238E27FC236}">
                <a16:creationId xmlns:a16="http://schemas.microsoft.com/office/drawing/2014/main" id="{4F3CD741-3026-B549-8302-2BB6F75A6CF0}"/>
              </a:ext>
            </a:extLst>
          </p:cNvPr>
          <p:cNvSpPr>
            <a:spLocks noGrp="1" noChangeArrowheads="1"/>
          </p:cNvSpPr>
          <p:nvPr>
            <p:ph type="sldNum" sz="quarter" idx="12"/>
          </p:nvPr>
        </p:nvSpPr>
        <p:spPr>
          <a:ln/>
        </p:spPr>
        <p:txBody>
          <a:bodyPr/>
          <a:lstStyle>
            <a:lvl1pPr>
              <a:defRPr/>
            </a:lvl1pPr>
          </a:lstStyle>
          <a:p>
            <a:pPr>
              <a:defRPr/>
            </a:pPr>
            <a:fld id="{8BD0383C-91F5-4B47-91D7-D416335829B6}" type="slidenum">
              <a:rPr lang="en-US" altLang="en-US"/>
              <a:pPr>
                <a:defRPr/>
              </a:pPr>
              <a:t>‹#›</a:t>
            </a:fld>
            <a:endParaRPr lang="en-US" altLang="en-US"/>
          </a:p>
        </p:txBody>
      </p:sp>
    </p:spTree>
    <p:extLst>
      <p:ext uri="{BB962C8B-B14F-4D97-AF65-F5344CB8AC3E}">
        <p14:creationId xmlns:p14="http://schemas.microsoft.com/office/powerpoint/2010/main" val="379364769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614DE28-78CD-6A40-ACC1-1D408FBFE950}"/>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4" name="Rectangle 5">
            <a:extLst>
              <a:ext uri="{FF2B5EF4-FFF2-40B4-BE49-F238E27FC236}">
                <a16:creationId xmlns:a16="http://schemas.microsoft.com/office/drawing/2014/main" id="{90FC1D7E-343D-3442-ADC4-30FFBBF50AB8}"/>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5" name="Rectangle 6">
            <a:extLst>
              <a:ext uri="{FF2B5EF4-FFF2-40B4-BE49-F238E27FC236}">
                <a16:creationId xmlns:a16="http://schemas.microsoft.com/office/drawing/2014/main" id="{16B9F480-F0FA-8A4C-A9D7-6DF8BE72E756}"/>
              </a:ext>
            </a:extLst>
          </p:cNvPr>
          <p:cNvSpPr>
            <a:spLocks noGrp="1" noChangeArrowheads="1"/>
          </p:cNvSpPr>
          <p:nvPr>
            <p:ph type="sldNum" sz="quarter" idx="12"/>
          </p:nvPr>
        </p:nvSpPr>
        <p:spPr>
          <a:ln/>
        </p:spPr>
        <p:txBody>
          <a:bodyPr/>
          <a:lstStyle>
            <a:lvl1pPr>
              <a:defRPr/>
            </a:lvl1pPr>
          </a:lstStyle>
          <a:p>
            <a:pPr>
              <a:defRPr/>
            </a:pPr>
            <a:fld id="{697FC9C2-AD03-5241-AF08-EAD0B0A13951}" type="slidenum">
              <a:rPr lang="en-US" altLang="en-US"/>
              <a:pPr>
                <a:defRPr/>
              </a:pPr>
              <a:t>‹#›</a:t>
            </a:fld>
            <a:endParaRPr lang="en-US" altLang="en-US"/>
          </a:p>
        </p:txBody>
      </p:sp>
    </p:spTree>
    <p:extLst>
      <p:ext uri="{BB962C8B-B14F-4D97-AF65-F5344CB8AC3E}">
        <p14:creationId xmlns:p14="http://schemas.microsoft.com/office/powerpoint/2010/main" val="65342881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AB874B-D1AE-D549-8B69-9DF109B65F0C}"/>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3" name="Rectangle 5">
            <a:extLst>
              <a:ext uri="{FF2B5EF4-FFF2-40B4-BE49-F238E27FC236}">
                <a16:creationId xmlns:a16="http://schemas.microsoft.com/office/drawing/2014/main" id="{090096CC-B70A-BA41-8424-287D9B8B81C7}"/>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4" name="Rectangle 6">
            <a:extLst>
              <a:ext uri="{FF2B5EF4-FFF2-40B4-BE49-F238E27FC236}">
                <a16:creationId xmlns:a16="http://schemas.microsoft.com/office/drawing/2014/main" id="{E849C6FF-57CC-CC49-A60D-80DE56D2A76A}"/>
              </a:ext>
            </a:extLst>
          </p:cNvPr>
          <p:cNvSpPr>
            <a:spLocks noGrp="1" noChangeArrowheads="1"/>
          </p:cNvSpPr>
          <p:nvPr>
            <p:ph type="sldNum" sz="quarter" idx="12"/>
          </p:nvPr>
        </p:nvSpPr>
        <p:spPr>
          <a:ln/>
        </p:spPr>
        <p:txBody>
          <a:bodyPr/>
          <a:lstStyle>
            <a:lvl1pPr>
              <a:defRPr/>
            </a:lvl1pPr>
          </a:lstStyle>
          <a:p>
            <a:pPr>
              <a:defRPr/>
            </a:pPr>
            <a:fld id="{C49D12C0-620D-064E-90F4-48F166483BBD}" type="slidenum">
              <a:rPr lang="en-US" altLang="en-US"/>
              <a:pPr>
                <a:defRPr/>
              </a:pPr>
              <a:t>‹#›</a:t>
            </a:fld>
            <a:endParaRPr lang="en-US" altLang="en-US"/>
          </a:p>
        </p:txBody>
      </p:sp>
    </p:spTree>
    <p:extLst>
      <p:ext uri="{BB962C8B-B14F-4D97-AF65-F5344CB8AC3E}">
        <p14:creationId xmlns:p14="http://schemas.microsoft.com/office/powerpoint/2010/main" val="87115977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C897086-848F-9040-A3AC-56877C28EF0B}"/>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5">
            <a:extLst>
              <a:ext uri="{FF2B5EF4-FFF2-40B4-BE49-F238E27FC236}">
                <a16:creationId xmlns:a16="http://schemas.microsoft.com/office/drawing/2014/main" id="{CE81148F-0EBE-1F43-ACAB-F838D697C0F2}"/>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6">
            <a:extLst>
              <a:ext uri="{FF2B5EF4-FFF2-40B4-BE49-F238E27FC236}">
                <a16:creationId xmlns:a16="http://schemas.microsoft.com/office/drawing/2014/main" id="{BF803AFC-BA1E-6C46-999D-34BD560A9B94}"/>
              </a:ext>
            </a:extLst>
          </p:cNvPr>
          <p:cNvSpPr>
            <a:spLocks noGrp="1" noChangeArrowheads="1"/>
          </p:cNvSpPr>
          <p:nvPr>
            <p:ph type="sldNum" sz="quarter" idx="12"/>
          </p:nvPr>
        </p:nvSpPr>
        <p:spPr>
          <a:ln/>
        </p:spPr>
        <p:txBody>
          <a:bodyPr/>
          <a:lstStyle>
            <a:lvl1pPr>
              <a:defRPr/>
            </a:lvl1pPr>
          </a:lstStyle>
          <a:p>
            <a:pPr>
              <a:defRPr/>
            </a:pPr>
            <a:fld id="{2A218AF7-E1E2-0C49-A726-668BFBE53F8D}" type="slidenum">
              <a:rPr lang="en-US" altLang="en-US"/>
              <a:pPr>
                <a:defRPr/>
              </a:pPr>
              <a:t>‹#›</a:t>
            </a:fld>
            <a:endParaRPr lang="en-US" altLang="en-US"/>
          </a:p>
        </p:txBody>
      </p:sp>
    </p:spTree>
    <p:extLst>
      <p:ext uri="{BB962C8B-B14F-4D97-AF65-F5344CB8AC3E}">
        <p14:creationId xmlns:p14="http://schemas.microsoft.com/office/powerpoint/2010/main" val="201284254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E746943-FF27-774C-98D3-3B0AC85E60F6}"/>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5">
            <a:extLst>
              <a:ext uri="{FF2B5EF4-FFF2-40B4-BE49-F238E27FC236}">
                <a16:creationId xmlns:a16="http://schemas.microsoft.com/office/drawing/2014/main" id="{1231D424-4026-2847-B2F7-A5C23F716343}"/>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6">
            <a:extLst>
              <a:ext uri="{FF2B5EF4-FFF2-40B4-BE49-F238E27FC236}">
                <a16:creationId xmlns:a16="http://schemas.microsoft.com/office/drawing/2014/main" id="{2E07F04B-9E10-824E-9161-9D48BDAFFA4B}"/>
              </a:ext>
            </a:extLst>
          </p:cNvPr>
          <p:cNvSpPr>
            <a:spLocks noGrp="1" noChangeArrowheads="1"/>
          </p:cNvSpPr>
          <p:nvPr>
            <p:ph type="sldNum" sz="quarter" idx="12"/>
          </p:nvPr>
        </p:nvSpPr>
        <p:spPr>
          <a:ln/>
        </p:spPr>
        <p:txBody>
          <a:bodyPr/>
          <a:lstStyle>
            <a:lvl1pPr>
              <a:defRPr/>
            </a:lvl1pPr>
          </a:lstStyle>
          <a:p>
            <a:pPr>
              <a:defRPr/>
            </a:pPr>
            <a:fld id="{9EEF6E0A-9EBA-AD48-952E-134D09C1C2C6}" type="slidenum">
              <a:rPr lang="en-US" altLang="en-US"/>
              <a:pPr>
                <a:defRPr/>
              </a:pPr>
              <a:t>‹#›</a:t>
            </a:fld>
            <a:endParaRPr lang="en-US" altLang="en-US"/>
          </a:p>
        </p:txBody>
      </p:sp>
    </p:spTree>
    <p:extLst>
      <p:ext uri="{BB962C8B-B14F-4D97-AF65-F5344CB8AC3E}">
        <p14:creationId xmlns:p14="http://schemas.microsoft.com/office/powerpoint/2010/main" val="166210803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FB18ED7-C726-7B49-A3C3-1F5155DA4228}"/>
              </a:ext>
            </a:extLst>
          </p:cNvPr>
          <p:cNvSpPr>
            <a:spLocks noGrp="1" noChangeArrowheads="1"/>
          </p:cNvSpPr>
          <p:nvPr>
            <p:ph type="title"/>
          </p:nvPr>
        </p:nvSpPr>
        <p:spPr bwMode="auto">
          <a:xfrm>
            <a:off x="914400" y="3048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D8EC2D0-8CBA-604E-A85A-15C14E4F62FA}"/>
              </a:ext>
            </a:extLst>
          </p:cNvPr>
          <p:cNvSpPr>
            <a:spLocks noGrp="1" noChangeArrowheads="1"/>
          </p:cNvSpPr>
          <p:nvPr>
            <p:ph type="body" idx="1"/>
          </p:nvPr>
        </p:nvSpPr>
        <p:spPr bwMode="auto">
          <a:xfrm>
            <a:off x="914400" y="1676400"/>
            <a:ext cx="10363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E43B891-ACAC-0A41-A02D-9760ACECDA7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defRPr sz="1400">
                <a:latin typeface="Arial" pitchFamily="34" charset="0"/>
                <a:ea typeface="ＭＳ Ｐゴシック" pitchFamily="34" charset="-128"/>
              </a:defRPr>
            </a:lvl1pPr>
          </a:lstStyle>
          <a:p>
            <a:pPr>
              <a:defRPr/>
            </a:pPr>
            <a:endParaRPr lang="fr-FR" altLang="en-US"/>
          </a:p>
        </p:txBody>
      </p:sp>
      <p:sp>
        <p:nvSpPr>
          <p:cNvPr id="1029" name="Rectangle 5">
            <a:extLst>
              <a:ext uri="{FF2B5EF4-FFF2-40B4-BE49-F238E27FC236}">
                <a16:creationId xmlns:a16="http://schemas.microsoft.com/office/drawing/2014/main" id="{C0436D1D-E25B-6942-97B7-62B6462280D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lgn="ctr">
              <a:defRPr sz="1400">
                <a:latin typeface="Arial" pitchFamily="34" charset="0"/>
                <a:ea typeface="ＭＳ Ｐゴシック" pitchFamily="34" charset="-128"/>
              </a:defRPr>
            </a:lvl1pPr>
          </a:lstStyle>
          <a:p>
            <a:pPr>
              <a:defRPr/>
            </a:pPr>
            <a:endParaRPr lang="fr-FR" altLang="en-US"/>
          </a:p>
        </p:txBody>
      </p:sp>
      <p:sp>
        <p:nvSpPr>
          <p:cNvPr id="1030" name="Rectangle 6">
            <a:extLst>
              <a:ext uri="{FF2B5EF4-FFF2-40B4-BE49-F238E27FC236}">
                <a16:creationId xmlns:a16="http://schemas.microsoft.com/office/drawing/2014/main" id="{964D3D5D-FB53-384B-A4FB-AEF93E37929A}"/>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lgn="r">
              <a:defRPr sz="1400">
                <a:latin typeface="Arial" charset="0"/>
                <a:ea typeface="ＭＳ Ｐゴシック" charset="-128"/>
              </a:defRPr>
            </a:lvl1pPr>
          </a:lstStyle>
          <a:p>
            <a:pPr>
              <a:defRPr/>
            </a:pPr>
            <a:fld id="{C512464E-5796-4D40-B091-66833CA63BB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ransition>
    <p:fade/>
  </p:transition>
  <p:txStyles>
    <p:titleStyle>
      <a:lvl1pPr algn="l" rtl="0" eaLnBrk="0" fontAlgn="base" hangingPunct="0">
        <a:spcBef>
          <a:spcPct val="0"/>
        </a:spcBef>
        <a:spcAft>
          <a:spcPct val="0"/>
        </a:spcAft>
        <a:defRPr sz="36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2pPr>
      <a:lvl3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3pPr>
      <a:lvl4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4pPr>
      <a:lvl5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5pPr>
      <a:lvl6pPr marL="457196"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6pPr>
      <a:lvl7pPr marL="914391"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7pPr>
      <a:lvl8pPr marL="1371587"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8pPr>
      <a:lvl9pPr marL="1828782"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58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575" indent="-228597" algn="l" rtl="0" fontAlgn="base">
        <a:spcBef>
          <a:spcPct val="20000"/>
        </a:spcBef>
        <a:spcAft>
          <a:spcPct val="0"/>
        </a:spcAft>
        <a:buChar char="»"/>
        <a:defRPr sz="1600">
          <a:solidFill>
            <a:schemeClr val="tx1"/>
          </a:solidFill>
          <a:latin typeface="+mn-lt"/>
          <a:ea typeface="+mn-ea"/>
        </a:defRPr>
      </a:lvl6pPr>
      <a:lvl7pPr marL="2971770" indent="-228597" algn="l" rtl="0" fontAlgn="base">
        <a:spcBef>
          <a:spcPct val="20000"/>
        </a:spcBef>
        <a:spcAft>
          <a:spcPct val="0"/>
        </a:spcAft>
        <a:buChar char="»"/>
        <a:defRPr sz="1600">
          <a:solidFill>
            <a:schemeClr val="tx1"/>
          </a:solidFill>
          <a:latin typeface="+mn-lt"/>
          <a:ea typeface="+mn-ea"/>
        </a:defRPr>
      </a:lvl7pPr>
      <a:lvl8pPr marL="3428966" indent="-228597" algn="l" rtl="0" fontAlgn="base">
        <a:spcBef>
          <a:spcPct val="20000"/>
        </a:spcBef>
        <a:spcAft>
          <a:spcPct val="0"/>
        </a:spcAft>
        <a:buChar char="»"/>
        <a:defRPr sz="1600">
          <a:solidFill>
            <a:schemeClr val="tx1"/>
          </a:solidFill>
          <a:latin typeface="+mn-lt"/>
          <a:ea typeface="+mn-ea"/>
        </a:defRPr>
      </a:lvl8pPr>
      <a:lvl9pPr marL="3886161" indent="-228597"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p:cNvSpPr/>
          <p:nvPr userDrawn="1"/>
        </p:nvSpPr>
        <p:spPr>
          <a:xfrm>
            <a:off x="557102" y="773612"/>
            <a:ext cx="2165077" cy="124714"/>
          </a:xfrm>
          <a:prstGeom prst="rect">
            <a:avLst/>
          </a:prstGeom>
          <a:solidFill>
            <a:srgbClr val="41B7C8"/>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pic>
        <p:nvPicPr>
          <p:cNvPr id="7" name="Picture 6"/>
          <p:cNvPicPr>
            <a:picLocks noChangeAspect="1"/>
          </p:cNvPicPr>
          <p:nvPr userDrawn="1"/>
        </p:nvPicPr>
        <p:blipFill>
          <a:blip r:embed="rId11"/>
          <a:stretch>
            <a:fillRect/>
          </a:stretch>
        </p:blipFill>
        <p:spPr>
          <a:xfrm>
            <a:off x="-13250" y="6169572"/>
            <a:ext cx="12205250" cy="688428"/>
          </a:xfrm>
          <a:prstGeom prst="rect">
            <a:avLst/>
          </a:prstGeom>
        </p:spPr>
      </p:pic>
      <p:pic>
        <p:nvPicPr>
          <p:cNvPr id="6" name="Picture 5"/>
          <p:cNvPicPr>
            <a:picLocks noChangeAspect="1"/>
          </p:cNvPicPr>
          <p:nvPr userDrawn="1"/>
        </p:nvPicPr>
        <p:blipFill rotWithShape="1">
          <a:blip r:embed="rId12" cstate="print">
            <a:extLst>
              <a:ext uri="{28A0092B-C50C-407E-A947-70E740481C1C}">
                <a14:useLocalDpi xmlns:a14="http://schemas.microsoft.com/office/drawing/2010/main" val="0"/>
              </a:ext>
            </a:extLst>
          </a:blip>
          <a:srcRect l="57205" t="-1630" b="1"/>
          <a:stretch/>
        </p:blipFill>
        <p:spPr>
          <a:xfrm>
            <a:off x="10531929" y="164915"/>
            <a:ext cx="1402160" cy="1047858"/>
          </a:xfrm>
          <a:prstGeom prst="rect">
            <a:avLst/>
          </a:prstGeom>
        </p:spPr>
      </p:pic>
    </p:spTree>
    <p:extLst>
      <p:ext uri="{BB962C8B-B14F-4D97-AF65-F5344CB8AC3E}">
        <p14:creationId xmlns:p14="http://schemas.microsoft.com/office/powerpoint/2010/main" val="51650316"/>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1" r:id="rId7"/>
    <p:sldLayoutId id="2147483992" r:id="rId8"/>
    <p:sldLayoutId id="2147483993" r:id="rId9"/>
  </p:sldLayoutIdLst>
  <p:transition spd="med"/>
  <p:hf hdr="0" ftr="0" dt="0"/>
  <p:txStyles>
    <p:titleStyle>
      <a:lvl1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p:titleStyle>
    <p:bodyStyle>
      <a:lvl1pPr marL="218131" marR="0" indent="-218131"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1pPr>
      <a:lvl2pPr marL="575944" marR="0" indent="-254487"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2pPr>
      <a:lvl3pPr marL="948298" marR="0" indent="-305384"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3pPr>
      <a:lvl4pPr marL="1303688"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4pPr>
      <a:lvl5pPr marL="162514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9pPr>
    </p:bodyStyle>
    <p:otherStyle>
      <a:lvl1pPr marL="0" marR="0" indent="0"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1pPr>
      <a:lvl2pPr marL="0" marR="0" indent="32145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2pPr>
      <a:lvl3pPr marL="0" marR="0" indent="642915"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3pPr>
      <a:lvl4pPr marL="0" marR="0" indent="964372"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4pPr>
      <a:lvl5pPr marL="0" marR="0" indent="128582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5pPr>
      <a:lvl6pPr marL="0" marR="0" indent="160728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6pPr>
      <a:lvl7pPr marL="0" marR="0" indent="1928744"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7pPr>
      <a:lvl8pPr marL="0" marR="0" indent="2250201"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8pPr>
      <a:lvl9pPr marL="0" marR="0" indent="257165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557102" y="773612"/>
            <a:ext cx="2165077" cy="124714"/>
          </a:xfrm>
          <a:prstGeom prst="rect">
            <a:avLst/>
          </a:prstGeom>
          <a:solidFill>
            <a:srgbClr val="41B7C8"/>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3711290536"/>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45536" y="-115614"/>
            <a:ext cx="1629168" cy="1629168"/>
          </a:xfrm>
          <a:prstGeom prst="rect">
            <a:avLst/>
          </a:prstGeom>
        </p:spPr>
      </p:pic>
      <p:sp>
        <p:nvSpPr>
          <p:cNvPr id="3" name="Rectangle 2"/>
          <p:cNvSpPr/>
          <p:nvPr userDrawn="1"/>
        </p:nvSpPr>
        <p:spPr>
          <a:xfrm>
            <a:off x="557102" y="773612"/>
            <a:ext cx="2165077" cy="124714"/>
          </a:xfrm>
          <a:prstGeom prst="rect">
            <a:avLst/>
          </a:prstGeom>
          <a:solidFill>
            <a:srgbClr val="41B7C8"/>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pic>
        <p:nvPicPr>
          <p:cNvPr id="7" name="Picture 6"/>
          <p:cNvPicPr>
            <a:picLocks noChangeAspect="1"/>
          </p:cNvPicPr>
          <p:nvPr userDrawn="1"/>
        </p:nvPicPr>
        <p:blipFill>
          <a:blip r:embed="rId9"/>
          <a:stretch>
            <a:fillRect/>
          </a:stretch>
        </p:blipFill>
        <p:spPr>
          <a:xfrm>
            <a:off x="-13250" y="6169572"/>
            <a:ext cx="12205250" cy="688428"/>
          </a:xfrm>
          <a:prstGeom prst="rect">
            <a:avLst/>
          </a:prstGeom>
        </p:spPr>
      </p:pic>
    </p:spTree>
    <p:extLst>
      <p:ext uri="{BB962C8B-B14F-4D97-AF65-F5344CB8AC3E}">
        <p14:creationId xmlns:p14="http://schemas.microsoft.com/office/powerpoint/2010/main" val="1078524328"/>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Lst>
  <p:transition spd="med"/>
  <p:hf hdr="0" ftr="0" dt="0"/>
  <p:txStyles>
    <p:titleStyle>
      <a:lvl1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p:titleStyle>
    <p:bodyStyle>
      <a:lvl1pPr marL="218131" marR="0" indent="-218131"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1pPr>
      <a:lvl2pPr marL="575944" marR="0" indent="-254487"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2pPr>
      <a:lvl3pPr marL="948298" marR="0" indent="-305384"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3pPr>
      <a:lvl4pPr marL="1303688"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4pPr>
      <a:lvl5pPr marL="162514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9pPr>
    </p:bodyStyle>
    <p:otherStyle>
      <a:lvl1pPr marL="0" marR="0" indent="0"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1pPr>
      <a:lvl2pPr marL="0" marR="0" indent="32145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2pPr>
      <a:lvl3pPr marL="0" marR="0" indent="642915"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3pPr>
      <a:lvl4pPr marL="0" marR="0" indent="964372"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4pPr>
      <a:lvl5pPr marL="0" marR="0" indent="128582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5pPr>
      <a:lvl6pPr marL="0" marR="0" indent="160728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6pPr>
      <a:lvl7pPr marL="0" marR="0" indent="1928744"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7pPr>
      <a:lvl8pPr marL="0" marR="0" indent="2250201"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8pPr>
      <a:lvl9pPr marL="0" marR="0" indent="257165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jpg"/><Relationship Id="rId39" Type="http://schemas.openxmlformats.org/officeDocument/2006/relationships/image" Target="../media/image72.png"/><Relationship Id="rId3" Type="http://schemas.openxmlformats.org/officeDocument/2006/relationships/image" Target="../media/image37.png"/><Relationship Id="rId21" Type="http://schemas.openxmlformats.org/officeDocument/2006/relationships/image" Target="../media/image54.jpg"/><Relationship Id="rId34" Type="http://schemas.openxmlformats.org/officeDocument/2006/relationships/image" Target="../media/image67.png"/><Relationship Id="rId7" Type="http://schemas.openxmlformats.org/officeDocument/2006/relationships/image" Target="../media/image40.png"/><Relationship Id="rId12" Type="http://schemas.openxmlformats.org/officeDocument/2006/relationships/image" Target="../media/image45.jpg"/><Relationship Id="rId17" Type="http://schemas.openxmlformats.org/officeDocument/2006/relationships/image" Target="../media/image50.png"/><Relationship Id="rId25" Type="http://schemas.openxmlformats.org/officeDocument/2006/relationships/image" Target="../media/image58.jpg"/><Relationship Id="rId33" Type="http://schemas.openxmlformats.org/officeDocument/2006/relationships/image" Target="../media/image66.jpg"/><Relationship Id="rId38" Type="http://schemas.openxmlformats.org/officeDocument/2006/relationships/image" Target="../media/image71.png"/><Relationship Id="rId2" Type="http://schemas.openxmlformats.org/officeDocument/2006/relationships/notesSlide" Target="../notesSlides/notesSlide7.xml"/><Relationship Id="rId16" Type="http://schemas.openxmlformats.org/officeDocument/2006/relationships/image" Target="../media/image49.jp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jpg"/><Relationship Id="rId24" Type="http://schemas.openxmlformats.org/officeDocument/2006/relationships/image" Target="../media/image57.jpg"/><Relationship Id="rId32" Type="http://schemas.openxmlformats.org/officeDocument/2006/relationships/image" Target="../media/image65.jpg"/><Relationship Id="rId37" Type="http://schemas.openxmlformats.org/officeDocument/2006/relationships/image" Target="../media/image70.png"/><Relationship Id="rId40" Type="http://schemas.openxmlformats.org/officeDocument/2006/relationships/image" Target="../media/image73.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jpg"/><Relationship Id="rId28" Type="http://schemas.openxmlformats.org/officeDocument/2006/relationships/image" Target="../media/image61.jpg"/><Relationship Id="rId36" Type="http://schemas.openxmlformats.org/officeDocument/2006/relationships/image" Target="../media/image69.png"/><Relationship Id="rId10" Type="http://schemas.openxmlformats.org/officeDocument/2006/relationships/image" Target="../media/image43.png"/><Relationship Id="rId19" Type="http://schemas.openxmlformats.org/officeDocument/2006/relationships/image" Target="../media/image52.png"/><Relationship Id="rId31" Type="http://schemas.openxmlformats.org/officeDocument/2006/relationships/image" Target="../media/image64.jpg"/><Relationship Id="rId4" Type="http://schemas.openxmlformats.org/officeDocument/2006/relationships/image" Target="../media/image36.png"/><Relationship Id="rId9" Type="http://schemas.openxmlformats.org/officeDocument/2006/relationships/image" Target="../media/image42.jpg"/><Relationship Id="rId14" Type="http://schemas.openxmlformats.org/officeDocument/2006/relationships/image" Target="../media/image47.png"/><Relationship Id="rId22" Type="http://schemas.openxmlformats.org/officeDocument/2006/relationships/image" Target="../media/image55.jpg"/><Relationship Id="rId27" Type="http://schemas.openxmlformats.org/officeDocument/2006/relationships/image" Target="../media/image60.png"/><Relationship Id="rId30" Type="http://schemas.openxmlformats.org/officeDocument/2006/relationships/image" Target="../media/image63.png"/><Relationship Id="rId35"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42.jpg"/><Relationship Id="rId26" Type="http://schemas.openxmlformats.org/officeDocument/2006/relationships/image" Target="../media/image50.png"/><Relationship Id="rId39" Type="http://schemas.openxmlformats.org/officeDocument/2006/relationships/image" Target="../media/image63.png"/><Relationship Id="rId3" Type="http://schemas.openxmlformats.org/officeDocument/2006/relationships/image" Target="../media/image36.png"/><Relationship Id="rId21" Type="http://schemas.openxmlformats.org/officeDocument/2006/relationships/image" Target="../media/image45.jpg"/><Relationship Id="rId34" Type="http://schemas.openxmlformats.org/officeDocument/2006/relationships/image" Target="../media/image58.jpg"/><Relationship Id="rId7" Type="http://schemas.openxmlformats.org/officeDocument/2006/relationships/image" Target="../media/image66.jpg"/><Relationship Id="rId12" Type="http://schemas.openxmlformats.org/officeDocument/2006/relationships/image" Target="../media/image71.png"/><Relationship Id="rId17" Type="http://schemas.openxmlformats.org/officeDocument/2006/relationships/image" Target="../media/image41.jpg"/><Relationship Id="rId25" Type="http://schemas.openxmlformats.org/officeDocument/2006/relationships/image" Target="../media/image49.jpg"/><Relationship Id="rId33" Type="http://schemas.openxmlformats.org/officeDocument/2006/relationships/image" Target="../media/image57.jpg"/><Relationship Id="rId38" Type="http://schemas.openxmlformats.org/officeDocument/2006/relationships/image" Target="../media/image62.png"/><Relationship Id="rId2" Type="http://schemas.openxmlformats.org/officeDocument/2006/relationships/notesSlide" Target="../notesSlides/notesSlide8.xml"/><Relationship Id="rId16" Type="http://schemas.openxmlformats.org/officeDocument/2006/relationships/image" Target="../media/image40.png"/><Relationship Id="rId20" Type="http://schemas.openxmlformats.org/officeDocument/2006/relationships/image" Target="../media/image44.jpg"/><Relationship Id="rId29"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65.jpg"/><Relationship Id="rId11" Type="http://schemas.openxmlformats.org/officeDocument/2006/relationships/image" Target="../media/image70.png"/><Relationship Id="rId24" Type="http://schemas.openxmlformats.org/officeDocument/2006/relationships/image" Target="../media/image48.png"/><Relationship Id="rId32" Type="http://schemas.openxmlformats.org/officeDocument/2006/relationships/image" Target="../media/image56.jpg"/><Relationship Id="rId37" Type="http://schemas.openxmlformats.org/officeDocument/2006/relationships/image" Target="../media/image61.jpg"/><Relationship Id="rId40" Type="http://schemas.openxmlformats.org/officeDocument/2006/relationships/image" Target="../media/image64.jpg"/><Relationship Id="rId5" Type="http://schemas.openxmlformats.org/officeDocument/2006/relationships/image" Target="../media/image38.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60.png"/><Relationship Id="rId10" Type="http://schemas.openxmlformats.org/officeDocument/2006/relationships/image" Target="../media/image69.png"/><Relationship Id="rId19" Type="http://schemas.openxmlformats.org/officeDocument/2006/relationships/image" Target="../media/image43.png"/><Relationship Id="rId31" Type="http://schemas.openxmlformats.org/officeDocument/2006/relationships/image" Target="../media/image55.jpg"/><Relationship Id="rId4" Type="http://schemas.openxmlformats.org/officeDocument/2006/relationships/image" Target="../media/image74.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jpg"/><Relationship Id="rId35" Type="http://schemas.openxmlformats.org/officeDocument/2006/relationships/image" Target="../media/image59.jp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hyperlink" Target="https://goosocean.org/"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id="{B66D6B13-1436-9144-937C-6572BF00A7FC}"/>
              </a:ext>
            </a:extLst>
          </p:cNvPr>
          <p:cNvSpPr>
            <a:spLocks noGrp="1" noChangeArrowheads="1"/>
          </p:cNvSpPr>
          <p:nvPr>
            <p:ph type="subTitle" idx="1"/>
          </p:nvPr>
        </p:nvSpPr>
        <p:spPr>
          <a:xfrm>
            <a:off x="1775520" y="3740024"/>
            <a:ext cx="7992888" cy="1440160"/>
          </a:xfrm>
          <a:ln w="28575">
            <a:noFill/>
          </a:ln>
        </p:spPr>
        <p:txBody>
          <a:bodyPr/>
          <a:lstStyle/>
          <a:p>
            <a:pPr eaLnBrk="1" hangingPunct="1"/>
            <a:endParaRPr lang="en-US" altLang="en-US" sz="1800" i="1" dirty="0"/>
          </a:p>
          <a:p>
            <a:pPr eaLnBrk="1" hangingPunct="1"/>
            <a:r>
              <a:rPr lang="en-US" altLang="en-US" sz="1800" b="1" i="1" dirty="0"/>
              <a:t>Toste </a:t>
            </a:r>
            <a:r>
              <a:rPr lang="en-US" altLang="en-US" sz="1800" b="1" i="1" dirty="0" smtClean="0"/>
              <a:t>Tanhua</a:t>
            </a:r>
          </a:p>
          <a:p>
            <a:pPr eaLnBrk="1" hangingPunct="1"/>
            <a:r>
              <a:rPr lang="en-US" altLang="en-US" sz="1800" b="1" i="1" dirty="0" smtClean="0"/>
              <a:t>GEOMAR Helmholtz Centre for Ocean Research Kiel</a:t>
            </a:r>
            <a:r>
              <a:rPr lang="en-US" altLang="en-US" sz="1800" b="1" i="1" dirty="0" smtClean="0"/>
              <a:t> </a:t>
            </a:r>
          </a:p>
          <a:p>
            <a:pPr eaLnBrk="1" hangingPunct="1"/>
            <a:r>
              <a:rPr lang="de-DE" altLang="en-US" sz="1800" b="1" i="1" smtClean="0"/>
              <a:t>GOOS SC co-chair</a:t>
            </a:r>
            <a:endParaRPr lang="en-US" altLang="en-US" sz="1800" i="1" dirty="0"/>
          </a:p>
        </p:txBody>
      </p:sp>
      <p:sp>
        <p:nvSpPr>
          <p:cNvPr id="15363" name="Rectangle 2">
            <a:extLst>
              <a:ext uri="{FF2B5EF4-FFF2-40B4-BE49-F238E27FC236}">
                <a16:creationId xmlns:a16="http://schemas.microsoft.com/office/drawing/2014/main" id="{2E096F77-3E8C-7F42-9282-1A8756134FDB}"/>
              </a:ext>
            </a:extLst>
          </p:cNvPr>
          <p:cNvSpPr>
            <a:spLocks noChangeArrowheads="1"/>
          </p:cNvSpPr>
          <p:nvPr/>
        </p:nvSpPr>
        <p:spPr bwMode="auto">
          <a:xfrm>
            <a:off x="6600826" y="333376"/>
            <a:ext cx="3311525" cy="5746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15364" name="TextBox 1">
            <a:extLst>
              <a:ext uri="{FF2B5EF4-FFF2-40B4-BE49-F238E27FC236}">
                <a16:creationId xmlns:a16="http://schemas.microsoft.com/office/drawing/2014/main" id="{2EB6EA3B-0085-084F-87DD-09EA725857D1}"/>
              </a:ext>
            </a:extLst>
          </p:cNvPr>
          <p:cNvSpPr txBox="1">
            <a:spLocks noChangeArrowheads="1"/>
          </p:cNvSpPr>
          <p:nvPr/>
        </p:nvSpPr>
        <p:spPr bwMode="auto">
          <a:xfrm>
            <a:off x="6600056" y="406405"/>
            <a:ext cx="46621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fr-FR" sz="1800" dirty="0">
                <a:solidFill>
                  <a:srgbClr val="000000"/>
                </a:solidFill>
              </a:rPr>
              <a:t>The Global Ocean Observing System</a:t>
            </a:r>
          </a:p>
          <a:p>
            <a:pPr algn="r"/>
            <a:r>
              <a:rPr lang="en-US" altLang="fr-FR" sz="1800" i="1" dirty="0" err="1">
                <a:solidFill>
                  <a:srgbClr val="000000"/>
                </a:solidFill>
              </a:rPr>
              <a:t>www.goosocean.org</a:t>
            </a:r>
            <a:endParaRPr lang="en-US" altLang="fr-FR" sz="1800" i="1" dirty="0">
              <a:solidFill>
                <a:srgbClr val="000000"/>
              </a:solidFill>
            </a:endParaRPr>
          </a:p>
        </p:txBody>
      </p:sp>
      <p:sp>
        <p:nvSpPr>
          <p:cNvPr id="15365" name="Title 3">
            <a:extLst>
              <a:ext uri="{FF2B5EF4-FFF2-40B4-BE49-F238E27FC236}">
                <a16:creationId xmlns:a16="http://schemas.microsoft.com/office/drawing/2014/main" id="{62F764C6-93A7-224D-B3D4-4F8A03E9BD11}"/>
              </a:ext>
            </a:extLst>
          </p:cNvPr>
          <p:cNvSpPr>
            <a:spLocks noGrp="1" noChangeArrowheads="1"/>
          </p:cNvSpPr>
          <p:nvPr>
            <p:ph type="ctrTitle"/>
          </p:nvPr>
        </p:nvSpPr>
        <p:spPr>
          <a:xfrm>
            <a:off x="1991544" y="1700808"/>
            <a:ext cx="7776864" cy="2016224"/>
          </a:xfrm>
        </p:spPr>
        <p:txBody>
          <a:bodyPr/>
          <a:lstStyle/>
          <a:p>
            <a:pPr algn="ctr"/>
            <a:r>
              <a:rPr lang="en-US" altLang="fr-FR" sz="3200" b="1" dirty="0"/>
              <a:t>The Global Ocean Observing System</a:t>
            </a:r>
            <a:r>
              <a:rPr lang="en-US" altLang="fr-FR" sz="3200" dirty="0"/>
              <a:t/>
            </a:r>
            <a:br>
              <a:rPr lang="en-US" altLang="fr-FR" sz="3200" dirty="0"/>
            </a:br>
            <a:endParaRPr lang="en-US" altLang="fr-FR" sz="3200" dirty="0"/>
          </a:p>
        </p:txBody>
      </p:sp>
      <p:sp>
        <p:nvSpPr>
          <p:cNvPr id="2" name="Rectangle 1">
            <a:extLst>
              <a:ext uri="{FF2B5EF4-FFF2-40B4-BE49-F238E27FC236}">
                <a16:creationId xmlns:a16="http://schemas.microsoft.com/office/drawing/2014/main" id="{9B806912-27FD-984D-93B4-A77691F77D90}"/>
              </a:ext>
            </a:extLst>
          </p:cNvPr>
          <p:cNvSpPr/>
          <p:nvPr/>
        </p:nvSpPr>
        <p:spPr bwMode="auto">
          <a:xfrm>
            <a:off x="3863976" y="6092826"/>
            <a:ext cx="4392613" cy="765175"/>
          </a:xfrm>
          <a:prstGeom prst="rect">
            <a:avLst/>
          </a:prstGeom>
          <a:solidFill>
            <a:schemeClr val="bg1">
              <a:lumMod val="85000"/>
            </a:schemeClr>
          </a:solidFill>
          <a:ln w="9525" cap="flat" cmpd="sng" algn="ctr">
            <a:noFill/>
            <a:prstDash val="solid"/>
            <a:round/>
            <a:headEnd type="none" w="med" len="med"/>
            <a:tailEnd type="none" w="med" len="med"/>
          </a:ln>
          <a:effectLst/>
        </p:spPr>
        <p:txBody>
          <a:bodyPr/>
          <a:lstStyle/>
          <a:p>
            <a:pPr>
              <a:defRPr/>
            </a:pPr>
            <a:endParaRPr lang="en-US">
              <a:solidFill>
                <a:srgbClr val="000000"/>
              </a:solidFill>
              <a:latin typeface="Arial" pitchFamily="-1" charset="0"/>
              <a:ea typeface="ＭＳ Ｐゴシック" pitchFamily="-1" charset="-128"/>
            </a:endParaRPr>
          </a:p>
        </p:txBody>
      </p:sp>
      <p:pic>
        <p:nvPicPr>
          <p:cNvPr id="15367" name="Picture 3">
            <a:extLst>
              <a:ext uri="{FF2B5EF4-FFF2-40B4-BE49-F238E27FC236}">
                <a16:creationId xmlns:a16="http://schemas.microsoft.com/office/drawing/2014/main" id="{9E183756-6BC5-0A43-B6ED-9CBA2FA34D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9038" y="6021389"/>
            <a:ext cx="46609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7823200" y="3536335"/>
            <a:ext cx="2032000" cy="1950068"/>
          </a:xfrm>
          <a:prstGeom prst="rect">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4" name="Google Shape;124;p5"/>
          <p:cNvSpPr/>
          <p:nvPr/>
        </p:nvSpPr>
        <p:spPr>
          <a:xfrm>
            <a:off x="7823266" y="734317"/>
            <a:ext cx="3568649" cy="2729991"/>
          </a:xfrm>
          <a:prstGeom prst="rect">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5" name="Google Shape;125;p5"/>
          <p:cNvSpPr txBox="1"/>
          <p:nvPr/>
        </p:nvSpPr>
        <p:spPr>
          <a:xfrm>
            <a:off x="3249619" y="152500"/>
            <a:ext cx="8569848" cy="461665"/>
          </a:xfrm>
          <a:prstGeom prst="rect">
            <a:avLst/>
          </a:prstGeom>
          <a:solidFill>
            <a:schemeClr val="lt1"/>
          </a:solidFill>
          <a:ln w="952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0000"/>
                </a:solidFill>
                <a:latin typeface="Calibri"/>
                <a:ea typeface="Calibri"/>
                <a:cs typeface="Calibri"/>
                <a:sym typeface="Calibri"/>
              </a:rPr>
              <a:t> Defining Essential Ocean Variables: </a:t>
            </a:r>
            <a:r>
              <a:rPr lang="en-US" sz="2400" b="1" i="1">
                <a:solidFill>
                  <a:srgbClr val="000000"/>
                </a:solidFill>
                <a:latin typeface="Calibri"/>
                <a:ea typeface="Calibri"/>
                <a:cs typeface="Calibri"/>
                <a:sym typeface="Calibri"/>
              </a:rPr>
              <a:t>Biology EOV</a:t>
            </a:r>
            <a:endParaRPr sz="1400" b="1" i="1">
              <a:solidFill>
                <a:srgbClr val="000000"/>
              </a:solidFill>
              <a:latin typeface="Calibri"/>
              <a:ea typeface="Calibri"/>
              <a:cs typeface="Calibri"/>
              <a:sym typeface="Calibri"/>
            </a:endParaRPr>
          </a:p>
        </p:txBody>
      </p:sp>
      <p:pic>
        <p:nvPicPr>
          <p:cNvPr id="126" name="Google Shape;126;p5"/>
          <p:cNvPicPr preferRelativeResize="0"/>
          <p:nvPr/>
        </p:nvPicPr>
        <p:blipFill rotWithShape="1">
          <a:blip r:embed="rId3">
            <a:alphaModFix/>
          </a:blip>
          <a:srcRect/>
          <a:stretch/>
        </p:blipFill>
        <p:spPr>
          <a:xfrm>
            <a:off x="609601" y="2057893"/>
            <a:ext cx="3556000" cy="4045999"/>
          </a:xfrm>
          <a:prstGeom prst="rect">
            <a:avLst/>
          </a:prstGeom>
          <a:noFill/>
          <a:ln>
            <a:noFill/>
          </a:ln>
        </p:spPr>
      </p:pic>
      <p:pic>
        <p:nvPicPr>
          <p:cNvPr id="127" name="Google Shape;127;p5"/>
          <p:cNvPicPr preferRelativeResize="0"/>
          <p:nvPr/>
        </p:nvPicPr>
        <p:blipFill rotWithShape="1">
          <a:blip r:embed="rId4">
            <a:alphaModFix/>
          </a:blip>
          <a:srcRect/>
          <a:stretch/>
        </p:blipFill>
        <p:spPr>
          <a:xfrm>
            <a:off x="7928716" y="833747"/>
            <a:ext cx="3450485" cy="2448272"/>
          </a:xfrm>
          <a:prstGeom prst="rect">
            <a:avLst/>
          </a:prstGeom>
          <a:noFill/>
          <a:ln>
            <a:noFill/>
          </a:ln>
        </p:spPr>
      </p:pic>
      <p:pic>
        <p:nvPicPr>
          <p:cNvPr id="128" name="Google Shape;128;p5"/>
          <p:cNvPicPr preferRelativeResize="0"/>
          <p:nvPr/>
        </p:nvPicPr>
        <p:blipFill rotWithShape="1">
          <a:blip r:embed="rId5">
            <a:alphaModFix/>
          </a:blip>
          <a:srcRect/>
          <a:stretch/>
        </p:blipFill>
        <p:spPr>
          <a:xfrm>
            <a:off x="8037600" y="3660463"/>
            <a:ext cx="1627105" cy="1749740"/>
          </a:xfrm>
          <a:prstGeom prst="rect">
            <a:avLst/>
          </a:prstGeom>
          <a:noFill/>
          <a:ln>
            <a:noFill/>
          </a:ln>
        </p:spPr>
      </p:pic>
      <p:cxnSp>
        <p:nvCxnSpPr>
          <p:cNvPr id="129" name="Google Shape;129;p5"/>
          <p:cNvCxnSpPr/>
          <p:nvPr/>
        </p:nvCxnSpPr>
        <p:spPr>
          <a:xfrm rot="10800000">
            <a:off x="4978414" y="2761137"/>
            <a:ext cx="2556140" cy="0"/>
          </a:xfrm>
          <a:prstGeom prst="straightConnector1">
            <a:avLst/>
          </a:prstGeom>
          <a:solidFill>
            <a:schemeClr val="accent1"/>
          </a:solidFill>
          <a:ln w="38100" cap="flat" cmpd="sng">
            <a:solidFill>
              <a:schemeClr val="dk1"/>
            </a:solidFill>
            <a:prstDash val="solid"/>
            <a:round/>
            <a:headEnd type="none" w="sm" len="sm"/>
            <a:tailEnd type="triangle" w="med" len="med"/>
          </a:ln>
        </p:spPr>
      </p:cxnSp>
      <p:cxnSp>
        <p:nvCxnSpPr>
          <p:cNvPr id="130" name="Google Shape;130;p5"/>
          <p:cNvCxnSpPr/>
          <p:nvPr/>
        </p:nvCxnSpPr>
        <p:spPr>
          <a:xfrm>
            <a:off x="4978400" y="4244767"/>
            <a:ext cx="2641600" cy="1"/>
          </a:xfrm>
          <a:prstGeom prst="straightConnector1">
            <a:avLst/>
          </a:prstGeom>
          <a:solidFill>
            <a:schemeClr val="accent1"/>
          </a:solidFill>
          <a:ln w="38100" cap="flat" cmpd="sng">
            <a:solidFill>
              <a:schemeClr val="dk1"/>
            </a:solidFill>
            <a:prstDash val="solid"/>
            <a:round/>
            <a:headEnd type="none" w="sm" len="sm"/>
            <a:tailEnd type="triangle" w="med" len="med"/>
          </a:ln>
        </p:spPr>
      </p:cxnSp>
      <p:sp>
        <p:nvSpPr>
          <p:cNvPr id="131" name="Google Shape;131;p5"/>
          <p:cNvSpPr txBox="1"/>
          <p:nvPr/>
        </p:nvSpPr>
        <p:spPr>
          <a:xfrm>
            <a:off x="153203" y="1404165"/>
            <a:ext cx="485906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i="1">
                <a:solidFill>
                  <a:srgbClr val="000000"/>
                </a:solidFill>
                <a:latin typeface="Calibri"/>
                <a:ea typeface="Calibri"/>
                <a:cs typeface="Calibri"/>
                <a:sym typeface="Calibri"/>
              </a:rPr>
              <a:t>Based on the Framework for Ocean Observing (OceanObs ‘09):</a:t>
            </a:r>
            <a:endParaRPr/>
          </a:p>
        </p:txBody>
      </p:sp>
      <p:sp>
        <p:nvSpPr>
          <p:cNvPr id="132" name="Google Shape;132;p5"/>
          <p:cNvSpPr txBox="1"/>
          <p:nvPr/>
        </p:nvSpPr>
        <p:spPr>
          <a:xfrm>
            <a:off x="4984761" y="1836104"/>
            <a:ext cx="180236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i="1">
                <a:solidFill>
                  <a:srgbClr val="000000"/>
                </a:solidFill>
                <a:latin typeface="Calibri"/>
                <a:ea typeface="Calibri"/>
                <a:cs typeface="Calibri"/>
                <a:sym typeface="Calibri"/>
              </a:rPr>
              <a:t>Conventions and National requirements</a:t>
            </a:r>
            <a:endParaRPr/>
          </a:p>
        </p:txBody>
      </p:sp>
      <p:sp>
        <p:nvSpPr>
          <p:cNvPr id="133" name="Google Shape;133;p5"/>
          <p:cNvSpPr txBox="1"/>
          <p:nvPr/>
        </p:nvSpPr>
        <p:spPr>
          <a:xfrm>
            <a:off x="5403288" y="3612548"/>
            <a:ext cx="151334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i="1">
                <a:solidFill>
                  <a:srgbClr val="000000"/>
                </a:solidFill>
                <a:latin typeface="Calibri"/>
                <a:ea typeface="Calibri"/>
                <a:cs typeface="Calibri"/>
                <a:sym typeface="Calibri"/>
              </a:rPr>
              <a:t>Observing programs</a:t>
            </a:r>
            <a:endParaRPr/>
          </a:p>
        </p:txBody>
      </p:sp>
      <p:sp>
        <p:nvSpPr>
          <p:cNvPr id="134" name="Google Shape;134;p5"/>
          <p:cNvSpPr/>
          <p:nvPr/>
        </p:nvSpPr>
        <p:spPr>
          <a:xfrm>
            <a:off x="4350483" y="1986038"/>
            <a:ext cx="488192" cy="1550389"/>
          </a:xfrm>
          <a:prstGeom prst="rightBrace">
            <a:avLst>
              <a:gd name="adj1" fmla="val 8333"/>
              <a:gd name="adj2" fmla="val 50000"/>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5"/>
          <p:cNvSpPr/>
          <p:nvPr/>
        </p:nvSpPr>
        <p:spPr>
          <a:xfrm>
            <a:off x="4346235" y="3612628"/>
            <a:ext cx="492452" cy="1264267"/>
          </a:xfrm>
          <a:prstGeom prst="rightBrace">
            <a:avLst>
              <a:gd name="adj1" fmla="val 8333"/>
              <a:gd name="adj2" fmla="val 50670"/>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5"/>
          <p:cNvSpPr txBox="1"/>
          <p:nvPr/>
        </p:nvSpPr>
        <p:spPr>
          <a:xfrm>
            <a:off x="8209425" y="6544268"/>
            <a:ext cx="3213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000000"/>
                </a:solidFill>
                <a:latin typeface="Calibri"/>
                <a:ea typeface="Calibri"/>
                <a:cs typeface="Calibri"/>
                <a:sym typeface="Calibri"/>
              </a:rPr>
              <a:t>Redrawn by Frank Muller-Karger</a:t>
            </a:r>
            <a:endParaRPr sz="1100">
              <a:latin typeface="Calibri"/>
              <a:ea typeface="Calibri"/>
              <a:cs typeface="Calibri"/>
              <a:sym typeface="Calibri"/>
            </a:endParaRPr>
          </a:p>
        </p:txBody>
      </p:sp>
      <p:sp>
        <p:nvSpPr>
          <p:cNvPr id="137" name="Google Shape;137;p5"/>
          <p:cNvSpPr/>
          <p:nvPr/>
        </p:nvSpPr>
        <p:spPr>
          <a:xfrm>
            <a:off x="65659" y="86516"/>
            <a:ext cx="3038060" cy="1295400"/>
          </a:xfrm>
          <a:prstGeom prst="rect">
            <a:avLst/>
          </a:prstGeom>
          <a:gradFill>
            <a:gsLst>
              <a:gs pos="0">
                <a:srgbClr val="5F82CA"/>
              </a:gs>
              <a:gs pos="50000">
                <a:srgbClr val="3C70CA"/>
              </a:gs>
              <a:gs pos="100000">
                <a:srgbClr val="2E60B9"/>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38" name="Google Shape;138;p5"/>
          <p:cNvPicPr preferRelativeResize="0"/>
          <p:nvPr/>
        </p:nvPicPr>
        <p:blipFill rotWithShape="1">
          <a:blip r:embed="rId6">
            <a:alphaModFix/>
          </a:blip>
          <a:srcRect/>
          <a:stretch/>
        </p:blipFill>
        <p:spPr>
          <a:xfrm>
            <a:off x="352703" y="264844"/>
            <a:ext cx="2566944" cy="730811"/>
          </a:xfrm>
          <a:prstGeom prst="rect">
            <a:avLst/>
          </a:prstGeom>
          <a:noFill/>
          <a:ln>
            <a:noFill/>
          </a:ln>
        </p:spPr>
      </p:pic>
      <p:sp>
        <p:nvSpPr>
          <p:cNvPr id="139" name="Google Shape;139;p5"/>
          <p:cNvSpPr txBox="1"/>
          <p:nvPr/>
        </p:nvSpPr>
        <p:spPr>
          <a:xfrm>
            <a:off x="236523" y="924716"/>
            <a:ext cx="215039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3FFF3F"/>
                </a:solidFill>
                <a:latin typeface="Calibri"/>
                <a:ea typeface="Calibri"/>
                <a:cs typeface="Calibri"/>
                <a:sym typeface="Calibri"/>
              </a:rPr>
              <a:t>Bio-Eco Panel</a:t>
            </a:r>
            <a:endParaRPr/>
          </a:p>
        </p:txBody>
      </p:sp>
      <p:grpSp>
        <p:nvGrpSpPr>
          <p:cNvPr id="140" name="Google Shape;140;p5"/>
          <p:cNvGrpSpPr/>
          <p:nvPr/>
        </p:nvGrpSpPr>
        <p:grpSpPr>
          <a:xfrm>
            <a:off x="3657601" y="5313324"/>
            <a:ext cx="1859933" cy="923330"/>
            <a:chOff x="3657601" y="5313324"/>
            <a:chExt cx="1859933" cy="923330"/>
          </a:xfrm>
        </p:grpSpPr>
        <p:cxnSp>
          <p:nvCxnSpPr>
            <p:cNvPr id="141" name="Google Shape;141;p5"/>
            <p:cNvCxnSpPr/>
            <p:nvPr/>
          </p:nvCxnSpPr>
          <p:spPr>
            <a:xfrm rot="10800000">
              <a:off x="3657601" y="5791200"/>
              <a:ext cx="1049867" cy="0"/>
            </a:xfrm>
            <a:prstGeom prst="straightConnector1">
              <a:avLst/>
            </a:prstGeom>
            <a:solidFill>
              <a:schemeClr val="accent1"/>
            </a:solidFill>
            <a:ln w="38100" cap="flat" cmpd="sng">
              <a:solidFill>
                <a:schemeClr val="dk1"/>
              </a:solidFill>
              <a:prstDash val="solid"/>
              <a:round/>
              <a:headEnd type="none" w="sm" len="sm"/>
              <a:tailEnd type="triangle" w="med" len="med"/>
            </a:ln>
          </p:spPr>
        </p:cxnSp>
        <p:sp>
          <p:nvSpPr>
            <p:cNvPr id="142" name="Google Shape;142;p5"/>
            <p:cNvSpPr/>
            <p:nvPr/>
          </p:nvSpPr>
          <p:spPr>
            <a:xfrm>
              <a:off x="5012267" y="5313324"/>
              <a:ext cx="505267"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8E2F3"/>
                  </a:solidFill>
                  <a:latin typeface="Calibri"/>
                  <a:ea typeface="Calibri"/>
                  <a:cs typeface="Calibri"/>
                  <a:sym typeface="Calibri"/>
                </a:rPr>
                <a:t>?</a:t>
              </a:r>
              <a:endParaRPr/>
            </a:p>
          </p:txBody>
        </p:sp>
      </p:grpSp>
      <p:sp>
        <p:nvSpPr>
          <p:cNvPr id="143" name="Google Shape;143;p5"/>
          <p:cNvSpPr txBox="1"/>
          <p:nvPr/>
        </p:nvSpPr>
        <p:spPr>
          <a:xfrm>
            <a:off x="5517534" y="5329535"/>
            <a:ext cx="187844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IPCC (GCOS), CBD, SDGs, MBON, GEO Blue Planet</a:t>
            </a:r>
            <a:endParaRPr/>
          </a:p>
        </p:txBody>
      </p:sp>
      <p:sp>
        <p:nvSpPr>
          <p:cNvPr id="144" name="Google Shape;144;p5"/>
          <p:cNvSpPr txBox="1"/>
          <p:nvPr/>
        </p:nvSpPr>
        <p:spPr>
          <a:xfrm>
            <a:off x="8209430" y="6024253"/>
            <a:ext cx="3845858"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Miloslavich, P., et. al. (2018). Essential Ocean Variables for sustained observations of marine biodiversity and ecosystems. Global Change Biology. DOI: 10.1111/gcb.14108.</a:t>
            </a:r>
            <a:endParaRPr/>
          </a:p>
        </p:txBody>
      </p:sp>
    </p:spTree>
    <p:extLst>
      <p:ext uri="{BB962C8B-B14F-4D97-AF65-F5344CB8AC3E}">
        <p14:creationId xmlns:p14="http://schemas.microsoft.com/office/powerpoint/2010/main" val="3722037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6"/>
          <p:cNvPicPr preferRelativeResize="0"/>
          <p:nvPr/>
        </p:nvPicPr>
        <p:blipFill rotWithShape="1">
          <a:blip r:embed="rId3">
            <a:alphaModFix/>
          </a:blip>
          <a:srcRect/>
          <a:stretch/>
        </p:blipFill>
        <p:spPr>
          <a:xfrm>
            <a:off x="246279" y="1992728"/>
            <a:ext cx="11594008" cy="3988964"/>
          </a:xfrm>
          <a:prstGeom prst="rect">
            <a:avLst/>
          </a:prstGeom>
          <a:noFill/>
          <a:ln>
            <a:noFill/>
          </a:ln>
        </p:spPr>
      </p:pic>
      <p:sp>
        <p:nvSpPr>
          <p:cNvPr id="150" name="Google Shape;150;p6"/>
          <p:cNvSpPr txBox="1"/>
          <p:nvPr/>
        </p:nvSpPr>
        <p:spPr>
          <a:xfrm>
            <a:off x="0" y="0"/>
            <a:ext cx="12192000" cy="1215608"/>
          </a:xfrm>
          <a:prstGeom prst="rect">
            <a:avLst/>
          </a:prstGeom>
          <a:solidFill>
            <a:srgbClr val="323F4F"/>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2400" b="1">
              <a:solidFill>
                <a:srgbClr val="FAF9F9"/>
              </a:solidFill>
              <a:latin typeface="Arial"/>
              <a:ea typeface="Arial"/>
              <a:cs typeface="Arial"/>
              <a:sym typeface="Arial"/>
            </a:endParaRPr>
          </a:p>
          <a:p>
            <a:pPr marL="0" marR="0" lvl="0" indent="0" algn="r" rtl="0">
              <a:spcBef>
                <a:spcPts val="0"/>
              </a:spcBef>
              <a:spcAft>
                <a:spcPts val="0"/>
              </a:spcAft>
              <a:buNone/>
            </a:pPr>
            <a:r>
              <a:rPr lang="en-US" sz="2400" b="1">
                <a:solidFill>
                  <a:srgbClr val="FAF9F9"/>
                </a:solidFill>
                <a:latin typeface="Arial"/>
                <a:ea typeface="Arial"/>
                <a:cs typeface="Arial"/>
                <a:sym typeface="Arial"/>
              </a:rPr>
              <a:t>Biological Essential Ocean Variables (EOVs)</a:t>
            </a:r>
            <a:endParaRPr/>
          </a:p>
        </p:txBody>
      </p:sp>
      <p:pic>
        <p:nvPicPr>
          <p:cNvPr id="151" name="Google Shape;151;p6"/>
          <p:cNvPicPr preferRelativeResize="0"/>
          <p:nvPr/>
        </p:nvPicPr>
        <p:blipFill rotWithShape="1">
          <a:blip r:embed="rId4">
            <a:alphaModFix/>
          </a:blip>
          <a:srcRect/>
          <a:stretch/>
        </p:blipFill>
        <p:spPr>
          <a:xfrm>
            <a:off x="263352" y="94259"/>
            <a:ext cx="2104274" cy="1052852"/>
          </a:xfrm>
          <a:prstGeom prst="rect">
            <a:avLst/>
          </a:prstGeom>
          <a:noFill/>
          <a:ln>
            <a:noFill/>
          </a:ln>
        </p:spPr>
      </p:pic>
    </p:spTree>
    <p:extLst>
      <p:ext uri="{BB962C8B-B14F-4D97-AF65-F5344CB8AC3E}">
        <p14:creationId xmlns:p14="http://schemas.microsoft.com/office/powerpoint/2010/main" val="4981245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7"/>
          <p:cNvSpPr/>
          <p:nvPr/>
        </p:nvSpPr>
        <p:spPr>
          <a:xfrm>
            <a:off x="0" y="1269473"/>
            <a:ext cx="12192000" cy="414609"/>
          </a:xfrm>
          <a:prstGeom prst="rect">
            <a:avLst/>
          </a:prstGeom>
          <a:solidFill>
            <a:schemeClr val="lt2"/>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7" name="Google Shape;157;p7"/>
          <p:cNvPicPr preferRelativeResize="0"/>
          <p:nvPr/>
        </p:nvPicPr>
        <p:blipFill rotWithShape="1">
          <a:blip r:embed="rId3">
            <a:alphaModFix/>
          </a:blip>
          <a:srcRect/>
          <a:stretch/>
        </p:blipFill>
        <p:spPr>
          <a:xfrm>
            <a:off x="-5259" y="1757151"/>
            <a:ext cx="2577638" cy="3380174"/>
          </a:xfrm>
          <a:prstGeom prst="rect">
            <a:avLst/>
          </a:prstGeom>
          <a:noFill/>
          <a:ln>
            <a:noFill/>
          </a:ln>
        </p:spPr>
      </p:pic>
      <p:sp>
        <p:nvSpPr>
          <p:cNvPr id="158" name="Google Shape;158;p7"/>
          <p:cNvSpPr txBox="1"/>
          <p:nvPr/>
        </p:nvSpPr>
        <p:spPr>
          <a:xfrm>
            <a:off x="0" y="0"/>
            <a:ext cx="12192000" cy="1215608"/>
          </a:xfrm>
          <a:prstGeom prst="rect">
            <a:avLst/>
          </a:prstGeom>
          <a:solidFill>
            <a:srgbClr val="323F4F"/>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2400" b="1">
              <a:solidFill>
                <a:srgbClr val="FAF9F9"/>
              </a:solidFill>
              <a:latin typeface="Arial"/>
              <a:ea typeface="Arial"/>
              <a:cs typeface="Arial"/>
              <a:sym typeface="Arial"/>
            </a:endParaRPr>
          </a:p>
          <a:p>
            <a:pPr marL="0" marR="0" lvl="0" indent="0" algn="r" rtl="0">
              <a:spcBef>
                <a:spcPts val="0"/>
              </a:spcBef>
              <a:spcAft>
                <a:spcPts val="0"/>
              </a:spcAft>
              <a:buNone/>
            </a:pPr>
            <a:r>
              <a:rPr lang="en-US" sz="2400" b="1">
                <a:solidFill>
                  <a:srgbClr val="FAF9F9"/>
                </a:solidFill>
                <a:latin typeface="Arial"/>
                <a:ea typeface="Arial"/>
                <a:cs typeface="Arial"/>
                <a:sym typeface="Arial"/>
              </a:rPr>
              <a:t>Biological Essential Ocean Variables (EOVs)</a:t>
            </a:r>
            <a:endParaRPr/>
          </a:p>
          <a:p>
            <a:pPr marL="0" marR="0" lvl="0" indent="0" algn="r" rtl="0">
              <a:spcBef>
                <a:spcPts val="0"/>
              </a:spcBef>
              <a:spcAft>
                <a:spcPts val="0"/>
              </a:spcAft>
              <a:buNone/>
            </a:pPr>
            <a:r>
              <a:rPr lang="en-US" sz="2400" b="1">
                <a:solidFill>
                  <a:srgbClr val="FAF9F9"/>
                </a:solidFill>
                <a:latin typeface="Arial"/>
                <a:ea typeface="Arial"/>
                <a:cs typeface="Arial"/>
                <a:sym typeface="Arial"/>
              </a:rPr>
              <a:t>Implementation</a:t>
            </a:r>
            <a:endParaRPr/>
          </a:p>
        </p:txBody>
      </p:sp>
      <p:pic>
        <p:nvPicPr>
          <p:cNvPr id="159" name="Google Shape;159;p7"/>
          <p:cNvPicPr preferRelativeResize="0"/>
          <p:nvPr/>
        </p:nvPicPr>
        <p:blipFill rotWithShape="1">
          <a:blip r:embed="rId4">
            <a:alphaModFix/>
          </a:blip>
          <a:srcRect/>
          <a:stretch/>
        </p:blipFill>
        <p:spPr>
          <a:xfrm>
            <a:off x="263352" y="94259"/>
            <a:ext cx="2104274" cy="1052852"/>
          </a:xfrm>
          <a:prstGeom prst="rect">
            <a:avLst/>
          </a:prstGeom>
          <a:noFill/>
          <a:ln>
            <a:noFill/>
          </a:ln>
        </p:spPr>
      </p:pic>
      <p:sp>
        <p:nvSpPr>
          <p:cNvPr id="160" name="Google Shape;160;p7"/>
          <p:cNvSpPr txBox="1"/>
          <p:nvPr/>
        </p:nvSpPr>
        <p:spPr>
          <a:xfrm>
            <a:off x="2670104" y="1830458"/>
            <a:ext cx="3083198" cy="476546"/>
          </a:xfrm>
          <a:prstGeom prst="rect">
            <a:avLst/>
          </a:prstGeom>
          <a:solidFill>
            <a:srgbClr val="BFBFB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David Obura</a:t>
            </a:r>
            <a:endParaRPr sz="12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CORDIO - Kenya</a:t>
            </a:r>
            <a:endParaRPr/>
          </a:p>
        </p:txBody>
      </p:sp>
      <p:sp>
        <p:nvSpPr>
          <p:cNvPr id="161" name="Google Shape;161;p7"/>
          <p:cNvSpPr txBox="1"/>
          <p:nvPr/>
        </p:nvSpPr>
        <p:spPr>
          <a:xfrm>
            <a:off x="2670104" y="2700358"/>
            <a:ext cx="3083198" cy="476547"/>
          </a:xfrm>
          <a:prstGeom prst="rect">
            <a:avLst/>
          </a:prstGeom>
          <a:solidFill>
            <a:srgbClr val="BFBFB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Lisandro Benedetti-Cecchi</a:t>
            </a:r>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University of Pisa - Italy</a:t>
            </a:r>
            <a:endParaRPr/>
          </a:p>
        </p:txBody>
      </p:sp>
      <p:sp>
        <p:nvSpPr>
          <p:cNvPr id="162" name="Google Shape;162;p7"/>
          <p:cNvSpPr txBox="1"/>
          <p:nvPr/>
        </p:nvSpPr>
        <p:spPr>
          <a:xfrm>
            <a:off x="2670104" y="3570259"/>
            <a:ext cx="3083198" cy="476547"/>
          </a:xfrm>
          <a:prstGeom prst="rect">
            <a:avLst/>
          </a:prstGeom>
          <a:solidFill>
            <a:srgbClr val="BFBFB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Emmett Duffy</a:t>
            </a:r>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Smithsonian - USA</a:t>
            </a:r>
            <a:endParaRPr/>
          </a:p>
        </p:txBody>
      </p:sp>
      <p:sp>
        <p:nvSpPr>
          <p:cNvPr id="163" name="Google Shape;163;p7"/>
          <p:cNvSpPr txBox="1"/>
          <p:nvPr/>
        </p:nvSpPr>
        <p:spPr>
          <a:xfrm>
            <a:off x="2670104" y="4455267"/>
            <a:ext cx="3083198" cy="476547"/>
          </a:xfrm>
          <a:prstGeom prst="rect">
            <a:avLst/>
          </a:prstGeom>
          <a:solidFill>
            <a:srgbClr val="BFBFB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Lisa María Rebelo</a:t>
            </a:r>
            <a:endParaRPr sz="12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IWMI - Lao</a:t>
            </a:r>
            <a:endParaRPr/>
          </a:p>
        </p:txBody>
      </p:sp>
      <p:sp>
        <p:nvSpPr>
          <p:cNvPr id="164" name="Google Shape;164;p7"/>
          <p:cNvSpPr/>
          <p:nvPr/>
        </p:nvSpPr>
        <p:spPr>
          <a:xfrm>
            <a:off x="2508308" y="2892912"/>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7"/>
          <p:cNvSpPr/>
          <p:nvPr/>
        </p:nvSpPr>
        <p:spPr>
          <a:xfrm>
            <a:off x="2509182" y="2045889"/>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6" name="Google Shape;166;p7"/>
          <p:cNvSpPr/>
          <p:nvPr/>
        </p:nvSpPr>
        <p:spPr>
          <a:xfrm>
            <a:off x="2508308" y="3785672"/>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7"/>
          <p:cNvSpPr/>
          <p:nvPr/>
        </p:nvSpPr>
        <p:spPr>
          <a:xfrm>
            <a:off x="2518109" y="4678432"/>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7"/>
          <p:cNvSpPr/>
          <p:nvPr/>
        </p:nvSpPr>
        <p:spPr>
          <a:xfrm>
            <a:off x="5764638" y="2911088"/>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7"/>
          <p:cNvSpPr/>
          <p:nvPr/>
        </p:nvSpPr>
        <p:spPr>
          <a:xfrm>
            <a:off x="5765512" y="2064065"/>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7"/>
          <p:cNvSpPr/>
          <p:nvPr/>
        </p:nvSpPr>
        <p:spPr>
          <a:xfrm>
            <a:off x="5764638" y="3803848"/>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7"/>
          <p:cNvSpPr/>
          <p:nvPr/>
        </p:nvSpPr>
        <p:spPr>
          <a:xfrm>
            <a:off x="5774439" y="4696608"/>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2" name="Google Shape;172;p7" descr="Image result for CBD DIVERSITY"/>
          <p:cNvPicPr preferRelativeResize="0"/>
          <p:nvPr/>
        </p:nvPicPr>
        <p:blipFill rotWithShape="1">
          <a:blip r:embed="rId5">
            <a:alphaModFix/>
          </a:blip>
          <a:srcRect/>
          <a:stretch/>
        </p:blipFill>
        <p:spPr>
          <a:xfrm>
            <a:off x="10484225" y="7066184"/>
            <a:ext cx="315055" cy="119444"/>
          </a:xfrm>
          <a:prstGeom prst="rect">
            <a:avLst/>
          </a:prstGeom>
          <a:noFill/>
          <a:ln>
            <a:noFill/>
          </a:ln>
        </p:spPr>
      </p:pic>
      <p:sp>
        <p:nvSpPr>
          <p:cNvPr id="173" name="Google Shape;173;p7"/>
          <p:cNvSpPr txBox="1"/>
          <p:nvPr/>
        </p:nvSpPr>
        <p:spPr>
          <a:xfrm>
            <a:off x="107960" y="1269473"/>
            <a:ext cx="2482252" cy="5458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3A3838"/>
              </a:buClr>
              <a:buSzPts val="2400"/>
              <a:buFont typeface="Calibri"/>
              <a:buNone/>
            </a:pPr>
            <a:r>
              <a:rPr lang="en-US" sz="2400" b="1">
                <a:solidFill>
                  <a:srgbClr val="3A3838"/>
                </a:solidFill>
                <a:latin typeface="Calibri"/>
                <a:ea typeface="Calibri"/>
                <a:cs typeface="Calibri"/>
                <a:sym typeface="Calibri"/>
              </a:rPr>
              <a:t>BIOLOGICAL EOVS</a:t>
            </a:r>
            <a:endParaRPr/>
          </a:p>
        </p:txBody>
      </p:sp>
      <p:sp>
        <p:nvSpPr>
          <p:cNvPr id="174" name="Google Shape;174;p7"/>
          <p:cNvSpPr txBox="1"/>
          <p:nvPr/>
        </p:nvSpPr>
        <p:spPr>
          <a:xfrm>
            <a:off x="2869909" y="1269473"/>
            <a:ext cx="2482252" cy="5458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3A3838"/>
              </a:buClr>
              <a:buSzPts val="2400"/>
              <a:buFont typeface="Calibri"/>
              <a:buNone/>
            </a:pPr>
            <a:r>
              <a:rPr lang="en-US" sz="2400" b="1">
                <a:solidFill>
                  <a:srgbClr val="3A3838"/>
                </a:solidFill>
                <a:latin typeface="Calibri"/>
                <a:ea typeface="Calibri"/>
                <a:cs typeface="Calibri"/>
                <a:sym typeface="Calibri"/>
              </a:rPr>
              <a:t>THE CHAMPIONS</a:t>
            </a:r>
            <a:endParaRPr/>
          </a:p>
        </p:txBody>
      </p:sp>
      <p:sp>
        <p:nvSpPr>
          <p:cNvPr id="175" name="Google Shape;175;p7"/>
          <p:cNvSpPr txBox="1"/>
          <p:nvPr/>
        </p:nvSpPr>
        <p:spPr>
          <a:xfrm>
            <a:off x="6271517" y="1269473"/>
            <a:ext cx="2181415" cy="5458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3A3838"/>
              </a:buClr>
              <a:buSzPts val="2400"/>
              <a:buFont typeface="Calibri"/>
              <a:buNone/>
            </a:pPr>
            <a:r>
              <a:rPr lang="en-US" sz="2400" b="1">
                <a:solidFill>
                  <a:srgbClr val="3A3838"/>
                </a:solidFill>
                <a:latin typeface="Calibri"/>
                <a:ea typeface="Calibri"/>
                <a:cs typeface="Calibri"/>
                <a:sym typeface="Calibri"/>
              </a:rPr>
              <a:t>THE PARTNERS</a:t>
            </a:r>
            <a:endParaRPr/>
          </a:p>
        </p:txBody>
      </p:sp>
      <p:sp>
        <p:nvSpPr>
          <p:cNvPr id="176" name="Google Shape;176;p7"/>
          <p:cNvSpPr txBox="1"/>
          <p:nvPr/>
        </p:nvSpPr>
        <p:spPr>
          <a:xfrm>
            <a:off x="9861753" y="1269473"/>
            <a:ext cx="1552652" cy="5458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3A3838"/>
              </a:buClr>
              <a:buSzPts val="2400"/>
              <a:buFont typeface="Calibri"/>
              <a:buNone/>
            </a:pPr>
            <a:r>
              <a:rPr lang="en-US" sz="2400" b="1">
                <a:solidFill>
                  <a:srgbClr val="3A3838"/>
                </a:solidFill>
                <a:latin typeface="Calibri"/>
                <a:ea typeface="Calibri"/>
                <a:cs typeface="Calibri"/>
                <a:sym typeface="Calibri"/>
              </a:rPr>
              <a:t>THE USERS</a:t>
            </a:r>
            <a:endParaRPr/>
          </a:p>
        </p:txBody>
      </p:sp>
      <p:grpSp>
        <p:nvGrpSpPr>
          <p:cNvPr id="177" name="Google Shape;177;p7"/>
          <p:cNvGrpSpPr/>
          <p:nvPr/>
        </p:nvGrpSpPr>
        <p:grpSpPr>
          <a:xfrm>
            <a:off x="5965887" y="1738590"/>
            <a:ext cx="2792675" cy="5035609"/>
            <a:chOff x="5965887" y="1738590"/>
            <a:chExt cx="2792675" cy="5035609"/>
          </a:xfrm>
        </p:grpSpPr>
        <p:pic>
          <p:nvPicPr>
            <p:cNvPr id="178" name="Google Shape;178;p7"/>
            <p:cNvPicPr preferRelativeResize="0"/>
            <p:nvPr/>
          </p:nvPicPr>
          <p:blipFill rotWithShape="1">
            <a:blip r:embed="rId6">
              <a:alphaModFix/>
            </a:blip>
            <a:srcRect/>
            <a:stretch/>
          </p:blipFill>
          <p:spPr>
            <a:xfrm>
              <a:off x="7840726" y="4200159"/>
              <a:ext cx="888466" cy="410915"/>
            </a:xfrm>
            <a:prstGeom prst="rect">
              <a:avLst/>
            </a:prstGeom>
            <a:noFill/>
            <a:ln>
              <a:noFill/>
            </a:ln>
          </p:spPr>
        </p:pic>
        <p:pic>
          <p:nvPicPr>
            <p:cNvPr id="179" name="Google Shape;179;p7"/>
            <p:cNvPicPr preferRelativeResize="0"/>
            <p:nvPr/>
          </p:nvPicPr>
          <p:blipFill rotWithShape="1">
            <a:blip r:embed="rId7">
              <a:alphaModFix/>
            </a:blip>
            <a:srcRect/>
            <a:stretch/>
          </p:blipFill>
          <p:spPr>
            <a:xfrm>
              <a:off x="6025813" y="1779431"/>
              <a:ext cx="1195947" cy="386659"/>
            </a:xfrm>
            <a:prstGeom prst="rect">
              <a:avLst/>
            </a:prstGeom>
            <a:noFill/>
            <a:ln>
              <a:noFill/>
            </a:ln>
          </p:spPr>
        </p:pic>
        <p:sp>
          <p:nvSpPr>
            <p:cNvPr id="180" name="Google Shape;180;p7"/>
            <p:cNvSpPr/>
            <p:nvPr/>
          </p:nvSpPr>
          <p:spPr>
            <a:xfrm>
              <a:off x="5965887" y="1738590"/>
              <a:ext cx="2792675" cy="5035609"/>
            </a:xfrm>
            <a:prstGeom prst="rect">
              <a:avLst/>
            </a:prstGeom>
            <a:no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1" name="Google Shape;181;p7" descr="Image result for gacs logo zooplankton"/>
            <p:cNvPicPr preferRelativeResize="0"/>
            <p:nvPr/>
          </p:nvPicPr>
          <p:blipFill rotWithShape="1">
            <a:blip r:embed="rId8">
              <a:alphaModFix/>
            </a:blip>
            <a:srcRect/>
            <a:stretch/>
          </p:blipFill>
          <p:spPr>
            <a:xfrm>
              <a:off x="7019749" y="4203230"/>
              <a:ext cx="788416" cy="479072"/>
            </a:xfrm>
            <a:prstGeom prst="rect">
              <a:avLst/>
            </a:prstGeom>
            <a:noFill/>
            <a:ln>
              <a:noFill/>
            </a:ln>
          </p:spPr>
        </p:pic>
        <p:pic>
          <p:nvPicPr>
            <p:cNvPr id="182" name="Google Shape;182;p7"/>
            <p:cNvPicPr preferRelativeResize="0"/>
            <p:nvPr/>
          </p:nvPicPr>
          <p:blipFill rotWithShape="1">
            <a:blip r:embed="rId9">
              <a:alphaModFix/>
            </a:blip>
            <a:srcRect/>
            <a:stretch/>
          </p:blipFill>
          <p:spPr>
            <a:xfrm>
              <a:off x="7054544" y="3798636"/>
              <a:ext cx="840300" cy="317702"/>
            </a:xfrm>
            <a:prstGeom prst="rect">
              <a:avLst/>
            </a:prstGeom>
            <a:noFill/>
            <a:ln>
              <a:noFill/>
            </a:ln>
          </p:spPr>
        </p:pic>
        <p:pic>
          <p:nvPicPr>
            <p:cNvPr id="183" name="Google Shape;183;p7" descr="Image result for nasa"/>
            <p:cNvPicPr preferRelativeResize="0"/>
            <p:nvPr/>
          </p:nvPicPr>
          <p:blipFill rotWithShape="1">
            <a:blip r:embed="rId10">
              <a:alphaModFix/>
            </a:blip>
            <a:srcRect/>
            <a:stretch/>
          </p:blipFill>
          <p:spPr>
            <a:xfrm>
              <a:off x="5991300" y="2126839"/>
              <a:ext cx="751456" cy="591066"/>
            </a:xfrm>
            <a:prstGeom prst="rect">
              <a:avLst/>
            </a:prstGeom>
            <a:noFill/>
            <a:ln>
              <a:noFill/>
            </a:ln>
          </p:spPr>
        </p:pic>
        <p:pic>
          <p:nvPicPr>
            <p:cNvPr id="184" name="Google Shape;184;p7"/>
            <p:cNvPicPr preferRelativeResize="0"/>
            <p:nvPr/>
          </p:nvPicPr>
          <p:blipFill rotWithShape="1">
            <a:blip r:embed="rId11">
              <a:alphaModFix/>
            </a:blip>
            <a:srcRect/>
            <a:stretch/>
          </p:blipFill>
          <p:spPr>
            <a:xfrm>
              <a:off x="6768169" y="2069236"/>
              <a:ext cx="780335" cy="547399"/>
            </a:xfrm>
            <a:prstGeom prst="rect">
              <a:avLst/>
            </a:prstGeom>
            <a:noFill/>
            <a:ln>
              <a:noFill/>
            </a:ln>
          </p:spPr>
        </p:pic>
        <p:pic>
          <p:nvPicPr>
            <p:cNvPr id="185" name="Google Shape;185;p7"/>
            <p:cNvPicPr preferRelativeResize="0"/>
            <p:nvPr/>
          </p:nvPicPr>
          <p:blipFill rotWithShape="1">
            <a:blip r:embed="rId12">
              <a:alphaModFix/>
            </a:blip>
            <a:srcRect/>
            <a:stretch/>
          </p:blipFill>
          <p:spPr>
            <a:xfrm>
              <a:off x="7697324" y="2387234"/>
              <a:ext cx="1023532" cy="448203"/>
            </a:xfrm>
            <a:prstGeom prst="rect">
              <a:avLst/>
            </a:prstGeom>
            <a:noFill/>
            <a:ln>
              <a:noFill/>
            </a:ln>
          </p:spPr>
        </p:pic>
        <p:pic>
          <p:nvPicPr>
            <p:cNvPr id="186" name="Google Shape;186;p7" descr="Image result for IMOS AUSTRALIA"/>
            <p:cNvPicPr preferRelativeResize="0"/>
            <p:nvPr/>
          </p:nvPicPr>
          <p:blipFill rotWithShape="1">
            <a:blip r:embed="rId13">
              <a:alphaModFix/>
            </a:blip>
            <a:srcRect/>
            <a:stretch/>
          </p:blipFill>
          <p:spPr>
            <a:xfrm>
              <a:off x="7734310" y="1779431"/>
              <a:ext cx="994882" cy="510115"/>
            </a:xfrm>
            <a:prstGeom prst="rect">
              <a:avLst/>
            </a:prstGeom>
            <a:noFill/>
            <a:ln>
              <a:noFill/>
            </a:ln>
          </p:spPr>
        </p:pic>
        <p:pic>
          <p:nvPicPr>
            <p:cNvPr id="187" name="Google Shape;187;p7" descr="Image result for SCOR OCEAN"/>
            <p:cNvPicPr preferRelativeResize="0"/>
            <p:nvPr/>
          </p:nvPicPr>
          <p:blipFill rotWithShape="1">
            <a:blip r:embed="rId14">
              <a:alphaModFix/>
            </a:blip>
            <a:srcRect/>
            <a:stretch/>
          </p:blipFill>
          <p:spPr>
            <a:xfrm>
              <a:off x="7688809" y="2911088"/>
              <a:ext cx="984452" cy="583254"/>
            </a:xfrm>
            <a:prstGeom prst="rect">
              <a:avLst/>
            </a:prstGeom>
            <a:noFill/>
            <a:ln>
              <a:noFill/>
            </a:ln>
          </p:spPr>
        </p:pic>
        <p:pic>
          <p:nvPicPr>
            <p:cNvPr id="188" name="Google Shape;188;p7" descr="Image result for FAO"/>
            <p:cNvPicPr preferRelativeResize="0"/>
            <p:nvPr/>
          </p:nvPicPr>
          <p:blipFill rotWithShape="1">
            <a:blip r:embed="rId15">
              <a:alphaModFix/>
            </a:blip>
            <a:srcRect/>
            <a:stretch/>
          </p:blipFill>
          <p:spPr>
            <a:xfrm>
              <a:off x="7062682" y="2679041"/>
              <a:ext cx="568540" cy="576188"/>
            </a:xfrm>
            <a:prstGeom prst="rect">
              <a:avLst/>
            </a:prstGeom>
            <a:noFill/>
            <a:ln>
              <a:noFill/>
            </a:ln>
          </p:spPr>
        </p:pic>
        <p:pic>
          <p:nvPicPr>
            <p:cNvPr id="189" name="Google Shape;189;p7" descr="Image result for ocean tracking network"/>
            <p:cNvPicPr preferRelativeResize="0"/>
            <p:nvPr/>
          </p:nvPicPr>
          <p:blipFill rotWithShape="1">
            <a:blip r:embed="rId16">
              <a:alphaModFix/>
            </a:blip>
            <a:srcRect/>
            <a:stretch/>
          </p:blipFill>
          <p:spPr>
            <a:xfrm>
              <a:off x="6033910" y="4124879"/>
              <a:ext cx="917816" cy="460355"/>
            </a:xfrm>
            <a:prstGeom prst="rect">
              <a:avLst/>
            </a:prstGeom>
            <a:noFill/>
            <a:ln>
              <a:noFill/>
            </a:ln>
          </p:spPr>
        </p:pic>
        <p:pic>
          <p:nvPicPr>
            <p:cNvPr id="190" name="Google Shape;190;p7"/>
            <p:cNvPicPr preferRelativeResize="0"/>
            <p:nvPr/>
          </p:nvPicPr>
          <p:blipFill rotWithShape="1">
            <a:blip r:embed="rId17">
              <a:alphaModFix/>
            </a:blip>
            <a:srcRect/>
            <a:stretch/>
          </p:blipFill>
          <p:spPr>
            <a:xfrm>
              <a:off x="8034154" y="3549810"/>
              <a:ext cx="616957" cy="591034"/>
            </a:xfrm>
            <a:prstGeom prst="rect">
              <a:avLst/>
            </a:prstGeom>
            <a:noFill/>
            <a:ln>
              <a:noFill/>
            </a:ln>
          </p:spPr>
        </p:pic>
        <p:pic>
          <p:nvPicPr>
            <p:cNvPr id="191" name="Google Shape;191;p7"/>
            <p:cNvPicPr preferRelativeResize="0"/>
            <p:nvPr/>
          </p:nvPicPr>
          <p:blipFill rotWithShape="1">
            <a:blip r:embed="rId18">
              <a:alphaModFix/>
            </a:blip>
            <a:srcRect/>
            <a:stretch/>
          </p:blipFill>
          <p:spPr>
            <a:xfrm>
              <a:off x="6092482" y="2747696"/>
              <a:ext cx="884482" cy="448240"/>
            </a:xfrm>
            <a:prstGeom prst="rect">
              <a:avLst/>
            </a:prstGeom>
            <a:noFill/>
            <a:ln>
              <a:noFill/>
            </a:ln>
          </p:spPr>
        </p:pic>
        <p:pic>
          <p:nvPicPr>
            <p:cNvPr id="192" name="Google Shape;192;p7"/>
            <p:cNvPicPr preferRelativeResize="0"/>
            <p:nvPr/>
          </p:nvPicPr>
          <p:blipFill rotWithShape="1">
            <a:blip r:embed="rId19">
              <a:alphaModFix/>
            </a:blip>
            <a:srcRect/>
            <a:stretch/>
          </p:blipFill>
          <p:spPr>
            <a:xfrm>
              <a:off x="7151265" y="3362252"/>
              <a:ext cx="568540" cy="321375"/>
            </a:xfrm>
            <a:prstGeom prst="rect">
              <a:avLst/>
            </a:prstGeom>
            <a:noFill/>
            <a:ln>
              <a:noFill/>
            </a:ln>
          </p:spPr>
        </p:pic>
        <p:pic>
          <p:nvPicPr>
            <p:cNvPr id="193" name="Google Shape;193;p7"/>
            <p:cNvPicPr preferRelativeResize="0"/>
            <p:nvPr/>
          </p:nvPicPr>
          <p:blipFill rotWithShape="1">
            <a:blip r:embed="rId20">
              <a:alphaModFix/>
            </a:blip>
            <a:srcRect/>
            <a:stretch/>
          </p:blipFill>
          <p:spPr>
            <a:xfrm>
              <a:off x="6779267" y="4758872"/>
              <a:ext cx="1270973" cy="365956"/>
            </a:xfrm>
            <a:prstGeom prst="rect">
              <a:avLst/>
            </a:prstGeom>
            <a:noFill/>
            <a:ln>
              <a:noFill/>
            </a:ln>
          </p:spPr>
        </p:pic>
        <p:pic>
          <p:nvPicPr>
            <p:cNvPr id="194" name="Google Shape;194;p7"/>
            <p:cNvPicPr preferRelativeResize="0"/>
            <p:nvPr/>
          </p:nvPicPr>
          <p:blipFill rotWithShape="1">
            <a:blip r:embed="rId21">
              <a:alphaModFix/>
            </a:blip>
            <a:srcRect/>
            <a:stretch/>
          </p:blipFill>
          <p:spPr>
            <a:xfrm>
              <a:off x="6018688" y="6306561"/>
              <a:ext cx="1548754" cy="363985"/>
            </a:xfrm>
            <a:prstGeom prst="rect">
              <a:avLst/>
            </a:prstGeom>
            <a:noFill/>
            <a:ln>
              <a:noFill/>
            </a:ln>
          </p:spPr>
        </p:pic>
        <p:pic>
          <p:nvPicPr>
            <p:cNvPr id="195" name="Google Shape;195;p7"/>
            <p:cNvPicPr preferRelativeResize="0"/>
            <p:nvPr/>
          </p:nvPicPr>
          <p:blipFill rotWithShape="1">
            <a:blip r:embed="rId22">
              <a:alphaModFix/>
            </a:blip>
            <a:srcRect/>
            <a:stretch/>
          </p:blipFill>
          <p:spPr>
            <a:xfrm>
              <a:off x="6076326" y="5364365"/>
              <a:ext cx="626344" cy="393955"/>
            </a:xfrm>
            <a:prstGeom prst="rect">
              <a:avLst/>
            </a:prstGeom>
            <a:noFill/>
            <a:ln>
              <a:noFill/>
            </a:ln>
          </p:spPr>
        </p:pic>
        <p:pic>
          <p:nvPicPr>
            <p:cNvPr id="196" name="Google Shape;196;p7" descr="Image result for icri coral"/>
            <p:cNvPicPr preferRelativeResize="0"/>
            <p:nvPr/>
          </p:nvPicPr>
          <p:blipFill rotWithShape="1">
            <a:blip r:embed="rId23">
              <a:alphaModFix/>
            </a:blip>
            <a:srcRect/>
            <a:stretch/>
          </p:blipFill>
          <p:spPr>
            <a:xfrm>
              <a:off x="6742123" y="5195325"/>
              <a:ext cx="618977" cy="439800"/>
            </a:xfrm>
            <a:prstGeom prst="rect">
              <a:avLst/>
            </a:prstGeom>
            <a:noFill/>
            <a:ln>
              <a:noFill/>
            </a:ln>
          </p:spPr>
        </p:pic>
        <p:pic>
          <p:nvPicPr>
            <p:cNvPr id="197" name="Google Shape;197;p7" descr="Image result for pogo ocean"/>
            <p:cNvPicPr preferRelativeResize="0"/>
            <p:nvPr/>
          </p:nvPicPr>
          <p:blipFill rotWithShape="1">
            <a:blip r:embed="rId24">
              <a:alphaModFix/>
            </a:blip>
            <a:srcRect/>
            <a:stretch/>
          </p:blipFill>
          <p:spPr>
            <a:xfrm>
              <a:off x="6033909" y="3740099"/>
              <a:ext cx="917817" cy="347010"/>
            </a:xfrm>
            <a:prstGeom prst="rect">
              <a:avLst/>
            </a:prstGeom>
            <a:noFill/>
            <a:ln>
              <a:noFill/>
            </a:ln>
          </p:spPr>
        </p:pic>
        <p:pic>
          <p:nvPicPr>
            <p:cNvPr id="198" name="Google Shape;198;p7" descr="Image result for csiro logo"/>
            <p:cNvPicPr preferRelativeResize="0"/>
            <p:nvPr/>
          </p:nvPicPr>
          <p:blipFill rotWithShape="1">
            <a:blip r:embed="rId25">
              <a:alphaModFix/>
            </a:blip>
            <a:srcRect/>
            <a:stretch/>
          </p:blipFill>
          <p:spPr>
            <a:xfrm>
              <a:off x="8157854" y="4608708"/>
              <a:ext cx="478030" cy="475905"/>
            </a:xfrm>
            <a:prstGeom prst="rect">
              <a:avLst/>
            </a:prstGeom>
            <a:noFill/>
            <a:ln>
              <a:noFill/>
            </a:ln>
          </p:spPr>
        </p:pic>
        <p:pic>
          <p:nvPicPr>
            <p:cNvPr id="199" name="Google Shape;199;p7" descr="Image result for imas marine"/>
            <p:cNvPicPr preferRelativeResize="0"/>
            <p:nvPr/>
          </p:nvPicPr>
          <p:blipFill rotWithShape="1">
            <a:blip r:embed="rId26">
              <a:alphaModFix/>
            </a:blip>
            <a:srcRect/>
            <a:stretch/>
          </p:blipFill>
          <p:spPr>
            <a:xfrm>
              <a:off x="7669274" y="6179590"/>
              <a:ext cx="608140" cy="553949"/>
            </a:xfrm>
            <a:prstGeom prst="rect">
              <a:avLst/>
            </a:prstGeom>
            <a:noFill/>
            <a:ln>
              <a:noFill/>
            </a:ln>
          </p:spPr>
        </p:pic>
        <p:pic>
          <p:nvPicPr>
            <p:cNvPr id="200" name="Google Shape;200;p7"/>
            <p:cNvPicPr preferRelativeResize="0"/>
            <p:nvPr/>
          </p:nvPicPr>
          <p:blipFill rotWithShape="1">
            <a:blip r:embed="rId27">
              <a:alphaModFix/>
            </a:blip>
            <a:srcRect/>
            <a:stretch/>
          </p:blipFill>
          <p:spPr>
            <a:xfrm>
              <a:off x="6025813" y="4678432"/>
              <a:ext cx="676857" cy="588641"/>
            </a:xfrm>
            <a:prstGeom prst="rect">
              <a:avLst/>
            </a:prstGeom>
            <a:noFill/>
            <a:ln>
              <a:noFill/>
            </a:ln>
          </p:spPr>
        </p:pic>
        <p:pic>
          <p:nvPicPr>
            <p:cNvPr id="201" name="Google Shape;201;p7" descr="Image result for imber marine logo"/>
            <p:cNvPicPr preferRelativeResize="0"/>
            <p:nvPr/>
          </p:nvPicPr>
          <p:blipFill rotWithShape="1">
            <a:blip r:embed="rId28">
              <a:alphaModFix/>
            </a:blip>
            <a:srcRect/>
            <a:stretch/>
          </p:blipFill>
          <p:spPr>
            <a:xfrm>
              <a:off x="7449882" y="5208018"/>
              <a:ext cx="1270974" cy="317743"/>
            </a:xfrm>
            <a:prstGeom prst="rect">
              <a:avLst/>
            </a:prstGeom>
            <a:noFill/>
            <a:ln>
              <a:noFill/>
            </a:ln>
          </p:spPr>
        </p:pic>
        <p:pic>
          <p:nvPicPr>
            <p:cNvPr id="202" name="Google Shape;202;p7"/>
            <p:cNvPicPr preferRelativeResize="0"/>
            <p:nvPr/>
          </p:nvPicPr>
          <p:blipFill rotWithShape="1">
            <a:blip r:embed="rId29">
              <a:alphaModFix/>
            </a:blip>
            <a:srcRect/>
            <a:stretch/>
          </p:blipFill>
          <p:spPr>
            <a:xfrm>
              <a:off x="6000321" y="3282911"/>
              <a:ext cx="1138082" cy="405870"/>
            </a:xfrm>
            <a:prstGeom prst="rect">
              <a:avLst/>
            </a:prstGeom>
            <a:noFill/>
            <a:ln>
              <a:noFill/>
            </a:ln>
          </p:spPr>
        </p:pic>
        <p:pic>
          <p:nvPicPr>
            <p:cNvPr id="203" name="Google Shape;203;p7" descr="Image result for DOOS DEEP OCEAN"/>
            <p:cNvPicPr preferRelativeResize="0"/>
            <p:nvPr/>
          </p:nvPicPr>
          <p:blipFill rotWithShape="1">
            <a:blip r:embed="rId30">
              <a:alphaModFix/>
            </a:blip>
            <a:srcRect/>
            <a:stretch/>
          </p:blipFill>
          <p:spPr>
            <a:xfrm>
              <a:off x="6025813" y="5929946"/>
              <a:ext cx="1025923" cy="312566"/>
            </a:xfrm>
            <a:prstGeom prst="rect">
              <a:avLst/>
            </a:prstGeom>
            <a:noFill/>
            <a:ln>
              <a:noFill/>
            </a:ln>
          </p:spPr>
        </p:pic>
        <p:pic>
          <p:nvPicPr>
            <p:cNvPr id="204" name="Google Shape;204;p7" descr="Image result for SOOS OCEAN"/>
            <p:cNvPicPr preferRelativeResize="0"/>
            <p:nvPr/>
          </p:nvPicPr>
          <p:blipFill rotWithShape="1">
            <a:blip r:embed="rId31">
              <a:alphaModFix/>
            </a:blip>
            <a:srcRect/>
            <a:stretch/>
          </p:blipFill>
          <p:spPr>
            <a:xfrm>
              <a:off x="7078776" y="5662429"/>
              <a:ext cx="1523547" cy="465320"/>
            </a:xfrm>
            <a:prstGeom prst="rect">
              <a:avLst/>
            </a:prstGeom>
            <a:noFill/>
            <a:ln>
              <a:noFill/>
            </a:ln>
          </p:spPr>
        </p:pic>
      </p:grpSp>
      <p:grpSp>
        <p:nvGrpSpPr>
          <p:cNvPr id="205" name="Google Shape;205;p7"/>
          <p:cNvGrpSpPr/>
          <p:nvPr/>
        </p:nvGrpSpPr>
        <p:grpSpPr>
          <a:xfrm>
            <a:off x="9241742" y="1738590"/>
            <a:ext cx="2792675" cy="5035609"/>
            <a:chOff x="9241742" y="1738590"/>
            <a:chExt cx="2792675" cy="5035609"/>
          </a:xfrm>
        </p:grpSpPr>
        <p:pic>
          <p:nvPicPr>
            <p:cNvPr id="206" name="Google Shape;206;p7"/>
            <p:cNvPicPr preferRelativeResize="0"/>
            <p:nvPr/>
          </p:nvPicPr>
          <p:blipFill rotWithShape="1">
            <a:blip r:embed="rId32">
              <a:alphaModFix/>
            </a:blip>
            <a:srcRect/>
            <a:stretch/>
          </p:blipFill>
          <p:spPr>
            <a:xfrm>
              <a:off x="9301781" y="4996017"/>
              <a:ext cx="1727121" cy="863561"/>
            </a:xfrm>
            <a:prstGeom prst="rect">
              <a:avLst/>
            </a:prstGeom>
            <a:noFill/>
            <a:ln>
              <a:noFill/>
            </a:ln>
          </p:spPr>
        </p:pic>
        <p:pic>
          <p:nvPicPr>
            <p:cNvPr id="207" name="Google Shape;207;p7" descr="Image result for cbd diversity"/>
            <p:cNvPicPr preferRelativeResize="0"/>
            <p:nvPr/>
          </p:nvPicPr>
          <p:blipFill rotWithShape="1">
            <a:blip r:embed="rId5">
              <a:alphaModFix/>
            </a:blip>
            <a:srcRect/>
            <a:stretch/>
          </p:blipFill>
          <p:spPr>
            <a:xfrm>
              <a:off x="9349552" y="1855708"/>
              <a:ext cx="1439755" cy="545841"/>
            </a:xfrm>
            <a:prstGeom prst="rect">
              <a:avLst/>
            </a:prstGeom>
            <a:noFill/>
            <a:ln>
              <a:noFill/>
            </a:ln>
          </p:spPr>
        </p:pic>
        <p:pic>
          <p:nvPicPr>
            <p:cNvPr id="208" name="Google Shape;208;p7"/>
            <p:cNvPicPr preferRelativeResize="0"/>
            <p:nvPr/>
          </p:nvPicPr>
          <p:blipFill rotWithShape="1">
            <a:blip r:embed="rId33">
              <a:alphaModFix/>
            </a:blip>
            <a:srcRect/>
            <a:stretch/>
          </p:blipFill>
          <p:spPr>
            <a:xfrm>
              <a:off x="10942650" y="3851871"/>
              <a:ext cx="949529" cy="507048"/>
            </a:xfrm>
            <a:prstGeom prst="rect">
              <a:avLst/>
            </a:prstGeom>
            <a:noFill/>
            <a:ln>
              <a:noFill/>
            </a:ln>
          </p:spPr>
        </p:pic>
        <p:sp>
          <p:nvSpPr>
            <p:cNvPr id="209" name="Google Shape;209;p7"/>
            <p:cNvSpPr/>
            <p:nvPr/>
          </p:nvSpPr>
          <p:spPr>
            <a:xfrm>
              <a:off x="9241742" y="1738590"/>
              <a:ext cx="2792675" cy="5035609"/>
            </a:xfrm>
            <a:prstGeom prst="rect">
              <a:avLst/>
            </a:prstGeom>
            <a:no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0" name="Google Shape;210;p7"/>
            <p:cNvPicPr preferRelativeResize="0"/>
            <p:nvPr/>
          </p:nvPicPr>
          <p:blipFill rotWithShape="1">
            <a:blip r:embed="rId34">
              <a:alphaModFix/>
            </a:blip>
            <a:srcRect/>
            <a:stretch/>
          </p:blipFill>
          <p:spPr>
            <a:xfrm>
              <a:off x="9285915" y="2557376"/>
              <a:ext cx="1741990" cy="589895"/>
            </a:xfrm>
            <a:prstGeom prst="rect">
              <a:avLst/>
            </a:prstGeom>
            <a:noFill/>
            <a:ln>
              <a:noFill/>
            </a:ln>
          </p:spPr>
        </p:pic>
        <p:pic>
          <p:nvPicPr>
            <p:cNvPr id="211" name="Google Shape;211;p7" descr="Image result for wcmc logo"/>
            <p:cNvPicPr preferRelativeResize="0"/>
            <p:nvPr/>
          </p:nvPicPr>
          <p:blipFill rotWithShape="1">
            <a:blip r:embed="rId35">
              <a:alphaModFix/>
            </a:blip>
            <a:srcRect/>
            <a:stretch/>
          </p:blipFill>
          <p:spPr>
            <a:xfrm>
              <a:off x="10509952" y="4786045"/>
              <a:ext cx="1318819" cy="672010"/>
            </a:xfrm>
            <a:prstGeom prst="rect">
              <a:avLst/>
            </a:prstGeom>
            <a:noFill/>
            <a:ln>
              <a:noFill/>
            </a:ln>
          </p:spPr>
        </p:pic>
        <p:pic>
          <p:nvPicPr>
            <p:cNvPr id="212" name="Google Shape;212;p7"/>
            <p:cNvPicPr preferRelativeResize="0"/>
            <p:nvPr/>
          </p:nvPicPr>
          <p:blipFill rotWithShape="1">
            <a:blip r:embed="rId36">
              <a:alphaModFix/>
            </a:blip>
            <a:srcRect/>
            <a:stretch/>
          </p:blipFill>
          <p:spPr>
            <a:xfrm>
              <a:off x="9362587" y="4168875"/>
              <a:ext cx="1394853" cy="522274"/>
            </a:xfrm>
            <a:prstGeom prst="rect">
              <a:avLst/>
            </a:prstGeom>
            <a:noFill/>
            <a:ln>
              <a:noFill/>
            </a:ln>
          </p:spPr>
        </p:pic>
        <p:pic>
          <p:nvPicPr>
            <p:cNvPr id="213" name="Google Shape;213;p7"/>
            <p:cNvPicPr preferRelativeResize="0"/>
            <p:nvPr/>
          </p:nvPicPr>
          <p:blipFill rotWithShape="1">
            <a:blip r:embed="rId37">
              <a:alphaModFix/>
            </a:blip>
            <a:srcRect/>
            <a:stretch/>
          </p:blipFill>
          <p:spPr>
            <a:xfrm>
              <a:off x="10480705" y="6085242"/>
              <a:ext cx="1329346" cy="565555"/>
            </a:xfrm>
            <a:prstGeom prst="rect">
              <a:avLst/>
            </a:prstGeom>
            <a:noFill/>
            <a:ln>
              <a:noFill/>
            </a:ln>
          </p:spPr>
        </p:pic>
        <p:pic>
          <p:nvPicPr>
            <p:cNvPr id="214" name="Google Shape;214;p7" descr="Image result for ipbes logo"/>
            <p:cNvPicPr preferRelativeResize="0"/>
            <p:nvPr/>
          </p:nvPicPr>
          <p:blipFill rotWithShape="1">
            <a:blip r:embed="rId38">
              <a:alphaModFix/>
            </a:blip>
            <a:srcRect/>
            <a:stretch/>
          </p:blipFill>
          <p:spPr>
            <a:xfrm>
              <a:off x="9364745" y="3403520"/>
              <a:ext cx="1281668" cy="601093"/>
            </a:xfrm>
            <a:prstGeom prst="rect">
              <a:avLst/>
            </a:prstGeom>
            <a:noFill/>
            <a:ln>
              <a:noFill/>
            </a:ln>
          </p:spPr>
        </p:pic>
        <p:pic>
          <p:nvPicPr>
            <p:cNvPr id="215" name="Google Shape;215;p7"/>
            <p:cNvPicPr preferRelativeResize="0"/>
            <p:nvPr/>
          </p:nvPicPr>
          <p:blipFill rotWithShape="1">
            <a:blip r:embed="rId39">
              <a:alphaModFix/>
            </a:blip>
            <a:srcRect/>
            <a:stretch/>
          </p:blipFill>
          <p:spPr>
            <a:xfrm>
              <a:off x="11045703" y="2952078"/>
              <a:ext cx="819914" cy="789434"/>
            </a:xfrm>
            <a:prstGeom prst="rect">
              <a:avLst/>
            </a:prstGeom>
            <a:noFill/>
            <a:ln>
              <a:noFill/>
            </a:ln>
          </p:spPr>
        </p:pic>
        <p:pic>
          <p:nvPicPr>
            <p:cNvPr id="216" name="Google Shape;216;p7"/>
            <p:cNvPicPr preferRelativeResize="0"/>
            <p:nvPr/>
          </p:nvPicPr>
          <p:blipFill rotWithShape="1">
            <a:blip r:embed="rId40">
              <a:alphaModFix/>
            </a:blip>
            <a:srcRect/>
            <a:stretch/>
          </p:blipFill>
          <p:spPr>
            <a:xfrm>
              <a:off x="11023942" y="1832749"/>
              <a:ext cx="879500" cy="825210"/>
            </a:xfrm>
            <a:prstGeom prst="rect">
              <a:avLst/>
            </a:prstGeom>
            <a:noFill/>
            <a:ln>
              <a:noFill/>
            </a:ln>
          </p:spPr>
        </p:pic>
      </p:grpSp>
      <p:sp>
        <p:nvSpPr>
          <p:cNvPr id="217" name="Google Shape;217;p7"/>
          <p:cNvSpPr/>
          <p:nvPr/>
        </p:nvSpPr>
        <p:spPr>
          <a:xfrm>
            <a:off x="8783729" y="4004613"/>
            <a:ext cx="463945" cy="195546"/>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8101424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8"/>
          <p:cNvSpPr/>
          <p:nvPr/>
        </p:nvSpPr>
        <p:spPr>
          <a:xfrm>
            <a:off x="0" y="1269473"/>
            <a:ext cx="12192000" cy="414609"/>
          </a:xfrm>
          <a:prstGeom prst="rect">
            <a:avLst/>
          </a:prstGeom>
          <a:solidFill>
            <a:schemeClr val="lt2"/>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 name="Google Shape;223;p8"/>
          <p:cNvSpPr txBox="1"/>
          <p:nvPr/>
        </p:nvSpPr>
        <p:spPr>
          <a:xfrm>
            <a:off x="0" y="0"/>
            <a:ext cx="12192000" cy="1215608"/>
          </a:xfrm>
          <a:prstGeom prst="rect">
            <a:avLst/>
          </a:prstGeom>
          <a:solidFill>
            <a:srgbClr val="323F4F"/>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2400" b="1">
              <a:solidFill>
                <a:srgbClr val="FAF9F9"/>
              </a:solidFill>
              <a:latin typeface="Arial"/>
              <a:ea typeface="Arial"/>
              <a:cs typeface="Arial"/>
              <a:sym typeface="Arial"/>
            </a:endParaRPr>
          </a:p>
          <a:p>
            <a:pPr marL="0" marR="0" lvl="0" indent="0" algn="r" rtl="0">
              <a:spcBef>
                <a:spcPts val="0"/>
              </a:spcBef>
              <a:spcAft>
                <a:spcPts val="0"/>
              </a:spcAft>
              <a:buNone/>
            </a:pPr>
            <a:r>
              <a:rPr lang="en-US" sz="2400" b="1">
                <a:solidFill>
                  <a:srgbClr val="FAF9F9"/>
                </a:solidFill>
                <a:latin typeface="Arial"/>
                <a:ea typeface="Arial"/>
                <a:cs typeface="Arial"/>
                <a:sym typeface="Arial"/>
              </a:rPr>
              <a:t>Biological Essential Ocean Variables (EOVs)</a:t>
            </a:r>
            <a:endParaRPr/>
          </a:p>
          <a:p>
            <a:pPr marL="0" marR="0" lvl="0" indent="0" algn="r" rtl="0">
              <a:spcBef>
                <a:spcPts val="0"/>
              </a:spcBef>
              <a:spcAft>
                <a:spcPts val="0"/>
              </a:spcAft>
              <a:buNone/>
            </a:pPr>
            <a:r>
              <a:rPr lang="en-US" sz="2400" b="1">
                <a:solidFill>
                  <a:srgbClr val="FAF9F9"/>
                </a:solidFill>
                <a:latin typeface="Arial"/>
                <a:ea typeface="Arial"/>
                <a:cs typeface="Arial"/>
                <a:sym typeface="Arial"/>
              </a:rPr>
              <a:t>Implementation</a:t>
            </a:r>
            <a:endParaRPr/>
          </a:p>
        </p:txBody>
      </p:sp>
      <p:pic>
        <p:nvPicPr>
          <p:cNvPr id="224" name="Google Shape;224;p8"/>
          <p:cNvPicPr preferRelativeResize="0"/>
          <p:nvPr/>
        </p:nvPicPr>
        <p:blipFill rotWithShape="1">
          <a:blip r:embed="rId3">
            <a:alphaModFix/>
          </a:blip>
          <a:srcRect/>
          <a:stretch/>
        </p:blipFill>
        <p:spPr>
          <a:xfrm>
            <a:off x="263352" y="94259"/>
            <a:ext cx="2104274" cy="1052852"/>
          </a:xfrm>
          <a:prstGeom prst="rect">
            <a:avLst/>
          </a:prstGeom>
          <a:noFill/>
          <a:ln>
            <a:noFill/>
          </a:ln>
        </p:spPr>
      </p:pic>
      <p:pic>
        <p:nvPicPr>
          <p:cNvPr id="225" name="Google Shape;225;p8"/>
          <p:cNvPicPr preferRelativeResize="0"/>
          <p:nvPr/>
        </p:nvPicPr>
        <p:blipFill rotWithShape="1">
          <a:blip r:embed="rId4">
            <a:alphaModFix/>
          </a:blip>
          <a:srcRect/>
          <a:stretch/>
        </p:blipFill>
        <p:spPr>
          <a:xfrm>
            <a:off x="107960" y="1728132"/>
            <a:ext cx="2482252" cy="5035609"/>
          </a:xfrm>
          <a:prstGeom prst="rect">
            <a:avLst/>
          </a:prstGeom>
          <a:noFill/>
          <a:ln>
            <a:noFill/>
          </a:ln>
        </p:spPr>
      </p:pic>
      <p:sp>
        <p:nvSpPr>
          <p:cNvPr id="226" name="Google Shape;226;p8"/>
          <p:cNvSpPr txBox="1"/>
          <p:nvPr/>
        </p:nvSpPr>
        <p:spPr>
          <a:xfrm>
            <a:off x="2670104" y="6200116"/>
            <a:ext cx="3083198" cy="476547"/>
          </a:xfrm>
          <a:prstGeom prst="rect">
            <a:avLst/>
          </a:prstGeom>
          <a:solidFill>
            <a:srgbClr val="BFBFB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San Simmons/Karen Evans/Daniel Dunn</a:t>
            </a:r>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MMC-USA/CSIRO-Australia/UQ-Australia</a:t>
            </a:r>
            <a:endParaRPr/>
          </a:p>
        </p:txBody>
      </p:sp>
      <p:sp>
        <p:nvSpPr>
          <p:cNvPr id="227" name="Google Shape;227;p8"/>
          <p:cNvSpPr txBox="1"/>
          <p:nvPr/>
        </p:nvSpPr>
        <p:spPr>
          <a:xfrm>
            <a:off x="2670104" y="1830458"/>
            <a:ext cx="3083198" cy="476546"/>
          </a:xfrm>
          <a:prstGeom prst="rect">
            <a:avLst/>
          </a:prstGeom>
          <a:solidFill>
            <a:srgbClr val="BFBFB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Pier Luigi Buttigieg</a:t>
            </a:r>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Max Planck-Germany</a:t>
            </a:r>
            <a:endParaRPr/>
          </a:p>
        </p:txBody>
      </p:sp>
      <p:sp>
        <p:nvSpPr>
          <p:cNvPr id="228" name="Google Shape;228;p8"/>
          <p:cNvSpPr txBox="1"/>
          <p:nvPr/>
        </p:nvSpPr>
        <p:spPr>
          <a:xfrm>
            <a:off x="2670104" y="2700358"/>
            <a:ext cx="3083198" cy="476547"/>
          </a:xfrm>
          <a:prstGeom prst="rect">
            <a:avLst/>
          </a:prstGeom>
          <a:solidFill>
            <a:srgbClr val="BFBFB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Frank Muller-Karger / Raphael Kudela</a:t>
            </a:r>
            <a:endParaRPr sz="12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USF-USA / UCSC - USA</a:t>
            </a:r>
            <a:endParaRPr/>
          </a:p>
        </p:txBody>
      </p:sp>
      <p:sp>
        <p:nvSpPr>
          <p:cNvPr id="229" name="Google Shape;229;p8"/>
          <p:cNvSpPr txBox="1"/>
          <p:nvPr/>
        </p:nvSpPr>
        <p:spPr>
          <a:xfrm>
            <a:off x="2670104" y="3570259"/>
            <a:ext cx="3083198" cy="476547"/>
          </a:xfrm>
          <a:prstGeom prst="rect">
            <a:avLst/>
          </a:prstGeom>
          <a:solidFill>
            <a:srgbClr val="BFBFB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Sonia Batten / Sanae Chiba</a:t>
            </a:r>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MBA-Canada / JAMSTEC-Japan</a:t>
            </a:r>
            <a:endParaRPr/>
          </a:p>
        </p:txBody>
      </p:sp>
      <p:sp>
        <p:nvSpPr>
          <p:cNvPr id="230" name="Google Shape;230;p8"/>
          <p:cNvSpPr txBox="1"/>
          <p:nvPr/>
        </p:nvSpPr>
        <p:spPr>
          <a:xfrm>
            <a:off x="2670104" y="4455267"/>
            <a:ext cx="3083198" cy="476547"/>
          </a:xfrm>
          <a:prstGeom prst="rect">
            <a:avLst/>
          </a:prstGeom>
          <a:solidFill>
            <a:srgbClr val="BFBFB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Looking for a champion!</a:t>
            </a:r>
            <a:endParaRPr sz="12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Potential link to DOOS</a:t>
            </a:r>
            <a:endParaRPr sz="1200" b="1">
              <a:solidFill>
                <a:schemeClr val="dk1"/>
              </a:solidFill>
              <a:latin typeface="Calibri"/>
              <a:ea typeface="Calibri"/>
              <a:cs typeface="Calibri"/>
              <a:sym typeface="Calibri"/>
            </a:endParaRPr>
          </a:p>
        </p:txBody>
      </p:sp>
      <p:sp>
        <p:nvSpPr>
          <p:cNvPr id="231" name="Google Shape;231;p8"/>
          <p:cNvSpPr txBox="1"/>
          <p:nvPr/>
        </p:nvSpPr>
        <p:spPr>
          <a:xfrm>
            <a:off x="2670104" y="5340275"/>
            <a:ext cx="3083198" cy="476547"/>
          </a:xfrm>
          <a:prstGeom prst="rect">
            <a:avLst/>
          </a:prstGeom>
          <a:solidFill>
            <a:srgbClr val="BFBFB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Rick Stuart-Smith/Anthony Bernard</a:t>
            </a:r>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UTAS-France / SAIAB- South Africa</a:t>
            </a:r>
            <a:endParaRPr/>
          </a:p>
        </p:txBody>
      </p:sp>
      <p:sp>
        <p:nvSpPr>
          <p:cNvPr id="232" name="Google Shape;232;p8"/>
          <p:cNvSpPr txBox="1"/>
          <p:nvPr/>
        </p:nvSpPr>
        <p:spPr>
          <a:xfrm>
            <a:off x="107960" y="1269473"/>
            <a:ext cx="2482252" cy="5458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3A3838"/>
              </a:buClr>
              <a:buSzPts val="2400"/>
              <a:buFont typeface="Calibri"/>
              <a:buNone/>
            </a:pPr>
            <a:r>
              <a:rPr lang="en-US" sz="2400" b="1">
                <a:solidFill>
                  <a:srgbClr val="3A3838"/>
                </a:solidFill>
                <a:latin typeface="Calibri"/>
                <a:ea typeface="Calibri"/>
                <a:cs typeface="Calibri"/>
                <a:sym typeface="Calibri"/>
              </a:rPr>
              <a:t>BIOLOGICAL EOVS</a:t>
            </a:r>
            <a:endParaRPr/>
          </a:p>
        </p:txBody>
      </p:sp>
      <p:sp>
        <p:nvSpPr>
          <p:cNvPr id="233" name="Google Shape;233;p8"/>
          <p:cNvSpPr txBox="1"/>
          <p:nvPr/>
        </p:nvSpPr>
        <p:spPr>
          <a:xfrm>
            <a:off x="2869909" y="1269473"/>
            <a:ext cx="2482252" cy="5458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3A3838"/>
              </a:buClr>
              <a:buSzPts val="2400"/>
              <a:buFont typeface="Calibri"/>
              <a:buNone/>
            </a:pPr>
            <a:r>
              <a:rPr lang="en-US" sz="2400" b="1">
                <a:solidFill>
                  <a:srgbClr val="3A3838"/>
                </a:solidFill>
                <a:latin typeface="Calibri"/>
                <a:ea typeface="Calibri"/>
                <a:cs typeface="Calibri"/>
                <a:sym typeface="Calibri"/>
              </a:rPr>
              <a:t>THE CHAMPIONS</a:t>
            </a:r>
            <a:endParaRPr/>
          </a:p>
        </p:txBody>
      </p:sp>
      <p:sp>
        <p:nvSpPr>
          <p:cNvPr id="234" name="Google Shape;234;p8"/>
          <p:cNvSpPr txBox="1"/>
          <p:nvPr/>
        </p:nvSpPr>
        <p:spPr>
          <a:xfrm>
            <a:off x="6271517" y="1269473"/>
            <a:ext cx="2181415" cy="5458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3A3838"/>
              </a:buClr>
              <a:buSzPts val="2400"/>
              <a:buFont typeface="Calibri"/>
              <a:buNone/>
            </a:pPr>
            <a:r>
              <a:rPr lang="en-US" sz="2400" b="1">
                <a:solidFill>
                  <a:srgbClr val="3A3838"/>
                </a:solidFill>
                <a:latin typeface="Calibri"/>
                <a:ea typeface="Calibri"/>
                <a:cs typeface="Calibri"/>
                <a:sym typeface="Calibri"/>
              </a:rPr>
              <a:t>THE PARTNERS</a:t>
            </a:r>
            <a:endParaRPr/>
          </a:p>
        </p:txBody>
      </p:sp>
      <p:sp>
        <p:nvSpPr>
          <p:cNvPr id="235" name="Google Shape;235;p8"/>
          <p:cNvSpPr/>
          <p:nvPr/>
        </p:nvSpPr>
        <p:spPr>
          <a:xfrm>
            <a:off x="2508308" y="2892912"/>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Google Shape;236;p8"/>
          <p:cNvSpPr/>
          <p:nvPr/>
        </p:nvSpPr>
        <p:spPr>
          <a:xfrm>
            <a:off x="2508308" y="2045889"/>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Google Shape;237;p8"/>
          <p:cNvSpPr/>
          <p:nvPr/>
        </p:nvSpPr>
        <p:spPr>
          <a:xfrm>
            <a:off x="2508308" y="3785672"/>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8"/>
          <p:cNvSpPr/>
          <p:nvPr/>
        </p:nvSpPr>
        <p:spPr>
          <a:xfrm>
            <a:off x="2508308" y="4678432"/>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 name="Google Shape;239;p8"/>
          <p:cNvSpPr/>
          <p:nvPr/>
        </p:nvSpPr>
        <p:spPr>
          <a:xfrm>
            <a:off x="2508308" y="5561343"/>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8"/>
          <p:cNvSpPr/>
          <p:nvPr/>
        </p:nvSpPr>
        <p:spPr>
          <a:xfrm>
            <a:off x="2508308" y="6392670"/>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241;p8"/>
          <p:cNvSpPr/>
          <p:nvPr/>
        </p:nvSpPr>
        <p:spPr>
          <a:xfrm>
            <a:off x="5764638" y="2911088"/>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8"/>
          <p:cNvSpPr/>
          <p:nvPr/>
        </p:nvSpPr>
        <p:spPr>
          <a:xfrm>
            <a:off x="5764638" y="2064065"/>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3" name="Google Shape;243;p8"/>
          <p:cNvSpPr/>
          <p:nvPr/>
        </p:nvSpPr>
        <p:spPr>
          <a:xfrm>
            <a:off x="5764638" y="3803848"/>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4" name="Google Shape;244;p8"/>
          <p:cNvSpPr/>
          <p:nvPr/>
        </p:nvSpPr>
        <p:spPr>
          <a:xfrm>
            <a:off x="5764638" y="4696608"/>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5" name="Google Shape;245;p8"/>
          <p:cNvSpPr/>
          <p:nvPr/>
        </p:nvSpPr>
        <p:spPr>
          <a:xfrm>
            <a:off x="5764638" y="5579519"/>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8"/>
          <p:cNvSpPr/>
          <p:nvPr/>
        </p:nvSpPr>
        <p:spPr>
          <a:xfrm>
            <a:off x="5764638" y="6410846"/>
            <a:ext cx="161796" cy="4571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7" name="Google Shape;247;p8" descr="Image result for CBD DIVERSITY"/>
          <p:cNvPicPr preferRelativeResize="0"/>
          <p:nvPr/>
        </p:nvPicPr>
        <p:blipFill rotWithShape="1">
          <a:blip r:embed="rId5">
            <a:alphaModFix/>
          </a:blip>
          <a:srcRect/>
          <a:stretch/>
        </p:blipFill>
        <p:spPr>
          <a:xfrm>
            <a:off x="10484225" y="7066184"/>
            <a:ext cx="315055" cy="119444"/>
          </a:xfrm>
          <a:prstGeom prst="rect">
            <a:avLst/>
          </a:prstGeom>
          <a:noFill/>
          <a:ln>
            <a:noFill/>
          </a:ln>
        </p:spPr>
      </p:pic>
      <p:sp>
        <p:nvSpPr>
          <p:cNvPr id="248" name="Google Shape;248;p8"/>
          <p:cNvSpPr txBox="1"/>
          <p:nvPr/>
        </p:nvSpPr>
        <p:spPr>
          <a:xfrm>
            <a:off x="9861753" y="1269473"/>
            <a:ext cx="1552652" cy="5458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3A3838"/>
              </a:buClr>
              <a:buSzPts val="2400"/>
              <a:buFont typeface="Calibri"/>
              <a:buNone/>
            </a:pPr>
            <a:r>
              <a:rPr lang="en-US" sz="2400" b="1">
                <a:solidFill>
                  <a:srgbClr val="3A3838"/>
                </a:solidFill>
                <a:latin typeface="Calibri"/>
                <a:ea typeface="Calibri"/>
                <a:cs typeface="Calibri"/>
                <a:sym typeface="Calibri"/>
              </a:rPr>
              <a:t>THE USERS</a:t>
            </a:r>
            <a:endParaRPr/>
          </a:p>
        </p:txBody>
      </p:sp>
      <p:grpSp>
        <p:nvGrpSpPr>
          <p:cNvPr id="249" name="Google Shape;249;p8"/>
          <p:cNvGrpSpPr/>
          <p:nvPr/>
        </p:nvGrpSpPr>
        <p:grpSpPr>
          <a:xfrm>
            <a:off x="9241742" y="1738590"/>
            <a:ext cx="2792675" cy="5035609"/>
            <a:chOff x="9241742" y="1738590"/>
            <a:chExt cx="2792675" cy="5035609"/>
          </a:xfrm>
        </p:grpSpPr>
        <p:pic>
          <p:nvPicPr>
            <p:cNvPr id="250" name="Google Shape;250;p8"/>
            <p:cNvPicPr preferRelativeResize="0"/>
            <p:nvPr/>
          </p:nvPicPr>
          <p:blipFill rotWithShape="1">
            <a:blip r:embed="rId6">
              <a:alphaModFix/>
            </a:blip>
            <a:srcRect/>
            <a:stretch/>
          </p:blipFill>
          <p:spPr>
            <a:xfrm>
              <a:off x="9301781" y="4996017"/>
              <a:ext cx="1727121" cy="863561"/>
            </a:xfrm>
            <a:prstGeom prst="rect">
              <a:avLst/>
            </a:prstGeom>
            <a:noFill/>
            <a:ln>
              <a:noFill/>
            </a:ln>
          </p:spPr>
        </p:pic>
        <p:pic>
          <p:nvPicPr>
            <p:cNvPr id="251" name="Google Shape;251;p8" descr="Image result for cbd diversity"/>
            <p:cNvPicPr preferRelativeResize="0"/>
            <p:nvPr/>
          </p:nvPicPr>
          <p:blipFill rotWithShape="1">
            <a:blip r:embed="rId5">
              <a:alphaModFix/>
            </a:blip>
            <a:srcRect/>
            <a:stretch/>
          </p:blipFill>
          <p:spPr>
            <a:xfrm>
              <a:off x="9349552" y="1855708"/>
              <a:ext cx="1439755" cy="545841"/>
            </a:xfrm>
            <a:prstGeom prst="rect">
              <a:avLst/>
            </a:prstGeom>
            <a:noFill/>
            <a:ln>
              <a:noFill/>
            </a:ln>
          </p:spPr>
        </p:pic>
        <p:pic>
          <p:nvPicPr>
            <p:cNvPr id="252" name="Google Shape;252;p8"/>
            <p:cNvPicPr preferRelativeResize="0"/>
            <p:nvPr/>
          </p:nvPicPr>
          <p:blipFill rotWithShape="1">
            <a:blip r:embed="rId7">
              <a:alphaModFix/>
            </a:blip>
            <a:srcRect/>
            <a:stretch/>
          </p:blipFill>
          <p:spPr>
            <a:xfrm>
              <a:off x="10942650" y="3851871"/>
              <a:ext cx="949529" cy="507048"/>
            </a:xfrm>
            <a:prstGeom prst="rect">
              <a:avLst/>
            </a:prstGeom>
            <a:noFill/>
            <a:ln>
              <a:noFill/>
            </a:ln>
          </p:spPr>
        </p:pic>
        <p:sp>
          <p:nvSpPr>
            <p:cNvPr id="253" name="Google Shape;253;p8"/>
            <p:cNvSpPr/>
            <p:nvPr/>
          </p:nvSpPr>
          <p:spPr>
            <a:xfrm>
              <a:off x="9241742" y="1738590"/>
              <a:ext cx="2792675" cy="5035609"/>
            </a:xfrm>
            <a:prstGeom prst="rect">
              <a:avLst/>
            </a:prstGeom>
            <a:no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4" name="Google Shape;254;p8"/>
            <p:cNvPicPr preferRelativeResize="0"/>
            <p:nvPr/>
          </p:nvPicPr>
          <p:blipFill rotWithShape="1">
            <a:blip r:embed="rId8">
              <a:alphaModFix/>
            </a:blip>
            <a:srcRect/>
            <a:stretch/>
          </p:blipFill>
          <p:spPr>
            <a:xfrm>
              <a:off x="9285915" y="2557376"/>
              <a:ext cx="1741990" cy="589895"/>
            </a:xfrm>
            <a:prstGeom prst="rect">
              <a:avLst/>
            </a:prstGeom>
            <a:noFill/>
            <a:ln>
              <a:noFill/>
            </a:ln>
          </p:spPr>
        </p:pic>
        <p:pic>
          <p:nvPicPr>
            <p:cNvPr id="255" name="Google Shape;255;p8" descr="Image result for wcmc logo"/>
            <p:cNvPicPr preferRelativeResize="0"/>
            <p:nvPr/>
          </p:nvPicPr>
          <p:blipFill rotWithShape="1">
            <a:blip r:embed="rId9">
              <a:alphaModFix/>
            </a:blip>
            <a:srcRect/>
            <a:stretch/>
          </p:blipFill>
          <p:spPr>
            <a:xfrm>
              <a:off x="10509952" y="4786045"/>
              <a:ext cx="1318819" cy="672010"/>
            </a:xfrm>
            <a:prstGeom prst="rect">
              <a:avLst/>
            </a:prstGeom>
            <a:noFill/>
            <a:ln>
              <a:noFill/>
            </a:ln>
          </p:spPr>
        </p:pic>
        <p:pic>
          <p:nvPicPr>
            <p:cNvPr id="256" name="Google Shape;256;p8"/>
            <p:cNvPicPr preferRelativeResize="0"/>
            <p:nvPr/>
          </p:nvPicPr>
          <p:blipFill rotWithShape="1">
            <a:blip r:embed="rId10">
              <a:alphaModFix/>
            </a:blip>
            <a:srcRect/>
            <a:stretch/>
          </p:blipFill>
          <p:spPr>
            <a:xfrm>
              <a:off x="9362587" y="4168875"/>
              <a:ext cx="1394853" cy="522274"/>
            </a:xfrm>
            <a:prstGeom prst="rect">
              <a:avLst/>
            </a:prstGeom>
            <a:noFill/>
            <a:ln>
              <a:noFill/>
            </a:ln>
          </p:spPr>
        </p:pic>
        <p:pic>
          <p:nvPicPr>
            <p:cNvPr id="257" name="Google Shape;257;p8"/>
            <p:cNvPicPr preferRelativeResize="0"/>
            <p:nvPr/>
          </p:nvPicPr>
          <p:blipFill rotWithShape="1">
            <a:blip r:embed="rId11">
              <a:alphaModFix/>
            </a:blip>
            <a:srcRect/>
            <a:stretch/>
          </p:blipFill>
          <p:spPr>
            <a:xfrm>
              <a:off x="10480705" y="6085242"/>
              <a:ext cx="1329346" cy="565555"/>
            </a:xfrm>
            <a:prstGeom prst="rect">
              <a:avLst/>
            </a:prstGeom>
            <a:noFill/>
            <a:ln>
              <a:noFill/>
            </a:ln>
          </p:spPr>
        </p:pic>
        <p:pic>
          <p:nvPicPr>
            <p:cNvPr id="258" name="Google Shape;258;p8" descr="Image result for ipbes logo"/>
            <p:cNvPicPr preferRelativeResize="0"/>
            <p:nvPr/>
          </p:nvPicPr>
          <p:blipFill rotWithShape="1">
            <a:blip r:embed="rId12">
              <a:alphaModFix/>
            </a:blip>
            <a:srcRect/>
            <a:stretch/>
          </p:blipFill>
          <p:spPr>
            <a:xfrm>
              <a:off x="9364745" y="3403520"/>
              <a:ext cx="1281668" cy="601093"/>
            </a:xfrm>
            <a:prstGeom prst="rect">
              <a:avLst/>
            </a:prstGeom>
            <a:noFill/>
            <a:ln>
              <a:noFill/>
            </a:ln>
          </p:spPr>
        </p:pic>
        <p:pic>
          <p:nvPicPr>
            <p:cNvPr id="259" name="Google Shape;259;p8"/>
            <p:cNvPicPr preferRelativeResize="0"/>
            <p:nvPr/>
          </p:nvPicPr>
          <p:blipFill rotWithShape="1">
            <a:blip r:embed="rId13">
              <a:alphaModFix/>
            </a:blip>
            <a:srcRect/>
            <a:stretch/>
          </p:blipFill>
          <p:spPr>
            <a:xfrm>
              <a:off x="11045703" y="2952078"/>
              <a:ext cx="819914" cy="789434"/>
            </a:xfrm>
            <a:prstGeom prst="rect">
              <a:avLst/>
            </a:prstGeom>
            <a:noFill/>
            <a:ln>
              <a:noFill/>
            </a:ln>
          </p:spPr>
        </p:pic>
        <p:pic>
          <p:nvPicPr>
            <p:cNvPr id="260" name="Google Shape;260;p8"/>
            <p:cNvPicPr preferRelativeResize="0"/>
            <p:nvPr/>
          </p:nvPicPr>
          <p:blipFill rotWithShape="1">
            <a:blip r:embed="rId14">
              <a:alphaModFix/>
            </a:blip>
            <a:srcRect/>
            <a:stretch/>
          </p:blipFill>
          <p:spPr>
            <a:xfrm>
              <a:off x="11023942" y="1832749"/>
              <a:ext cx="879500" cy="825210"/>
            </a:xfrm>
            <a:prstGeom prst="rect">
              <a:avLst/>
            </a:prstGeom>
            <a:noFill/>
            <a:ln>
              <a:noFill/>
            </a:ln>
          </p:spPr>
        </p:pic>
      </p:grpSp>
      <p:grpSp>
        <p:nvGrpSpPr>
          <p:cNvPr id="261" name="Google Shape;261;p8"/>
          <p:cNvGrpSpPr/>
          <p:nvPr/>
        </p:nvGrpSpPr>
        <p:grpSpPr>
          <a:xfrm>
            <a:off x="5965887" y="1738590"/>
            <a:ext cx="2792675" cy="5035609"/>
            <a:chOff x="5965887" y="1738590"/>
            <a:chExt cx="2792675" cy="5035609"/>
          </a:xfrm>
        </p:grpSpPr>
        <p:pic>
          <p:nvPicPr>
            <p:cNvPr id="262" name="Google Shape;262;p8"/>
            <p:cNvPicPr preferRelativeResize="0"/>
            <p:nvPr/>
          </p:nvPicPr>
          <p:blipFill rotWithShape="1">
            <a:blip r:embed="rId15">
              <a:alphaModFix/>
            </a:blip>
            <a:srcRect/>
            <a:stretch/>
          </p:blipFill>
          <p:spPr>
            <a:xfrm>
              <a:off x="7840726" y="4200159"/>
              <a:ext cx="888466" cy="410915"/>
            </a:xfrm>
            <a:prstGeom prst="rect">
              <a:avLst/>
            </a:prstGeom>
            <a:noFill/>
            <a:ln>
              <a:noFill/>
            </a:ln>
          </p:spPr>
        </p:pic>
        <p:pic>
          <p:nvPicPr>
            <p:cNvPr id="263" name="Google Shape;263;p8"/>
            <p:cNvPicPr preferRelativeResize="0"/>
            <p:nvPr/>
          </p:nvPicPr>
          <p:blipFill rotWithShape="1">
            <a:blip r:embed="rId16">
              <a:alphaModFix/>
            </a:blip>
            <a:srcRect/>
            <a:stretch/>
          </p:blipFill>
          <p:spPr>
            <a:xfrm>
              <a:off x="6025813" y="1779431"/>
              <a:ext cx="1195947" cy="386659"/>
            </a:xfrm>
            <a:prstGeom prst="rect">
              <a:avLst/>
            </a:prstGeom>
            <a:noFill/>
            <a:ln>
              <a:noFill/>
            </a:ln>
          </p:spPr>
        </p:pic>
        <p:sp>
          <p:nvSpPr>
            <p:cNvPr id="264" name="Google Shape;264;p8"/>
            <p:cNvSpPr/>
            <p:nvPr/>
          </p:nvSpPr>
          <p:spPr>
            <a:xfrm>
              <a:off x="5965887" y="1738590"/>
              <a:ext cx="2792675" cy="5035609"/>
            </a:xfrm>
            <a:prstGeom prst="rect">
              <a:avLst/>
            </a:prstGeom>
            <a:no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5" name="Google Shape;265;p8" descr="Image result for gacs logo zooplankton"/>
            <p:cNvPicPr preferRelativeResize="0"/>
            <p:nvPr/>
          </p:nvPicPr>
          <p:blipFill rotWithShape="1">
            <a:blip r:embed="rId17">
              <a:alphaModFix/>
            </a:blip>
            <a:srcRect/>
            <a:stretch/>
          </p:blipFill>
          <p:spPr>
            <a:xfrm>
              <a:off x="7019749" y="4203230"/>
              <a:ext cx="788416" cy="479072"/>
            </a:xfrm>
            <a:prstGeom prst="rect">
              <a:avLst/>
            </a:prstGeom>
            <a:noFill/>
            <a:ln>
              <a:noFill/>
            </a:ln>
          </p:spPr>
        </p:pic>
        <p:pic>
          <p:nvPicPr>
            <p:cNvPr id="266" name="Google Shape;266;p8"/>
            <p:cNvPicPr preferRelativeResize="0"/>
            <p:nvPr/>
          </p:nvPicPr>
          <p:blipFill rotWithShape="1">
            <a:blip r:embed="rId18">
              <a:alphaModFix/>
            </a:blip>
            <a:srcRect/>
            <a:stretch/>
          </p:blipFill>
          <p:spPr>
            <a:xfrm>
              <a:off x="7054544" y="3798636"/>
              <a:ext cx="840300" cy="317702"/>
            </a:xfrm>
            <a:prstGeom prst="rect">
              <a:avLst/>
            </a:prstGeom>
            <a:noFill/>
            <a:ln>
              <a:noFill/>
            </a:ln>
          </p:spPr>
        </p:pic>
        <p:pic>
          <p:nvPicPr>
            <p:cNvPr id="267" name="Google Shape;267;p8" descr="Image result for nasa"/>
            <p:cNvPicPr preferRelativeResize="0"/>
            <p:nvPr/>
          </p:nvPicPr>
          <p:blipFill rotWithShape="1">
            <a:blip r:embed="rId19">
              <a:alphaModFix/>
            </a:blip>
            <a:srcRect/>
            <a:stretch/>
          </p:blipFill>
          <p:spPr>
            <a:xfrm>
              <a:off x="5991300" y="2126839"/>
              <a:ext cx="751456" cy="591066"/>
            </a:xfrm>
            <a:prstGeom prst="rect">
              <a:avLst/>
            </a:prstGeom>
            <a:noFill/>
            <a:ln>
              <a:noFill/>
            </a:ln>
          </p:spPr>
        </p:pic>
        <p:pic>
          <p:nvPicPr>
            <p:cNvPr id="268" name="Google Shape;268;p8"/>
            <p:cNvPicPr preferRelativeResize="0"/>
            <p:nvPr/>
          </p:nvPicPr>
          <p:blipFill rotWithShape="1">
            <a:blip r:embed="rId20">
              <a:alphaModFix/>
            </a:blip>
            <a:srcRect/>
            <a:stretch/>
          </p:blipFill>
          <p:spPr>
            <a:xfrm>
              <a:off x="6768169" y="2069236"/>
              <a:ext cx="780335" cy="547399"/>
            </a:xfrm>
            <a:prstGeom prst="rect">
              <a:avLst/>
            </a:prstGeom>
            <a:noFill/>
            <a:ln>
              <a:noFill/>
            </a:ln>
          </p:spPr>
        </p:pic>
        <p:pic>
          <p:nvPicPr>
            <p:cNvPr id="269" name="Google Shape;269;p8"/>
            <p:cNvPicPr preferRelativeResize="0"/>
            <p:nvPr/>
          </p:nvPicPr>
          <p:blipFill rotWithShape="1">
            <a:blip r:embed="rId21">
              <a:alphaModFix/>
            </a:blip>
            <a:srcRect/>
            <a:stretch/>
          </p:blipFill>
          <p:spPr>
            <a:xfrm>
              <a:off x="7697324" y="2387234"/>
              <a:ext cx="1023532" cy="448203"/>
            </a:xfrm>
            <a:prstGeom prst="rect">
              <a:avLst/>
            </a:prstGeom>
            <a:noFill/>
            <a:ln>
              <a:noFill/>
            </a:ln>
          </p:spPr>
        </p:pic>
        <p:pic>
          <p:nvPicPr>
            <p:cNvPr id="270" name="Google Shape;270;p8" descr="Image result for IMOS AUSTRALIA"/>
            <p:cNvPicPr preferRelativeResize="0"/>
            <p:nvPr/>
          </p:nvPicPr>
          <p:blipFill rotWithShape="1">
            <a:blip r:embed="rId22">
              <a:alphaModFix/>
            </a:blip>
            <a:srcRect/>
            <a:stretch/>
          </p:blipFill>
          <p:spPr>
            <a:xfrm>
              <a:off x="7734310" y="1779431"/>
              <a:ext cx="994882" cy="510115"/>
            </a:xfrm>
            <a:prstGeom prst="rect">
              <a:avLst/>
            </a:prstGeom>
            <a:noFill/>
            <a:ln>
              <a:noFill/>
            </a:ln>
          </p:spPr>
        </p:pic>
        <p:pic>
          <p:nvPicPr>
            <p:cNvPr id="271" name="Google Shape;271;p8" descr="Image result for SCOR OCEAN"/>
            <p:cNvPicPr preferRelativeResize="0"/>
            <p:nvPr/>
          </p:nvPicPr>
          <p:blipFill rotWithShape="1">
            <a:blip r:embed="rId23">
              <a:alphaModFix/>
            </a:blip>
            <a:srcRect/>
            <a:stretch/>
          </p:blipFill>
          <p:spPr>
            <a:xfrm>
              <a:off x="7688809" y="2911088"/>
              <a:ext cx="984452" cy="583254"/>
            </a:xfrm>
            <a:prstGeom prst="rect">
              <a:avLst/>
            </a:prstGeom>
            <a:noFill/>
            <a:ln>
              <a:noFill/>
            </a:ln>
          </p:spPr>
        </p:pic>
        <p:pic>
          <p:nvPicPr>
            <p:cNvPr id="272" name="Google Shape;272;p8" descr="Image result for FAO"/>
            <p:cNvPicPr preferRelativeResize="0"/>
            <p:nvPr/>
          </p:nvPicPr>
          <p:blipFill rotWithShape="1">
            <a:blip r:embed="rId24">
              <a:alphaModFix/>
            </a:blip>
            <a:srcRect/>
            <a:stretch/>
          </p:blipFill>
          <p:spPr>
            <a:xfrm>
              <a:off x="7062682" y="2679041"/>
              <a:ext cx="568540" cy="576188"/>
            </a:xfrm>
            <a:prstGeom prst="rect">
              <a:avLst/>
            </a:prstGeom>
            <a:noFill/>
            <a:ln>
              <a:noFill/>
            </a:ln>
          </p:spPr>
        </p:pic>
        <p:pic>
          <p:nvPicPr>
            <p:cNvPr id="273" name="Google Shape;273;p8" descr="Image result for ocean tracking network"/>
            <p:cNvPicPr preferRelativeResize="0"/>
            <p:nvPr/>
          </p:nvPicPr>
          <p:blipFill rotWithShape="1">
            <a:blip r:embed="rId25">
              <a:alphaModFix/>
            </a:blip>
            <a:srcRect/>
            <a:stretch/>
          </p:blipFill>
          <p:spPr>
            <a:xfrm>
              <a:off x="6033910" y="4124879"/>
              <a:ext cx="917816" cy="460355"/>
            </a:xfrm>
            <a:prstGeom prst="rect">
              <a:avLst/>
            </a:prstGeom>
            <a:noFill/>
            <a:ln>
              <a:noFill/>
            </a:ln>
          </p:spPr>
        </p:pic>
        <p:pic>
          <p:nvPicPr>
            <p:cNvPr id="274" name="Google Shape;274;p8"/>
            <p:cNvPicPr preferRelativeResize="0"/>
            <p:nvPr/>
          </p:nvPicPr>
          <p:blipFill rotWithShape="1">
            <a:blip r:embed="rId26">
              <a:alphaModFix/>
            </a:blip>
            <a:srcRect/>
            <a:stretch/>
          </p:blipFill>
          <p:spPr>
            <a:xfrm>
              <a:off x="8034154" y="3549810"/>
              <a:ext cx="616957" cy="591034"/>
            </a:xfrm>
            <a:prstGeom prst="rect">
              <a:avLst/>
            </a:prstGeom>
            <a:noFill/>
            <a:ln>
              <a:noFill/>
            </a:ln>
          </p:spPr>
        </p:pic>
        <p:pic>
          <p:nvPicPr>
            <p:cNvPr id="275" name="Google Shape;275;p8"/>
            <p:cNvPicPr preferRelativeResize="0"/>
            <p:nvPr/>
          </p:nvPicPr>
          <p:blipFill rotWithShape="1">
            <a:blip r:embed="rId27">
              <a:alphaModFix/>
            </a:blip>
            <a:srcRect/>
            <a:stretch/>
          </p:blipFill>
          <p:spPr>
            <a:xfrm>
              <a:off x="6092482" y="2747696"/>
              <a:ext cx="884482" cy="448240"/>
            </a:xfrm>
            <a:prstGeom prst="rect">
              <a:avLst/>
            </a:prstGeom>
            <a:noFill/>
            <a:ln>
              <a:noFill/>
            </a:ln>
          </p:spPr>
        </p:pic>
        <p:pic>
          <p:nvPicPr>
            <p:cNvPr id="276" name="Google Shape;276;p8"/>
            <p:cNvPicPr preferRelativeResize="0"/>
            <p:nvPr/>
          </p:nvPicPr>
          <p:blipFill rotWithShape="1">
            <a:blip r:embed="rId28">
              <a:alphaModFix/>
            </a:blip>
            <a:srcRect/>
            <a:stretch/>
          </p:blipFill>
          <p:spPr>
            <a:xfrm>
              <a:off x="7151265" y="3362252"/>
              <a:ext cx="568540" cy="321375"/>
            </a:xfrm>
            <a:prstGeom prst="rect">
              <a:avLst/>
            </a:prstGeom>
            <a:noFill/>
            <a:ln>
              <a:noFill/>
            </a:ln>
          </p:spPr>
        </p:pic>
        <p:pic>
          <p:nvPicPr>
            <p:cNvPr id="277" name="Google Shape;277;p8"/>
            <p:cNvPicPr preferRelativeResize="0"/>
            <p:nvPr/>
          </p:nvPicPr>
          <p:blipFill rotWithShape="1">
            <a:blip r:embed="rId29">
              <a:alphaModFix/>
            </a:blip>
            <a:srcRect/>
            <a:stretch/>
          </p:blipFill>
          <p:spPr>
            <a:xfrm>
              <a:off x="6779267" y="4758872"/>
              <a:ext cx="1270973" cy="365956"/>
            </a:xfrm>
            <a:prstGeom prst="rect">
              <a:avLst/>
            </a:prstGeom>
            <a:noFill/>
            <a:ln>
              <a:noFill/>
            </a:ln>
          </p:spPr>
        </p:pic>
        <p:pic>
          <p:nvPicPr>
            <p:cNvPr id="278" name="Google Shape;278;p8"/>
            <p:cNvPicPr preferRelativeResize="0"/>
            <p:nvPr/>
          </p:nvPicPr>
          <p:blipFill rotWithShape="1">
            <a:blip r:embed="rId30">
              <a:alphaModFix/>
            </a:blip>
            <a:srcRect/>
            <a:stretch/>
          </p:blipFill>
          <p:spPr>
            <a:xfrm>
              <a:off x="6018688" y="6306561"/>
              <a:ext cx="1548754" cy="363985"/>
            </a:xfrm>
            <a:prstGeom prst="rect">
              <a:avLst/>
            </a:prstGeom>
            <a:noFill/>
            <a:ln>
              <a:noFill/>
            </a:ln>
          </p:spPr>
        </p:pic>
        <p:pic>
          <p:nvPicPr>
            <p:cNvPr id="279" name="Google Shape;279;p8"/>
            <p:cNvPicPr preferRelativeResize="0"/>
            <p:nvPr/>
          </p:nvPicPr>
          <p:blipFill rotWithShape="1">
            <a:blip r:embed="rId31">
              <a:alphaModFix/>
            </a:blip>
            <a:srcRect/>
            <a:stretch/>
          </p:blipFill>
          <p:spPr>
            <a:xfrm>
              <a:off x="6076326" y="5364365"/>
              <a:ext cx="626344" cy="393955"/>
            </a:xfrm>
            <a:prstGeom prst="rect">
              <a:avLst/>
            </a:prstGeom>
            <a:noFill/>
            <a:ln>
              <a:noFill/>
            </a:ln>
          </p:spPr>
        </p:pic>
        <p:pic>
          <p:nvPicPr>
            <p:cNvPr id="280" name="Google Shape;280;p8" descr="Image result for icri coral"/>
            <p:cNvPicPr preferRelativeResize="0"/>
            <p:nvPr/>
          </p:nvPicPr>
          <p:blipFill rotWithShape="1">
            <a:blip r:embed="rId32">
              <a:alphaModFix/>
            </a:blip>
            <a:srcRect/>
            <a:stretch/>
          </p:blipFill>
          <p:spPr>
            <a:xfrm>
              <a:off x="6742123" y="5195325"/>
              <a:ext cx="618977" cy="439800"/>
            </a:xfrm>
            <a:prstGeom prst="rect">
              <a:avLst/>
            </a:prstGeom>
            <a:noFill/>
            <a:ln>
              <a:noFill/>
            </a:ln>
          </p:spPr>
        </p:pic>
        <p:pic>
          <p:nvPicPr>
            <p:cNvPr id="281" name="Google Shape;281;p8" descr="Image result for pogo ocean"/>
            <p:cNvPicPr preferRelativeResize="0"/>
            <p:nvPr/>
          </p:nvPicPr>
          <p:blipFill rotWithShape="1">
            <a:blip r:embed="rId33">
              <a:alphaModFix/>
            </a:blip>
            <a:srcRect/>
            <a:stretch/>
          </p:blipFill>
          <p:spPr>
            <a:xfrm>
              <a:off x="6033909" y="3740099"/>
              <a:ext cx="917817" cy="347010"/>
            </a:xfrm>
            <a:prstGeom prst="rect">
              <a:avLst/>
            </a:prstGeom>
            <a:noFill/>
            <a:ln>
              <a:noFill/>
            </a:ln>
          </p:spPr>
        </p:pic>
        <p:pic>
          <p:nvPicPr>
            <p:cNvPr id="282" name="Google Shape;282;p8" descr="Image result for csiro logo"/>
            <p:cNvPicPr preferRelativeResize="0"/>
            <p:nvPr/>
          </p:nvPicPr>
          <p:blipFill rotWithShape="1">
            <a:blip r:embed="rId34">
              <a:alphaModFix/>
            </a:blip>
            <a:srcRect/>
            <a:stretch/>
          </p:blipFill>
          <p:spPr>
            <a:xfrm>
              <a:off x="8157854" y="4608708"/>
              <a:ext cx="478030" cy="475905"/>
            </a:xfrm>
            <a:prstGeom prst="rect">
              <a:avLst/>
            </a:prstGeom>
            <a:noFill/>
            <a:ln>
              <a:noFill/>
            </a:ln>
          </p:spPr>
        </p:pic>
        <p:pic>
          <p:nvPicPr>
            <p:cNvPr id="283" name="Google Shape;283;p8" descr="Image result for imas marine"/>
            <p:cNvPicPr preferRelativeResize="0"/>
            <p:nvPr/>
          </p:nvPicPr>
          <p:blipFill rotWithShape="1">
            <a:blip r:embed="rId35">
              <a:alphaModFix/>
            </a:blip>
            <a:srcRect/>
            <a:stretch/>
          </p:blipFill>
          <p:spPr>
            <a:xfrm>
              <a:off x="7669274" y="6179590"/>
              <a:ext cx="608140" cy="553949"/>
            </a:xfrm>
            <a:prstGeom prst="rect">
              <a:avLst/>
            </a:prstGeom>
            <a:noFill/>
            <a:ln>
              <a:noFill/>
            </a:ln>
          </p:spPr>
        </p:pic>
        <p:pic>
          <p:nvPicPr>
            <p:cNvPr id="284" name="Google Shape;284;p8"/>
            <p:cNvPicPr preferRelativeResize="0"/>
            <p:nvPr/>
          </p:nvPicPr>
          <p:blipFill rotWithShape="1">
            <a:blip r:embed="rId36">
              <a:alphaModFix/>
            </a:blip>
            <a:srcRect/>
            <a:stretch/>
          </p:blipFill>
          <p:spPr>
            <a:xfrm>
              <a:off x="6025813" y="4678432"/>
              <a:ext cx="676857" cy="588641"/>
            </a:xfrm>
            <a:prstGeom prst="rect">
              <a:avLst/>
            </a:prstGeom>
            <a:noFill/>
            <a:ln>
              <a:noFill/>
            </a:ln>
          </p:spPr>
        </p:pic>
        <p:pic>
          <p:nvPicPr>
            <p:cNvPr id="285" name="Google Shape;285;p8" descr="Image result for imber marine logo"/>
            <p:cNvPicPr preferRelativeResize="0"/>
            <p:nvPr/>
          </p:nvPicPr>
          <p:blipFill rotWithShape="1">
            <a:blip r:embed="rId37">
              <a:alphaModFix/>
            </a:blip>
            <a:srcRect/>
            <a:stretch/>
          </p:blipFill>
          <p:spPr>
            <a:xfrm>
              <a:off x="7449882" y="5208018"/>
              <a:ext cx="1270974" cy="317743"/>
            </a:xfrm>
            <a:prstGeom prst="rect">
              <a:avLst/>
            </a:prstGeom>
            <a:noFill/>
            <a:ln>
              <a:noFill/>
            </a:ln>
          </p:spPr>
        </p:pic>
        <p:pic>
          <p:nvPicPr>
            <p:cNvPr id="286" name="Google Shape;286;p8"/>
            <p:cNvPicPr preferRelativeResize="0"/>
            <p:nvPr/>
          </p:nvPicPr>
          <p:blipFill rotWithShape="1">
            <a:blip r:embed="rId38">
              <a:alphaModFix/>
            </a:blip>
            <a:srcRect/>
            <a:stretch/>
          </p:blipFill>
          <p:spPr>
            <a:xfrm>
              <a:off x="6000321" y="3282911"/>
              <a:ext cx="1138082" cy="405870"/>
            </a:xfrm>
            <a:prstGeom prst="rect">
              <a:avLst/>
            </a:prstGeom>
            <a:noFill/>
            <a:ln>
              <a:noFill/>
            </a:ln>
          </p:spPr>
        </p:pic>
        <p:pic>
          <p:nvPicPr>
            <p:cNvPr id="287" name="Google Shape;287;p8" descr="Image result for DOOS DEEP OCEAN"/>
            <p:cNvPicPr preferRelativeResize="0"/>
            <p:nvPr/>
          </p:nvPicPr>
          <p:blipFill rotWithShape="1">
            <a:blip r:embed="rId39">
              <a:alphaModFix/>
            </a:blip>
            <a:srcRect/>
            <a:stretch/>
          </p:blipFill>
          <p:spPr>
            <a:xfrm>
              <a:off x="6025813" y="5929946"/>
              <a:ext cx="1025923" cy="312566"/>
            </a:xfrm>
            <a:prstGeom prst="rect">
              <a:avLst/>
            </a:prstGeom>
            <a:noFill/>
            <a:ln>
              <a:noFill/>
            </a:ln>
          </p:spPr>
        </p:pic>
        <p:pic>
          <p:nvPicPr>
            <p:cNvPr id="288" name="Google Shape;288;p8" descr="Image result for SOOS OCEAN"/>
            <p:cNvPicPr preferRelativeResize="0"/>
            <p:nvPr/>
          </p:nvPicPr>
          <p:blipFill rotWithShape="1">
            <a:blip r:embed="rId40">
              <a:alphaModFix/>
            </a:blip>
            <a:srcRect/>
            <a:stretch/>
          </p:blipFill>
          <p:spPr>
            <a:xfrm>
              <a:off x="7078776" y="5662429"/>
              <a:ext cx="1523547" cy="465320"/>
            </a:xfrm>
            <a:prstGeom prst="rect">
              <a:avLst/>
            </a:prstGeom>
            <a:noFill/>
            <a:ln>
              <a:noFill/>
            </a:ln>
          </p:spPr>
        </p:pic>
      </p:grpSp>
      <p:sp>
        <p:nvSpPr>
          <p:cNvPr id="289" name="Google Shape;289;p8"/>
          <p:cNvSpPr/>
          <p:nvPr/>
        </p:nvSpPr>
        <p:spPr>
          <a:xfrm>
            <a:off x="8783729" y="4004613"/>
            <a:ext cx="463945" cy="195546"/>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244727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3"/>
          <p:cNvPicPr preferRelativeResize="0"/>
          <p:nvPr/>
        </p:nvPicPr>
        <p:blipFill rotWithShape="1">
          <a:blip r:embed="rId3">
            <a:alphaModFix/>
          </a:blip>
          <a:srcRect/>
          <a:stretch/>
        </p:blipFill>
        <p:spPr>
          <a:xfrm>
            <a:off x="972841" y="5686315"/>
            <a:ext cx="3322595" cy="947095"/>
          </a:xfrm>
          <a:prstGeom prst="rect">
            <a:avLst/>
          </a:prstGeom>
          <a:noFill/>
          <a:ln>
            <a:noFill/>
          </a:ln>
        </p:spPr>
      </p:pic>
      <p:grpSp>
        <p:nvGrpSpPr>
          <p:cNvPr id="5" name="Group 4"/>
          <p:cNvGrpSpPr/>
          <p:nvPr/>
        </p:nvGrpSpPr>
        <p:grpSpPr>
          <a:xfrm>
            <a:off x="479376" y="-27384"/>
            <a:ext cx="11395270" cy="5228038"/>
            <a:chOff x="479376" y="-27384"/>
            <a:chExt cx="11395270" cy="5228038"/>
          </a:xfrm>
        </p:grpSpPr>
        <p:pic>
          <p:nvPicPr>
            <p:cNvPr id="572" name="Google Shape;572;p3"/>
            <p:cNvPicPr preferRelativeResize="0"/>
            <p:nvPr/>
          </p:nvPicPr>
          <p:blipFill rotWithShape="1">
            <a:blip r:embed="rId4">
              <a:alphaModFix/>
            </a:blip>
            <a:srcRect/>
            <a:stretch/>
          </p:blipFill>
          <p:spPr>
            <a:xfrm>
              <a:off x="479376" y="-27384"/>
              <a:ext cx="9367940" cy="5189838"/>
            </a:xfrm>
            <a:prstGeom prst="rect">
              <a:avLst/>
            </a:prstGeom>
            <a:noFill/>
            <a:ln>
              <a:noFill/>
            </a:ln>
          </p:spPr>
        </p:pic>
        <p:sp>
          <p:nvSpPr>
            <p:cNvPr id="573" name="Google Shape;573;p3"/>
            <p:cNvSpPr txBox="1"/>
            <p:nvPr/>
          </p:nvSpPr>
          <p:spPr>
            <a:xfrm>
              <a:off x="9415889" y="2399887"/>
              <a:ext cx="2458757" cy="2800767"/>
            </a:xfrm>
            <a:prstGeom prst="rect">
              <a:avLst/>
            </a:prstGeom>
            <a:noFill/>
            <a:ln w="38100" cap="flat" cmpd="sng">
              <a:solidFill>
                <a:srgbClr val="7030A0"/>
              </a:solidFill>
              <a:prstDash val="solid"/>
              <a:round/>
              <a:headEnd type="none" w="sm" len="sm"/>
              <a:tailEnd type="none" w="sm" len="sm"/>
            </a:ln>
          </p:spPr>
          <p:txBody>
            <a:bodyPr spcFirstLastPara="1" wrap="square" lIns="91425" tIns="45700" rIns="91425" bIns="45700" anchor="t" anchorCtr="0">
              <a:spAutoFit/>
            </a:bodyPr>
            <a:lstStyle/>
            <a:p>
              <a:pPr marL="273050" marR="0" lvl="0" indent="-273050" algn="l" rtl="0">
                <a:spcBef>
                  <a:spcPts val="0"/>
                </a:spcBef>
                <a:spcAft>
                  <a:spcPts val="0"/>
                </a:spcAft>
                <a:buClr>
                  <a:srgbClr val="000000"/>
                </a:buClr>
                <a:buSzPts val="1600"/>
                <a:buFont typeface="Calibri"/>
                <a:buAutoNum type="arabicPeriod"/>
              </a:pPr>
              <a:r>
                <a:rPr lang="en-US" sz="1600" b="1" i="0" u="none" strike="noStrike" cap="none">
                  <a:solidFill>
                    <a:srgbClr val="000000"/>
                  </a:solidFill>
                  <a:latin typeface="Calibri"/>
                  <a:ea typeface="Calibri"/>
                  <a:cs typeface="Calibri"/>
                  <a:sym typeface="Calibri"/>
                </a:rPr>
                <a:t>Climate:</a:t>
              </a:r>
              <a:r>
                <a:rPr lang="en-US" sz="1600" b="0" i="0" u="none" strike="noStrike" cap="none">
                  <a:solidFill>
                    <a:srgbClr val="000000"/>
                  </a:solidFill>
                  <a:latin typeface="Calibri"/>
                  <a:ea typeface="Calibri"/>
                  <a:cs typeface="Calibri"/>
                  <a:sym typeface="Calibri"/>
                </a:rPr>
                <a:t> </a:t>
              </a:r>
              <a:r>
                <a:rPr lang="en-US" sz="1600" b="0" i="1" u="none" strike="noStrike" cap="none">
                  <a:solidFill>
                    <a:srgbClr val="000000"/>
                  </a:solidFill>
                  <a:latin typeface="Calibri"/>
                  <a:ea typeface="Calibri"/>
                  <a:cs typeface="Calibri"/>
                  <a:sym typeface="Calibri"/>
                </a:rPr>
                <a:t>climate change modeling, warming, acidification</a:t>
              </a:r>
              <a:endParaRPr/>
            </a:p>
            <a:p>
              <a:pPr marL="273050" marR="0" lvl="0" indent="-273050" algn="l" rtl="0">
                <a:spcBef>
                  <a:spcPts val="0"/>
                </a:spcBef>
                <a:spcAft>
                  <a:spcPts val="0"/>
                </a:spcAft>
                <a:buClr>
                  <a:srgbClr val="000000"/>
                </a:buClr>
                <a:buSzPts val="1600"/>
                <a:buFont typeface="Calibri"/>
                <a:buAutoNum type="arabicPeriod"/>
              </a:pPr>
              <a:r>
                <a:rPr lang="en-US" sz="1600" b="1" i="0" u="none" strike="noStrike" cap="none">
                  <a:solidFill>
                    <a:srgbClr val="000000"/>
                  </a:solidFill>
                  <a:latin typeface="Calibri"/>
                  <a:ea typeface="Calibri"/>
                  <a:cs typeface="Calibri"/>
                  <a:sym typeface="Calibri"/>
                </a:rPr>
                <a:t>Real time services: </a:t>
              </a:r>
              <a:r>
                <a:rPr lang="en-US" sz="1600" b="0" i="1" u="none" strike="noStrike" cap="none">
                  <a:solidFill>
                    <a:srgbClr val="000000"/>
                  </a:solidFill>
                  <a:latin typeface="Calibri"/>
                  <a:ea typeface="Calibri"/>
                  <a:cs typeface="Calibri"/>
                  <a:sym typeface="Calibri"/>
                </a:rPr>
                <a:t>weather forecasts and early warning for ocean related hazards, maritime economy</a:t>
              </a:r>
              <a:endParaRPr/>
            </a:p>
            <a:p>
              <a:pPr marL="273050" marR="0" lvl="0" indent="-273050" algn="l" rtl="0">
                <a:spcBef>
                  <a:spcPts val="0"/>
                </a:spcBef>
                <a:spcAft>
                  <a:spcPts val="0"/>
                </a:spcAft>
                <a:buClr>
                  <a:srgbClr val="000000"/>
                </a:buClr>
                <a:buSzPts val="1600"/>
                <a:buFont typeface="Calibri"/>
                <a:buAutoNum type="arabicPeriod"/>
              </a:pPr>
              <a:r>
                <a:rPr lang="en-US" sz="1600" b="1" i="0" u="none" strike="noStrike" cap="none">
                  <a:solidFill>
                    <a:srgbClr val="000000"/>
                  </a:solidFill>
                  <a:latin typeface="Calibri"/>
                  <a:ea typeface="Calibri"/>
                  <a:cs typeface="Calibri"/>
                  <a:sym typeface="Calibri"/>
                </a:rPr>
                <a:t>Ocean health: </a:t>
              </a:r>
              <a:r>
                <a:rPr lang="en-US" sz="1600" b="0" i="1" u="none" strike="noStrike" cap="none">
                  <a:solidFill>
                    <a:srgbClr val="000000"/>
                  </a:solidFill>
                  <a:latin typeface="Calibri"/>
                  <a:ea typeface="Calibri"/>
                  <a:cs typeface="Calibri"/>
                  <a:sym typeface="Calibri"/>
                </a:rPr>
                <a:t>productivity, species diversity and resilience</a:t>
              </a:r>
              <a:endParaRPr/>
            </a:p>
          </p:txBody>
        </p:sp>
        <p:sp>
          <p:nvSpPr>
            <p:cNvPr id="574" name="Google Shape;574;p3"/>
            <p:cNvSpPr txBox="1"/>
            <p:nvPr/>
          </p:nvSpPr>
          <p:spPr>
            <a:xfrm>
              <a:off x="9422254" y="1950366"/>
              <a:ext cx="2452392" cy="338554"/>
            </a:xfrm>
            <a:prstGeom prst="rect">
              <a:avLst/>
            </a:prstGeom>
            <a:solidFill>
              <a:srgbClr val="7030A0">
                <a:alpha val="36862"/>
              </a:srgbClr>
            </a:solidFill>
            <a:ln w="38100" cap="flat" cmpd="sng">
              <a:solidFill>
                <a:srgbClr val="7030A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a:solidFill>
                    <a:schemeClr val="dk1"/>
                  </a:solidFill>
                  <a:latin typeface="Calibri"/>
                  <a:ea typeface="Calibri"/>
                  <a:cs typeface="Calibri"/>
                  <a:sym typeface="Calibri"/>
                </a:rPr>
                <a:t>Major delivery areas</a:t>
              </a:r>
              <a:endParaRPr/>
            </a:p>
          </p:txBody>
        </p:sp>
        <p:sp>
          <p:nvSpPr>
            <p:cNvPr id="3" name="TextBox 2"/>
            <p:cNvSpPr txBox="1"/>
            <p:nvPr/>
          </p:nvSpPr>
          <p:spPr>
            <a:xfrm>
              <a:off x="4007769" y="2780928"/>
              <a:ext cx="2232248" cy="576064"/>
            </a:xfrm>
            <a:prstGeom prst="rect">
              <a:avLst/>
            </a:prstGeom>
            <a:solidFill>
              <a:schemeClr val="bg1"/>
            </a:solidFill>
            <a:ln>
              <a:solidFill>
                <a:schemeClr val="bg1">
                  <a:lumMod val="95000"/>
                </a:schemeClr>
              </a:solidFill>
            </a:ln>
          </p:spPr>
          <p:txBody>
            <a:bodyPr wrap="square" rtlCol="0">
              <a:spAutoFit/>
            </a:bodyPr>
            <a:lstStyle/>
            <a:p>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2027" y="2831875"/>
              <a:ext cx="1059597" cy="509928"/>
            </a:xfrm>
            <a:prstGeom prst="rect">
              <a:avLst/>
            </a:prstGeom>
          </p:spPr>
        </p:pic>
        <p:sp>
          <p:nvSpPr>
            <p:cNvPr id="4" name="TextBox 3"/>
            <p:cNvSpPr txBox="1"/>
            <p:nvPr/>
          </p:nvSpPr>
          <p:spPr>
            <a:xfrm>
              <a:off x="5471624" y="2679303"/>
              <a:ext cx="648072" cy="461665"/>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28241762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smtClean="0"/>
              <a:t>What is GOOS?</a:t>
            </a:r>
            <a:endParaRPr lang="en-US" b="1" dirty="0"/>
          </a:p>
        </p:txBody>
      </p:sp>
      <p:sp>
        <p:nvSpPr>
          <p:cNvPr id="3" name="Content Placeholder 2"/>
          <p:cNvSpPr>
            <a:spLocks noGrp="1"/>
          </p:cNvSpPr>
          <p:nvPr>
            <p:ph idx="1"/>
          </p:nvPr>
        </p:nvSpPr>
        <p:spPr>
          <a:xfrm>
            <a:off x="695400" y="3284984"/>
            <a:ext cx="10363200" cy="2904728"/>
          </a:xfrm>
        </p:spPr>
        <p:txBody>
          <a:bodyPr/>
          <a:lstStyle/>
          <a:p>
            <a:r>
              <a:rPr lang="en-US" dirty="0" smtClean="0"/>
              <a:t>The </a:t>
            </a:r>
            <a:r>
              <a:rPr lang="en-US" dirty="0"/>
              <a:t>Global Ocean Observing System (GOOS) is a permanent </a:t>
            </a:r>
            <a:r>
              <a:rPr lang="en-US" dirty="0" err="1"/>
              <a:t>programme</a:t>
            </a:r>
            <a:r>
              <a:rPr lang="en-US" dirty="0"/>
              <a:t> coordinating the functioning of a long-term, sustained ocean observing system serving societal needs for climate, operational services and ocean health. </a:t>
            </a:r>
          </a:p>
          <a:p>
            <a:r>
              <a:rPr lang="en-US" dirty="0"/>
              <a:t>Since 1991, GOOS has created an extensive global system, based on contributions from a large number of organizations and nations, from which nations and people all over the world benefit. </a:t>
            </a:r>
          </a:p>
        </p:txBody>
      </p:sp>
      <p:pic>
        <p:nvPicPr>
          <p:cNvPr id="4" name="Picture 3"/>
          <p:cNvPicPr>
            <a:picLocks noChangeAspect="1"/>
          </p:cNvPicPr>
          <p:nvPr/>
        </p:nvPicPr>
        <p:blipFill>
          <a:blip r:embed="rId2"/>
          <a:stretch>
            <a:fillRect/>
          </a:stretch>
        </p:blipFill>
        <p:spPr>
          <a:xfrm>
            <a:off x="9048328" y="232820"/>
            <a:ext cx="2810815" cy="1069704"/>
          </a:xfrm>
          <a:prstGeom prst="rect">
            <a:avLst/>
          </a:prstGeom>
        </p:spPr>
      </p:pic>
      <p:sp>
        <p:nvSpPr>
          <p:cNvPr id="5" name="TextBox 4"/>
          <p:cNvSpPr txBox="1"/>
          <p:nvPr/>
        </p:nvSpPr>
        <p:spPr>
          <a:xfrm>
            <a:off x="839416" y="1440124"/>
            <a:ext cx="9721080" cy="1569660"/>
          </a:xfrm>
          <a:prstGeom prst="rect">
            <a:avLst/>
          </a:prstGeom>
          <a:solidFill>
            <a:schemeClr val="accent1">
              <a:lumMod val="90000"/>
            </a:schemeClr>
          </a:solidFill>
        </p:spPr>
        <p:txBody>
          <a:bodyPr wrap="square" rtlCol="0">
            <a:spAutoFit/>
          </a:bodyPr>
          <a:lstStyle/>
          <a:p>
            <a:r>
              <a:rPr lang="en-US" dirty="0" smtClean="0"/>
              <a:t> </a:t>
            </a:r>
            <a:r>
              <a:rPr lang="en-US" dirty="0"/>
              <a:t>A healthy and safe ocean is fundamental to the Earth; it regulates climate and provides transport, food, livelihoods, and space for recreation. Long-term ocean observing is essential to our ability to provide relevant information to support a sustainable ocean. </a:t>
            </a:r>
            <a:endParaRPr lang="en-US" dirty="0"/>
          </a:p>
        </p:txBody>
      </p:sp>
      <p:sp>
        <p:nvSpPr>
          <p:cNvPr id="6" name="TextBox 5"/>
          <p:cNvSpPr txBox="1"/>
          <p:nvPr/>
        </p:nvSpPr>
        <p:spPr>
          <a:xfrm>
            <a:off x="3647728" y="6093296"/>
            <a:ext cx="4752528" cy="461665"/>
          </a:xfrm>
          <a:prstGeom prst="rect">
            <a:avLst/>
          </a:prstGeom>
          <a:noFill/>
          <a:ln w="38100">
            <a:solidFill>
              <a:schemeClr val="accent1">
                <a:lumMod val="75000"/>
              </a:schemeClr>
            </a:solidFill>
          </a:ln>
        </p:spPr>
        <p:txBody>
          <a:bodyPr wrap="square" rtlCol="0">
            <a:spAutoFit/>
          </a:bodyPr>
          <a:lstStyle/>
          <a:p>
            <a:pPr algn="ctr"/>
            <a:r>
              <a:rPr lang="en-US" dirty="0">
                <a:hlinkClick r:id="rId3"/>
              </a:rPr>
              <a:t>https://goosocean.org</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392475959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1" descr="FOO_cover.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84432" y="3501008"/>
            <a:ext cx="2149046" cy="304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itle 1"/>
          <p:cNvSpPr>
            <a:spLocks noGrp="1"/>
          </p:cNvSpPr>
          <p:nvPr>
            <p:ph type="title"/>
          </p:nvPr>
        </p:nvSpPr>
        <p:spPr>
          <a:xfrm>
            <a:off x="767408" y="171544"/>
            <a:ext cx="10363200" cy="1143000"/>
          </a:xfrm>
        </p:spPr>
        <p:txBody>
          <a:bodyPr/>
          <a:lstStyle/>
          <a:p>
            <a:r>
              <a:rPr lang="de-DE" b="1" dirty="0" smtClean="0"/>
              <a:t>The Framework of Ocean Observing (FOO); </a:t>
            </a:r>
            <a:br>
              <a:rPr lang="de-DE" b="1" dirty="0" smtClean="0"/>
            </a:br>
            <a:r>
              <a:rPr lang="de-DE" sz="3200" dirty="0" smtClean="0"/>
              <a:t>A central document to GOOS</a:t>
            </a:r>
            <a:endParaRPr lang="en-US" sz="3200" dirty="0"/>
          </a:p>
        </p:txBody>
      </p:sp>
      <p:pic>
        <p:nvPicPr>
          <p:cNvPr id="66" name="Picture 65"/>
          <p:cNvPicPr>
            <a:picLocks noChangeAspect="1"/>
          </p:cNvPicPr>
          <p:nvPr/>
        </p:nvPicPr>
        <p:blipFill rotWithShape="1">
          <a:blip r:embed="rId3"/>
          <a:srcRect t="8149" b="1310"/>
          <a:stretch/>
        </p:blipFill>
        <p:spPr>
          <a:xfrm>
            <a:off x="5375920" y="1262474"/>
            <a:ext cx="5036470" cy="3534678"/>
          </a:xfrm>
          <a:prstGeom prst="rect">
            <a:avLst/>
          </a:prstGeom>
        </p:spPr>
      </p:pic>
      <p:pic>
        <p:nvPicPr>
          <p:cNvPr id="67" name="Picture 66">
            <a:extLst>
              <a:ext uri="{FF2B5EF4-FFF2-40B4-BE49-F238E27FC236}">
                <a16:creationId xmlns:a16="http://schemas.microsoft.com/office/drawing/2014/main" id="{31690CA4-9C96-9F4B-91A0-F8CDDF44E895}"/>
              </a:ext>
            </a:extLst>
          </p:cNvPr>
          <p:cNvPicPr>
            <a:picLocks noChangeAspect="1"/>
          </p:cNvPicPr>
          <p:nvPr/>
        </p:nvPicPr>
        <p:blipFill>
          <a:blip r:embed="rId4"/>
          <a:stretch>
            <a:fillRect/>
          </a:stretch>
        </p:blipFill>
        <p:spPr>
          <a:xfrm>
            <a:off x="263352" y="1935674"/>
            <a:ext cx="4824536" cy="3938028"/>
          </a:xfrm>
          <a:prstGeom prst="rect">
            <a:avLst/>
          </a:prstGeom>
        </p:spPr>
      </p:pic>
    </p:spTree>
    <p:extLst>
      <p:ext uri="{BB962C8B-B14F-4D97-AF65-F5344CB8AC3E}">
        <p14:creationId xmlns:p14="http://schemas.microsoft.com/office/powerpoint/2010/main" val="214726866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smtClean="0"/>
              <a:t>Essential Ocean Variables (EOVs);</a:t>
            </a:r>
            <a:br>
              <a:rPr lang="de-DE" b="1" dirty="0" smtClean="0"/>
            </a:br>
            <a:r>
              <a:rPr lang="de-DE" sz="3200" dirty="0" smtClean="0"/>
              <a:t>a central element of the FOO</a:t>
            </a:r>
            <a:endParaRPr lang="en-US" sz="3200" dirty="0"/>
          </a:p>
        </p:txBody>
      </p:sp>
      <p:pic>
        <p:nvPicPr>
          <p:cNvPr id="4" name="Picture 3"/>
          <p:cNvPicPr>
            <a:picLocks noChangeAspect="1"/>
          </p:cNvPicPr>
          <p:nvPr/>
        </p:nvPicPr>
        <p:blipFill rotWithShape="1">
          <a:blip r:embed="rId2"/>
          <a:srcRect l="24863" t="21644" r="5112" b="23687"/>
          <a:stretch/>
        </p:blipFill>
        <p:spPr>
          <a:xfrm>
            <a:off x="101466" y="1623406"/>
            <a:ext cx="11323126" cy="4973946"/>
          </a:xfrm>
          <a:prstGeom prst="rect">
            <a:avLst/>
          </a:prstGeom>
        </p:spPr>
      </p:pic>
      <p:pic>
        <p:nvPicPr>
          <p:cNvPr id="3" name="Picture 2"/>
          <p:cNvPicPr>
            <a:picLocks noChangeAspect="1"/>
          </p:cNvPicPr>
          <p:nvPr/>
        </p:nvPicPr>
        <p:blipFill>
          <a:blip r:embed="rId3"/>
          <a:stretch>
            <a:fillRect/>
          </a:stretch>
        </p:blipFill>
        <p:spPr>
          <a:xfrm>
            <a:off x="9552384" y="271064"/>
            <a:ext cx="2343744" cy="891952"/>
          </a:xfrm>
          <a:prstGeom prst="rect">
            <a:avLst/>
          </a:prstGeom>
        </p:spPr>
      </p:pic>
    </p:spTree>
    <p:extLst>
      <p:ext uri="{BB962C8B-B14F-4D97-AF65-F5344CB8AC3E}">
        <p14:creationId xmlns:p14="http://schemas.microsoft.com/office/powerpoint/2010/main" val="410952152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2"/>
          <p:cNvSpPr txBox="1">
            <a:spLocks noGrp="1"/>
          </p:cNvSpPr>
          <p:nvPr>
            <p:ph type="title"/>
          </p:nvPr>
        </p:nvSpPr>
        <p:spPr>
          <a:xfrm>
            <a:off x="838200" y="27782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dirty="0"/>
              <a:t>Essential Variables: A concept to guide planning and implementation of observing</a:t>
            </a:r>
            <a:endParaRPr dirty="0"/>
          </a:p>
        </p:txBody>
      </p:sp>
      <p:pic>
        <p:nvPicPr>
          <p:cNvPr id="306" name="Google Shape;306;p12"/>
          <p:cNvPicPr preferRelativeResize="0"/>
          <p:nvPr/>
        </p:nvPicPr>
        <p:blipFill rotWithShape="1">
          <a:blip r:embed="rId3">
            <a:alphaModFix/>
          </a:blip>
          <a:srcRect/>
          <a:stretch/>
        </p:blipFill>
        <p:spPr>
          <a:xfrm>
            <a:off x="564551" y="1404039"/>
            <a:ext cx="7190160" cy="5434526"/>
          </a:xfrm>
          <a:prstGeom prst="rect">
            <a:avLst/>
          </a:prstGeom>
          <a:noFill/>
          <a:ln>
            <a:noFill/>
          </a:ln>
        </p:spPr>
      </p:pic>
      <p:pic>
        <p:nvPicPr>
          <p:cNvPr id="307" name="Google Shape;307;p12"/>
          <p:cNvPicPr preferRelativeResize="0"/>
          <p:nvPr/>
        </p:nvPicPr>
        <p:blipFill rotWithShape="1">
          <a:blip r:embed="rId4">
            <a:alphaModFix/>
          </a:blip>
          <a:srcRect/>
          <a:stretch/>
        </p:blipFill>
        <p:spPr>
          <a:xfrm>
            <a:off x="4371692" y="5203355"/>
            <a:ext cx="688235" cy="347525"/>
          </a:xfrm>
          <a:prstGeom prst="rect">
            <a:avLst/>
          </a:prstGeom>
          <a:noFill/>
          <a:ln w="9525" cap="flat" cmpd="sng">
            <a:solidFill>
              <a:srgbClr val="FFC000"/>
            </a:solidFill>
            <a:prstDash val="solid"/>
            <a:round/>
            <a:headEnd type="none" w="sm" len="sm"/>
            <a:tailEnd type="none" w="sm" len="sm"/>
          </a:ln>
        </p:spPr>
      </p:pic>
      <p:pic>
        <p:nvPicPr>
          <p:cNvPr id="308" name="Google Shape;308;p12"/>
          <p:cNvPicPr preferRelativeResize="0"/>
          <p:nvPr/>
        </p:nvPicPr>
        <p:blipFill rotWithShape="1">
          <a:blip r:embed="rId5">
            <a:alphaModFix/>
          </a:blip>
          <a:srcRect/>
          <a:stretch/>
        </p:blipFill>
        <p:spPr>
          <a:xfrm>
            <a:off x="4767095" y="3722452"/>
            <a:ext cx="1050725" cy="398855"/>
          </a:xfrm>
          <a:prstGeom prst="rect">
            <a:avLst/>
          </a:prstGeom>
          <a:noFill/>
          <a:ln w="9525" cap="flat" cmpd="sng">
            <a:solidFill>
              <a:srgbClr val="FFC000"/>
            </a:solidFill>
            <a:prstDash val="solid"/>
            <a:miter lim="800000"/>
            <a:headEnd type="none" w="sm" len="sm"/>
            <a:tailEnd type="none" w="sm" len="sm"/>
          </a:ln>
        </p:spPr>
      </p:pic>
      <p:sp>
        <p:nvSpPr>
          <p:cNvPr id="309" name="Google Shape;309;p12"/>
          <p:cNvSpPr/>
          <p:nvPr/>
        </p:nvSpPr>
        <p:spPr>
          <a:xfrm>
            <a:off x="7754711" y="5377117"/>
            <a:ext cx="4437289"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E3D40"/>
                </a:solidFill>
                <a:latin typeface="Georgia"/>
                <a:ea typeface="Georgia"/>
                <a:cs typeface="Georgia"/>
                <a:sym typeface="Georgia"/>
              </a:rPr>
              <a:t>Lindstrom, E., Gunn, J., Fischer, A., McCurdy, A., Glover, L., Alverson, K., et al. (2012). </a:t>
            </a:r>
            <a:r>
              <a:rPr lang="en-US" sz="1400" i="1">
                <a:solidFill>
                  <a:srgbClr val="3E3D40"/>
                </a:solidFill>
                <a:latin typeface="Georgia"/>
                <a:ea typeface="Georgia"/>
                <a:cs typeface="Georgia"/>
                <a:sym typeface="Georgia"/>
              </a:rPr>
              <a:t>A Framework for Ocean Observing. By the Task Team for an Integrated Framework for Sustained Ocean Observing.</a:t>
            </a:r>
            <a:r>
              <a:rPr lang="en-US" sz="1400">
                <a:solidFill>
                  <a:srgbClr val="3E3D40"/>
                </a:solidFill>
                <a:latin typeface="Georgia"/>
                <a:ea typeface="Georgia"/>
                <a:cs typeface="Georgia"/>
                <a:sym typeface="Georgia"/>
              </a:rPr>
              <a:t> Paris: UNESCO. doi: 10.5270/OceanObs09-FOO</a:t>
            </a:r>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285939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AAC2-A946-6247-830C-49D709C22C0E}"/>
              </a:ext>
            </a:extLst>
          </p:cNvPr>
          <p:cNvSpPr>
            <a:spLocks noGrp="1"/>
          </p:cNvSpPr>
          <p:nvPr>
            <p:ph type="title"/>
          </p:nvPr>
        </p:nvSpPr>
        <p:spPr>
          <a:xfrm>
            <a:off x="407368" y="209205"/>
            <a:ext cx="10363200" cy="1143000"/>
          </a:xfrm>
        </p:spPr>
        <p:txBody>
          <a:bodyPr/>
          <a:lstStyle/>
          <a:p>
            <a:r>
              <a:rPr lang="en-US" dirty="0"/>
              <a:t>GOOS structures</a:t>
            </a:r>
            <a:br>
              <a:rPr lang="en-US" dirty="0"/>
            </a:br>
            <a:r>
              <a:rPr lang="en-US" dirty="0"/>
              <a:t>today</a:t>
            </a:r>
          </a:p>
        </p:txBody>
      </p:sp>
      <p:sp>
        <p:nvSpPr>
          <p:cNvPr id="3" name="Rectangle 2"/>
          <p:cNvSpPr/>
          <p:nvPr/>
        </p:nvSpPr>
        <p:spPr bwMode="auto">
          <a:xfrm>
            <a:off x="5528447" y="332656"/>
            <a:ext cx="1152128" cy="15121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pic>
        <p:nvPicPr>
          <p:cNvPr id="8" name="Picture 7" descr="C:\Users\ttanhua\AppData\Local\Temp\image001-1.png"/>
          <p:cNvPicPr/>
          <p:nvPr/>
        </p:nvPicPr>
        <p:blipFill rotWithShape="1">
          <a:blip r:embed="rId3" cstate="print">
            <a:extLst>
              <a:ext uri="{28A0092B-C50C-407E-A947-70E740481C1C}">
                <a14:useLocalDpi xmlns:a14="http://schemas.microsoft.com/office/drawing/2010/main" val="0"/>
              </a:ext>
            </a:extLst>
          </a:blip>
          <a:srcRect t="16746" r="12963" b="13157"/>
          <a:stretch/>
        </p:blipFill>
        <p:spPr bwMode="auto">
          <a:xfrm>
            <a:off x="119336" y="1268760"/>
            <a:ext cx="9721080" cy="5217806"/>
          </a:xfrm>
          <a:prstGeom prst="rect">
            <a:avLst/>
          </a:prstGeom>
          <a:noFill/>
          <a:ln>
            <a:noFill/>
          </a:ln>
        </p:spPr>
      </p:pic>
      <p:pic>
        <p:nvPicPr>
          <p:cNvPr id="9" name="Picture 8">
            <a:extLst>
              <a:ext uri="{FF2B5EF4-FFF2-40B4-BE49-F238E27FC236}">
                <a16:creationId xmlns:a16="http://schemas.microsoft.com/office/drawing/2014/main" id="{31690CA4-9C96-9F4B-91A0-F8CDDF44E895}"/>
              </a:ext>
            </a:extLst>
          </p:cNvPr>
          <p:cNvPicPr>
            <a:picLocks noChangeAspect="1"/>
          </p:cNvPicPr>
          <p:nvPr/>
        </p:nvPicPr>
        <p:blipFill>
          <a:blip r:embed="rId4"/>
          <a:stretch>
            <a:fillRect/>
          </a:stretch>
        </p:blipFill>
        <p:spPr>
          <a:xfrm>
            <a:off x="8720278" y="543990"/>
            <a:ext cx="3187340" cy="2601667"/>
          </a:xfrm>
          <a:prstGeom prst="rect">
            <a:avLst/>
          </a:prstGeom>
        </p:spPr>
      </p:pic>
    </p:spTree>
    <p:extLst>
      <p:ext uri="{BB962C8B-B14F-4D97-AF65-F5344CB8AC3E}">
        <p14:creationId xmlns:p14="http://schemas.microsoft.com/office/powerpoint/2010/main" val="204061164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3B0ACE-0D42-4A46-AF48-2EA590FDE169}"/>
              </a:ext>
            </a:extLst>
          </p:cNvPr>
          <p:cNvSpPr>
            <a:spLocks noGrp="1"/>
          </p:cNvSpPr>
          <p:nvPr>
            <p:ph type="title"/>
          </p:nvPr>
        </p:nvSpPr>
        <p:spPr>
          <a:xfrm>
            <a:off x="818430" y="-188532"/>
            <a:ext cx="10363200" cy="1143000"/>
          </a:xfrm>
        </p:spPr>
        <p:txBody>
          <a:bodyPr/>
          <a:lstStyle/>
          <a:p>
            <a:pPr algn="ctr"/>
            <a:r>
              <a:rPr lang="en-US" b="1" dirty="0"/>
              <a:t>Delivery across 3 target application areas</a:t>
            </a:r>
            <a:endParaRPr lang="en-US" sz="3200" b="1" dirty="0"/>
          </a:p>
        </p:txBody>
      </p:sp>
      <p:sp>
        <p:nvSpPr>
          <p:cNvPr id="2" name="Rectangle 1">
            <a:extLst>
              <a:ext uri="{FF2B5EF4-FFF2-40B4-BE49-F238E27FC236}">
                <a16:creationId xmlns:a16="http://schemas.microsoft.com/office/drawing/2014/main" id="{9042302D-04BF-1B43-8DB6-F912B65A7107}"/>
              </a:ext>
            </a:extLst>
          </p:cNvPr>
          <p:cNvSpPr/>
          <p:nvPr/>
        </p:nvSpPr>
        <p:spPr bwMode="auto">
          <a:xfrm>
            <a:off x="11352584" y="1515207"/>
            <a:ext cx="720080" cy="33539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nvGrpSpPr>
          <p:cNvPr id="4" name="Group 3"/>
          <p:cNvGrpSpPr/>
          <p:nvPr/>
        </p:nvGrpSpPr>
        <p:grpSpPr>
          <a:xfrm>
            <a:off x="335360" y="908720"/>
            <a:ext cx="11136772" cy="3754148"/>
            <a:chOff x="986408" y="1259028"/>
            <a:chExt cx="10629740" cy="3466116"/>
          </a:xfrm>
        </p:grpSpPr>
        <p:pic>
          <p:nvPicPr>
            <p:cNvPr id="9" name="Picture 12">
              <a:extLst>
                <a:ext uri="{FF2B5EF4-FFF2-40B4-BE49-F238E27FC236}">
                  <a16:creationId xmlns:a16="http://schemas.microsoft.com/office/drawing/2014/main" id="{70E593DE-0120-F341-BD51-C6A1FF49EA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6408" y="1836294"/>
              <a:ext cx="3525416" cy="230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a:extLst>
                <a:ext uri="{FF2B5EF4-FFF2-40B4-BE49-F238E27FC236}">
                  <a16:creationId xmlns:a16="http://schemas.microsoft.com/office/drawing/2014/main" id="{B50600C6-DFA3-A842-8009-7A6A9CE197FF}"/>
                </a:ext>
              </a:extLst>
            </p:cNvPr>
            <p:cNvSpPr txBox="1">
              <a:spLocks noChangeArrowheads="1"/>
            </p:cNvSpPr>
            <p:nvPr/>
          </p:nvSpPr>
          <p:spPr bwMode="auto">
            <a:xfrm>
              <a:off x="1559496" y="1276463"/>
              <a:ext cx="2447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fr-FR" i="1" dirty="0"/>
                <a:t>Climate</a:t>
              </a:r>
            </a:p>
          </p:txBody>
        </p:sp>
        <p:sp>
          <p:nvSpPr>
            <p:cNvPr id="11" name="TextBox 8">
              <a:extLst>
                <a:ext uri="{FF2B5EF4-FFF2-40B4-BE49-F238E27FC236}">
                  <a16:creationId xmlns:a16="http://schemas.microsoft.com/office/drawing/2014/main" id="{B834A5F2-68ED-3942-A89A-409C96F8FC95}"/>
                </a:ext>
              </a:extLst>
            </p:cNvPr>
            <p:cNvSpPr txBox="1">
              <a:spLocks noChangeArrowheads="1"/>
            </p:cNvSpPr>
            <p:nvPr/>
          </p:nvSpPr>
          <p:spPr bwMode="auto">
            <a:xfrm>
              <a:off x="3996472" y="1259028"/>
              <a:ext cx="4464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fr-FR" i="1" dirty="0"/>
                <a:t>Operational services</a:t>
              </a:r>
            </a:p>
          </p:txBody>
        </p:sp>
        <p:sp>
          <p:nvSpPr>
            <p:cNvPr id="12" name="TextBox 9">
              <a:extLst>
                <a:ext uri="{FF2B5EF4-FFF2-40B4-BE49-F238E27FC236}">
                  <a16:creationId xmlns:a16="http://schemas.microsoft.com/office/drawing/2014/main" id="{44FCBDBE-7160-C449-AB8F-5FD26195FFD1}"/>
                </a:ext>
              </a:extLst>
            </p:cNvPr>
            <p:cNvSpPr txBox="1">
              <a:spLocks noChangeArrowheads="1"/>
            </p:cNvSpPr>
            <p:nvPr/>
          </p:nvSpPr>
          <p:spPr bwMode="auto">
            <a:xfrm>
              <a:off x="7993023" y="1276613"/>
              <a:ext cx="26532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fr-FR" i="1" dirty="0"/>
                <a:t>Ocean health</a:t>
              </a:r>
            </a:p>
          </p:txBody>
        </p:sp>
        <p:pic>
          <p:nvPicPr>
            <p:cNvPr id="14" name="Picture 2">
              <a:extLst>
                <a:ext uri="{FF2B5EF4-FFF2-40B4-BE49-F238E27FC236}">
                  <a16:creationId xmlns:a16="http://schemas.microsoft.com/office/drawing/2014/main" id="{FB918E0C-89CE-AC44-9721-17CAE6971B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168" y="1844824"/>
              <a:ext cx="4007980" cy="230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5">
              <a:extLst>
                <a:ext uri="{FF2B5EF4-FFF2-40B4-BE49-F238E27FC236}">
                  <a16:creationId xmlns:a16="http://schemas.microsoft.com/office/drawing/2014/main" id="{C49962B2-4BDC-8147-9D5F-D5AF43415F3E}"/>
                </a:ext>
              </a:extLst>
            </p:cNvPr>
            <p:cNvPicPr>
              <a:picLocks noChangeAspect="1"/>
            </p:cNvPicPr>
            <p:nvPr/>
          </p:nvPicPr>
          <p:blipFill>
            <a:blip r:embed="rId5"/>
            <a:stretch>
              <a:fillRect/>
            </a:stretch>
          </p:blipFill>
          <p:spPr>
            <a:xfrm>
              <a:off x="4470517" y="1821542"/>
              <a:ext cx="3497691" cy="2324198"/>
            </a:xfrm>
            <a:prstGeom prst="rect">
              <a:avLst/>
            </a:prstGeom>
          </p:spPr>
        </p:pic>
        <p:sp>
          <p:nvSpPr>
            <p:cNvPr id="3" name="TextBox 2">
              <a:extLst>
                <a:ext uri="{FF2B5EF4-FFF2-40B4-BE49-F238E27FC236}">
                  <a16:creationId xmlns:a16="http://schemas.microsoft.com/office/drawing/2014/main" id="{5CE221DD-4852-CD46-AEB8-6A51840DC5F9}"/>
                </a:ext>
              </a:extLst>
            </p:cNvPr>
            <p:cNvSpPr txBox="1"/>
            <p:nvPr/>
          </p:nvSpPr>
          <p:spPr>
            <a:xfrm>
              <a:off x="986408" y="4186870"/>
              <a:ext cx="3381400" cy="523220"/>
            </a:xfrm>
            <a:prstGeom prst="rect">
              <a:avLst/>
            </a:prstGeom>
            <a:noFill/>
          </p:spPr>
          <p:txBody>
            <a:bodyPr wrap="square" rtlCol="0">
              <a:spAutoFit/>
            </a:bodyPr>
            <a:lstStyle/>
            <a:p>
              <a:pPr algn="ctr"/>
              <a:r>
                <a:rPr lang="en-US" sz="1400" i="1" dirty="0"/>
                <a:t>mitigation and adaptation, </a:t>
              </a:r>
              <a:br>
                <a:rPr lang="en-US" sz="1400" i="1" dirty="0"/>
              </a:br>
              <a:r>
                <a:rPr lang="en-US" sz="1400" i="1" dirty="0"/>
                <a:t>seasonal forecasts</a:t>
              </a:r>
            </a:p>
          </p:txBody>
        </p:sp>
        <p:sp>
          <p:nvSpPr>
            <p:cNvPr id="15" name="TextBox 14">
              <a:extLst>
                <a:ext uri="{FF2B5EF4-FFF2-40B4-BE49-F238E27FC236}">
                  <a16:creationId xmlns:a16="http://schemas.microsoft.com/office/drawing/2014/main" id="{E8490BC7-5447-D548-9B38-A78BC1FC723D}"/>
                </a:ext>
              </a:extLst>
            </p:cNvPr>
            <p:cNvSpPr txBox="1"/>
            <p:nvPr/>
          </p:nvSpPr>
          <p:spPr>
            <a:xfrm>
              <a:off x="4507997" y="4193702"/>
              <a:ext cx="3381400" cy="523220"/>
            </a:xfrm>
            <a:prstGeom prst="rect">
              <a:avLst/>
            </a:prstGeom>
            <a:noFill/>
          </p:spPr>
          <p:txBody>
            <a:bodyPr wrap="square" rtlCol="0">
              <a:spAutoFit/>
            </a:bodyPr>
            <a:lstStyle/>
            <a:p>
              <a:pPr algn="ctr"/>
              <a:r>
                <a:rPr lang="en-US" sz="1400" i="1" dirty="0"/>
                <a:t>supporting the marine economy </a:t>
              </a:r>
              <a:br>
                <a:rPr lang="en-US" sz="1400" i="1" dirty="0"/>
              </a:br>
              <a:r>
                <a:rPr lang="en-US" sz="1400" i="1" dirty="0"/>
                <a:t>and reducing risk</a:t>
              </a:r>
            </a:p>
          </p:txBody>
        </p:sp>
        <p:sp>
          <p:nvSpPr>
            <p:cNvPr id="16" name="TextBox 15">
              <a:extLst>
                <a:ext uri="{FF2B5EF4-FFF2-40B4-BE49-F238E27FC236}">
                  <a16:creationId xmlns:a16="http://schemas.microsoft.com/office/drawing/2014/main" id="{74AA5B15-D1E9-5549-A4EC-582FAB2B30FC}"/>
                </a:ext>
              </a:extLst>
            </p:cNvPr>
            <p:cNvSpPr txBox="1"/>
            <p:nvPr/>
          </p:nvSpPr>
          <p:spPr>
            <a:xfrm>
              <a:off x="7957472" y="4201924"/>
              <a:ext cx="3381400" cy="523220"/>
            </a:xfrm>
            <a:prstGeom prst="rect">
              <a:avLst/>
            </a:prstGeom>
            <a:noFill/>
          </p:spPr>
          <p:txBody>
            <a:bodyPr wrap="square" rtlCol="0">
              <a:spAutoFit/>
            </a:bodyPr>
            <a:lstStyle/>
            <a:p>
              <a:pPr algn="ctr"/>
              <a:r>
                <a:rPr lang="en-US" sz="1400" i="1" dirty="0"/>
                <a:t>sustainability of ocean </a:t>
              </a:r>
              <a:br>
                <a:rPr lang="en-US" sz="1400" i="1" dirty="0"/>
              </a:br>
              <a:r>
                <a:rPr lang="en-US" sz="1400" i="1" dirty="0"/>
                <a:t>ecosystem services</a:t>
              </a:r>
            </a:p>
          </p:txBody>
        </p:sp>
      </p:grpSp>
      <p:pic>
        <p:nvPicPr>
          <p:cNvPr id="17" name="Picture 16">
            <a:extLst>
              <a:ext uri="{FF2B5EF4-FFF2-40B4-BE49-F238E27FC236}">
                <a16:creationId xmlns:a16="http://schemas.microsoft.com/office/drawing/2014/main" id="{CBE41D46-E875-2D40-B944-D8FC1D809CE3}"/>
              </a:ext>
            </a:extLst>
          </p:cNvPr>
          <p:cNvPicPr>
            <a:picLocks noChangeAspect="1"/>
          </p:cNvPicPr>
          <p:nvPr/>
        </p:nvPicPr>
        <p:blipFill>
          <a:blip r:embed="rId6"/>
          <a:stretch>
            <a:fillRect/>
          </a:stretch>
        </p:blipFill>
        <p:spPr>
          <a:xfrm>
            <a:off x="2423592" y="4582882"/>
            <a:ext cx="6874470" cy="2153257"/>
          </a:xfrm>
          <a:prstGeom prst="rect">
            <a:avLst/>
          </a:prstGeom>
        </p:spPr>
      </p:pic>
    </p:spTree>
    <p:extLst>
      <p:ext uri="{BB962C8B-B14F-4D97-AF65-F5344CB8AC3E}">
        <p14:creationId xmlns:p14="http://schemas.microsoft.com/office/powerpoint/2010/main" val="113108615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8C25DE-A266-BC43-A021-D28B1F9CA7A7}"/>
              </a:ext>
            </a:extLst>
          </p:cNvPr>
          <p:cNvPicPr>
            <a:picLocks noChangeAspect="1"/>
          </p:cNvPicPr>
          <p:nvPr/>
        </p:nvPicPr>
        <p:blipFill>
          <a:blip r:embed="rId2"/>
          <a:stretch>
            <a:fillRect/>
          </a:stretch>
        </p:blipFill>
        <p:spPr>
          <a:xfrm>
            <a:off x="3935760" y="-30569"/>
            <a:ext cx="8760296" cy="6723698"/>
          </a:xfrm>
          <a:prstGeom prst="rect">
            <a:avLst/>
          </a:prstGeom>
        </p:spPr>
      </p:pic>
      <p:sp>
        <p:nvSpPr>
          <p:cNvPr id="3" name="Rectangle 2">
            <a:extLst>
              <a:ext uri="{FF2B5EF4-FFF2-40B4-BE49-F238E27FC236}">
                <a16:creationId xmlns:a16="http://schemas.microsoft.com/office/drawing/2014/main" id="{C29EE1C0-8930-A340-AAD5-43B07E74A729}"/>
              </a:ext>
            </a:extLst>
          </p:cNvPr>
          <p:cNvSpPr/>
          <p:nvPr/>
        </p:nvSpPr>
        <p:spPr bwMode="auto">
          <a:xfrm>
            <a:off x="8544272" y="3094912"/>
            <a:ext cx="2808311" cy="35744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5" name="Rectangle 4">
            <a:extLst>
              <a:ext uri="{FF2B5EF4-FFF2-40B4-BE49-F238E27FC236}">
                <a16:creationId xmlns:a16="http://schemas.microsoft.com/office/drawing/2014/main" id="{B2963810-DAD4-214D-BE96-B9874B4664D0}"/>
              </a:ext>
            </a:extLst>
          </p:cNvPr>
          <p:cNvSpPr/>
          <p:nvPr/>
        </p:nvSpPr>
        <p:spPr bwMode="auto">
          <a:xfrm>
            <a:off x="-196434" y="666410"/>
            <a:ext cx="4464496" cy="2428502"/>
          </a:xfrm>
          <a:prstGeom prst="rect">
            <a:avLst/>
          </a:prstGeom>
          <a:solidFill>
            <a:schemeClr val="bg1"/>
          </a:solidFill>
          <a:ln w="101600" cap="flat" cmpd="sng" algn="ctr">
            <a:solidFill>
              <a:schemeClr val="accent1">
                <a:lumMod val="75000"/>
              </a:schemeClr>
            </a:solidFill>
            <a:prstDash val="solid"/>
            <a:round/>
            <a:headEnd type="none" w="med" len="med"/>
            <a:tailEnd type="none" w="med" len="med"/>
          </a:ln>
          <a:effectLst/>
        </p:spPr>
        <p:txBody>
          <a:bodyPr vert="horz" wrap="square" lIns="720000" tIns="360000" rIns="360000" bIns="360000" numCol="1" rtlCol="0" anchor="t" anchorCtr="0" compatLnSpc="1">
            <a:prstTxWarp prst="textNoShape">
              <a:avLst/>
            </a:prstTxWarp>
          </a:bodyPr>
          <a:lstStyle/>
          <a:p>
            <a:pPr marL="0" indent="0">
              <a:buNone/>
            </a:pPr>
            <a:r>
              <a:rPr lang="en-US" sz="2000" b="1" dirty="0">
                <a:latin typeface="+mj-lt"/>
              </a:rPr>
              <a:t>Vision</a:t>
            </a:r>
          </a:p>
          <a:p>
            <a:pPr marL="0" indent="0">
              <a:buNone/>
            </a:pPr>
            <a:r>
              <a:rPr lang="en-US" sz="1800" dirty="0">
                <a:latin typeface="+mj-lt"/>
              </a:rPr>
              <a:t>A truly global ocean observing system that delivers </a:t>
            </a:r>
            <a:br>
              <a:rPr lang="en-US" sz="1800" dirty="0">
                <a:latin typeface="+mj-lt"/>
              </a:rPr>
            </a:br>
            <a:r>
              <a:rPr lang="en-US" sz="1800" dirty="0">
                <a:latin typeface="+mj-lt"/>
              </a:rPr>
              <a:t>the essential information needed for our sustainable development, safety, wellbeing and prosperity </a:t>
            </a:r>
          </a:p>
        </p:txBody>
      </p:sp>
      <p:pic>
        <p:nvPicPr>
          <p:cNvPr id="6" name="Picture 5">
            <a:extLst>
              <a:ext uri="{FF2B5EF4-FFF2-40B4-BE49-F238E27FC236}">
                <a16:creationId xmlns:a16="http://schemas.microsoft.com/office/drawing/2014/main" id="{00118250-AAC3-D04B-BFAE-DF3FCF0EEBA8}"/>
              </a:ext>
            </a:extLst>
          </p:cNvPr>
          <p:cNvPicPr>
            <a:picLocks noChangeAspect="1"/>
          </p:cNvPicPr>
          <p:nvPr/>
        </p:nvPicPr>
        <p:blipFill>
          <a:blip r:embed="rId3"/>
          <a:stretch>
            <a:fillRect/>
          </a:stretch>
        </p:blipFill>
        <p:spPr>
          <a:xfrm>
            <a:off x="8597267" y="3166920"/>
            <a:ext cx="2611301" cy="3691080"/>
          </a:xfrm>
          <a:prstGeom prst="rect">
            <a:avLst/>
          </a:prstGeom>
        </p:spPr>
      </p:pic>
      <p:sp>
        <p:nvSpPr>
          <p:cNvPr id="7" name="Rectangle 6">
            <a:extLst>
              <a:ext uri="{FF2B5EF4-FFF2-40B4-BE49-F238E27FC236}">
                <a16:creationId xmlns:a16="http://schemas.microsoft.com/office/drawing/2014/main" id="{CEA880CF-EE4A-2C4D-B405-6793A8C19EE6}"/>
              </a:ext>
            </a:extLst>
          </p:cNvPr>
          <p:cNvSpPr/>
          <p:nvPr/>
        </p:nvSpPr>
        <p:spPr bwMode="auto">
          <a:xfrm>
            <a:off x="-196434" y="3501008"/>
            <a:ext cx="4464496" cy="2376264"/>
          </a:xfrm>
          <a:prstGeom prst="rect">
            <a:avLst/>
          </a:prstGeom>
          <a:solidFill>
            <a:schemeClr val="bg1"/>
          </a:solidFill>
          <a:ln w="101600" cap="flat" cmpd="sng" algn="ctr">
            <a:solidFill>
              <a:srgbClr val="FF9300"/>
            </a:solidFill>
            <a:prstDash val="solid"/>
            <a:round/>
            <a:headEnd type="none" w="med" len="med"/>
            <a:tailEnd type="none" w="med" len="med"/>
          </a:ln>
          <a:effectLst/>
        </p:spPr>
        <p:txBody>
          <a:bodyPr vert="horz" wrap="square" lIns="720000" tIns="360000" rIns="360000" bIns="360000" numCol="1" rtlCol="0" anchor="t" anchorCtr="0" compatLnSpc="1">
            <a:prstTxWarp prst="textNoShape">
              <a:avLst/>
            </a:prstTxWarp>
          </a:bodyPr>
          <a:lstStyle/>
          <a:p>
            <a:pPr marL="0" indent="0">
              <a:buNone/>
            </a:pPr>
            <a:r>
              <a:rPr lang="en-US" sz="2000" b="1" dirty="0"/>
              <a:t>Mission</a:t>
            </a:r>
          </a:p>
          <a:p>
            <a:pPr marL="0" indent="0">
              <a:buNone/>
            </a:pPr>
            <a:r>
              <a:rPr lang="en-US" sz="1800" dirty="0"/>
              <a:t>To lead the ocean observing community and create the partnerships to grow an integrated, responsive and sustained observing system </a:t>
            </a:r>
          </a:p>
        </p:txBody>
      </p:sp>
    </p:spTree>
    <p:extLst>
      <p:ext uri="{BB962C8B-B14F-4D97-AF65-F5344CB8AC3E}">
        <p14:creationId xmlns:p14="http://schemas.microsoft.com/office/powerpoint/2010/main" val="222585492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70769F-E0CF-374B-9C7A-914F2976A569}"/>
              </a:ext>
            </a:extLst>
          </p:cNvPr>
          <p:cNvPicPr>
            <a:picLocks noChangeAspect="1"/>
          </p:cNvPicPr>
          <p:nvPr/>
        </p:nvPicPr>
        <p:blipFill>
          <a:blip r:embed="rId2"/>
          <a:stretch>
            <a:fillRect/>
          </a:stretch>
        </p:blipFill>
        <p:spPr>
          <a:xfrm>
            <a:off x="7608168" y="332656"/>
            <a:ext cx="4330152" cy="6120680"/>
          </a:xfrm>
          <a:prstGeom prst="rect">
            <a:avLst/>
          </a:prstGeom>
        </p:spPr>
      </p:pic>
      <p:sp>
        <p:nvSpPr>
          <p:cNvPr id="6" name="Title 5">
            <a:extLst>
              <a:ext uri="{FF2B5EF4-FFF2-40B4-BE49-F238E27FC236}">
                <a16:creationId xmlns:a16="http://schemas.microsoft.com/office/drawing/2014/main" id="{F14C8CD8-9420-9945-B039-486341AC2C58}"/>
              </a:ext>
            </a:extLst>
          </p:cNvPr>
          <p:cNvSpPr>
            <a:spLocks noGrp="1"/>
          </p:cNvSpPr>
          <p:nvPr>
            <p:ph type="title"/>
          </p:nvPr>
        </p:nvSpPr>
        <p:spPr>
          <a:xfrm>
            <a:off x="914400" y="304800"/>
            <a:ext cx="5613648" cy="2692152"/>
          </a:xfrm>
        </p:spPr>
        <p:txBody>
          <a:bodyPr/>
          <a:lstStyle/>
          <a:p>
            <a:pPr algn="ctr"/>
            <a:r>
              <a:rPr lang="en-US" b="1" dirty="0"/>
              <a:t>An ambitious strategy</a:t>
            </a:r>
            <a:br>
              <a:rPr lang="en-US" b="1" dirty="0"/>
            </a:br>
            <a:r>
              <a:rPr lang="en-US" b="1" dirty="0"/>
              <a:t>for the </a:t>
            </a:r>
            <a:r>
              <a:rPr lang="en-US" b="1" dirty="0" smtClean="0"/>
              <a:t/>
            </a:r>
            <a:br>
              <a:rPr lang="en-US" b="1" dirty="0" smtClean="0"/>
            </a:br>
            <a:r>
              <a:rPr lang="en-US" b="1" dirty="0" smtClean="0"/>
              <a:t>Global Ocean </a:t>
            </a:r>
            <a:br>
              <a:rPr lang="en-US" b="1" dirty="0" smtClean="0"/>
            </a:br>
            <a:r>
              <a:rPr lang="en-US" b="1" dirty="0" smtClean="0"/>
              <a:t>Observing </a:t>
            </a:r>
            <a:r>
              <a:rPr lang="en-US" b="1" dirty="0"/>
              <a:t>S</a:t>
            </a:r>
            <a:r>
              <a:rPr lang="en-US" b="1" dirty="0" smtClean="0"/>
              <a:t>ystem</a:t>
            </a:r>
            <a:endParaRPr lang="en-US" b="1" dirty="0"/>
          </a:p>
        </p:txBody>
      </p:sp>
      <p:sp>
        <p:nvSpPr>
          <p:cNvPr id="7" name="Rectangle 6">
            <a:extLst>
              <a:ext uri="{FF2B5EF4-FFF2-40B4-BE49-F238E27FC236}">
                <a16:creationId xmlns:a16="http://schemas.microsoft.com/office/drawing/2014/main" id="{2A333DF5-E58D-FC4F-938C-B69922561C2F}"/>
              </a:ext>
            </a:extLst>
          </p:cNvPr>
          <p:cNvSpPr/>
          <p:nvPr/>
        </p:nvSpPr>
        <p:spPr bwMode="auto">
          <a:xfrm>
            <a:off x="-168696" y="3573016"/>
            <a:ext cx="4896544" cy="2232248"/>
          </a:xfrm>
          <a:prstGeom prst="rect">
            <a:avLst/>
          </a:prstGeom>
          <a:solidFill>
            <a:schemeClr val="bg1"/>
          </a:solidFill>
          <a:ln w="63500" cap="flat" cmpd="sng" algn="ctr">
            <a:solidFill>
              <a:srgbClr val="0070C0"/>
            </a:solidFill>
            <a:prstDash val="solid"/>
            <a:round/>
            <a:headEnd type="none" w="med" len="med"/>
            <a:tailEnd type="none" w="med" len="med"/>
          </a:ln>
          <a:effectLst/>
        </p:spPr>
        <p:txBody>
          <a:bodyPr vert="horz" wrap="square" lIns="360000" tIns="360000" rIns="684000" bIns="360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accent2"/>
                </a:solidFill>
                <a:effectLst/>
                <a:latin typeface="Arial" pitchFamily="-1" charset="0"/>
                <a:ea typeface="ＭＳ Ｐゴシック" pitchFamily="-1" charset="-128"/>
                <a:cs typeface="ＭＳ Ｐゴシック" pitchFamily="-1" charset="-128"/>
              </a:rPr>
              <a:t>Implementing this strategy will demand a step change in the level of effectiveness of partnerships across the scientific and end-user communities.</a:t>
            </a:r>
            <a:endParaRPr kumimoji="0" lang="en-US" sz="2000" b="0" i="0" u="none" strike="noStrike" cap="none" normalizeH="0" baseline="0" dirty="0">
              <a:ln>
                <a:noFill/>
              </a:ln>
              <a:solidFill>
                <a:schemeClr val="accent2"/>
              </a:solidFill>
              <a:effectLst/>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141127586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30459</TotalTime>
  <Words>1168</Words>
  <Application>Microsoft Office PowerPoint</Application>
  <PresentationFormat>Widescreen</PresentationFormat>
  <Paragraphs>110</Paragraphs>
  <Slides>14</Slides>
  <Notes>9</Notes>
  <HiddenSlides>1</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14</vt:i4>
      </vt:variant>
    </vt:vector>
  </HeadingPairs>
  <TitlesOfParts>
    <vt:vector size="24" baseType="lpstr">
      <vt:lpstr>ＭＳ Ｐゴシック</vt:lpstr>
      <vt:lpstr>Arial</vt:lpstr>
      <vt:lpstr>Calibri</vt:lpstr>
      <vt:lpstr>Georgia</vt:lpstr>
      <vt:lpstr>Open Sans</vt:lpstr>
      <vt:lpstr>Roboto</vt:lpstr>
      <vt:lpstr>Blank Presentation</vt:lpstr>
      <vt:lpstr>1_Office Theme</vt:lpstr>
      <vt:lpstr>2_Custom Design</vt:lpstr>
      <vt:lpstr>2_Office Theme</vt:lpstr>
      <vt:lpstr>The Global Ocean Observing System </vt:lpstr>
      <vt:lpstr>What is GOOS?</vt:lpstr>
      <vt:lpstr>The Framework of Ocean Observing (FOO);  A central document to GOOS</vt:lpstr>
      <vt:lpstr>Essential Ocean Variables (EOVs); a central element of the FOO</vt:lpstr>
      <vt:lpstr>Essential Variables: A concept to guide planning and implementation of observing</vt:lpstr>
      <vt:lpstr>GOOS structures today</vt:lpstr>
      <vt:lpstr>Delivery across 3 target application areas</vt:lpstr>
      <vt:lpstr>PowerPoint Presentation</vt:lpstr>
      <vt:lpstr>An ambitious strategy for the  Global Ocean  Observing System</vt:lpstr>
      <vt:lpstr>PowerPoint Presentation</vt:lpstr>
      <vt:lpstr>PowerPoint Presentation</vt:lpstr>
      <vt:lpstr>PowerPoint Presentation</vt:lpstr>
      <vt:lpstr>PowerPoint Presentation</vt:lpstr>
      <vt:lpstr>PowerPoint Presentation</vt:lpstr>
    </vt:vector>
  </TitlesOfParts>
  <Company>IOC/UNESCO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Decisions from beginning 2007</dc:title>
  <dc:creator>Albert Fischer</dc:creator>
  <cp:lastModifiedBy>Tanhua, Toste</cp:lastModifiedBy>
  <cp:revision>729</cp:revision>
  <cp:lastPrinted>2015-06-22T08:22:37Z</cp:lastPrinted>
  <dcterms:created xsi:type="dcterms:W3CDTF">2012-11-19T13:57:22Z</dcterms:created>
  <dcterms:modified xsi:type="dcterms:W3CDTF">2020-11-03T07:09:35Z</dcterms:modified>
</cp:coreProperties>
</file>