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  <p:sldMasterId id="2147483723" r:id="rId2"/>
  </p:sldMasterIdLst>
  <p:notesMasterIdLst>
    <p:notesMasterId r:id="rId9"/>
  </p:notesMasterIdLst>
  <p:sldIdLst>
    <p:sldId id="335" r:id="rId3"/>
    <p:sldId id="305" r:id="rId4"/>
    <p:sldId id="306" r:id="rId5"/>
    <p:sldId id="308" r:id="rId6"/>
    <p:sldId id="388" r:id="rId7"/>
    <p:sldId id="309" r:id="rId8"/>
  </p:sldIdLst>
  <p:sldSz cx="9144000" cy="6858000" type="screen4x3"/>
  <p:notesSz cx="6858000" cy="9144000"/>
  <p:embeddedFontLst>
    <p:embeddedFont>
      <p:font typeface="Avenir" panose="02000503020000020003" pitchFamily="2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7" roundtripDataSignature="AMtx7mi8dzrKHRPS1na4jSkI7tT5ROXc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16579D-7ECD-4919-9AD2-C7ED98EA17C6}">
  <a:tblStyle styleId="{2316579D-7ECD-4919-9AD2-C7ED98EA17C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6F0EB"/>
          </a:solidFill>
        </a:fill>
      </a:tcStyle>
    </a:wholeTbl>
    <a:band1H>
      <a:tcTxStyle/>
      <a:tcStyle>
        <a:tcBdr/>
        <a:fill>
          <a:solidFill>
            <a:srgbClr val="ECE0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CE0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BBE9891-61F5-4955-93BE-36EB2113999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B34B79C-1C40-43E6-8A0C-263C6FD937D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88251D6-CAC1-491B-825E-F32C9FDAEDF0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488CAA9-F171-435C-B5F6-B31B9ADAA0AB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6F0EB"/>
          </a:solidFill>
        </a:fill>
      </a:tcStyle>
    </a:wholeTbl>
    <a:band1H>
      <a:tcTxStyle b="off" i="off"/>
      <a:tcStyle>
        <a:tcBdr/>
        <a:fill>
          <a:solidFill>
            <a:srgbClr val="ECE0D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CE0D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6"/>
  </p:normalViewPr>
  <p:slideViewPr>
    <p:cSldViewPr snapToGrid="0">
      <p:cViewPr varScale="1">
        <p:scale>
          <a:sx n="108" d="100"/>
          <a:sy n="108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17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17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81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177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18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eb71ef23ac_0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25" name="Google Shape;2425;geb71ef23a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ebf947c4af_25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6" name="Google Shape;1166;gebf947c4af_25_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ebf947c4af_25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4" name="Google Shape;1174;gebf947c4af_25_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ebf947c4af_25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9" name="Google Shape;1189;gebf947c4af_25_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ebf947c4af_25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9" name="Google Shape;1189;gebf947c4af_25_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24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ebf947c4af_25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6" name="Google Shape;1196;gebf947c4af_25_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35.jp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bf947c4af_25_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Google Shape;392;gebf947c4af_25_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Google Shape;393;gebf947c4af_25_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gebf947c4af_25_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Google Shape;395;gebf947c4af_25_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ebf947c4af_25_9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6274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98" name="Google Shape;398;gebf947c4af_25_9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gebf947c4af_25_9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gebf947c4af_25_9"/>
          <p:cNvSpPr/>
          <p:nvPr/>
        </p:nvSpPr>
        <p:spPr>
          <a:xfrm>
            <a:off x="76200" y="6629400"/>
            <a:ext cx="5777948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6274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SIT-35, 25-26 March 2020	Join at www.slido.com with the event code: #ceos-sit-35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 2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bf947c4af_25_14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6274"/>
            </a:schemeClr>
          </a:solidFill>
          <a:ln w="25400" cap="flat" cmpd="sng">
            <a:solidFill>
              <a:schemeClr val="lt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03" name="Google Shape;403;gebf947c4af_25_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4" name="Google Shape;404;gebf947c4af_25_14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6274"/>
            </a:schemeClr>
          </a:solidFill>
          <a:ln w="25400" cap="flat" cmpd="sng">
            <a:solidFill>
              <a:schemeClr val="lt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CEOS Plenary 2019, 14-16 October</a:t>
            </a:r>
            <a:endParaRPr sz="11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ebf947c4af_25_14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Y30_Ⅰ.1.2">
  <p:cSld name="2_FY30_Ⅰ.1.2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bf947c4af_25_2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525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9" name="Google Shape;409;gebf947c4af_25_2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25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Google Shape;410;gebf947c4af_25_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G ">
  <p:cSld name="DARK BG 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ebf947c4af_25_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053"/>
            <a:ext cx="9144000" cy="5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ebf947c4af_25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8617" y="-216085"/>
            <a:ext cx="1570420" cy="985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gebf947c4af_25_24"/>
          <p:cNvCxnSpPr/>
          <p:nvPr/>
        </p:nvCxnSpPr>
        <p:spPr>
          <a:xfrm>
            <a:off x="166076" y="6422971"/>
            <a:ext cx="880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gebf947c4af_25_24"/>
          <p:cNvSpPr txBox="1">
            <a:spLocks noGrp="1"/>
          </p:cNvSpPr>
          <p:nvPr>
            <p:ph type="title"/>
          </p:nvPr>
        </p:nvSpPr>
        <p:spPr>
          <a:xfrm>
            <a:off x="163696" y="157324"/>
            <a:ext cx="758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Google Shape;416;gebf947c4af_25_24"/>
          <p:cNvSpPr txBox="1">
            <a:spLocks noGrp="1"/>
          </p:cNvSpPr>
          <p:nvPr>
            <p:ph type="body" idx="1"/>
          </p:nvPr>
        </p:nvSpPr>
        <p:spPr>
          <a:xfrm>
            <a:off x="144889" y="1095950"/>
            <a:ext cx="8822700" cy="52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17" name="Google Shape;417;gebf947c4af_25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434" y="6585917"/>
            <a:ext cx="1227689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gebf947c4af_25_24"/>
          <p:cNvGrpSpPr/>
          <p:nvPr/>
        </p:nvGrpSpPr>
        <p:grpSpPr>
          <a:xfrm>
            <a:off x="170016" y="6572066"/>
            <a:ext cx="6960691" cy="108086"/>
            <a:chOff x="226688" y="6572055"/>
            <a:chExt cx="9280921" cy="144115"/>
          </a:xfrm>
        </p:grpSpPr>
        <p:pic>
          <p:nvPicPr>
            <p:cNvPr id="419" name="Google Shape;419;gebf947c4af_25_24" descr="a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gebf947c4af_25_24" descr="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gebf947c4af_25_24" descr="ch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gebf947c4af_25_24" descr="cz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gebf947c4af_25_24" descr="d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gebf947c4af_25_24" descr="dk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gebf947c4af_25_24" descr="e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gebf947c4af_25_24" descr="es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gebf947c4af_25_24" descr="fi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gebf947c4af_25_24" descr="f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gebf947c4af_25_24" descr="gr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gebf947c4af_25_24" descr="hu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gebf947c4af_25_24" descr="ie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gebf947c4af_25_24" descr="i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gebf947c4af_25_24" descr="l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gebf947c4af_25_24" descr="n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gebf947c4af_25_24" descr="n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gebf947c4af_25_24" descr="pl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gebf947c4af_25_24" descr="pt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gebf947c4af_25_24" descr="ro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gebf947c4af_25_24" descr="s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gebf947c4af_25_24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gebf947c4af_25_24" descr="ca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gebf947c4af_25_2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gebf947c4af_25_24" descr="si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4" name="Google Shape;444;gebf947c4af_25_24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8113345" y="4909310"/>
            <a:ext cx="1118173" cy="1118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b71ef23ac_2_9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4313"/>
            </a:schemeClr>
          </a:solidFill>
          <a:ln w="25400" cap="flat" cmpd="sng">
            <a:solidFill>
              <a:schemeClr val="lt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79" name="Google Shape;79;geb71ef23ac_2_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geb71ef23ac_2_9"/>
          <p:cNvSpPr/>
          <p:nvPr/>
        </p:nvSpPr>
        <p:spPr>
          <a:xfrm>
            <a:off x="76200" y="6629400"/>
            <a:ext cx="23622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4313"/>
            </a:schemeClr>
          </a:solidFill>
          <a:ln w="25400" cap="flat" cmpd="sng">
            <a:solidFill>
              <a:schemeClr val="lt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CEOS Plenary 2019, 14-16 October</a:t>
            </a:r>
            <a:endParaRPr sz="11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eb71ef23ac_2_9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b71ef23ac_2_18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4313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88" name="Google Shape;88;geb71ef23ac_2_18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geb71ef23ac_2_18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geb71ef23ac_2_18"/>
          <p:cNvSpPr/>
          <p:nvPr/>
        </p:nvSpPr>
        <p:spPr>
          <a:xfrm>
            <a:off x="76200" y="6629400"/>
            <a:ext cx="57780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4313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SIT-35, 25-26 March 2020	Join at www.slido.com with the event code: #ceos-sit-35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Y30_Ⅰ.1.2">
  <p:cSld name="2_FY30_Ⅰ.1.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b71ef23ac_2_2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geb71ef23ac_2_2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geb71ef23ac_2_24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bdc30e2bc_10_1159"/>
          <p:cNvSpPr txBox="1">
            <a:spLocks noGrp="1"/>
          </p:cNvSpPr>
          <p:nvPr>
            <p:ph type="body" idx="1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>
  <p:cSld name="タイトル スライド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gebdc30e2bc_10_1161"/>
          <p:cNvGrpSpPr/>
          <p:nvPr/>
        </p:nvGrpSpPr>
        <p:grpSpPr>
          <a:xfrm>
            <a:off x="7704030" y="36192552"/>
            <a:ext cx="2880471" cy="291604"/>
            <a:chOff x="1725846" y="40206081"/>
            <a:chExt cx="27750207" cy="2624698"/>
          </a:xfrm>
        </p:grpSpPr>
        <p:pic>
          <p:nvPicPr>
            <p:cNvPr id="100" name="Google Shape;100;gebdc30e2bc_10_1161" descr="JAXA Logo.pdf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5918137" y="40300772"/>
              <a:ext cx="3557915" cy="2530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gebdc30e2bc_10_1161" descr="soloEO logo.tif"/>
            <p:cNvSpPr/>
            <p:nvPr/>
          </p:nvSpPr>
          <p:spPr>
            <a:xfrm>
              <a:off x="22543961" y="40842463"/>
              <a:ext cx="3125400" cy="117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" name="Google Shape;102;gebdc30e2bc_10_11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674219" y="40206081"/>
              <a:ext cx="5700452" cy="2571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gebdc30e2bc_10_1161" descr="aber-uni-logo.pdf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25846" y="40664084"/>
              <a:ext cx="6526493" cy="15027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>
  <p:cSld name="COVER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ebdc30e2bc_10_11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"/>
            <a:ext cx="9144000" cy="5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ebdc30e2bc_10_1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8617" y="-216085"/>
            <a:ext cx="1570420" cy="985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gebdc30e2bc_10_1167"/>
          <p:cNvCxnSpPr/>
          <p:nvPr/>
        </p:nvCxnSpPr>
        <p:spPr>
          <a:xfrm>
            <a:off x="164765" y="5108864"/>
            <a:ext cx="880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gebdc30e2bc_10_1167"/>
          <p:cNvSpPr txBox="1">
            <a:spLocks noGrp="1"/>
          </p:cNvSpPr>
          <p:nvPr>
            <p:ph type="title"/>
          </p:nvPr>
        </p:nvSpPr>
        <p:spPr>
          <a:xfrm>
            <a:off x="162319" y="4701615"/>
            <a:ext cx="88059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ebdc30e2bc_10_1167"/>
          <p:cNvSpPr txBox="1">
            <a:spLocks noGrp="1"/>
          </p:cNvSpPr>
          <p:nvPr>
            <p:ph type="body" idx="1"/>
          </p:nvPr>
        </p:nvSpPr>
        <p:spPr>
          <a:xfrm>
            <a:off x="7023754" y="5091757"/>
            <a:ext cx="1946100" cy="13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r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110" name="Google Shape;110;gebdc30e2bc_10_1167"/>
          <p:cNvCxnSpPr/>
          <p:nvPr/>
        </p:nvCxnSpPr>
        <p:spPr>
          <a:xfrm>
            <a:off x="166076" y="6422971"/>
            <a:ext cx="880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1" name="Google Shape;111;gebdc30e2bc_10_1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434" y="6585917"/>
            <a:ext cx="1227689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gebdc30e2bc_10_1167"/>
          <p:cNvGrpSpPr/>
          <p:nvPr/>
        </p:nvGrpSpPr>
        <p:grpSpPr>
          <a:xfrm>
            <a:off x="170016" y="6572066"/>
            <a:ext cx="6960691" cy="108086"/>
            <a:chOff x="226688" y="6572055"/>
            <a:chExt cx="9280921" cy="144115"/>
          </a:xfrm>
        </p:grpSpPr>
        <p:pic>
          <p:nvPicPr>
            <p:cNvPr id="113" name="Google Shape;113;gebdc30e2bc_10_1167" descr="a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gebdc30e2bc_10_1167" descr="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gebdc30e2bc_10_1167" descr="ch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gebdc30e2bc_10_1167" descr="cz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gebdc30e2bc_10_1167" descr="d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gebdc30e2bc_10_1167" descr="dk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gebdc30e2bc_10_1167" descr="e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gebdc30e2bc_10_1167" descr="es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gebdc30e2bc_10_1167" descr="fi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gebdc30e2bc_10_1167" descr="f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gebdc30e2bc_10_1167" descr="gr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gebdc30e2bc_10_1167" descr="hu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gebdc30e2bc_10_1167" descr="ie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gebdc30e2bc_10_1167" descr="i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gebdc30e2bc_10_1167" descr="l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gebdc30e2bc_10_1167" descr="n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gebdc30e2bc_10_1167" descr="n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gebdc30e2bc_10_1167" descr="pl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gebdc30e2bc_10_1167" descr="pt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gebdc30e2bc_10_1167" descr="ro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gebdc30e2bc_10_1167" descr="s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gebdc30e2bc_10_1167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gebdc30e2bc_10_1167" descr="ca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gebdc30e2bc_10_1167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gebdc30e2bc_10_1167" descr="si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gebdc30e2bc_10_1167"/>
          <p:cNvSpPr txBox="1"/>
          <p:nvPr/>
        </p:nvSpPr>
        <p:spPr>
          <a:xfrm>
            <a:off x="91787" y="6202583"/>
            <a:ext cx="187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AU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gebdc30e2bc_10_1167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468007" y="0"/>
            <a:ext cx="1920239" cy="192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1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1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1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bdc30e2bc_10_124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ebdc30e2bc_10_124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ebdc30e2bc_10_124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b71ef23ac_2_0"/>
          <p:cNvSpPr txBox="1">
            <a:spLocks noGrp="1"/>
          </p:cNvSpPr>
          <p:nvPr>
            <p:ph type="sldNum" idx="12"/>
          </p:nvPr>
        </p:nvSpPr>
        <p:spPr>
          <a:xfrm>
            <a:off x="7239000" y="6546851"/>
            <a:ext cx="19050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ebf947c4af_25_0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eb71ef23ac_0_45"/>
          <p:cNvSpPr txBox="1">
            <a:spLocks noGrp="1"/>
          </p:cNvSpPr>
          <p:nvPr>
            <p:ph type="title"/>
          </p:nvPr>
        </p:nvSpPr>
        <p:spPr>
          <a:xfrm>
            <a:off x="622800" y="2765500"/>
            <a:ext cx="5746200" cy="107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3000"/>
            </a:pPr>
            <a:r>
              <a:rPr lang="en-AU" sz="24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Systematic Observations Community </a:t>
            </a:r>
            <a:br>
              <a:rPr lang="en-AU" sz="24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AU" sz="24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Synthesis Report for GST </a:t>
            </a:r>
            <a:br>
              <a:rPr lang="en-AU" sz="24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AU" sz="2000" b="1" dirty="0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 Writing Team </a:t>
            </a:r>
            <a:endParaRPr sz="2000" b="1" dirty="0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AU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Frank Martin Seifert (ESA)</a:t>
            </a:r>
            <a:br>
              <a:rPr lang="en-AU" sz="2000" b="1" i="0" u="none" strike="noStrike" cap="none" dirty="0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AU" sz="2000" b="1" i="0" u="none" strike="noStrike" cap="none" dirty="0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000" b="1" i="0" u="none" strike="noStrike" cap="none" dirty="0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AU" sz="1800" dirty="0">
                <a:solidFill>
                  <a:schemeClr val="lt1"/>
                </a:solidFill>
              </a:rPr>
              <a:t>CEOS </a:t>
            </a:r>
            <a:r>
              <a:rPr lang="en-AU" sz="1800" dirty="0" err="1">
                <a:solidFill>
                  <a:schemeClr val="lt1"/>
                </a:solidFill>
              </a:rPr>
              <a:t>WGClimate</a:t>
            </a:r>
            <a:r>
              <a:rPr lang="en-AU" sz="1800" dirty="0">
                <a:solidFill>
                  <a:schemeClr val="lt1"/>
                </a:solidFill>
              </a:rPr>
              <a:t> 8 October 2021</a:t>
            </a:r>
            <a:endParaRPr sz="2000" b="1" i="0" u="none" strike="noStrike" cap="none" dirty="0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8" name="Google Shape;2428;geb71ef23ac_0_45"/>
          <p:cNvSpPr/>
          <p:nvPr/>
        </p:nvSpPr>
        <p:spPr>
          <a:xfrm>
            <a:off x="684489" y="5467341"/>
            <a:ext cx="48108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29" name="Google Shape;2429;geb71ef23ac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1880930" cy="7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30" name="Google Shape;2430;geb71ef23ac_0_45"/>
          <p:cNvSpPr txBox="1"/>
          <p:nvPr/>
        </p:nvSpPr>
        <p:spPr>
          <a:xfrm>
            <a:off x="622789" y="2246633"/>
            <a:ext cx="28062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AU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geb71ef23ac_0_45"/>
          <p:cNvSpPr/>
          <p:nvPr/>
        </p:nvSpPr>
        <p:spPr>
          <a:xfrm>
            <a:off x="7819825" y="330575"/>
            <a:ext cx="1067100" cy="1067100"/>
          </a:xfrm>
          <a:prstGeom prst="star12">
            <a:avLst>
              <a:gd name="adj" fmla="val 3750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mins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ebf947c4af_25_6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b="1">
                <a:solidFill>
                  <a:srgbClr val="FFFFFF"/>
                </a:solidFill>
              </a:rPr>
              <a:t>CEOS and the Systematic</a:t>
            </a:r>
            <a:endParaRPr sz="2400" b="1">
              <a:solidFill>
                <a:srgbClr val="FFFFFF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b="1">
                <a:solidFill>
                  <a:srgbClr val="FFFFFF"/>
                </a:solidFill>
              </a:rPr>
              <a:t>Observation Community</a:t>
            </a:r>
            <a:r>
              <a:rPr lang="en-AU" sz="1100">
                <a:solidFill>
                  <a:schemeClr val="dk1"/>
                </a:solidFill>
              </a:rPr>
              <a:t> 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  <p:sp>
        <p:nvSpPr>
          <p:cNvPr id="1169" name="Google Shape;1169;gebf947c4af_25_6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  <p:pic>
        <p:nvPicPr>
          <p:cNvPr id="1170" name="Google Shape;1170;gebf947c4af_25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45625"/>
            <a:ext cx="5142534" cy="54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gebf947c4af_25_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334" y="1245625"/>
            <a:ext cx="3461950" cy="495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bf947c4af_25_7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b="1">
                <a:solidFill>
                  <a:srgbClr val="FFFFFF"/>
                </a:solidFill>
              </a:rPr>
              <a:t>Global Stocktake</a:t>
            </a:r>
            <a:endParaRPr sz="2400" b="1">
              <a:solidFill>
                <a:srgbClr val="FFFFFF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b="1">
                <a:solidFill>
                  <a:srgbClr val="FFFFFF"/>
                </a:solidFill>
              </a:rPr>
              <a:t>Thematic Areas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  <p:sp>
        <p:nvSpPr>
          <p:cNvPr id="1177" name="Google Shape;1177;gebf947c4af_25_7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  <p:pic>
        <p:nvPicPr>
          <p:cNvPr id="1178" name="Google Shape;1178;gebf947c4af_25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50" y="1379700"/>
            <a:ext cx="7726620" cy="49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bf947c4af_25_86"/>
          <p:cNvSpPr txBox="1">
            <a:spLocks noGrp="1"/>
          </p:cNvSpPr>
          <p:nvPr>
            <p:ph type="title"/>
          </p:nvPr>
        </p:nvSpPr>
        <p:spPr>
          <a:xfrm>
            <a:off x="628650" y="261257"/>
            <a:ext cx="7886700" cy="86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b="1" dirty="0">
                <a:solidFill>
                  <a:srgbClr val="FFFFFF"/>
                </a:solidFill>
              </a:rPr>
              <a:t>Systematic Observations Community </a:t>
            </a:r>
            <a:br>
              <a:rPr lang="en-AU" sz="2400" b="1" dirty="0">
                <a:solidFill>
                  <a:srgbClr val="FFFFFF"/>
                </a:solidFill>
              </a:rPr>
            </a:br>
            <a:r>
              <a:rPr lang="en-AU" sz="2400" b="1" dirty="0">
                <a:solidFill>
                  <a:srgbClr val="FFFFFF"/>
                </a:solidFill>
              </a:rPr>
              <a:t>Synthesis Report for GST (1) </a:t>
            </a:r>
            <a:r>
              <a:rPr lang="en-AU" sz="1100" dirty="0">
                <a:solidFill>
                  <a:schemeClr val="dk1"/>
                </a:solidFill>
              </a:rPr>
              <a:t>  </a:t>
            </a:r>
            <a:endParaRPr sz="24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1192" name="Google Shape;1192;gebf947c4af_25_8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  <p:sp>
        <p:nvSpPr>
          <p:cNvPr id="1193" name="Google Shape;1193;gebf947c4af_25_86"/>
          <p:cNvSpPr txBox="1">
            <a:spLocks noGrp="1"/>
          </p:cNvSpPr>
          <p:nvPr>
            <p:ph type="body" idx="1"/>
          </p:nvPr>
        </p:nvSpPr>
        <p:spPr>
          <a:xfrm>
            <a:off x="268625" y="1436350"/>
            <a:ext cx="8590370" cy="51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-AU" sz="2400" dirty="0">
                <a:solidFill>
                  <a:schemeClr val="dk1"/>
                </a:solidFill>
              </a:rPr>
              <a:t>Synthesis Report (SR) of the Systematic Observation Community (SOC) will be part of </a:t>
            </a:r>
            <a:r>
              <a:rPr lang="en-AU" sz="2400" b="1" dirty="0">
                <a:solidFill>
                  <a:schemeClr val="dk1"/>
                </a:solidFill>
              </a:rPr>
              <a:t>UNFCCC’s information collection</a:t>
            </a:r>
            <a:r>
              <a:rPr lang="en-AU" sz="2400" dirty="0">
                <a:solidFill>
                  <a:schemeClr val="dk1"/>
                </a:solidFill>
              </a:rPr>
              <a:t> and preparation phase for GST, and feed into the technical assessment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2400" dirty="0">
                <a:solidFill>
                  <a:schemeClr val="dk1"/>
                </a:solidFill>
              </a:rPr>
              <a:t>SOC established in May a </a:t>
            </a:r>
            <a:r>
              <a:rPr lang="en-AU" sz="2400" b="1" dirty="0">
                <a:solidFill>
                  <a:schemeClr val="dk1"/>
                </a:solidFill>
              </a:rPr>
              <a:t>writing team </a:t>
            </a:r>
            <a:r>
              <a:rPr lang="en-AU" sz="2400" dirty="0">
                <a:solidFill>
                  <a:schemeClr val="dk1"/>
                </a:solidFill>
              </a:rPr>
              <a:t>(12 participants), several calls since then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2400" dirty="0">
                <a:solidFill>
                  <a:schemeClr val="dk1"/>
                </a:solidFill>
              </a:rPr>
              <a:t>SB Chairs issued a </a:t>
            </a:r>
            <a:r>
              <a:rPr lang="en-AU" sz="2400" b="1" dirty="0">
                <a:solidFill>
                  <a:schemeClr val="dk1"/>
                </a:solidFill>
              </a:rPr>
              <a:t>"non-paper" </a:t>
            </a:r>
            <a:r>
              <a:rPr lang="en-AU" sz="2400" dirty="0">
                <a:solidFill>
                  <a:schemeClr val="dk1"/>
                </a:solidFill>
              </a:rPr>
              <a:t>in June, and updated it in September with dedicated questions for synthesis reports.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2400" dirty="0">
                <a:solidFill>
                  <a:schemeClr val="dk1"/>
                </a:solidFill>
              </a:rPr>
              <a:t>How can the Systematic Observation Community support the GST on </a:t>
            </a:r>
            <a:r>
              <a:rPr lang="en-AU" sz="2400" b="1" dirty="0">
                <a:solidFill>
                  <a:schemeClr val="dk1"/>
                </a:solidFill>
              </a:rPr>
              <a:t>global and national level</a:t>
            </a:r>
            <a:r>
              <a:rPr lang="en-AU" sz="2400" dirty="0">
                <a:solidFill>
                  <a:schemeClr val="dk1"/>
                </a:solidFill>
              </a:rPr>
              <a:t>?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AU" sz="2000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bf947c4af_25_86"/>
          <p:cNvSpPr txBox="1">
            <a:spLocks noGrp="1"/>
          </p:cNvSpPr>
          <p:nvPr>
            <p:ph type="title"/>
          </p:nvPr>
        </p:nvSpPr>
        <p:spPr>
          <a:xfrm>
            <a:off x="628650" y="261257"/>
            <a:ext cx="7886700" cy="86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b="1" dirty="0">
                <a:solidFill>
                  <a:srgbClr val="FFFFFF"/>
                </a:solidFill>
              </a:rPr>
              <a:t>Systematic Observations Community </a:t>
            </a:r>
            <a:br>
              <a:rPr lang="en-AU" sz="2400" b="1" dirty="0">
                <a:solidFill>
                  <a:srgbClr val="FFFFFF"/>
                </a:solidFill>
              </a:rPr>
            </a:br>
            <a:r>
              <a:rPr lang="en-AU" sz="2400" b="1" dirty="0">
                <a:solidFill>
                  <a:srgbClr val="FFFFFF"/>
                </a:solidFill>
              </a:rPr>
              <a:t>Synthesis Report for GST (2) Members </a:t>
            </a:r>
            <a:r>
              <a:rPr lang="en-AU" sz="1100" dirty="0">
                <a:solidFill>
                  <a:schemeClr val="dk1"/>
                </a:solidFill>
              </a:rPr>
              <a:t>  </a:t>
            </a:r>
            <a:endParaRPr sz="24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1192" name="Google Shape;1192;gebf947c4af_25_8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  <p:sp>
        <p:nvSpPr>
          <p:cNvPr id="1193" name="Google Shape;1193;gebf947c4af_25_86"/>
          <p:cNvSpPr txBox="1">
            <a:spLocks noGrp="1"/>
          </p:cNvSpPr>
          <p:nvPr>
            <p:ph type="body" idx="1"/>
          </p:nvPr>
        </p:nvSpPr>
        <p:spPr>
          <a:xfrm>
            <a:off x="268625" y="1436350"/>
            <a:ext cx="8590370" cy="51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>
              <a:lnSpc>
                <a:spcPct val="115000"/>
              </a:lnSpc>
              <a:spcBef>
                <a:spcPts val="500"/>
              </a:spcBef>
            </a:pPr>
            <a:r>
              <a:rPr lang="en-AU" sz="2000" dirty="0">
                <a:solidFill>
                  <a:schemeClr val="dk1"/>
                </a:solidFill>
              </a:rPr>
              <a:t>Albrecht von Bargen (DLR)</a:t>
            </a:r>
          </a:p>
          <a:p>
            <a:pPr marL="800100">
              <a:lnSpc>
                <a:spcPct val="115000"/>
              </a:lnSpc>
              <a:spcBef>
                <a:spcPts val="500"/>
              </a:spcBef>
            </a:pPr>
            <a:r>
              <a:rPr lang="en-AU" sz="2000" dirty="0">
                <a:solidFill>
                  <a:schemeClr val="dk1"/>
                </a:solidFill>
              </a:rPr>
              <a:t>Anthony Rea (WMO/GCOS) </a:t>
            </a:r>
          </a:p>
          <a:p>
            <a:pPr marL="800100">
              <a:lnSpc>
                <a:spcPct val="115000"/>
              </a:lnSpc>
              <a:spcBef>
                <a:spcPts val="500"/>
              </a:spcBef>
            </a:pPr>
            <a:r>
              <a:rPr lang="en-AU" sz="2000" dirty="0">
                <a:solidFill>
                  <a:schemeClr val="dk1"/>
                </a:solidFill>
              </a:rPr>
              <a:t>Carlo </a:t>
            </a:r>
            <a:r>
              <a:rPr lang="en-AU" sz="2000" dirty="0" err="1">
                <a:solidFill>
                  <a:schemeClr val="dk1"/>
                </a:solidFill>
              </a:rPr>
              <a:t>Buontempo</a:t>
            </a:r>
            <a:r>
              <a:rPr lang="en-AU" sz="2000" dirty="0">
                <a:solidFill>
                  <a:schemeClr val="dk1"/>
                </a:solidFill>
              </a:rPr>
              <a:t> (ECMWF) </a:t>
            </a:r>
          </a:p>
          <a:p>
            <a:pPr marL="800100">
              <a:lnSpc>
                <a:spcPct val="115000"/>
              </a:lnSpc>
              <a:spcBef>
                <a:spcPts val="500"/>
              </a:spcBef>
            </a:pPr>
            <a:r>
              <a:rPr lang="en-AU" sz="2000" dirty="0">
                <a:solidFill>
                  <a:schemeClr val="dk1"/>
                </a:solidFill>
              </a:rPr>
              <a:t>Crisp, David </a:t>
            </a:r>
            <a:r>
              <a:rPr lang="en-AU" sz="2000">
                <a:solidFill>
                  <a:schemeClr val="dk1"/>
                </a:solidFill>
              </a:rPr>
              <a:t>(NASA</a:t>
            </a:r>
            <a:r>
              <a:rPr lang="en-AU" sz="2000" dirty="0">
                <a:solidFill>
                  <a:schemeClr val="dk1"/>
                </a:solidFill>
              </a:rPr>
              <a:t>/JPL)</a:t>
            </a:r>
          </a:p>
          <a:p>
            <a:pPr marL="800100">
              <a:lnSpc>
                <a:spcPct val="115000"/>
              </a:lnSpc>
              <a:spcBef>
                <a:spcPts val="500"/>
              </a:spcBef>
            </a:pPr>
            <a:r>
              <a:rPr lang="en-AU" sz="2000" dirty="0">
                <a:solidFill>
                  <a:schemeClr val="dk1"/>
                </a:solidFill>
              </a:rPr>
              <a:t>Frank Martin Seifert (ESA)</a:t>
            </a:r>
          </a:p>
          <a:p>
            <a:pPr marL="800100">
              <a:lnSpc>
                <a:spcPct val="115000"/>
              </a:lnSpc>
              <a:spcBef>
                <a:spcPts val="500"/>
              </a:spcBef>
            </a:pPr>
            <a:r>
              <a:rPr lang="en-AU" sz="2000" dirty="0">
                <a:solidFill>
                  <a:schemeClr val="dk1"/>
                </a:solidFill>
              </a:rPr>
              <a:t>Helen Findlay (PML) </a:t>
            </a:r>
          </a:p>
          <a:p>
            <a:pPr marL="800100">
              <a:lnSpc>
                <a:spcPct val="115000"/>
              </a:lnSpc>
              <a:spcBef>
                <a:spcPts val="500"/>
              </a:spcBef>
            </a:pPr>
            <a:r>
              <a:rPr lang="en-AU" sz="2000" dirty="0" err="1">
                <a:solidFill>
                  <a:schemeClr val="dk1"/>
                </a:solidFill>
              </a:rPr>
              <a:t>Jörg</a:t>
            </a:r>
            <a:r>
              <a:rPr lang="en-AU" sz="2000" dirty="0">
                <a:solidFill>
                  <a:schemeClr val="dk1"/>
                </a:solidFill>
              </a:rPr>
              <a:t> Schulz (</a:t>
            </a:r>
            <a:r>
              <a:rPr lang="en-AU" sz="2000" dirty="0" err="1">
                <a:solidFill>
                  <a:schemeClr val="dk1"/>
                </a:solidFill>
              </a:rPr>
              <a:t>Eumetsat</a:t>
            </a:r>
            <a:r>
              <a:rPr lang="en-AU" sz="2000" dirty="0">
                <a:solidFill>
                  <a:schemeClr val="dk1"/>
                </a:solidFill>
              </a:rPr>
              <a:t>)</a:t>
            </a:r>
          </a:p>
          <a:p>
            <a:pPr marL="800100">
              <a:lnSpc>
                <a:spcPct val="115000"/>
              </a:lnSpc>
              <a:spcBef>
                <a:spcPts val="500"/>
              </a:spcBef>
            </a:pPr>
            <a:r>
              <a:rPr lang="en-AU" sz="2000" dirty="0">
                <a:solidFill>
                  <a:schemeClr val="dk1"/>
                </a:solidFill>
              </a:rPr>
              <a:t>María José Sanz Sánchez (BC3) </a:t>
            </a:r>
          </a:p>
          <a:p>
            <a:pPr marL="800100">
              <a:lnSpc>
                <a:spcPct val="115000"/>
              </a:lnSpc>
              <a:spcBef>
                <a:spcPts val="500"/>
              </a:spcBef>
            </a:pPr>
            <a:r>
              <a:rPr lang="en-AU" sz="2000" dirty="0">
                <a:solidFill>
                  <a:schemeClr val="dk1"/>
                </a:solidFill>
              </a:rPr>
              <a:t>Mark Dowell (EC/JRC) </a:t>
            </a:r>
          </a:p>
          <a:p>
            <a:pPr marL="800100">
              <a:lnSpc>
                <a:spcPct val="115000"/>
              </a:lnSpc>
              <a:spcBef>
                <a:spcPts val="500"/>
              </a:spcBef>
            </a:pPr>
            <a:r>
              <a:rPr lang="en-AU" sz="2000" dirty="0">
                <a:solidFill>
                  <a:schemeClr val="dk1"/>
                </a:solidFill>
              </a:rPr>
              <a:t>Maxx Dilley (WMO)</a:t>
            </a:r>
          </a:p>
          <a:p>
            <a:pPr marL="800100">
              <a:lnSpc>
                <a:spcPct val="115000"/>
              </a:lnSpc>
              <a:spcBef>
                <a:spcPts val="500"/>
              </a:spcBef>
            </a:pPr>
            <a:r>
              <a:rPr lang="en-AU" sz="2000" dirty="0">
                <a:solidFill>
                  <a:schemeClr val="dk1"/>
                </a:solidFill>
              </a:rPr>
              <a:t>Osamu </a:t>
            </a:r>
            <a:r>
              <a:rPr lang="en-AU" sz="2000" dirty="0" err="1">
                <a:solidFill>
                  <a:schemeClr val="dk1"/>
                </a:solidFill>
              </a:rPr>
              <a:t>Ochiai</a:t>
            </a:r>
            <a:r>
              <a:rPr lang="en-AU" sz="2000" dirty="0">
                <a:solidFill>
                  <a:schemeClr val="dk1"/>
                </a:solidFill>
              </a:rPr>
              <a:t> (JAXA) </a:t>
            </a:r>
          </a:p>
          <a:p>
            <a:pPr marL="800100">
              <a:lnSpc>
                <a:spcPct val="115000"/>
              </a:lnSpc>
              <a:spcBef>
                <a:spcPts val="500"/>
              </a:spcBef>
            </a:pPr>
            <a:r>
              <a:rPr lang="en-AU" sz="2000" dirty="0">
                <a:solidFill>
                  <a:schemeClr val="dk1"/>
                </a:solidFill>
              </a:rPr>
              <a:t>Sara </a:t>
            </a:r>
            <a:r>
              <a:rPr lang="en-AU" sz="2000" dirty="0" err="1">
                <a:solidFill>
                  <a:schemeClr val="dk1"/>
                </a:solidFill>
              </a:rPr>
              <a:t>Venturini</a:t>
            </a:r>
            <a:r>
              <a:rPr lang="en-AU" sz="2000" dirty="0">
                <a:solidFill>
                  <a:schemeClr val="dk1"/>
                </a:solidFill>
              </a:rPr>
              <a:t> (GEO) </a:t>
            </a:r>
          </a:p>
          <a:p>
            <a:pPr lvl="0" indent="0">
              <a:lnSpc>
                <a:spcPct val="115000"/>
              </a:lnSpc>
              <a:spcBef>
                <a:spcPts val="500"/>
              </a:spcBef>
              <a:buNone/>
            </a:pPr>
            <a:endParaRPr lang="en-AU" sz="2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AU" sz="2000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382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ebf947c4af_25_92"/>
          <p:cNvSpPr txBox="1">
            <a:spLocks noGrp="1"/>
          </p:cNvSpPr>
          <p:nvPr>
            <p:ph type="title"/>
          </p:nvPr>
        </p:nvSpPr>
        <p:spPr>
          <a:xfrm>
            <a:off x="628650" y="261257"/>
            <a:ext cx="7886700" cy="86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b="1">
                <a:solidFill>
                  <a:srgbClr val="FFFFFF"/>
                </a:solidFill>
              </a:rPr>
              <a:t>Systematic Observations Community </a:t>
            </a:r>
            <a:br>
              <a:rPr lang="en-AU" sz="2400" b="1">
                <a:solidFill>
                  <a:srgbClr val="FFFFFF"/>
                </a:solidFill>
              </a:rPr>
            </a:br>
            <a:r>
              <a:rPr lang="en-AU" sz="2400" b="1">
                <a:solidFill>
                  <a:srgbClr val="FFFFFF"/>
                </a:solidFill>
              </a:rPr>
              <a:t>Synthesis Report for GST (2) </a:t>
            </a:r>
            <a:r>
              <a:rPr lang="en-AU" sz="1100">
                <a:solidFill>
                  <a:schemeClr val="dk1"/>
                </a:solidFill>
              </a:rPr>
              <a:t>  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  <p:sp>
        <p:nvSpPr>
          <p:cNvPr id="1199" name="Google Shape;1199;gebf947c4af_25_9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  <p:sp>
        <p:nvSpPr>
          <p:cNvPr id="1200" name="Google Shape;1200;gebf947c4af_25_92"/>
          <p:cNvSpPr txBox="1">
            <a:spLocks noGrp="1"/>
          </p:cNvSpPr>
          <p:nvPr>
            <p:ph type="body" idx="1"/>
          </p:nvPr>
        </p:nvSpPr>
        <p:spPr>
          <a:xfrm>
            <a:off x="201881" y="1436350"/>
            <a:ext cx="8716489" cy="51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2400" dirty="0">
                <a:solidFill>
                  <a:schemeClr val="dk1"/>
                </a:solidFill>
              </a:rPr>
              <a:t>Synthesis Report aims to be a concise, standalone document integrating bottom-up and top-down approaches: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AU" sz="2000" dirty="0">
                <a:solidFill>
                  <a:schemeClr val="dk1"/>
                </a:solidFill>
              </a:rPr>
              <a:t>SO for Mitigation – GHG, AFOLU, … (CEOS lead)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AU" sz="2000" dirty="0">
                <a:solidFill>
                  <a:schemeClr val="dk1"/>
                </a:solidFill>
              </a:rPr>
              <a:t>SO for Adaptation – impacts, risks and vulnerability for different regions and sectors, … (WMO lead)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AU" sz="2000" dirty="0">
                <a:solidFill>
                  <a:schemeClr val="dk1"/>
                </a:solidFill>
              </a:rPr>
              <a:t>Means of integration and support (finance, technology, CB) in M&amp;A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AU" sz="2000" dirty="0">
                <a:solidFill>
                  <a:schemeClr val="dk1"/>
                </a:solidFill>
              </a:rPr>
              <a:t>Crosscutting e.g. Loss &amp; Damage, Equity (GEO lead)</a:t>
            </a:r>
            <a:endParaRPr sz="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2400" dirty="0">
                <a:solidFill>
                  <a:schemeClr val="dk1"/>
                </a:solidFill>
              </a:rPr>
              <a:t>Next Steps: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AU" sz="2000" dirty="0">
                <a:solidFill>
                  <a:schemeClr val="dk1"/>
                </a:solidFill>
              </a:rPr>
              <a:t>Case studies on results of SO to Parties 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AU" sz="2000" dirty="0">
                <a:solidFill>
                  <a:schemeClr val="dk1"/>
                </a:solidFill>
              </a:rPr>
              <a:t>Addressing gaps to make observations useful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AU" sz="2000" dirty="0">
                <a:solidFill>
                  <a:schemeClr val="dk1"/>
                </a:solidFill>
              </a:rPr>
              <a:t>Addressing differences in scales: global obs. to local adaptation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AU" sz="2000" dirty="0">
                <a:solidFill>
                  <a:schemeClr val="dk1"/>
                </a:solidFill>
              </a:rPr>
              <a:t>Reaching out to other areas such as NDCs and NAPs</a:t>
            </a:r>
            <a:endParaRPr dirty="0"/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 dirty="0"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AU" sz="2400" b="1" dirty="0">
                <a:solidFill>
                  <a:schemeClr val="dk1"/>
                </a:solidFill>
                <a:sym typeface="Wingdings" pitchFamily="2" charset="2"/>
              </a:rPr>
              <a:t> </a:t>
            </a:r>
            <a:r>
              <a:rPr lang="en-AU" sz="2400" b="1" dirty="0">
                <a:solidFill>
                  <a:schemeClr val="dk1"/>
                </a:solidFill>
              </a:rPr>
              <a:t>Draft for COP26, first version for Spring 2022 TA 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AU" sz="2000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367</Words>
  <Application>Microsoft Macintosh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Noto Sans Symbols</vt:lpstr>
      <vt:lpstr>Calibri</vt:lpstr>
      <vt:lpstr>Arial</vt:lpstr>
      <vt:lpstr>Avenir</vt:lpstr>
      <vt:lpstr>Helvetica Neue</vt:lpstr>
      <vt:lpstr>Courier New</vt:lpstr>
      <vt:lpstr>Default</vt:lpstr>
      <vt:lpstr>Default</vt:lpstr>
      <vt:lpstr>Systematic Observations Community  Synthesis Report for GST   SO Writing Team  Frank Martin Seifert (ESA)   CEOS WGClimate 8 October 2021   </vt:lpstr>
      <vt:lpstr>CEOS and the Systematic Observation Community  </vt:lpstr>
      <vt:lpstr>Global Stocktake Thematic Areas </vt:lpstr>
      <vt:lpstr>Systematic Observations Community  Synthesis Report for GST (1)    </vt:lpstr>
      <vt:lpstr>Systematic Observations Community  Synthesis Report for GST (2) Members    </vt:lpstr>
      <vt:lpstr>Systematic Observations Community  Synthesis Report for GST (2)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DISCUSSION: OPTIMISING THE SPACE AGENCY CONTRIBUTION TO THE GST   Moderator: Stephen Briggs   CEOS SIT Technical Workshop 2021   </dc:title>
  <cp:lastModifiedBy>FM Seifert</cp:lastModifiedBy>
  <cp:revision>16</cp:revision>
  <dcterms:modified xsi:type="dcterms:W3CDTF">2021-10-25T09:19:51Z</dcterms:modified>
</cp:coreProperties>
</file>