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318" r:id="rId2"/>
    <p:sldId id="319" r:id="rId3"/>
    <p:sldId id="320" r:id="rId4"/>
    <p:sldId id="337" r:id="rId5"/>
    <p:sldId id="338" r:id="rId6"/>
    <p:sldId id="339" r:id="rId7"/>
    <p:sldId id="340" r:id="rId8"/>
    <p:sldId id="341" r:id="rId9"/>
    <p:sldId id="342" r:id="rId10"/>
    <p:sldId id="310" r:id="rId11"/>
    <p:sldId id="257" r:id="rId12"/>
    <p:sldId id="343" r:id="rId13"/>
    <p:sldId id="344" r:id="rId14"/>
    <p:sldId id="345" r:id="rId15"/>
    <p:sldId id="356" r:id="rId16"/>
    <p:sldId id="349" r:id="rId17"/>
    <p:sldId id="350" r:id="rId18"/>
    <p:sldId id="351" r:id="rId19"/>
    <p:sldId id="352" r:id="rId20"/>
    <p:sldId id="353" r:id="rId21"/>
    <p:sldId id="357" r:id="rId22"/>
    <p:sldId id="358" r:id="rId23"/>
    <p:sldId id="354" r:id="rId24"/>
    <p:sldId id="355" r:id="rId25"/>
    <p:sldId id="359" r:id="rId26"/>
    <p:sldId id="360" r:id="rId27"/>
    <p:sldId id="361" r:id="rId28"/>
    <p:sldId id="362" r:id="rId29"/>
    <p:sldId id="363" r:id="rId30"/>
    <p:sldId id="367" r:id="rId31"/>
    <p:sldId id="364" r:id="rId32"/>
    <p:sldId id="365" r:id="rId33"/>
    <p:sldId id="366"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78378" autoAdjust="0"/>
  </p:normalViewPr>
  <p:slideViewPr>
    <p:cSldViewPr snapToGrid="0">
      <p:cViewPr varScale="1">
        <p:scale>
          <a:sx n="102" d="100"/>
          <a:sy n="102" d="100"/>
        </p:scale>
        <p:origin x="1158" y="108"/>
      </p:cViewPr>
      <p:guideLst/>
    </p:cSldViewPr>
  </p:slideViewPr>
  <p:notesTextViewPr>
    <p:cViewPr>
      <p:scale>
        <a:sx n="1" d="1"/>
        <a:sy n="1" d="1"/>
      </p:scale>
      <p:origin x="0" y="0"/>
    </p:cViewPr>
  </p:notesTextViewPr>
  <p:sorterViewPr>
    <p:cViewPr>
      <p:scale>
        <a:sx n="75" d="100"/>
        <a:sy n="75" d="100"/>
      </p:scale>
      <p:origin x="0" y="0"/>
    </p:cViewPr>
  </p:sorterViewPr>
  <p:notesViewPr>
    <p:cSldViewPr snapToGrid="0">
      <p:cViewPr varScale="1">
        <p:scale>
          <a:sx n="99" d="100"/>
          <a:sy n="99" d="100"/>
        </p:scale>
        <p:origin x="357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C97B8D-0303-4EE5-A6F7-B748044F7F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5DBBF737-42B3-4DF4-BA45-1C808E0819B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1C9C7C-67D0-47AB-A58C-023FE7AD7766}" type="datetimeFigureOut">
              <a:rPr lang="en-US" smtClean="0"/>
              <a:t>10/8/2021</a:t>
            </a:fld>
            <a:endParaRPr lang="en-US"/>
          </a:p>
        </p:txBody>
      </p:sp>
      <p:sp>
        <p:nvSpPr>
          <p:cNvPr id="4" name="Fußzeilenplatzhalter 3">
            <a:extLst>
              <a:ext uri="{FF2B5EF4-FFF2-40B4-BE49-F238E27FC236}">
                <a16:creationId xmlns:a16="http://schemas.microsoft.com/office/drawing/2014/main" id="{109FE49D-3657-4F25-B1A1-E69F18F32E8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742E43A0-275B-4F5E-8DED-E980F699C62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D5D834-0E0A-40CB-9AAE-6CCA4719ED1A}" type="slidenum">
              <a:rPr lang="en-US" smtClean="0"/>
              <a:t>‹Nr.›</a:t>
            </a:fld>
            <a:endParaRPr lang="en-US"/>
          </a:p>
        </p:txBody>
      </p:sp>
    </p:spTree>
    <p:extLst>
      <p:ext uri="{BB962C8B-B14F-4D97-AF65-F5344CB8AC3E}">
        <p14:creationId xmlns:p14="http://schemas.microsoft.com/office/powerpoint/2010/main" val="3195653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7BE86E-1F7C-4B78-8575-52A85DAECF2A}" type="datetimeFigureOut">
              <a:rPr lang="en-GB" smtClean="0"/>
              <a:t>08/10/2021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2BCD1-BFF4-4B49-A33B-7DCC62265A36}" type="slidenum">
              <a:rPr lang="en-GB" smtClean="0"/>
              <a:t>‹Nr.›</a:t>
            </a:fld>
            <a:endParaRPr lang="en-GB"/>
          </a:p>
        </p:txBody>
      </p:sp>
    </p:spTree>
    <p:extLst>
      <p:ext uri="{BB962C8B-B14F-4D97-AF65-F5344CB8AC3E}">
        <p14:creationId xmlns:p14="http://schemas.microsoft.com/office/powerpoint/2010/main" val="32331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ceos.org/agencies/"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eohandbook.com/eohb2012/case_studies_global_forest_observations_for_carbon_tracking.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2</a:t>
            </a:fld>
            <a:endParaRPr lang="en-GB"/>
          </a:p>
        </p:txBody>
      </p:sp>
    </p:spTree>
    <p:extLst>
      <p:ext uri="{BB962C8B-B14F-4D97-AF65-F5344CB8AC3E}">
        <p14:creationId xmlns:p14="http://schemas.microsoft.com/office/powerpoint/2010/main" val="242772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17805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14</a:t>
            </a:fld>
            <a:endParaRPr lang="en-GB"/>
          </a:p>
        </p:txBody>
      </p:sp>
    </p:spTree>
    <p:extLst>
      <p:ext uri="{BB962C8B-B14F-4D97-AF65-F5344CB8AC3E}">
        <p14:creationId xmlns:p14="http://schemas.microsoft.com/office/powerpoint/2010/main" val="2089865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15</a:t>
            </a:fld>
            <a:endParaRPr lang="en-GB"/>
          </a:p>
        </p:txBody>
      </p:sp>
    </p:spTree>
    <p:extLst>
      <p:ext uri="{BB962C8B-B14F-4D97-AF65-F5344CB8AC3E}">
        <p14:creationId xmlns:p14="http://schemas.microsoft.com/office/powerpoint/2010/main" val="1170229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306273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2418306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2988511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32</a:t>
            </a:fld>
            <a:endParaRPr lang="en-GB">
              <a:solidFill>
                <a:prstClr val="black"/>
              </a:solidFill>
            </a:endParaRPr>
          </a:p>
        </p:txBody>
      </p:sp>
    </p:spTree>
    <p:extLst>
      <p:ext uri="{BB962C8B-B14F-4D97-AF65-F5344CB8AC3E}">
        <p14:creationId xmlns:p14="http://schemas.microsoft.com/office/powerpoint/2010/main" val="1831765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3</a:t>
            </a:fld>
            <a:endParaRPr lang="en-GB"/>
          </a:p>
        </p:txBody>
      </p:sp>
    </p:spTree>
    <p:extLst>
      <p:ext uri="{BB962C8B-B14F-4D97-AF65-F5344CB8AC3E}">
        <p14:creationId xmlns:p14="http://schemas.microsoft.com/office/powerpoint/2010/main" val="3511589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4</a:t>
            </a:fld>
            <a:endParaRPr lang="en-GB"/>
          </a:p>
        </p:txBody>
      </p:sp>
    </p:spTree>
    <p:extLst>
      <p:ext uri="{BB962C8B-B14F-4D97-AF65-F5344CB8AC3E}">
        <p14:creationId xmlns:p14="http://schemas.microsoft.com/office/powerpoint/2010/main" val="46403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CEOS (the Committee on Earth Observation Satellites): </a:t>
            </a:r>
            <a:r>
              <a:rPr lang="en-GB" sz="1200" b="1" i="0" kern="1200" dirty="0">
                <a:solidFill>
                  <a:schemeClr val="tx1"/>
                </a:solidFill>
                <a:effectLst/>
                <a:latin typeface="+mn-lt"/>
                <a:ea typeface="+mn-ea"/>
                <a:cs typeface="+mn-cs"/>
              </a:rPr>
              <a:t>September, 1984</a:t>
            </a:r>
            <a:r>
              <a:rPr lang="en-GB"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 is made up of </a:t>
            </a:r>
            <a:r>
              <a:rPr lang="en-US" sz="1200" b="0" i="0" u="none" strike="noStrike" kern="1200" dirty="0">
                <a:solidFill>
                  <a:schemeClr val="tx1"/>
                </a:solidFill>
                <a:effectLst/>
                <a:latin typeface="+mn-lt"/>
                <a:ea typeface="+mn-ea"/>
                <a:cs typeface="+mn-cs"/>
                <a:hlinkClick r:id="rId3"/>
              </a:rPr>
              <a:t>55 Agencies</a:t>
            </a:r>
            <a:r>
              <a:rPr lang="en-US" sz="1200" b="0" i="0" kern="1200" dirty="0">
                <a:solidFill>
                  <a:schemeClr val="tx1"/>
                </a:solidFill>
                <a:effectLst/>
                <a:latin typeface="+mn-lt"/>
                <a:ea typeface="+mn-ea"/>
                <a:cs typeface="+mn-cs"/>
              </a:rPr>
              <a:t> from all around the world committed to coordinating their satellite Earth observation programs and sharing data for a more sustainable and prosperous future. These satellite observations are critical for environmental monitoring, meteorology, disaster response, agriculture and many other applications (take a look at these </a:t>
            </a:r>
            <a:r>
              <a:rPr lang="en-US" sz="1200" b="0" i="0" u="none" strike="noStrike" kern="1200" dirty="0">
                <a:solidFill>
                  <a:schemeClr val="tx1"/>
                </a:solidFill>
                <a:effectLst/>
                <a:latin typeface="+mn-lt"/>
                <a:ea typeface="+mn-ea"/>
                <a:cs typeface="+mn-cs"/>
                <a:hlinkClick r:id="rId4"/>
              </a:rPr>
              <a:t>case studies</a:t>
            </a:r>
            <a:r>
              <a:rPr lang="en-US" sz="1200" b="0" i="0" kern="1200" dirty="0">
                <a:solidFill>
                  <a:schemeClr val="tx1"/>
                </a:solidFill>
                <a:effectLst/>
                <a:latin typeface="+mn-lt"/>
                <a:ea typeface="+mn-ea"/>
                <a:cs typeface="+mn-cs"/>
              </a:rPr>
              <a:t>) that can improve life on Earth and save lives.</a:t>
            </a:r>
          </a:p>
          <a:p>
            <a:pPr fontAlgn="base"/>
            <a:r>
              <a:rPr lang="en-US" sz="1200" b="0" i="0" kern="1200" dirty="0">
                <a:solidFill>
                  <a:schemeClr val="tx1"/>
                </a:solidFill>
                <a:effectLst/>
                <a:latin typeface="+mn-lt"/>
                <a:ea typeface="+mn-ea"/>
                <a:cs typeface="+mn-cs"/>
              </a:rPr>
              <a:t>CEOS organizations currently operate </a:t>
            </a:r>
            <a:r>
              <a:rPr lang="en-US" sz="1200" b="1" i="0" kern="1200" dirty="0">
                <a:solidFill>
                  <a:schemeClr val="tx1"/>
                </a:solidFill>
                <a:effectLst/>
                <a:latin typeface="+mn-lt"/>
                <a:ea typeface="+mn-ea"/>
                <a:cs typeface="+mn-cs"/>
              </a:rPr>
              <a:t>112 satellites</a:t>
            </a:r>
            <a:r>
              <a:rPr lang="en-US" sz="1200" b="0" i="0" kern="1200" dirty="0">
                <a:solidFill>
                  <a:schemeClr val="tx1"/>
                </a:solidFill>
                <a:effectLst/>
                <a:latin typeface="+mn-lt"/>
                <a:ea typeface="+mn-ea"/>
                <a:cs typeface="+mn-cs"/>
              </a:rPr>
              <a:t>. These satellites and their related systems operate simultaneously and serve both interdisciplinary and international activities; therefore, international discussion and cooperation are critical to their success.</a:t>
            </a:r>
          </a:p>
          <a:p>
            <a:endParaRPr lang="en-GB" dirty="0"/>
          </a:p>
          <a:p>
            <a:r>
              <a:rPr lang="en-US" sz="1200" b="0" i="0" kern="1200" dirty="0">
                <a:solidFill>
                  <a:schemeClr val="tx1"/>
                </a:solidFill>
                <a:effectLst/>
                <a:latin typeface="+mn-lt"/>
                <a:ea typeface="+mn-ea"/>
                <a:cs typeface="+mn-cs"/>
              </a:rPr>
              <a:t>CGMS: </a:t>
            </a:r>
            <a:r>
              <a:rPr lang="en-GB" sz="1200" b="1" i="0" kern="1200" dirty="0">
                <a:solidFill>
                  <a:schemeClr val="tx1"/>
                </a:solidFill>
                <a:effectLst/>
                <a:latin typeface="+mn-lt"/>
                <a:ea typeface="+mn-ea"/>
                <a:cs typeface="+mn-cs"/>
              </a:rPr>
              <a:t>19 September 1972</a:t>
            </a:r>
            <a:r>
              <a:rPr lang="en-GB"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16 members + 6 observers</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coordinates the meteorological observing system. T</a:t>
            </a:r>
            <a:r>
              <a:rPr lang="en-US" sz="1200" b="0" i="0" kern="1200" dirty="0">
                <a:solidFill>
                  <a:schemeClr val="tx1"/>
                </a:solidFill>
                <a:effectLst/>
                <a:latin typeface="+mn-lt"/>
                <a:ea typeface="+mn-ea"/>
                <a:cs typeface="+mn-cs"/>
              </a:rPr>
              <a:t>he main goals of the coordination activities of the Coordination Group for Meteorological Satellites are to support operational weather monitoring and forecasting as well as climate monitoring, in response to requirements formulated by WMO, its </a:t>
            </a:r>
            <a:r>
              <a:rPr lang="en-US" sz="1200" b="0" i="0" kern="1200" dirty="0" err="1">
                <a:solidFill>
                  <a:schemeClr val="tx1"/>
                </a:solidFill>
                <a:effectLst/>
                <a:latin typeface="+mn-lt"/>
                <a:ea typeface="+mn-ea"/>
                <a:cs typeface="+mn-cs"/>
              </a:rPr>
              <a:t>programmes</a:t>
            </a:r>
            <a:r>
              <a:rPr lang="en-US" sz="1200" b="0" i="0" kern="1200" dirty="0">
                <a:solidFill>
                  <a:schemeClr val="tx1"/>
                </a:solidFill>
                <a:effectLst/>
                <a:latin typeface="+mn-lt"/>
                <a:ea typeface="+mn-ea"/>
                <a:cs typeface="+mn-cs"/>
              </a:rPr>
              <a:t> and other </a:t>
            </a:r>
            <a:r>
              <a:rPr lang="en-US" sz="1200" b="0" i="0" kern="1200" dirty="0" err="1">
                <a:solidFill>
                  <a:schemeClr val="tx1"/>
                </a:solidFill>
                <a:effectLst/>
                <a:latin typeface="+mn-lt"/>
                <a:ea typeface="+mn-ea"/>
                <a:cs typeface="+mn-cs"/>
              </a:rPr>
              <a:t>programmes</a:t>
            </a:r>
            <a:r>
              <a:rPr lang="en-US" sz="1200" b="0" i="0" kern="1200" dirty="0">
                <a:solidFill>
                  <a:schemeClr val="tx1"/>
                </a:solidFill>
                <a:effectLst/>
                <a:latin typeface="+mn-lt"/>
                <a:ea typeface="+mn-ea"/>
                <a:cs typeface="+mn-cs"/>
              </a:rPr>
              <a:t> jointly supported by WMO and other international agencies.</a:t>
            </a:r>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652883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err="1"/>
              <a:t>Presentation</a:t>
            </a:r>
            <a:r>
              <a:rPr lang="de-DE" dirty="0"/>
              <a:t> </a:t>
            </a:r>
            <a:r>
              <a:rPr lang="de-DE" dirty="0" err="1"/>
              <a:t>of</a:t>
            </a:r>
            <a:r>
              <a:rPr lang="de-DE" dirty="0"/>
              <a:t> </a:t>
            </a:r>
            <a:r>
              <a:rPr lang="de-DE" dirty="0" err="1"/>
              <a:t>brief</a:t>
            </a:r>
            <a:r>
              <a:rPr lang="de-DE" dirty="0"/>
              <a:t> </a:t>
            </a:r>
            <a:r>
              <a:rPr lang="de-DE" dirty="0" err="1"/>
              <a:t>overview</a:t>
            </a:r>
            <a:r>
              <a:rPr lang="de-DE" dirty="0"/>
              <a:t> </a:t>
            </a:r>
            <a:r>
              <a:rPr lang="de-DE" dirty="0" err="1"/>
              <a:t>what</a:t>
            </a:r>
            <a:r>
              <a:rPr lang="de-DE" dirty="0"/>
              <a:t> </a:t>
            </a:r>
            <a:r>
              <a:rPr lang="de-DE" dirty="0" err="1"/>
              <a:t>happened</a:t>
            </a:r>
            <a:r>
              <a:rPr lang="de-DE" dirty="0"/>
              <a:t> </a:t>
            </a:r>
            <a:r>
              <a:rPr lang="de-DE" dirty="0" err="1"/>
              <a:t>during</a:t>
            </a:r>
            <a:r>
              <a:rPr lang="de-DE" dirty="0"/>
              <a:t> </a:t>
            </a:r>
            <a:r>
              <a:rPr lang="de-DE" dirty="0" err="1"/>
              <a:t>the</a:t>
            </a:r>
            <a:r>
              <a:rPr lang="de-DE" dirty="0"/>
              <a:t> </a:t>
            </a:r>
            <a:r>
              <a:rPr lang="de-DE" dirty="0" err="1"/>
              <a:t>recent</a:t>
            </a:r>
            <a:r>
              <a:rPr lang="de-DE" dirty="0"/>
              <a:t> </a:t>
            </a:r>
            <a:r>
              <a:rPr lang="de-DE" dirty="0" err="1"/>
              <a:t>monthes</a:t>
            </a:r>
            <a:endParaRPr lang="de-DE" dirty="0"/>
          </a:p>
          <a:p>
            <a:pPr marL="171450" indent="-171450">
              <a:buFontTx/>
              <a:buChar char="-"/>
            </a:pPr>
            <a:r>
              <a:rPr lang="de-DE" dirty="0"/>
              <a:t>As </a:t>
            </a:r>
            <a:r>
              <a:rPr lang="de-DE" dirty="0" err="1"/>
              <a:t>some</a:t>
            </a:r>
            <a:r>
              <a:rPr lang="de-DE" dirty="0"/>
              <a:t> </a:t>
            </a:r>
            <a:r>
              <a:rPr lang="de-DE" dirty="0" err="1"/>
              <a:t>of</a:t>
            </a:r>
            <a:r>
              <a:rPr lang="de-DE" dirty="0"/>
              <a:t> </a:t>
            </a:r>
            <a:r>
              <a:rPr lang="de-DE" dirty="0" err="1"/>
              <a:t>you</a:t>
            </a:r>
            <a:r>
              <a:rPr lang="de-DE" dirty="0"/>
              <a:t> </a:t>
            </a:r>
            <a:r>
              <a:rPr lang="de-DE" dirty="0" err="1"/>
              <a:t>remember</a:t>
            </a:r>
            <a:r>
              <a:rPr lang="de-DE" dirty="0"/>
              <a:t>, </a:t>
            </a:r>
            <a:r>
              <a:rPr lang="de-DE" dirty="0" err="1"/>
              <a:t>we</a:t>
            </a:r>
            <a:r>
              <a:rPr lang="de-DE" dirty="0"/>
              <a:t> </a:t>
            </a:r>
            <a:r>
              <a:rPr lang="de-DE" dirty="0" err="1"/>
              <a:t>had</a:t>
            </a:r>
            <a:r>
              <a:rPr lang="de-DE" dirty="0"/>
              <a:t> a </a:t>
            </a:r>
            <a:r>
              <a:rPr lang="de-DE" dirty="0" err="1"/>
              <a:t>discussion</a:t>
            </a:r>
            <a:r>
              <a:rPr lang="de-DE" dirty="0"/>
              <a:t> </a:t>
            </a:r>
            <a:r>
              <a:rPr lang="de-DE" dirty="0" err="1"/>
              <a:t>during</a:t>
            </a:r>
            <a:r>
              <a:rPr lang="de-DE" dirty="0"/>
              <a:t> </a:t>
            </a:r>
            <a:r>
              <a:rPr lang="de-DE" dirty="0" err="1"/>
              <a:t>the</a:t>
            </a:r>
            <a:r>
              <a:rPr lang="de-DE" dirty="0"/>
              <a:t> </a:t>
            </a:r>
            <a:r>
              <a:rPr lang="de-DE" dirty="0" err="1"/>
              <a:t>past</a:t>
            </a:r>
            <a:r>
              <a:rPr lang="de-DE" dirty="0"/>
              <a:t> </a:t>
            </a:r>
            <a:r>
              <a:rPr lang="de-DE" dirty="0" err="1"/>
              <a:t>about</a:t>
            </a:r>
            <a:r>
              <a:rPr lang="de-DE" dirty="0"/>
              <a:t> </a:t>
            </a:r>
            <a:r>
              <a:rPr lang="de-DE" dirty="0" err="1"/>
              <a:t>the</a:t>
            </a:r>
            <a:r>
              <a:rPr lang="de-DE" dirty="0"/>
              <a:t> </a:t>
            </a:r>
            <a:r>
              <a:rPr lang="de-DE" dirty="0" err="1"/>
              <a:t>usage</a:t>
            </a:r>
            <a:r>
              <a:rPr lang="de-DE" dirty="0"/>
              <a:t> GCOS </a:t>
            </a:r>
            <a:r>
              <a:rPr lang="de-DE" dirty="0" err="1"/>
              <a:t>requirements</a:t>
            </a:r>
            <a:r>
              <a:rPr lang="de-DE" dirty="0"/>
              <a:t>. </a:t>
            </a:r>
            <a:r>
              <a:rPr lang="de-DE" dirty="0" err="1"/>
              <a:t>We</a:t>
            </a:r>
            <a:r>
              <a:rPr lang="de-DE" dirty="0"/>
              <a:t> </a:t>
            </a:r>
            <a:r>
              <a:rPr lang="de-DE" dirty="0" err="1"/>
              <a:t>shall</a:t>
            </a:r>
            <a:r>
              <a:rPr lang="de-DE" dirty="0"/>
              <a:t> </a:t>
            </a:r>
            <a:r>
              <a:rPr lang="de-DE" dirty="0" err="1"/>
              <a:t>keep</a:t>
            </a:r>
            <a:r>
              <a:rPr lang="de-DE" dirty="0"/>
              <a:t> in </a:t>
            </a:r>
            <a:r>
              <a:rPr lang="de-DE" dirty="0" err="1"/>
              <a:t>mind</a:t>
            </a:r>
            <a:r>
              <a:rPr lang="de-DE" dirty="0"/>
              <a:t> </a:t>
            </a:r>
            <a:r>
              <a:rPr lang="de-DE" dirty="0" err="1"/>
              <a:t>that</a:t>
            </a:r>
            <a:r>
              <a:rPr lang="de-DE" dirty="0"/>
              <a:t> GCOS </a:t>
            </a:r>
            <a:r>
              <a:rPr lang="de-DE" dirty="0" err="1"/>
              <a:t>is</a:t>
            </a:r>
            <a:r>
              <a:rPr lang="de-DE" dirty="0"/>
              <a:t> </a:t>
            </a:r>
            <a:r>
              <a:rPr lang="de-DE" dirty="0" err="1"/>
              <a:t>the</a:t>
            </a:r>
            <a:r>
              <a:rPr lang="de-DE" dirty="0"/>
              <a:t> source </a:t>
            </a:r>
            <a:r>
              <a:rPr lang="de-DE" dirty="0" err="1"/>
              <a:t>of</a:t>
            </a:r>
            <a:r>
              <a:rPr lang="de-DE" dirty="0"/>
              <a:t> </a:t>
            </a:r>
            <a:r>
              <a:rPr lang="de-DE" dirty="0" err="1"/>
              <a:t>requirements</a:t>
            </a:r>
            <a:r>
              <a:rPr lang="de-DE" dirty="0"/>
              <a:t> </a:t>
            </a:r>
            <a:r>
              <a:rPr lang="de-DE" dirty="0" err="1"/>
              <a:t>for</a:t>
            </a:r>
            <a:r>
              <a:rPr lang="de-DE" dirty="0"/>
              <a:t> </a:t>
            </a:r>
            <a:r>
              <a:rPr lang="de-DE" dirty="0" err="1"/>
              <a:t>space</a:t>
            </a:r>
            <a:r>
              <a:rPr lang="de-DE" dirty="0"/>
              <a:t> </a:t>
            </a:r>
            <a:r>
              <a:rPr lang="de-DE" dirty="0" err="1"/>
              <a:t>agencies</a:t>
            </a:r>
            <a:r>
              <a:rPr lang="de-DE" dirty="0"/>
              <a:t> so </a:t>
            </a:r>
            <a:r>
              <a:rPr lang="de-DE" dirty="0" err="1"/>
              <a:t>that</a:t>
            </a:r>
            <a:r>
              <a:rPr lang="de-DE" dirty="0"/>
              <a:t> a </a:t>
            </a:r>
            <a:r>
              <a:rPr lang="de-DE" dirty="0" err="1"/>
              <a:t>dialogue</a:t>
            </a:r>
            <a:r>
              <a:rPr lang="de-DE" dirty="0"/>
              <a:t> </a:t>
            </a:r>
            <a:r>
              <a:rPr lang="de-DE" dirty="0" err="1"/>
              <a:t>with</a:t>
            </a:r>
            <a:r>
              <a:rPr lang="de-DE" dirty="0"/>
              <a:t> GCOS </a:t>
            </a:r>
            <a:r>
              <a:rPr lang="de-DE" dirty="0" err="1"/>
              <a:t>is</a:t>
            </a:r>
            <a:r>
              <a:rPr lang="de-DE" dirty="0"/>
              <a:t> a </a:t>
            </a:r>
            <a:r>
              <a:rPr lang="de-DE" dirty="0" err="1"/>
              <a:t>need</a:t>
            </a:r>
            <a:r>
              <a:rPr lang="de-DE" dirty="0"/>
              <a:t> </a:t>
            </a:r>
            <a:r>
              <a:rPr lang="de-DE" dirty="0" err="1"/>
              <a:t>to</a:t>
            </a:r>
            <a:r>
              <a:rPr lang="de-DE" dirty="0"/>
              <a:t> </a:t>
            </a:r>
            <a:r>
              <a:rPr lang="de-DE" dirty="0" err="1"/>
              <a:t>evolve</a:t>
            </a:r>
            <a:r>
              <a:rPr lang="de-DE" dirty="0"/>
              <a:t> </a:t>
            </a:r>
            <a:r>
              <a:rPr lang="de-DE" dirty="0" err="1"/>
              <a:t>the</a:t>
            </a:r>
            <a:r>
              <a:rPr lang="de-DE" dirty="0"/>
              <a:t> </a:t>
            </a:r>
            <a:r>
              <a:rPr lang="de-DE" dirty="0" err="1"/>
              <a:t>climate</a:t>
            </a:r>
            <a:r>
              <a:rPr lang="de-DE" dirty="0"/>
              <a:t> </a:t>
            </a:r>
            <a:r>
              <a:rPr lang="de-DE" dirty="0" err="1"/>
              <a:t>monitoring</a:t>
            </a:r>
            <a:r>
              <a:rPr lang="de-DE" dirty="0"/>
              <a:t>. </a:t>
            </a:r>
          </a:p>
          <a:p>
            <a:pPr marL="171450" indent="-171450">
              <a:buFontTx/>
              <a:buChar char="-"/>
            </a:pPr>
            <a:r>
              <a:rPr lang="de-DE" dirty="0"/>
              <a:t>Corner </a:t>
            </a:r>
            <a:r>
              <a:rPr lang="de-DE" dirty="0" err="1"/>
              <a:t>stone</a:t>
            </a:r>
            <a:r>
              <a:rPr lang="de-DE" dirty="0"/>
              <a:t> </a:t>
            </a:r>
            <a:r>
              <a:rPr lang="de-DE" dirty="0" err="1"/>
              <a:t>of</a:t>
            </a:r>
            <a:r>
              <a:rPr lang="de-DE" dirty="0"/>
              <a:t> </a:t>
            </a:r>
            <a:r>
              <a:rPr lang="de-DE" dirty="0" err="1"/>
              <a:t>our</a:t>
            </a:r>
            <a:r>
              <a:rPr lang="de-DE" dirty="0"/>
              <a:t> </a:t>
            </a:r>
            <a:r>
              <a:rPr lang="de-DE" dirty="0" err="1"/>
              <a:t>activities</a:t>
            </a:r>
            <a:r>
              <a:rPr lang="de-DE" dirty="0"/>
              <a:t> </a:t>
            </a:r>
            <a:r>
              <a:rPr lang="de-DE" dirty="0" err="1"/>
              <a:t>is</a:t>
            </a:r>
            <a:r>
              <a:rPr lang="de-DE" dirty="0"/>
              <a:t> in </a:t>
            </a:r>
            <a:r>
              <a:rPr lang="de-DE" dirty="0" err="1"/>
              <a:t>between</a:t>
            </a:r>
            <a:r>
              <a:rPr lang="de-DE" dirty="0"/>
              <a:t>, </a:t>
            </a:r>
            <a:r>
              <a:rPr lang="de-DE" dirty="0" err="1"/>
              <a:t>the</a:t>
            </a:r>
            <a:r>
              <a:rPr lang="de-DE" dirty="0"/>
              <a:t> </a:t>
            </a:r>
            <a:r>
              <a:rPr lang="de-DE" dirty="0" err="1"/>
              <a:t>engagement</a:t>
            </a:r>
            <a:r>
              <a:rPr lang="de-DE" dirty="0"/>
              <a:t> </a:t>
            </a:r>
            <a:r>
              <a:rPr lang="de-DE" dirty="0" err="1"/>
              <a:t>with</a:t>
            </a:r>
            <a:r>
              <a:rPr lang="de-DE" dirty="0"/>
              <a:t> UNFCCC. The </a:t>
            </a:r>
            <a:r>
              <a:rPr lang="de-DE" dirty="0" err="1"/>
              <a:t>opportunities</a:t>
            </a:r>
            <a:r>
              <a:rPr lang="de-DE" dirty="0"/>
              <a:t> </a:t>
            </a:r>
            <a:r>
              <a:rPr lang="de-DE" dirty="0" err="1"/>
              <a:t>of</a:t>
            </a:r>
            <a:r>
              <a:rPr lang="de-DE" dirty="0"/>
              <a:t> </a:t>
            </a:r>
            <a:r>
              <a:rPr lang="de-DE" dirty="0" err="1"/>
              <a:t>spacce</a:t>
            </a:r>
            <a:r>
              <a:rPr lang="de-DE" dirty="0"/>
              <a:t> </a:t>
            </a:r>
            <a:r>
              <a:rPr lang="de-DE" dirty="0" err="1"/>
              <a:t>agencies</a:t>
            </a:r>
            <a:r>
              <a:rPr lang="de-DE" dirty="0"/>
              <a:t> </a:t>
            </a:r>
            <a:r>
              <a:rPr lang="de-DE" dirty="0" err="1"/>
              <a:t>to</a:t>
            </a:r>
            <a:r>
              <a:rPr lang="de-DE" dirty="0"/>
              <a:t> </a:t>
            </a:r>
            <a:r>
              <a:rPr lang="de-DE" dirty="0" err="1"/>
              <a:t>contribute</a:t>
            </a:r>
            <a:r>
              <a:rPr lang="de-DE" dirty="0"/>
              <a:t> </a:t>
            </a:r>
            <a:r>
              <a:rPr lang="de-DE" dirty="0" err="1"/>
              <a:t>to</a:t>
            </a:r>
            <a:r>
              <a:rPr lang="de-DE" dirty="0"/>
              <a:t> </a:t>
            </a:r>
            <a:r>
              <a:rPr lang="de-DE" dirty="0" err="1"/>
              <a:t>the</a:t>
            </a:r>
            <a:r>
              <a:rPr lang="de-DE" dirty="0"/>
              <a:t> Global Stocktake </a:t>
            </a:r>
            <a:r>
              <a:rPr lang="de-DE" dirty="0" err="1"/>
              <a:t>moves</a:t>
            </a:r>
            <a:r>
              <a:rPr lang="de-DE" dirty="0"/>
              <a:t> </a:t>
            </a:r>
            <a:r>
              <a:rPr lang="de-DE" dirty="0" err="1"/>
              <a:t>this</a:t>
            </a:r>
            <a:r>
              <a:rPr lang="de-DE" dirty="0"/>
              <a:t> </a:t>
            </a:r>
            <a:r>
              <a:rPr lang="de-DE" dirty="0" err="1"/>
              <a:t>relation</a:t>
            </a:r>
            <a:r>
              <a:rPr lang="de-DE" dirty="0"/>
              <a:t> </a:t>
            </a:r>
            <a:r>
              <a:rPr lang="de-DE" dirty="0" err="1"/>
              <a:t>much</a:t>
            </a:r>
            <a:r>
              <a:rPr lang="de-DE" dirty="0"/>
              <a:t> </a:t>
            </a:r>
            <a:r>
              <a:rPr lang="de-DE" dirty="0" err="1"/>
              <a:t>more</a:t>
            </a:r>
            <a:r>
              <a:rPr lang="de-DE" dirty="0"/>
              <a:t> </a:t>
            </a:r>
            <a:r>
              <a:rPr lang="de-DE" dirty="0" err="1"/>
              <a:t>into</a:t>
            </a:r>
            <a:r>
              <a:rPr lang="de-DE" dirty="0"/>
              <a:t> </a:t>
            </a:r>
            <a:r>
              <a:rPr lang="de-DE" dirty="0" err="1"/>
              <a:t>focus</a:t>
            </a:r>
            <a:r>
              <a:rPr lang="de-DE" dirty="0"/>
              <a:t> </a:t>
            </a:r>
            <a:r>
              <a:rPr lang="de-DE" dirty="0" err="1"/>
              <a:t>as</a:t>
            </a:r>
            <a:r>
              <a:rPr lang="de-DE" dirty="0"/>
              <a:t> </a:t>
            </a:r>
            <a:r>
              <a:rPr lang="de-DE" dirty="0" err="1"/>
              <a:t>before</a:t>
            </a:r>
            <a:r>
              <a:rPr lang="de-DE" dirty="0"/>
              <a:t>. Today, </a:t>
            </a:r>
            <a:r>
              <a:rPr lang="de-DE" dirty="0" err="1"/>
              <a:t>we</a:t>
            </a:r>
            <a:r>
              <a:rPr lang="de-DE" dirty="0"/>
              <a:t> </a:t>
            </a:r>
            <a:r>
              <a:rPr lang="de-DE" dirty="0" err="1"/>
              <a:t>won‘t</a:t>
            </a:r>
            <a:r>
              <a:rPr lang="de-DE" dirty="0"/>
              <a:t> </a:t>
            </a:r>
            <a:r>
              <a:rPr lang="de-DE" dirty="0" err="1"/>
              <a:t>discuss</a:t>
            </a:r>
            <a:r>
              <a:rPr lang="de-DE" dirty="0"/>
              <a:t> </a:t>
            </a:r>
            <a:r>
              <a:rPr lang="de-DE" dirty="0" err="1"/>
              <a:t>about</a:t>
            </a:r>
            <a:r>
              <a:rPr lang="de-DE" dirty="0"/>
              <a:t> possible </a:t>
            </a:r>
            <a:r>
              <a:rPr lang="de-DE" dirty="0" err="1"/>
              <a:t>contributions</a:t>
            </a:r>
            <a:r>
              <a:rPr lang="de-DE" dirty="0"/>
              <a:t> </a:t>
            </a:r>
            <a:r>
              <a:rPr lang="de-DE" dirty="0" err="1"/>
              <a:t>from</a:t>
            </a:r>
            <a:r>
              <a:rPr lang="de-DE" dirty="0"/>
              <a:t> GHG </a:t>
            </a:r>
            <a:r>
              <a:rPr lang="de-DE" dirty="0" err="1"/>
              <a:t>monitoring</a:t>
            </a:r>
            <a:r>
              <a:rPr lang="de-DE" dirty="0"/>
              <a:t> </a:t>
            </a:r>
            <a:r>
              <a:rPr lang="de-DE" dirty="0" err="1"/>
              <a:t>which</a:t>
            </a:r>
            <a:r>
              <a:rPr lang="de-DE" dirty="0"/>
              <a:t> </a:t>
            </a:r>
            <a:r>
              <a:rPr lang="de-DE" dirty="0" err="1"/>
              <a:t>ahd</a:t>
            </a:r>
            <a:r>
              <a:rPr lang="de-DE" dirty="0"/>
              <a:t> </a:t>
            </a:r>
            <a:r>
              <a:rPr lang="de-DE" dirty="0" err="1"/>
              <a:t>been</a:t>
            </a:r>
            <a:r>
              <a:rPr lang="de-DE" dirty="0"/>
              <a:t> </a:t>
            </a:r>
            <a:r>
              <a:rPr lang="de-DE" dirty="0" err="1"/>
              <a:t>initiated</a:t>
            </a:r>
            <a:r>
              <a:rPr lang="de-DE" dirty="0"/>
              <a:t> </a:t>
            </a:r>
            <a:r>
              <a:rPr lang="de-DE" dirty="0" err="1"/>
              <a:t>some</a:t>
            </a:r>
            <a:r>
              <a:rPr lang="de-DE" dirty="0"/>
              <a:t> </a:t>
            </a:r>
            <a:r>
              <a:rPr lang="de-DE" dirty="0" err="1"/>
              <a:t>years</a:t>
            </a:r>
            <a:r>
              <a:rPr lang="de-DE" dirty="0"/>
              <a:t> </a:t>
            </a:r>
            <a:r>
              <a:rPr lang="de-DE" dirty="0" err="1"/>
              <a:t>ago</a:t>
            </a:r>
            <a:r>
              <a:rPr lang="de-DE" dirty="0"/>
              <a:t>. </a:t>
            </a:r>
            <a:r>
              <a:rPr lang="de-DE" dirty="0" err="1"/>
              <a:t>We</a:t>
            </a:r>
            <a:r>
              <a:rPr lang="de-DE" dirty="0"/>
              <a:t> </a:t>
            </a:r>
            <a:r>
              <a:rPr lang="de-DE" dirty="0" err="1"/>
              <a:t>have</a:t>
            </a:r>
            <a:r>
              <a:rPr lang="de-DE" dirty="0"/>
              <a:t> a </a:t>
            </a:r>
            <a:r>
              <a:rPr lang="de-DE" dirty="0" err="1"/>
              <a:t>look</a:t>
            </a:r>
            <a:r>
              <a:rPr lang="de-DE" dirty="0"/>
              <a:t> on </a:t>
            </a:r>
            <a:r>
              <a:rPr lang="de-DE" dirty="0" err="1"/>
              <a:t>the</a:t>
            </a:r>
            <a:r>
              <a:rPr lang="de-DE" dirty="0"/>
              <a:t> </a:t>
            </a:r>
            <a:r>
              <a:rPr lang="de-DE" dirty="0" err="1"/>
              <a:t>evolving</a:t>
            </a:r>
            <a:r>
              <a:rPr lang="de-DE" dirty="0"/>
              <a:t> CEOS Global Stocktake </a:t>
            </a:r>
            <a:r>
              <a:rPr lang="de-DE" dirty="0" err="1"/>
              <a:t>Strategy</a:t>
            </a:r>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6</a:t>
            </a:fld>
            <a:endParaRPr lang="en-GB"/>
          </a:p>
        </p:txBody>
      </p:sp>
    </p:spTree>
    <p:extLst>
      <p:ext uri="{BB962C8B-B14F-4D97-AF65-F5344CB8AC3E}">
        <p14:creationId xmlns:p14="http://schemas.microsoft.com/office/powerpoint/2010/main" val="2489705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7</a:t>
            </a:fld>
            <a:endParaRPr lang="en-GB"/>
          </a:p>
        </p:txBody>
      </p:sp>
    </p:spTree>
    <p:extLst>
      <p:ext uri="{BB962C8B-B14F-4D97-AF65-F5344CB8AC3E}">
        <p14:creationId xmlns:p14="http://schemas.microsoft.com/office/powerpoint/2010/main" val="383553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8</a:t>
            </a:fld>
            <a:endParaRPr lang="en-GB"/>
          </a:p>
        </p:txBody>
      </p:sp>
    </p:spTree>
    <p:extLst>
      <p:ext uri="{BB962C8B-B14F-4D97-AF65-F5344CB8AC3E}">
        <p14:creationId xmlns:p14="http://schemas.microsoft.com/office/powerpoint/2010/main" val="836220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fontAlgn="base"/>
            <a:r>
              <a:rPr lang="en-US" dirty="0"/>
              <a:t>Commission for Observation, Infrastructure and Information Systems (Infrastructure Commission);</a:t>
            </a:r>
          </a:p>
          <a:p>
            <a:pPr lvl="1" fontAlgn="base"/>
            <a:r>
              <a:rPr lang="en-US" dirty="0"/>
              <a:t>Commission for Weather, Climate, Water and Related Environmental Services &amp; Applications (Services Commission);</a:t>
            </a:r>
          </a:p>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10</a:t>
            </a:fld>
            <a:endParaRPr lang="en-GB"/>
          </a:p>
        </p:txBody>
      </p:sp>
    </p:spTree>
    <p:extLst>
      <p:ext uri="{BB962C8B-B14F-4D97-AF65-F5344CB8AC3E}">
        <p14:creationId xmlns:p14="http://schemas.microsoft.com/office/powerpoint/2010/main" val="1983680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65288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131046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6155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89706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609600" y="1600200"/>
            <a:ext cx="108712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743200" y="304800"/>
            <a:ext cx="6604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
        <p:nvSpPr>
          <p:cNvPr id="8" name="Google Shape;11;p3"/>
          <p:cNvSpPr/>
          <p:nvPr userDrawn="1"/>
        </p:nvSpPr>
        <p:spPr>
          <a:xfrm>
            <a:off x="101600" y="6629401"/>
            <a:ext cx="7703931"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dirty="0">
                <a:solidFill>
                  <a:schemeClr val="dk2"/>
                </a:solidFill>
                <a:latin typeface="Helvetica Neue" panose="020B0604020202020204" charset="0"/>
                <a:ea typeface="Helvetica Neue"/>
                <a:cs typeface="Helvetica Neue"/>
                <a:sym typeface="Helvetica Neue"/>
              </a:rPr>
              <a:t>SIT-3</a:t>
            </a:r>
            <a:r>
              <a:rPr lang="en-US" sz="1100" i="1" dirty="0">
                <a:solidFill>
                  <a:schemeClr val="dk2"/>
                </a:solidFill>
                <a:latin typeface="Helvetica Neue" panose="020B0604020202020204" charset="0"/>
                <a:ea typeface="Helvetica Neue"/>
                <a:cs typeface="Helvetica Neue"/>
                <a:sym typeface="Helvetica Neue"/>
              </a:rPr>
              <a:t>5</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25</a:t>
            </a:r>
            <a:r>
              <a:rPr lang="en-US" sz="1100" b="0" i="1" u="none" strike="noStrike" cap="none" dirty="0">
                <a:solidFill>
                  <a:schemeClr val="dk2"/>
                </a:solidFill>
                <a:latin typeface="Helvetica Neue" panose="020B0604020202020204" charset="0"/>
                <a:ea typeface="Helvetica Neue"/>
                <a:cs typeface="Helvetica Neue"/>
                <a:sym typeface="Helvetica Neue"/>
              </a:rPr>
              <a:t>-</a:t>
            </a:r>
            <a:r>
              <a:rPr lang="en-US" sz="1100" i="1" dirty="0">
                <a:solidFill>
                  <a:schemeClr val="dk2"/>
                </a:solidFill>
                <a:latin typeface="Helvetica Neue" panose="020B0604020202020204" charset="0"/>
                <a:ea typeface="Helvetica Neue"/>
                <a:cs typeface="Helvetica Neue"/>
                <a:sym typeface="Helvetica Neue"/>
              </a:rPr>
              <a:t>26</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March</a:t>
            </a:r>
            <a:r>
              <a:rPr lang="en-US" sz="1100" b="0" i="1" u="none" strike="noStrike" cap="none" dirty="0">
                <a:solidFill>
                  <a:schemeClr val="dk2"/>
                </a:solidFill>
                <a:latin typeface="Helvetica Neue" panose="020B0604020202020204" charset="0"/>
                <a:ea typeface="Helvetica Neue"/>
                <a:cs typeface="Helvetica Neue"/>
                <a:sym typeface="Helvetica Neue"/>
              </a:rPr>
              <a:t> 2020	Join at </a:t>
            </a:r>
            <a:r>
              <a:rPr lang="en-US" sz="1100" b="0" i="1" u="none" strike="noStrike" cap="none" dirty="0" err="1">
                <a:solidFill>
                  <a:schemeClr val="dk2"/>
                </a:solidFill>
                <a:latin typeface="Helvetica Neue" panose="020B0604020202020204" charset="0"/>
                <a:ea typeface="Helvetica Neue"/>
                <a:cs typeface="Helvetica Neue"/>
                <a:sym typeface="Helvetica Neue"/>
              </a:rPr>
              <a:t>www.slido.com</a:t>
            </a:r>
            <a:r>
              <a:rPr lang="en-US" sz="1100" b="0" i="1" u="none" strike="noStrike" cap="none" dirty="0">
                <a:solidFill>
                  <a:schemeClr val="dk2"/>
                </a:solidFill>
                <a:latin typeface="Helvetica Neue" panose="020B0604020202020204" charset="0"/>
                <a:ea typeface="Helvetica Neue"/>
                <a:cs typeface="Helvetica Neue"/>
                <a:sym typeface="Helvetica Neue"/>
              </a:rPr>
              <a:t> with the event code: #ceos-sit-35</a:t>
            </a:r>
            <a:endParaRPr sz="1100" b="0" i="1" u="none" strike="noStrike" cap="none" dirty="0">
              <a:solidFill>
                <a:schemeClr val="dk2"/>
              </a:solidFill>
              <a:latin typeface="Helvetica Neue" panose="020B0604020202020204" charset="0"/>
              <a:ea typeface="Helvetica Neue"/>
              <a:cs typeface="Helvetica Neue"/>
              <a:sym typeface="Helvetica Neue"/>
            </a:endParaRPr>
          </a:p>
        </p:txBody>
      </p:sp>
      <p:sp>
        <p:nvSpPr>
          <p:cNvPr id="10" name="Google Shape;9;p3"/>
          <p:cNvSpPr>
            <a:spLocks noGrp="1"/>
          </p:cNvSpPr>
          <p:nvPr>
            <p:ph type="sldNum" idx="12"/>
          </p:nvPr>
        </p:nvSpPr>
        <p:spPr>
          <a:xfrm>
            <a:off x="11684000" y="6629401"/>
            <a:ext cx="4064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fld id="{00000000-1234-1234-1234-123412341234}" type="slidenum">
              <a:rPr lang="en-US" smtClean="0"/>
              <a:pPr/>
              <a:t>‹Nr.›</a:t>
            </a:fld>
            <a:endParaRPr lang="en-US"/>
          </a:p>
        </p:txBody>
      </p:sp>
    </p:spTree>
    <p:extLst>
      <p:ext uri="{BB962C8B-B14F-4D97-AF65-F5344CB8AC3E}">
        <p14:creationId xmlns:p14="http://schemas.microsoft.com/office/powerpoint/2010/main" val="182850525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itel 3">
            <a:extLst>
              <a:ext uri="{FF2B5EF4-FFF2-40B4-BE49-F238E27FC236}">
                <a16:creationId xmlns:a16="http://schemas.microsoft.com/office/drawing/2014/main" id="{EB318CC6-8CE1-40CB-A200-1061BA7B8743}"/>
              </a:ext>
            </a:extLst>
          </p:cNvPr>
          <p:cNvSpPr>
            <a:spLocks noGrp="1"/>
          </p:cNvSpPr>
          <p:nvPr>
            <p:ph type="title"/>
          </p:nvPr>
        </p:nvSpPr>
        <p:spPr/>
        <p:txBody>
          <a:bodyPr/>
          <a:lstStyle/>
          <a:p>
            <a:r>
              <a:rPr lang="de-DE"/>
              <a:t>Mastertitelformat bearbeiten</a:t>
            </a:r>
            <a:endParaRPr lang="en-US"/>
          </a:p>
        </p:txBody>
      </p:sp>
    </p:spTree>
    <p:extLst>
      <p:ext uri="{BB962C8B-B14F-4D97-AF65-F5344CB8AC3E}">
        <p14:creationId xmlns:p14="http://schemas.microsoft.com/office/powerpoint/2010/main" val="3607744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312968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8726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23185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10907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82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49"/>
            <a:ext cx="4011084" cy="1162051"/>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5"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Tree>
    <p:extLst>
      <p:ext uri="{BB962C8B-B14F-4D97-AF65-F5344CB8AC3E}">
        <p14:creationId xmlns:p14="http://schemas.microsoft.com/office/powerpoint/2010/main" val="424199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a:t>Drag picture to placeholder or click icon to add</a:t>
            </a:r>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Tree>
    <p:extLst>
      <p:ext uri="{BB962C8B-B14F-4D97-AF65-F5344CB8AC3E}">
        <p14:creationId xmlns:p14="http://schemas.microsoft.com/office/powerpoint/2010/main" val="393264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210189"/>
            <a:ext cx="12192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dirty="0">
              <a:solidFill>
                <a:prstClr val="white"/>
              </a:solidFill>
            </a:endParaRPr>
          </a:p>
        </p:txBody>
      </p:sp>
      <p:sp>
        <p:nvSpPr>
          <p:cNvPr id="8" name="Rectangle 7"/>
          <p:cNvSpPr/>
          <p:nvPr/>
        </p:nvSpPr>
        <p:spPr>
          <a:xfrm>
            <a:off x="0" y="0"/>
            <a:ext cx="12192000" cy="1447800"/>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2" name="Title Placeholder 1"/>
          <p:cNvSpPr>
            <a:spLocks noGrp="1"/>
          </p:cNvSpPr>
          <p:nvPr>
            <p:ph type="title"/>
          </p:nvPr>
        </p:nvSpPr>
        <p:spPr>
          <a:xfrm>
            <a:off x="1930400" y="148819"/>
            <a:ext cx="8331200" cy="11430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p:cNvPicPr>
            <a:picLocks noChangeArrowheads="1"/>
          </p:cNvPicPr>
          <p:nvPr/>
        </p:nvPicPr>
        <p:blipFill>
          <a:blip r:embed="rId14" cstate="print"/>
          <a:srcRect/>
          <a:stretch>
            <a:fillRect/>
          </a:stretch>
        </p:blipFill>
        <p:spPr bwMode="auto">
          <a:xfrm>
            <a:off x="9797" y="202136"/>
            <a:ext cx="1723588" cy="1036369"/>
          </a:xfrm>
          <a:prstGeom prst="rect">
            <a:avLst/>
          </a:prstGeom>
          <a:noFill/>
          <a:ln w="12700">
            <a:noFill/>
            <a:miter lim="800000"/>
            <a:headEnd/>
            <a:tailEnd/>
          </a:ln>
        </p:spPr>
      </p:pic>
      <p:pic>
        <p:nvPicPr>
          <p:cNvPr id="9" name="Picture 8"/>
          <p:cNvPicPr>
            <a:picLocks/>
          </p:cNvPicPr>
          <p:nvPr/>
        </p:nvPicPr>
        <p:blipFill>
          <a:blip r:embed="rId15" cstate="print"/>
          <a:stretch>
            <a:fillRect/>
          </a:stretch>
        </p:blipFill>
        <p:spPr>
          <a:xfrm>
            <a:off x="10677789" y="48319"/>
            <a:ext cx="1344000" cy="1344000"/>
          </a:xfrm>
          <a:prstGeom prst="rect">
            <a:avLst/>
          </a:prstGeom>
        </p:spPr>
      </p:pic>
      <p:sp>
        <p:nvSpPr>
          <p:cNvPr id="12" name="TextBox 11"/>
          <p:cNvSpPr txBox="1"/>
          <p:nvPr userDrawn="1"/>
        </p:nvSpPr>
        <p:spPr>
          <a:xfrm>
            <a:off x="95907" y="6355262"/>
            <a:ext cx="9730730" cy="246221"/>
          </a:xfrm>
          <a:prstGeom prst="rect">
            <a:avLst/>
          </a:prstGeom>
          <a:noFill/>
        </p:spPr>
        <p:txBody>
          <a:bodyPr wrap="square" rtlCol="0">
            <a:spAutoFit/>
          </a:bodyPr>
          <a:lstStyle/>
          <a:p>
            <a:pPr defTabSz="914377" fontAlgn="base">
              <a:spcBef>
                <a:spcPct val="0"/>
              </a:spcBef>
              <a:spcAft>
                <a:spcPct val="0"/>
              </a:spcAft>
            </a:pPr>
            <a:r>
              <a:rPr lang="en-GB" sz="1000" b="1" dirty="0">
                <a:solidFill>
                  <a:srgbClr val="676A55"/>
                </a:solidFill>
                <a:latin typeface="Tahoma" pitchFamily="34" charset="0"/>
              </a:rPr>
              <a:t>15</a:t>
            </a:r>
            <a:r>
              <a:rPr lang="en-GB" sz="1000" b="1" baseline="30000" dirty="0">
                <a:solidFill>
                  <a:srgbClr val="676A55"/>
                </a:solidFill>
                <a:latin typeface="Tahoma" pitchFamily="34" charset="0"/>
              </a:rPr>
              <a:t>th</a:t>
            </a:r>
            <a:r>
              <a:rPr lang="en-GB" sz="1000" b="1" dirty="0">
                <a:solidFill>
                  <a:srgbClr val="676A55"/>
                </a:solidFill>
                <a:latin typeface="Tahoma" pitchFamily="34" charset="0"/>
              </a:rPr>
              <a:t> Session of Joint CEOS CGMS Working Group on Climate,  7</a:t>
            </a:r>
            <a:r>
              <a:rPr lang="en-GB" sz="1000" b="1" baseline="30000" dirty="0">
                <a:solidFill>
                  <a:srgbClr val="676A55"/>
                </a:solidFill>
                <a:latin typeface="Tahoma" pitchFamily="34" charset="0"/>
              </a:rPr>
              <a:t>th</a:t>
            </a:r>
            <a:r>
              <a:rPr lang="en-GB" sz="1000" b="1" dirty="0">
                <a:solidFill>
                  <a:srgbClr val="676A55"/>
                </a:solidFill>
                <a:latin typeface="Tahoma" pitchFamily="34" charset="0"/>
              </a:rPr>
              <a:t> and 8</a:t>
            </a:r>
            <a:r>
              <a:rPr lang="en-GB" sz="1000" b="1" baseline="30000" dirty="0">
                <a:solidFill>
                  <a:srgbClr val="676A55"/>
                </a:solidFill>
                <a:latin typeface="Tahoma" pitchFamily="34" charset="0"/>
              </a:rPr>
              <a:t>th</a:t>
            </a:r>
            <a:r>
              <a:rPr lang="en-GB" sz="1000" b="1" dirty="0">
                <a:solidFill>
                  <a:srgbClr val="676A55"/>
                </a:solidFill>
                <a:latin typeface="Tahoma" pitchFamily="34" charset="0"/>
              </a:rPr>
              <a:t> October 2021, Virtual Meeting</a:t>
            </a:r>
          </a:p>
        </p:txBody>
      </p:sp>
      <p:pic>
        <p:nvPicPr>
          <p:cNvPr id="13" name="Picture 12"/>
          <p:cNvPicPr>
            <a:picLocks/>
          </p:cNvPicPr>
          <p:nvPr userDrawn="1"/>
        </p:nvPicPr>
        <p:blipFill>
          <a:blip r:embed="rId16" cstate="print"/>
          <a:stretch>
            <a:fillRect/>
          </a:stretch>
        </p:blipFill>
        <p:spPr>
          <a:xfrm>
            <a:off x="9829439" y="6252633"/>
            <a:ext cx="2365363" cy="605369"/>
          </a:xfrm>
          <a:prstGeom prst="rect">
            <a:avLst/>
          </a:prstGeom>
        </p:spPr>
      </p:pic>
    </p:spTree>
    <p:extLst>
      <p:ext uri="{BB962C8B-B14F-4D97-AF65-F5344CB8AC3E}">
        <p14:creationId xmlns:p14="http://schemas.microsoft.com/office/powerpoint/2010/main" val="180065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A5EBF8-F3DB-4CE0-9450-04110F801114}"/>
              </a:ext>
            </a:extLst>
          </p:cNvPr>
          <p:cNvSpPr>
            <a:spLocks noGrp="1"/>
          </p:cNvSpPr>
          <p:nvPr>
            <p:ph type="ctrTitle"/>
          </p:nvPr>
        </p:nvSpPr>
        <p:spPr/>
        <p:txBody>
          <a:bodyPr/>
          <a:lstStyle/>
          <a:p>
            <a:r>
              <a:rPr lang="de-DE" dirty="0"/>
              <a:t>Joint CEOS CGMS Working Group on Climate</a:t>
            </a:r>
            <a:endParaRPr lang="en-US" dirty="0"/>
          </a:p>
        </p:txBody>
      </p:sp>
      <p:sp>
        <p:nvSpPr>
          <p:cNvPr id="3" name="Untertitel 2">
            <a:extLst>
              <a:ext uri="{FF2B5EF4-FFF2-40B4-BE49-F238E27FC236}">
                <a16:creationId xmlns:a16="http://schemas.microsoft.com/office/drawing/2014/main" id="{2ED16F98-3D2F-4CF5-A901-EC1A983C815E}"/>
              </a:ext>
            </a:extLst>
          </p:cNvPr>
          <p:cNvSpPr>
            <a:spLocks noGrp="1"/>
          </p:cNvSpPr>
          <p:nvPr>
            <p:ph type="subTitle" idx="1"/>
          </p:nvPr>
        </p:nvSpPr>
        <p:spPr/>
        <p:txBody>
          <a:bodyPr/>
          <a:lstStyle/>
          <a:p>
            <a:r>
              <a:rPr lang="de-DE" dirty="0"/>
              <a:t>Virtual Meeting</a:t>
            </a:r>
          </a:p>
          <a:p>
            <a:r>
              <a:rPr lang="de-DE" dirty="0" err="1"/>
              <a:t>October</a:t>
            </a:r>
            <a:r>
              <a:rPr lang="de-DE" dirty="0"/>
              <a:t> 7</a:t>
            </a:r>
            <a:r>
              <a:rPr lang="de-DE" baseline="30000" dirty="0"/>
              <a:t>th </a:t>
            </a:r>
            <a:r>
              <a:rPr lang="de-DE" dirty="0"/>
              <a:t>&amp; 8</a:t>
            </a:r>
            <a:r>
              <a:rPr lang="de-DE" baseline="30000" dirty="0"/>
              <a:t>th</a:t>
            </a:r>
            <a:r>
              <a:rPr lang="de-DE" dirty="0"/>
              <a:t>,  2021</a:t>
            </a:r>
          </a:p>
        </p:txBody>
      </p:sp>
    </p:spTree>
    <p:extLst>
      <p:ext uri="{BB962C8B-B14F-4D97-AF65-F5344CB8AC3E}">
        <p14:creationId xmlns:p14="http://schemas.microsoft.com/office/powerpoint/2010/main" val="2786371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399" y="148819"/>
            <a:ext cx="8608767" cy="1143000"/>
          </a:xfrm>
        </p:spPr>
        <p:txBody>
          <a:bodyPr>
            <a:normAutofit fontScale="90000"/>
          </a:bodyPr>
          <a:lstStyle/>
          <a:p>
            <a:r>
              <a:rPr lang="en-GB" b="1" dirty="0"/>
              <a:t>Joint Study Team on GCOS Governance</a:t>
            </a:r>
          </a:p>
        </p:txBody>
      </p:sp>
      <p:sp>
        <p:nvSpPr>
          <p:cNvPr id="3" name="Content Placeholder 2"/>
          <p:cNvSpPr>
            <a:spLocks noGrp="1"/>
          </p:cNvSpPr>
          <p:nvPr>
            <p:ph idx="1"/>
          </p:nvPr>
        </p:nvSpPr>
        <p:spPr>
          <a:xfrm>
            <a:off x="609600" y="1600202"/>
            <a:ext cx="10972800" cy="4489514"/>
          </a:xfrm>
        </p:spPr>
        <p:txBody>
          <a:bodyPr>
            <a:normAutofit/>
          </a:bodyPr>
          <a:lstStyle/>
          <a:p>
            <a:pPr fontAlgn="base"/>
            <a:r>
              <a:rPr lang="en-US" sz="2000" dirty="0"/>
              <a:t>During the recent years WMO was reorganized in its structure</a:t>
            </a:r>
          </a:p>
          <a:p>
            <a:pPr fontAlgn="base"/>
            <a:r>
              <a:rPr lang="en-US" sz="2000" dirty="0"/>
              <a:t>In this context a study of co-sponsored programs had been initiated, especially of GCOS</a:t>
            </a:r>
          </a:p>
          <a:p>
            <a:pPr fontAlgn="base"/>
            <a:r>
              <a:rPr lang="en-US" sz="2000" dirty="0"/>
              <a:t>GCOS: Set-up of Joint study team in order to review the governance</a:t>
            </a:r>
          </a:p>
          <a:p>
            <a:pPr fontAlgn="base"/>
            <a:r>
              <a:rPr lang="en-US" sz="2000" dirty="0"/>
              <a:t>Sponsors of GCOS: WMO, ISC, IOC/GOOS, UNEP, UNFCCC</a:t>
            </a:r>
          </a:p>
          <a:p>
            <a:pPr fontAlgn="base"/>
            <a:r>
              <a:rPr lang="en-US" sz="2000" dirty="0"/>
              <a:t>JSG GCOS chair: Qingchen Chao (CMA), co-chair: Martin Visbeck (GEOMAR)</a:t>
            </a:r>
          </a:p>
          <a:p>
            <a:pPr fontAlgn="base"/>
            <a:r>
              <a:rPr lang="en-US" sz="2000" dirty="0"/>
              <a:t>Members of space agencies: P. Counet (EUMETSAT), A. von Bargen (DLR)</a:t>
            </a:r>
          </a:p>
          <a:p>
            <a:pPr fontAlgn="base"/>
            <a:r>
              <a:rPr lang="en-US" sz="2000" dirty="0"/>
              <a:t>Detailed report expected end of this year =&gt; official discussion loop</a:t>
            </a:r>
          </a:p>
          <a:p>
            <a:pPr fontAlgn="base"/>
            <a:r>
              <a:rPr lang="en-US" sz="2000" dirty="0"/>
              <a:t>First phase: 4 working groups about SWOT analysis, possible mandate extension, financial situation, memorandum of understanding</a:t>
            </a:r>
          </a:p>
          <a:p>
            <a:pPr fontAlgn="base"/>
            <a:r>
              <a:rPr lang="en-US" sz="2000" dirty="0"/>
              <a:t>SWOT lead (Q. Chao, A. von Bargen): Input by all JSG members; consolidation to one chapter  (“final”)</a:t>
            </a:r>
          </a:p>
          <a:p>
            <a:pPr fontAlgn="base"/>
            <a:r>
              <a:rPr lang="en-US" sz="2000" dirty="0"/>
              <a:t>Final report draft is in feedback loop in study team</a:t>
            </a:r>
          </a:p>
          <a:p>
            <a:pPr fontAlgn="base"/>
            <a:r>
              <a:rPr lang="en-US" sz="2000" dirty="0"/>
              <a:t>Preliminary results will be presented during CEOS plenary for feedback</a:t>
            </a:r>
          </a:p>
          <a:p>
            <a:pPr fontAlgn="base"/>
            <a:endParaRPr lang="en-US" sz="2000" dirty="0"/>
          </a:p>
        </p:txBody>
      </p:sp>
    </p:spTree>
    <p:extLst>
      <p:ext uri="{BB962C8B-B14F-4D97-AF65-F5344CB8AC3E}">
        <p14:creationId xmlns:p14="http://schemas.microsoft.com/office/powerpoint/2010/main" val="3516431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3086293"/>
            <a:ext cx="11524592" cy="1470025"/>
          </a:xfrm>
        </p:spPr>
        <p:txBody>
          <a:bodyPr>
            <a:noAutofit/>
          </a:bodyPr>
          <a:lstStyle/>
          <a:p>
            <a:r>
              <a:rPr lang="en-GB" sz="4533" b="1" dirty="0"/>
              <a:t>Action Items</a:t>
            </a:r>
            <a:br>
              <a:rPr lang="en-GB" sz="4533" b="1" dirty="0"/>
            </a:br>
            <a:r>
              <a:rPr lang="en-GB" sz="1400" b="1" dirty="0"/>
              <a:t>(switch to sheets)</a:t>
            </a:r>
            <a:endParaRPr lang="en-GB" sz="1400" b="1" cap="all" dirty="0"/>
          </a:p>
        </p:txBody>
      </p:sp>
      <p:sp>
        <p:nvSpPr>
          <p:cNvPr id="8" name="Shape 11"/>
          <p:cNvSpPr/>
          <p:nvPr/>
        </p:nvSpPr>
        <p:spPr>
          <a:xfrm>
            <a:off x="160098" y="3853557"/>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endParaRPr lang="en-GB" sz="2400" b="1" dirty="0">
              <a:solidFill>
                <a:srgbClr val="1F497D">
                  <a:lumMod val="60000"/>
                  <a:lumOff val="40000"/>
                </a:srgbClr>
              </a:solidFill>
              <a:ea typeface="Arial Bold"/>
              <a:cs typeface="Arial Bold"/>
              <a:sym typeface="Arial Bold"/>
            </a:endParaRPr>
          </a:p>
        </p:txBody>
      </p:sp>
    </p:spTree>
    <p:extLst>
      <p:ext uri="{BB962C8B-B14F-4D97-AF65-F5344CB8AC3E}">
        <p14:creationId xmlns:p14="http://schemas.microsoft.com/office/powerpoint/2010/main" val="478832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3086293"/>
            <a:ext cx="11524592" cy="1470025"/>
          </a:xfrm>
        </p:spPr>
        <p:txBody>
          <a:bodyPr>
            <a:noAutofit/>
          </a:bodyPr>
          <a:lstStyle/>
          <a:p>
            <a:r>
              <a:rPr lang="en-GB" sz="4533" b="1" dirty="0"/>
              <a:t>Status Joint CEOS / CGMS Working Group Activities</a:t>
            </a:r>
            <a:endParaRPr lang="en-GB" sz="3200" b="1" cap="all" dirty="0"/>
          </a:p>
        </p:txBody>
      </p:sp>
      <p:sp>
        <p:nvSpPr>
          <p:cNvPr id="8" name="Shape 11"/>
          <p:cNvSpPr/>
          <p:nvPr/>
        </p:nvSpPr>
        <p:spPr>
          <a:xfrm>
            <a:off x="160098" y="3853557"/>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endParaRPr lang="en-GB" sz="2400" b="1" dirty="0">
              <a:solidFill>
                <a:srgbClr val="1F497D">
                  <a:lumMod val="60000"/>
                  <a:lumOff val="40000"/>
                </a:srgbClr>
              </a:solidFill>
              <a:ea typeface="Arial Bold"/>
              <a:cs typeface="Arial Bold"/>
              <a:sym typeface="Arial Bold"/>
            </a:endParaRPr>
          </a:p>
        </p:txBody>
      </p:sp>
    </p:spTree>
    <p:extLst>
      <p:ext uri="{BB962C8B-B14F-4D97-AF65-F5344CB8AC3E}">
        <p14:creationId xmlns:p14="http://schemas.microsoft.com/office/powerpoint/2010/main" val="2676055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BC6BC22-C54A-4253-8DCB-A039B27B00BF}"/>
              </a:ext>
            </a:extLst>
          </p:cNvPr>
          <p:cNvSpPr>
            <a:spLocks noGrp="1"/>
          </p:cNvSpPr>
          <p:nvPr>
            <p:ph idx="1"/>
          </p:nvPr>
        </p:nvSpPr>
        <p:spPr/>
        <p:txBody>
          <a:bodyPr/>
          <a:lstStyle/>
          <a:p>
            <a:r>
              <a:rPr lang="en-US" dirty="0"/>
              <a:t>Status ECV inventory (J Schulz)</a:t>
            </a:r>
          </a:p>
          <a:p>
            <a:r>
              <a:rPr lang="en-US" dirty="0"/>
              <a:t>Gap analysis 3.0 (J Schulz)</a:t>
            </a:r>
          </a:p>
          <a:p>
            <a:r>
              <a:rPr lang="en-US" dirty="0"/>
              <a:t>Preparation of gap analysis 4.0 (J Schulz)</a:t>
            </a:r>
          </a:p>
          <a:p>
            <a:r>
              <a:rPr lang="en-US" dirty="0"/>
              <a:t>Term definitions (J Privette)</a:t>
            </a:r>
          </a:p>
          <a:p>
            <a:r>
              <a:rPr lang="en-US" dirty="0"/>
              <a:t>Climate Data Record Use Cases (W Su)</a:t>
            </a:r>
          </a:p>
        </p:txBody>
      </p:sp>
      <p:sp>
        <p:nvSpPr>
          <p:cNvPr id="3" name="Titel 2">
            <a:extLst>
              <a:ext uri="{FF2B5EF4-FFF2-40B4-BE49-F238E27FC236}">
                <a16:creationId xmlns:a16="http://schemas.microsoft.com/office/drawing/2014/main" id="{BD6A5F97-EF29-4E25-A5D3-DA799C7ED6CF}"/>
              </a:ext>
            </a:extLst>
          </p:cNvPr>
          <p:cNvSpPr>
            <a:spLocks noGrp="1"/>
          </p:cNvSpPr>
          <p:nvPr>
            <p:ph type="title"/>
          </p:nvPr>
        </p:nvSpPr>
        <p:spPr/>
        <p:txBody>
          <a:bodyPr/>
          <a:lstStyle/>
          <a:p>
            <a:r>
              <a:rPr lang="en-US" dirty="0"/>
              <a:t>Status activities</a:t>
            </a:r>
          </a:p>
        </p:txBody>
      </p:sp>
    </p:spTree>
    <p:extLst>
      <p:ext uri="{BB962C8B-B14F-4D97-AF65-F5344CB8AC3E}">
        <p14:creationId xmlns:p14="http://schemas.microsoft.com/office/powerpoint/2010/main" val="1323367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09482D2-29B1-4D53-B3AB-5D2D9E93E463}"/>
              </a:ext>
            </a:extLst>
          </p:cNvPr>
          <p:cNvSpPr>
            <a:spLocks noGrp="1"/>
          </p:cNvSpPr>
          <p:nvPr>
            <p:ph type="title"/>
          </p:nvPr>
        </p:nvSpPr>
        <p:spPr/>
        <p:txBody>
          <a:bodyPr/>
          <a:lstStyle/>
          <a:p>
            <a:r>
              <a:rPr lang="en-US" dirty="0"/>
              <a:t>Second day</a:t>
            </a:r>
          </a:p>
        </p:txBody>
      </p:sp>
      <p:sp>
        <p:nvSpPr>
          <p:cNvPr id="5" name="Textplatzhalter 4">
            <a:extLst>
              <a:ext uri="{FF2B5EF4-FFF2-40B4-BE49-F238E27FC236}">
                <a16:creationId xmlns:a16="http://schemas.microsoft.com/office/drawing/2014/main" id="{602DAA6F-82D9-4F54-B999-1B13DB0CCF73}"/>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6042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a:extLst>
              <a:ext uri="{FF2B5EF4-FFF2-40B4-BE49-F238E27FC236}">
                <a16:creationId xmlns:a16="http://schemas.microsoft.com/office/drawing/2014/main" id="{A84F0BE9-28B9-4157-8F0B-9F9058F480AF}"/>
              </a:ext>
            </a:extLst>
          </p:cNvPr>
          <p:cNvGraphicFramePr>
            <a:graphicFrameLocks noGrp="1"/>
          </p:cNvGraphicFramePr>
          <p:nvPr>
            <p:ph idx="1"/>
            <p:extLst>
              <p:ext uri="{D42A27DB-BD31-4B8C-83A1-F6EECF244321}">
                <p14:modId xmlns:p14="http://schemas.microsoft.com/office/powerpoint/2010/main" val="1871544483"/>
              </p:ext>
            </p:extLst>
          </p:nvPr>
        </p:nvGraphicFramePr>
        <p:xfrm>
          <a:off x="424206" y="1960775"/>
          <a:ext cx="11528982" cy="3048000"/>
        </p:xfrm>
        <a:graphic>
          <a:graphicData uri="http://schemas.openxmlformats.org/drawingml/2006/table">
            <a:tbl>
              <a:tblPr firstRow="1" firstCol="1" bandRow="1">
                <a:tableStyleId>{5C22544A-7EE6-4342-B048-85BDC9FD1C3A}</a:tableStyleId>
              </a:tblPr>
              <a:tblGrid>
                <a:gridCol w="980388">
                  <a:extLst>
                    <a:ext uri="{9D8B030D-6E8A-4147-A177-3AD203B41FA5}">
                      <a16:colId xmlns:a16="http://schemas.microsoft.com/office/drawing/2014/main" val="4138956289"/>
                    </a:ext>
                  </a:extLst>
                </a:gridCol>
                <a:gridCol w="10548594">
                  <a:extLst>
                    <a:ext uri="{9D8B030D-6E8A-4147-A177-3AD203B41FA5}">
                      <a16:colId xmlns:a16="http://schemas.microsoft.com/office/drawing/2014/main" val="203429990"/>
                    </a:ext>
                  </a:extLst>
                </a:gridCol>
              </a:tblGrid>
              <a:tr h="499948">
                <a:tc>
                  <a:txBody>
                    <a:bodyPr/>
                    <a:lstStyle/>
                    <a:p>
                      <a:pPr algn="ctr">
                        <a:spcAft>
                          <a:spcPts val="0"/>
                        </a:spcAft>
                      </a:pPr>
                      <a:r>
                        <a:rPr lang="en-GB" sz="2000" dirty="0">
                          <a:effectLst/>
                        </a:rPr>
                        <a:t>00:00</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Welcome and Introduction (Chair)</a:t>
                      </a:r>
                      <a:endParaRPr lang="en-US" sz="2000" dirty="0">
                        <a:effectLst/>
                      </a:endParaRPr>
                    </a:p>
                    <a:p>
                      <a:pPr algn="just">
                        <a:spcAft>
                          <a:spcPts val="0"/>
                        </a:spcAft>
                      </a:pPr>
                      <a:r>
                        <a:rPr lang="en-GB" sz="2000" dirty="0">
                          <a:effectLst/>
                        </a:rPr>
                        <a:t>Round table introduction (All)</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203926918"/>
                  </a:ext>
                </a:extLst>
              </a:tr>
              <a:tr h="249974">
                <a:tc>
                  <a:txBody>
                    <a:bodyPr/>
                    <a:lstStyle/>
                    <a:p>
                      <a:pPr algn="ctr">
                        <a:spcAft>
                          <a:spcPts val="0"/>
                        </a:spcAft>
                      </a:pPr>
                      <a:r>
                        <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rPr>
                        <a:t>00:15</a:t>
                      </a:r>
                    </a:p>
                  </a:txBody>
                  <a:tcPr marL="68566" marR="68566" marT="0" marB="0" anchor="ctr"/>
                </a:tc>
                <a:tc>
                  <a:txBody>
                    <a:bodyPr/>
                    <a:lstStyle/>
                    <a:p>
                      <a:pPr algn="just">
                        <a:spcAft>
                          <a:spcPts val="0"/>
                        </a:spcAft>
                      </a:pPr>
                      <a:r>
                        <a:rPr lang="en-GB" sz="2000" dirty="0">
                          <a:effectLst/>
                        </a:rPr>
                        <a:t>Global Stocktake</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665916997"/>
                  </a:ext>
                </a:extLst>
              </a:tr>
              <a:tr h="249974">
                <a:tc>
                  <a:txBody>
                    <a:bodyPr/>
                    <a:lstStyle/>
                    <a:p>
                      <a:pPr algn="ctr">
                        <a:spcAft>
                          <a:spcPts val="0"/>
                        </a:spcAft>
                      </a:pPr>
                      <a:r>
                        <a:rPr lang="en-GB" sz="2000" dirty="0">
                          <a:solidFill>
                            <a:schemeClr val="bg1"/>
                          </a:solidFill>
                          <a:effectLst/>
                        </a:rPr>
                        <a:t>00:15</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CEOS Global Stocktake Strategy (Chair)</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3764482809"/>
                  </a:ext>
                </a:extLst>
              </a:tr>
              <a:tr h="249974">
                <a:tc>
                  <a:txBody>
                    <a:bodyPr/>
                    <a:lstStyle/>
                    <a:p>
                      <a:pPr algn="ctr">
                        <a:spcAft>
                          <a:spcPts val="0"/>
                        </a:spcAft>
                      </a:pPr>
                      <a:r>
                        <a:rPr lang="en-GB" sz="2000" dirty="0">
                          <a:solidFill>
                            <a:schemeClr val="bg1"/>
                          </a:solidFill>
                          <a:effectLst/>
                        </a:rPr>
                        <a:t>00:30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Report GHG Task Team (M. Dowell / EC)</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820154258"/>
                  </a:ext>
                </a:extLst>
              </a:tr>
              <a:tr h="267628">
                <a:tc>
                  <a:txBody>
                    <a:bodyPr/>
                    <a:lstStyle/>
                    <a:p>
                      <a:pPr algn="ctr">
                        <a:spcAft>
                          <a:spcPts val="0"/>
                        </a:spcAft>
                      </a:pPr>
                      <a:r>
                        <a:rPr lang="en-GB" sz="2000" dirty="0">
                          <a:solidFill>
                            <a:schemeClr val="bg1"/>
                          </a:solidFill>
                          <a:effectLst/>
                        </a:rPr>
                        <a:t>00:50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Information about CEOS AFOLU Roadmap (F. M. Seifert / ESA &amp; O. Ochiai / JAXA)</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061786864"/>
                  </a:ext>
                </a:extLst>
              </a:tr>
              <a:tr h="249974">
                <a:tc>
                  <a:txBody>
                    <a:bodyPr/>
                    <a:lstStyle/>
                    <a:p>
                      <a:pPr algn="ctr">
                        <a:spcAft>
                          <a:spcPts val="0"/>
                        </a:spcAft>
                      </a:pPr>
                      <a:r>
                        <a:rPr lang="en-GB" sz="2000" dirty="0">
                          <a:solidFill>
                            <a:schemeClr val="bg1"/>
                          </a:solidFill>
                          <a:effectLst/>
                        </a:rPr>
                        <a:t>01:05</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Synthesis Report on Observation (F. M. Seifert / ESA)</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241079400"/>
                  </a:ext>
                </a:extLst>
              </a:tr>
              <a:tr h="249974">
                <a:tc>
                  <a:txBody>
                    <a:bodyPr/>
                    <a:lstStyle/>
                    <a:p>
                      <a:pPr algn="ctr">
                        <a:spcAft>
                          <a:spcPts val="0"/>
                        </a:spcAft>
                      </a:pPr>
                      <a:r>
                        <a:rPr lang="en-GB" sz="2000" dirty="0">
                          <a:solidFill>
                            <a:schemeClr val="bg1"/>
                          </a:solidFill>
                          <a:effectLst/>
                        </a:rPr>
                        <a:t>01:20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0" indent="0" algn="just">
                        <a:spcAft>
                          <a:spcPts val="0"/>
                        </a:spcAft>
                        <a:buFont typeface="Arial" panose="020B0604020202020204" pitchFamily="34" charset="0"/>
                        <a:buNone/>
                      </a:pPr>
                      <a:r>
                        <a:rPr lang="en-GB" sz="2000" dirty="0">
                          <a:effectLst/>
                        </a:rPr>
                        <a:t>COP-26 Information / Update (Chair)</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075318372"/>
                  </a:ext>
                </a:extLst>
              </a:tr>
              <a:tr h="249974">
                <a:tc>
                  <a:txBody>
                    <a:bodyPr/>
                    <a:lstStyle/>
                    <a:p>
                      <a:pPr algn="ctr">
                        <a:spcAft>
                          <a:spcPts val="0"/>
                        </a:spcAft>
                      </a:pPr>
                      <a:r>
                        <a:rPr lang="en-GB" sz="2000" dirty="0">
                          <a:solidFill>
                            <a:schemeClr val="bg1"/>
                          </a:solidFill>
                          <a:effectLst/>
                        </a:rPr>
                        <a:t>01:40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0" indent="0" algn="just">
                        <a:spcAft>
                          <a:spcPts val="0"/>
                        </a:spcAft>
                        <a:buFont typeface="Arial" panose="020B0604020202020204" pitchFamily="34" charset="0"/>
                        <a:buNone/>
                      </a:pPr>
                      <a:r>
                        <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rPr>
                        <a:t>Action update and AOB</a:t>
                      </a:r>
                    </a:p>
                  </a:txBody>
                  <a:tcPr marL="68566" marR="68566" marT="0" marB="0" anchor="ctr"/>
                </a:tc>
                <a:extLst>
                  <a:ext uri="{0D108BD9-81ED-4DB2-BD59-A6C34878D82A}">
                    <a16:rowId xmlns:a16="http://schemas.microsoft.com/office/drawing/2014/main" val="665179192"/>
                  </a:ext>
                </a:extLst>
              </a:tr>
              <a:tr h="60960">
                <a:tc>
                  <a:txBody>
                    <a:bodyPr/>
                    <a:lstStyle/>
                    <a:p>
                      <a:pPr algn="ctr">
                        <a:spcAft>
                          <a:spcPts val="0"/>
                        </a:spcAft>
                      </a:pP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0" marR="0" lvl="0" indent="0" algn="just" defTabSz="91437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287910908"/>
                  </a:ext>
                </a:extLst>
              </a:tr>
            </a:tbl>
          </a:graphicData>
        </a:graphic>
      </p:graphicFrame>
      <p:sp>
        <p:nvSpPr>
          <p:cNvPr id="3" name="Titel 2">
            <a:extLst>
              <a:ext uri="{FF2B5EF4-FFF2-40B4-BE49-F238E27FC236}">
                <a16:creationId xmlns:a16="http://schemas.microsoft.com/office/drawing/2014/main" id="{B0B4777E-D626-42FD-A086-6BF97A5D1E0D}"/>
              </a:ext>
            </a:extLst>
          </p:cNvPr>
          <p:cNvSpPr>
            <a:spLocks noGrp="1"/>
          </p:cNvSpPr>
          <p:nvPr>
            <p:ph type="title"/>
          </p:nvPr>
        </p:nvSpPr>
        <p:spPr/>
        <p:txBody>
          <a:bodyPr/>
          <a:lstStyle/>
          <a:p>
            <a:r>
              <a:rPr lang="de-DE" dirty="0"/>
              <a:t>Agenda (2nd </a:t>
            </a:r>
            <a:r>
              <a:rPr lang="de-DE" dirty="0" err="1"/>
              <a:t>day</a:t>
            </a:r>
            <a:r>
              <a:rPr lang="de-DE" dirty="0"/>
              <a:t>)</a:t>
            </a:r>
            <a:endParaRPr lang="en-US" dirty="0"/>
          </a:p>
        </p:txBody>
      </p:sp>
    </p:spTree>
    <p:extLst>
      <p:ext uri="{BB962C8B-B14F-4D97-AF65-F5344CB8AC3E}">
        <p14:creationId xmlns:p14="http://schemas.microsoft.com/office/powerpoint/2010/main" val="347127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3086293"/>
            <a:ext cx="11524592" cy="1470025"/>
          </a:xfrm>
        </p:spPr>
        <p:txBody>
          <a:bodyPr>
            <a:noAutofit/>
          </a:bodyPr>
          <a:lstStyle/>
          <a:p>
            <a:r>
              <a:rPr lang="en-GB" sz="4533" b="1" dirty="0"/>
              <a:t>Global Stocktake</a:t>
            </a:r>
            <a:endParaRPr lang="en-GB" sz="1400" b="1" cap="all" dirty="0"/>
          </a:p>
        </p:txBody>
      </p:sp>
      <p:sp>
        <p:nvSpPr>
          <p:cNvPr id="8" name="Shape 11"/>
          <p:cNvSpPr/>
          <p:nvPr/>
        </p:nvSpPr>
        <p:spPr>
          <a:xfrm>
            <a:off x="160098" y="3853557"/>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endParaRPr lang="en-GB" sz="2400" b="1" dirty="0">
              <a:solidFill>
                <a:srgbClr val="1F497D">
                  <a:lumMod val="60000"/>
                  <a:lumOff val="40000"/>
                </a:srgbClr>
              </a:solidFill>
              <a:ea typeface="Arial Bold"/>
              <a:cs typeface="Arial Bold"/>
              <a:sym typeface="Arial Bold"/>
            </a:endParaRPr>
          </a:p>
        </p:txBody>
      </p:sp>
    </p:spTree>
    <p:extLst>
      <p:ext uri="{BB962C8B-B14F-4D97-AF65-F5344CB8AC3E}">
        <p14:creationId xmlns:p14="http://schemas.microsoft.com/office/powerpoint/2010/main" val="1696497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9802BC1-9D74-4C23-8CDA-53124A2EB2E8}"/>
              </a:ext>
            </a:extLst>
          </p:cNvPr>
          <p:cNvSpPr>
            <a:spLocks noGrp="1"/>
          </p:cNvSpPr>
          <p:nvPr>
            <p:ph idx="1"/>
          </p:nvPr>
        </p:nvSpPr>
        <p:spPr/>
        <p:txBody>
          <a:bodyPr/>
          <a:lstStyle/>
          <a:p>
            <a:r>
              <a:rPr lang="en-US" dirty="0"/>
              <a:t>CEOS Global </a:t>
            </a:r>
            <a:r>
              <a:rPr lang="en-US" dirty="0" err="1"/>
              <a:t>Stocktake</a:t>
            </a:r>
            <a:r>
              <a:rPr lang="en-US" dirty="0"/>
              <a:t> Strategy</a:t>
            </a:r>
          </a:p>
          <a:p>
            <a:r>
              <a:rPr lang="en-US" dirty="0"/>
              <a:t>Report on GHG Task Team Meeting</a:t>
            </a:r>
          </a:p>
          <a:p>
            <a:r>
              <a:rPr lang="en-US" dirty="0"/>
              <a:t>Update on GEO Climate Workshop</a:t>
            </a:r>
          </a:p>
          <a:p>
            <a:r>
              <a:rPr lang="en-US" dirty="0"/>
              <a:t>Information about CEOS AFOLU Roadmap</a:t>
            </a:r>
          </a:p>
          <a:p>
            <a:r>
              <a:rPr lang="en-US" dirty="0"/>
              <a:t>Synthesis report on systematic observation</a:t>
            </a:r>
          </a:p>
          <a:p>
            <a:endParaRPr lang="en-US" dirty="0"/>
          </a:p>
        </p:txBody>
      </p:sp>
      <p:sp>
        <p:nvSpPr>
          <p:cNvPr id="3" name="Titel 2">
            <a:extLst>
              <a:ext uri="{FF2B5EF4-FFF2-40B4-BE49-F238E27FC236}">
                <a16:creationId xmlns:a16="http://schemas.microsoft.com/office/drawing/2014/main" id="{771F9B4C-0584-43BC-A7CD-811138D69C4A}"/>
              </a:ext>
            </a:extLst>
          </p:cNvPr>
          <p:cNvSpPr>
            <a:spLocks noGrp="1"/>
          </p:cNvSpPr>
          <p:nvPr>
            <p:ph type="title"/>
          </p:nvPr>
        </p:nvSpPr>
        <p:spPr/>
        <p:txBody>
          <a:bodyPr/>
          <a:lstStyle/>
          <a:p>
            <a:r>
              <a:rPr lang="en-US" dirty="0"/>
              <a:t>Global </a:t>
            </a:r>
            <a:r>
              <a:rPr lang="en-US" dirty="0" err="1"/>
              <a:t>Stocktake</a:t>
            </a:r>
            <a:r>
              <a:rPr lang="en-US" dirty="0"/>
              <a:t> Session</a:t>
            </a:r>
          </a:p>
        </p:txBody>
      </p:sp>
    </p:spTree>
    <p:extLst>
      <p:ext uri="{BB962C8B-B14F-4D97-AF65-F5344CB8AC3E}">
        <p14:creationId xmlns:p14="http://schemas.microsoft.com/office/powerpoint/2010/main" val="1080556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3086293"/>
            <a:ext cx="11524592" cy="1470025"/>
          </a:xfrm>
        </p:spPr>
        <p:txBody>
          <a:bodyPr>
            <a:noAutofit/>
          </a:bodyPr>
          <a:lstStyle/>
          <a:p>
            <a:r>
              <a:rPr lang="en-GB" sz="4533" b="1" dirty="0"/>
              <a:t>CEOS Global Stocktake Strategy</a:t>
            </a:r>
            <a:endParaRPr lang="en-GB" sz="1400" b="1" cap="all" dirty="0"/>
          </a:p>
        </p:txBody>
      </p:sp>
      <p:sp>
        <p:nvSpPr>
          <p:cNvPr id="8" name="Shape 11"/>
          <p:cNvSpPr/>
          <p:nvPr/>
        </p:nvSpPr>
        <p:spPr>
          <a:xfrm>
            <a:off x="160098" y="3853557"/>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endParaRPr lang="en-GB" sz="2400" b="1" dirty="0">
              <a:solidFill>
                <a:srgbClr val="1F497D">
                  <a:lumMod val="60000"/>
                  <a:lumOff val="40000"/>
                </a:srgbClr>
              </a:solidFill>
              <a:ea typeface="Arial Bold"/>
              <a:cs typeface="Arial Bold"/>
              <a:sym typeface="Arial Bold"/>
            </a:endParaRPr>
          </a:p>
        </p:txBody>
      </p:sp>
    </p:spTree>
    <p:extLst>
      <p:ext uri="{BB962C8B-B14F-4D97-AF65-F5344CB8AC3E}">
        <p14:creationId xmlns:p14="http://schemas.microsoft.com/office/powerpoint/2010/main" val="1481112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53B1362-44A3-44AF-BB8A-6D847B63C22F}"/>
              </a:ext>
            </a:extLst>
          </p:cNvPr>
          <p:cNvSpPr>
            <a:spLocks noGrp="1"/>
          </p:cNvSpPr>
          <p:nvPr>
            <p:ph idx="1"/>
          </p:nvPr>
        </p:nvSpPr>
        <p:spPr/>
        <p:txBody>
          <a:bodyPr>
            <a:normAutofit fontScale="77500" lnSpcReduction="20000"/>
          </a:bodyPr>
          <a:lstStyle/>
          <a:p>
            <a:r>
              <a:rPr lang="en-US" dirty="0"/>
              <a:t>Recap</a:t>
            </a:r>
          </a:p>
          <a:p>
            <a:pPr lvl="1"/>
            <a:r>
              <a:rPr lang="en-US" dirty="0"/>
              <a:t>SIT chair &amp; SIT vice-chair team organized the compilation of an overarching CEOS strategy (Lead: SIT vice chair / ESA [S. Briggs])</a:t>
            </a:r>
          </a:p>
          <a:p>
            <a:pPr lvl="1"/>
            <a:r>
              <a:rPr lang="en-US" dirty="0"/>
              <a:t>Team composition (SIT, </a:t>
            </a:r>
            <a:r>
              <a:rPr lang="en-US" dirty="0" err="1"/>
              <a:t>WGClimate</a:t>
            </a:r>
            <a:r>
              <a:rPr lang="en-US" dirty="0"/>
              <a:t>, AC-VC, GHG Task Team, AFOLU Team, and other VC and WG reps)</a:t>
            </a:r>
          </a:p>
          <a:p>
            <a:pPr lvl="1"/>
            <a:r>
              <a:rPr lang="en-US" dirty="0" err="1"/>
              <a:t>WGClimate</a:t>
            </a:r>
            <a:r>
              <a:rPr lang="en-US" dirty="0"/>
              <a:t> representation: A von Bargen &amp; J Schulz</a:t>
            </a:r>
          </a:p>
          <a:p>
            <a:pPr lvl="1"/>
            <a:r>
              <a:rPr lang="en-US" dirty="0"/>
              <a:t>GHG Task Team representation: M Dowell &amp; J Privette</a:t>
            </a:r>
          </a:p>
          <a:p>
            <a:pPr lvl="1"/>
            <a:r>
              <a:rPr lang="en-US" dirty="0"/>
              <a:t>AC-VC representation: D Crisp &amp; H Tanimoto</a:t>
            </a:r>
          </a:p>
          <a:p>
            <a:r>
              <a:rPr lang="en-US" dirty="0"/>
              <a:t>Strategy had not been consolidated during SIT 35, but consolidation achieved during May 2021</a:t>
            </a:r>
          </a:p>
          <a:p>
            <a:r>
              <a:rPr lang="en-US" dirty="0"/>
              <a:t>Version 3.1 is now ready for plenary approval</a:t>
            </a:r>
          </a:p>
          <a:p>
            <a:r>
              <a:rPr lang="en-US" dirty="0"/>
              <a:t>It includes recommendations, but actions had been taken out for inclusion into the CEOS work plan</a:t>
            </a:r>
          </a:p>
          <a:p>
            <a:pPr lvl="1"/>
            <a:endParaRPr lang="en-US" dirty="0"/>
          </a:p>
        </p:txBody>
      </p:sp>
      <p:sp>
        <p:nvSpPr>
          <p:cNvPr id="3" name="Titel 2">
            <a:extLst>
              <a:ext uri="{FF2B5EF4-FFF2-40B4-BE49-F238E27FC236}">
                <a16:creationId xmlns:a16="http://schemas.microsoft.com/office/drawing/2014/main" id="{C869D13C-DDF5-4942-87EE-26308763CDCA}"/>
              </a:ext>
            </a:extLst>
          </p:cNvPr>
          <p:cNvSpPr>
            <a:spLocks noGrp="1"/>
          </p:cNvSpPr>
          <p:nvPr>
            <p:ph type="title"/>
          </p:nvPr>
        </p:nvSpPr>
        <p:spPr/>
        <p:txBody>
          <a:bodyPr/>
          <a:lstStyle/>
          <a:p>
            <a:r>
              <a:rPr lang="en-US" dirty="0"/>
              <a:t>CEOS Global </a:t>
            </a:r>
            <a:r>
              <a:rPr lang="en-US" dirty="0" err="1"/>
              <a:t>Stocktake</a:t>
            </a:r>
            <a:r>
              <a:rPr lang="en-US" dirty="0"/>
              <a:t> Strategy</a:t>
            </a:r>
          </a:p>
        </p:txBody>
      </p:sp>
    </p:spTree>
    <p:extLst>
      <p:ext uri="{BB962C8B-B14F-4D97-AF65-F5344CB8AC3E}">
        <p14:creationId xmlns:p14="http://schemas.microsoft.com/office/powerpoint/2010/main" val="2021867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AE095F4-25F8-4805-ADFA-EA08360A5851}"/>
              </a:ext>
            </a:extLst>
          </p:cNvPr>
          <p:cNvSpPr>
            <a:spLocks noGrp="1"/>
          </p:cNvSpPr>
          <p:nvPr>
            <p:ph idx="1"/>
          </p:nvPr>
        </p:nvSpPr>
        <p:spPr>
          <a:xfrm>
            <a:off x="609600" y="1600201"/>
            <a:ext cx="10972800" cy="4923147"/>
          </a:xfrm>
        </p:spPr>
        <p:txBody>
          <a:bodyPr>
            <a:normAutofit fontScale="77500" lnSpcReduction="20000"/>
          </a:bodyPr>
          <a:lstStyle/>
          <a:p>
            <a:r>
              <a:rPr lang="en-US" dirty="0"/>
              <a:t>Welcome &amp; Round table @ both days</a:t>
            </a:r>
          </a:p>
          <a:p>
            <a:r>
              <a:rPr lang="en-US" dirty="0"/>
              <a:t>Agenda approval</a:t>
            </a:r>
          </a:p>
          <a:p>
            <a:r>
              <a:rPr lang="en-US" dirty="0"/>
              <a:t>Overarching meeting goals</a:t>
            </a:r>
          </a:p>
          <a:p>
            <a:pPr lvl="1"/>
            <a:r>
              <a:rPr lang="en-US" dirty="0"/>
              <a:t>Update of Working Group members</a:t>
            </a:r>
          </a:p>
          <a:p>
            <a:pPr lvl="1"/>
            <a:r>
              <a:rPr lang="en-US" dirty="0"/>
              <a:t>Preparation of CEOS plenary</a:t>
            </a:r>
          </a:p>
          <a:p>
            <a:pPr lvl="1"/>
            <a:r>
              <a:rPr lang="en-US" dirty="0"/>
              <a:t>Preparation for COP-26</a:t>
            </a:r>
          </a:p>
          <a:p>
            <a:pPr lvl="1"/>
            <a:r>
              <a:rPr lang="en-US" dirty="0"/>
              <a:t>Planning of the upcoming</a:t>
            </a:r>
          </a:p>
          <a:p>
            <a:r>
              <a:rPr lang="en-US" dirty="0"/>
              <a:t>Meeting focus is on</a:t>
            </a:r>
          </a:p>
          <a:p>
            <a:pPr lvl="1"/>
            <a:r>
              <a:rPr lang="en-US" dirty="0"/>
              <a:t>Update </a:t>
            </a:r>
            <a:r>
              <a:rPr lang="en-US" dirty="0" err="1"/>
              <a:t>wrt</a:t>
            </a:r>
            <a:r>
              <a:rPr lang="en-US" dirty="0"/>
              <a:t> actions (CEOS, CGMS, action plan)</a:t>
            </a:r>
          </a:p>
          <a:p>
            <a:pPr lvl="1"/>
            <a:r>
              <a:rPr lang="en-US" dirty="0"/>
              <a:t>Working Group core activities (ECV inventory, Gap analysis, Use cases, etc.)</a:t>
            </a:r>
          </a:p>
          <a:p>
            <a:pPr lvl="1"/>
            <a:r>
              <a:rPr lang="en-US" dirty="0"/>
              <a:t>COP-26 preparation</a:t>
            </a:r>
          </a:p>
          <a:p>
            <a:pPr lvl="1"/>
            <a:r>
              <a:rPr lang="en-US" dirty="0"/>
              <a:t>Planning of ECV inventory gap analysis workshop</a:t>
            </a:r>
          </a:p>
          <a:p>
            <a:pPr lvl="1"/>
            <a:r>
              <a:rPr lang="en-US" dirty="0"/>
              <a:t>Information items (CGMS plenary, recent meetings, etc.)</a:t>
            </a:r>
          </a:p>
          <a:p>
            <a:endParaRPr lang="en-US" dirty="0"/>
          </a:p>
          <a:p>
            <a:pPr lvl="1"/>
            <a:endParaRPr lang="en-US" dirty="0"/>
          </a:p>
          <a:p>
            <a:endParaRPr lang="en-US" dirty="0"/>
          </a:p>
        </p:txBody>
      </p:sp>
      <p:sp>
        <p:nvSpPr>
          <p:cNvPr id="3" name="Titel 2">
            <a:extLst>
              <a:ext uri="{FF2B5EF4-FFF2-40B4-BE49-F238E27FC236}">
                <a16:creationId xmlns:a16="http://schemas.microsoft.com/office/drawing/2014/main" id="{94A61075-DEDD-4FF9-9083-959D9F1CCFB2}"/>
              </a:ext>
            </a:extLst>
          </p:cNvPr>
          <p:cNvSpPr>
            <a:spLocks noGrp="1"/>
          </p:cNvSpPr>
          <p:nvPr>
            <p:ph type="title"/>
          </p:nvPr>
        </p:nvSpPr>
        <p:spPr/>
        <p:txBody>
          <a:bodyPr/>
          <a:lstStyle/>
          <a:p>
            <a:r>
              <a:rPr lang="de-DE" b="1" dirty="0"/>
              <a:t>Welcome &amp; Meeting Goals</a:t>
            </a:r>
            <a:endParaRPr lang="en-US" b="1" dirty="0"/>
          </a:p>
        </p:txBody>
      </p:sp>
    </p:spTree>
    <p:extLst>
      <p:ext uri="{BB962C8B-B14F-4D97-AF65-F5344CB8AC3E}">
        <p14:creationId xmlns:p14="http://schemas.microsoft.com/office/powerpoint/2010/main" val="254796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54B172D-B724-449E-935B-75AF64E1BD90}"/>
              </a:ext>
            </a:extLst>
          </p:cNvPr>
          <p:cNvSpPr>
            <a:spLocks noGrp="1"/>
          </p:cNvSpPr>
          <p:nvPr>
            <p:ph idx="1"/>
          </p:nvPr>
        </p:nvSpPr>
        <p:spPr/>
        <p:txBody>
          <a:bodyPr>
            <a:normAutofit fontScale="70000" lnSpcReduction="20000"/>
          </a:bodyPr>
          <a:lstStyle/>
          <a:p>
            <a:pPr marL="0" indent="0">
              <a:buNone/>
            </a:pPr>
            <a:r>
              <a:rPr lang="en-US" dirty="0"/>
              <a:t>The GST reflects precisely the Objectives of the Paris Agreement:</a:t>
            </a:r>
          </a:p>
          <a:p>
            <a:pPr marL="0" indent="0">
              <a:buNone/>
            </a:pPr>
            <a:br>
              <a:rPr lang="en-US" dirty="0"/>
            </a:br>
            <a:r>
              <a:rPr lang="en-US" dirty="0"/>
              <a:t>.....”Parties shall take stock of the implementation of the Paris Agreement to assess collective progress towards achieving the purpose of this Agreement and its long-term goals (referred to as the “global </a:t>
            </a:r>
            <a:r>
              <a:rPr lang="en-US" dirty="0" err="1"/>
              <a:t>stocktake</a:t>
            </a:r>
            <a:r>
              <a:rPr lang="en-US" dirty="0"/>
              <a:t>”)...”</a:t>
            </a:r>
          </a:p>
          <a:p>
            <a:pPr marL="0" indent="0">
              <a:buNone/>
            </a:pPr>
            <a:br>
              <a:rPr lang="en-US" dirty="0"/>
            </a:br>
            <a:r>
              <a:rPr lang="en-US" dirty="0"/>
              <a:t>“.... in a comprehensive manner....considering </a:t>
            </a:r>
            <a:r>
              <a:rPr lang="en-US" b="1" dirty="0">
                <a:solidFill>
                  <a:srgbClr val="C00000"/>
                </a:solidFill>
              </a:rPr>
              <a:t>mitigation, adaptation and means of implementation and support, and in the light of equity </a:t>
            </a:r>
            <a:r>
              <a:rPr lang="en-US" dirty="0"/>
              <a:t>and the best available science”</a:t>
            </a:r>
          </a:p>
          <a:p>
            <a:pPr marL="0" indent="0">
              <a:buNone/>
            </a:pPr>
            <a:br>
              <a:rPr lang="en-US" dirty="0"/>
            </a:br>
            <a:r>
              <a:rPr lang="en-US" dirty="0"/>
              <a:t>...in 2023 and every five years thereafter....”</a:t>
            </a:r>
          </a:p>
          <a:p>
            <a:pPr marL="0" indent="0">
              <a:buNone/>
            </a:pPr>
            <a:br>
              <a:rPr lang="en-US" dirty="0"/>
            </a:br>
            <a:r>
              <a:rPr lang="en-US" dirty="0"/>
              <a:t>“....shall inform Parties in updating and enhancing, in a nationally determined manner, actions and support in  accordance with the relevant provisions of this Agreement......”</a:t>
            </a:r>
          </a:p>
          <a:p>
            <a:endParaRPr lang="en-US" dirty="0"/>
          </a:p>
        </p:txBody>
      </p:sp>
      <p:sp>
        <p:nvSpPr>
          <p:cNvPr id="3" name="Titel 2">
            <a:extLst>
              <a:ext uri="{FF2B5EF4-FFF2-40B4-BE49-F238E27FC236}">
                <a16:creationId xmlns:a16="http://schemas.microsoft.com/office/drawing/2014/main" id="{5860E33D-5944-4326-B00F-0A67713B11A8}"/>
              </a:ext>
            </a:extLst>
          </p:cNvPr>
          <p:cNvSpPr>
            <a:spLocks noGrp="1"/>
          </p:cNvSpPr>
          <p:nvPr>
            <p:ph type="title"/>
          </p:nvPr>
        </p:nvSpPr>
        <p:spPr/>
        <p:txBody>
          <a:bodyPr/>
          <a:lstStyle/>
          <a:p>
            <a:r>
              <a:rPr lang="en-US" dirty="0"/>
              <a:t>Paris agreement – Article 14</a:t>
            </a:r>
          </a:p>
        </p:txBody>
      </p:sp>
    </p:spTree>
    <p:extLst>
      <p:ext uri="{BB962C8B-B14F-4D97-AF65-F5344CB8AC3E}">
        <p14:creationId xmlns:p14="http://schemas.microsoft.com/office/powerpoint/2010/main" val="173671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E2A5C8AB-49C8-4162-B6BD-D09D154F6F1F}"/>
              </a:ext>
            </a:extLst>
          </p:cNvPr>
          <p:cNvSpPr>
            <a:spLocks noGrp="1"/>
          </p:cNvSpPr>
          <p:nvPr>
            <p:ph type="title"/>
          </p:nvPr>
        </p:nvSpPr>
        <p:spPr/>
        <p:txBody>
          <a:bodyPr>
            <a:normAutofit fontScale="90000"/>
          </a:bodyPr>
          <a:lstStyle/>
          <a:p>
            <a:r>
              <a:rPr lang="en-US" dirty="0"/>
              <a:t>GST Recommendations – </a:t>
            </a:r>
            <a:br>
              <a:rPr lang="en-US" dirty="0"/>
            </a:br>
            <a:r>
              <a:rPr lang="en-US" dirty="0"/>
              <a:t>GHG MVS &amp; Mitigation (I)</a:t>
            </a:r>
          </a:p>
        </p:txBody>
      </p:sp>
      <p:sp>
        <p:nvSpPr>
          <p:cNvPr id="4" name="Rechteck 3">
            <a:extLst>
              <a:ext uri="{FF2B5EF4-FFF2-40B4-BE49-F238E27FC236}">
                <a16:creationId xmlns:a16="http://schemas.microsoft.com/office/drawing/2014/main" id="{A0691ED3-3447-4258-B637-D39E4664F0E1}"/>
              </a:ext>
            </a:extLst>
          </p:cNvPr>
          <p:cNvSpPr/>
          <p:nvPr/>
        </p:nvSpPr>
        <p:spPr>
          <a:xfrm>
            <a:off x="388070" y="1724135"/>
            <a:ext cx="11415860" cy="4278094"/>
          </a:xfrm>
          <a:prstGeom prst="rect">
            <a:avLst/>
          </a:prstGeom>
        </p:spPr>
        <p:txBody>
          <a:bodyPr wrap="square">
            <a:spAutoFit/>
          </a:bodyPr>
          <a:lstStyle/>
          <a:p>
            <a:r>
              <a:rPr lang="en-US" sz="1600" b="1" i="1" dirty="0">
                <a:solidFill>
                  <a:srgbClr val="000000"/>
                </a:solidFill>
                <a:latin typeface="Arial" panose="020B0604020202020204" pitchFamily="34" charset="0"/>
              </a:rPr>
              <a:t>Recommendation 1: </a:t>
            </a:r>
            <a:endParaRPr lang="en-US" sz="1600" dirty="0"/>
          </a:p>
          <a:p>
            <a:r>
              <a:rPr lang="en-US" sz="1600" i="1" dirty="0" err="1">
                <a:solidFill>
                  <a:srgbClr val="000000"/>
                </a:solidFill>
                <a:latin typeface="Arial" panose="020B0604020202020204" pitchFamily="34" charset="0"/>
              </a:rPr>
              <a:t>WGClimate</a:t>
            </a:r>
            <a:r>
              <a:rPr lang="en-US" sz="1600" i="1" dirty="0">
                <a:solidFill>
                  <a:srgbClr val="000000"/>
                </a:solidFill>
                <a:latin typeface="Arial" panose="020B0604020202020204" pitchFamily="34" charset="0"/>
              </a:rPr>
              <a:t> GHG Task Team should consult with the relevant elements of CEOS, including Associates such as ISC, WCRP and GCOS, together with modelers, to check the GHG Implementation roadmap on completeness concerning requirements for terrestrial observation (SIF; NPP, land cover, biomass, etc.) for supporting mitigation actions through the development of MVS. The actions in Annex C of the roadmap shall be complemented as needed.</a:t>
            </a:r>
            <a:endParaRPr lang="en-US" sz="1600" dirty="0"/>
          </a:p>
          <a:p>
            <a:br>
              <a:rPr lang="en-US" sz="1600" dirty="0"/>
            </a:br>
            <a:r>
              <a:rPr lang="en-US" sz="1600" b="1" i="1" dirty="0">
                <a:solidFill>
                  <a:srgbClr val="FF6600"/>
                </a:solidFill>
                <a:latin typeface="Arial" panose="020B0604020202020204" pitchFamily="34" charset="0"/>
              </a:rPr>
              <a:t>Status: Ongoing. GHG Task Force has augmented its membership to help address this recommendation. It has implemented this in part already but some delay has been caused by cancellation due to </a:t>
            </a:r>
            <a:r>
              <a:rPr lang="en-US" sz="1600" b="1" i="1" dirty="0" err="1">
                <a:solidFill>
                  <a:srgbClr val="FF6600"/>
                </a:solidFill>
                <a:latin typeface="Arial" panose="020B0604020202020204" pitchFamily="34" charset="0"/>
              </a:rPr>
              <a:t>Covid</a:t>
            </a:r>
            <a:r>
              <a:rPr lang="en-US" sz="1600" b="1" i="1" dirty="0">
                <a:solidFill>
                  <a:srgbClr val="FF6600"/>
                </a:solidFill>
                <a:latin typeface="Arial" panose="020B0604020202020204" pitchFamily="34" charset="0"/>
              </a:rPr>
              <a:t> of a workshop, now planned at JRC in</a:t>
            </a:r>
            <a:r>
              <a:rPr lang="en-US" sz="1600" b="1" i="1" dirty="0">
                <a:solidFill>
                  <a:srgbClr val="FF0000"/>
                </a:solidFill>
                <a:latin typeface="Arial" panose="020B0604020202020204" pitchFamily="34" charset="0"/>
              </a:rPr>
              <a:t> </a:t>
            </a:r>
            <a:r>
              <a:rPr lang="en-US" sz="1600" i="1" dirty="0">
                <a:solidFill>
                  <a:srgbClr val="FF0000"/>
                </a:solidFill>
                <a:latin typeface="Arial" panose="020B0604020202020204" pitchFamily="34" charset="0"/>
              </a:rPr>
              <a:t>Q4</a:t>
            </a:r>
            <a:r>
              <a:rPr lang="en-US" sz="1600" b="1" i="1" dirty="0">
                <a:solidFill>
                  <a:srgbClr val="FF0000"/>
                </a:solidFill>
                <a:latin typeface="Arial" panose="020B0604020202020204" pitchFamily="34" charset="0"/>
              </a:rPr>
              <a:t> </a:t>
            </a:r>
            <a:r>
              <a:rPr lang="en-US" sz="1600" b="1" i="1" dirty="0">
                <a:solidFill>
                  <a:srgbClr val="FF6600"/>
                </a:solidFill>
                <a:latin typeface="Arial" panose="020B0604020202020204" pitchFamily="34" charset="0"/>
              </a:rPr>
              <a:t>2021. Will contribute to RSO Report to CoP26.</a:t>
            </a:r>
            <a:endParaRPr lang="en-US" sz="1600" dirty="0"/>
          </a:p>
          <a:p>
            <a:br>
              <a:rPr lang="en-US" sz="1600" dirty="0"/>
            </a:br>
            <a:r>
              <a:rPr lang="en-US" sz="1600" b="1" i="1" dirty="0">
                <a:solidFill>
                  <a:srgbClr val="000000"/>
                </a:solidFill>
                <a:latin typeface="Arial" panose="020B0604020202020204" pitchFamily="34" charset="0"/>
              </a:rPr>
              <a:t>Recommendation 2: </a:t>
            </a:r>
            <a:endParaRPr lang="en-US" sz="1600" dirty="0"/>
          </a:p>
          <a:p>
            <a:r>
              <a:rPr lang="en-US" sz="1600" i="1" dirty="0">
                <a:solidFill>
                  <a:srgbClr val="000000"/>
                </a:solidFill>
                <a:latin typeface="Arial" panose="020B0604020202020204" pitchFamily="34" charset="0"/>
              </a:rPr>
              <a:t>The need for parallel inputs to ocean models deemed necessary for the support of MVS and for a wider validation of carbon flux estimates globally should be considered and appropriately combined into the actions in Annex C of the GHG roadmap. This should also be led by the </a:t>
            </a:r>
            <a:r>
              <a:rPr lang="en-US" sz="1600" i="1" dirty="0" err="1">
                <a:solidFill>
                  <a:srgbClr val="000000"/>
                </a:solidFill>
                <a:latin typeface="Arial" panose="020B0604020202020204" pitchFamily="34" charset="0"/>
              </a:rPr>
              <a:t>WGClimate</a:t>
            </a:r>
            <a:r>
              <a:rPr lang="en-US" sz="1600" i="1" dirty="0">
                <a:solidFill>
                  <a:srgbClr val="000000"/>
                </a:solidFill>
                <a:latin typeface="Arial" panose="020B0604020202020204" pitchFamily="34" charset="0"/>
              </a:rPr>
              <a:t> GHG TT in cooperation with Ocean VCs and modeling groups, together with GCOS, GOOS, WCRP and individual agencies</a:t>
            </a:r>
            <a:r>
              <a:rPr lang="en-US" sz="1600" dirty="0">
                <a:solidFill>
                  <a:srgbClr val="000000"/>
                </a:solidFill>
                <a:latin typeface="Arial" panose="020B0604020202020204" pitchFamily="34" charset="0"/>
              </a:rPr>
              <a:t>.</a:t>
            </a:r>
            <a:endParaRPr lang="en-US" sz="1600" dirty="0"/>
          </a:p>
          <a:p>
            <a:br>
              <a:rPr lang="en-US" sz="1600" dirty="0"/>
            </a:br>
            <a:r>
              <a:rPr lang="en-US" sz="1600" b="1" i="1" dirty="0">
                <a:solidFill>
                  <a:srgbClr val="FF6600"/>
                </a:solidFill>
                <a:latin typeface="Arial" panose="020B0604020202020204" pitchFamily="34" charset="0"/>
              </a:rPr>
              <a:t>Status: due to be implemented after Recommendation 1 above, as second priority.</a:t>
            </a:r>
            <a:endParaRPr lang="en-US" sz="1600" dirty="0">
              <a:effectLst/>
            </a:endParaRPr>
          </a:p>
        </p:txBody>
      </p:sp>
    </p:spTree>
    <p:extLst>
      <p:ext uri="{BB962C8B-B14F-4D97-AF65-F5344CB8AC3E}">
        <p14:creationId xmlns:p14="http://schemas.microsoft.com/office/powerpoint/2010/main" val="3790410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40E43F2-E29A-4873-9394-8046E514ED99}"/>
              </a:ext>
            </a:extLst>
          </p:cNvPr>
          <p:cNvSpPr>
            <a:spLocks noGrp="1"/>
          </p:cNvSpPr>
          <p:nvPr>
            <p:ph type="title"/>
          </p:nvPr>
        </p:nvSpPr>
        <p:spPr/>
        <p:txBody>
          <a:bodyPr>
            <a:normAutofit fontScale="90000"/>
          </a:bodyPr>
          <a:lstStyle/>
          <a:p>
            <a:r>
              <a:rPr lang="en-US" dirty="0"/>
              <a:t>GST Recommendations – </a:t>
            </a:r>
            <a:br>
              <a:rPr lang="en-US" dirty="0"/>
            </a:br>
            <a:r>
              <a:rPr lang="en-US" dirty="0"/>
              <a:t>GHG MVS &amp; Mitigation (II)</a:t>
            </a:r>
          </a:p>
        </p:txBody>
      </p:sp>
      <p:sp>
        <p:nvSpPr>
          <p:cNvPr id="4" name="Rechteck 3">
            <a:extLst>
              <a:ext uri="{FF2B5EF4-FFF2-40B4-BE49-F238E27FC236}">
                <a16:creationId xmlns:a16="http://schemas.microsoft.com/office/drawing/2014/main" id="{CE17270D-F5EA-457B-9CF9-D1B4310565D7}"/>
              </a:ext>
            </a:extLst>
          </p:cNvPr>
          <p:cNvSpPr/>
          <p:nvPr/>
        </p:nvSpPr>
        <p:spPr>
          <a:xfrm>
            <a:off x="713297" y="1561073"/>
            <a:ext cx="10972800" cy="4770537"/>
          </a:xfrm>
          <a:prstGeom prst="rect">
            <a:avLst/>
          </a:prstGeom>
        </p:spPr>
        <p:txBody>
          <a:bodyPr wrap="square">
            <a:spAutoFit/>
          </a:bodyPr>
          <a:lstStyle/>
          <a:p>
            <a:pPr marL="228600" indent="-228600"/>
            <a:r>
              <a:rPr lang="en-US" sz="1600" b="1" i="1" dirty="0">
                <a:solidFill>
                  <a:srgbClr val="000000"/>
                </a:solidFill>
                <a:latin typeface="Arial" panose="020B0604020202020204" pitchFamily="34" charset="0"/>
              </a:rPr>
              <a:t>Recommendation 3:</a:t>
            </a:r>
            <a:endParaRPr lang="en-US" sz="1600" dirty="0"/>
          </a:p>
          <a:p>
            <a:pPr marL="228600" indent="-228600"/>
            <a:r>
              <a:rPr lang="en-US" sz="1600" i="1" dirty="0">
                <a:solidFill>
                  <a:srgbClr val="000000"/>
                </a:solidFill>
                <a:latin typeface="Arial" panose="020B0604020202020204" pitchFamily="34" charset="0"/>
              </a:rPr>
              <a:t>The results of the actions from the above recommendations should inform (a) the report of CEOS to UNFCCC / RSO discussion on observations to support the implementation of the Paris Agreement and should pro-actively flow into (b) the consultancy process of the UNFCCC / Ad hoc group for the Synthesis Report on Observations for the GST. CEOS should also report on this at the Earth Information Day at COP26.  CEOS and its Agencies should argue to be a primary source of consistent global land and ocean surface data (land cover type, biomass, phenology…) in the</a:t>
            </a:r>
            <a:endParaRPr lang="en-US" sz="1600" dirty="0"/>
          </a:p>
          <a:p>
            <a:pPr marL="228600" indent="-228600"/>
            <a:r>
              <a:rPr lang="en-US" sz="1600" i="1" dirty="0">
                <a:solidFill>
                  <a:srgbClr val="000000"/>
                </a:solidFill>
                <a:latin typeface="Arial" panose="020B0604020202020204" pitchFamily="34" charset="0"/>
              </a:rPr>
              <a:t>discussion with UNFCCC / RSO, in addition to providing the integrated measurements of GHG and co-emitted species in the atmosphere.</a:t>
            </a:r>
            <a:endParaRPr lang="en-US" sz="1600" dirty="0"/>
          </a:p>
          <a:p>
            <a:pPr marL="228600" indent="-228600"/>
            <a:br>
              <a:rPr lang="en-US" sz="1600" dirty="0"/>
            </a:br>
            <a:r>
              <a:rPr lang="en-US" sz="1600" b="1" i="1" dirty="0">
                <a:solidFill>
                  <a:srgbClr val="FF6600"/>
                </a:solidFill>
                <a:latin typeface="Arial" panose="020B0604020202020204" pitchFamily="34" charset="0"/>
              </a:rPr>
              <a:t>Status: Active ongoing participation by various CEOS Groups (WG Climate, GHG TF, AFOLU TF) in preparation of report to SBSTA, including elements from Recommendation 1.</a:t>
            </a:r>
            <a:endParaRPr lang="en-US" sz="1600" dirty="0"/>
          </a:p>
          <a:p>
            <a:br>
              <a:rPr lang="en-US" sz="1600" dirty="0"/>
            </a:br>
            <a:r>
              <a:rPr lang="en-US" sz="1600" b="1" i="1" dirty="0">
                <a:solidFill>
                  <a:srgbClr val="000000"/>
                </a:solidFill>
                <a:latin typeface="Arial" panose="020B0604020202020204" pitchFamily="34" charset="0"/>
              </a:rPr>
              <a:t>    Recommendation 4:</a:t>
            </a:r>
            <a:endParaRPr lang="en-US" sz="1600" dirty="0"/>
          </a:p>
          <a:p>
            <a:pPr marL="228600" indent="-228600"/>
            <a:r>
              <a:rPr lang="en-US" sz="1600" i="1" dirty="0">
                <a:solidFill>
                  <a:srgbClr val="000000"/>
                </a:solidFill>
                <a:latin typeface="Arial" panose="020B0604020202020204" pitchFamily="34" charset="0"/>
              </a:rPr>
              <a:t>CEOS should consider, in conjunction with modelers, setting up one or more focused</a:t>
            </a:r>
            <a:r>
              <a:rPr lang="en-US" sz="1600" dirty="0"/>
              <a:t> </a:t>
            </a:r>
            <a:r>
              <a:rPr lang="en-US" sz="1600" i="1" dirty="0">
                <a:solidFill>
                  <a:srgbClr val="000000"/>
                </a:solidFill>
                <a:latin typeface="Arial" panose="020B0604020202020204" pitchFamily="34" charset="0"/>
              </a:rPr>
              <a:t>observational campaigns in the areas suggested above (Amazon Basin, Northern Tundra), or others, as a major contribution to the understanding of the trends of natural GHG emissions and removals in key areas.</a:t>
            </a:r>
            <a:r>
              <a:rPr lang="en-US" sz="1600" dirty="0">
                <a:solidFill>
                  <a:srgbClr val="000000"/>
                </a:solidFill>
                <a:latin typeface="Arial" panose="020B0604020202020204" pitchFamily="34" charset="0"/>
              </a:rPr>
              <a:t> (</a:t>
            </a:r>
            <a:r>
              <a:rPr lang="en-US" sz="1600" i="1" dirty="0">
                <a:solidFill>
                  <a:srgbClr val="000000"/>
                </a:solidFill>
                <a:latin typeface="Arial" panose="020B0604020202020204" pitchFamily="34" charset="0"/>
              </a:rPr>
              <a:t>IMBIE may be seen as a possible model.)</a:t>
            </a:r>
            <a:endParaRPr lang="en-US" sz="1600" dirty="0"/>
          </a:p>
          <a:p>
            <a:pPr marL="228600" indent="-228600"/>
            <a:br>
              <a:rPr lang="en-US" sz="1600" dirty="0"/>
            </a:br>
            <a:r>
              <a:rPr lang="en-US" sz="1600" b="1" i="1" dirty="0">
                <a:solidFill>
                  <a:srgbClr val="FF6600"/>
                </a:solidFill>
                <a:latin typeface="Arial" panose="020B0604020202020204" pitchFamily="34" charset="0"/>
              </a:rPr>
              <a:t>Status: ongoing. CEOS (incoming SIT Chair) to continue discussion with community on current active plans and report to SIT 2022. </a:t>
            </a:r>
            <a:endParaRPr lang="en-US" sz="1600" dirty="0">
              <a:effectLst/>
            </a:endParaRPr>
          </a:p>
        </p:txBody>
      </p:sp>
    </p:spTree>
    <p:extLst>
      <p:ext uri="{BB962C8B-B14F-4D97-AF65-F5344CB8AC3E}">
        <p14:creationId xmlns:p14="http://schemas.microsoft.com/office/powerpoint/2010/main" val="1321311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9B0DB17-47FC-4DB7-AE88-77D1E36D0E52}"/>
              </a:ext>
            </a:extLst>
          </p:cNvPr>
          <p:cNvSpPr>
            <a:spLocks noGrp="1"/>
          </p:cNvSpPr>
          <p:nvPr>
            <p:ph idx="1"/>
          </p:nvPr>
        </p:nvSpPr>
        <p:spPr/>
        <p:txBody>
          <a:bodyPr>
            <a:normAutofit fontScale="85000" lnSpcReduction="20000"/>
          </a:bodyPr>
          <a:lstStyle/>
          <a:p>
            <a:r>
              <a:rPr lang="en-US" dirty="0"/>
              <a:t>Recall yesterday’s presentation about Gap analysis 4</a:t>
            </a:r>
          </a:p>
          <a:p>
            <a:r>
              <a:rPr lang="en-US" dirty="0"/>
              <a:t>Document available on CEOS website</a:t>
            </a:r>
          </a:p>
          <a:p>
            <a:r>
              <a:rPr lang="en-US" dirty="0"/>
              <a:t>See also SIT TW </a:t>
            </a:r>
            <a:r>
              <a:rPr lang="en-US" dirty="0" err="1"/>
              <a:t>slidedeck</a:t>
            </a:r>
            <a:r>
              <a:rPr lang="en-US" dirty="0"/>
              <a:t> presentation by Stephen Briggs</a:t>
            </a:r>
          </a:p>
          <a:p>
            <a:endParaRPr lang="en-US" dirty="0"/>
          </a:p>
          <a:p>
            <a:r>
              <a:rPr lang="en-US" dirty="0"/>
              <a:t>Document has been agreed and comments of </a:t>
            </a:r>
            <a:r>
              <a:rPr lang="en-US" dirty="0" err="1"/>
              <a:t>WGClimate</a:t>
            </a:r>
            <a:r>
              <a:rPr lang="en-US" dirty="0"/>
              <a:t> and GHG Task Team had been included.</a:t>
            </a:r>
          </a:p>
          <a:p>
            <a:endParaRPr lang="en-US" dirty="0"/>
          </a:p>
          <a:p>
            <a:r>
              <a:rPr lang="en-US" dirty="0"/>
              <a:t>Resulting actions from the recommendations were originally noted as appendix (version 3.0), but it has been decided to remove the appendix and to transfer instead those to the CEOS work plan actions.</a:t>
            </a:r>
          </a:p>
          <a:p>
            <a:r>
              <a:rPr lang="en-US" dirty="0"/>
              <a:t>Version for approval: 3.1</a:t>
            </a:r>
          </a:p>
        </p:txBody>
      </p:sp>
      <p:sp>
        <p:nvSpPr>
          <p:cNvPr id="3" name="Titel 2">
            <a:extLst>
              <a:ext uri="{FF2B5EF4-FFF2-40B4-BE49-F238E27FC236}">
                <a16:creationId xmlns:a16="http://schemas.microsoft.com/office/drawing/2014/main" id="{88E7F820-B9DE-4ABC-8AAA-C286A6E173E7}"/>
              </a:ext>
            </a:extLst>
          </p:cNvPr>
          <p:cNvSpPr>
            <a:spLocks noGrp="1"/>
          </p:cNvSpPr>
          <p:nvPr>
            <p:ph type="title"/>
          </p:nvPr>
        </p:nvSpPr>
        <p:spPr/>
        <p:txBody>
          <a:bodyPr/>
          <a:lstStyle/>
          <a:p>
            <a:r>
              <a:rPr lang="en-US" dirty="0"/>
              <a:t>GST Strategy recommendations</a:t>
            </a:r>
          </a:p>
        </p:txBody>
      </p:sp>
    </p:spTree>
    <p:extLst>
      <p:ext uri="{BB962C8B-B14F-4D97-AF65-F5344CB8AC3E}">
        <p14:creationId xmlns:p14="http://schemas.microsoft.com/office/powerpoint/2010/main" val="3764299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3086293"/>
            <a:ext cx="11524592" cy="1470025"/>
          </a:xfrm>
        </p:spPr>
        <p:txBody>
          <a:bodyPr>
            <a:noAutofit/>
          </a:bodyPr>
          <a:lstStyle/>
          <a:p>
            <a:r>
              <a:rPr lang="en-GB" sz="4533" b="1" dirty="0"/>
              <a:t>COP-26 Preparation</a:t>
            </a:r>
            <a:endParaRPr lang="en-GB" sz="1400" b="1" cap="all" dirty="0"/>
          </a:p>
        </p:txBody>
      </p:sp>
      <p:sp>
        <p:nvSpPr>
          <p:cNvPr id="8" name="Shape 11"/>
          <p:cNvSpPr/>
          <p:nvPr/>
        </p:nvSpPr>
        <p:spPr>
          <a:xfrm>
            <a:off x="1357302" y="4023239"/>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endParaRPr lang="en-GB" sz="2400" b="1" dirty="0">
              <a:solidFill>
                <a:srgbClr val="1F497D">
                  <a:lumMod val="60000"/>
                  <a:lumOff val="40000"/>
                </a:srgbClr>
              </a:solidFill>
              <a:ea typeface="Arial Bold"/>
              <a:cs typeface="Arial Bold"/>
              <a:sym typeface="Arial Bold"/>
            </a:endParaRPr>
          </a:p>
        </p:txBody>
      </p:sp>
    </p:spTree>
    <p:extLst>
      <p:ext uri="{BB962C8B-B14F-4D97-AF65-F5344CB8AC3E}">
        <p14:creationId xmlns:p14="http://schemas.microsoft.com/office/powerpoint/2010/main" val="609164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EB6555B-5AEC-4515-8FA1-0A314D218E61}"/>
              </a:ext>
            </a:extLst>
          </p:cNvPr>
          <p:cNvSpPr>
            <a:spLocks noGrp="1"/>
          </p:cNvSpPr>
          <p:nvPr>
            <p:ph idx="1"/>
          </p:nvPr>
        </p:nvSpPr>
        <p:spPr/>
        <p:txBody>
          <a:bodyPr>
            <a:normAutofit/>
          </a:bodyPr>
          <a:lstStyle/>
          <a:p>
            <a:pPr marL="0" indent="0" algn="ctr">
              <a:buNone/>
            </a:pPr>
            <a:endParaRPr lang="en-US" sz="4400" b="1" dirty="0"/>
          </a:p>
          <a:p>
            <a:pPr marL="0" indent="0" algn="ctr">
              <a:buNone/>
            </a:pPr>
            <a:endParaRPr lang="en-US" sz="4400" b="1" dirty="0"/>
          </a:p>
          <a:p>
            <a:pPr marL="0" indent="0" algn="ctr">
              <a:buNone/>
            </a:pPr>
            <a:r>
              <a:rPr lang="en-US" sz="4400" b="1" dirty="0"/>
              <a:t>“Nothing is furthermore constant as the moving target of the COP-26 agenda”</a:t>
            </a:r>
          </a:p>
        </p:txBody>
      </p:sp>
      <p:sp>
        <p:nvSpPr>
          <p:cNvPr id="3" name="Titel 2">
            <a:extLst>
              <a:ext uri="{FF2B5EF4-FFF2-40B4-BE49-F238E27FC236}">
                <a16:creationId xmlns:a16="http://schemas.microsoft.com/office/drawing/2014/main" id="{5F439489-9C5C-4EE1-B326-B0B89BFADD35}"/>
              </a:ext>
            </a:extLst>
          </p:cNvPr>
          <p:cNvSpPr>
            <a:spLocks noGrp="1"/>
          </p:cNvSpPr>
          <p:nvPr>
            <p:ph type="title"/>
          </p:nvPr>
        </p:nvSpPr>
        <p:spPr/>
        <p:txBody>
          <a:bodyPr/>
          <a:lstStyle/>
          <a:p>
            <a:r>
              <a:rPr lang="en-US" dirty="0"/>
              <a:t>COP-26</a:t>
            </a:r>
          </a:p>
        </p:txBody>
      </p:sp>
    </p:spTree>
    <p:extLst>
      <p:ext uri="{BB962C8B-B14F-4D97-AF65-F5344CB8AC3E}">
        <p14:creationId xmlns:p14="http://schemas.microsoft.com/office/powerpoint/2010/main" val="1325918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510351AC-6317-4C18-BA60-1D6F72197472}"/>
              </a:ext>
            </a:extLst>
          </p:cNvPr>
          <p:cNvSpPr>
            <a:spLocks noGrp="1"/>
          </p:cNvSpPr>
          <p:nvPr>
            <p:ph idx="1"/>
          </p:nvPr>
        </p:nvSpPr>
        <p:spPr/>
        <p:txBody>
          <a:bodyPr>
            <a:normAutofit fontScale="92500" lnSpcReduction="20000"/>
          </a:bodyPr>
          <a:lstStyle/>
          <a:p>
            <a:r>
              <a:rPr lang="en-US" dirty="0"/>
              <a:t>Information items</a:t>
            </a:r>
          </a:p>
          <a:p>
            <a:pPr lvl="1"/>
            <a:r>
              <a:rPr lang="en-US" dirty="0"/>
              <a:t>Email forwarded to Working Group on Climate on the outline of the Earth Information Day (last week / early this week) by </a:t>
            </a:r>
            <a:r>
              <a:rPr lang="en-US" dirty="0" err="1"/>
              <a:t>WGClimate</a:t>
            </a:r>
            <a:r>
              <a:rPr lang="en-US" dirty="0"/>
              <a:t> chair</a:t>
            </a:r>
          </a:p>
          <a:p>
            <a:pPr lvl="1"/>
            <a:r>
              <a:rPr lang="en-US" dirty="0"/>
              <a:t>Outline had been subject to changes taking note of the expectations expressed by the parties</a:t>
            </a:r>
          </a:p>
          <a:p>
            <a:pPr lvl="1"/>
            <a:r>
              <a:rPr lang="en-US" dirty="0"/>
              <a:t>Today’s information will concentrate on contributions which are able to be submitted by CEOS and CGMS</a:t>
            </a:r>
          </a:p>
          <a:p>
            <a:pPr lvl="1"/>
            <a:r>
              <a:rPr lang="en-US" dirty="0"/>
              <a:t>Please take note that CEOS and CGMS agencies will have additional contributions</a:t>
            </a:r>
          </a:p>
          <a:p>
            <a:r>
              <a:rPr lang="en-US" dirty="0"/>
              <a:t>Earth Information Day is split into two parts</a:t>
            </a:r>
          </a:p>
          <a:p>
            <a:r>
              <a:rPr lang="en-US" dirty="0"/>
              <a:t>Other special events</a:t>
            </a:r>
          </a:p>
        </p:txBody>
      </p:sp>
      <p:sp>
        <p:nvSpPr>
          <p:cNvPr id="3" name="Titel 2">
            <a:extLst>
              <a:ext uri="{FF2B5EF4-FFF2-40B4-BE49-F238E27FC236}">
                <a16:creationId xmlns:a16="http://schemas.microsoft.com/office/drawing/2014/main" id="{4581A25C-7291-44E6-B209-5F32CBECA478}"/>
              </a:ext>
            </a:extLst>
          </p:cNvPr>
          <p:cNvSpPr>
            <a:spLocks noGrp="1"/>
          </p:cNvSpPr>
          <p:nvPr>
            <p:ph type="title"/>
          </p:nvPr>
        </p:nvSpPr>
        <p:spPr/>
        <p:txBody>
          <a:bodyPr/>
          <a:lstStyle/>
          <a:p>
            <a:r>
              <a:rPr lang="en-US" dirty="0"/>
              <a:t>COP-26</a:t>
            </a:r>
          </a:p>
        </p:txBody>
      </p:sp>
    </p:spTree>
    <p:extLst>
      <p:ext uri="{BB962C8B-B14F-4D97-AF65-F5344CB8AC3E}">
        <p14:creationId xmlns:p14="http://schemas.microsoft.com/office/powerpoint/2010/main" val="1730601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A26B0FE-10A9-4B0B-B0C8-609887894025}"/>
              </a:ext>
            </a:extLst>
          </p:cNvPr>
          <p:cNvSpPr>
            <a:spLocks noGrp="1"/>
          </p:cNvSpPr>
          <p:nvPr>
            <p:ph idx="1"/>
          </p:nvPr>
        </p:nvSpPr>
        <p:spPr/>
        <p:txBody>
          <a:bodyPr>
            <a:normAutofit/>
          </a:bodyPr>
          <a:lstStyle/>
          <a:p>
            <a:r>
              <a:rPr lang="en-US" dirty="0"/>
              <a:t>Full agenda is with UNFCCC website now published</a:t>
            </a:r>
            <a:br>
              <a:rPr lang="en-US" dirty="0"/>
            </a:br>
            <a:r>
              <a:rPr lang="en-US" sz="2400" dirty="0"/>
              <a:t>https://unfccc.int/sites/default/files/resource/Overview_schedule_COP26.pdf</a:t>
            </a:r>
          </a:p>
          <a:p>
            <a:r>
              <a:rPr lang="en-US" dirty="0"/>
              <a:t>Special events from interest</a:t>
            </a:r>
          </a:p>
          <a:p>
            <a:pPr lvl="1"/>
            <a:r>
              <a:rPr lang="en-US" dirty="0"/>
              <a:t>SBSTA – IPCC special event (Monday, Nov 1</a:t>
            </a:r>
            <a:r>
              <a:rPr lang="en-US" baseline="30000" dirty="0"/>
              <a:t>st</a:t>
            </a:r>
            <a:r>
              <a:rPr lang="en-US" dirty="0"/>
              <a:t> 15 - 18 </a:t>
            </a:r>
            <a:r>
              <a:rPr lang="en-US" dirty="0" err="1"/>
              <a:t>hrs</a:t>
            </a:r>
            <a:r>
              <a:rPr lang="en-US" dirty="0"/>
              <a:t>, no poster)</a:t>
            </a:r>
          </a:p>
          <a:p>
            <a:pPr lvl="1"/>
            <a:r>
              <a:rPr lang="en-US" dirty="0"/>
              <a:t>2</a:t>
            </a:r>
            <a:r>
              <a:rPr lang="en-US" baseline="30000" dirty="0"/>
              <a:t>nd</a:t>
            </a:r>
            <a:r>
              <a:rPr lang="en-US" dirty="0"/>
              <a:t> meetings of the Structured Expert Dialogues </a:t>
            </a:r>
            <a:br>
              <a:rPr lang="en-US" dirty="0"/>
            </a:br>
            <a:r>
              <a:rPr lang="en-US" dirty="0"/>
              <a:t>(Tuesday, Nov 2</a:t>
            </a:r>
            <a:r>
              <a:rPr lang="en-US" baseline="30000" dirty="0"/>
              <a:t>nd</a:t>
            </a:r>
            <a:r>
              <a:rPr lang="en-US" dirty="0"/>
              <a:t> 15 - 18 </a:t>
            </a:r>
            <a:r>
              <a:rPr lang="en-US" dirty="0" err="1"/>
              <a:t>hrs</a:t>
            </a:r>
            <a:r>
              <a:rPr lang="en-US" dirty="0"/>
              <a:t>, Thursday 4</a:t>
            </a:r>
            <a:r>
              <a:rPr lang="en-US" baseline="30000" dirty="0"/>
              <a:t>th </a:t>
            </a:r>
            <a:r>
              <a:rPr lang="en-US" dirty="0"/>
              <a:t>10 - 13 </a:t>
            </a:r>
            <a:r>
              <a:rPr lang="en-US" dirty="0" err="1"/>
              <a:t>hrs</a:t>
            </a:r>
            <a:r>
              <a:rPr lang="en-US" dirty="0"/>
              <a:t>, </a:t>
            </a:r>
            <a:br>
              <a:rPr lang="en-US" dirty="0"/>
            </a:br>
            <a:r>
              <a:rPr lang="en-US" dirty="0"/>
              <a:t>poster session on both days @ 13:15-14:45 </a:t>
            </a:r>
            <a:r>
              <a:rPr lang="en-US" dirty="0" err="1"/>
              <a:t>hrs</a:t>
            </a:r>
            <a:r>
              <a:rPr lang="en-US" dirty="0"/>
              <a:t> )</a:t>
            </a:r>
          </a:p>
          <a:p>
            <a:pPr lvl="1"/>
            <a:r>
              <a:rPr lang="en-US" i="1" u="sng" dirty="0">
                <a:solidFill>
                  <a:schemeClr val="tx2"/>
                </a:solidFill>
              </a:rPr>
              <a:t>Earth Information Day (UNFCCC) </a:t>
            </a:r>
            <a:br>
              <a:rPr lang="en-US" dirty="0"/>
            </a:br>
            <a:r>
              <a:rPr lang="en-US" dirty="0"/>
              <a:t>(Wednesday Nov 3</a:t>
            </a:r>
            <a:r>
              <a:rPr lang="en-US" baseline="30000" dirty="0"/>
              <a:t>rd</a:t>
            </a:r>
            <a:r>
              <a:rPr lang="en-US" dirty="0"/>
              <a:t> 10-13, poster session 13:15-14:45)</a:t>
            </a:r>
          </a:p>
        </p:txBody>
      </p:sp>
      <p:sp>
        <p:nvSpPr>
          <p:cNvPr id="3" name="Titel 2">
            <a:extLst>
              <a:ext uri="{FF2B5EF4-FFF2-40B4-BE49-F238E27FC236}">
                <a16:creationId xmlns:a16="http://schemas.microsoft.com/office/drawing/2014/main" id="{472B5C64-149A-471F-884D-E4B9E05D95C0}"/>
              </a:ext>
            </a:extLst>
          </p:cNvPr>
          <p:cNvSpPr>
            <a:spLocks noGrp="1"/>
          </p:cNvSpPr>
          <p:nvPr>
            <p:ph type="title"/>
          </p:nvPr>
        </p:nvSpPr>
        <p:spPr/>
        <p:txBody>
          <a:bodyPr/>
          <a:lstStyle/>
          <a:p>
            <a:r>
              <a:rPr lang="en-US" dirty="0"/>
              <a:t>COP-26 events overview</a:t>
            </a:r>
          </a:p>
        </p:txBody>
      </p:sp>
    </p:spTree>
    <p:extLst>
      <p:ext uri="{BB962C8B-B14F-4D97-AF65-F5344CB8AC3E}">
        <p14:creationId xmlns:p14="http://schemas.microsoft.com/office/powerpoint/2010/main" val="3258604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8B891FD-16B0-41B4-B534-E924BB9A4596}"/>
              </a:ext>
            </a:extLst>
          </p:cNvPr>
          <p:cNvSpPr>
            <a:spLocks noGrp="1"/>
          </p:cNvSpPr>
          <p:nvPr>
            <p:ph idx="1"/>
          </p:nvPr>
        </p:nvSpPr>
        <p:spPr/>
        <p:txBody>
          <a:bodyPr>
            <a:normAutofit fontScale="62500" lnSpcReduction="20000"/>
          </a:bodyPr>
          <a:lstStyle/>
          <a:p>
            <a:pPr marL="0" indent="0">
              <a:buNone/>
            </a:pPr>
            <a:r>
              <a:rPr lang="en-US" dirty="0"/>
              <a:t>Dialogue outline (10 - 13 </a:t>
            </a:r>
            <a:r>
              <a:rPr lang="en-US" dirty="0" err="1"/>
              <a:t>hrs</a:t>
            </a:r>
            <a:r>
              <a:rPr lang="en-US" dirty="0"/>
              <a:t>)</a:t>
            </a:r>
          </a:p>
          <a:p>
            <a:r>
              <a:rPr lang="en-US" dirty="0"/>
              <a:t>SBSTA chair opening</a:t>
            </a:r>
            <a:br>
              <a:rPr lang="en-US" dirty="0"/>
            </a:br>
            <a:r>
              <a:rPr lang="en-US" dirty="0"/>
              <a:t>COP Presidential Ministerial Address (15 min)</a:t>
            </a:r>
          </a:p>
          <a:p>
            <a:r>
              <a:rPr lang="en-US" dirty="0"/>
              <a:t>Theme 1: Updates on Earth Observation of the climate system and climate change (90 min)</a:t>
            </a:r>
          </a:p>
          <a:p>
            <a:pPr lvl="1"/>
            <a:r>
              <a:rPr lang="en-US" dirty="0"/>
              <a:t>Presentations (10 mins each) </a:t>
            </a:r>
            <a:br>
              <a:rPr lang="en-US" dirty="0"/>
            </a:br>
            <a:r>
              <a:rPr lang="en-US" dirty="0"/>
              <a:t>IPCC, WMO/GCOS, IOC/GOOS, </a:t>
            </a:r>
            <a:r>
              <a:rPr lang="en-US" b="1" i="1" u="sng" dirty="0">
                <a:solidFill>
                  <a:schemeClr val="tx2"/>
                </a:solidFill>
              </a:rPr>
              <a:t>CEOS/CGMS </a:t>
            </a:r>
            <a:r>
              <a:rPr lang="en-US" b="1" i="1" u="sng" dirty="0" err="1">
                <a:solidFill>
                  <a:schemeClr val="tx2"/>
                </a:solidFill>
              </a:rPr>
              <a:t>WGClimate</a:t>
            </a:r>
            <a:r>
              <a:rPr lang="en-US" dirty="0"/>
              <a:t>, GEO</a:t>
            </a:r>
          </a:p>
          <a:p>
            <a:pPr lvl="1"/>
            <a:r>
              <a:rPr lang="en-US" dirty="0"/>
              <a:t>Presentations (2 min each) </a:t>
            </a:r>
            <a:br>
              <a:rPr lang="en-US" dirty="0"/>
            </a:br>
            <a:r>
              <a:rPr lang="en-US" dirty="0"/>
              <a:t>World Geospatial Industry Council (WGIC), World Ocean Council (WOC)</a:t>
            </a:r>
          </a:p>
          <a:p>
            <a:r>
              <a:rPr lang="en-US" dirty="0"/>
              <a:t>Theme 2: Interpreting Earth observations for implementing the Paris Agreement – developments, opportunities and challenges (70 min)</a:t>
            </a:r>
          </a:p>
          <a:p>
            <a:pPr lvl="1"/>
            <a:r>
              <a:rPr lang="en-US" dirty="0"/>
              <a:t>Presentations (10 min each)</a:t>
            </a:r>
          </a:p>
          <a:p>
            <a:pPr lvl="2"/>
            <a:r>
              <a:rPr lang="en-US" b="1" i="1" u="sng" dirty="0">
                <a:solidFill>
                  <a:schemeClr val="tx2"/>
                </a:solidFill>
              </a:rPr>
              <a:t>Supporting the GST (mitigation, adaptation, loss and damages) (FM Seifert / ESA)</a:t>
            </a:r>
          </a:p>
          <a:p>
            <a:pPr lvl="2"/>
            <a:r>
              <a:rPr lang="en-US" dirty="0"/>
              <a:t>Adding value to NAPs (LEG), Risk assessment, Contributions and feedback between science &amp; ancestral people</a:t>
            </a:r>
          </a:p>
          <a:p>
            <a:pPr lvl="1"/>
            <a:r>
              <a:rPr lang="en-US" dirty="0"/>
              <a:t>Presentations (2 min each)</a:t>
            </a:r>
            <a:br>
              <a:rPr lang="en-US" dirty="0"/>
            </a:br>
            <a:r>
              <a:rPr lang="en-US" dirty="0"/>
              <a:t>Building a national observation system (Chile), Using climate scenarios to support adaption planning (Peru), AOSIS, LDC, AGN, …..</a:t>
            </a:r>
          </a:p>
          <a:p>
            <a:r>
              <a:rPr lang="en-US" dirty="0"/>
              <a:t>Close – SBSTA chair (5 min)</a:t>
            </a:r>
          </a:p>
        </p:txBody>
      </p:sp>
      <p:sp>
        <p:nvSpPr>
          <p:cNvPr id="3" name="Titel 2">
            <a:extLst>
              <a:ext uri="{FF2B5EF4-FFF2-40B4-BE49-F238E27FC236}">
                <a16:creationId xmlns:a16="http://schemas.microsoft.com/office/drawing/2014/main" id="{A75199B0-D992-4BFE-BCF9-DAABB63FDCF5}"/>
              </a:ext>
            </a:extLst>
          </p:cNvPr>
          <p:cNvSpPr>
            <a:spLocks noGrp="1"/>
          </p:cNvSpPr>
          <p:nvPr>
            <p:ph type="title"/>
          </p:nvPr>
        </p:nvSpPr>
        <p:spPr/>
        <p:txBody>
          <a:bodyPr/>
          <a:lstStyle/>
          <a:p>
            <a:r>
              <a:rPr lang="en-US" dirty="0"/>
              <a:t>COP-26 Earth Information Day</a:t>
            </a:r>
          </a:p>
        </p:txBody>
      </p:sp>
    </p:spTree>
    <p:extLst>
      <p:ext uri="{BB962C8B-B14F-4D97-AF65-F5344CB8AC3E}">
        <p14:creationId xmlns:p14="http://schemas.microsoft.com/office/powerpoint/2010/main" val="1798786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8B891FD-16B0-41B4-B534-E924BB9A4596}"/>
              </a:ext>
            </a:extLst>
          </p:cNvPr>
          <p:cNvSpPr>
            <a:spLocks noGrp="1"/>
          </p:cNvSpPr>
          <p:nvPr>
            <p:ph idx="1"/>
          </p:nvPr>
        </p:nvSpPr>
        <p:spPr/>
        <p:txBody>
          <a:bodyPr>
            <a:normAutofit fontScale="77500" lnSpcReduction="20000"/>
          </a:bodyPr>
          <a:lstStyle/>
          <a:p>
            <a:pPr marL="0" indent="0">
              <a:buNone/>
            </a:pPr>
            <a:r>
              <a:rPr lang="en-US" dirty="0"/>
              <a:t>Organization topics</a:t>
            </a:r>
          </a:p>
          <a:p>
            <a:r>
              <a:rPr lang="en-US" dirty="0"/>
              <a:t>Format is in presence and with broadcast</a:t>
            </a:r>
          </a:p>
          <a:p>
            <a:r>
              <a:rPr lang="en-US" dirty="0"/>
              <a:t>Presenters will be in-person with a possible option for virtual participation if not in Glasgow</a:t>
            </a:r>
          </a:p>
          <a:p>
            <a:r>
              <a:rPr lang="en-US" dirty="0"/>
              <a:t>Poster session is virtual (</a:t>
            </a:r>
            <a:r>
              <a:rPr lang="en-US" dirty="0" err="1"/>
              <a:t>Gather.Town</a:t>
            </a:r>
            <a:r>
              <a:rPr lang="en-US" dirty="0"/>
              <a:t>), not in-presence! Access will be via the virtual conference platform and labelled “Poster Gallery.”</a:t>
            </a:r>
          </a:p>
          <a:p>
            <a:r>
              <a:rPr lang="en-US" dirty="0"/>
              <a:t>Day registration for poster authors (virtual attendance)</a:t>
            </a:r>
          </a:p>
          <a:p>
            <a:r>
              <a:rPr lang="en-US" dirty="0"/>
              <a:t>Q&amp;A with experts planned during lunch time</a:t>
            </a:r>
          </a:p>
          <a:p>
            <a:r>
              <a:rPr lang="en-US" dirty="0"/>
              <a:t>Suggested posters and title / authors shall be provided via </a:t>
            </a:r>
            <a:r>
              <a:rPr lang="en-US" dirty="0" err="1"/>
              <a:t>WGClimate</a:t>
            </a:r>
            <a:r>
              <a:rPr lang="en-US" dirty="0"/>
              <a:t> chair until October 14</a:t>
            </a:r>
            <a:r>
              <a:rPr lang="en-US" baseline="30000" dirty="0"/>
              <a:t>th</a:t>
            </a:r>
            <a:r>
              <a:rPr lang="en-US" dirty="0"/>
              <a:t>, please </a:t>
            </a:r>
            <a:r>
              <a:rPr lang="en-US" b="1" i="1" u="sng" dirty="0">
                <a:solidFill>
                  <a:srgbClr val="C00000"/>
                </a:solidFill>
              </a:rPr>
              <a:t>submit abstracts October 13</a:t>
            </a:r>
            <a:r>
              <a:rPr lang="en-US" b="1" i="1" u="sng" baseline="30000" dirty="0">
                <a:solidFill>
                  <a:srgbClr val="C00000"/>
                </a:solidFill>
              </a:rPr>
              <a:t>th</a:t>
            </a:r>
            <a:r>
              <a:rPr lang="en-US" b="1" i="1" u="sng" dirty="0">
                <a:solidFill>
                  <a:srgbClr val="C00000"/>
                </a:solidFill>
              </a:rPr>
              <a:t> COB!</a:t>
            </a:r>
          </a:p>
          <a:p>
            <a:r>
              <a:rPr lang="en-US" dirty="0"/>
              <a:t>Some paragraphs </a:t>
            </a:r>
            <a:r>
              <a:rPr lang="en-US" dirty="0" err="1"/>
              <a:t>wrt</a:t>
            </a:r>
            <a:r>
              <a:rPr lang="en-US" dirty="0"/>
              <a:t> SBSTA chair note as last year submitted until October 14</a:t>
            </a:r>
            <a:r>
              <a:rPr lang="en-US" baseline="30000" dirty="0"/>
              <a:t>th</a:t>
            </a:r>
            <a:r>
              <a:rPr lang="en-US" dirty="0"/>
              <a:t> </a:t>
            </a:r>
          </a:p>
          <a:p>
            <a:pPr lvl="1"/>
            <a:r>
              <a:rPr lang="en-US" dirty="0"/>
              <a:t>To be coordinated by </a:t>
            </a:r>
            <a:r>
              <a:rPr lang="en-US" dirty="0" err="1"/>
              <a:t>WGClimate</a:t>
            </a:r>
            <a:r>
              <a:rPr lang="en-US" dirty="0"/>
              <a:t> chair with relevant CEOS/CGMS bodies (as last year)</a:t>
            </a:r>
          </a:p>
        </p:txBody>
      </p:sp>
      <p:sp>
        <p:nvSpPr>
          <p:cNvPr id="3" name="Titel 2">
            <a:extLst>
              <a:ext uri="{FF2B5EF4-FFF2-40B4-BE49-F238E27FC236}">
                <a16:creationId xmlns:a16="http://schemas.microsoft.com/office/drawing/2014/main" id="{A75199B0-D992-4BFE-BCF9-DAABB63FDCF5}"/>
              </a:ext>
            </a:extLst>
          </p:cNvPr>
          <p:cNvSpPr>
            <a:spLocks noGrp="1"/>
          </p:cNvSpPr>
          <p:nvPr>
            <p:ph type="title"/>
          </p:nvPr>
        </p:nvSpPr>
        <p:spPr/>
        <p:txBody>
          <a:bodyPr/>
          <a:lstStyle/>
          <a:p>
            <a:r>
              <a:rPr lang="en-US" dirty="0"/>
              <a:t>COP-26 Earth Information Day</a:t>
            </a:r>
          </a:p>
        </p:txBody>
      </p:sp>
    </p:spTree>
    <p:extLst>
      <p:ext uri="{BB962C8B-B14F-4D97-AF65-F5344CB8AC3E}">
        <p14:creationId xmlns:p14="http://schemas.microsoft.com/office/powerpoint/2010/main" val="424203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a:extLst>
              <a:ext uri="{FF2B5EF4-FFF2-40B4-BE49-F238E27FC236}">
                <a16:creationId xmlns:a16="http://schemas.microsoft.com/office/drawing/2014/main" id="{A84F0BE9-28B9-4157-8F0B-9F9058F480AF}"/>
              </a:ext>
            </a:extLst>
          </p:cNvPr>
          <p:cNvGraphicFramePr>
            <a:graphicFrameLocks noGrp="1"/>
          </p:cNvGraphicFramePr>
          <p:nvPr>
            <p:ph idx="1"/>
            <p:extLst>
              <p:ext uri="{D42A27DB-BD31-4B8C-83A1-F6EECF244321}">
                <p14:modId xmlns:p14="http://schemas.microsoft.com/office/powerpoint/2010/main" val="3597476788"/>
              </p:ext>
            </p:extLst>
          </p:nvPr>
        </p:nvGraphicFramePr>
        <p:xfrm>
          <a:off x="424206" y="1960775"/>
          <a:ext cx="11528982" cy="3352800"/>
        </p:xfrm>
        <a:graphic>
          <a:graphicData uri="http://schemas.openxmlformats.org/drawingml/2006/table">
            <a:tbl>
              <a:tblPr firstRow="1" firstCol="1" bandRow="1">
                <a:tableStyleId>{5C22544A-7EE6-4342-B048-85BDC9FD1C3A}</a:tableStyleId>
              </a:tblPr>
              <a:tblGrid>
                <a:gridCol w="980388">
                  <a:extLst>
                    <a:ext uri="{9D8B030D-6E8A-4147-A177-3AD203B41FA5}">
                      <a16:colId xmlns:a16="http://schemas.microsoft.com/office/drawing/2014/main" val="4138956289"/>
                    </a:ext>
                  </a:extLst>
                </a:gridCol>
                <a:gridCol w="10548594">
                  <a:extLst>
                    <a:ext uri="{9D8B030D-6E8A-4147-A177-3AD203B41FA5}">
                      <a16:colId xmlns:a16="http://schemas.microsoft.com/office/drawing/2014/main" val="203429990"/>
                    </a:ext>
                  </a:extLst>
                </a:gridCol>
              </a:tblGrid>
              <a:tr h="499948">
                <a:tc>
                  <a:txBody>
                    <a:bodyPr/>
                    <a:lstStyle/>
                    <a:p>
                      <a:pPr algn="ctr">
                        <a:spcAft>
                          <a:spcPts val="0"/>
                        </a:spcAft>
                      </a:pPr>
                      <a:r>
                        <a:rPr lang="en-GB" sz="2000" dirty="0">
                          <a:effectLst/>
                        </a:rPr>
                        <a:t>00:00</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Welcome and Introduction (Chair)</a:t>
                      </a:r>
                      <a:endParaRPr lang="en-US" sz="2000" dirty="0">
                        <a:effectLst/>
                      </a:endParaRPr>
                    </a:p>
                    <a:p>
                      <a:pPr algn="just">
                        <a:spcAft>
                          <a:spcPts val="0"/>
                        </a:spcAft>
                      </a:pPr>
                      <a:r>
                        <a:rPr lang="en-GB" sz="2000" dirty="0">
                          <a:effectLst/>
                        </a:rPr>
                        <a:t>Round table introduction (All)</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203926918"/>
                  </a:ext>
                </a:extLst>
              </a:tr>
              <a:tr h="249974">
                <a:tc>
                  <a:txBody>
                    <a:bodyPr/>
                    <a:lstStyle/>
                    <a:p>
                      <a:pPr algn="ctr">
                        <a:spcAft>
                          <a:spcPts val="0"/>
                        </a:spcAft>
                      </a:pPr>
                      <a:r>
                        <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rPr>
                        <a:t>00:20</a:t>
                      </a:r>
                    </a:p>
                  </a:txBody>
                  <a:tcPr marL="68566" marR="68566" marT="0" marB="0" anchor="ctr"/>
                </a:tc>
                <a:tc>
                  <a:txBody>
                    <a:bodyPr/>
                    <a:lstStyle/>
                    <a:p>
                      <a:pPr algn="just">
                        <a:spcAft>
                          <a:spcPts val="0"/>
                        </a:spcAft>
                      </a:pPr>
                      <a:r>
                        <a:rPr lang="en-GB" sz="2000" dirty="0">
                          <a:effectLst/>
                        </a:rPr>
                        <a:t>Chair’s report (Chair)</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665916997"/>
                  </a:ext>
                </a:extLst>
              </a:tr>
              <a:tr h="249974">
                <a:tc>
                  <a:txBody>
                    <a:bodyPr/>
                    <a:lstStyle/>
                    <a:p>
                      <a:pPr algn="ctr">
                        <a:spcAft>
                          <a:spcPts val="0"/>
                        </a:spcAft>
                      </a:pPr>
                      <a:r>
                        <a:rPr lang="en-GB" sz="2000" dirty="0">
                          <a:solidFill>
                            <a:schemeClr val="bg1"/>
                          </a:solidFill>
                          <a:effectLst/>
                        </a:rPr>
                        <a:t>00:35</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Action items (Chair, all)</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3764482809"/>
                  </a:ext>
                </a:extLst>
              </a:tr>
              <a:tr h="249974">
                <a:tc>
                  <a:txBody>
                    <a:bodyPr/>
                    <a:lstStyle/>
                    <a:p>
                      <a:pPr algn="ctr">
                        <a:spcAft>
                          <a:spcPts val="0"/>
                        </a:spcAft>
                      </a:pPr>
                      <a:r>
                        <a:rPr lang="en-GB" sz="2000" dirty="0">
                          <a:solidFill>
                            <a:schemeClr val="bg1"/>
                          </a:solidFill>
                          <a:effectLst/>
                        </a:rPr>
                        <a:t>01:05</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Status Joint CEOS /CGMS Working Group on Climate activities</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820154258"/>
                  </a:ext>
                </a:extLst>
              </a:tr>
              <a:tr h="267628">
                <a:tc>
                  <a:txBody>
                    <a:bodyPr/>
                    <a:lstStyle/>
                    <a:p>
                      <a:pPr algn="ctr">
                        <a:spcAft>
                          <a:spcPts val="0"/>
                        </a:spcAft>
                      </a:pPr>
                      <a:r>
                        <a:rPr lang="en-GB" sz="2000" dirty="0">
                          <a:solidFill>
                            <a:schemeClr val="bg1"/>
                          </a:solidFill>
                          <a:effectLst/>
                        </a:rPr>
                        <a:t>01:05</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Status ECV Inventory (J. Schulz / EUMETSAT)</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061786864"/>
                  </a:ext>
                </a:extLst>
              </a:tr>
              <a:tr h="249974">
                <a:tc>
                  <a:txBody>
                    <a:bodyPr/>
                    <a:lstStyle/>
                    <a:p>
                      <a:pPr algn="ctr">
                        <a:spcAft>
                          <a:spcPts val="0"/>
                        </a:spcAft>
                      </a:pPr>
                      <a:r>
                        <a:rPr lang="en-GB" sz="2000" dirty="0">
                          <a:solidFill>
                            <a:schemeClr val="bg1"/>
                          </a:solidFill>
                          <a:effectLst/>
                        </a:rPr>
                        <a:t>01:15</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Gap analysis 3.0 (J Schulz / EUMETSAT)</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241079400"/>
                  </a:ext>
                </a:extLst>
              </a:tr>
              <a:tr h="249974">
                <a:tc>
                  <a:txBody>
                    <a:bodyPr/>
                    <a:lstStyle/>
                    <a:p>
                      <a:pPr algn="ctr">
                        <a:spcAft>
                          <a:spcPts val="0"/>
                        </a:spcAft>
                      </a:pPr>
                      <a:r>
                        <a:rPr lang="en-GB" sz="2000" dirty="0">
                          <a:solidFill>
                            <a:schemeClr val="bg1"/>
                          </a:solidFill>
                          <a:effectLst/>
                        </a:rPr>
                        <a:t>01:20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Preparation of Gap analysis 4.0 (J. Schulz / EUMETSAT, all)</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075318372"/>
                  </a:ext>
                </a:extLst>
              </a:tr>
              <a:tr h="249974">
                <a:tc>
                  <a:txBody>
                    <a:bodyPr/>
                    <a:lstStyle/>
                    <a:p>
                      <a:pPr algn="ctr">
                        <a:spcAft>
                          <a:spcPts val="0"/>
                        </a:spcAft>
                      </a:pPr>
                      <a:r>
                        <a:rPr lang="en-GB" sz="2000" dirty="0">
                          <a:solidFill>
                            <a:schemeClr val="bg1"/>
                          </a:solidFill>
                          <a:effectLst/>
                        </a:rPr>
                        <a:t>01:40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Term definitions (J. Privette / NOAA, Vice-Chair)</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665179192"/>
                  </a:ext>
                </a:extLst>
              </a:tr>
              <a:tr h="60960">
                <a:tc>
                  <a:txBody>
                    <a:bodyPr/>
                    <a:lstStyle/>
                    <a:p>
                      <a:pPr algn="ctr">
                        <a:spcAft>
                          <a:spcPts val="0"/>
                        </a:spcAft>
                      </a:pPr>
                      <a:r>
                        <a:rPr lang="en-GB" sz="2000" dirty="0">
                          <a:solidFill>
                            <a:schemeClr val="bg1"/>
                          </a:solidFill>
                          <a:effectLst/>
                        </a:rPr>
                        <a:t>01:50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rPr>
                        <a:t>Climate Data Record Use Cases (W. Su / NASA)</a:t>
                      </a:r>
                    </a:p>
                  </a:txBody>
                  <a:tcPr marL="68566" marR="68566" marT="0" marB="0" anchor="ctr"/>
                </a:tc>
                <a:extLst>
                  <a:ext uri="{0D108BD9-81ED-4DB2-BD59-A6C34878D82A}">
                    <a16:rowId xmlns:a16="http://schemas.microsoft.com/office/drawing/2014/main" val="2287910908"/>
                  </a:ext>
                </a:extLst>
              </a:tr>
              <a:tr h="243840">
                <a:tc>
                  <a:txBody>
                    <a:bodyPr/>
                    <a:lstStyle/>
                    <a:p>
                      <a:pPr algn="ctr">
                        <a:spcAft>
                          <a:spcPts val="0"/>
                        </a:spcAft>
                      </a:pPr>
                      <a:r>
                        <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rPr>
                        <a:t>02:20</a:t>
                      </a:r>
                    </a:p>
                  </a:txBody>
                  <a:tcPr marL="68566" marR="68566" marT="0" marB="0" anchor="ctr"/>
                </a:tc>
                <a:tc>
                  <a:txBody>
                    <a:bodyPr/>
                    <a:lstStyle/>
                    <a:p>
                      <a:pPr marL="342900" indent="-342900" algn="just">
                        <a:spcAft>
                          <a:spcPts val="0"/>
                        </a:spcAft>
                        <a:buFont typeface="Arial" panose="020B0604020202020204" pitchFamily="34" charset="0"/>
                        <a:buChar char="•"/>
                      </a:pPr>
                      <a:r>
                        <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rPr>
                        <a:t>GCOS interaction (Chair)</a:t>
                      </a:r>
                    </a:p>
                  </a:txBody>
                  <a:tcPr marL="68566" marR="68566" marT="0" marB="0" anchor="ctr"/>
                </a:tc>
                <a:extLst>
                  <a:ext uri="{0D108BD9-81ED-4DB2-BD59-A6C34878D82A}">
                    <a16:rowId xmlns:a16="http://schemas.microsoft.com/office/drawing/2014/main" val="1771761352"/>
                  </a:ext>
                </a:extLst>
              </a:tr>
            </a:tbl>
          </a:graphicData>
        </a:graphic>
      </p:graphicFrame>
      <p:sp>
        <p:nvSpPr>
          <p:cNvPr id="3" name="Titel 2">
            <a:extLst>
              <a:ext uri="{FF2B5EF4-FFF2-40B4-BE49-F238E27FC236}">
                <a16:creationId xmlns:a16="http://schemas.microsoft.com/office/drawing/2014/main" id="{B0B4777E-D626-42FD-A086-6BF97A5D1E0D}"/>
              </a:ext>
            </a:extLst>
          </p:cNvPr>
          <p:cNvSpPr>
            <a:spLocks noGrp="1"/>
          </p:cNvSpPr>
          <p:nvPr>
            <p:ph type="title"/>
          </p:nvPr>
        </p:nvSpPr>
        <p:spPr/>
        <p:txBody>
          <a:bodyPr/>
          <a:lstStyle/>
          <a:p>
            <a:r>
              <a:rPr lang="de-DE" dirty="0"/>
              <a:t>Agenda (1st </a:t>
            </a:r>
            <a:r>
              <a:rPr lang="de-DE" dirty="0" err="1"/>
              <a:t>day</a:t>
            </a:r>
            <a:r>
              <a:rPr lang="de-DE" dirty="0"/>
              <a:t>)</a:t>
            </a:r>
            <a:endParaRPr lang="en-US" dirty="0"/>
          </a:p>
        </p:txBody>
      </p:sp>
    </p:spTree>
    <p:extLst>
      <p:ext uri="{BB962C8B-B14F-4D97-AF65-F5344CB8AC3E}">
        <p14:creationId xmlns:p14="http://schemas.microsoft.com/office/powerpoint/2010/main" val="4010788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B5CD7B1-5D76-47C7-8C1B-6C5A6AE3F768}"/>
              </a:ext>
            </a:extLst>
          </p:cNvPr>
          <p:cNvSpPr>
            <a:spLocks noGrp="1"/>
          </p:cNvSpPr>
          <p:nvPr>
            <p:ph idx="1"/>
          </p:nvPr>
        </p:nvSpPr>
        <p:spPr/>
        <p:txBody>
          <a:bodyPr>
            <a:normAutofit/>
          </a:bodyPr>
          <a:lstStyle/>
          <a:p>
            <a:r>
              <a:rPr lang="en-US" dirty="0"/>
              <a:t>GHG Task Team: CO2 inventory (D. Crisp et al.)</a:t>
            </a:r>
          </a:p>
          <a:p>
            <a:r>
              <a:rPr lang="en-US" dirty="0"/>
              <a:t>GHG Task Team: CH4 inventory (D. Crisp et al.)</a:t>
            </a:r>
          </a:p>
          <a:p>
            <a:r>
              <a:rPr lang="en-US" dirty="0"/>
              <a:t>AFOLU Roadmap (F. M. Seifert, O. Ochiai et al.)</a:t>
            </a:r>
          </a:p>
          <a:p>
            <a:r>
              <a:rPr lang="en-US" dirty="0"/>
              <a:t>Climate Data Record Use Cases (W. Su et al.)</a:t>
            </a:r>
          </a:p>
          <a:p>
            <a:r>
              <a:rPr lang="en-US" dirty="0"/>
              <a:t>ECV Inventory (J. Privette et al.)</a:t>
            </a:r>
          </a:p>
          <a:p>
            <a:endParaRPr lang="en-US" dirty="0"/>
          </a:p>
          <a:p>
            <a:r>
              <a:rPr lang="en-US" dirty="0"/>
              <a:t>CEOS GST strategy covered by FM Seifert’s presentation</a:t>
            </a:r>
          </a:p>
        </p:txBody>
      </p:sp>
      <p:sp>
        <p:nvSpPr>
          <p:cNvPr id="3" name="Titel 2">
            <a:extLst>
              <a:ext uri="{FF2B5EF4-FFF2-40B4-BE49-F238E27FC236}">
                <a16:creationId xmlns:a16="http://schemas.microsoft.com/office/drawing/2014/main" id="{9F6DB225-36E6-4DC7-985F-86E3E73C298B}"/>
              </a:ext>
            </a:extLst>
          </p:cNvPr>
          <p:cNvSpPr>
            <a:spLocks noGrp="1"/>
          </p:cNvSpPr>
          <p:nvPr>
            <p:ph type="title"/>
          </p:nvPr>
        </p:nvSpPr>
        <p:spPr/>
        <p:txBody>
          <a:bodyPr/>
          <a:lstStyle/>
          <a:p>
            <a:r>
              <a:rPr lang="en-US" dirty="0"/>
              <a:t>COP-26 Earth Information Day</a:t>
            </a:r>
          </a:p>
        </p:txBody>
      </p:sp>
    </p:spTree>
    <p:extLst>
      <p:ext uri="{BB962C8B-B14F-4D97-AF65-F5344CB8AC3E}">
        <p14:creationId xmlns:p14="http://schemas.microsoft.com/office/powerpoint/2010/main" val="3002253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3C7BABA-EECE-48B2-A5C6-00B1E21184D5}"/>
              </a:ext>
            </a:extLst>
          </p:cNvPr>
          <p:cNvSpPr>
            <a:spLocks noGrp="1"/>
          </p:cNvSpPr>
          <p:nvPr>
            <p:ph idx="1"/>
          </p:nvPr>
        </p:nvSpPr>
        <p:spPr/>
        <p:txBody>
          <a:bodyPr/>
          <a:lstStyle/>
          <a:p>
            <a:r>
              <a:rPr lang="en-US" dirty="0"/>
              <a:t>UK part of Earth Information is also on Nov 3</a:t>
            </a:r>
            <a:r>
              <a:rPr lang="en-US" baseline="30000" dirty="0"/>
              <a:t>rd</a:t>
            </a:r>
            <a:r>
              <a:rPr lang="en-US" dirty="0"/>
              <a:t>, but must be clarified with UK</a:t>
            </a:r>
          </a:p>
          <a:p>
            <a:r>
              <a:rPr lang="en-US" dirty="0"/>
              <a:t>Additional Agencies’ events are also noted in the SIT TW slide deck, but can be provided for information now.</a:t>
            </a:r>
          </a:p>
        </p:txBody>
      </p:sp>
      <p:sp>
        <p:nvSpPr>
          <p:cNvPr id="3" name="Titel 2">
            <a:extLst>
              <a:ext uri="{FF2B5EF4-FFF2-40B4-BE49-F238E27FC236}">
                <a16:creationId xmlns:a16="http://schemas.microsoft.com/office/drawing/2014/main" id="{0B10EBC3-BAD3-4593-A51C-222095A85104}"/>
              </a:ext>
            </a:extLst>
          </p:cNvPr>
          <p:cNvSpPr>
            <a:spLocks noGrp="1"/>
          </p:cNvSpPr>
          <p:nvPr>
            <p:ph type="title"/>
          </p:nvPr>
        </p:nvSpPr>
        <p:spPr/>
        <p:txBody>
          <a:bodyPr/>
          <a:lstStyle/>
          <a:p>
            <a:r>
              <a:rPr lang="en-US" dirty="0"/>
              <a:t>COP-26</a:t>
            </a:r>
          </a:p>
        </p:txBody>
      </p:sp>
    </p:spTree>
    <p:extLst>
      <p:ext uri="{BB962C8B-B14F-4D97-AF65-F5344CB8AC3E}">
        <p14:creationId xmlns:p14="http://schemas.microsoft.com/office/powerpoint/2010/main" val="197294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3086293"/>
            <a:ext cx="11524592" cy="1470025"/>
          </a:xfrm>
        </p:spPr>
        <p:txBody>
          <a:bodyPr>
            <a:noAutofit/>
          </a:bodyPr>
          <a:lstStyle/>
          <a:p>
            <a:r>
              <a:rPr lang="en-GB" sz="4533" b="1" dirty="0"/>
              <a:t>Noted actions</a:t>
            </a:r>
            <a:endParaRPr lang="en-GB" sz="1400" b="1" cap="all" dirty="0"/>
          </a:p>
        </p:txBody>
      </p:sp>
      <p:sp>
        <p:nvSpPr>
          <p:cNvPr id="8" name="Shape 11"/>
          <p:cNvSpPr/>
          <p:nvPr/>
        </p:nvSpPr>
        <p:spPr>
          <a:xfrm>
            <a:off x="1357302" y="4023239"/>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endParaRPr lang="en-GB" sz="2400" b="1" dirty="0">
              <a:solidFill>
                <a:srgbClr val="1F497D">
                  <a:lumMod val="60000"/>
                  <a:lumOff val="40000"/>
                </a:srgbClr>
              </a:solidFill>
              <a:ea typeface="Arial Bold"/>
              <a:cs typeface="Arial Bold"/>
              <a:sym typeface="Arial Bold"/>
            </a:endParaRPr>
          </a:p>
        </p:txBody>
      </p:sp>
    </p:spTree>
    <p:extLst>
      <p:ext uri="{BB962C8B-B14F-4D97-AF65-F5344CB8AC3E}">
        <p14:creationId xmlns:p14="http://schemas.microsoft.com/office/powerpoint/2010/main" val="114837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C7AE4B7-1E04-40AA-87DC-E6504A258C82}"/>
              </a:ext>
            </a:extLst>
          </p:cNvPr>
          <p:cNvSpPr>
            <a:spLocks noGrp="1"/>
          </p:cNvSpPr>
          <p:nvPr>
            <p:ph idx="1"/>
          </p:nvPr>
        </p:nvSpPr>
        <p:spPr/>
        <p:txBody>
          <a:bodyPr/>
          <a:lstStyle/>
          <a:p>
            <a:r>
              <a:rPr lang="en-US" dirty="0"/>
              <a:t>Follow-up API development between ECV inventory and MIM database</a:t>
            </a:r>
          </a:p>
          <a:p>
            <a:r>
              <a:rPr lang="en-US" dirty="0"/>
              <a:t>Discuss with GCOS: </a:t>
            </a:r>
          </a:p>
          <a:p>
            <a:pPr lvl="1"/>
            <a:r>
              <a:rPr lang="en-US" dirty="0"/>
              <a:t>guideline document</a:t>
            </a:r>
          </a:p>
          <a:p>
            <a:pPr lvl="1"/>
            <a:r>
              <a:rPr lang="en-US" dirty="0"/>
              <a:t>GCOS as facilitator for how to derive requirements</a:t>
            </a:r>
          </a:p>
          <a:p>
            <a:endParaRPr lang="en-US" dirty="0"/>
          </a:p>
          <a:p>
            <a:pPr marL="0" indent="0">
              <a:buNone/>
            </a:pPr>
            <a:endParaRPr lang="en-US" dirty="0"/>
          </a:p>
        </p:txBody>
      </p:sp>
      <p:sp>
        <p:nvSpPr>
          <p:cNvPr id="3" name="Titel 2">
            <a:extLst>
              <a:ext uri="{FF2B5EF4-FFF2-40B4-BE49-F238E27FC236}">
                <a16:creationId xmlns:a16="http://schemas.microsoft.com/office/drawing/2014/main" id="{138C9AA0-E225-46CF-855E-730D0FE72955}"/>
              </a:ext>
            </a:extLst>
          </p:cNvPr>
          <p:cNvSpPr>
            <a:spLocks noGrp="1"/>
          </p:cNvSpPr>
          <p:nvPr>
            <p:ph type="title"/>
          </p:nvPr>
        </p:nvSpPr>
        <p:spPr/>
        <p:txBody>
          <a:bodyPr/>
          <a:lstStyle/>
          <a:p>
            <a:r>
              <a:rPr lang="en-US" dirty="0"/>
              <a:t>Noted actions</a:t>
            </a:r>
          </a:p>
        </p:txBody>
      </p:sp>
    </p:spTree>
    <p:extLst>
      <p:ext uri="{BB962C8B-B14F-4D97-AF65-F5344CB8AC3E}">
        <p14:creationId xmlns:p14="http://schemas.microsoft.com/office/powerpoint/2010/main" val="2420064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a:extLst>
              <a:ext uri="{FF2B5EF4-FFF2-40B4-BE49-F238E27FC236}">
                <a16:creationId xmlns:a16="http://schemas.microsoft.com/office/drawing/2014/main" id="{A84F0BE9-28B9-4157-8F0B-9F9058F480AF}"/>
              </a:ext>
            </a:extLst>
          </p:cNvPr>
          <p:cNvGraphicFramePr>
            <a:graphicFrameLocks noGrp="1"/>
          </p:cNvGraphicFramePr>
          <p:nvPr>
            <p:ph idx="1"/>
            <p:extLst>
              <p:ext uri="{D42A27DB-BD31-4B8C-83A1-F6EECF244321}">
                <p14:modId xmlns:p14="http://schemas.microsoft.com/office/powerpoint/2010/main" val="1052673048"/>
              </p:ext>
            </p:extLst>
          </p:nvPr>
        </p:nvGraphicFramePr>
        <p:xfrm>
          <a:off x="424206" y="1960775"/>
          <a:ext cx="11528982" cy="3048000"/>
        </p:xfrm>
        <a:graphic>
          <a:graphicData uri="http://schemas.openxmlformats.org/drawingml/2006/table">
            <a:tbl>
              <a:tblPr firstRow="1" firstCol="1" bandRow="1">
                <a:tableStyleId>{5C22544A-7EE6-4342-B048-85BDC9FD1C3A}</a:tableStyleId>
              </a:tblPr>
              <a:tblGrid>
                <a:gridCol w="980388">
                  <a:extLst>
                    <a:ext uri="{9D8B030D-6E8A-4147-A177-3AD203B41FA5}">
                      <a16:colId xmlns:a16="http://schemas.microsoft.com/office/drawing/2014/main" val="4138956289"/>
                    </a:ext>
                  </a:extLst>
                </a:gridCol>
                <a:gridCol w="10548594">
                  <a:extLst>
                    <a:ext uri="{9D8B030D-6E8A-4147-A177-3AD203B41FA5}">
                      <a16:colId xmlns:a16="http://schemas.microsoft.com/office/drawing/2014/main" val="203429990"/>
                    </a:ext>
                  </a:extLst>
                </a:gridCol>
              </a:tblGrid>
              <a:tr h="499948">
                <a:tc>
                  <a:txBody>
                    <a:bodyPr/>
                    <a:lstStyle/>
                    <a:p>
                      <a:pPr algn="ctr">
                        <a:spcAft>
                          <a:spcPts val="0"/>
                        </a:spcAft>
                      </a:pPr>
                      <a:r>
                        <a:rPr lang="en-GB" sz="2000" dirty="0">
                          <a:effectLst/>
                        </a:rPr>
                        <a:t>00:00</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Welcome and Introduction (Chair)</a:t>
                      </a:r>
                      <a:endParaRPr lang="en-US" sz="2000" dirty="0">
                        <a:effectLst/>
                      </a:endParaRPr>
                    </a:p>
                    <a:p>
                      <a:pPr algn="just">
                        <a:spcAft>
                          <a:spcPts val="0"/>
                        </a:spcAft>
                      </a:pPr>
                      <a:r>
                        <a:rPr lang="en-GB" sz="2000" dirty="0">
                          <a:effectLst/>
                        </a:rPr>
                        <a:t>Round table introduction (All)</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203926918"/>
                  </a:ext>
                </a:extLst>
              </a:tr>
              <a:tr h="249974">
                <a:tc>
                  <a:txBody>
                    <a:bodyPr/>
                    <a:lstStyle/>
                    <a:p>
                      <a:pPr algn="ctr">
                        <a:spcAft>
                          <a:spcPts val="0"/>
                        </a:spcAft>
                      </a:pPr>
                      <a:r>
                        <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rPr>
                        <a:t>00:15</a:t>
                      </a:r>
                    </a:p>
                  </a:txBody>
                  <a:tcPr marL="68566" marR="68566" marT="0" marB="0" anchor="ctr"/>
                </a:tc>
                <a:tc>
                  <a:txBody>
                    <a:bodyPr/>
                    <a:lstStyle/>
                    <a:p>
                      <a:pPr algn="just">
                        <a:spcAft>
                          <a:spcPts val="0"/>
                        </a:spcAft>
                      </a:pPr>
                      <a:r>
                        <a:rPr lang="en-GB" sz="2000" dirty="0">
                          <a:effectLst/>
                        </a:rPr>
                        <a:t>Global Stocktake</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665916997"/>
                  </a:ext>
                </a:extLst>
              </a:tr>
              <a:tr h="249974">
                <a:tc>
                  <a:txBody>
                    <a:bodyPr/>
                    <a:lstStyle/>
                    <a:p>
                      <a:pPr algn="ctr">
                        <a:spcAft>
                          <a:spcPts val="0"/>
                        </a:spcAft>
                      </a:pPr>
                      <a:r>
                        <a:rPr lang="en-GB" sz="2000" dirty="0">
                          <a:solidFill>
                            <a:schemeClr val="bg1"/>
                          </a:solidFill>
                          <a:effectLst/>
                        </a:rPr>
                        <a:t>00:15</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CEOS Global Stocktake Strategy (Chair)</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3764482809"/>
                  </a:ext>
                </a:extLst>
              </a:tr>
              <a:tr h="249974">
                <a:tc>
                  <a:txBody>
                    <a:bodyPr/>
                    <a:lstStyle/>
                    <a:p>
                      <a:pPr algn="ctr">
                        <a:spcAft>
                          <a:spcPts val="0"/>
                        </a:spcAft>
                      </a:pPr>
                      <a:r>
                        <a:rPr lang="en-GB" sz="2000" dirty="0">
                          <a:solidFill>
                            <a:schemeClr val="bg1"/>
                          </a:solidFill>
                          <a:effectLst/>
                        </a:rPr>
                        <a:t>00:30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Report GHG Task Team (M. Dowell / EC)</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820154258"/>
                  </a:ext>
                </a:extLst>
              </a:tr>
              <a:tr h="267628">
                <a:tc>
                  <a:txBody>
                    <a:bodyPr/>
                    <a:lstStyle/>
                    <a:p>
                      <a:pPr algn="ctr">
                        <a:spcAft>
                          <a:spcPts val="0"/>
                        </a:spcAft>
                      </a:pPr>
                      <a:r>
                        <a:rPr lang="en-GB" sz="2000" dirty="0">
                          <a:solidFill>
                            <a:schemeClr val="bg1"/>
                          </a:solidFill>
                          <a:effectLst/>
                        </a:rPr>
                        <a:t>00:50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Information about CEOS AFOLU Roadmap (F. M. Seifert / ESA &amp; O. Ochiai / JAXA)</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061786864"/>
                  </a:ext>
                </a:extLst>
              </a:tr>
              <a:tr h="249974">
                <a:tc>
                  <a:txBody>
                    <a:bodyPr/>
                    <a:lstStyle/>
                    <a:p>
                      <a:pPr algn="ctr">
                        <a:spcAft>
                          <a:spcPts val="0"/>
                        </a:spcAft>
                      </a:pPr>
                      <a:r>
                        <a:rPr lang="en-GB" sz="2000" dirty="0">
                          <a:solidFill>
                            <a:schemeClr val="bg1"/>
                          </a:solidFill>
                          <a:effectLst/>
                        </a:rPr>
                        <a:t>01:05</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342900" indent="-342900" algn="just">
                        <a:spcAft>
                          <a:spcPts val="0"/>
                        </a:spcAft>
                        <a:buFont typeface="Arial" panose="020B0604020202020204" pitchFamily="34" charset="0"/>
                        <a:buChar char="•"/>
                      </a:pPr>
                      <a:r>
                        <a:rPr lang="en-GB" sz="2000" dirty="0">
                          <a:effectLst/>
                        </a:rPr>
                        <a:t>Synthesis Report on Observation (F. M. Seifert / ESA)</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241079400"/>
                  </a:ext>
                </a:extLst>
              </a:tr>
              <a:tr h="249974">
                <a:tc>
                  <a:txBody>
                    <a:bodyPr/>
                    <a:lstStyle/>
                    <a:p>
                      <a:pPr algn="ctr">
                        <a:spcAft>
                          <a:spcPts val="0"/>
                        </a:spcAft>
                      </a:pPr>
                      <a:r>
                        <a:rPr lang="en-GB" sz="2000" dirty="0">
                          <a:solidFill>
                            <a:schemeClr val="bg1"/>
                          </a:solidFill>
                          <a:effectLst/>
                        </a:rPr>
                        <a:t>01:20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0" indent="0" algn="just">
                        <a:spcAft>
                          <a:spcPts val="0"/>
                        </a:spcAft>
                        <a:buFont typeface="Arial" panose="020B0604020202020204" pitchFamily="34" charset="0"/>
                        <a:buNone/>
                      </a:pPr>
                      <a:r>
                        <a:rPr lang="en-GB" sz="2000" dirty="0">
                          <a:effectLst/>
                        </a:rPr>
                        <a:t>COP-26 Information / Update (Chair)</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075318372"/>
                  </a:ext>
                </a:extLst>
              </a:tr>
              <a:tr h="249974">
                <a:tc>
                  <a:txBody>
                    <a:bodyPr/>
                    <a:lstStyle/>
                    <a:p>
                      <a:pPr algn="ctr">
                        <a:spcAft>
                          <a:spcPts val="0"/>
                        </a:spcAft>
                      </a:pPr>
                      <a:r>
                        <a:rPr lang="en-GB" sz="2000" dirty="0">
                          <a:solidFill>
                            <a:schemeClr val="bg1"/>
                          </a:solidFill>
                          <a:effectLst/>
                        </a:rPr>
                        <a:t>01:40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0" indent="0" algn="just">
                        <a:spcAft>
                          <a:spcPts val="0"/>
                        </a:spcAft>
                        <a:buFont typeface="Arial" panose="020B0604020202020204" pitchFamily="34" charset="0"/>
                        <a:buNone/>
                      </a:pPr>
                      <a:r>
                        <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rPr>
                        <a:t>Update about CGMS plenary</a:t>
                      </a:r>
                    </a:p>
                  </a:txBody>
                  <a:tcPr marL="68566" marR="68566" marT="0" marB="0" anchor="ctr"/>
                </a:tc>
                <a:extLst>
                  <a:ext uri="{0D108BD9-81ED-4DB2-BD59-A6C34878D82A}">
                    <a16:rowId xmlns:a16="http://schemas.microsoft.com/office/drawing/2014/main" val="665179192"/>
                  </a:ext>
                </a:extLst>
              </a:tr>
              <a:tr h="60960">
                <a:tc>
                  <a:txBody>
                    <a:bodyPr/>
                    <a:lstStyle/>
                    <a:p>
                      <a:pPr algn="ctr">
                        <a:spcAft>
                          <a:spcPts val="0"/>
                        </a:spcAft>
                      </a:pPr>
                      <a:r>
                        <a:rPr lang="en-GB" sz="2000" dirty="0">
                          <a:solidFill>
                            <a:schemeClr val="bg1"/>
                          </a:solidFill>
                          <a:effectLst/>
                        </a:rPr>
                        <a:t>01:50</a:t>
                      </a:r>
                      <a:endParaRPr lang="en-US" sz="2000"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marL="0" marR="0" lvl="0" indent="0" algn="just"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rPr>
                        <a:t>Action update and AOB</a:t>
                      </a:r>
                    </a:p>
                  </a:txBody>
                  <a:tcPr marL="68566" marR="68566" marT="0" marB="0" anchor="ctr"/>
                </a:tc>
                <a:extLst>
                  <a:ext uri="{0D108BD9-81ED-4DB2-BD59-A6C34878D82A}">
                    <a16:rowId xmlns:a16="http://schemas.microsoft.com/office/drawing/2014/main" val="2287910908"/>
                  </a:ext>
                </a:extLst>
              </a:tr>
            </a:tbl>
          </a:graphicData>
        </a:graphic>
      </p:graphicFrame>
      <p:sp>
        <p:nvSpPr>
          <p:cNvPr id="3" name="Titel 2">
            <a:extLst>
              <a:ext uri="{FF2B5EF4-FFF2-40B4-BE49-F238E27FC236}">
                <a16:creationId xmlns:a16="http://schemas.microsoft.com/office/drawing/2014/main" id="{B0B4777E-D626-42FD-A086-6BF97A5D1E0D}"/>
              </a:ext>
            </a:extLst>
          </p:cNvPr>
          <p:cNvSpPr>
            <a:spLocks noGrp="1"/>
          </p:cNvSpPr>
          <p:nvPr>
            <p:ph type="title"/>
          </p:nvPr>
        </p:nvSpPr>
        <p:spPr/>
        <p:txBody>
          <a:bodyPr/>
          <a:lstStyle/>
          <a:p>
            <a:r>
              <a:rPr lang="de-DE" dirty="0"/>
              <a:t>Agenda (2nd </a:t>
            </a:r>
            <a:r>
              <a:rPr lang="de-DE" dirty="0" err="1"/>
              <a:t>day</a:t>
            </a:r>
            <a:r>
              <a:rPr lang="de-DE" dirty="0"/>
              <a:t>)</a:t>
            </a:r>
            <a:endParaRPr lang="en-US" dirty="0"/>
          </a:p>
        </p:txBody>
      </p:sp>
    </p:spTree>
    <p:extLst>
      <p:ext uri="{BB962C8B-B14F-4D97-AF65-F5344CB8AC3E}">
        <p14:creationId xmlns:p14="http://schemas.microsoft.com/office/powerpoint/2010/main" val="3930695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1879661"/>
            <a:ext cx="11524592" cy="1470025"/>
          </a:xfrm>
        </p:spPr>
        <p:txBody>
          <a:bodyPr>
            <a:noAutofit/>
          </a:bodyPr>
          <a:lstStyle/>
          <a:p>
            <a:r>
              <a:rPr lang="en-GB" sz="4533" b="1" dirty="0"/>
              <a:t>Chair’s Report</a:t>
            </a:r>
            <a:br>
              <a:rPr lang="en-GB" sz="4533" b="1" dirty="0"/>
            </a:br>
            <a:r>
              <a:rPr lang="en-GB" sz="3200" b="1" dirty="0"/>
              <a:t>(15</a:t>
            </a:r>
            <a:r>
              <a:rPr lang="en-GB" sz="3200" b="1" baseline="30000" dirty="0"/>
              <a:t>th</a:t>
            </a:r>
            <a:r>
              <a:rPr lang="en-GB" sz="3200" b="1" dirty="0"/>
              <a:t> Working Group Meeting)</a:t>
            </a:r>
            <a:endParaRPr lang="en-GB" sz="3200" b="1" cap="all" dirty="0"/>
          </a:p>
        </p:txBody>
      </p:sp>
      <p:sp>
        <p:nvSpPr>
          <p:cNvPr id="8" name="Shape 11"/>
          <p:cNvSpPr/>
          <p:nvPr/>
        </p:nvSpPr>
        <p:spPr>
          <a:xfrm>
            <a:off x="160098" y="3853557"/>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r>
              <a:rPr lang="en-GB" sz="2400" b="1" dirty="0">
                <a:solidFill>
                  <a:srgbClr val="1F497D">
                    <a:lumMod val="60000"/>
                    <a:lumOff val="40000"/>
                  </a:srgbClr>
                </a:solidFill>
                <a:ea typeface="Arial Bold"/>
                <a:cs typeface="Arial Bold"/>
                <a:sym typeface="Arial Bold"/>
              </a:rPr>
              <a:t>Albrecht von Bargen, DLR</a:t>
            </a:r>
          </a:p>
          <a:p>
            <a:pPr>
              <a:lnSpc>
                <a:spcPct val="150000"/>
              </a:lnSpc>
              <a:defRPr>
                <a:solidFill>
                  <a:srgbClr val="000000"/>
                </a:solidFill>
              </a:defRPr>
            </a:pPr>
            <a:r>
              <a:rPr lang="en-GB" sz="2400" b="1" dirty="0">
                <a:solidFill>
                  <a:srgbClr val="1F497D">
                    <a:lumMod val="60000"/>
                    <a:lumOff val="40000"/>
                  </a:srgbClr>
                </a:solidFill>
                <a:ea typeface="Arial Bold"/>
                <a:cs typeface="Arial Bold"/>
                <a:sym typeface="Arial Bold"/>
              </a:rPr>
              <a:t>Chair Joint CEOS CGMS Working Group on Climate</a:t>
            </a:r>
          </a:p>
          <a:p>
            <a:pPr>
              <a:lnSpc>
                <a:spcPct val="150000"/>
              </a:lnSpc>
              <a:defRPr>
                <a:solidFill>
                  <a:srgbClr val="000000"/>
                </a:solidFill>
              </a:defRPr>
            </a:pPr>
            <a:r>
              <a:rPr lang="en-GB" sz="2400" b="1" dirty="0">
                <a:solidFill>
                  <a:srgbClr val="1F497D">
                    <a:lumMod val="60000"/>
                    <a:lumOff val="40000"/>
                  </a:srgbClr>
                </a:solidFill>
                <a:ea typeface="Arial Bold"/>
                <a:cs typeface="Arial Bold"/>
                <a:sym typeface="Arial Bold"/>
              </a:rPr>
              <a:t>Jeffrey A. Privette, NOAA</a:t>
            </a:r>
          </a:p>
          <a:p>
            <a:pPr>
              <a:lnSpc>
                <a:spcPct val="150000"/>
              </a:lnSpc>
              <a:defRPr>
                <a:solidFill>
                  <a:srgbClr val="000000"/>
                </a:solidFill>
              </a:defRPr>
            </a:pPr>
            <a:r>
              <a:rPr lang="en-GB" sz="2400" b="1" dirty="0">
                <a:solidFill>
                  <a:srgbClr val="1F497D">
                    <a:lumMod val="60000"/>
                    <a:lumOff val="40000"/>
                  </a:srgbClr>
                </a:solidFill>
                <a:ea typeface="Arial Bold"/>
                <a:cs typeface="Arial Bold"/>
                <a:sym typeface="Arial Bold"/>
              </a:rPr>
              <a:t>Vice Chair Joint CEOS CGMS Working Group on Climate</a:t>
            </a:r>
          </a:p>
        </p:txBody>
      </p:sp>
      <p:pic>
        <p:nvPicPr>
          <p:cNvPr id="7" name="Picture 6" descr="cgms_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6018" y="4498964"/>
            <a:ext cx="1218245" cy="131864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30751" y="4828836"/>
            <a:ext cx="2105589" cy="988773"/>
          </a:xfrm>
          <a:prstGeom prst="rect">
            <a:avLst/>
          </a:prstGeom>
        </p:spPr>
      </p:pic>
    </p:spTree>
    <p:extLst>
      <p:ext uri="{BB962C8B-B14F-4D97-AF65-F5344CB8AC3E}">
        <p14:creationId xmlns:p14="http://schemas.microsoft.com/office/powerpoint/2010/main" val="2567597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A5F4DF2-2E6D-4503-A413-2394E22B0397}"/>
              </a:ext>
            </a:extLst>
          </p:cNvPr>
          <p:cNvSpPr>
            <a:spLocks noGrp="1"/>
          </p:cNvSpPr>
          <p:nvPr>
            <p:ph idx="1"/>
          </p:nvPr>
        </p:nvSpPr>
        <p:spPr/>
        <p:txBody>
          <a:bodyPr/>
          <a:lstStyle/>
          <a:p>
            <a:r>
              <a:rPr lang="de-DE" dirty="0"/>
              <a:t>Achievements </a:t>
            </a:r>
            <a:r>
              <a:rPr lang="de-DE" dirty="0" err="1"/>
              <a:t>since</a:t>
            </a:r>
            <a:r>
              <a:rPr lang="de-DE" dirty="0"/>
              <a:t> last </a:t>
            </a:r>
            <a:r>
              <a:rPr lang="de-DE" dirty="0" err="1"/>
              <a:t>meeting</a:t>
            </a:r>
            <a:endParaRPr lang="de-DE" dirty="0"/>
          </a:p>
          <a:p>
            <a:r>
              <a:rPr lang="de-DE" dirty="0"/>
              <a:t>CGMS </a:t>
            </a:r>
            <a:r>
              <a:rPr lang="de-DE" dirty="0" err="1"/>
              <a:t>plenary</a:t>
            </a:r>
            <a:endParaRPr lang="de-DE" dirty="0"/>
          </a:p>
          <a:p>
            <a:r>
              <a:rPr lang="de-DE" dirty="0"/>
              <a:t>UNFCCC Engagement</a:t>
            </a:r>
          </a:p>
          <a:p>
            <a:pPr lvl="1"/>
            <a:r>
              <a:rPr lang="de-DE" dirty="0"/>
              <a:t>Global Stocktake </a:t>
            </a:r>
            <a:r>
              <a:rPr lang="de-DE" dirty="0" err="1"/>
              <a:t>Strategy</a:t>
            </a:r>
            <a:r>
              <a:rPr lang="de-DE" dirty="0"/>
              <a:t> </a:t>
            </a:r>
            <a:r>
              <a:rPr lang="de-DE" dirty="0" err="1"/>
              <a:t>discussion</a:t>
            </a:r>
            <a:r>
              <a:rPr lang="de-DE" dirty="0"/>
              <a:t> in CEOS</a:t>
            </a:r>
          </a:p>
          <a:p>
            <a:pPr lvl="1"/>
            <a:r>
              <a:rPr lang="de-DE" dirty="0"/>
              <a:t>COP-26 </a:t>
            </a:r>
            <a:r>
              <a:rPr lang="de-DE" dirty="0" err="1"/>
              <a:t>preparation</a:t>
            </a:r>
            <a:endParaRPr lang="de-DE" dirty="0"/>
          </a:p>
          <a:p>
            <a:r>
              <a:rPr lang="de-DE" dirty="0"/>
              <a:t>GCOS Engagement</a:t>
            </a:r>
          </a:p>
          <a:p>
            <a:pPr marL="0" indent="0">
              <a:buNone/>
            </a:pPr>
            <a:endParaRPr lang="en-US" dirty="0"/>
          </a:p>
        </p:txBody>
      </p:sp>
      <p:sp>
        <p:nvSpPr>
          <p:cNvPr id="3" name="Titel 2">
            <a:extLst>
              <a:ext uri="{FF2B5EF4-FFF2-40B4-BE49-F238E27FC236}">
                <a16:creationId xmlns:a16="http://schemas.microsoft.com/office/drawing/2014/main" id="{5B31C1B9-10C8-49C5-945C-D10A9DCBC450}"/>
              </a:ext>
            </a:extLst>
          </p:cNvPr>
          <p:cNvSpPr>
            <a:spLocks noGrp="1"/>
          </p:cNvSpPr>
          <p:nvPr>
            <p:ph type="title"/>
          </p:nvPr>
        </p:nvSpPr>
        <p:spPr/>
        <p:txBody>
          <a:bodyPr/>
          <a:lstStyle/>
          <a:p>
            <a:r>
              <a:rPr lang="de-DE" dirty="0"/>
              <a:t>Outline</a:t>
            </a:r>
            <a:endParaRPr lang="en-US" dirty="0"/>
          </a:p>
        </p:txBody>
      </p:sp>
    </p:spTree>
    <p:extLst>
      <p:ext uri="{BB962C8B-B14F-4D97-AF65-F5344CB8AC3E}">
        <p14:creationId xmlns:p14="http://schemas.microsoft.com/office/powerpoint/2010/main" val="2037527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2D8A486-E2FF-4477-B287-AAE22DB769F1}"/>
              </a:ext>
            </a:extLst>
          </p:cNvPr>
          <p:cNvSpPr>
            <a:spLocks noGrp="1"/>
          </p:cNvSpPr>
          <p:nvPr>
            <p:ph idx="1"/>
          </p:nvPr>
        </p:nvSpPr>
        <p:spPr/>
        <p:txBody>
          <a:bodyPr>
            <a:normAutofit fontScale="85000" lnSpcReduction="10000"/>
          </a:bodyPr>
          <a:lstStyle/>
          <a:p>
            <a:r>
              <a:rPr lang="en-US" dirty="0"/>
              <a:t>Meetings</a:t>
            </a:r>
          </a:p>
          <a:p>
            <a:pPr lvl="1"/>
            <a:r>
              <a:rPr lang="en-US" dirty="0"/>
              <a:t>Collecting of CEOS COP contributions via SEC in coop with CEO</a:t>
            </a:r>
          </a:p>
          <a:p>
            <a:pPr lvl="1"/>
            <a:r>
              <a:rPr lang="en-US" dirty="0"/>
              <a:t>CGMS 49</a:t>
            </a:r>
            <a:r>
              <a:rPr lang="en-US" baseline="30000" dirty="0"/>
              <a:t>th</a:t>
            </a:r>
            <a:r>
              <a:rPr lang="en-US" dirty="0"/>
              <a:t> plenary and working groups in May 2021</a:t>
            </a:r>
          </a:p>
          <a:p>
            <a:pPr lvl="1"/>
            <a:r>
              <a:rPr lang="en-US" dirty="0"/>
              <a:t>GHG Task Team meetings: early June and one in advance for today’s meeting</a:t>
            </a:r>
          </a:p>
          <a:p>
            <a:pPr lvl="1"/>
            <a:r>
              <a:rPr lang="en-US" dirty="0"/>
              <a:t>SIT Technical Workshop early September 2021 (dedicated to GST)</a:t>
            </a:r>
          </a:p>
          <a:p>
            <a:pPr lvl="1"/>
            <a:r>
              <a:rPr lang="en-US" dirty="0"/>
              <a:t>GEO Working Group on Climate Workshop September 2021</a:t>
            </a:r>
          </a:p>
          <a:p>
            <a:r>
              <a:rPr lang="en-US" dirty="0"/>
              <a:t>The proposal of use cases and review follow a structured way</a:t>
            </a:r>
          </a:p>
          <a:p>
            <a:r>
              <a:rPr lang="en-US" dirty="0"/>
              <a:t>ECV inventory is continuously under update</a:t>
            </a:r>
          </a:p>
          <a:p>
            <a:r>
              <a:rPr lang="en-US" dirty="0"/>
              <a:t>CEOS Global </a:t>
            </a:r>
            <a:r>
              <a:rPr lang="en-US" dirty="0" err="1"/>
              <a:t>Stocktake</a:t>
            </a:r>
            <a:r>
              <a:rPr lang="en-US" dirty="0"/>
              <a:t> Strategy is now consolidated</a:t>
            </a:r>
          </a:p>
          <a:p>
            <a:r>
              <a:rPr lang="en-US" dirty="0"/>
              <a:t>Synthesis report on systematic observation -&gt; </a:t>
            </a:r>
            <a:r>
              <a:rPr lang="en-US" dirty="0" err="1"/>
              <a:t>Stocktake</a:t>
            </a:r>
            <a:r>
              <a:rPr lang="en-US" dirty="0"/>
              <a:t> process</a:t>
            </a:r>
          </a:p>
          <a:p>
            <a:endParaRPr lang="en-US" dirty="0"/>
          </a:p>
        </p:txBody>
      </p:sp>
      <p:sp>
        <p:nvSpPr>
          <p:cNvPr id="3" name="Titel 2">
            <a:extLst>
              <a:ext uri="{FF2B5EF4-FFF2-40B4-BE49-F238E27FC236}">
                <a16:creationId xmlns:a16="http://schemas.microsoft.com/office/drawing/2014/main" id="{1BEE7302-B61D-4B06-9E0D-8C674BE4BAF1}"/>
              </a:ext>
            </a:extLst>
          </p:cNvPr>
          <p:cNvSpPr>
            <a:spLocks noGrp="1"/>
          </p:cNvSpPr>
          <p:nvPr>
            <p:ph type="title"/>
          </p:nvPr>
        </p:nvSpPr>
        <p:spPr/>
        <p:txBody>
          <a:bodyPr/>
          <a:lstStyle/>
          <a:p>
            <a:r>
              <a:rPr lang="en-US" dirty="0"/>
              <a:t>Achievements (I)</a:t>
            </a:r>
          </a:p>
        </p:txBody>
      </p:sp>
    </p:spTree>
    <p:extLst>
      <p:ext uri="{BB962C8B-B14F-4D97-AF65-F5344CB8AC3E}">
        <p14:creationId xmlns:p14="http://schemas.microsoft.com/office/powerpoint/2010/main" val="417347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2D8A486-E2FF-4477-B287-AAE22DB769F1}"/>
              </a:ext>
            </a:extLst>
          </p:cNvPr>
          <p:cNvSpPr>
            <a:spLocks noGrp="1"/>
          </p:cNvSpPr>
          <p:nvPr>
            <p:ph idx="1"/>
          </p:nvPr>
        </p:nvSpPr>
        <p:spPr/>
        <p:txBody>
          <a:bodyPr>
            <a:normAutofit fontScale="85000" lnSpcReduction="10000"/>
          </a:bodyPr>
          <a:lstStyle/>
          <a:p>
            <a:r>
              <a:rPr lang="en-US" dirty="0"/>
              <a:t>Chair and CEO had been requested to collect information about COP-26</a:t>
            </a:r>
          </a:p>
          <a:p>
            <a:pPr lvl="1"/>
            <a:r>
              <a:rPr lang="en-US" dirty="0"/>
              <a:t>Information exchange with UKSA</a:t>
            </a:r>
          </a:p>
          <a:p>
            <a:pPr lvl="1"/>
            <a:r>
              <a:rPr lang="en-US" dirty="0"/>
              <a:t>Agency contribution proposal</a:t>
            </a:r>
          </a:p>
          <a:p>
            <a:pPr lvl="1"/>
            <a:r>
              <a:rPr lang="en-US" dirty="0"/>
              <a:t>Earth Information Day during COP-26 (update see tomorrow)</a:t>
            </a:r>
          </a:p>
          <a:p>
            <a:pPr lvl="1"/>
            <a:r>
              <a:rPr lang="en-US" dirty="0"/>
              <a:t>Preparation of COP-26 SBSTA statement of CEOS/CGMS</a:t>
            </a:r>
          </a:p>
          <a:p>
            <a:r>
              <a:rPr lang="en-US" dirty="0"/>
              <a:t>CGMS plenary (49</a:t>
            </a:r>
            <a:r>
              <a:rPr lang="en-US" baseline="30000" dirty="0"/>
              <a:t>th</a:t>
            </a:r>
            <a:r>
              <a:rPr lang="en-US" dirty="0"/>
              <a:t>)</a:t>
            </a:r>
          </a:p>
          <a:p>
            <a:pPr lvl="1"/>
            <a:r>
              <a:rPr lang="en-US" dirty="0"/>
              <a:t>Report about </a:t>
            </a:r>
            <a:r>
              <a:rPr lang="en-US" dirty="0" err="1"/>
              <a:t>WGClimate</a:t>
            </a:r>
            <a:r>
              <a:rPr lang="en-US" dirty="0"/>
              <a:t> activities / achievements</a:t>
            </a:r>
          </a:p>
          <a:p>
            <a:pPr lvl="1"/>
            <a:r>
              <a:rPr lang="en-US" dirty="0"/>
              <a:t>Re-call for GHG task team </a:t>
            </a:r>
            <a:r>
              <a:rPr lang="en-US" dirty="0" err="1"/>
              <a:t>PoC</a:t>
            </a:r>
            <a:r>
              <a:rPr lang="en-US" dirty="0"/>
              <a:t> of CGMS WGs</a:t>
            </a:r>
          </a:p>
          <a:p>
            <a:pPr lvl="1"/>
            <a:r>
              <a:rPr lang="en-US" dirty="0"/>
              <a:t>CGMS Science Team </a:t>
            </a:r>
            <a:r>
              <a:rPr lang="en-US" dirty="0" err="1"/>
              <a:t>PoCs</a:t>
            </a:r>
            <a:r>
              <a:rPr lang="en-US" dirty="0"/>
              <a:t> nominated for closer cooperation with </a:t>
            </a:r>
            <a:r>
              <a:rPr lang="en-US" dirty="0" err="1"/>
              <a:t>WGClimate</a:t>
            </a:r>
            <a:endParaRPr lang="en-US" dirty="0"/>
          </a:p>
          <a:p>
            <a:r>
              <a:rPr lang="en-US" dirty="0"/>
              <a:t>Informal exchange with UNOOSA / Space4Climate day on Dec. 9</a:t>
            </a:r>
            <a:r>
              <a:rPr lang="en-US" baseline="30000" dirty="0"/>
              <a:t>th</a:t>
            </a:r>
            <a:r>
              <a:rPr lang="en-US" dirty="0"/>
              <a:t>, 2021</a:t>
            </a:r>
          </a:p>
        </p:txBody>
      </p:sp>
      <p:sp>
        <p:nvSpPr>
          <p:cNvPr id="3" name="Titel 2">
            <a:extLst>
              <a:ext uri="{FF2B5EF4-FFF2-40B4-BE49-F238E27FC236}">
                <a16:creationId xmlns:a16="http://schemas.microsoft.com/office/drawing/2014/main" id="{1BEE7302-B61D-4B06-9E0D-8C674BE4BAF1}"/>
              </a:ext>
            </a:extLst>
          </p:cNvPr>
          <p:cNvSpPr>
            <a:spLocks noGrp="1"/>
          </p:cNvSpPr>
          <p:nvPr>
            <p:ph type="title"/>
          </p:nvPr>
        </p:nvSpPr>
        <p:spPr/>
        <p:txBody>
          <a:bodyPr/>
          <a:lstStyle/>
          <a:p>
            <a:r>
              <a:rPr lang="en-US" dirty="0"/>
              <a:t>Achievements (II)</a:t>
            </a:r>
          </a:p>
        </p:txBody>
      </p:sp>
    </p:spTree>
    <p:extLst>
      <p:ext uri="{BB962C8B-B14F-4D97-AF65-F5344CB8AC3E}">
        <p14:creationId xmlns:p14="http://schemas.microsoft.com/office/powerpoint/2010/main" val="3655562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62F4914-6921-4763-8799-7F7B151358C2}"/>
              </a:ext>
            </a:extLst>
          </p:cNvPr>
          <p:cNvSpPr>
            <a:spLocks noGrp="1"/>
          </p:cNvSpPr>
          <p:nvPr>
            <p:ph idx="1"/>
          </p:nvPr>
        </p:nvSpPr>
        <p:spPr/>
        <p:txBody>
          <a:bodyPr/>
          <a:lstStyle/>
          <a:p>
            <a:r>
              <a:rPr lang="en-US" dirty="0"/>
              <a:t>GCOS is open to discuss how to define/implement ECV</a:t>
            </a:r>
          </a:p>
          <a:p>
            <a:pPr lvl="1"/>
            <a:r>
              <a:rPr lang="en-US" dirty="0"/>
              <a:t>Discussion is currently paused because of GCOS governance discussion</a:t>
            </a:r>
          </a:p>
          <a:p>
            <a:r>
              <a:rPr lang="en-US" dirty="0"/>
              <a:t>GCOS governance is subject to study: </a:t>
            </a:r>
            <a:br>
              <a:rPr lang="en-US" dirty="0"/>
            </a:br>
            <a:r>
              <a:rPr lang="en-US" dirty="0"/>
              <a:t>Study report will be provided by WMO during CEOS plenary</a:t>
            </a:r>
          </a:p>
          <a:p>
            <a:endParaRPr lang="en-US" dirty="0"/>
          </a:p>
        </p:txBody>
      </p:sp>
      <p:sp>
        <p:nvSpPr>
          <p:cNvPr id="3" name="Titel 2">
            <a:extLst>
              <a:ext uri="{FF2B5EF4-FFF2-40B4-BE49-F238E27FC236}">
                <a16:creationId xmlns:a16="http://schemas.microsoft.com/office/drawing/2014/main" id="{62C8FDA8-787F-4F8B-B172-89F6C6CB89D3}"/>
              </a:ext>
            </a:extLst>
          </p:cNvPr>
          <p:cNvSpPr>
            <a:spLocks noGrp="1"/>
          </p:cNvSpPr>
          <p:nvPr>
            <p:ph type="title"/>
          </p:nvPr>
        </p:nvSpPr>
        <p:spPr/>
        <p:txBody>
          <a:bodyPr/>
          <a:lstStyle/>
          <a:p>
            <a:r>
              <a:rPr lang="en-US" dirty="0"/>
              <a:t>GCOS Engagement</a:t>
            </a:r>
          </a:p>
        </p:txBody>
      </p:sp>
    </p:spTree>
    <p:extLst>
      <p:ext uri="{BB962C8B-B14F-4D97-AF65-F5344CB8AC3E}">
        <p14:creationId xmlns:p14="http://schemas.microsoft.com/office/powerpoint/2010/main" val="1413044350"/>
      </p:ext>
    </p:extLst>
  </p:cSld>
  <p:clrMapOvr>
    <a:masterClrMapping/>
  </p:clrMapOvr>
</p:sld>
</file>

<file path=ppt/theme/theme1.xml><?xml version="1.0" encoding="utf-8"?>
<a:theme xmlns:a="http://schemas.openxmlformats.org/drawingml/2006/main" name="WGClim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2786</Words>
  <Application>Microsoft Office PowerPoint</Application>
  <PresentationFormat>Breitbild</PresentationFormat>
  <Paragraphs>268</Paragraphs>
  <Slides>33</Slides>
  <Notes>16</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33</vt:i4>
      </vt:variant>
    </vt:vector>
  </HeadingPairs>
  <TitlesOfParts>
    <vt:vector size="43" baseType="lpstr">
      <vt:lpstr>MS Mincho</vt:lpstr>
      <vt:lpstr>Arial</vt:lpstr>
      <vt:lpstr>Arial Bold</vt:lpstr>
      <vt:lpstr>Calibri</vt:lpstr>
      <vt:lpstr>Courier New</vt:lpstr>
      <vt:lpstr>Helvetica Neue</vt:lpstr>
      <vt:lpstr>Tahoma</vt:lpstr>
      <vt:lpstr>Times New Roman</vt:lpstr>
      <vt:lpstr>Wingdings</vt:lpstr>
      <vt:lpstr>WGClimate</vt:lpstr>
      <vt:lpstr>Joint CEOS CGMS Working Group on Climate</vt:lpstr>
      <vt:lpstr>Welcome &amp; Meeting Goals</vt:lpstr>
      <vt:lpstr>Agenda (1st day)</vt:lpstr>
      <vt:lpstr>Agenda (2nd day)</vt:lpstr>
      <vt:lpstr>Chair’s Report (15th Working Group Meeting)</vt:lpstr>
      <vt:lpstr>Outline</vt:lpstr>
      <vt:lpstr>Achievements (I)</vt:lpstr>
      <vt:lpstr>Achievements (II)</vt:lpstr>
      <vt:lpstr>GCOS Engagement</vt:lpstr>
      <vt:lpstr>Joint Study Team on GCOS Governance</vt:lpstr>
      <vt:lpstr>Action Items (switch to sheets)</vt:lpstr>
      <vt:lpstr>Status Joint CEOS / CGMS Working Group Activities</vt:lpstr>
      <vt:lpstr>Status activities</vt:lpstr>
      <vt:lpstr>Second day</vt:lpstr>
      <vt:lpstr>Agenda (2nd day)</vt:lpstr>
      <vt:lpstr>Global Stocktake</vt:lpstr>
      <vt:lpstr>Global Stocktake Session</vt:lpstr>
      <vt:lpstr>CEOS Global Stocktake Strategy</vt:lpstr>
      <vt:lpstr>CEOS Global Stocktake Strategy</vt:lpstr>
      <vt:lpstr>Paris agreement – Article 14</vt:lpstr>
      <vt:lpstr>GST Recommendations –  GHG MVS &amp; Mitigation (I)</vt:lpstr>
      <vt:lpstr>GST Recommendations –  GHG MVS &amp; Mitigation (II)</vt:lpstr>
      <vt:lpstr>GST Strategy recommendations</vt:lpstr>
      <vt:lpstr>COP-26 Preparation</vt:lpstr>
      <vt:lpstr>COP-26</vt:lpstr>
      <vt:lpstr>COP-26</vt:lpstr>
      <vt:lpstr>COP-26 events overview</vt:lpstr>
      <vt:lpstr>COP-26 Earth Information Day</vt:lpstr>
      <vt:lpstr>COP-26 Earth Information Day</vt:lpstr>
      <vt:lpstr>COP-26 Earth Information Day</vt:lpstr>
      <vt:lpstr>COP-26</vt:lpstr>
      <vt:lpstr>Noted actions</vt:lpstr>
      <vt:lpstr>Noted actions</vt:lpstr>
    </vt:vector>
  </TitlesOfParts>
  <Company>EUMETSAT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Joerg Schulz</dc:creator>
  <cp:lastModifiedBy>Bargen, Albrecht von</cp:lastModifiedBy>
  <cp:revision>189</cp:revision>
  <dcterms:created xsi:type="dcterms:W3CDTF">2018-08-22T09:20:06Z</dcterms:created>
  <dcterms:modified xsi:type="dcterms:W3CDTF">2021-10-08T13:16:01Z</dcterms:modified>
</cp:coreProperties>
</file>