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318" r:id="rId2"/>
    <p:sldId id="319" r:id="rId3"/>
    <p:sldId id="320" r:id="rId4"/>
    <p:sldId id="257" r:id="rId5"/>
    <p:sldId id="317" r:id="rId6"/>
    <p:sldId id="281" r:id="rId7"/>
    <p:sldId id="310" r:id="rId8"/>
    <p:sldId id="321" r:id="rId9"/>
    <p:sldId id="312" r:id="rId10"/>
    <p:sldId id="313" r:id="rId11"/>
    <p:sldId id="314" r:id="rId12"/>
    <p:sldId id="297" r:id="rId13"/>
    <p:sldId id="322" r:id="rId14"/>
    <p:sldId id="323" r:id="rId15"/>
    <p:sldId id="324" r:id="rId16"/>
    <p:sldId id="326" r:id="rId17"/>
    <p:sldId id="32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42" autoAdjust="0"/>
    <p:restoredTop sz="78378" autoAdjust="0"/>
  </p:normalViewPr>
  <p:slideViewPr>
    <p:cSldViewPr snapToGrid="0">
      <p:cViewPr varScale="1">
        <p:scale>
          <a:sx n="102" d="100"/>
          <a:sy n="102" d="100"/>
        </p:scale>
        <p:origin x="1158" y="108"/>
      </p:cViewPr>
      <p:guideLst/>
    </p:cSldViewPr>
  </p:slideViewPr>
  <p:notesTextViewPr>
    <p:cViewPr>
      <p:scale>
        <a:sx n="1" d="1"/>
        <a:sy n="1" d="1"/>
      </p:scale>
      <p:origin x="0" y="0"/>
    </p:cViewPr>
  </p:notesTextViewPr>
  <p:sorterViewPr>
    <p:cViewPr>
      <p:scale>
        <a:sx n="75" d="100"/>
        <a:sy n="75" d="100"/>
      </p:scale>
      <p:origin x="0" y="0"/>
    </p:cViewPr>
  </p:sorterViewPr>
  <p:notesViewPr>
    <p:cSldViewPr snapToGrid="0">
      <p:cViewPr varScale="1">
        <p:scale>
          <a:sx n="99" d="100"/>
          <a:sy n="99" d="100"/>
        </p:scale>
        <p:origin x="357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FBC97B8D-0303-4EE5-A6F7-B748044F7FE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umsplatzhalter 2">
            <a:extLst>
              <a:ext uri="{FF2B5EF4-FFF2-40B4-BE49-F238E27FC236}">
                <a16:creationId xmlns:a16="http://schemas.microsoft.com/office/drawing/2014/main" id="{5DBBF737-42B3-4DF4-BA45-1C808E0819B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61C9C7C-67D0-47AB-A58C-023FE7AD7766}" type="datetimeFigureOut">
              <a:rPr lang="en-US" smtClean="0"/>
              <a:t>3/16/2021</a:t>
            </a:fld>
            <a:endParaRPr lang="en-US"/>
          </a:p>
        </p:txBody>
      </p:sp>
      <p:sp>
        <p:nvSpPr>
          <p:cNvPr id="4" name="Fußzeilenplatzhalter 3">
            <a:extLst>
              <a:ext uri="{FF2B5EF4-FFF2-40B4-BE49-F238E27FC236}">
                <a16:creationId xmlns:a16="http://schemas.microsoft.com/office/drawing/2014/main" id="{109FE49D-3657-4F25-B1A1-E69F18F32E8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Foliennummernplatzhalter 4">
            <a:extLst>
              <a:ext uri="{FF2B5EF4-FFF2-40B4-BE49-F238E27FC236}">
                <a16:creationId xmlns:a16="http://schemas.microsoft.com/office/drawing/2014/main" id="{742E43A0-275B-4F5E-8DED-E980F699C62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3D5D834-0E0A-40CB-9AAE-6CCA4719ED1A}" type="slidenum">
              <a:rPr lang="en-US" smtClean="0"/>
              <a:t>‹Nr.›</a:t>
            </a:fld>
            <a:endParaRPr lang="en-US"/>
          </a:p>
        </p:txBody>
      </p:sp>
    </p:spTree>
    <p:extLst>
      <p:ext uri="{BB962C8B-B14F-4D97-AF65-F5344CB8AC3E}">
        <p14:creationId xmlns:p14="http://schemas.microsoft.com/office/powerpoint/2010/main" val="31956539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7BE86E-1F7C-4B78-8575-52A85DAECF2A}" type="datetimeFigureOut">
              <a:rPr lang="en-GB" smtClean="0"/>
              <a:t>16/03/2021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2BCD1-BFF4-4B49-A33B-7DCC62265A36}" type="slidenum">
              <a:rPr lang="en-GB" smtClean="0"/>
              <a:t>‹Nr.›</a:t>
            </a:fld>
            <a:endParaRPr lang="en-GB"/>
          </a:p>
        </p:txBody>
      </p:sp>
    </p:spTree>
    <p:extLst>
      <p:ext uri="{BB962C8B-B14F-4D97-AF65-F5344CB8AC3E}">
        <p14:creationId xmlns:p14="http://schemas.microsoft.com/office/powerpoint/2010/main" val="32331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eos.org/agencies/"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www.eohandbook.com/eohb2012/case_studies_global_forest_observations_for_carbon_tracking.html"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76C2BCD1-BFF4-4B49-A33B-7DCC62265A36}" type="slidenum">
              <a:rPr lang="en-GB" smtClean="0"/>
              <a:t>2</a:t>
            </a:fld>
            <a:endParaRPr lang="en-GB"/>
          </a:p>
        </p:txBody>
      </p:sp>
    </p:spTree>
    <p:extLst>
      <p:ext uri="{BB962C8B-B14F-4D97-AF65-F5344CB8AC3E}">
        <p14:creationId xmlns:p14="http://schemas.microsoft.com/office/powerpoint/2010/main" val="2427723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C2BCD1-BFF4-4B49-A33B-7DCC62265A36}" type="slidenum">
              <a:rPr lang="en-GB" smtClean="0"/>
              <a:t>11</a:t>
            </a:fld>
            <a:endParaRPr lang="en-GB"/>
          </a:p>
        </p:txBody>
      </p:sp>
    </p:spTree>
    <p:extLst>
      <p:ext uri="{BB962C8B-B14F-4D97-AF65-F5344CB8AC3E}">
        <p14:creationId xmlns:p14="http://schemas.microsoft.com/office/powerpoint/2010/main" val="3359592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76C2BCD1-BFF4-4B49-A33B-7DCC62265A36}" type="slidenum">
              <a:rPr lang="en-GB" smtClean="0"/>
              <a:t>3</a:t>
            </a:fld>
            <a:endParaRPr lang="en-GB"/>
          </a:p>
        </p:txBody>
      </p:sp>
    </p:spTree>
    <p:extLst>
      <p:ext uri="{BB962C8B-B14F-4D97-AF65-F5344CB8AC3E}">
        <p14:creationId xmlns:p14="http://schemas.microsoft.com/office/powerpoint/2010/main" val="3511589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a:solidFill>
                  <a:schemeClr val="tx1"/>
                </a:solidFill>
                <a:effectLst/>
                <a:latin typeface="+mn-lt"/>
                <a:ea typeface="+mn-ea"/>
                <a:cs typeface="+mn-cs"/>
              </a:rPr>
              <a:t>CEOS (the Committee on Earth Observation Satellites): </a:t>
            </a:r>
            <a:r>
              <a:rPr lang="en-GB" sz="1200" b="1" i="0" kern="1200" dirty="0">
                <a:solidFill>
                  <a:schemeClr val="tx1"/>
                </a:solidFill>
                <a:effectLst/>
                <a:latin typeface="+mn-lt"/>
                <a:ea typeface="+mn-ea"/>
                <a:cs typeface="+mn-cs"/>
              </a:rPr>
              <a:t>September, 1984</a:t>
            </a:r>
            <a:r>
              <a:rPr lang="en-GB"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 is made up of </a:t>
            </a:r>
            <a:r>
              <a:rPr lang="en-US" sz="1200" b="0" i="0" u="none" strike="noStrike" kern="1200" dirty="0">
                <a:solidFill>
                  <a:schemeClr val="tx1"/>
                </a:solidFill>
                <a:effectLst/>
                <a:latin typeface="+mn-lt"/>
                <a:ea typeface="+mn-ea"/>
                <a:cs typeface="+mn-cs"/>
                <a:hlinkClick r:id="rId3"/>
              </a:rPr>
              <a:t>55 Agencies</a:t>
            </a:r>
            <a:r>
              <a:rPr lang="en-US" sz="1200" b="0" i="0" kern="1200" dirty="0">
                <a:solidFill>
                  <a:schemeClr val="tx1"/>
                </a:solidFill>
                <a:effectLst/>
                <a:latin typeface="+mn-lt"/>
                <a:ea typeface="+mn-ea"/>
                <a:cs typeface="+mn-cs"/>
              </a:rPr>
              <a:t> from all around the world committed to coordinating their satellite Earth observation programs and sharing data for a more sustainable and prosperous future. These satellite observations are critical for environmental monitoring, meteorology, disaster response, agriculture and many other applications (take a look at these </a:t>
            </a:r>
            <a:r>
              <a:rPr lang="en-US" sz="1200" b="0" i="0" u="none" strike="noStrike" kern="1200" dirty="0">
                <a:solidFill>
                  <a:schemeClr val="tx1"/>
                </a:solidFill>
                <a:effectLst/>
                <a:latin typeface="+mn-lt"/>
                <a:ea typeface="+mn-ea"/>
                <a:cs typeface="+mn-cs"/>
                <a:hlinkClick r:id="rId4"/>
              </a:rPr>
              <a:t>case studies</a:t>
            </a:r>
            <a:r>
              <a:rPr lang="en-US" sz="1200" b="0" i="0" kern="1200" dirty="0">
                <a:solidFill>
                  <a:schemeClr val="tx1"/>
                </a:solidFill>
                <a:effectLst/>
                <a:latin typeface="+mn-lt"/>
                <a:ea typeface="+mn-ea"/>
                <a:cs typeface="+mn-cs"/>
              </a:rPr>
              <a:t>) that can improve life on Earth and save lives.</a:t>
            </a:r>
          </a:p>
          <a:p>
            <a:pPr fontAlgn="base"/>
            <a:r>
              <a:rPr lang="en-US" sz="1200" b="0" i="0" kern="1200" dirty="0">
                <a:solidFill>
                  <a:schemeClr val="tx1"/>
                </a:solidFill>
                <a:effectLst/>
                <a:latin typeface="+mn-lt"/>
                <a:ea typeface="+mn-ea"/>
                <a:cs typeface="+mn-cs"/>
              </a:rPr>
              <a:t>CEOS organizations currently operate </a:t>
            </a:r>
            <a:r>
              <a:rPr lang="en-US" sz="1200" b="1" i="0" kern="1200" dirty="0">
                <a:solidFill>
                  <a:schemeClr val="tx1"/>
                </a:solidFill>
                <a:effectLst/>
                <a:latin typeface="+mn-lt"/>
                <a:ea typeface="+mn-ea"/>
                <a:cs typeface="+mn-cs"/>
              </a:rPr>
              <a:t>112 satellites</a:t>
            </a:r>
            <a:r>
              <a:rPr lang="en-US" sz="1200" b="0" i="0" kern="1200" dirty="0">
                <a:solidFill>
                  <a:schemeClr val="tx1"/>
                </a:solidFill>
                <a:effectLst/>
                <a:latin typeface="+mn-lt"/>
                <a:ea typeface="+mn-ea"/>
                <a:cs typeface="+mn-cs"/>
              </a:rPr>
              <a:t>. These satellites and their related systems operate simultaneously and serve both interdisciplinary and international activities; therefore, international discussion and cooperation are critical to their success.</a:t>
            </a:r>
          </a:p>
          <a:p>
            <a:endParaRPr lang="en-GB" dirty="0"/>
          </a:p>
          <a:p>
            <a:r>
              <a:rPr lang="en-US" sz="1200" b="0" i="0" kern="1200" dirty="0">
                <a:solidFill>
                  <a:schemeClr val="tx1"/>
                </a:solidFill>
                <a:effectLst/>
                <a:latin typeface="+mn-lt"/>
                <a:ea typeface="+mn-ea"/>
                <a:cs typeface="+mn-cs"/>
              </a:rPr>
              <a:t>CGMS: </a:t>
            </a:r>
            <a:r>
              <a:rPr lang="en-GB" sz="1200" b="1" i="0" kern="1200" dirty="0">
                <a:solidFill>
                  <a:schemeClr val="tx1"/>
                </a:solidFill>
                <a:effectLst/>
                <a:latin typeface="+mn-lt"/>
                <a:ea typeface="+mn-ea"/>
                <a:cs typeface="+mn-cs"/>
              </a:rPr>
              <a:t>19 September 1972</a:t>
            </a:r>
            <a:r>
              <a:rPr lang="en-GB"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16 members + 6 observers</a:t>
            </a:r>
            <a:r>
              <a:rPr lang="en-US" sz="1200" b="0" i="0" kern="1200" dirty="0">
                <a:solidFill>
                  <a:schemeClr val="tx1"/>
                </a:solidFill>
                <a:effectLst/>
                <a:latin typeface="+mn-lt"/>
                <a:ea typeface="+mn-ea"/>
                <a:cs typeface="+mn-cs"/>
              </a:rPr>
              <a:t>,</a:t>
            </a:r>
            <a:r>
              <a:rPr lang="en-US" sz="1200" b="0" i="0" kern="1200" baseline="0" dirty="0">
                <a:solidFill>
                  <a:schemeClr val="tx1"/>
                </a:solidFill>
                <a:effectLst/>
                <a:latin typeface="+mn-lt"/>
                <a:ea typeface="+mn-ea"/>
                <a:cs typeface="+mn-cs"/>
              </a:rPr>
              <a:t> coordinates the meteorological observing system. T</a:t>
            </a:r>
            <a:r>
              <a:rPr lang="en-US" sz="1200" b="0" i="0" kern="1200" dirty="0">
                <a:solidFill>
                  <a:schemeClr val="tx1"/>
                </a:solidFill>
                <a:effectLst/>
                <a:latin typeface="+mn-lt"/>
                <a:ea typeface="+mn-ea"/>
                <a:cs typeface="+mn-cs"/>
              </a:rPr>
              <a:t>he main goals of the coordination activities of the Coordination Group for Meteorological Satellites are to support operational weather monitoring and forecasting as well as climate monitoring, in response to requirements formulated by WMO, its </a:t>
            </a:r>
            <a:r>
              <a:rPr lang="en-US" sz="1200" b="0" i="0" kern="1200" dirty="0" err="1">
                <a:solidFill>
                  <a:schemeClr val="tx1"/>
                </a:solidFill>
                <a:effectLst/>
                <a:latin typeface="+mn-lt"/>
                <a:ea typeface="+mn-ea"/>
                <a:cs typeface="+mn-cs"/>
              </a:rPr>
              <a:t>programmes</a:t>
            </a:r>
            <a:r>
              <a:rPr lang="en-US" sz="1200" b="0" i="0" kern="1200" dirty="0">
                <a:solidFill>
                  <a:schemeClr val="tx1"/>
                </a:solidFill>
                <a:effectLst/>
                <a:latin typeface="+mn-lt"/>
                <a:ea typeface="+mn-ea"/>
                <a:cs typeface="+mn-cs"/>
              </a:rPr>
              <a:t> and other </a:t>
            </a:r>
            <a:r>
              <a:rPr lang="en-US" sz="1200" b="0" i="0" kern="1200" dirty="0" err="1">
                <a:solidFill>
                  <a:schemeClr val="tx1"/>
                </a:solidFill>
                <a:effectLst/>
                <a:latin typeface="+mn-lt"/>
                <a:ea typeface="+mn-ea"/>
                <a:cs typeface="+mn-cs"/>
              </a:rPr>
              <a:t>programmes</a:t>
            </a:r>
            <a:r>
              <a:rPr lang="en-US" sz="1200" b="0" i="0" kern="1200" dirty="0">
                <a:solidFill>
                  <a:schemeClr val="tx1"/>
                </a:solidFill>
                <a:effectLst/>
                <a:latin typeface="+mn-lt"/>
                <a:ea typeface="+mn-ea"/>
                <a:cs typeface="+mn-cs"/>
              </a:rPr>
              <a:t> jointly supported by WMO and other international agencies.</a:t>
            </a:r>
            <a:endParaRPr lang="en-GB" dirty="0"/>
          </a:p>
        </p:txBody>
      </p:sp>
      <p:sp>
        <p:nvSpPr>
          <p:cNvPr id="4" name="Slide Number Placeholder 3"/>
          <p:cNvSpPr>
            <a:spLocks noGrp="1"/>
          </p:cNvSpPr>
          <p:nvPr>
            <p:ph type="sldNum" sz="quarter" idx="10"/>
          </p:nvPr>
        </p:nvSpPr>
        <p:spPr/>
        <p:txBody>
          <a:bodyPr/>
          <a:lstStyle/>
          <a:p>
            <a:fld id="{0D211BCD-6F5B-C84D-8005-0C8CF2D2BA52}" type="slidenum">
              <a:rPr lang="en-GB" smtClean="0">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1652883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err="1"/>
              <a:t>Presentation</a:t>
            </a:r>
            <a:r>
              <a:rPr lang="de-DE" dirty="0"/>
              <a:t> </a:t>
            </a:r>
            <a:r>
              <a:rPr lang="de-DE" dirty="0" err="1"/>
              <a:t>of</a:t>
            </a:r>
            <a:r>
              <a:rPr lang="de-DE" dirty="0"/>
              <a:t> </a:t>
            </a:r>
            <a:r>
              <a:rPr lang="de-DE" dirty="0" err="1"/>
              <a:t>brief</a:t>
            </a:r>
            <a:r>
              <a:rPr lang="de-DE" dirty="0"/>
              <a:t> </a:t>
            </a:r>
            <a:r>
              <a:rPr lang="de-DE" dirty="0" err="1"/>
              <a:t>overview</a:t>
            </a:r>
            <a:r>
              <a:rPr lang="de-DE" dirty="0"/>
              <a:t> </a:t>
            </a:r>
            <a:r>
              <a:rPr lang="de-DE" dirty="0" err="1"/>
              <a:t>what</a:t>
            </a:r>
            <a:r>
              <a:rPr lang="de-DE" dirty="0"/>
              <a:t> </a:t>
            </a:r>
            <a:r>
              <a:rPr lang="de-DE" dirty="0" err="1"/>
              <a:t>happened</a:t>
            </a:r>
            <a:r>
              <a:rPr lang="de-DE" dirty="0"/>
              <a:t> </a:t>
            </a:r>
            <a:r>
              <a:rPr lang="de-DE" dirty="0" err="1"/>
              <a:t>during</a:t>
            </a:r>
            <a:r>
              <a:rPr lang="de-DE" dirty="0"/>
              <a:t> </a:t>
            </a:r>
            <a:r>
              <a:rPr lang="de-DE" dirty="0" err="1"/>
              <a:t>the</a:t>
            </a:r>
            <a:r>
              <a:rPr lang="de-DE" dirty="0"/>
              <a:t> </a:t>
            </a:r>
            <a:r>
              <a:rPr lang="de-DE" dirty="0" err="1"/>
              <a:t>recent</a:t>
            </a:r>
            <a:r>
              <a:rPr lang="de-DE" dirty="0"/>
              <a:t> </a:t>
            </a:r>
            <a:r>
              <a:rPr lang="de-DE" dirty="0" err="1"/>
              <a:t>monthes</a:t>
            </a:r>
            <a:endParaRPr lang="de-DE" dirty="0"/>
          </a:p>
          <a:p>
            <a:pPr marL="171450" indent="-171450">
              <a:buFontTx/>
              <a:buChar char="-"/>
            </a:pPr>
            <a:r>
              <a:rPr lang="de-DE" dirty="0"/>
              <a:t>As </a:t>
            </a:r>
            <a:r>
              <a:rPr lang="de-DE" dirty="0" err="1"/>
              <a:t>some</a:t>
            </a:r>
            <a:r>
              <a:rPr lang="de-DE" dirty="0"/>
              <a:t> </a:t>
            </a:r>
            <a:r>
              <a:rPr lang="de-DE" dirty="0" err="1"/>
              <a:t>of</a:t>
            </a:r>
            <a:r>
              <a:rPr lang="de-DE" dirty="0"/>
              <a:t> </a:t>
            </a:r>
            <a:r>
              <a:rPr lang="de-DE" dirty="0" err="1"/>
              <a:t>you</a:t>
            </a:r>
            <a:r>
              <a:rPr lang="de-DE" dirty="0"/>
              <a:t> </a:t>
            </a:r>
            <a:r>
              <a:rPr lang="de-DE" dirty="0" err="1"/>
              <a:t>remember</a:t>
            </a:r>
            <a:r>
              <a:rPr lang="de-DE" dirty="0"/>
              <a:t>, </a:t>
            </a:r>
            <a:r>
              <a:rPr lang="de-DE" dirty="0" err="1"/>
              <a:t>we</a:t>
            </a:r>
            <a:r>
              <a:rPr lang="de-DE" dirty="0"/>
              <a:t> </a:t>
            </a:r>
            <a:r>
              <a:rPr lang="de-DE" dirty="0" err="1"/>
              <a:t>had</a:t>
            </a:r>
            <a:r>
              <a:rPr lang="de-DE" dirty="0"/>
              <a:t> a </a:t>
            </a:r>
            <a:r>
              <a:rPr lang="de-DE" dirty="0" err="1"/>
              <a:t>discussion</a:t>
            </a:r>
            <a:r>
              <a:rPr lang="de-DE" dirty="0"/>
              <a:t> </a:t>
            </a:r>
            <a:r>
              <a:rPr lang="de-DE" dirty="0" err="1"/>
              <a:t>during</a:t>
            </a:r>
            <a:r>
              <a:rPr lang="de-DE" dirty="0"/>
              <a:t> </a:t>
            </a:r>
            <a:r>
              <a:rPr lang="de-DE" dirty="0" err="1"/>
              <a:t>the</a:t>
            </a:r>
            <a:r>
              <a:rPr lang="de-DE" dirty="0"/>
              <a:t> </a:t>
            </a:r>
            <a:r>
              <a:rPr lang="de-DE" dirty="0" err="1"/>
              <a:t>past</a:t>
            </a:r>
            <a:r>
              <a:rPr lang="de-DE" dirty="0"/>
              <a:t> </a:t>
            </a:r>
            <a:r>
              <a:rPr lang="de-DE" dirty="0" err="1"/>
              <a:t>about</a:t>
            </a:r>
            <a:r>
              <a:rPr lang="de-DE" dirty="0"/>
              <a:t> </a:t>
            </a:r>
            <a:r>
              <a:rPr lang="de-DE" dirty="0" err="1"/>
              <a:t>the</a:t>
            </a:r>
            <a:r>
              <a:rPr lang="de-DE" dirty="0"/>
              <a:t> </a:t>
            </a:r>
            <a:r>
              <a:rPr lang="de-DE" dirty="0" err="1"/>
              <a:t>usage</a:t>
            </a:r>
            <a:r>
              <a:rPr lang="de-DE" dirty="0"/>
              <a:t> GCOS </a:t>
            </a:r>
            <a:r>
              <a:rPr lang="de-DE" dirty="0" err="1"/>
              <a:t>requirements</a:t>
            </a:r>
            <a:r>
              <a:rPr lang="de-DE" dirty="0"/>
              <a:t>. </a:t>
            </a:r>
            <a:r>
              <a:rPr lang="de-DE" dirty="0" err="1"/>
              <a:t>We</a:t>
            </a:r>
            <a:r>
              <a:rPr lang="de-DE" dirty="0"/>
              <a:t> </a:t>
            </a:r>
            <a:r>
              <a:rPr lang="de-DE" dirty="0" err="1"/>
              <a:t>shall</a:t>
            </a:r>
            <a:r>
              <a:rPr lang="de-DE" dirty="0"/>
              <a:t> </a:t>
            </a:r>
            <a:r>
              <a:rPr lang="de-DE" dirty="0" err="1"/>
              <a:t>keep</a:t>
            </a:r>
            <a:r>
              <a:rPr lang="de-DE" dirty="0"/>
              <a:t> in </a:t>
            </a:r>
            <a:r>
              <a:rPr lang="de-DE" dirty="0" err="1"/>
              <a:t>mind</a:t>
            </a:r>
            <a:r>
              <a:rPr lang="de-DE" dirty="0"/>
              <a:t> </a:t>
            </a:r>
            <a:r>
              <a:rPr lang="de-DE" dirty="0" err="1"/>
              <a:t>that</a:t>
            </a:r>
            <a:r>
              <a:rPr lang="de-DE" dirty="0"/>
              <a:t> GCOS </a:t>
            </a:r>
            <a:r>
              <a:rPr lang="de-DE" dirty="0" err="1"/>
              <a:t>is</a:t>
            </a:r>
            <a:r>
              <a:rPr lang="de-DE" dirty="0"/>
              <a:t> </a:t>
            </a:r>
            <a:r>
              <a:rPr lang="de-DE" dirty="0" err="1"/>
              <a:t>the</a:t>
            </a:r>
            <a:r>
              <a:rPr lang="de-DE" dirty="0"/>
              <a:t> source </a:t>
            </a:r>
            <a:r>
              <a:rPr lang="de-DE" dirty="0" err="1"/>
              <a:t>of</a:t>
            </a:r>
            <a:r>
              <a:rPr lang="de-DE" dirty="0"/>
              <a:t> </a:t>
            </a:r>
            <a:r>
              <a:rPr lang="de-DE" dirty="0" err="1"/>
              <a:t>requirements</a:t>
            </a:r>
            <a:r>
              <a:rPr lang="de-DE" dirty="0"/>
              <a:t> </a:t>
            </a:r>
            <a:r>
              <a:rPr lang="de-DE" dirty="0" err="1"/>
              <a:t>for</a:t>
            </a:r>
            <a:r>
              <a:rPr lang="de-DE" dirty="0"/>
              <a:t> </a:t>
            </a:r>
            <a:r>
              <a:rPr lang="de-DE" dirty="0" err="1"/>
              <a:t>space</a:t>
            </a:r>
            <a:r>
              <a:rPr lang="de-DE" dirty="0"/>
              <a:t> </a:t>
            </a:r>
            <a:r>
              <a:rPr lang="de-DE" dirty="0" err="1"/>
              <a:t>agencies</a:t>
            </a:r>
            <a:r>
              <a:rPr lang="de-DE" dirty="0"/>
              <a:t> so </a:t>
            </a:r>
            <a:r>
              <a:rPr lang="de-DE" dirty="0" err="1"/>
              <a:t>that</a:t>
            </a:r>
            <a:r>
              <a:rPr lang="de-DE" dirty="0"/>
              <a:t> a </a:t>
            </a:r>
            <a:r>
              <a:rPr lang="de-DE" dirty="0" err="1"/>
              <a:t>dialogue</a:t>
            </a:r>
            <a:r>
              <a:rPr lang="de-DE" dirty="0"/>
              <a:t> </a:t>
            </a:r>
            <a:r>
              <a:rPr lang="de-DE" dirty="0" err="1"/>
              <a:t>with</a:t>
            </a:r>
            <a:r>
              <a:rPr lang="de-DE" dirty="0"/>
              <a:t> GCOS </a:t>
            </a:r>
            <a:r>
              <a:rPr lang="de-DE" dirty="0" err="1"/>
              <a:t>is</a:t>
            </a:r>
            <a:r>
              <a:rPr lang="de-DE" dirty="0"/>
              <a:t> a </a:t>
            </a:r>
            <a:r>
              <a:rPr lang="de-DE" dirty="0" err="1"/>
              <a:t>need</a:t>
            </a:r>
            <a:r>
              <a:rPr lang="de-DE" dirty="0"/>
              <a:t> </a:t>
            </a:r>
            <a:r>
              <a:rPr lang="de-DE" dirty="0" err="1"/>
              <a:t>to</a:t>
            </a:r>
            <a:r>
              <a:rPr lang="de-DE" dirty="0"/>
              <a:t> </a:t>
            </a:r>
            <a:r>
              <a:rPr lang="de-DE" dirty="0" err="1"/>
              <a:t>evolve</a:t>
            </a:r>
            <a:r>
              <a:rPr lang="de-DE" dirty="0"/>
              <a:t> </a:t>
            </a:r>
            <a:r>
              <a:rPr lang="de-DE" dirty="0" err="1"/>
              <a:t>the</a:t>
            </a:r>
            <a:r>
              <a:rPr lang="de-DE" dirty="0"/>
              <a:t> </a:t>
            </a:r>
            <a:r>
              <a:rPr lang="de-DE" dirty="0" err="1"/>
              <a:t>climate</a:t>
            </a:r>
            <a:r>
              <a:rPr lang="de-DE" dirty="0"/>
              <a:t> </a:t>
            </a:r>
            <a:r>
              <a:rPr lang="de-DE" dirty="0" err="1"/>
              <a:t>monitoring</a:t>
            </a:r>
            <a:r>
              <a:rPr lang="de-DE" dirty="0"/>
              <a:t>. </a:t>
            </a:r>
          </a:p>
          <a:p>
            <a:pPr marL="171450" indent="-171450">
              <a:buFontTx/>
              <a:buChar char="-"/>
            </a:pPr>
            <a:r>
              <a:rPr lang="de-DE" dirty="0"/>
              <a:t>Corner </a:t>
            </a:r>
            <a:r>
              <a:rPr lang="de-DE" dirty="0" err="1"/>
              <a:t>stone</a:t>
            </a:r>
            <a:r>
              <a:rPr lang="de-DE" dirty="0"/>
              <a:t> </a:t>
            </a:r>
            <a:r>
              <a:rPr lang="de-DE" dirty="0" err="1"/>
              <a:t>of</a:t>
            </a:r>
            <a:r>
              <a:rPr lang="de-DE" dirty="0"/>
              <a:t> </a:t>
            </a:r>
            <a:r>
              <a:rPr lang="de-DE" dirty="0" err="1"/>
              <a:t>our</a:t>
            </a:r>
            <a:r>
              <a:rPr lang="de-DE" dirty="0"/>
              <a:t> </a:t>
            </a:r>
            <a:r>
              <a:rPr lang="de-DE" dirty="0" err="1"/>
              <a:t>activities</a:t>
            </a:r>
            <a:r>
              <a:rPr lang="de-DE" dirty="0"/>
              <a:t> </a:t>
            </a:r>
            <a:r>
              <a:rPr lang="de-DE" dirty="0" err="1"/>
              <a:t>is</a:t>
            </a:r>
            <a:r>
              <a:rPr lang="de-DE" dirty="0"/>
              <a:t> in </a:t>
            </a:r>
            <a:r>
              <a:rPr lang="de-DE" dirty="0" err="1"/>
              <a:t>between</a:t>
            </a:r>
            <a:r>
              <a:rPr lang="de-DE" dirty="0"/>
              <a:t>, </a:t>
            </a:r>
            <a:r>
              <a:rPr lang="de-DE" dirty="0" err="1"/>
              <a:t>the</a:t>
            </a:r>
            <a:r>
              <a:rPr lang="de-DE" dirty="0"/>
              <a:t> </a:t>
            </a:r>
            <a:r>
              <a:rPr lang="de-DE" dirty="0" err="1"/>
              <a:t>engagement</a:t>
            </a:r>
            <a:r>
              <a:rPr lang="de-DE" dirty="0"/>
              <a:t> </a:t>
            </a:r>
            <a:r>
              <a:rPr lang="de-DE" dirty="0" err="1"/>
              <a:t>with</a:t>
            </a:r>
            <a:r>
              <a:rPr lang="de-DE" dirty="0"/>
              <a:t> UNFCCC. The </a:t>
            </a:r>
            <a:r>
              <a:rPr lang="de-DE" dirty="0" err="1"/>
              <a:t>opportunities</a:t>
            </a:r>
            <a:r>
              <a:rPr lang="de-DE" dirty="0"/>
              <a:t> </a:t>
            </a:r>
            <a:r>
              <a:rPr lang="de-DE" dirty="0" err="1"/>
              <a:t>of</a:t>
            </a:r>
            <a:r>
              <a:rPr lang="de-DE" dirty="0"/>
              <a:t> </a:t>
            </a:r>
            <a:r>
              <a:rPr lang="de-DE" dirty="0" err="1"/>
              <a:t>spacce</a:t>
            </a:r>
            <a:r>
              <a:rPr lang="de-DE" dirty="0"/>
              <a:t> </a:t>
            </a:r>
            <a:r>
              <a:rPr lang="de-DE" dirty="0" err="1"/>
              <a:t>agencies</a:t>
            </a:r>
            <a:r>
              <a:rPr lang="de-DE" dirty="0"/>
              <a:t> </a:t>
            </a:r>
            <a:r>
              <a:rPr lang="de-DE" dirty="0" err="1"/>
              <a:t>to</a:t>
            </a:r>
            <a:r>
              <a:rPr lang="de-DE" dirty="0"/>
              <a:t> </a:t>
            </a:r>
            <a:r>
              <a:rPr lang="de-DE" dirty="0" err="1"/>
              <a:t>contribute</a:t>
            </a:r>
            <a:r>
              <a:rPr lang="de-DE" dirty="0"/>
              <a:t> </a:t>
            </a:r>
            <a:r>
              <a:rPr lang="de-DE" dirty="0" err="1"/>
              <a:t>to</a:t>
            </a:r>
            <a:r>
              <a:rPr lang="de-DE" dirty="0"/>
              <a:t> </a:t>
            </a:r>
            <a:r>
              <a:rPr lang="de-DE" dirty="0" err="1"/>
              <a:t>the</a:t>
            </a:r>
            <a:r>
              <a:rPr lang="de-DE" dirty="0"/>
              <a:t> Global Stocktake </a:t>
            </a:r>
            <a:r>
              <a:rPr lang="de-DE" dirty="0" err="1"/>
              <a:t>moves</a:t>
            </a:r>
            <a:r>
              <a:rPr lang="de-DE" dirty="0"/>
              <a:t> </a:t>
            </a:r>
            <a:r>
              <a:rPr lang="de-DE" dirty="0" err="1"/>
              <a:t>this</a:t>
            </a:r>
            <a:r>
              <a:rPr lang="de-DE" dirty="0"/>
              <a:t> </a:t>
            </a:r>
            <a:r>
              <a:rPr lang="de-DE" dirty="0" err="1"/>
              <a:t>relation</a:t>
            </a:r>
            <a:r>
              <a:rPr lang="de-DE" dirty="0"/>
              <a:t> </a:t>
            </a:r>
            <a:r>
              <a:rPr lang="de-DE" dirty="0" err="1"/>
              <a:t>much</a:t>
            </a:r>
            <a:r>
              <a:rPr lang="de-DE" dirty="0"/>
              <a:t> </a:t>
            </a:r>
            <a:r>
              <a:rPr lang="de-DE" dirty="0" err="1"/>
              <a:t>more</a:t>
            </a:r>
            <a:r>
              <a:rPr lang="de-DE" dirty="0"/>
              <a:t> </a:t>
            </a:r>
            <a:r>
              <a:rPr lang="de-DE" dirty="0" err="1"/>
              <a:t>into</a:t>
            </a:r>
            <a:r>
              <a:rPr lang="de-DE" dirty="0"/>
              <a:t> </a:t>
            </a:r>
            <a:r>
              <a:rPr lang="de-DE" dirty="0" err="1"/>
              <a:t>focus</a:t>
            </a:r>
            <a:r>
              <a:rPr lang="de-DE" dirty="0"/>
              <a:t> </a:t>
            </a:r>
            <a:r>
              <a:rPr lang="de-DE" dirty="0" err="1"/>
              <a:t>as</a:t>
            </a:r>
            <a:r>
              <a:rPr lang="de-DE" dirty="0"/>
              <a:t> </a:t>
            </a:r>
            <a:r>
              <a:rPr lang="de-DE" dirty="0" err="1"/>
              <a:t>before</a:t>
            </a:r>
            <a:r>
              <a:rPr lang="de-DE" dirty="0"/>
              <a:t>. Today, </a:t>
            </a:r>
            <a:r>
              <a:rPr lang="de-DE" dirty="0" err="1"/>
              <a:t>we</a:t>
            </a:r>
            <a:r>
              <a:rPr lang="de-DE" dirty="0"/>
              <a:t> </a:t>
            </a:r>
            <a:r>
              <a:rPr lang="de-DE" dirty="0" err="1"/>
              <a:t>won‘t</a:t>
            </a:r>
            <a:r>
              <a:rPr lang="de-DE" dirty="0"/>
              <a:t> </a:t>
            </a:r>
            <a:r>
              <a:rPr lang="de-DE" dirty="0" err="1"/>
              <a:t>discuss</a:t>
            </a:r>
            <a:r>
              <a:rPr lang="de-DE" dirty="0"/>
              <a:t> </a:t>
            </a:r>
            <a:r>
              <a:rPr lang="de-DE" dirty="0" err="1"/>
              <a:t>about</a:t>
            </a:r>
            <a:r>
              <a:rPr lang="de-DE" dirty="0"/>
              <a:t> possible </a:t>
            </a:r>
            <a:r>
              <a:rPr lang="de-DE" dirty="0" err="1"/>
              <a:t>contributions</a:t>
            </a:r>
            <a:r>
              <a:rPr lang="de-DE" dirty="0"/>
              <a:t> </a:t>
            </a:r>
            <a:r>
              <a:rPr lang="de-DE" dirty="0" err="1"/>
              <a:t>from</a:t>
            </a:r>
            <a:r>
              <a:rPr lang="de-DE" dirty="0"/>
              <a:t> GHG </a:t>
            </a:r>
            <a:r>
              <a:rPr lang="de-DE" dirty="0" err="1"/>
              <a:t>monitoring</a:t>
            </a:r>
            <a:r>
              <a:rPr lang="de-DE" dirty="0"/>
              <a:t> </a:t>
            </a:r>
            <a:r>
              <a:rPr lang="de-DE" dirty="0" err="1"/>
              <a:t>which</a:t>
            </a:r>
            <a:r>
              <a:rPr lang="de-DE" dirty="0"/>
              <a:t> </a:t>
            </a:r>
            <a:r>
              <a:rPr lang="de-DE" dirty="0" err="1"/>
              <a:t>ahd</a:t>
            </a:r>
            <a:r>
              <a:rPr lang="de-DE" dirty="0"/>
              <a:t> </a:t>
            </a:r>
            <a:r>
              <a:rPr lang="de-DE" dirty="0" err="1"/>
              <a:t>been</a:t>
            </a:r>
            <a:r>
              <a:rPr lang="de-DE" dirty="0"/>
              <a:t> </a:t>
            </a:r>
            <a:r>
              <a:rPr lang="de-DE" dirty="0" err="1"/>
              <a:t>initiated</a:t>
            </a:r>
            <a:r>
              <a:rPr lang="de-DE" dirty="0"/>
              <a:t> </a:t>
            </a:r>
            <a:r>
              <a:rPr lang="de-DE" dirty="0" err="1"/>
              <a:t>some</a:t>
            </a:r>
            <a:r>
              <a:rPr lang="de-DE" dirty="0"/>
              <a:t> </a:t>
            </a:r>
            <a:r>
              <a:rPr lang="de-DE" dirty="0" err="1"/>
              <a:t>years</a:t>
            </a:r>
            <a:r>
              <a:rPr lang="de-DE" dirty="0"/>
              <a:t> </a:t>
            </a:r>
            <a:r>
              <a:rPr lang="de-DE" dirty="0" err="1"/>
              <a:t>ago</a:t>
            </a:r>
            <a:r>
              <a:rPr lang="de-DE" dirty="0"/>
              <a:t>. </a:t>
            </a:r>
            <a:r>
              <a:rPr lang="de-DE" dirty="0" err="1"/>
              <a:t>We</a:t>
            </a:r>
            <a:r>
              <a:rPr lang="de-DE" dirty="0"/>
              <a:t> </a:t>
            </a:r>
            <a:r>
              <a:rPr lang="de-DE" dirty="0" err="1"/>
              <a:t>have</a:t>
            </a:r>
            <a:r>
              <a:rPr lang="de-DE" dirty="0"/>
              <a:t> a </a:t>
            </a:r>
            <a:r>
              <a:rPr lang="de-DE" dirty="0" err="1"/>
              <a:t>look</a:t>
            </a:r>
            <a:r>
              <a:rPr lang="de-DE" dirty="0"/>
              <a:t> on </a:t>
            </a:r>
            <a:r>
              <a:rPr lang="de-DE" dirty="0" err="1"/>
              <a:t>the</a:t>
            </a:r>
            <a:r>
              <a:rPr lang="de-DE" dirty="0"/>
              <a:t> </a:t>
            </a:r>
            <a:r>
              <a:rPr lang="de-DE" dirty="0" err="1"/>
              <a:t>evolving</a:t>
            </a:r>
            <a:r>
              <a:rPr lang="de-DE" dirty="0"/>
              <a:t> CEOS Global Stocktake </a:t>
            </a:r>
            <a:r>
              <a:rPr lang="de-DE" dirty="0" err="1"/>
              <a:t>Strategy</a:t>
            </a:r>
            <a:endParaRPr lang="en-US" dirty="0"/>
          </a:p>
        </p:txBody>
      </p:sp>
      <p:sp>
        <p:nvSpPr>
          <p:cNvPr id="4" name="Foliennummernplatzhalter 3"/>
          <p:cNvSpPr>
            <a:spLocks noGrp="1"/>
          </p:cNvSpPr>
          <p:nvPr>
            <p:ph type="sldNum" sz="quarter" idx="5"/>
          </p:nvPr>
        </p:nvSpPr>
        <p:spPr/>
        <p:txBody>
          <a:bodyPr/>
          <a:lstStyle/>
          <a:p>
            <a:fld id="{76C2BCD1-BFF4-4B49-A33B-7DCC62265A36}" type="slidenum">
              <a:rPr lang="en-GB" smtClean="0"/>
              <a:t>5</a:t>
            </a:fld>
            <a:endParaRPr lang="en-GB"/>
          </a:p>
        </p:txBody>
      </p:sp>
    </p:spTree>
    <p:extLst>
      <p:ext uri="{BB962C8B-B14F-4D97-AF65-F5344CB8AC3E}">
        <p14:creationId xmlns:p14="http://schemas.microsoft.com/office/powerpoint/2010/main" val="2489705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C2BCD1-BFF4-4B49-A33B-7DCC62265A36}" type="slidenum">
              <a:rPr lang="en-GB" smtClean="0"/>
              <a:t>6</a:t>
            </a:fld>
            <a:endParaRPr lang="en-GB"/>
          </a:p>
        </p:txBody>
      </p:sp>
    </p:spTree>
    <p:extLst>
      <p:ext uri="{BB962C8B-B14F-4D97-AF65-F5344CB8AC3E}">
        <p14:creationId xmlns:p14="http://schemas.microsoft.com/office/powerpoint/2010/main" val="1048697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fontAlgn="base"/>
            <a:r>
              <a:rPr lang="en-US" dirty="0"/>
              <a:t>Commission for Observation, Infrastructure and Information Systems (Infrastructure Commission);</a:t>
            </a:r>
          </a:p>
          <a:p>
            <a:pPr lvl="1" fontAlgn="base"/>
            <a:r>
              <a:rPr lang="en-US" dirty="0"/>
              <a:t>Commission for Weather, Climate, Water and Related Environmental Services &amp; Applications (Services Commission);</a:t>
            </a:r>
          </a:p>
          <a:p>
            <a:endParaRPr lang="en-GB" dirty="0"/>
          </a:p>
        </p:txBody>
      </p:sp>
      <p:sp>
        <p:nvSpPr>
          <p:cNvPr id="4" name="Slide Number Placeholder 3"/>
          <p:cNvSpPr>
            <a:spLocks noGrp="1"/>
          </p:cNvSpPr>
          <p:nvPr>
            <p:ph type="sldNum" sz="quarter" idx="10"/>
          </p:nvPr>
        </p:nvSpPr>
        <p:spPr/>
        <p:txBody>
          <a:bodyPr/>
          <a:lstStyle/>
          <a:p>
            <a:fld id="{76C2BCD1-BFF4-4B49-A33B-7DCC62265A36}" type="slidenum">
              <a:rPr lang="en-GB" smtClean="0"/>
              <a:t>7</a:t>
            </a:fld>
            <a:endParaRPr lang="en-GB"/>
          </a:p>
        </p:txBody>
      </p:sp>
    </p:spTree>
    <p:extLst>
      <p:ext uri="{BB962C8B-B14F-4D97-AF65-F5344CB8AC3E}">
        <p14:creationId xmlns:p14="http://schemas.microsoft.com/office/powerpoint/2010/main" val="1983680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fontAlgn="base"/>
            <a:r>
              <a:rPr lang="en-US" dirty="0"/>
              <a:t>Commission for Observation, Infrastructure and Information Systems (Infrastructure Commission);</a:t>
            </a:r>
          </a:p>
          <a:p>
            <a:pPr lvl="1" fontAlgn="base"/>
            <a:r>
              <a:rPr lang="en-US" dirty="0"/>
              <a:t>Commission for Weather, Climate, Water and Related Environmental Services &amp; Applications (Services Commission);</a:t>
            </a:r>
          </a:p>
          <a:p>
            <a:endParaRPr lang="en-GB" dirty="0"/>
          </a:p>
        </p:txBody>
      </p:sp>
      <p:sp>
        <p:nvSpPr>
          <p:cNvPr id="4" name="Slide Number Placeholder 3"/>
          <p:cNvSpPr>
            <a:spLocks noGrp="1"/>
          </p:cNvSpPr>
          <p:nvPr>
            <p:ph type="sldNum" sz="quarter" idx="10"/>
          </p:nvPr>
        </p:nvSpPr>
        <p:spPr/>
        <p:txBody>
          <a:bodyPr/>
          <a:lstStyle/>
          <a:p>
            <a:fld id="{76C2BCD1-BFF4-4B49-A33B-7DCC62265A36}" type="slidenum">
              <a:rPr lang="en-GB" smtClean="0"/>
              <a:t>8</a:t>
            </a:fld>
            <a:endParaRPr lang="en-GB"/>
          </a:p>
        </p:txBody>
      </p:sp>
    </p:spTree>
    <p:extLst>
      <p:ext uri="{BB962C8B-B14F-4D97-AF65-F5344CB8AC3E}">
        <p14:creationId xmlns:p14="http://schemas.microsoft.com/office/powerpoint/2010/main" val="2877587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4104706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091950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GB"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1310464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761554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897064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Blank">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609600" y="1600200"/>
            <a:ext cx="108712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p:cNvSpPr>
            <a:spLocks noGrp="1"/>
          </p:cNvSpPr>
          <p:nvPr>
            <p:ph sz="quarter" idx="11" hasCustomPrompt="1"/>
          </p:nvPr>
        </p:nvSpPr>
        <p:spPr>
          <a:xfrm>
            <a:off x="2743200" y="304800"/>
            <a:ext cx="6604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
        <p:nvSpPr>
          <p:cNvPr id="8" name="Google Shape;11;p3"/>
          <p:cNvSpPr/>
          <p:nvPr userDrawn="1"/>
        </p:nvSpPr>
        <p:spPr>
          <a:xfrm>
            <a:off x="101600" y="6629401"/>
            <a:ext cx="7703931" cy="187285"/>
          </a:xfrm>
          <a:prstGeom prst="roundRect">
            <a:avLst>
              <a:gd name="adj" fmla="val 16667"/>
            </a:avLst>
          </a:prstGeom>
          <a:solidFill>
            <a:schemeClr val="lt1">
              <a:alpha val="48627"/>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p>
            <a:pPr marL="0" marR="0" lvl="0" indent="0" algn="ctr" rtl="0">
              <a:spcBef>
                <a:spcPts val="0"/>
              </a:spcBef>
              <a:spcAft>
                <a:spcPts val="0"/>
              </a:spcAft>
              <a:buNone/>
            </a:pPr>
            <a:r>
              <a:rPr lang="en-US" sz="1100" b="0" i="1" u="none" strike="noStrike" cap="none" dirty="0">
                <a:solidFill>
                  <a:schemeClr val="dk2"/>
                </a:solidFill>
                <a:latin typeface="Helvetica Neue" panose="020B0604020202020204" charset="0"/>
                <a:ea typeface="Helvetica Neue"/>
                <a:cs typeface="Helvetica Neue"/>
                <a:sym typeface="Helvetica Neue"/>
              </a:rPr>
              <a:t>SIT-3</a:t>
            </a:r>
            <a:r>
              <a:rPr lang="en-US" sz="1100" i="1" dirty="0">
                <a:solidFill>
                  <a:schemeClr val="dk2"/>
                </a:solidFill>
                <a:latin typeface="Helvetica Neue" panose="020B0604020202020204" charset="0"/>
                <a:ea typeface="Helvetica Neue"/>
                <a:cs typeface="Helvetica Neue"/>
                <a:sym typeface="Helvetica Neue"/>
              </a:rPr>
              <a:t>5</a:t>
            </a:r>
            <a:r>
              <a:rPr lang="en-US" sz="1100" b="0" i="1" u="none" strike="noStrike" cap="none" dirty="0">
                <a:solidFill>
                  <a:schemeClr val="dk2"/>
                </a:solidFill>
                <a:latin typeface="Helvetica Neue" panose="020B0604020202020204" charset="0"/>
                <a:ea typeface="Helvetica Neue"/>
                <a:cs typeface="Helvetica Neue"/>
                <a:sym typeface="Helvetica Neue"/>
              </a:rPr>
              <a:t>, </a:t>
            </a:r>
            <a:r>
              <a:rPr lang="en-US" sz="1100" i="1" dirty="0">
                <a:solidFill>
                  <a:schemeClr val="dk2"/>
                </a:solidFill>
                <a:latin typeface="Helvetica Neue" panose="020B0604020202020204" charset="0"/>
                <a:ea typeface="Helvetica Neue"/>
                <a:cs typeface="Helvetica Neue"/>
                <a:sym typeface="Helvetica Neue"/>
              </a:rPr>
              <a:t>25</a:t>
            </a:r>
            <a:r>
              <a:rPr lang="en-US" sz="1100" b="0" i="1" u="none" strike="noStrike" cap="none" dirty="0">
                <a:solidFill>
                  <a:schemeClr val="dk2"/>
                </a:solidFill>
                <a:latin typeface="Helvetica Neue" panose="020B0604020202020204" charset="0"/>
                <a:ea typeface="Helvetica Neue"/>
                <a:cs typeface="Helvetica Neue"/>
                <a:sym typeface="Helvetica Neue"/>
              </a:rPr>
              <a:t>-</a:t>
            </a:r>
            <a:r>
              <a:rPr lang="en-US" sz="1100" i="1" dirty="0">
                <a:solidFill>
                  <a:schemeClr val="dk2"/>
                </a:solidFill>
                <a:latin typeface="Helvetica Neue" panose="020B0604020202020204" charset="0"/>
                <a:ea typeface="Helvetica Neue"/>
                <a:cs typeface="Helvetica Neue"/>
                <a:sym typeface="Helvetica Neue"/>
              </a:rPr>
              <a:t>26</a:t>
            </a:r>
            <a:r>
              <a:rPr lang="en-US" sz="1100" b="0" i="1" u="none" strike="noStrike" cap="none" dirty="0">
                <a:solidFill>
                  <a:schemeClr val="dk2"/>
                </a:solidFill>
                <a:latin typeface="Helvetica Neue" panose="020B0604020202020204" charset="0"/>
                <a:ea typeface="Helvetica Neue"/>
                <a:cs typeface="Helvetica Neue"/>
                <a:sym typeface="Helvetica Neue"/>
              </a:rPr>
              <a:t> </a:t>
            </a:r>
            <a:r>
              <a:rPr lang="en-US" sz="1100" i="1" dirty="0">
                <a:solidFill>
                  <a:schemeClr val="dk2"/>
                </a:solidFill>
                <a:latin typeface="Helvetica Neue" panose="020B0604020202020204" charset="0"/>
                <a:ea typeface="Helvetica Neue"/>
                <a:cs typeface="Helvetica Neue"/>
                <a:sym typeface="Helvetica Neue"/>
              </a:rPr>
              <a:t>March</a:t>
            </a:r>
            <a:r>
              <a:rPr lang="en-US" sz="1100" b="0" i="1" u="none" strike="noStrike" cap="none" dirty="0">
                <a:solidFill>
                  <a:schemeClr val="dk2"/>
                </a:solidFill>
                <a:latin typeface="Helvetica Neue" panose="020B0604020202020204" charset="0"/>
                <a:ea typeface="Helvetica Neue"/>
                <a:cs typeface="Helvetica Neue"/>
                <a:sym typeface="Helvetica Neue"/>
              </a:rPr>
              <a:t> 2020	Join at </a:t>
            </a:r>
            <a:r>
              <a:rPr lang="en-US" sz="1100" b="0" i="1" u="none" strike="noStrike" cap="none" dirty="0" err="1">
                <a:solidFill>
                  <a:schemeClr val="dk2"/>
                </a:solidFill>
                <a:latin typeface="Helvetica Neue" panose="020B0604020202020204" charset="0"/>
                <a:ea typeface="Helvetica Neue"/>
                <a:cs typeface="Helvetica Neue"/>
                <a:sym typeface="Helvetica Neue"/>
              </a:rPr>
              <a:t>www.slido.com</a:t>
            </a:r>
            <a:r>
              <a:rPr lang="en-US" sz="1100" b="0" i="1" u="none" strike="noStrike" cap="none" dirty="0">
                <a:solidFill>
                  <a:schemeClr val="dk2"/>
                </a:solidFill>
                <a:latin typeface="Helvetica Neue" panose="020B0604020202020204" charset="0"/>
                <a:ea typeface="Helvetica Neue"/>
                <a:cs typeface="Helvetica Neue"/>
                <a:sym typeface="Helvetica Neue"/>
              </a:rPr>
              <a:t> with the event code: #ceos-sit-35</a:t>
            </a:r>
            <a:endParaRPr sz="1100" b="0" i="1" u="none" strike="noStrike" cap="none" dirty="0">
              <a:solidFill>
                <a:schemeClr val="dk2"/>
              </a:solidFill>
              <a:latin typeface="Helvetica Neue" panose="020B0604020202020204" charset="0"/>
              <a:ea typeface="Helvetica Neue"/>
              <a:cs typeface="Helvetica Neue"/>
              <a:sym typeface="Helvetica Neue"/>
            </a:endParaRPr>
          </a:p>
        </p:txBody>
      </p:sp>
      <p:sp>
        <p:nvSpPr>
          <p:cNvPr id="10" name="Google Shape;9;p3"/>
          <p:cNvSpPr>
            <a:spLocks noGrp="1"/>
          </p:cNvSpPr>
          <p:nvPr>
            <p:ph type="sldNum" idx="12"/>
          </p:nvPr>
        </p:nvSpPr>
        <p:spPr>
          <a:xfrm>
            <a:off x="11684000" y="6629401"/>
            <a:ext cx="406400" cy="187285"/>
          </a:xfrm>
          <a:prstGeom prst="roundRect">
            <a:avLst>
              <a:gd name="adj" fmla="val 16667"/>
            </a:avLst>
          </a:prstGeom>
          <a:solidFill>
            <a:schemeClr val="lt1">
              <a:alpha val="48627"/>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lvl1pPr marL="0" marR="0" lvl="0" indent="0" algn="ctr">
              <a:spcBef>
                <a:spcPts val="0"/>
              </a:spcBef>
              <a:buNone/>
              <a:defRPr sz="1100" b="0" i="1" u="none" strike="noStrike" cap="none">
                <a:solidFill>
                  <a:schemeClr val="dk2"/>
                </a:solidFill>
                <a:latin typeface="Helvetica Neue"/>
                <a:ea typeface="Helvetica Neue"/>
                <a:cs typeface="Helvetica Neue"/>
                <a:sym typeface="Helvetica Neue"/>
              </a:defRPr>
            </a:lvl1pPr>
            <a:lvl2pPr marL="0" marR="0" lvl="1" indent="0" algn="ctr">
              <a:spcBef>
                <a:spcPts val="0"/>
              </a:spcBef>
              <a:buNone/>
              <a:defRPr sz="1100" b="0" i="1" u="none" strike="noStrike" cap="none">
                <a:solidFill>
                  <a:schemeClr val="dk2"/>
                </a:solidFill>
                <a:latin typeface="Helvetica Neue"/>
                <a:ea typeface="Helvetica Neue"/>
                <a:cs typeface="Helvetica Neue"/>
                <a:sym typeface="Helvetica Neue"/>
              </a:defRPr>
            </a:lvl2pPr>
            <a:lvl3pPr marL="0" marR="0" lvl="2" indent="0" algn="ctr">
              <a:spcBef>
                <a:spcPts val="0"/>
              </a:spcBef>
              <a:buNone/>
              <a:defRPr sz="1100" b="0" i="1" u="none" strike="noStrike" cap="none">
                <a:solidFill>
                  <a:schemeClr val="dk2"/>
                </a:solidFill>
                <a:latin typeface="Helvetica Neue"/>
                <a:ea typeface="Helvetica Neue"/>
                <a:cs typeface="Helvetica Neue"/>
                <a:sym typeface="Helvetica Neue"/>
              </a:defRPr>
            </a:lvl3pPr>
            <a:lvl4pPr marL="0" marR="0" lvl="3" indent="0" algn="ctr">
              <a:spcBef>
                <a:spcPts val="0"/>
              </a:spcBef>
              <a:buNone/>
              <a:defRPr sz="1100" b="0" i="1" u="none" strike="noStrike" cap="none">
                <a:solidFill>
                  <a:schemeClr val="dk2"/>
                </a:solidFill>
                <a:latin typeface="Helvetica Neue"/>
                <a:ea typeface="Helvetica Neue"/>
                <a:cs typeface="Helvetica Neue"/>
                <a:sym typeface="Helvetica Neue"/>
              </a:defRPr>
            </a:lvl4pPr>
            <a:lvl5pPr marL="0" marR="0" lvl="4" indent="0" algn="ctr">
              <a:spcBef>
                <a:spcPts val="0"/>
              </a:spcBef>
              <a:buNone/>
              <a:defRPr sz="1100" b="0" i="1" u="none" strike="noStrike" cap="none">
                <a:solidFill>
                  <a:schemeClr val="dk2"/>
                </a:solidFill>
                <a:latin typeface="Helvetica Neue"/>
                <a:ea typeface="Helvetica Neue"/>
                <a:cs typeface="Helvetica Neue"/>
                <a:sym typeface="Helvetica Neue"/>
              </a:defRPr>
            </a:lvl5pPr>
            <a:lvl6pPr marL="0" marR="0" lvl="5" indent="0" algn="ctr">
              <a:spcBef>
                <a:spcPts val="0"/>
              </a:spcBef>
              <a:buNone/>
              <a:defRPr sz="1100" b="0" i="1" u="none" strike="noStrike" cap="none">
                <a:solidFill>
                  <a:schemeClr val="dk2"/>
                </a:solidFill>
                <a:latin typeface="Helvetica Neue"/>
                <a:ea typeface="Helvetica Neue"/>
                <a:cs typeface="Helvetica Neue"/>
                <a:sym typeface="Helvetica Neue"/>
              </a:defRPr>
            </a:lvl6pPr>
            <a:lvl7pPr marL="0" marR="0" lvl="6" indent="0" algn="ctr">
              <a:spcBef>
                <a:spcPts val="0"/>
              </a:spcBef>
              <a:buNone/>
              <a:defRPr sz="1100" b="0" i="1" u="none" strike="noStrike" cap="none">
                <a:solidFill>
                  <a:schemeClr val="dk2"/>
                </a:solidFill>
                <a:latin typeface="Helvetica Neue"/>
                <a:ea typeface="Helvetica Neue"/>
                <a:cs typeface="Helvetica Neue"/>
                <a:sym typeface="Helvetica Neue"/>
              </a:defRPr>
            </a:lvl7pPr>
            <a:lvl8pPr marL="0" marR="0" lvl="7" indent="0" algn="ctr">
              <a:spcBef>
                <a:spcPts val="0"/>
              </a:spcBef>
              <a:buNone/>
              <a:defRPr sz="1100" b="0" i="1" u="none" strike="noStrike" cap="none">
                <a:solidFill>
                  <a:schemeClr val="dk2"/>
                </a:solidFill>
                <a:latin typeface="Helvetica Neue"/>
                <a:ea typeface="Helvetica Neue"/>
                <a:cs typeface="Helvetica Neue"/>
                <a:sym typeface="Helvetica Neue"/>
              </a:defRPr>
            </a:lvl8pPr>
            <a:lvl9pPr marL="0" marR="0" lvl="8" indent="0" algn="ctr">
              <a:spcBef>
                <a:spcPts val="0"/>
              </a:spcBef>
              <a:buNone/>
              <a:defRPr sz="1100" b="0" i="1" u="none" strike="noStrike" cap="none">
                <a:solidFill>
                  <a:schemeClr val="dk2"/>
                </a:solidFill>
                <a:latin typeface="Helvetica Neue"/>
                <a:ea typeface="Helvetica Neue"/>
                <a:cs typeface="Helvetica Neue"/>
                <a:sym typeface="Helvetica Neue"/>
              </a:defRPr>
            </a:lvl9pPr>
          </a:lstStyle>
          <a:p>
            <a:fld id="{00000000-1234-1234-1234-123412341234}" type="slidenum">
              <a:rPr lang="en-US" smtClean="0"/>
              <a:pPr/>
              <a:t>‹Nr.›</a:t>
            </a:fld>
            <a:endParaRPr lang="en-US"/>
          </a:p>
        </p:txBody>
      </p:sp>
    </p:spTree>
    <p:extLst>
      <p:ext uri="{BB962C8B-B14F-4D97-AF65-F5344CB8AC3E}">
        <p14:creationId xmlns:p14="http://schemas.microsoft.com/office/powerpoint/2010/main" val="1828505253"/>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itel 3">
            <a:extLst>
              <a:ext uri="{FF2B5EF4-FFF2-40B4-BE49-F238E27FC236}">
                <a16:creationId xmlns:a16="http://schemas.microsoft.com/office/drawing/2014/main" id="{EB318CC6-8CE1-40CB-A200-1061BA7B8743}"/>
              </a:ext>
            </a:extLst>
          </p:cNvPr>
          <p:cNvSpPr>
            <a:spLocks noGrp="1"/>
          </p:cNvSpPr>
          <p:nvPr>
            <p:ph type="title"/>
          </p:nvPr>
        </p:nvSpPr>
        <p:spPr/>
        <p:txBody>
          <a:bodyPr/>
          <a:lstStyle/>
          <a:p>
            <a:r>
              <a:rPr lang="de-DE"/>
              <a:t>Mastertitelformat bearbeiten</a:t>
            </a:r>
            <a:endParaRPr lang="en-US"/>
          </a:p>
        </p:txBody>
      </p:sp>
    </p:spTree>
    <p:extLst>
      <p:ext uri="{BB962C8B-B14F-4D97-AF65-F5344CB8AC3E}">
        <p14:creationId xmlns:p14="http://schemas.microsoft.com/office/powerpoint/2010/main" val="3607744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3129686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787264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231856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3109071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2282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49"/>
            <a:ext cx="4011084" cy="1162051"/>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5"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2"/>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GB"/>
              <a:t>Click to edit Master text styles</a:t>
            </a:r>
          </a:p>
        </p:txBody>
      </p:sp>
    </p:spTree>
    <p:extLst>
      <p:ext uri="{BB962C8B-B14F-4D97-AF65-F5344CB8AC3E}">
        <p14:creationId xmlns:p14="http://schemas.microsoft.com/office/powerpoint/2010/main" val="4241996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GB"/>
              <a:t>Drag picture to placeholder or click icon to add</a:t>
            </a:r>
            <a:endParaRPr lang="en-US"/>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GB"/>
              <a:t>Click to edit Master text styles</a:t>
            </a:r>
          </a:p>
        </p:txBody>
      </p:sp>
    </p:spTree>
    <p:extLst>
      <p:ext uri="{BB962C8B-B14F-4D97-AF65-F5344CB8AC3E}">
        <p14:creationId xmlns:p14="http://schemas.microsoft.com/office/powerpoint/2010/main" val="3932640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6210189"/>
            <a:ext cx="12192000" cy="647812"/>
          </a:xfrm>
          <a:prstGeom prst="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77"/>
            <a:endParaRPr lang="en-GB" dirty="0">
              <a:solidFill>
                <a:prstClr val="white"/>
              </a:solidFill>
            </a:endParaRPr>
          </a:p>
        </p:txBody>
      </p:sp>
      <p:sp>
        <p:nvSpPr>
          <p:cNvPr id="8" name="Rectangle 7"/>
          <p:cNvSpPr/>
          <p:nvPr/>
        </p:nvSpPr>
        <p:spPr>
          <a:xfrm>
            <a:off x="0" y="0"/>
            <a:ext cx="12192000" cy="1447800"/>
          </a:xfrm>
          <a:prstGeom prst="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77"/>
            <a:endParaRPr lang="en-GB">
              <a:solidFill>
                <a:prstClr val="white"/>
              </a:solidFill>
            </a:endParaRPr>
          </a:p>
        </p:txBody>
      </p:sp>
      <p:sp>
        <p:nvSpPr>
          <p:cNvPr id="2" name="Title Placeholder 1"/>
          <p:cNvSpPr>
            <a:spLocks noGrp="1"/>
          </p:cNvSpPr>
          <p:nvPr>
            <p:ph type="title"/>
          </p:nvPr>
        </p:nvSpPr>
        <p:spPr>
          <a:xfrm>
            <a:off x="1930400" y="148819"/>
            <a:ext cx="8331200" cy="114300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7" name="Picture 6"/>
          <p:cNvPicPr>
            <a:picLocks noChangeArrowheads="1"/>
          </p:cNvPicPr>
          <p:nvPr/>
        </p:nvPicPr>
        <p:blipFill>
          <a:blip r:embed="rId14" cstate="print"/>
          <a:srcRect/>
          <a:stretch>
            <a:fillRect/>
          </a:stretch>
        </p:blipFill>
        <p:spPr bwMode="auto">
          <a:xfrm>
            <a:off x="9797" y="202136"/>
            <a:ext cx="1723588" cy="1036369"/>
          </a:xfrm>
          <a:prstGeom prst="rect">
            <a:avLst/>
          </a:prstGeom>
          <a:noFill/>
          <a:ln w="12700">
            <a:noFill/>
            <a:miter lim="800000"/>
            <a:headEnd/>
            <a:tailEnd/>
          </a:ln>
        </p:spPr>
      </p:pic>
      <p:pic>
        <p:nvPicPr>
          <p:cNvPr id="9" name="Picture 8"/>
          <p:cNvPicPr>
            <a:picLocks/>
          </p:cNvPicPr>
          <p:nvPr/>
        </p:nvPicPr>
        <p:blipFill>
          <a:blip r:embed="rId15" cstate="print"/>
          <a:stretch>
            <a:fillRect/>
          </a:stretch>
        </p:blipFill>
        <p:spPr>
          <a:xfrm>
            <a:off x="10677789" y="48319"/>
            <a:ext cx="1344000" cy="1344000"/>
          </a:xfrm>
          <a:prstGeom prst="rect">
            <a:avLst/>
          </a:prstGeom>
        </p:spPr>
      </p:pic>
      <p:sp>
        <p:nvSpPr>
          <p:cNvPr id="12" name="TextBox 11"/>
          <p:cNvSpPr txBox="1"/>
          <p:nvPr userDrawn="1"/>
        </p:nvSpPr>
        <p:spPr>
          <a:xfrm>
            <a:off x="95907" y="6355262"/>
            <a:ext cx="9730730" cy="246221"/>
          </a:xfrm>
          <a:prstGeom prst="rect">
            <a:avLst/>
          </a:prstGeom>
          <a:noFill/>
        </p:spPr>
        <p:txBody>
          <a:bodyPr wrap="square" rtlCol="0">
            <a:spAutoFit/>
          </a:bodyPr>
          <a:lstStyle/>
          <a:p>
            <a:pPr defTabSz="914377" fontAlgn="base">
              <a:spcBef>
                <a:spcPct val="0"/>
              </a:spcBef>
              <a:spcAft>
                <a:spcPct val="0"/>
              </a:spcAft>
            </a:pPr>
            <a:r>
              <a:rPr lang="en-GB" sz="1000" b="1" dirty="0">
                <a:solidFill>
                  <a:srgbClr val="676A55"/>
                </a:solidFill>
                <a:latin typeface="Tahoma" pitchFamily="34" charset="0"/>
              </a:rPr>
              <a:t>14</a:t>
            </a:r>
            <a:r>
              <a:rPr lang="en-GB" sz="1000" b="1" baseline="30000" dirty="0">
                <a:solidFill>
                  <a:srgbClr val="676A55"/>
                </a:solidFill>
                <a:latin typeface="Tahoma" pitchFamily="34" charset="0"/>
              </a:rPr>
              <a:t>th</a:t>
            </a:r>
            <a:r>
              <a:rPr lang="en-GB" sz="1000" b="1" dirty="0">
                <a:solidFill>
                  <a:srgbClr val="676A55"/>
                </a:solidFill>
                <a:latin typeface="Tahoma" pitchFamily="34" charset="0"/>
              </a:rPr>
              <a:t> Session of Joint CEOS CGMS </a:t>
            </a:r>
            <a:r>
              <a:rPr lang="en-GB" sz="1000" b="1" dirty="0" err="1">
                <a:solidFill>
                  <a:srgbClr val="676A55"/>
                </a:solidFill>
                <a:latin typeface="Tahoma" pitchFamily="34" charset="0"/>
              </a:rPr>
              <a:t>WGClimate</a:t>
            </a:r>
            <a:r>
              <a:rPr lang="en-GB" sz="1000" b="1" dirty="0">
                <a:solidFill>
                  <a:srgbClr val="676A55"/>
                </a:solidFill>
                <a:latin typeface="Tahoma" pitchFamily="34" charset="0"/>
              </a:rPr>
              <a:t>,  16</a:t>
            </a:r>
            <a:r>
              <a:rPr lang="en-GB" sz="1000" b="1" baseline="0" dirty="0">
                <a:solidFill>
                  <a:srgbClr val="676A55"/>
                </a:solidFill>
                <a:latin typeface="Tahoma" pitchFamily="34" charset="0"/>
              </a:rPr>
              <a:t> March</a:t>
            </a:r>
            <a:r>
              <a:rPr lang="en-GB" sz="1000" b="1" dirty="0">
                <a:solidFill>
                  <a:srgbClr val="676A55"/>
                </a:solidFill>
                <a:latin typeface="Tahoma" pitchFamily="34" charset="0"/>
              </a:rPr>
              <a:t> 2021, Virtual Meeting</a:t>
            </a:r>
          </a:p>
        </p:txBody>
      </p:sp>
      <p:pic>
        <p:nvPicPr>
          <p:cNvPr id="13" name="Picture 12"/>
          <p:cNvPicPr>
            <a:picLocks/>
          </p:cNvPicPr>
          <p:nvPr userDrawn="1"/>
        </p:nvPicPr>
        <p:blipFill>
          <a:blip r:embed="rId16" cstate="print"/>
          <a:stretch>
            <a:fillRect/>
          </a:stretch>
        </p:blipFill>
        <p:spPr>
          <a:xfrm>
            <a:off x="9829439" y="6252633"/>
            <a:ext cx="2365363" cy="605369"/>
          </a:xfrm>
          <a:prstGeom prst="rect">
            <a:avLst/>
          </a:prstGeom>
        </p:spPr>
      </p:pic>
    </p:spTree>
    <p:extLst>
      <p:ext uri="{BB962C8B-B14F-4D97-AF65-F5344CB8AC3E}">
        <p14:creationId xmlns:p14="http://schemas.microsoft.com/office/powerpoint/2010/main" val="1800655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dt="0"/>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unfccc.int/event/earth-information-day-2020"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A5EBF8-F3DB-4CE0-9450-04110F801114}"/>
              </a:ext>
            </a:extLst>
          </p:cNvPr>
          <p:cNvSpPr>
            <a:spLocks noGrp="1"/>
          </p:cNvSpPr>
          <p:nvPr>
            <p:ph type="ctrTitle"/>
          </p:nvPr>
        </p:nvSpPr>
        <p:spPr/>
        <p:txBody>
          <a:bodyPr/>
          <a:lstStyle/>
          <a:p>
            <a:r>
              <a:rPr lang="de-DE" dirty="0"/>
              <a:t>Joint CEOS CGMS Working Group on Climate</a:t>
            </a:r>
            <a:endParaRPr lang="en-US" dirty="0"/>
          </a:p>
        </p:txBody>
      </p:sp>
      <p:sp>
        <p:nvSpPr>
          <p:cNvPr id="3" name="Untertitel 2">
            <a:extLst>
              <a:ext uri="{FF2B5EF4-FFF2-40B4-BE49-F238E27FC236}">
                <a16:creationId xmlns:a16="http://schemas.microsoft.com/office/drawing/2014/main" id="{2ED16F98-3D2F-4CF5-A901-EC1A983C815E}"/>
              </a:ext>
            </a:extLst>
          </p:cNvPr>
          <p:cNvSpPr>
            <a:spLocks noGrp="1"/>
          </p:cNvSpPr>
          <p:nvPr>
            <p:ph type="subTitle" idx="1"/>
          </p:nvPr>
        </p:nvSpPr>
        <p:spPr/>
        <p:txBody>
          <a:bodyPr/>
          <a:lstStyle/>
          <a:p>
            <a:r>
              <a:rPr lang="de-DE" dirty="0"/>
              <a:t>Virtual Meeting</a:t>
            </a:r>
          </a:p>
          <a:p>
            <a:r>
              <a:rPr lang="de-DE" dirty="0"/>
              <a:t>March 16th, 2021</a:t>
            </a:r>
          </a:p>
        </p:txBody>
      </p:sp>
    </p:spTree>
    <p:extLst>
      <p:ext uri="{BB962C8B-B14F-4D97-AF65-F5344CB8AC3E}">
        <p14:creationId xmlns:p14="http://schemas.microsoft.com/office/powerpoint/2010/main" val="2786371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30400" y="148819"/>
            <a:ext cx="8331200" cy="1143000"/>
          </a:xfrm>
        </p:spPr>
        <p:txBody>
          <a:bodyPr>
            <a:normAutofit/>
          </a:bodyPr>
          <a:lstStyle/>
          <a:p>
            <a:r>
              <a:rPr lang="en-GB" b="1" dirty="0"/>
              <a:t>UNFCCC Engagement</a:t>
            </a:r>
            <a:endParaRPr lang="en-GB" dirty="0"/>
          </a:p>
        </p:txBody>
      </p:sp>
      <p:sp>
        <p:nvSpPr>
          <p:cNvPr id="2" name="Slide Number Placeholder 1"/>
          <p:cNvSpPr>
            <a:spLocks noGrp="1"/>
          </p:cNvSpPr>
          <p:nvPr>
            <p:ph type="sldNum" sz="quarter" idx="4294967295"/>
          </p:nvPr>
        </p:nvSpPr>
        <p:spPr>
          <a:xfrm>
            <a:off x="11887200" y="6629400"/>
            <a:ext cx="304800" cy="187325"/>
          </a:xfrm>
          <a:prstGeom prst="roundRect">
            <a:avLst>
              <a:gd name="adj" fmla="val 16667"/>
            </a:avLst>
          </a:prstGeom>
        </p:spPr>
        <p:txBody>
          <a:bodyPr/>
          <a:lstStyle/>
          <a:p>
            <a:fld id="{86CB4B4D-7CA3-9044-876B-883B54F8677D}" type="slidenum">
              <a:rPr lang="uk-UA" smtClean="0"/>
              <a:pPr/>
              <a:t>10</a:t>
            </a:fld>
            <a:endParaRPr lang="uk-UA" dirty="0"/>
          </a:p>
        </p:txBody>
      </p:sp>
      <p:sp>
        <p:nvSpPr>
          <p:cNvPr id="3" name="Content Placeholder 2"/>
          <p:cNvSpPr>
            <a:spLocks noGrp="1"/>
          </p:cNvSpPr>
          <p:nvPr>
            <p:ph sz="quarter" idx="4294967295"/>
          </p:nvPr>
        </p:nvSpPr>
        <p:spPr>
          <a:xfrm>
            <a:off x="351692" y="1793631"/>
            <a:ext cx="11535508" cy="4232032"/>
          </a:xfrm>
        </p:spPr>
        <p:txBody>
          <a:bodyPr>
            <a:normAutofit fontScale="85000" lnSpcReduction="20000"/>
          </a:bodyPr>
          <a:lstStyle/>
          <a:p>
            <a:pPr marL="342900" indent="-342900" algn="just">
              <a:spcAft>
                <a:spcPts val="1200"/>
              </a:spcAft>
            </a:pPr>
            <a:r>
              <a:rPr lang="en-GB" sz="3500" dirty="0"/>
              <a:t>Maintaining the effective focal point established through </a:t>
            </a:r>
            <a:r>
              <a:rPr lang="en-GB" sz="3500" dirty="0" err="1"/>
              <a:t>WGClimate</a:t>
            </a:r>
            <a:r>
              <a:rPr lang="en-GB" sz="3500" dirty="0"/>
              <a:t>, but increasing communication on contributions from other parts of CEOS (in SBSTA statements, SBSTA Briefings, Earth Information Day etc.);</a:t>
            </a:r>
          </a:p>
          <a:p>
            <a:pPr marL="342900" indent="-342900" algn="just">
              <a:spcAft>
                <a:spcPts val="1200"/>
              </a:spcAft>
            </a:pPr>
            <a:r>
              <a:rPr lang="en-GB" sz="3500" dirty="0"/>
              <a:t>AFOLU roadmap team established in CEOS;</a:t>
            </a:r>
          </a:p>
          <a:p>
            <a:pPr marL="342900" indent="-342900" algn="just">
              <a:spcAft>
                <a:spcPts val="1200"/>
              </a:spcAft>
            </a:pPr>
            <a:r>
              <a:rPr lang="en-GB" sz="3500" dirty="0"/>
              <a:t>In order to systematically survey the different contributions to the GST from CEOS including conclusions, a CEOS Global Stocktake Strategy team under lead of SIT chair has been established to set up a high-level strategy paper. </a:t>
            </a:r>
          </a:p>
          <a:p>
            <a:pPr marL="342900" indent="-342900" algn="just">
              <a:spcAft>
                <a:spcPts val="1200"/>
              </a:spcAft>
            </a:pPr>
            <a:endParaRPr lang="en-GB" sz="3500" dirty="0"/>
          </a:p>
        </p:txBody>
      </p:sp>
    </p:spTree>
    <p:extLst>
      <p:ext uri="{BB962C8B-B14F-4D97-AF65-F5344CB8AC3E}">
        <p14:creationId xmlns:p14="http://schemas.microsoft.com/office/powerpoint/2010/main" val="1738839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2"/>
            <a:ext cx="10972800" cy="3641102"/>
          </a:xfrm>
        </p:spPr>
        <p:txBody>
          <a:bodyPr>
            <a:normAutofit fontScale="92500" lnSpcReduction="10000"/>
          </a:bodyPr>
          <a:lstStyle/>
          <a:p>
            <a:r>
              <a:rPr lang="en-GB" dirty="0"/>
              <a:t>Pandemic situation: Move of COP-26 to 2021</a:t>
            </a:r>
          </a:p>
          <a:p>
            <a:r>
              <a:rPr lang="en-GB" dirty="0"/>
              <a:t>Climate Dialogue ongoing on: </a:t>
            </a:r>
            <a:br>
              <a:rPr lang="en-GB" dirty="0"/>
            </a:br>
            <a:r>
              <a:rPr lang="en-GB" dirty="0"/>
              <a:t>Virtual UNFCCC / SBSTA Earth Information Day 2020</a:t>
            </a:r>
          </a:p>
          <a:p>
            <a:r>
              <a:rPr lang="en-GB" dirty="0"/>
              <a:t>Mitigation panel discussion including CEOS</a:t>
            </a:r>
          </a:p>
          <a:p>
            <a:r>
              <a:rPr lang="en-GB" dirty="0"/>
              <a:t>3 poster contributions including GHG roadmap, Use cases, and ECV inventory</a:t>
            </a:r>
          </a:p>
          <a:p>
            <a:r>
              <a:rPr lang="en-GB" dirty="0"/>
              <a:t>Resume can be found on UNFCCC website and information note</a:t>
            </a:r>
            <a:endParaRPr lang="en-GB" dirty="0">
              <a:hlinkClick r:id="rId3"/>
            </a:endParaRPr>
          </a:p>
        </p:txBody>
      </p:sp>
      <p:sp>
        <p:nvSpPr>
          <p:cNvPr id="2" name="Title 1"/>
          <p:cNvSpPr>
            <a:spLocks noGrp="1"/>
          </p:cNvSpPr>
          <p:nvPr>
            <p:ph type="title"/>
          </p:nvPr>
        </p:nvSpPr>
        <p:spPr/>
        <p:txBody>
          <a:bodyPr/>
          <a:lstStyle/>
          <a:p>
            <a:r>
              <a:rPr lang="en-GB" b="1" dirty="0"/>
              <a:t>UNFCCC Earth Info Day 2020</a:t>
            </a:r>
          </a:p>
        </p:txBody>
      </p:sp>
      <p:sp>
        <p:nvSpPr>
          <p:cNvPr id="9" name="Textfeld 8">
            <a:extLst>
              <a:ext uri="{FF2B5EF4-FFF2-40B4-BE49-F238E27FC236}">
                <a16:creationId xmlns:a16="http://schemas.microsoft.com/office/drawing/2014/main" id="{6403E376-83B1-4305-81A0-88C67C52A8A1}"/>
              </a:ext>
            </a:extLst>
          </p:cNvPr>
          <p:cNvSpPr txBox="1"/>
          <p:nvPr/>
        </p:nvSpPr>
        <p:spPr>
          <a:xfrm>
            <a:off x="958394" y="5257798"/>
            <a:ext cx="10624006" cy="923330"/>
          </a:xfrm>
          <a:prstGeom prst="rect">
            <a:avLst/>
          </a:prstGeom>
          <a:noFill/>
        </p:spPr>
        <p:txBody>
          <a:bodyPr wrap="square" rtlCol="0">
            <a:spAutoFit/>
          </a:bodyPr>
          <a:lstStyle/>
          <a:p>
            <a:r>
              <a:rPr lang="en-GB" dirty="0">
                <a:hlinkClick r:id="rId3"/>
              </a:rPr>
              <a:t>https://unfccc.int/event/earth-information-day-2020</a:t>
            </a:r>
            <a:endParaRPr lang="en-GB" dirty="0"/>
          </a:p>
          <a:p>
            <a:r>
              <a:rPr lang="en-GB" dirty="0"/>
              <a:t>https://unfccc.int/sites/default/files/resource/EID2020%20Information%20note.pdf</a:t>
            </a:r>
          </a:p>
          <a:p>
            <a:endParaRPr lang="en-US" dirty="0"/>
          </a:p>
        </p:txBody>
      </p:sp>
    </p:spTree>
    <p:extLst>
      <p:ext uri="{BB962C8B-B14F-4D97-AF65-F5344CB8AC3E}">
        <p14:creationId xmlns:p14="http://schemas.microsoft.com/office/powerpoint/2010/main" val="1532659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0400" y="148819"/>
            <a:ext cx="8331200" cy="1143000"/>
          </a:xfrm>
        </p:spPr>
        <p:txBody>
          <a:bodyPr/>
          <a:lstStyle/>
          <a:p>
            <a:r>
              <a:rPr lang="en-GB" b="1" dirty="0"/>
              <a:t>Next Meeting - WGClimate#14bis</a:t>
            </a:r>
          </a:p>
        </p:txBody>
      </p:sp>
      <p:sp>
        <p:nvSpPr>
          <p:cNvPr id="3" name="Content Placeholder 2"/>
          <p:cNvSpPr>
            <a:spLocks noGrp="1"/>
          </p:cNvSpPr>
          <p:nvPr>
            <p:ph idx="1"/>
          </p:nvPr>
        </p:nvSpPr>
        <p:spPr/>
        <p:txBody>
          <a:bodyPr>
            <a:normAutofit lnSpcReduction="10000"/>
          </a:bodyPr>
          <a:lstStyle/>
          <a:p>
            <a:r>
              <a:rPr lang="en-GB" dirty="0"/>
              <a:t>Update from SIT 36 &amp; consequences for </a:t>
            </a:r>
            <a:r>
              <a:rPr lang="en-GB" dirty="0" err="1"/>
              <a:t>WGClimate</a:t>
            </a:r>
            <a:r>
              <a:rPr lang="en-GB" dirty="0"/>
              <a:t> </a:t>
            </a:r>
          </a:p>
          <a:p>
            <a:r>
              <a:rPr lang="en-GB" dirty="0"/>
              <a:t>Action item update</a:t>
            </a:r>
          </a:p>
          <a:p>
            <a:r>
              <a:rPr lang="en-GB" dirty="0"/>
              <a:t>CGMS action item update</a:t>
            </a:r>
          </a:p>
          <a:p>
            <a:r>
              <a:rPr lang="en-GB" dirty="0"/>
              <a:t>Preparation of CGMS WG meetings and plenary</a:t>
            </a:r>
          </a:p>
          <a:p>
            <a:r>
              <a:rPr lang="en-GB" dirty="0"/>
              <a:t>Discussion on use cases</a:t>
            </a:r>
          </a:p>
          <a:p>
            <a:endParaRPr lang="en-GB" dirty="0"/>
          </a:p>
          <a:p>
            <a:r>
              <a:rPr lang="en-GB" dirty="0" err="1"/>
              <a:t>WGClimate</a:t>
            </a:r>
            <a:r>
              <a:rPr lang="en-GB" dirty="0"/>
              <a:t> 15 meeting to be expected also virtually.</a:t>
            </a:r>
            <a:br>
              <a:rPr lang="en-GB" dirty="0"/>
            </a:br>
            <a:r>
              <a:rPr lang="en-GB" dirty="0"/>
              <a:t>(I hope I can serve with more suitable meeting times)</a:t>
            </a:r>
          </a:p>
          <a:p>
            <a:endParaRPr lang="en-GB" dirty="0"/>
          </a:p>
        </p:txBody>
      </p:sp>
    </p:spTree>
    <p:extLst>
      <p:ext uri="{BB962C8B-B14F-4D97-AF65-F5344CB8AC3E}">
        <p14:creationId xmlns:p14="http://schemas.microsoft.com/office/powerpoint/2010/main" val="234628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0E27A4ED-C59E-413F-96DF-93B3321581B8}"/>
              </a:ext>
            </a:extLst>
          </p:cNvPr>
          <p:cNvSpPr>
            <a:spLocks noGrp="1"/>
          </p:cNvSpPr>
          <p:nvPr>
            <p:ph idx="1"/>
          </p:nvPr>
        </p:nvSpPr>
        <p:spPr/>
        <p:txBody>
          <a:bodyPr/>
          <a:lstStyle/>
          <a:p>
            <a:endParaRPr lang="en-US"/>
          </a:p>
        </p:txBody>
      </p:sp>
      <p:sp>
        <p:nvSpPr>
          <p:cNvPr id="3" name="Titel 2">
            <a:extLst>
              <a:ext uri="{FF2B5EF4-FFF2-40B4-BE49-F238E27FC236}">
                <a16:creationId xmlns:a16="http://schemas.microsoft.com/office/drawing/2014/main" id="{D4029FBB-19BB-41B8-9E7E-A70062299C7F}"/>
              </a:ext>
            </a:extLst>
          </p:cNvPr>
          <p:cNvSpPr>
            <a:spLocks noGrp="1"/>
          </p:cNvSpPr>
          <p:nvPr>
            <p:ph type="title"/>
          </p:nvPr>
        </p:nvSpPr>
        <p:spPr/>
        <p:txBody>
          <a:bodyPr/>
          <a:lstStyle/>
          <a:p>
            <a:endParaRPr lang="en-US" dirty="0"/>
          </a:p>
        </p:txBody>
      </p:sp>
    </p:spTree>
    <p:extLst>
      <p:ext uri="{BB962C8B-B14F-4D97-AF65-F5344CB8AC3E}">
        <p14:creationId xmlns:p14="http://schemas.microsoft.com/office/powerpoint/2010/main" val="2186065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A8AD1D44-E901-4BEF-B2D2-8C1DB8788487}"/>
              </a:ext>
            </a:extLst>
          </p:cNvPr>
          <p:cNvSpPr>
            <a:spLocks noGrp="1"/>
          </p:cNvSpPr>
          <p:nvPr>
            <p:ph idx="1"/>
          </p:nvPr>
        </p:nvSpPr>
        <p:spPr/>
        <p:txBody>
          <a:bodyPr>
            <a:normAutofit fontScale="85000" lnSpcReduction="20000"/>
          </a:bodyPr>
          <a:lstStyle/>
          <a:p>
            <a:r>
              <a:rPr lang="de-DE" dirty="0"/>
              <a:t>The GHG </a:t>
            </a:r>
            <a:r>
              <a:rPr lang="de-DE" dirty="0" err="1"/>
              <a:t>roadmap</a:t>
            </a:r>
            <a:r>
              <a:rPr lang="de-DE" dirty="0"/>
              <a:t> </a:t>
            </a:r>
            <a:r>
              <a:rPr lang="de-DE" dirty="0" err="1"/>
              <a:t>serves</a:t>
            </a:r>
            <a:r>
              <a:rPr lang="de-DE" dirty="0"/>
              <a:t> </a:t>
            </a:r>
            <a:r>
              <a:rPr lang="de-DE" dirty="0" err="1"/>
              <a:t>the</a:t>
            </a:r>
            <a:r>
              <a:rPr lang="de-DE" dirty="0"/>
              <a:t> GST </a:t>
            </a:r>
            <a:r>
              <a:rPr lang="de-DE" dirty="0" err="1"/>
              <a:t>with</a:t>
            </a:r>
            <a:r>
              <a:rPr lang="de-DE" dirty="0"/>
              <a:t> </a:t>
            </a:r>
            <a:r>
              <a:rPr lang="de-DE" dirty="0" err="1"/>
              <a:t>emphasis</a:t>
            </a:r>
            <a:r>
              <a:rPr lang="de-DE" dirty="0"/>
              <a:t> </a:t>
            </a:r>
            <a:r>
              <a:rPr lang="de-DE" dirty="0" err="1"/>
              <a:t>to</a:t>
            </a:r>
            <a:r>
              <a:rPr lang="de-DE" dirty="0"/>
              <a:t> </a:t>
            </a:r>
            <a:r>
              <a:rPr lang="de-DE" dirty="0" err="1"/>
              <a:t>mitigation</a:t>
            </a:r>
            <a:r>
              <a:rPr lang="de-DE" dirty="0"/>
              <a:t> </a:t>
            </a:r>
            <a:r>
              <a:rPr lang="de-DE" dirty="0" err="1"/>
              <a:t>with</a:t>
            </a:r>
            <a:r>
              <a:rPr lang="de-DE" dirty="0"/>
              <a:t> a </a:t>
            </a:r>
            <a:r>
              <a:rPr lang="de-DE" dirty="0" err="1"/>
              <a:t>perspective</a:t>
            </a:r>
            <a:r>
              <a:rPr lang="de-DE" dirty="0"/>
              <a:t> on GST in 2023 („</a:t>
            </a:r>
            <a:r>
              <a:rPr lang="de-DE" dirty="0" err="1"/>
              <a:t>pilot</a:t>
            </a:r>
            <a:r>
              <a:rPr lang="de-DE" dirty="0"/>
              <a:t>“) and in 2028 („operational“)</a:t>
            </a:r>
          </a:p>
          <a:p>
            <a:r>
              <a:rPr lang="de-DE" dirty="0"/>
              <a:t>In parallel, AFOLU </a:t>
            </a:r>
            <a:r>
              <a:rPr lang="de-DE" dirty="0" err="1"/>
              <a:t>roadmap</a:t>
            </a:r>
            <a:r>
              <a:rPr lang="de-DE" dirty="0"/>
              <a:t> </a:t>
            </a:r>
            <a:r>
              <a:rPr lang="de-DE" dirty="0" err="1"/>
              <a:t>team</a:t>
            </a:r>
            <a:r>
              <a:rPr lang="de-DE" dirty="0"/>
              <a:t> </a:t>
            </a:r>
            <a:r>
              <a:rPr lang="de-DE" dirty="0" err="1"/>
              <a:t>aiming</a:t>
            </a:r>
            <a:r>
              <a:rPr lang="de-DE" dirty="0"/>
              <a:t> </a:t>
            </a:r>
            <a:r>
              <a:rPr lang="de-DE" dirty="0" err="1"/>
              <a:t>to</a:t>
            </a:r>
            <a:r>
              <a:rPr lang="de-DE" dirty="0"/>
              <a:t> support GST 2023</a:t>
            </a:r>
          </a:p>
          <a:p>
            <a:r>
              <a:rPr lang="de-DE" dirty="0"/>
              <a:t>In </a:t>
            </a:r>
            <a:r>
              <a:rPr lang="de-DE" dirty="0" err="1"/>
              <a:t>screening</a:t>
            </a:r>
            <a:r>
              <a:rPr lang="de-DE" dirty="0"/>
              <a:t> </a:t>
            </a:r>
            <a:r>
              <a:rPr lang="de-DE" dirty="0" err="1"/>
              <a:t>the</a:t>
            </a:r>
            <a:r>
              <a:rPr lang="de-DE" dirty="0"/>
              <a:t> Paris Agreement, </a:t>
            </a:r>
            <a:r>
              <a:rPr lang="de-DE" dirty="0" err="1"/>
              <a:t>it</a:t>
            </a:r>
            <a:r>
              <a:rPr lang="de-DE" dirty="0"/>
              <a:t> was </a:t>
            </a:r>
            <a:r>
              <a:rPr lang="de-DE" dirty="0" err="1"/>
              <a:t>found</a:t>
            </a:r>
            <a:r>
              <a:rPr lang="de-DE" dirty="0"/>
              <a:t> </a:t>
            </a:r>
            <a:r>
              <a:rPr lang="de-DE" dirty="0" err="1"/>
              <a:t>that</a:t>
            </a:r>
            <a:r>
              <a:rPr lang="de-DE" dirty="0"/>
              <a:t> CEOS </a:t>
            </a:r>
            <a:r>
              <a:rPr lang="de-DE" dirty="0" err="1"/>
              <a:t>can</a:t>
            </a:r>
            <a:r>
              <a:rPr lang="de-DE" dirty="0"/>
              <a:t> support </a:t>
            </a:r>
            <a:r>
              <a:rPr lang="de-DE" dirty="0" err="1"/>
              <a:t>with</a:t>
            </a:r>
            <a:r>
              <a:rPr lang="de-DE" dirty="0"/>
              <a:t> additional </a:t>
            </a:r>
            <a:r>
              <a:rPr lang="de-DE" dirty="0" err="1"/>
              <a:t>actvities</a:t>
            </a:r>
            <a:endParaRPr lang="de-DE" dirty="0"/>
          </a:p>
          <a:p>
            <a:r>
              <a:rPr lang="de-DE" dirty="0"/>
              <a:t>SIT </a:t>
            </a:r>
            <a:r>
              <a:rPr lang="de-DE" dirty="0" err="1"/>
              <a:t>chair</a:t>
            </a:r>
            <a:r>
              <a:rPr lang="de-DE" dirty="0"/>
              <a:t> and vice </a:t>
            </a:r>
            <a:r>
              <a:rPr lang="de-DE" dirty="0" err="1"/>
              <a:t>chair</a:t>
            </a:r>
            <a:r>
              <a:rPr lang="de-DE" dirty="0"/>
              <a:t> </a:t>
            </a:r>
            <a:r>
              <a:rPr lang="de-DE" dirty="0" err="1"/>
              <a:t>agreed</a:t>
            </a:r>
            <a:r>
              <a:rPr lang="de-DE" dirty="0"/>
              <a:t> </a:t>
            </a:r>
            <a:r>
              <a:rPr lang="de-DE" dirty="0" err="1"/>
              <a:t>to</a:t>
            </a:r>
            <a:r>
              <a:rPr lang="de-DE" dirty="0"/>
              <a:t> </a:t>
            </a:r>
            <a:r>
              <a:rPr lang="de-DE" dirty="0" err="1"/>
              <a:t>establish</a:t>
            </a:r>
            <a:r>
              <a:rPr lang="de-DE" dirty="0"/>
              <a:t> a CEOS GST </a:t>
            </a:r>
            <a:r>
              <a:rPr lang="de-DE" dirty="0" err="1"/>
              <a:t>team</a:t>
            </a:r>
            <a:r>
              <a:rPr lang="de-DE" dirty="0"/>
              <a:t> </a:t>
            </a:r>
            <a:r>
              <a:rPr lang="de-DE" dirty="0" err="1"/>
              <a:t>to</a:t>
            </a:r>
            <a:r>
              <a:rPr lang="de-DE" dirty="0"/>
              <a:t> </a:t>
            </a:r>
            <a:r>
              <a:rPr lang="de-DE" dirty="0" err="1"/>
              <a:t>survey</a:t>
            </a:r>
            <a:r>
              <a:rPr lang="de-DE" dirty="0"/>
              <a:t> a </a:t>
            </a:r>
            <a:r>
              <a:rPr lang="de-DE" dirty="0" err="1"/>
              <a:t>strategy</a:t>
            </a:r>
            <a:endParaRPr lang="de-DE" dirty="0"/>
          </a:p>
          <a:p>
            <a:r>
              <a:rPr lang="de-DE" dirty="0"/>
              <a:t>Members </a:t>
            </a:r>
            <a:r>
              <a:rPr lang="de-DE" dirty="0" err="1"/>
              <a:t>for</a:t>
            </a:r>
            <a:r>
              <a:rPr lang="de-DE" dirty="0"/>
              <a:t> </a:t>
            </a:r>
            <a:r>
              <a:rPr lang="de-DE" dirty="0" err="1"/>
              <a:t>WGClimate</a:t>
            </a:r>
            <a:r>
              <a:rPr lang="de-DE" dirty="0"/>
              <a:t>: A von Bargen, J Schulz; </a:t>
            </a:r>
            <a:r>
              <a:rPr lang="de-DE" dirty="0" err="1"/>
              <a:t>for</a:t>
            </a:r>
            <a:r>
              <a:rPr lang="de-DE" dirty="0"/>
              <a:t> GHG </a:t>
            </a:r>
            <a:r>
              <a:rPr lang="de-DE" dirty="0" err="1"/>
              <a:t>task</a:t>
            </a:r>
            <a:r>
              <a:rPr lang="de-DE" dirty="0"/>
              <a:t> </a:t>
            </a:r>
            <a:r>
              <a:rPr lang="de-DE" dirty="0" err="1"/>
              <a:t>team</a:t>
            </a:r>
            <a:r>
              <a:rPr lang="de-DE" dirty="0"/>
              <a:t> M Dowell, J Privette</a:t>
            </a:r>
          </a:p>
          <a:p>
            <a:r>
              <a:rPr lang="de-DE" dirty="0"/>
              <a:t>The  (high-level) </a:t>
            </a:r>
            <a:r>
              <a:rPr lang="de-DE" i="1" dirty="0"/>
              <a:t>CEOS Global Stocktake </a:t>
            </a:r>
            <a:r>
              <a:rPr lang="de-DE" i="1" dirty="0" err="1"/>
              <a:t>Strategy</a:t>
            </a:r>
            <a:r>
              <a:rPr lang="de-DE" dirty="0"/>
              <a:t> </a:t>
            </a:r>
            <a:r>
              <a:rPr lang="de-DE" dirty="0" err="1"/>
              <a:t>now</a:t>
            </a:r>
            <a:r>
              <a:rPr lang="de-DE" dirty="0"/>
              <a:t> </a:t>
            </a:r>
            <a:r>
              <a:rPr lang="de-DE" dirty="0" err="1"/>
              <a:t>be</a:t>
            </a:r>
            <a:r>
              <a:rPr lang="de-DE" dirty="0"/>
              <a:t> </a:t>
            </a:r>
            <a:r>
              <a:rPr lang="de-DE" dirty="0" err="1"/>
              <a:t>distributed</a:t>
            </a:r>
            <a:r>
              <a:rPr lang="de-DE" dirty="0"/>
              <a:t> </a:t>
            </a:r>
            <a:r>
              <a:rPr lang="de-DE" dirty="0" err="1"/>
              <a:t>to</a:t>
            </a:r>
            <a:r>
              <a:rPr lang="de-DE" dirty="0"/>
              <a:t> </a:t>
            </a:r>
            <a:r>
              <a:rPr lang="de-DE" dirty="0" err="1"/>
              <a:t>the</a:t>
            </a:r>
            <a:r>
              <a:rPr lang="de-DE" dirty="0"/>
              <a:t> </a:t>
            </a:r>
            <a:r>
              <a:rPr lang="de-DE" dirty="0" err="1"/>
              <a:t>principals</a:t>
            </a:r>
            <a:r>
              <a:rPr lang="de-DE" dirty="0"/>
              <a:t> </a:t>
            </a:r>
            <a:r>
              <a:rPr lang="de-DE" dirty="0" err="1"/>
              <a:t>for</a:t>
            </a:r>
            <a:r>
              <a:rPr lang="de-DE" dirty="0"/>
              <a:t> </a:t>
            </a:r>
            <a:r>
              <a:rPr lang="de-DE" dirty="0" err="1"/>
              <a:t>approval</a:t>
            </a:r>
            <a:r>
              <a:rPr lang="de-DE" dirty="0"/>
              <a:t> </a:t>
            </a:r>
            <a:r>
              <a:rPr lang="de-DE" dirty="0" err="1"/>
              <a:t>during</a:t>
            </a:r>
            <a:r>
              <a:rPr lang="de-DE" dirty="0"/>
              <a:t> </a:t>
            </a:r>
            <a:r>
              <a:rPr lang="de-DE" dirty="0" err="1"/>
              <a:t>the</a:t>
            </a:r>
            <a:r>
              <a:rPr lang="de-DE" dirty="0"/>
              <a:t> SIT 36</a:t>
            </a:r>
            <a:endParaRPr lang="en-US" dirty="0"/>
          </a:p>
        </p:txBody>
      </p:sp>
      <p:sp>
        <p:nvSpPr>
          <p:cNvPr id="3" name="Titel 2">
            <a:extLst>
              <a:ext uri="{FF2B5EF4-FFF2-40B4-BE49-F238E27FC236}">
                <a16:creationId xmlns:a16="http://schemas.microsoft.com/office/drawing/2014/main" id="{8BA6017C-5642-477A-A892-2F27F829D7BC}"/>
              </a:ext>
            </a:extLst>
          </p:cNvPr>
          <p:cNvSpPr>
            <a:spLocks noGrp="1"/>
          </p:cNvSpPr>
          <p:nvPr>
            <p:ph type="title"/>
          </p:nvPr>
        </p:nvSpPr>
        <p:spPr/>
        <p:txBody>
          <a:bodyPr/>
          <a:lstStyle/>
          <a:p>
            <a:r>
              <a:rPr lang="de-DE" dirty="0"/>
              <a:t>CEOS Global Stocktake </a:t>
            </a:r>
            <a:r>
              <a:rPr lang="de-DE" dirty="0" err="1"/>
              <a:t>Strategy</a:t>
            </a:r>
            <a:endParaRPr lang="en-US" dirty="0"/>
          </a:p>
        </p:txBody>
      </p:sp>
    </p:spTree>
    <p:extLst>
      <p:ext uri="{BB962C8B-B14F-4D97-AF65-F5344CB8AC3E}">
        <p14:creationId xmlns:p14="http://schemas.microsoft.com/office/powerpoint/2010/main" val="1890333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79CB999A-0CD7-49F9-BA54-BA4248F031C5}"/>
              </a:ext>
            </a:extLst>
          </p:cNvPr>
          <p:cNvSpPr>
            <a:spLocks noGrp="1"/>
          </p:cNvSpPr>
          <p:nvPr>
            <p:ph idx="1"/>
          </p:nvPr>
        </p:nvSpPr>
        <p:spPr/>
        <p:txBody>
          <a:bodyPr>
            <a:normAutofit fontScale="92500" lnSpcReduction="20000"/>
          </a:bodyPr>
          <a:lstStyle/>
          <a:p>
            <a:r>
              <a:rPr lang="de-DE" dirty="0" err="1"/>
              <a:t>Some</a:t>
            </a:r>
            <a:r>
              <a:rPr lang="de-DE" dirty="0"/>
              <a:t> virtual </a:t>
            </a:r>
            <a:r>
              <a:rPr lang="de-DE" dirty="0" err="1"/>
              <a:t>meetings</a:t>
            </a:r>
            <a:r>
              <a:rPr lang="de-DE" dirty="0"/>
              <a:t> in </a:t>
            </a:r>
            <a:r>
              <a:rPr lang="de-DE" dirty="0" err="1"/>
              <a:t>December</a:t>
            </a:r>
            <a:r>
              <a:rPr lang="de-DE" dirty="0"/>
              <a:t>, </a:t>
            </a:r>
            <a:r>
              <a:rPr lang="de-DE" dirty="0" err="1"/>
              <a:t>January</a:t>
            </a:r>
            <a:r>
              <a:rPr lang="de-DE" dirty="0"/>
              <a:t>, </a:t>
            </a:r>
            <a:r>
              <a:rPr lang="de-DE" dirty="0" err="1"/>
              <a:t>February</a:t>
            </a:r>
            <a:r>
              <a:rPr lang="de-DE" dirty="0"/>
              <a:t> time </a:t>
            </a:r>
            <a:r>
              <a:rPr lang="de-DE" dirty="0" err="1"/>
              <a:t>frame</a:t>
            </a:r>
            <a:endParaRPr lang="de-DE" dirty="0"/>
          </a:p>
          <a:p>
            <a:r>
              <a:rPr lang="de-DE" dirty="0"/>
              <a:t>Lead </a:t>
            </a:r>
            <a:r>
              <a:rPr lang="de-DE" dirty="0" err="1"/>
              <a:t>author</a:t>
            </a:r>
            <a:r>
              <a:rPr lang="de-DE" dirty="0"/>
              <a:t>: Stephen Briggs (ESA);</a:t>
            </a:r>
          </a:p>
          <a:p>
            <a:r>
              <a:rPr lang="de-DE" dirty="0"/>
              <a:t>First draft </a:t>
            </a:r>
            <a:r>
              <a:rPr lang="de-DE" dirty="0" err="1"/>
              <a:t>circulated</a:t>
            </a:r>
            <a:r>
              <a:rPr lang="de-DE" dirty="0"/>
              <a:t> in </a:t>
            </a:r>
            <a:r>
              <a:rPr lang="de-DE" dirty="0" err="1"/>
              <a:t>February</a:t>
            </a:r>
            <a:r>
              <a:rPr lang="de-DE" dirty="0"/>
              <a:t> 2021;</a:t>
            </a:r>
          </a:p>
          <a:p>
            <a:r>
              <a:rPr lang="de-DE" dirty="0" err="1"/>
              <a:t>WGClimate</a:t>
            </a:r>
            <a:r>
              <a:rPr lang="de-DE" dirty="0"/>
              <a:t> </a:t>
            </a:r>
            <a:r>
              <a:rPr lang="de-DE" dirty="0" err="1"/>
              <a:t>members</a:t>
            </a:r>
            <a:r>
              <a:rPr lang="de-DE" dirty="0"/>
              <a:t> </a:t>
            </a:r>
            <a:r>
              <a:rPr lang="de-DE" dirty="0" err="1"/>
              <a:t>commented</a:t>
            </a:r>
            <a:r>
              <a:rPr lang="de-DE" dirty="0"/>
              <a:t> (</a:t>
            </a:r>
            <a:r>
              <a:rPr lang="de-DE" dirty="0" err="1"/>
              <a:t>see</a:t>
            </a:r>
            <a:r>
              <a:rPr lang="de-DE" dirty="0"/>
              <a:t> </a:t>
            </a:r>
            <a:r>
              <a:rPr lang="de-DE" dirty="0" err="1"/>
              <a:t>below</a:t>
            </a:r>
            <a:r>
              <a:rPr lang="de-DE" dirty="0"/>
              <a:t>)</a:t>
            </a:r>
            <a:r>
              <a:rPr lang="en-US" dirty="0"/>
              <a:t> and offered additional support (provided some extra input at the beginning of March, 2021);</a:t>
            </a:r>
          </a:p>
          <a:p>
            <a:r>
              <a:rPr lang="de-DE" dirty="0"/>
              <a:t>T</a:t>
            </a:r>
            <a:r>
              <a:rPr lang="en-US" dirty="0"/>
              <a:t>he official version (distributed to principals before March 10) is not team-aligned, because no team meeting / discussion about this version; </a:t>
            </a:r>
          </a:p>
          <a:p>
            <a:r>
              <a:rPr lang="en-US" dirty="0"/>
              <a:t>Most comments of </a:t>
            </a:r>
            <a:r>
              <a:rPr lang="en-US" dirty="0" err="1"/>
              <a:t>WGClimate</a:t>
            </a:r>
            <a:r>
              <a:rPr lang="en-US" dirty="0"/>
              <a:t> not reflected.</a:t>
            </a:r>
            <a:endParaRPr lang="de-DE" dirty="0"/>
          </a:p>
        </p:txBody>
      </p:sp>
      <p:sp>
        <p:nvSpPr>
          <p:cNvPr id="3" name="Titel 2">
            <a:extLst>
              <a:ext uri="{FF2B5EF4-FFF2-40B4-BE49-F238E27FC236}">
                <a16:creationId xmlns:a16="http://schemas.microsoft.com/office/drawing/2014/main" id="{0C0B7B77-3818-4023-9F9A-FCF1F0026FBB}"/>
              </a:ext>
            </a:extLst>
          </p:cNvPr>
          <p:cNvSpPr>
            <a:spLocks noGrp="1"/>
          </p:cNvSpPr>
          <p:nvPr>
            <p:ph type="title"/>
          </p:nvPr>
        </p:nvSpPr>
        <p:spPr/>
        <p:txBody>
          <a:bodyPr/>
          <a:lstStyle/>
          <a:p>
            <a:r>
              <a:rPr lang="de-DE" dirty="0"/>
              <a:t>Genesis</a:t>
            </a:r>
            <a:endParaRPr lang="en-US" dirty="0"/>
          </a:p>
        </p:txBody>
      </p:sp>
    </p:spTree>
    <p:extLst>
      <p:ext uri="{BB962C8B-B14F-4D97-AF65-F5344CB8AC3E}">
        <p14:creationId xmlns:p14="http://schemas.microsoft.com/office/powerpoint/2010/main" val="639459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1E784333-8411-4AA2-98FF-C8CABACC5D5A}"/>
              </a:ext>
            </a:extLst>
          </p:cNvPr>
          <p:cNvSpPr>
            <a:spLocks noGrp="1"/>
          </p:cNvSpPr>
          <p:nvPr>
            <p:ph idx="1"/>
          </p:nvPr>
        </p:nvSpPr>
        <p:spPr>
          <a:xfrm>
            <a:off x="609600" y="1487076"/>
            <a:ext cx="10972800" cy="5108981"/>
          </a:xfrm>
        </p:spPr>
        <p:txBody>
          <a:bodyPr>
            <a:normAutofit fontScale="40000" lnSpcReduction="20000"/>
          </a:bodyPr>
          <a:lstStyle/>
          <a:p>
            <a:pPr marL="514350" lvl="0" indent="-514350">
              <a:buFont typeface="+mj-lt"/>
              <a:buAutoNum type="arabicPeriod"/>
            </a:pPr>
            <a:r>
              <a:rPr lang="en-US" sz="3500" dirty="0"/>
              <a:t>We notice recommendations in the paper providing actions/activities on short notice. In our understanding a strategy is a self-standing document pointing to strategic mid-term and long-term goals. The implementation on short notice may be separated from such a paper so that we highly recommend to separate between the paper in its own as a high-level strategy and </a:t>
            </a:r>
            <a:r>
              <a:rPr lang="en-US" sz="3500" i="1" dirty="0"/>
              <a:t>move the recommendations as consequence out of the strategy into an extra file a s a source for coming implementation suggestions</a:t>
            </a:r>
            <a:r>
              <a:rPr lang="en-US" sz="3500" dirty="0"/>
              <a:t>. The advantage will be that the strategy can stand for its own without (major) changes. This is the strength introduced by the excellent description of the Paris Agreement and its consequences. Those won’t change during mid-term.</a:t>
            </a:r>
          </a:p>
          <a:p>
            <a:pPr marL="514350" indent="-514350">
              <a:buFont typeface="+mj-lt"/>
              <a:buAutoNum type="arabicPeriod"/>
            </a:pPr>
            <a:endParaRPr lang="en-US" sz="3500" dirty="0"/>
          </a:p>
          <a:p>
            <a:pPr marL="514350" lvl="0" indent="-514350">
              <a:buFont typeface="+mj-lt"/>
              <a:buAutoNum type="arabicPeriod"/>
            </a:pPr>
            <a:r>
              <a:rPr lang="en-US" sz="3500" dirty="0"/>
              <a:t>The governance process of CEOS foresees that each upcoming strategy / idea shall be cross-checked with existing structures and activities in CEOS bodies. We have the impression that in some parts, especially recommendations, there is a real need to perform the cross-check. Almost each recommendation introduces a new group, which seems in most cases unnecessary, and would mean an additional coordination effort within CEOS. We emphasize again that the unanimous official link of CEOS and CGMS to UNFCCC and SBSTA is the </a:t>
            </a:r>
            <a:r>
              <a:rPr lang="en-US" sz="3500" dirty="0" err="1"/>
              <a:t>WGClimate</a:t>
            </a:r>
            <a:r>
              <a:rPr lang="en-US" sz="3500" dirty="0"/>
              <a:t> per Plenary agreement of its Terms of References.</a:t>
            </a:r>
            <a:br>
              <a:rPr lang="en-US" sz="3500" dirty="0"/>
            </a:br>
            <a:endParaRPr lang="en-US" sz="3500" dirty="0"/>
          </a:p>
          <a:p>
            <a:pPr marL="514350" lvl="0" indent="-514350">
              <a:buFont typeface="+mj-lt"/>
              <a:buAutoNum type="arabicPeriod"/>
            </a:pPr>
            <a:r>
              <a:rPr lang="en-US" sz="3500" dirty="0"/>
              <a:t>Please take note that the </a:t>
            </a:r>
            <a:r>
              <a:rPr lang="en-US" sz="3500" dirty="0" err="1"/>
              <a:t>WGClimate</a:t>
            </a:r>
            <a:r>
              <a:rPr lang="en-US" sz="3500" dirty="0"/>
              <a:t> GHG task teams’ work does not rely only on the AC-VC whitepaper, which is an excellent baseline for the implementation recommendations but has developed a roadmap pointing to a long-term operational vision approved by the CEOS and CGMS Plenaries. The GHG task team goals and deliverables, as described in the roadmap, are not reflected in the strategy. The GHG roadmap aims to support the Global </a:t>
            </a:r>
            <a:r>
              <a:rPr lang="en-US" sz="3500" dirty="0" err="1"/>
              <a:t>Stocktake</a:t>
            </a:r>
            <a:r>
              <a:rPr lang="en-US" sz="3500" dirty="0"/>
              <a:t> and includes, beyond a research/development approach, a long-term operational system approach</a:t>
            </a:r>
            <a:br>
              <a:rPr lang="en-US" sz="3500" dirty="0"/>
            </a:br>
            <a:r>
              <a:rPr lang="en-US" sz="3500" dirty="0"/>
              <a:t>Additionally, AFOLU and its interaction with GHG has been introduced at the very beginning with a workshop in Varese. Unfortunately, due to the pandemic situation this workshop had been moved to summer 2021, but is part of GHG task team planning and activity opening the window to the AFOLU community. </a:t>
            </a:r>
            <a:br>
              <a:rPr lang="en-US" sz="3500" dirty="0"/>
            </a:br>
            <a:r>
              <a:rPr lang="en-US" sz="3500" dirty="0"/>
              <a:t>Please also note that one of the goals of the GHG task team is clearly pointing to the uptake of the stakeholder needs and requirements as such as UNFCCC and others. </a:t>
            </a:r>
            <a:br>
              <a:rPr lang="en-US" sz="3500" dirty="0"/>
            </a:br>
            <a:endParaRPr lang="en-US" sz="3500" dirty="0"/>
          </a:p>
          <a:p>
            <a:pPr marL="514350" lvl="0" indent="-514350">
              <a:buFont typeface="+mj-lt"/>
              <a:buAutoNum type="arabicPeriod"/>
            </a:pPr>
            <a:r>
              <a:rPr lang="en-US" sz="3500" dirty="0"/>
              <a:t>We notice that </a:t>
            </a:r>
            <a:r>
              <a:rPr lang="en-US" sz="3500" dirty="0" err="1"/>
              <a:t>WGClimate</a:t>
            </a:r>
            <a:r>
              <a:rPr lang="en-US" sz="3500" dirty="0"/>
              <a:t> or the GHG Task Team covers several recommendations made in the document. Some may add an implementation task in the GHG roadmap, if not already covered by an existing task. It will be supportive to proceed further on it in the </a:t>
            </a:r>
            <a:r>
              <a:rPr lang="en-US" sz="3500" dirty="0" err="1"/>
              <a:t>WGClimate</a:t>
            </a:r>
            <a:r>
              <a:rPr lang="en-US" sz="3500" dirty="0"/>
              <a:t> and GHG Task Team and conclude this in the recommendations.  The details can be discussed with the authors.</a:t>
            </a:r>
          </a:p>
          <a:p>
            <a:endParaRPr lang="en-US" dirty="0"/>
          </a:p>
        </p:txBody>
      </p:sp>
      <p:sp>
        <p:nvSpPr>
          <p:cNvPr id="3" name="Titel 2">
            <a:extLst>
              <a:ext uri="{FF2B5EF4-FFF2-40B4-BE49-F238E27FC236}">
                <a16:creationId xmlns:a16="http://schemas.microsoft.com/office/drawing/2014/main" id="{62E1FC27-57F4-4B37-BEC9-4D63050E15BF}"/>
              </a:ext>
            </a:extLst>
          </p:cNvPr>
          <p:cNvSpPr>
            <a:spLocks noGrp="1"/>
          </p:cNvSpPr>
          <p:nvPr>
            <p:ph type="title"/>
          </p:nvPr>
        </p:nvSpPr>
        <p:spPr/>
        <p:txBody>
          <a:bodyPr>
            <a:normAutofit fontScale="90000"/>
          </a:bodyPr>
          <a:lstStyle/>
          <a:p>
            <a:r>
              <a:rPr lang="de-DE" dirty="0" err="1"/>
              <a:t>WGClimate</a:t>
            </a:r>
            <a:r>
              <a:rPr lang="de-DE" dirty="0"/>
              <a:t> </a:t>
            </a:r>
            <a:r>
              <a:rPr lang="de-DE" dirty="0" err="1"/>
              <a:t>reply</a:t>
            </a:r>
            <a:r>
              <a:rPr lang="de-DE" dirty="0"/>
              <a:t> on </a:t>
            </a:r>
            <a:r>
              <a:rPr lang="de-DE" dirty="0" err="1"/>
              <a:t>the</a:t>
            </a:r>
            <a:r>
              <a:rPr lang="de-DE" dirty="0"/>
              <a:t> </a:t>
            </a:r>
            <a:r>
              <a:rPr lang="de-DE" dirty="0" err="1"/>
              <a:t>first</a:t>
            </a:r>
            <a:r>
              <a:rPr lang="de-DE" dirty="0"/>
              <a:t> draft</a:t>
            </a:r>
            <a:br>
              <a:rPr lang="de-DE" dirty="0"/>
            </a:br>
            <a:r>
              <a:rPr lang="de-DE" dirty="0"/>
              <a:t>(Main </a:t>
            </a:r>
            <a:r>
              <a:rPr lang="de-DE" dirty="0" err="1"/>
              <a:t>topics</a:t>
            </a:r>
            <a:r>
              <a:rPr lang="de-DE" dirty="0"/>
              <a:t>, </a:t>
            </a:r>
            <a:r>
              <a:rPr lang="de-DE" dirty="0" err="1"/>
              <a:t>editorials</a:t>
            </a:r>
            <a:r>
              <a:rPr lang="de-DE" dirty="0"/>
              <a:t> </a:t>
            </a:r>
            <a:r>
              <a:rPr lang="de-DE" dirty="0" err="1"/>
              <a:t>are</a:t>
            </a:r>
            <a:r>
              <a:rPr lang="de-DE" dirty="0"/>
              <a:t> </a:t>
            </a:r>
            <a:r>
              <a:rPr lang="de-DE" dirty="0" err="1"/>
              <a:t>dropped</a:t>
            </a:r>
            <a:r>
              <a:rPr lang="de-DE" dirty="0"/>
              <a:t>)</a:t>
            </a:r>
            <a:endParaRPr lang="en-US" dirty="0"/>
          </a:p>
        </p:txBody>
      </p:sp>
    </p:spTree>
    <p:extLst>
      <p:ext uri="{BB962C8B-B14F-4D97-AF65-F5344CB8AC3E}">
        <p14:creationId xmlns:p14="http://schemas.microsoft.com/office/powerpoint/2010/main" val="25647162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B667C590-BE42-4300-A4A0-75EC08B5EF59}"/>
              </a:ext>
            </a:extLst>
          </p:cNvPr>
          <p:cNvSpPr>
            <a:spLocks noGrp="1"/>
          </p:cNvSpPr>
          <p:nvPr>
            <p:ph idx="1"/>
          </p:nvPr>
        </p:nvSpPr>
        <p:spPr/>
        <p:txBody>
          <a:bodyPr/>
          <a:lstStyle/>
          <a:p>
            <a:r>
              <a:rPr lang="de-DE" dirty="0" err="1"/>
              <a:t>There</a:t>
            </a:r>
            <a:r>
              <a:rPr lang="de-DE" dirty="0"/>
              <a:t> </a:t>
            </a:r>
            <a:r>
              <a:rPr lang="de-DE" dirty="0" err="1"/>
              <a:t>are</a:t>
            </a:r>
            <a:r>
              <a:rPr lang="de-DE" dirty="0"/>
              <a:t> 8 </a:t>
            </a:r>
            <a:r>
              <a:rPr lang="de-DE" dirty="0" err="1"/>
              <a:t>recommendations</a:t>
            </a:r>
            <a:r>
              <a:rPr lang="de-DE" dirty="0"/>
              <a:t> </a:t>
            </a:r>
            <a:r>
              <a:rPr lang="de-DE" dirty="0" err="1"/>
              <a:t>formulated</a:t>
            </a:r>
            <a:endParaRPr lang="de-DE" dirty="0"/>
          </a:p>
          <a:p>
            <a:r>
              <a:rPr lang="de-DE" dirty="0" err="1"/>
              <a:t>Those</a:t>
            </a:r>
            <a:r>
              <a:rPr lang="de-DE" dirty="0"/>
              <a:t> </a:t>
            </a:r>
            <a:r>
              <a:rPr lang="de-DE" dirty="0" err="1"/>
              <a:t>are</a:t>
            </a:r>
            <a:r>
              <a:rPr lang="de-DE" dirty="0"/>
              <a:t> </a:t>
            </a:r>
            <a:r>
              <a:rPr lang="de-DE" dirty="0" err="1"/>
              <a:t>reflected</a:t>
            </a:r>
            <a:r>
              <a:rPr lang="de-DE" dirty="0"/>
              <a:t> in an </a:t>
            </a:r>
            <a:r>
              <a:rPr lang="de-DE" dirty="0" err="1"/>
              <a:t>annex</a:t>
            </a:r>
            <a:r>
              <a:rPr lang="de-DE" dirty="0"/>
              <a:t> </a:t>
            </a:r>
            <a:r>
              <a:rPr lang="de-DE" dirty="0" err="1"/>
              <a:t>including</a:t>
            </a:r>
            <a:r>
              <a:rPr lang="de-DE" dirty="0"/>
              <a:t> </a:t>
            </a:r>
            <a:r>
              <a:rPr lang="de-DE" dirty="0" err="1"/>
              <a:t>action</a:t>
            </a:r>
            <a:r>
              <a:rPr lang="de-DE" dirty="0"/>
              <a:t> </a:t>
            </a:r>
            <a:r>
              <a:rPr lang="de-DE" dirty="0" err="1"/>
              <a:t>items</a:t>
            </a:r>
            <a:r>
              <a:rPr lang="de-DE" dirty="0"/>
              <a:t> </a:t>
            </a:r>
            <a:br>
              <a:rPr lang="de-DE" dirty="0"/>
            </a:br>
            <a:r>
              <a:rPr lang="de-DE" dirty="0"/>
              <a:t>(</a:t>
            </a:r>
            <a:r>
              <a:rPr lang="de-DE" dirty="0" err="1"/>
              <a:t>the</a:t>
            </a:r>
            <a:r>
              <a:rPr lang="de-DE" dirty="0"/>
              <a:t> </a:t>
            </a:r>
            <a:r>
              <a:rPr lang="de-DE" dirty="0" err="1"/>
              <a:t>annex</a:t>
            </a:r>
            <a:r>
              <a:rPr lang="de-DE" dirty="0"/>
              <a:t> was </a:t>
            </a:r>
            <a:r>
              <a:rPr lang="de-DE" dirty="0" err="1"/>
              <a:t>unknown</a:t>
            </a:r>
            <a:r>
              <a:rPr lang="de-DE" dirty="0"/>
              <a:t> </a:t>
            </a:r>
            <a:r>
              <a:rPr lang="de-DE" dirty="0" err="1"/>
              <a:t>to</a:t>
            </a:r>
            <a:r>
              <a:rPr lang="de-DE" dirty="0"/>
              <a:t> </a:t>
            </a:r>
            <a:r>
              <a:rPr lang="de-DE" dirty="0" err="1"/>
              <a:t>the</a:t>
            </a:r>
            <a:r>
              <a:rPr lang="de-DE" dirty="0"/>
              <a:t> </a:t>
            </a:r>
            <a:r>
              <a:rPr lang="de-DE" dirty="0" err="1"/>
              <a:t>team</a:t>
            </a:r>
            <a:r>
              <a:rPr lang="de-DE" dirty="0"/>
              <a:t> </a:t>
            </a:r>
            <a:r>
              <a:rPr lang="de-DE" dirty="0" err="1"/>
              <a:t>members</a:t>
            </a:r>
            <a:r>
              <a:rPr lang="de-DE" dirty="0"/>
              <a:t>)</a:t>
            </a:r>
          </a:p>
          <a:p>
            <a:r>
              <a:rPr lang="de-DE" dirty="0"/>
              <a:t>Display </a:t>
            </a:r>
            <a:r>
              <a:rPr lang="de-DE" dirty="0" err="1"/>
              <a:t>of</a:t>
            </a:r>
            <a:r>
              <a:rPr lang="de-DE" dirty="0"/>
              <a:t> </a:t>
            </a:r>
            <a:r>
              <a:rPr lang="de-DE" dirty="0" err="1"/>
              <a:t>annex</a:t>
            </a:r>
            <a:r>
              <a:rPr lang="de-DE" dirty="0"/>
              <a:t> </a:t>
            </a:r>
            <a:r>
              <a:rPr lang="de-DE" dirty="0" err="1"/>
              <a:t>for</a:t>
            </a:r>
            <a:r>
              <a:rPr lang="de-DE" dirty="0"/>
              <a:t> </a:t>
            </a:r>
            <a:r>
              <a:rPr lang="de-DE" dirty="0" err="1"/>
              <a:t>discussion</a:t>
            </a:r>
            <a:endParaRPr lang="de-DE" dirty="0"/>
          </a:p>
          <a:p>
            <a:endParaRPr lang="de-DE" dirty="0"/>
          </a:p>
          <a:p>
            <a:endParaRPr lang="de-DE" dirty="0"/>
          </a:p>
          <a:p>
            <a:r>
              <a:rPr lang="de-DE" dirty="0"/>
              <a:t>Chair </a:t>
            </a:r>
            <a:r>
              <a:rPr lang="de-DE" dirty="0" err="1"/>
              <a:t>team</a:t>
            </a:r>
            <a:r>
              <a:rPr lang="de-DE" dirty="0"/>
              <a:t> and J Schulz </a:t>
            </a:r>
            <a:r>
              <a:rPr lang="de-DE" dirty="0" err="1"/>
              <a:t>don‘t</a:t>
            </a:r>
            <a:r>
              <a:rPr lang="de-DE" dirty="0"/>
              <a:t> </a:t>
            </a:r>
            <a:r>
              <a:rPr lang="de-DE" dirty="0" err="1"/>
              <a:t>see</a:t>
            </a:r>
            <a:r>
              <a:rPr lang="de-DE" dirty="0"/>
              <a:t> </a:t>
            </a:r>
            <a:r>
              <a:rPr lang="de-DE" dirty="0" err="1"/>
              <a:t>full</a:t>
            </a:r>
            <a:r>
              <a:rPr lang="de-DE" dirty="0"/>
              <a:t> </a:t>
            </a:r>
            <a:r>
              <a:rPr lang="de-DE" dirty="0" err="1"/>
              <a:t>maturity</a:t>
            </a:r>
            <a:r>
              <a:rPr lang="de-DE" dirty="0"/>
              <a:t> </a:t>
            </a:r>
            <a:r>
              <a:rPr lang="de-DE" dirty="0" err="1"/>
              <a:t>for</a:t>
            </a:r>
            <a:r>
              <a:rPr lang="de-DE" dirty="0"/>
              <a:t> </a:t>
            </a:r>
            <a:r>
              <a:rPr lang="de-DE" dirty="0" err="1"/>
              <a:t>approval</a:t>
            </a:r>
            <a:r>
              <a:rPr lang="de-DE" dirty="0"/>
              <a:t>.</a:t>
            </a:r>
          </a:p>
          <a:p>
            <a:endParaRPr lang="en-US" dirty="0"/>
          </a:p>
        </p:txBody>
      </p:sp>
      <p:sp>
        <p:nvSpPr>
          <p:cNvPr id="3" name="Titel 2">
            <a:extLst>
              <a:ext uri="{FF2B5EF4-FFF2-40B4-BE49-F238E27FC236}">
                <a16:creationId xmlns:a16="http://schemas.microsoft.com/office/drawing/2014/main" id="{27335CA4-7F80-41ED-80B3-211BC7FF35D7}"/>
              </a:ext>
            </a:extLst>
          </p:cNvPr>
          <p:cNvSpPr>
            <a:spLocks noGrp="1"/>
          </p:cNvSpPr>
          <p:nvPr>
            <p:ph type="title"/>
          </p:nvPr>
        </p:nvSpPr>
        <p:spPr/>
        <p:txBody>
          <a:bodyPr/>
          <a:lstStyle/>
          <a:p>
            <a:r>
              <a:rPr lang="de-DE" dirty="0" err="1"/>
              <a:t>Strategy</a:t>
            </a:r>
            <a:r>
              <a:rPr lang="de-DE" dirty="0"/>
              <a:t> Paper </a:t>
            </a:r>
            <a:r>
              <a:rPr lang="de-DE" dirty="0" err="1"/>
              <a:t>Recommendations</a:t>
            </a:r>
            <a:endParaRPr lang="en-US" dirty="0"/>
          </a:p>
        </p:txBody>
      </p:sp>
    </p:spTree>
    <p:extLst>
      <p:ext uri="{BB962C8B-B14F-4D97-AF65-F5344CB8AC3E}">
        <p14:creationId xmlns:p14="http://schemas.microsoft.com/office/powerpoint/2010/main" val="1680078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FAE095F4-25F8-4805-ADFA-EA08360A5851}"/>
              </a:ext>
            </a:extLst>
          </p:cNvPr>
          <p:cNvSpPr>
            <a:spLocks noGrp="1"/>
          </p:cNvSpPr>
          <p:nvPr>
            <p:ph idx="1"/>
          </p:nvPr>
        </p:nvSpPr>
        <p:spPr/>
        <p:txBody>
          <a:bodyPr>
            <a:normAutofit/>
          </a:bodyPr>
          <a:lstStyle/>
          <a:p>
            <a:r>
              <a:rPr lang="de-DE" dirty="0"/>
              <a:t>Welcome &amp; Round </a:t>
            </a:r>
            <a:r>
              <a:rPr lang="de-DE" dirty="0" err="1"/>
              <a:t>table</a:t>
            </a:r>
            <a:endParaRPr lang="de-DE" dirty="0"/>
          </a:p>
          <a:p>
            <a:r>
              <a:rPr lang="de-DE" dirty="0"/>
              <a:t>Agenda </a:t>
            </a:r>
            <a:r>
              <a:rPr lang="de-DE" dirty="0" err="1"/>
              <a:t>approval</a:t>
            </a:r>
            <a:endParaRPr lang="de-DE" dirty="0"/>
          </a:p>
          <a:p>
            <a:r>
              <a:rPr lang="de-DE" dirty="0"/>
              <a:t>GHG </a:t>
            </a:r>
            <a:r>
              <a:rPr lang="de-DE" dirty="0" err="1"/>
              <a:t>task</a:t>
            </a:r>
            <a:r>
              <a:rPr lang="de-DE" dirty="0"/>
              <a:t> </a:t>
            </a:r>
            <a:r>
              <a:rPr lang="de-DE" dirty="0" err="1"/>
              <a:t>team</a:t>
            </a:r>
            <a:r>
              <a:rPr lang="de-DE" dirty="0"/>
              <a:t> will </a:t>
            </a:r>
            <a:r>
              <a:rPr lang="de-DE" dirty="0" err="1"/>
              <a:t>meet</a:t>
            </a:r>
            <a:r>
              <a:rPr lang="de-DE" dirty="0"/>
              <a:t> </a:t>
            </a:r>
            <a:r>
              <a:rPr lang="de-DE" dirty="0" err="1"/>
              <a:t>for</a:t>
            </a:r>
            <a:r>
              <a:rPr lang="de-DE" dirty="0"/>
              <a:t> ist own</a:t>
            </a:r>
          </a:p>
          <a:p>
            <a:r>
              <a:rPr lang="de-DE" dirty="0" err="1"/>
              <a:t>Today‘s</a:t>
            </a:r>
            <a:r>
              <a:rPr lang="de-DE" dirty="0"/>
              <a:t> </a:t>
            </a:r>
            <a:r>
              <a:rPr lang="de-DE" dirty="0" err="1"/>
              <a:t>meeting</a:t>
            </a:r>
            <a:r>
              <a:rPr lang="de-DE" dirty="0"/>
              <a:t> </a:t>
            </a:r>
            <a:r>
              <a:rPr lang="de-DE" dirty="0" err="1"/>
              <a:t>is</a:t>
            </a:r>
            <a:r>
              <a:rPr lang="de-DE" dirty="0"/>
              <a:t> </a:t>
            </a:r>
            <a:r>
              <a:rPr lang="de-DE" dirty="0" err="1"/>
              <a:t>mainly</a:t>
            </a:r>
            <a:r>
              <a:rPr lang="de-DE" dirty="0"/>
              <a:t> </a:t>
            </a:r>
            <a:r>
              <a:rPr lang="de-DE" dirty="0" err="1"/>
              <a:t>dedicated</a:t>
            </a:r>
            <a:r>
              <a:rPr lang="de-DE" dirty="0"/>
              <a:t> </a:t>
            </a:r>
            <a:r>
              <a:rPr lang="de-DE" dirty="0" err="1"/>
              <a:t>to</a:t>
            </a:r>
            <a:r>
              <a:rPr lang="de-DE" dirty="0"/>
              <a:t> </a:t>
            </a:r>
            <a:r>
              <a:rPr lang="de-DE" dirty="0" err="1"/>
              <a:t>keep</a:t>
            </a:r>
            <a:r>
              <a:rPr lang="de-DE" dirty="0"/>
              <a:t> </a:t>
            </a:r>
            <a:r>
              <a:rPr lang="de-DE" dirty="0" err="1"/>
              <a:t>you</a:t>
            </a:r>
            <a:r>
              <a:rPr lang="de-DE" dirty="0"/>
              <a:t> </a:t>
            </a:r>
            <a:r>
              <a:rPr lang="de-DE" dirty="0" err="1"/>
              <a:t>informed</a:t>
            </a:r>
            <a:endParaRPr lang="de-DE" dirty="0"/>
          </a:p>
          <a:p>
            <a:endParaRPr lang="de-DE" dirty="0"/>
          </a:p>
          <a:p>
            <a:pPr lvl="1"/>
            <a:endParaRPr lang="de-DE" dirty="0"/>
          </a:p>
          <a:p>
            <a:endParaRPr lang="en-US" dirty="0"/>
          </a:p>
        </p:txBody>
      </p:sp>
      <p:sp>
        <p:nvSpPr>
          <p:cNvPr id="3" name="Titel 2">
            <a:extLst>
              <a:ext uri="{FF2B5EF4-FFF2-40B4-BE49-F238E27FC236}">
                <a16:creationId xmlns:a16="http://schemas.microsoft.com/office/drawing/2014/main" id="{94A61075-DEDD-4FF9-9083-959D9F1CCFB2}"/>
              </a:ext>
            </a:extLst>
          </p:cNvPr>
          <p:cNvSpPr>
            <a:spLocks noGrp="1"/>
          </p:cNvSpPr>
          <p:nvPr>
            <p:ph type="title"/>
          </p:nvPr>
        </p:nvSpPr>
        <p:spPr/>
        <p:txBody>
          <a:bodyPr/>
          <a:lstStyle/>
          <a:p>
            <a:r>
              <a:rPr lang="de-DE" dirty="0"/>
              <a:t>Meeting Outline</a:t>
            </a:r>
            <a:endParaRPr lang="en-US" dirty="0"/>
          </a:p>
        </p:txBody>
      </p:sp>
    </p:spTree>
    <p:extLst>
      <p:ext uri="{BB962C8B-B14F-4D97-AF65-F5344CB8AC3E}">
        <p14:creationId xmlns:p14="http://schemas.microsoft.com/office/powerpoint/2010/main" val="254796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nhaltsplatzhalter 3">
            <a:extLst>
              <a:ext uri="{FF2B5EF4-FFF2-40B4-BE49-F238E27FC236}">
                <a16:creationId xmlns:a16="http://schemas.microsoft.com/office/drawing/2014/main" id="{A84F0BE9-28B9-4157-8F0B-9F9058F480AF}"/>
              </a:ext>
            </a:extLst>
          </p:cNvPr>
          <p:cNvGraphicFramePr>
            <a:graphicFrameLocks noGrp="1"/>
          </p:cNvGraphicFramePr>
          <p:nvPr>
            <p:ph idx="1"/>
            <p:extLst>
              <p:ext uri="{D42A27DB-BD31-4B8C-83A1-F6EECF244321}">
                <p14:modId xmlns:p14="http://schemas.microsoft.com/office/powerpoint/2010/main" val="1765635319"/>
              </p:ext>
            </p:extLst>
          </p:nvPr>
        </p:nvGraphicFramePr>
        <p:xfrm>
          <a:off x="414779" y="1960775"/>
          <a:ext cx="11538409" cy="3657600"/>
        </p:xfrm>
        <a:graphic>
          <a:graphicData uri="http://schemas.openxmlformats.org/drawingml/2006/table">
            <a:tbl>
              <a:tblPr firstRow="1" firstCol="1" bandRow="1">
                <a:tableStyleId>{5C22544A-7EE6-4342-B048-85BDC9FD1C3A}</a:tableStyleId>
              </a:tblPr>
              <a:tblGrid>
                <a:gridCol w="2360759">
                  <a:extLst>
                    <a:ext uri="{9D8B030D-6E8A-4147-A177-3AD203B41FA5}">
                      <a16:colId xmlns:a16="http://schemas.microsoft.com/office/drawing/2014/main" val="4138956289"/>
                    </a:ext>
                  </a:extLst>
                </a:gridCol>
                <a:gridCol w="9177650">
                  <a:extLst>
                    <a:ext uri="{9D8B030D-6E8A-4147-A177-3AD203B41FA5}">
                      <a16:colId xmlns:a16="http://schemas.microsoft.com/office/drawing/2014/main" val="203429990"/>
                    </a:ext>
                  </a:extLst>
                </a:gridCol>
              </a:tblGrid>
              <a:tr h="499948">
                <a:tc>
                  <a:txBody>
                    <a:bodyPr/>
                    <a:lstStyle/>
                    <a:p>
                      <a:pPr algn="just">
                        <a:spcAft>
                          <a:spcPts val="0"/>
                        </a:spcAft>
                      </a:pPr>
                      <a:r>
                        <a:rPr lang="en-GB" sz="2000" dirty="0">
                          <a:effectLst/>
                        </a:rPr>
                        <a:t>00:00 – 00:15</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algn="just">
                        <a:spcAft>
                          <a:spcPts val="0"/>
                        </a:spcAft>
                      </a:pPr>
                      <a:r>
                        <a:rPr lang="en-GB" sz="2000" dirty="0">
                          <a:effectLst/>
                        </a:rPr>
                        <a:t>Welcome and Introduction (A von Bargen, DLR)</a:t>
                      </a:r>
                      <a:endParaRPr lang="en-US" sz="2000" dirty="0">
                        <a:effectLst/>
                      </a:endParaRPr>
                    </a:p>
                    <a:p>
                      <a:pPr algn="just">
                        <a:spcAft>
                          <a:spcPts val="0"/>
                        </a:spcAft>
                      </a:pPr>
                      <a:r>
                        <a:rPr lang="en-GB" sz="2000" dirty="0">
                          <a:effectLst/>
                        </a:rPr>
                        <a:t>Round table introduction (All)</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2203926918"/>
                  </a:ext>
                </a:extLst>
              </a:tr>
              <a:tr h="249974">
                <a:tc>
                  <a:txBody>
                    <a:bodyPr/>
                    <a:lstStyle/>
                    <a:p>
                      <a:pPr algn="just">
                        <a:spcAft>
                          <a:spcPts val="0"/>
                        </a:spcAft>
                      </a:pPr>
                      <a:r>
                        <a:rPr lang="en-GB" sz="2000">
                          <a:effectLst/>
                        </a:rPr>
                        <a:t>00:15 – 00:30</a:t>
                      </a:r>
                      <a:endParaRPr lang="en-US" sz="200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algn="just">
                        <a:spcAft>
                          <a:spcPts val="0"/>
                        </a:spcAft>
                      </a:pPr>
                      <a:r>
                        <a:rPr lang="en-US" sz="2000" dirty="0">
                          <a:effectLst/>
                        </a:rPr>
                        <a:t>Chair’s report (A von Bargen, DLR)</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2665916997"/>
                  </a:ext>
                </a:extLst>
              </a:tr>
              <a:tr h="249974">
                <a:tc>
                  <a:txBody>
                    <a:bodyPr/>
                    <a:lstStyle/>
                    <a:p>
                      <a:pPr algn="just">
                        <a:spcAft>
                          <a:spcPts val="0"/>
                        </a:spcAft>
                      </a:pPr>
                      <a:r>
                        <a:rPr lang="en-GB" sz="2000">
                          <a:effectLst/>
                        </a:rPr>
                        <a:t>00:30 – 01:00</a:t>
                      </a:r>
                      <a:endParaRPr lang="en-US" sz="200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algn="just">
                        <a:spcAft>
                          <a:spcPts val="0"/>
                        </a:spcAft>
                      </a:pPr>
                      <a:r>
                        <a:rPr lang="en-GB" sz="2000" dirty="0">
                          <a:effectLst/>
                        </a:rPr>
                        <a:t>Status ECV inventory &amp; Gap Analysis incl. outlook (J Schulz &amp; A Nunez, EUMETSAT)</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3764482809"/>
                  </a:ext>
                </a:extLst>
              </a:tr>
              <a:tr h="249974">
                <a:tc>
                  <a:txBody>
                    <a:bodyPr/>
                    <a:lstStyle/>
                    <a:p>
                      <a:pPr algn="just">
                        <a:spcAft>
                          <a:spcPts val="0"/>
                        </a:spcAft>
                      </a:pPr>
                      <a:r>
                        <a:rPr lang="en-GB" sz="2000">
                          <a:effectLst/>
                        </a:rPr>
                        <a:t>01:00 – 01:30</a:t>
                      </a:r>
                      <a:endParaRPr lang="en-US" sz="200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algn="just">
                        <a:spcAft>
                          <a:spcPts val="0"/>
                        </a:spcAft>
                      </a:pPr>
                      <a:r>
                        <a:rPr lang="en-GB" sz="2000" dirty="0">
                          <a:effectLst/>
                        </a:rPr>
                        <a:t>Use case studies – status &amp; way forward (brief update by W Su &amp; all)</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2820154258"/>
                  </a:ext>
                </a:extLst>
              </a:tr>
              <a:tr h="249974">
                <a:tc>
                  <a:txBody>
                    <a:bodyPr/>
                    <a:lstStyle/>
                    <a:p>
                      <a:pPr algn="just">
                        <a:spcAft>
                          <a:spcPts val="0"/>
                        </a:spcAft>
                      </a:pPr>
                      <a:r>
                        <a:rPr lang="en-GB" sz="2000">
                          <a:effectLst/>
                        </a:rPr>
                        <a:t>01:30 – 01:40</a:t>
                      </a:r>
                      <a:endParaRPr lang="en-US" sz="200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algn="just">
                        <a:spcAft>
                          <a:spcPts val="0"/>
                        </a:spcAft>
                      </a:pPr>
                      <a:r>
                        <a:rPr lang="en-GB" sz="2000">
                          <a:effectLst/>
                        </a:rPr>
                        <a:t>Coffee Break</a:t>
                      </a:r>
                      <a:endParaRPr lang="en-US" sz="200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4061786864"/>
                  </a:ext>
                </a:extLst>
              </a:tr>
              <a:tr h="249974">
                <a:tc>
                  <a:txBody>
                    <a:bodyPr/>
                    <a:lstStyle/>
                    <a:p>
                      <a:pPr algn="just">
                        <a:spcAft>
                          <a:spcPts val="0"/>
                        </a:spcAft>
                      </a:pPr>
                      <a:r>
                        <a:rPr lang="en-GB" sz="2000">
                          <a:effectLst/>
                        </a:rPr>
                        <a:t>01:40 – 01:55</a:t>
                      </a:r>
                      <a:endParaRPr lang="en-US" sz="200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algn="just">
                        <a:spcAft>
                          <a:spcPts val="0"/>
                        </a:spcAft>
                      </a:pPr>
                      <a:r>
                        <a:rPr lang="en-GB" sz="2000" dirty="0">
                          <a:effectLst/>
                        </a:rPr>
                        <a:t>Definition of FCDR, CDR, and ICDR – brief status update (J Privette, NOAA)</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4241079400"/>
                  </a:ext>
                </a:extLst>
              </a:tr>
              <a:tr h="249974">
                <a:tc>
                  <a:txBody>
                    <a:bodyPr/>
                    <a:lstStyle/>
                    <a:p>
                      <a:pPr algn="just">
                        <a:spcAft>
                          <a:spcPts val="0"/>
                        </a:spcAft>
                      </a:pPr>
                      <a:r>
                        <a:rPr lang="en-GB" sz="2000">
                          <a:effectLst/>
                        </a:rPr>
                        <a:t>01:55 – 02:15</a:t>
                      </a:r>
                      <a:endParaRPr lang="en-US" sz="200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algn="just">
                        <a:spcAft>
                          <a:spcPts val="0"/>
                        </a:spcAft>
                      </a:pPr>
                      <a:r>
                        <a:rPr lang="en-GB" sz="2000" dirty="0">
                          <a:effectLst/>
                        </a:rPr>
                        <a:t>Guest presentation: CEOS AFOLU roadmap (O </a:t>
                      </a:r>
                      <a:r>
                        <a:rPr lang="en-GB" sz="2000" dirty="0" err="1">
                          <a:effectLst/>
                        </a:rPr>
                        <a:t>Ochiai</a:t>
                      </a:r>
                      <a:r>
                        <a:rPr lang="en-GB" sz="2000" dirty="0">
                          <a:effectLst/>
                        </a:rPr>
                        <a:t>, JAXA)</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4075318372"/>
                  </a:ext>
                </a:extLst>
              </a:tr>
              <a:tr h="249974">
                <a:tc>
                  <a:txBody>
                    <a:bodyPr/>
                    <a:lstStyle/>
                    <a:p>
                      <a:pPr algn="just">
                        <a:spcAft>
                          <a:spcPts val="0"/>
                        </a:spcAft>
                      </a:pPr>
                      <a:r>
                        <a:rPr lang="en-GB" sz="2000">
                          <a:effectLst/>
                        </a:rPr>
                        <a:t>02:15 – 02:30</a:t>
                      </a:r>
                      <a:endParaRPr lang="en-US" sz="200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algn="just">
                        <a:spcAft>
                          <a:spcPts val="0"/>
                        </a:spcAft>
                      </a:pPr>
                      <a:r>
                        <a:rPr lang="en-GB" sz="2000" dirty="0">
                          <a:effectLst/>
                        </a:rPr>
                        <a:t>Information item: CEOS Global Stocktake Strategy (A von Bargen &amp; J Schulz)</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3730325298"/>
                  </a:ext>
                </a:extLst>
              </a:tr>
              <a:tr h="249974">
                <a:tc>
                  <a:txBody>
                    <a:bodyPr/>
                    <a:lstStyle/>
                    <a:p>
                      <a:pPr algn="just">
                        <a:spcAft>
                          <a:spcPts val="0"/>
                        </a:spcAft>
                      </a:pPr>
                      <a:r>
                        <a:rPr lang="en-GB" sz="2000">
                          <a:effectLst/>
                        </a:rPr>
                        <a:t>02:30 – 02:40</a:t>
                      </a:r>
                      <a:endParaRPr lang="en-US" sz="200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algn="just">
                        <a:spcAft>
                          <a:spcPts val="0"/>
                        </a:spcAft>
                      </a:pPr>
                      <a:r>
                        <a:rPr lang="en-GB" sz="2000" dirty="0">
                          <a:effectLst/>
                        </a:rPr>
                        <a:t>CEOS Workplan 2021 – 2023 (M-C Greening, CEOS CEO)</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665179192"/>
                  </a:ext>
                </a:extLst>
              </a:tr>
              <a:tr h="249974">
                <a:tc>
                  <a:txBody>
                    <a:bodyPr/>
                    <a:lstStyle/>
                    <a:p>
                      <a:pPr algn="just">
                        <a:spcAft>
                          <a:spcPts val="0"/>
                        </a:spcAft>
                      </a:pPr>
                      <a:r>
                        <a:rPr lang="en-GB" sz="2000">
                          <a:effectLst/>
                        </a:rPr>
                        <a:t>02:40 – 02:50</a:t>
                      </a:r>
                      <a:endParaRPr lang="en-US" sz="200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algn="just">
                        <a:spcAft>
                          <a:spcPts val="0"/>
                        </a:spcAft>
                      </a:pPr>
                      <a:r>
                        <a:rPr lang="en-GB" sz="2000" dirty="0">
                          <a:effectLst/>
                        </a:rPr>
                        <a:t>Action Items &amp; Action Plan (all)</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2287910908"/>
                  </a:ext>
                </a:extLst>
              </a:tr>
              <a:tr h="249974">
                <a:tc>
                  <a:txBody>
                    <a:bodyPr/>
                    <a:lstStyle/>
                    <a:p>
                      <a:pPr algn="just">
                        <a:spcAft>
                          <a:spcPts val="0"/>
                        </a:spcAft>
                      </a:pPr>
                      <a:r>
                        <a:rPr lang="en-GB" sz="2000">
                          <a:effectLst/>
                        </a:rPr>
                        <a:t>02:50 – 03:00</a:t>
                      </a:r>
                      <a:endParaRPr lang="en-US" sz="200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tc>
                  <a:txBody>
                    <a:bodyPr/>
                    <a:lstStyle/>
                    <a:p>
                      <a:pPr algn="just">
                        <a:spcAft>
                          <a:spcPts val="0"/>
                        </a:spcAft>
                      </a:pPr>
                      <a:r>
                        <a:rPr lang="en-GB" sz="2000" dirty="0">
                          <a:effectLst/>
                        </a:rPr>
                        <a:t>AOB</a:t>
                      </a:r>
                      <a:endParaRPr lang="en-US" sz="2000" dirty="0">
                        <a:solidFill>
                          <a:srgbClr val="00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66" marR="68566" marT="0" marB="0" anchor="ctr"/>
                </a:tc>
                <a:extLst>
                  <a:ext uri="{0D108BD9-81ED-4DB2-BD59-A6C34878D82A}">
                    <a16:rowId xmlns:a16="http://schemas.microsoft.com/office/drawing/2014/main" val="2474677866"/>
                  </a:ext>
                </a:extLst>
              </a:tr>
            </a:tbl>
          </a:graphicData>
        </a:graphic>
      </p:graphicFrame>
      <p:sp>
        <p:nvSpPr>
          <p:cNvPr id="3" name="Titel 2">
            <a:extLst>
              <a:ext uri="{FF2B5EF4-FFF2-40B4-BE49-F238E27FC236}">
                <a16:creationId xmlns:a16="http://schemas.microsoft.com/office/drawing/2014/main" id="{B0B4777E-D626-42FD-A086-6BF97A5D1E0D}"/>
              </a:ext>
            </a:extLst>
          </p:cNvPr>
          <p:cNvSpPr>
            <a:spLocks noGrp="1"/>
          </p:cNvSpPr>
          <p:nvPr>
            <p:ph type="title"/>
          </p:nvPr>
        </p:nvSpPr>
        <p:spPr/>
        <p:txBody>
          <a:bodyPr/>
          <a:lstStyle/>
          <a:p>
            <a:r>
              <a:rPr lang="de-DE" dirty="0"/>
              <a:t>Agenda</a:t>
            </a:r>
            <a:endParaRPr lang="en-US" dirty="0"/>
          </a:p>
        </p:txBody>
      </p:sp>
    </p:spTree>
    <p:extLst>
      <p:ext uri="{BB962C8B-B14F-4D97-AF65-F5344CB8AC3E}">
        <p14:creationId xmlns:p14="http://schemas.microsoft.com/office/powerpoint/2010/main" val="401078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191" y="3361116"/>
            <a:ext cx="184731" cy="461665"/>
          </a:xfrm>
          <a:prstGeom prst="rect">
            <a:avLst/>
          </a:prstGeom>
          <a:noFill/>
        </p:spPr>
        <p:txBody>
          <a:bodyPr wrap="none" rtlCol="0">
            <a:spAutoFit/>
          </a:bodyPr>
          <a:lstStyle/>
          <a:p>
            <a:pPr defTabSz="609585"/>
            <a:endParaRPr lang="en-US" sz="2400" dirty="0">
              <a:solidFill>
                <a:prstClr val="black"/>
              </a:solidFill>
            </a:endParaRPr>
          </a:p>
        </p:txBody>
      </p:sp>
      <p:sp>
        <p:nvSpPr>
          <p:cNvPr id="4" name="Title 3"/>
          <p:cNvSpPr>
            <a:spLocks noGrp="1"/>
          </p:cNvSpPr>
          <p:nvPr>
            <p:ph type="ctrTitle"/>
          </p:nvPr>
        </p:nvSpPr>
        <p:spPr>
          <a:xfrm>
            <a:off x="394139" y="1879661"/>
            <a:ext cx="11524592" cy="1470025"/>
          </a:xfrm>
        </p:spPr>
        <p:txBody>
          <a:bodyPr>
            <a:noAutofit/>
          </a:bodyPr>
          <a:lstStyle/>
          <a:p>
            <a:r>
              <a:rPr lang="en-GB" sz="4533" b="1" dirty="0"/>
              <a:t>Chair’s Report</a:t>
            </a:r>
            <a:br>
              <a:rPr lang="en-GB" sz="4533" b="1" dirty="0"/>
            </a:br>
            <a:r>
              <a:rPr lang="en-GB" sz="3200" b="1" dirty="0"/>
              <a:t>(14</a:t>
            </a:r>
            <a:r>
              <a:rPr lang="en-GB" sz="3200" b="1" baseline="30000" dirty="0"/>
              <a:t>th</a:t>
            </a:r>
            <a:r>
              <a:rPr lang="en-GB" sz="3200" b="1" dirty="0"/>
              <a:t> Working Group Meeting)</a:t>
            </a:r>
            <a:endParaRPr lang="en-GB" sz="3200" b="1" cap="all" dirty="0"/>
          </a:p>
        </p:txBody>
      </p:sp>
      <p:sp>
        <p:nvSpPr>
          <p:cNvPr id="8" name="Shape 11"/>
          <p:cNvSpPr/>
          <p:nvPr/>
        </p:nvSpPr>
        <p:spPr>
          <a:xfrm>
            <a:off x="160098" y="3853557"/>
            <a:ext cx="7715919" cy="246792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p>
            <a:pPr>
              <a:lnSpc>
                <a:spcPct val="150000"/>
              </a:lnSpc>
              <a:defRPr>
                <a:solidFill>
                  <a:srgbClr val="000000"/>
                </a:solidFill>
              </a:defRPr>
            </a:pPr>
            <a:r>
              <a:rPr lang="en-GB" sz="2400" b="1" dirty="0">
                <a:solidFill>
                  <a:srgbClr val="1F497D">
                    <a:lumMod val="60000"/>
                    <a:lumOff val="40000"/>
                  </a:srgbClr>
                </a:solidFill>
                <a:ea typeface="Arial Bold"/>
                <a:cs typeface="Arial Bold"/>
                <a:sym typeface="Arial Bold"/>
              </a:rPr>
              <a:t>Albrecht von Bargen, DLR</a:t>
            </a:r>
          </a:p>
          <a:p>
            <a:pPr>
              <a:lnSpc>
                <a:spcPct val="150000"/>
              </a:lnSpc>
              <a:defRPr>
                <a:solidFill>
                  <a:srgbClr val="000000"/>
                </a:solidFill>
              </a:defRPr>
            </a:pPr>
            <a:r>
              <a:rPr lang="en-GB" sz="2400" b="1" dirty="0">
                <a:solidFill>
                  <a:srgbClr val="1F497D">
                    <a:lumMod val="60000"/>
                    <a:lumOff val="40000"/>
                  </a:srgbClr>
                </a:solidFill>
                <a:ea typeface="Arial Bold"/>
                <a:cs typeface="Arial Bold"/>
                <a:sym typeface="Arial Bold"/>
              </a:rPr>
              <a:t>Chair Joint CEOS CGMS Working Group on Climate</a:t>
            </a:r>
          </a:p>
          <a:p>
            <a:pPr>
              <a:lnSpc>
                <a:spcPct val="150000"/>
              </a:lnSpc>
              <a:defRPr>
                <a:solidFill>
                  <a:srgbClr val="000000"/>
                </a:solidFill>
              </a:defRPr>
            </a:pPr>
            <a:r>
              <a:rPr lang="en-GB" sz="2400" b="1" dirty="0">
                <a:solidFill>
                  <a:srgbClr val="1F497D">
                    <a:lumMod val="60000"/>
                    <a:lumOff val="40000"/>
                  </a:srgbClr>
                </a:solidFill>
                <a:ea typeface="Arial Bold"/>
                <a:cs typeface="Arial Bold"/>
                <a:sym typeface="Arial Bold"/>
              </a:rPr>
              <a:t>Jeffrey A. Privette, NOAA</a:t>
            </a:r>
          </a:p>
          <a:p>
            <a:pPr>
              <a:lnSpc>
                <a:spcPct val="150000"/>
              </a:lnSpc>
              <a:defRPr>
                <a:solidFill>
                  <a:srgbClr val="000000"/>
                </a:solidFill>
              </a:defRPr>
            </a:pPr>
            <a:r>
              <a:rPr lang="en-GB" sz="2400" b="1" dirty="0">
                <a:solidFill>
                  <a:srgbClr val="1F497D">
                    <a:lumMod val="60000"/>
                    <a:lumOff val="40000"/>
                  </a:srgbClr>
                </a:solidFill>
                <a:ea typeface="Arial Bold"/>
                <a:cs typeface="Arial Bold"/>
                <a:sym typeface="Arial Bold"/>
              </a:rPr>
              <a:t>Vice Chair Joint CEOS CGMS Working Group on Climate</a:t>
            </a:r>
          </a:p>
        </p:txBody>
      </p:sp>
      <p:pic>
        <p:nvPicPr>
          <p:cNvPr id="7" name="Picture 6" descr="cgms_logo.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76018" y="4498964"/>
            <a:ext cx="1218245" cy="1318645"/>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30751" y="4828836"/>
            <a:ext cx="2105589" cy="988773"/>
          </a:xfrm>
          <a:prstGeom prst="rect">
            <a:avLst/>
          </a:prstGeom>
        </p:spPr>
      </p:pic>
    </p:spTree>
    <p:extLst>
      <p:ext uri="{BB962C8B-B14F-4D97-AF65-F5344CB8AC3E}">
        <p14:creationId xmlns:p14="http://schemas.microsoft.com/office/powerpoint/2010/main" val="478832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7A5F4DF2-2E6D-4503-A413-2394E22B0397}"/>
              </a:ext>
            </a:extLst>
          </p:cNvPr>
          <p:cNvSpPr>
            <a:spLocks noGrp="1"/>
          </p:cNvSpPr>
          <p:nvPr>
            <p:ph idx="1"/>
          </p:nvPr>
        </p:nvSpPr>
        <p:spPr/>
        <p:txBody>
          <a:bodyPr/>
          <a:lstStyle/>
          <a:p>
            <a:r>
              <a:rPr lang="de-DE" dirty="0" err="1"/>
              <a:t>WGClimate</a:t>
            </a:r>
            <a:r>
              <a:rPr lang="de-DE" dirty="0"/>
              <a:t> </a:t>
            </a:r>
            <a:r>
              <a:rPr lang="de-DE" dirty="0" err="1"/>
              <a:t>achievements</a:t>
            </a:r>
            <a:r>
              <a:rPr lang="de-DE" dirty="0"/>
              <a:t> </a:t>
            </a:r>
            <a:r>
              <a:rPr lang="de-DE" dirty="0" err="1"/>
              <a:t>since</a:t>
            </a:r>
            <a:r>
              <a:rPr lang="de-DE" dirty="0"/>
              <a:t> last </a:t>
            </a:r>
            <a:r>
              <a:rPr lang="de-DE" dirty="0" err="1"/>
              <a:t>meeting</a:t>
            </a:r>
            <a:endParaRPr lang="de-DE" dirty="0"/>
          </a:p>
          <a:p>
            <a:r>
              <a:rPr lang="de-DE" dirty="0"/>
              <a:t>C</a:t>
            </a:r>
            <a:r>
              <a:rPr lang="en-US" dirty="0" err="1"/>
              <a:t>ooperation</a:t>
            </a:r>
            <a:r>
              <a:rPr lang="en-US" dirty="0"/>
              <a:t> with GCOS</a:t>
            </a:r>
            <a:endParaRPr lang="de-DE" dirty="0"/>
          </a:p>
          <a:p>
            <a:r>
              <a:rPr lang="de-DE" dirty="0"/>
              <a:t>UNFCCC Engagement</a:t>
            </a:r>
          </a:p>
          <a:p>
            <a:pPr lvl="1"/>
            <a:r>
              <a:rPr lang="de-DE" dirty="0"/>
              <a:t>Global Stocktake </a:t>
            </a:r>
            <a:r>
              <a:rPr lang="de-DE" dirty="0" err="1"/>
              <a:t>Strategy</a:t>
            </a:r>
            <a:endParaRPr lang="de-DE" dirty="0"/>
          </a:p>
          <a:p>
            <a:pPr lvl="1"/>
            <a:r>
              <a:rPr lang="de-DE" dirty="0"/>
              <a:t>Earth Information Day 2020</a:t>
            </a:r>
          </a:p>
          <a:p>
            <a:pPr marL="0" indent="0">
              <a:buNone/>
            </a:pPr>
            <a:endParaRPr lang="en-US" dirty="0"/>
          </a:p>
        </p:txBody>
      </p:sp>
      <p:sp>
        <p:nvSpPr>
          <p:cNvPr id="3" name="Titel 2">
            <a:extLst>
              <a:ext uri="{FF2B5EF4-FFF2-40B4-BE49-F238E27FC236}">
                <a16:creationId xmlns:a16="http://schemas.microsoft.com/office/drawing/2014/main" id="{5B31C1B9-10C8-49C5-945C-D10A9DCBC450}"/>
              </a:ext>
            </a:extLst>
          </p:cNvPr>
          <p:cNvSpPr>
            <a:spLocks noGrp="1"/>
          </p:cNvSpPr>
          <p:nvPr>
            <p:ph type="title"/>
          </p:nvPr>
        </p:nvSpPr>
        <p:spPr/>
        <p:txBody>
          <a:bodyPr/>
          <a:lstStyle/>
          <a:p>
            <a:r>
              <a:rPr lang="de-DE" dirty="0"/>
              <a:t>Outline</a:t>
            </a:r>
            <a:endParaRPr lang="en-US" dirty="0"/>
          </a:p>
        </p:txBody>
      </p:sp>
    </p:spTree>
    <p:extLst>
      <p:ext uri="{BB962C8B-B14F-4D97-AF65-F5344CB8AC3E}">
        <p14:creationId xmlns:p14="http://schemas.microsoft.com/office/powerpoint/2010/main" val="4211118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0400" y="148819"/>
            <a:ext cx="8331200" cy="1143000"/>
          </a:xfrm>
        </p:spPr>
        <p:txBody>
          <a:bodyPr>
            <a:normAutofit/>
          </a:bodyPr>
          <a:lstStyle/>
          <a:p>
            <a:r>
              <a:rPr lang="en-GB" b="1" dirty="0"/>
              <a:t>Achievements since last meeting</a:t>
            </a:r>
          </a:p>
        </p:txBody>
      </p:sp>
      <p:sp>
        <p:nvSpPr>
          <p:cNvPr id="3" name="Content Placeholder 2"/>
          <p:cNvSpPr>
            <a:spLocks noGrp="1"/>
          </p:cNvSpPr>
          <p:nvPr>
            <p:ph idx="1"/>
          </p:nvPr>
        </p:nvSpPr>
        <p:spPr/>
        <p:txBody>
          <a:bodyPr>
            <a:normAutofit/>
          </a:bodyPr>
          <a:lstStyle/>
          <a:p>
            <a:pPr>
              <a:lnSpc>
                <a:spcPct val="120000"/>
              </a:lnSpc>
              <a:spcBef>
                <a:spcPts val="600"/>
              </a:spcBef>
            </a:pPr>
            <a:r>
              <a:rPr lang="en-GB" dirty="0"/>
              <a:t>Finished population and verification (almost) of ECV Inventory #3.0; update into direction version 4.0 on the way </a:t>
            </a:r>
            <a:br>
              <a:rPr lang="en-GB" dirty="0"/>
            </a:br>
            <a:r>
              <a:rPr lang="en-GB" dirty="0"/>
              <a:t>(see agenda topic)</a:t>
            </a:r>
          </a:p>
          <a:p>
            <a:pPr>
              <a:lnSpc>
                <a:spcPct val="120000"/>
              </a:lnSpc>
              <a:spcBef>
                <a:spcPts val="600"/>
              </a:spcBef>
            </a:pPr>
            <a:r>
              <a:rPr lang="en-GB" dirty="0"/>
              <a:t>Worked hard on gap analysis but are behind schedule and further hampered by COVID-19</a:t>
            </a:r>
          </a:p>
          <a:p>
            <a:pPr>
              <a:lnSpc>
                <a:spcPct val="120000"/>
              </a:lnSpc>
              <a:spcBef>
                <a:spcPts val="600"/>
              </a:spcBef>
            </a:pPr>
            <a:r>
              <a:rPr lang="en-GB" dirty="0"/>
              <a:t>GHG Roadmap approved during CGMS and CEOS 2020 plenary</a:t>
            </a:r>
          </a:p>
          <a:p>
            <a:pPr>
              <a:lnSpc>
                <a:spcPct val="120000"/>
              </a:lnSpc>
              <a:spcBef>
                <a:spcPts val="600"/>
              </a:spcBef>
            </a:pPr>
            <a:r>
              <a:rPr lang="en-GB" dirty="0"/>
              <a:t>Updated CEOS work plan (see agenda topic)</a:t>
            </a:r>
          </a:p>
        </p:txBody>
      </p:sp>
    </p:spTree>
    <p:extLst>
      <p:ext uri="{BB962C8B-B14F-4D97-AF65-F5344CB8AC3E}">
        <p14:creationId xmlns:p14="http://schemas.microsoft.com/office/powerpoint/2010/main" val="99110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0400" y="148819"/>
            <a:ext cx="8331200" cy="1143000"/>
          </a:xfrm>
        </p:spPr>
        <p:txBody>
          <a:bodyPr>
            <a:normAutofit/>
          </a:bodyPr>
          <a:lstStyle/>
          <a:p>
            <a:r>
              <a:rPr lang="en-GB" b="1" dirty="0"/>
              <a:t>GCOS</a:t>
            </a:r>
          </a:p>
        </p:txBody>
      </p:sp>
      <p:sp>
        <p:nvSpPr>
          <p:cNvPr id="3" name="Content Placeholder 2"/>
          <p:cNvSpPr>
            <a:spLocks noGrp="1"/>
          </p:cNvSpPr>
          <p:nvPr>
            <p:ph idx="1"/>
          </p:nvPr>
        </p:nvSpPr>
        <p:spPr>
          <a:xfrm>
            <a:off x="609600" y="1600202"/>
            <a:ext cx="10972800" cy="4489514"/>
          </a:xfrm>
        </p:spPr>
        <p:txBody>
          <a:bodyPr>
            <a:normAutofit/>
          </a:bodyPr>
          <a:lstStyle/>
          <a:p>
            <a:pPr fontAlgn="base"/>
            <a:r>
              <a:rPr lang="en-US" sz="2000" dirty="0"/>
              <a:t>WMO’s commitment to GCOS and the frameworks and processes around which space agencies and CEOS have designed considerable effort, including in relation to reporting to UNFCCC &amp; SBSTA;</a:t>
            </a:r>
          </a:p>
          <a:p>
            <a:pPr fontAlgn="base"/>
            <a:r>
              <a:rPr lang="en-US" sz="2000" dirty="0"/>
              <a:t>As part of WMO cost-cutting and restructuring, the 8 WMO Commissions are being reduced to 2;</a:t>
            </a:r>
          </a:p>
          <a:p>
            <a:pPr fontAlgn="base"/>
            <a:r>
              <a:rPr lang="en-US" sz="2000" dirty="0"/>
              <a:t>The GCOS Secretariat is based in the Infrastructure Department reporting to its Director (Anthony Rea) at WMO;</a:t>
            </a:r>
          </a:p>
          <a:p>
            <a:pPr fontAlgn="base"/>
            <a:r>
              <a:rPr lang="en-US" sz="2000" dirty="0"/>
              <a:t>A Joint WMO JCOMM GCOS Study Group, including the four co-sponsors and major partners, is currently investigating the governance arrangements of GCOS and will make proposals in 2023;</a:t>
            </a:r>
          </a:p>
          <a:p>
            <a:pPr fontAlgn="base"/>
            <a:r>
              <a:rPr lang="de-DE" sz="2000" dirty="0" err="1"/>
              <a:t>Please</a:t>
            </a:r>
            <a:r>
              <a:rPr lang="de-DE" sz="2000" dirty="0"/>
              <a:t> </a:t>
            </a:r>
            <a:r>
              <a:rPr lang="de-DE" sz="2000" dirty="0" err="1"/>
              <a:t>note</a:t>
            </a:r>
            <a:r>
              <a:rPr lang="de-DE" sz="2000" dirty="0"/>
              <a:t> </a:t>
            </a:r>
            <a:r>
              <a:rPr lang="de-DE" sz="2000" dirty="0" err="1"/>
              <a:t>that</a:t>
            </a:r>
            <a:r>
              <a:rPr lang="de-DE" sz="2000" dirty="0"/>
              <a:t> EUMETSAT (P Counet) and DLR (A von Bargen) </a:t>
            </a:r>
            <a:r>
              <a:rPr lang="de-DE" sz="2000" dirty="0" err="1"/>
              <a:t>had</a:t>
            </a:r>
            <a:r>
              <a:rPr lang="de-DE" sz="2000" dirty="0"/>
              <a:t> </a:t>
            </a:r>
            <a:r>
              <a:rPr lang="de-DE" sz="2000" dirty="0" err="1"/>
              <a:t>been</a:t>
            </a:r>
            <a:r>
              <a:rPr lang="de-DE" sz="2000" dirty="0"/>
              <a:t> </a:t>
            </a:r>
            <a:r>
              <a:rPr lang="de-DE" sz="2000" dirty="0" err="1"/>
              <a:t>nominated</a:t>
            </a:r>
            <a:r>
              <a:rPr lang="de-DE" sz="2000" dirty="0"/>
              <a:t> </a:t>
            </a:r>
            <a:r>
              <a:rPr lang="de-DE" sz="2000" dirty="0" err="1"/>
              <a:t>for</a:t>
            </a:r>
            <a:r>
              <a:rPr lang="de-DE" sz="2000" dirty="0"/>
              <a:t> </a:t>
            </a:r>
            <a:r>
              <a:rPr lang="de-DE" sz="2000" dirty="0" err="1"/>
              <a:t>the</a:t>
            </a:r>
            <a:r>
              <a:rPr lang="de-DE" sz="2000" dirty="0"/>
              <a:t> Joint GCOS Study Group</a:t>
            </a:r>
            <a:r>
              <a:rPr lang="en-US" sz="2000" dirty="0"/>
              <a:t>;</a:t>
            </a:r>
          </a:p>
          <a:p>
            <a:pPr fontAlgn="base"/>
            <a:r>
              <a:rPr lang="en-US" sz="2000" dirty="0"/>
              <a:t>GCOS Panels will continue and support the review of ECVs, Status Report and IP;</a:t>
            </a:r>
          </a:p>
          <a:p>
            <a:pPr fontAlgn="base"/>
            <a:r>
              <a:rPr lang="en-US" sz="2000" dirty="0"/>
              <a:t>WMO recognizes the importance of GCOS to space agencies; they are looking to exploit the WMO regulatory framework to strengthen GCOS, so it can better meet needs of the community and co-sponsors.</a:t>
            </a:r>
          </a:p>
        </p:txBody>
      </p:sp>
    </p:spTree>
    <p:extLst>
      <p:ext uri="{BB962C8B-B14F-4D97-AF65-F5344CB8AC3E}">
        <p14:creationId xmlns:p14="http://schemas.microsoft.com/office/powerpoint/2010/main" val="3516431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0400" y="148819"/>
            <a:ext cx="8331200" cy="1143000"/>
          </a:xfrm>
        </p:spPr>
        <p:txBody>
          <a:bodyPr>
            <a:normAutofit/>
          </a:bodyPr>
          <a:lstStyle/>
          <a:p>
            <a:r>
              <a:rPr lang="en-GB" b="1" dirty="0"/>
              <a:t>Cooperation with GCOS</a:t>
            </a:r>
          </a:p>
        </p:txBody>
      </p:sp>
      <p:sp>
        <p:nvSpPr>
          <p:cNvPr id="3" name="Content Placeholder 2"/>
          <p:cNvSpPr>
            <a:spLocks noGrp="1"/>
          </p:cNvSpPr>
          <p:nvPr>
            <p:ph idx="1"/>
          </p:nvPr>
        </p:nvSpPr>
        <p:spPr>
          <a:xfrm>
            <a:off x="609600" y="1600202"/>
            <a:ext cx="10972800" cy="4489514"/>
          </a:xfrm>
        </p:spPr>
        <p:txBody>
          <a:bodyPr>
            <a:normAutofit fontScale="70000" lnSpcReduction="20000"/>
          </a:bodyPr>
          <a:lstStyle/>
          <a:p>
            <a:pPr fontAlgn="base"/>
            <a:r>
              <a:rPr lang="en-US" dirty="0"/>
              <a:t>Gap analysis and reporting to GCOS showed the limited usage of the general threshold approach as it is currently defined in GCOS for each ECV;</a:t>
            </a:r>
          </a:p>
          <a:p>
            <a:pPr fontAlgn="base"/>
            <a:r>
              <a:rPr lang="de-DE" dirty="0"/>
              <a:t>G</a:t>
            </a:r>
            <a:r>
              <a:rPr lang="en-US" dirty="0"/>
              <a:t>COS secretariat itself discusses a more application-orientation approach by adding some extra entries;</a:t>
            </a:r>
          </a:p>
          <a:p>
            <a:pPr fontAlgn="base"/>
            <a:r>
              <a:rPr lang="de-DE" dirty="0" err="1"/>
              <a:t>However</a:t>
            </a:r>
            <a:r>
              <a:rPr lang="de-DE" dirty="0"/>
              <a:t>, </a:t>
            </a:r>
            <a:r>
              <a:rPr lang="de-DE" dirty="0" err="1"/>
              <a:t>depending</a:t>
            </a:r>
            <a:r>
              <a:rPr lang="de-DE" dirty="0"/>
              <a:t> on </a:t>
            </a:r>
            <a:r>
              <a:rPr lang="de-DE" dirty="0" err="1"/>
              <a:t>which</a:t>
            </a:r>
            <a:r>
              <a:rPr lang="de-DE" dirty="0"/>
              <a:t> </a:t>
            </a:r>
            <a:r>
              <a:rPr lang="de-DE" dirty="0" err="1"/>
              <a:t>comunity</a:t>
            </a:r>
            <a:r>
              <a:rPr lang="de-DE" dirty="0"/>
              <a:t> </a:t>
            </a:r>
            <a:r>
              <a:rPr lang="de-DE" dirty="0" err="1"/>
              <a:t>to</a:t>
            </a:r>
            <a:r>
              <a:rPr lang="de-DE" dirty="0"/>
              <a:t> </a:t>
            </a:r>
            <a:r>
              <a:rPr lang="de-DE" dirty="0" err="1"/>
              <a:t>be</a:t>
            </a:r>
            <a:r>
              <a:rPr lang="de-DE" dirty="0"/>
              <a:t> </a:t>
            </a:r>
            <a:r>
              <a:rPr lang="de-DE" dirty="0" err="1"/>
              <a:t>served</a:t>
            </a:r>
            <a:r>
              <a:rPr lang="de-DE" dirty="0"/>
              <a:t> a different </a:t>
            </a:r>
            <a:r>
              <a:rPr lang="de-DE" dirty="0" err="1"/>
              <a:t>approach</a:t>
            </a:r>
            <a:r>
              <a:rPr lang="de-DE" dirty="0"/>
              <a:t> </a:t>
            </a:r>
            <a:r>
              <a:rPr lang="de-DE" dirty="0" err="1"/>
              <a:t>seems</a:t>
            </a:r>
            <a:r>
              <a:rPr lang="de-DE" dirty="0"/>
              <a:t> </a:t>
            </a:r>
            <a:r>
              <a:rPr lang="de-DE" dirty="0" err="1"/>
              <a:t>more</a:t>
            </a:r>
            <a:r>
              <a:rPr lang="de-DE" dirty="0"/>
              <a:t> </a:t>
            </a:r>
            <a:r>
              <a:rPr lang="de-DE" dirty="0" err="1"/>
              <a:t>suitable</a:t>
            </a:r>
            <a:r>
              <a:rPr lang="de-DE" dirty="0"/>
              <a:t>;</a:t>
            </a:r>
          </a:p>
          <a:p>
            <a:pPr fontAlgn="base"/>
            <a:r>
              <a:rPr lang="de-DE" dirty="0"/>
              <a:t>This </a:t>
            </a:r>
            <a:r>
              <a:rPr lang="de-DE" dirty="0" err="1"/>
              <a:t>has</a:t>
            </a:r>
            <a:r>
              <a:rPr lang="de-DE" dirty="0"/>
              <a:t> </a:t>
            </a:r>
            <a:r>
              <a:rPr lang="de-DE" dirty="0" err="1"/>
              <a:t>been</a:t>
            </a:r>
            <a:r>
              <a:rPr lang="de-DE" dirty="0"/>
              <a:t> </a:t>
            </a:r>
            <a:r>
              <a:rPr lang="de-DE" dirty="0" err="1"/>
              <a:t>widely</a:t>
            </a:r>
            <a:r>
              <a:rPr lang="de-DE" dirty="0"/>
              <a:t> </a:t>
            </a:r>
            <a:r>
              <a:rPr lang="de-DE" dirty="0" err="1"/>
              <a:t>discussed</a:t>
            </a:r>
            <a:r>
              <a:rPr lang="de-DE" dirty="0"/>
              <a:t> </a:t>
            </a:r>
            <a:r>
              <a:rPr lang="de-DE" dirty="0" err="1"/>
              <a:t>during</a:t>
            </a:r>
            <a:r>
              <a:rPr lang="de-DE" dirty="0"/>
              <a:t> </a:t>
            </a:r>
            <a:r>
              <a:rPr lang="de-DE" dirty="0" err="1"/>
              <a:t>the</a:t>
            </a:r>
            <a:r>
              <a:rPr lang="de-DE" dirty="0"/>
              <a:t> </a:t>
            </a:r>
            <a:r>
              <a:rPr lang="de-DE" dirty="0" err="1"/>
              <a:t>past</a:t>
            </a:r>
            <a:r>
              <a:rPr lang="de-DE" dirty="0"/>
              <a:t> </a:t>
            </a:r>
            <a:r>
              <a:rPr lang="de-DE" dirty="0" err="1"/>
              <a:t>meeting</a:t>
            </a:r>
            <a:r>
              <a:rPr lang="de-DE" dirty="0"/>
              <a:t> and SIT TW</a:t>
            </a:r>
          </a:p>
          <a:p>
            <a:pPr fontAlgn="base"/>
            <a:r>
              <a:rPr lang="de-DE" dirty="0" err="1"/>
              <a:t>Finally</a:t>
            </a:r>
            <a:r>
              <a:rPr lang="de-DE" dirty="0"/>
              <a:t>, </a:t>
            </a:r>
            <a:r>
              <a:rPr lang="de-DE" dirty="0" err="1"/>
              <a:t>discussion</a:t>
            </a:r>
            <a:r>
              <a:rPr lang="de-DE" dirty="0"/>
              <a:t> </a:t>
            </a:r>
            <a:r>
              <a:rPr lang="de-DE" dirty="0" err="1"/>
              <a:t>started</a:t>
            </a:r>
            <a:r>
              <a:rPr lang="de-DE" dirty="0"/>
              <a:t> </a:t>
            </a:r>
            <a:r>
              <a:rPr lang="de-DE" dirty="0" err="1"/>
              <a:t>between</a:t>
            </a:r>
            <a:r>
              <a:rPr lang="de-DE" dirty="0"/>
              <a:t> GCOS </a:t>
            </a:r>
            <a:r>
              <a:rPr lang="de-DE" dirty="0" err="1"/>
              <a:t>director</a:t>
            </a:r>
            <a:r>
              <a:rPr lang="de-DE" dirty="0"/>
              <a:t> and Steering Group </a:t>
            </a:r>
            <a:r>
              <a:rPr lang="de-DE" dirty="0" err="1"/>
              <a:t>chair</a:t>
            </a:r>
            <a:r>
              <a:rPr lang="de-DE" dirty="0"/>
              <a:t> and EUMETSAT and </a:t>
            </a:r>
            <a:r>
              <a:rPr lang="de-DE" dirty="0" err="1"/>
              <a:t>WGClimate</a:t>
            </a:r>
            <a:r>
              <a:rPr lang="de-DE" dirty="0"/>
              <a:t> </a:t>
            </a:r>
            <a:r>
              <a:rPr lang="de-DE" dirty="0" err="1"/>
              <a:t>chair</a:t>
            </a:r>
            <a:r>
              <a:rPr lang="de-DE" dirty="0"/>
              <a:t>;</a:t>
            </a:r>
          </a:p>
          <a:p>
            <a:pPr fontAlgn="base"/>
            <a:r>
              <a:rPr lang="de-DE" dirty="0"/>
              <a:t>Engagement </a:t>
            </a:r>
            <a:r>
              <a:rPr lang="de-DE" dirty="0" err="1"/>
              <a:t>of</a:t>
            </a:r>
            <a:r>
              <a:rPr lang="de-DE" dirty="0"/>
              <a:t> EUMETSAT </a:t>
            </a:r>
            <a:r>
              <a:rPr lang="de-DE" dirty="0" err="1"/>
              <a:t>is</a:t>
            </a:r>
            <a:r>
              <a:rPr lang="de-DE" dirty="0"/>
              <a:t> </a:t>
            </a:r>
            <a:r>
              <a:rPr lang="de-DE" dirty="0" err="1"/>
              <a:t>highly</a:t>
            </a:r>
            <a:r>
              <a:rPr lang="de-DE" dirty="0"/>
              <a:t> </a:t>
            </a:r>
            <a:r>
              <a:rPr lang="de-DE" dirty="0" err="1"/>
              <a:t>appreciated</a:t>
            </a:r>
            <a:r>
              <a:rPr lang="de-DE" dirty="0"/>
              <a:t> </a:t>
            </a:r>
            <a:r>
              <a:rPr lang="de-DE" dirty="0" err="1"/>
              <a:t>because</a:t>
            </a:r>
            <a:r>
              <a:rPr lang="de-DE" dirty="0"/>
              <a:t> </a:t>
            </a:r>
            <a:r>
              <a:rPr lang="de-DE" dirty="0" err="1"/>
              <a:t>of</a:t>
            </a:r>
            <a:r>
              <a:rPr lang="de-DE" dirty="0"/>
              <a:t> ist </a:t>
            </a:r>
            <a:r>
              <a:rPr lang="de-DE" dirty="0" err="1"/>
              <a:t>very</a:t>
            </a:r>
            <a:r>
              <a:rPr lang="de-DE" dirty="0"/>
              <a:t> </a:t>
            </a:r>
            <a:r>
              <a:rPr lang="de-DE" dirty="0" err="1"/>
              <a:t>detailed</a:t>
            </a:r>
            <a:r>
              <a:rPr lang="de-DE" dirty="0"/>
              <a:t> </a:t>
            </a:r>
            <a:r>
              <a:rPr lang="de-DE" dirty="0" err="1"/>
              <a:t>survey</a:t>
            </a:r>
            <a:r>
              <a:rPr lang="de-DE" dirty="0"/>
              <a:t> </a:t>
            </a:r>
            <a:r>
              <a:rPr lang="de-DE" dirty="0" err="1"/>
              <a:t>how</a:t>
            </a:r>
            <a:r>
              <a:rPr lang="de-DE" dirty="0"/>
              <a:t> </a:t>
            </a:r>
            <a:r>
              <a:rPr lang="de-DE" dirty="0" err="1"/>
              <a:t>to</a:t>
            </a:r>
            <a:r>
              <a:rPr lang="de-DE" dirty="0"/>
              <a:t> find an </a:t>
            </a:r>
            <a:r>
              <a:rPr lang="de-DE" dirty="0" err="1"/>
              <a:t>approach</a:t>
            </a:r>
            <a:r>
              <a:rPr lang="de-DE" dirty="0"/>
              <a:t>;</a:t>
            </a:r>
          </a:p>
          <a:p>
            <a:pPr fontAlgn="base"/>
            <a:r>
              <a:rPr lang="de-DE" dirty="0"/>
              <a:t>First </a:t>
            </a:r>
            <a:r>
              <a:rPr lang="de-DE" dirty="0" err="1"/>
              <a:t>approach</a:t>
            </a:r>
            <a:r>
              <a:rPr lang="de-DE" dirty="0"/>
              <a:t> / </a:t>
            </a:r>
            <a:r>
              <a:rPr lang="de-DE" dirty="0" err="1"/>
              <a:t>thoughts</a:t>
            </a:r>
            <a:r>
              <a:rPr lang="de-DE" dirty="0"/>
              <a:t> </a:t>
            </a:r>
            <a:r>
              <a:rPr lang="de-DE" dirty="0" err="1"/>
              <a:t>are</a:t>
            </a:r>
            <a:r>
              <a:rPr lang="de-DE" dirty="0"/>
              <a:t> </a:t>
            </a:r>
            <a:r>
              <a:rPr lang="de-DE" dirty="0" err="1"/>
              <a:t>exchanged</a:t>
            </a:r>
            <a:r>
              <a:rPr lang="de-DE" dirty="0"/>
              <a:t>; </a:t>
            </a:r>
            <a:r>
              <a:rPr lang="de-DE" dirty="0" err="1"/>
              <a:t>discussion</a:t>
            </a:r>
            <a:r>
              <a:rPr lang="de-DE" dirty="0"/>
              <a:t> </a:t>
            </a:r>
            <a:r>
              <a:rPr lang="de-DE" dirty="0" err="1"/>
              <a:t>is</a:t>
            </a:r>
            <a:r>
              <a:rPr lang="de-DE" dirty="0"/>
              <a:t> on </a:t>
            </a:r>
            <a:r>
              <a:rPr lang="de-DE" dirty="0" err="1"/>
              <a:t>the</a:t>
            </a:r>
            <a:r>
              <a:rPr lang="de-DE" dirty="0"/>
              <a:t> </a:t>
            </a:r>
            <a:r>
              <a:rPr lang="de-DE" dirty="0" err="1"/>
              <a:t>way</a:t>
            </a:r>
            <a:r>
              <a:rPr lang="de-DE" dirty="0"/>
              <a:t> and </a:t>
            </a:r>
            <a:r>
              <a:rPr lang="de-DE" dirty="0" err="1"/>
              <a:t>some</a:t>
            </a:r>
            <a:r>
              <a:rPr lang="de-DE" dirty="0"/>
              <a:t> </a:t>
            </a:r>
            <a:r>
              <a:rPr lang="de-DE" dirty="0" err="1"/>
              <a:t>interim</a:t>
            </a:r>
            <a:r>
              <a:rPr lang="de-DE" dirty="0"/>
              <a:t> </a:t>
            </a:r>
            <a:r>
              <a:rPr lang="de-DE" dirty="0" err="1"/>
              <a:t>results</a:t>
            </a:r>
            <a:r>
              <a:rPr lang="de-DE" dirty="0"/>
              <a:t> will </a:t>
            </a:r>
            <a:r>
              <a:rPr lang="de-DE" dirty="0" err="1"/>
              <a:t>be</a:t>
            </a:r>
            <a:r>
              <a:rPr lang="de-DE" dirty="0"/>
              <a:t> </a:t>
            </a:r>
            <a:r>
              <a:rPr lang="de-DE" dirty="0" err="1"/>
              <a:t>presented</a:t>
            </a:r>
            <a:r>
              <a:rPr lang="de-DE" dirty="0"/>
              <a:t> in April </a:t>
            </a:r>
            <a:r>
              <a:rPr lang="de-DE" dirty="0" err="1"/>
              <a:t>to</a:t>
            </a:r>
            <a:r>
              <a:rPr lang="de-DE" dirty="0"/>
              <a:t> </a:t>
            </a:r>
            <a:r>
              <a:rPr lang="de-DE" dirty="0" err="1"/>
              <a:t>WGClimate</a:t>
            </a:r>
            <a:r>
              <a:rPr lang="de-DE" dirty="0"/>
              <a:t>;</a:t>
            </a:r>
          </a:p>
          <a:p>
            <a:endParaRPr lang="en-GB" dirty="0"/>
          </a:p>
        </p:txBody>
      </p:sp>
    </p:spTree>
    <p:extLst>
      <p:ext uri="{BB962C8B-B14F-4D97-AF65-F5344CB8AC3E}">
        <p14:creationId xmlns:p14="http://schemas.microsoft.com/office/powerpoint/2010/main" val="432828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30400" y="148819"/>
            <a:ext cx="8331200" cy="1143000"/>
          </a:xfrm>
        </p:spPr>
        <p:txBody>
          <a:bodyPr>
            <a:normAutofit/>
          </a:bodyPr>
          <a:lstStyle/>
          <a:p>
            <a:r>
              <a:rPr lang="en-GB" b="1" dirty="0"/>
              <a:t>UNFCCC Engagement Heritage</a:t>
            </a:r>
            <a:endParaRPr lang="en-GB" dirty="0"/>
          </a:p>
        </p:txBody>
      </p:sp>
      <p:sp>
        <p:nvSpPr>
          <p:cNvPr id="2" name="Slide Number Placeholder 1"/>
          <p:cNvSpPr>
            <a:spLocks noGrp="1"/>
          </p:cNvSpPr>
          <p:nvPr>
            <p:ph type="sldNum" sz="quarter" idx="4294967295"/>
          </p:nvPr>
        </p:nvSpPr>
        <p:spPr>
          <a:xfrm>
            <a:off x="11887200" y="6629400"/>
            <a:ext cx="304800" cy="187325"/>
          </a:xfrm>
          <a:prstGeom prst="roundRect">
            <a:avLst>
              <a:gd name="adj" fmla="val 16667"/>
            </a:avLst>
          </a:prstGeom>
        </p:spPr>
        <p:txBody>
          <a:bodyPr/>
          <a:lstStyle/>
          <a:p>
            <a:fld id="{86CB4B4D-7CA3-9044-876B-883B54F8677D}" type="slidenum">
              <a:rPr lang="uk-UA" smtClean="0"/>
              <a:pPr/>
              <a:t>9</a:t>
            </a:fld>
            <a:endParaRPr lang="uk-UA" dirty="0"/>
          </a:p>
        </p:txBody>
      </p:sp>
      <p:sp>
        <p:nvSpPr>
          <p:cNvPr id="7" name="TextBox 6"/>
          <p:cNvSpPr txBox="1"/>
          <p:nvPr/>
        </p:nvSpPr>
        <p:spPr>
          <a:xfrm>
            <a:off x="164059" y="1430216"/>
            <a:ext cx="11723141" cy="4499693"/>
          </a:xfrm>
          <a:prstGeom prst="rect">
            <a:avLst/>
          </a:prstGeom>
          <a:noFill/>
        </p:spPr>
        <p:txBody>
          <a:bodyPr wrap="square" rtlCol="0">
            <a:spAutoFit/>
          </a:bodyPr>
          <a:lstStyle/>
          <a:p>
            <a:pPr marL="342900" indent="-342900" algn="just">
              <a:lnSpc>
                <a:spcPct val="120000"/>
              </a:lnSpc>
              <a:spcBef>
                <a:spcPts val="0"/>
              </a:spcBef>
              <a:buFont typeface="Arial" panose="020B0604020202020204" pitchFamily="34" charset="0"/>
              <a:buChar char="•"/>
            </a:pPr>
            <a:r>
              <a:rPr lang="en-GB" sz="2000" dirty="0">
                <a:sym typeface="Helvetica Neue"/>
              </a:rPr>
              <a:t>CEOS (&amp; CGMS) has been very effective over last 8 years in establishing a positive and proactive dialogue with UNFCCC/ SBSTA largely due to the symbiotic relationship with GCOS and the Climate Monitoring Architecture as guiding framework;</a:t>
            </a:r>
          </a:p>
          <a:p>
            <a:pPr marL="342900" indent="-342900" algn="just">
              <a:lnSpc>
                <a:spcPct val="120000"/>
              </a:lnSpc>
              <a:spcBef>
                <a:spcPts val="0"/>
              </a:spcBef>
              <a:buFont typeface="Arial" panose="020B0604020202020204" pitchFamily="34" charset="0"/>
              <a:buChar char="•"/>
            </a:pPr>
            <a:r>
              <a:rPr lang="en-GB" sz="2000" dirty="0"/>
              <a:t>The creation of the Joint </a:t>
            </a:r>
            <a:r>
              <a:rPr lang="en-GB" sz="2000" dirty="0" err="1"/>
              <a:t>WGClimate</a:t>
            </a:r>
            <a:r>
              <a:rPr lang="en-GB" sz="2000" dirty="0"/>
              <a:t> established an unambiguous entry point for the discussion between SBSTA Research and Systematic Observations (RSO) and the Space Agencies;</a:t>
            </a:r>
          </a:p>
          <a:p>
            <a:pPr marL="342900" indent="-342900" algn="just">
              <a:lnSpc>
                <a:spcPct val="120000"/>
              </a:lnSpc>
              <a:spcBef>
                <a:spcPts val="0"/>
              </a:spcBef>
              <a:buFont typeface="Arial" panose="020B0604020202020204" pitchFamily="34" charset="0"/>
              <a:buChar char="•"/>
            </a:pPr>
            <a:r>
              <a:rPr lang="en-GB" sz="2000" dirty="0"/>
              <a:t>In recent years our support has been visibly expanding: Climate Data Records, Climate Services and support to Climate Adaptation, CEOS Carbon Strategy, GHG monitoring, CEOS GFOI support and evolution to biomass, other AFOLU etc.</a:t>
            </a:r>
          </a:p>
          <a:p>
            <a:pPr marL="342900" indent="-342900" algn="just">
              <a:lnSpc>
                <a:spcPct val="120000"/>
              </a:lnSpc>
              <a:spcBef>
                <a:spcPts val="0"/>
              </a:spcBef>
              <a:buFont typeface="Arial" panose="020B0604020202020204" pitchFamily="34" charset="0"/>
              <a:buChar char="•"/>
            </a:pPr>
            <a:r>
              <a:rPr lang="en-GB" sz="2000" dirty="0"/>
              <a:t>Parts of this we have reported in statements to SBSTA Assemblies and messages found their way to the Parties through the SBSTA Chair reports;</a:t>
            </a:r>
          </a:p>
          <a:p>
            <a:pPr marL="342900" indent="-342900" algn="just">
              <a:lnSpc>
                <a:spcPct val="120000"/>
              </a:lnSpc>
              <a:spcBef>
                <a:spcPts val="0"/>
              </a:spcBef>
              <a:buFont typeface="Arial" panose="020B0604020202020204" pitchFamily="34" charset="0"/>
              <a:buChar char="•"/>
            </a:pPr>
            <a:r>
              <a:rPr lang="en-GB" sz="2000" b="1" i="1" dirty="0">
                <a:solidFill>
                  <a:srgbClr val="002060"/>
                </a:solidFill>
              </a:rPr>
              <a:t>In September 2020 CEOS had been invited to provide input to the Report about Systematic Observations. </a:t>
            </a:r>
            <a:br>
              <a:rPr lang="en-GB" sz="2000" b="1" i="1" dirty="0">
                <a:solidFill>
                  <a:srgbClr val="002060"/>
                </a:solidFill>
              </a:rPr>
            </a:br>
            <a:r>
              <a:rPr lang="en-GB" sz="2000" b="1" i="1" dirty="0">
                <a:solidFill>
                  <a:srgbClr val="002060"/>
                </a:solidFill>
              </a:rPr>
              <a:t>J Schulz, D Crisp (GHG), and O. </a:t>
            </a:r>
            <a:r>
              <a:rPr lang="en-GB" sz="2000" b="1" i="1" dirty="0" err="1">
                <a:solidFill>
                  <a:srgbClr val="002060"/>
                </a:solidFill>
              </a:rPr>
              <a:t>Ochiai</a:t>
            </a:r>
            <a:r>
              <a:rPr lang="en-GB" sz="2000" b="1" i="1" dirty="0">
                <a:solidFill>
                  <a:srgbClr val="002060"/>
                </a:solidFill>
              </a:rPr>
              <a:t> (AFOLU) are representing</a:t>
            </a:r>
          </a:p>
        </p:txBody>
      </p:sp>
    </p:spTree>
    <p:extLst>
      <p:ext uri="{BB962C8B-B14F-4D97-AF65-F5344CB8AC3E}">
        <p14:creationId xmlns:p14="http://schemas.microsoft.com/office/powerpoint/2010/main" val="2311572289"/>
      </p:ext>
    </p:extLst>
  </p:cSld>
  <p:clrMapOvr>
    <a:masterClrMapping/>
  </p:clrMapOvr>
</p:sld>
</file>

<file path=ppt/theme/theme1.xml><?xml version="1.0" encoding="utf-8"?>
<a:theme xmlns:a="http://schemas.openxmlformats.org/drawingml/2006/main" name="WGClim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2143</Words>
  <Application>Microsoft Office PowerPoint</Application>
  <PresentationFormat>Breitbild</PresentationFormat>
  <Paragraphs>139</Paragraphs>
  <Slides>17</Slides>
  <Notes>10</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17</vt:i4>
      </vt:variant>
    </vt:vector>
  </HeadingPairs>
  <TitlesOfParts>
    <vt:vector size="27" baseType="lpstr">
      <vt:lpstr>MS Mincho</vt:lpstr>
      <vt:lpstr>Arial</vt:lpstr>
      <vt:lpstr>Arial Bold</vt:lpstr>
      <vt:lpstr>Calibri</vt:lpstr>
      <vt:lpstr>Courier New</vt:lpstr>
      <vt:lpstr>Helvetica Neue</vt:lpstr>
      <vt:lpstr>Tahoma</vt:lpstr>
      <vt:lpstr>Times New Roman</vt:lpstr>
      <vt:lpstr>Wingdings</vt:lpstr>
      <vt:lpstr>WGClimate</vt:lpstr>
      <vt:lpstr>Joint CEOS CGMS Working Group on Climate</vt:lpstr>
      <vt:lpstr>Meeting Outline</vt:lpstr>
      <vt:lpstr>Agenda</vt:lpstr>
      <vt:lpstr>Chair’s Report (14th Working Group Meeting)</vt:lpstr>
      <vt:lpstr>Outline</vt:lpstr>
      <vt:lpstr>Achievements since last meeting</vt:lpstr>
      <vt:lpstr>GCOS</vt:lpstr>
      <vt:lpstr>Cooperation with GCOS</vt:lpstr>
      <vt:lpstr>UNFCCC Engagement Heritage</vt:lpstr>
      <vt:lpstr>UNFCCC Engagement</vt:lpstr>
      <vt:lpstr>UNFCCC Earth Info Day 2020</vt:lpstr>
      <vt:lpstr>Next Meeting - WGClimate#14bis</vt:lpstr>
      <vt:lpstr>PowerPoint-Präsentation</vt:lpstr>
      <vt:lpstr>CEOS Global Stocktake Strategy</vt:lpstr>
      <vt:lpstr>Genesis</vt:lpstr>
      <vt:lpstr>WGClimate reply on the first draft (Main topics, editorials are dropped)</vt:lpstr>
      <vt:lpstr>Strategy Paper Recommendations</vt:lpstr>
    </vt:vector>
  </TitlesOfParts>
  <Company>EUMETSAT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Joerg Schulz</dc:creator>
  <cp:lastModifiedBy>Bargen, Albrecht von</cp:lastModifiedBy>
  <cp:revision>142</cp:revision>
  <dcterms:created xsi:type="dcterms:W3CDTF">2018-08-22T09:20:06Z</dcterms:created>
  <dcterms:modified xsi:type="dcterms:W3CDTF">2021-03-16T08:05:07Z</dcterms:modified>
</cp:coreProperties>
</file>