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38" r:id="rId2"/>
    <p:sldId id="340" r:id="rId3"/>
    <p:sldId id="347" r:id="rId4"/>
    <p:sldId id="339" r:id="rId5"/>
    <p:sldId id="349" r:id="rId6"/>
    <p:sldId id="350" r:id="rId7"/>
    <p:sldId id="348" r:id="rId8"/>
    <p:sldId id="346" r:id="rId9"/>
    <p:sldId id="33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 Dolman" initials="HD" lastIdx="7" clrIdx="0">
    <p:extLst>
      <p:ext uri="{19B8F6BF-5375-455C-9EA6-DF929625EA0E}">
        <p15:presenceInfo xmlns:p15="http://schemas.microsoft.com/office/powerpoint/2012/main" userId="943221aaefa4b7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00"/>
    <a:srgbClr val="0000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66916" autoAdjust="0"/>
  </p:normalViewPr>
  <p:slideViewPr>
    <p:cSldViewPr snapToGrid="0">
      <p:cViewPr varScale="1">
        <p:scale>
          <a:sx n="64" d="100"/>
          <a:sy n="64" d="100"/>
        </p:scale>
        <p:origin x="1512" y="58"/>
      </p:cViewPr>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14/04/2021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7933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75138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Talking points:</a:t>
            </a:r>
          </a:p>
          <a:p>
            <a:pPr marL="228600" indent="-228600">
              <a:buAutoNum type="arabicPeriod"/>
            </a:pPr>
            <a:r>
              <a:rPr lang="en-GB" dirty="0" smtClean="0"/>
              <a:t>Apart from</a:t>
            </a:r>
            <a:r>
              <a:rPr lang="en-GB" baseline="0" dirty="0" smtClean="0"/>
              <a:t> GHG, the joint CEOS/CGMS Working Group Climate is working on sustaining and further evolving the space-based capabilities to monitor climate variability and change</a:t>
            </a:r>
          </a:p>
          <a:p>
            <a:pPr marL="228600" indent="-228600">
              <a:buAutoNum type="arabicPeriod"/>
            </a:pPr>
            <a:r>
              <a:rPr lang="en-GB" baseline="0" dirty="0" smtClean="0"/>
              <a:t>An integral part is the web-based inventory of existing and planned climate data records for GCOS Essential Climate Variables. First bullet.</a:t>
            </a:r>
          </a:p>
          <a:p>
            <a:pPr marL="228600" indent="-228600">
              <a:buAutoNum type="arabicPeriod"/>
            </a:pPr>
            <a:r>
              <a:rPr lang="en-GB" baseline="0" dirty="0" smtClean="0"/>
              <a:t>This is used for a gap analysis addressing (say what is on the slide). </a:t>
            </a:r>
            <a:r>
              <a:rPr lang="en-GB" b="1" baseline="0" dirty="0" smtClean="0"/>
              <a:t>One outcome is second bullet</a:t>
            </a:r>
          </a:p>
          <a:p>
            <a:pPr marL="228600" indent="-228600">
              <a:buAutoNum type="arabicPeriod"/>
            </a:pPr>
            <a:r>
              <a:rPr lang="en-GB" b="0" baseline="0" dirty="0" smtClean="0"/>
              <a:t>The Working Group makes recommendation and implements actions to remedy gaps.</a:t>
            </a:r>
          </a:p>
          <a:p>
            <a:pPr marL="228600" indent="-228600">
              <a:buAutoNum type="arabicPeriod"/>
            </a:pPr>
            <a:r>
              <a:rPr lang="en-GB" b="0" baseline="0" dirty="0" smtClean="0"/>
              <a:t>Third bullet</a:t>
            </a:r>
          </a:p>
          <a:p>
            <a:pPr marL="228600" indent="-228600">
              <a:buAutoNum type="arabicPeriod"/>
            </a:pPr>
            <a:r>
              <a:rPr lang="en-GB" b="0" baseline="0" dirty="0" smtClean="0"/>
              <a:t>Fourth bullet</a:t>
            </a:r>
            <a:endParaRPr lang="en-GB" b="0" dirty="0"/>
          </a:p>
        </p:txBody>
      </p:sp>
      <p:sp>
        <p:nvSpPr>
          <p:cNvPr id="4" name="Slide Number Placeholder 3"/>
          <p:cNvSpPr>
            <a:spLocks noGrp="1"/>
          </p:cNvSpPr>
          <p:nvPr>
            <p:ph type="sldNum" sz="quarter" idx="10"/>
          </p:nvPr>
        </p:nvSpPr>
        <p:spPr/>
        <p:txBody>
          <a:bodyPr/>
          <a:lstStyle/>
          <a:p>
            <a:fld id="{76C2BCD1-BFF4-4B49-A33B-7DCC62265A36}" type="slidenum">
              <a:rPr lang="en-GB" smtClean="0"/>
              <a:t>8</a:t>
            </a:fld>
            <a:endParaRPr lang="en-GB"/>
          </a:p>
        </p:txBody>
      </p:sp>
    </p:spTree>
    <p:extLst>
      <p:ext uri="{BB962C8B-B14F-4D97-AF65-F5344CB8AC3E}">
        <p14:creationId xmlns:p14="http://schemas.microsoft.com/office/powerpoint/2010/main" val="802607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Table:</a:t>
            </a:r>
            <a:r>
              <a:rPr lang="en-GB" baseline="0" dirty="0" smtClean="0"/>
              <a:t> the up and down arrows indicate that the numbers can go up and down as users delete / create new / un-submit to update / submit (again), which can also cause the number of verified entries to go down (once un-submitted, the entry is tagged as not yet verified); Records published in July as verified in v2.0 or v3.0 that have in the meantime been un-submitted for update (and same already re-submitted and undergoing review) result in negative “deltas” for the verified: </a:t>
            </a:r>
          </a:p>
          <a:p>
            <a:endParaRPr lang="en-GB" baseline="0" dirty="0" smtClean="0"/>
          </a:p>
          <a:p>
            <a:r>
              <a:rPr lang="en-GB" baseline="0" dirty="0" smtClean="0"/>
              <a:t>Bottom text box: </a:t>
            </a:r>
          </a:p>
          <a:p>
            <a:r>
              <a:rPr lang="en-GB" baseline="0" dirty="0" smtClean="0"/>
              <a:t>Numbers refer to GCOS-200 only, and not anymore to the leftovers of GCOS-154 (even though they are still allowed in the DB); </a:t>
            </a:r>
          </a:p>
          <a:p>
            <a:r>
              <a:rPr lang="en-GB" baseline="0" dirty="0" smtClean="0"/>
              <a:t>We (or I, at least) do not know if we can close the total gap on Land (Anthropogenic GHG fluxes), but the Ocean Surface currents might be possible (CMEMS or CCI/C3S, TBC);</a:t>
            </a:r>
          </a:p>
          <a:p>
            <a:r>
              <a:rPr lang="en-GB" baseline="0" dirty="0" smtClean="0"/>
              <a:t>NOAA has provided 1-2 existing entries for Temperature of deep atmospheric layers, thus closing the partial gap on Atmosphere; no news yet regarding the remaining gaps at the level of ECV Product… but may need to check the inputs to the GA Report to see whether there are any hints or remarks there.</a:t>
            </a:r>
          </a:p>
          <a:p>
            <a:r>
              <a:rPr lang="en-GB" baseline="0" dirty="0" smtClean="0"/>
              <a:t>ECV Marine Habitats – ECV Product Mangrove Forests Cover might be added to the lot of space-observable GCOS ECVs: JAXA submitted an entry tagged as Land Cover, still under review.</a:t>
            </a:r>
          </a:p>
          <a:p>
            <a:r>
              <a:rPr lang="en-GB" baseline="0" dirty="0" smtClean="0"/>
              <a:t>The gaps mentioned for the submitted records are TBD, as changes in ECV Product (sometimes even ECV) sometimes happen during the verification process.</a:t>
            </a:r>
          </a:p>
          <a:p>
            <a:endParaRPr lang="en-GB" baseline="0" dirty="0" smtClean="0"/>
          </a:p>
          <a:p>
            <a:r>
              <a:rPr lang="en-GB" baseline="0" dirty="0" smtClean="0"/>
              <a:t>Right text box:</a:t>
            </a:r>
          </a:p>
          <a:p>
            <a:r>
              <a:rPr lang="en-GB" baseline="0" dirty="0" smtClean="0"/>
              <a:t>Contribution from NASA registered as AGB is still TBD, as those are Gross / Net Primary Production MODIS products; MODIS Land Cover also includes NDVI datasets, and some other were not attributed ECVs; JAXA’s review is underway – 2</a:t>
            </a:r>
            <a:r>
              <a:rPr lang="en-GB" baseline="30000" dirty="0" smtClean="0"/>
              <a:t>nd</a:t>
            </a:r>
            <a:r>
              <a:rPr lang="en-GB" baseline="0" dirty="0" smtClean="0"/>
              <a:t> iteration; KMA still to start; CMA has made some progress in input, but review has not yet started. </a:t>
            </a:r>
            <a:endParaRPr lang="en-GB" dirty="0"/>
          </a:p>
        </p:txBody>
      </p:sp>
      <p:sp>
        <p:nvSpPr>
          <p:cNvPr id="4" name="Slide Number Placeholder 3"/>
          <p:cNvSpPr>
            <a:spLocks noGrp="1"/>
          </p:cNvSpPr>
          <p:nvPr>
            <p:ph type="sldNum" sz="quarter" idx="10"/>
          </p:nvPr>
        </p:nvSpPr>
        <p:spPr/>
        <p:txBody>
          <a:bodyPr/>
          <a:lstStyle/>
          <a:p>
            <a:fld id="{87D899B6-61AB-498B-AA99-D845B04E9D5E}" type="slidenum">
              <a:rPr lang="en-GB" smtClean="0"/>
              <a:pPr/>
              <a:t>9</a:t>
            </a:fld>
            <a:endParaRPr lang="en-GB"/>
          </a:p>
        </p:txBody>
      </p:sp>
    </p:spTree>
    <p:extLst>
      <p:ext uri="{BB962C8B-B14F-4D97-AF65-F5344CB8AC3E}">
        <p14:creationId xmlns:p14="http://schemas.microsoft.com/office/powerpoint/2010/main" val="166414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8970647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Google Shape;11;p3"/>
          <p:cNvSpPr/>
          <p:nvPr userDrawn="1"/>
        </p:nvSpPr>
        <p:spPr>
          <a:xfrm>
            <a:off x="101600" y="6629401"/>
            <a:ext cx="7703931"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dirty="0">
                <a:solidFill>
                  <a:schemeClr val="dk2"/>
                </a:solidFill>
                <a:latin typeface="Helvetica Neue" panose="020B0604020202020204" charset="0"/>
                <a:ea typeface="Helvetica Neue"/>
                <a:cs typeface="Helvetica Neue"/>
                <a:sym typeface="Helvetica Neue"/>
              </a:rPr>
              <a:t>SIT-3</a:t>
            </a:r>
            <a:r>
              <a:rPr lang="en-US" sz="1100" i="1" dirty="0">
                <a:solidFill>
                  <a:schemeClr val="dk2"/>
                </a:solidFill>
                <a:latin typeface="Helvetica Neue" panose="020B0604020202020204" charset="0"/>
                <a:ea typeface="Helvetica Neue"/>
                <a:cs typeface="Helvetica Neue"/>
                <a:sym typeface="Helvetica Neue"/>
              </a:rPr>
              <a:t>5</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25</a:t>
            </a:r>
            <a:r>
              <a:rPr lang="en-US" sz="1100" b="0" i="1" u="none" strike="noStrike" cap="none" dirty="0">
                <a:solidFill>
                  <a:schemeClr val="dk2"/>
                </a:solidFill>
                <a:latin typeface="Helvetica Neue" panose="020B0604020202020204" charset="0"/>
                <a:ea typeface="Helvetica Neue"/>
                <a:cs typeface="Helvetica Neue"/>
                <a:sym typeface="Helvetica Neue"/>
              </a:rPr>
              <a:t>-</a:t>
            </a:r>
            <a:r>
              <a:rPr lang="en-US" sz="1100" i="1" dirty="0">
                <a:solidFill>
                  <a:schemeClr val="dk2"/>
                </a:solidFill>
                <a:latin typeface="Helvetica Neue" panose="020B0604020202020204" charset="0"/>
                <a:ea typeface="Helvetica Neue"/>
                <a:cs typeface="Helvetica Neue"/>
                <a:sym typeface="Helvetica Neue"/>
              </a:rPr>
              <a:t>26</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March</a:t>
            </a:r>
            <a:r>
              <a:rPr lang="en-US" sz="1100" b="0" i="1" u="none" strike="noStrike" cap="none" dirty="0">
                <a:solidFill>
                  <a:schemeClr val="dk2"/>
                </a:solidFill>
                <a:latin typeface="Helvetica Neue" panose="020B0604020202020204" charset="0"/>
                <a:ea typeface="Helvetica Neue"/>
                <a:cs typeface="Helvetica Neue"/>
                <a:sym typeface="Helvetica Neue"/>
              </a:rPr>
              <a:t> 2020	Join at </a:t>
            </a:r>
            <a:r>
              <a:rPr lang="en-US" sz="1100" b="0" i="1" u="none" strike="noStrike" cap="none" dirty="0" err="1">
                <a:solidFill>
                  <a:schemeClr val="dk2"/>
                </a:solidFill>
                <a:latin typeface="Helvetica Neue" panose="020B0604020202020204" charset="0"/>
                <a:ea typeface="Helvetica Neue"/>
                <a:cs typeface="Helvetica Neue"/>
                <a:sym typeface="Helvetica Neue"/>
              </a:rPr>
              <a:t>www.slido.com</a:t>
            </a:r>
            <a:r>
              <a:rPr lang="en-US" sz="1100" b="0" i="1" u="none" strike="noStrike" cap="none" dirty="0">
                <a:solidFill>
                  <a:schemeClr val="dk2"/>
                </a:solidFill>
                <a:latin typeface="Helvetica Neue" panose="020B0604020202020204" charset="0"/>
                <a:ea typeface="Helvetica Neue"/>
                <a:cs typeface="Helvetica Neue"/>
                <a:sym typeface="Helvetica Neue"/>
              </a:rPr>
              <a:t> with the event code: #ceos-sit-35</a:t>
            </a:r>
            <a:endParaRPr sz="1100" b="0" i="1" u="none" strike="noStrike" cap="none" dirty="0">
              <a:solidFill>
                <a:schemeClr val="dk2"/>
              </a:solidFill>
              <a:latin typeface="Helvetica Neue" panose="020B0604020202020204" charset="0"/>
              <a:ea typeface="Helvetica Neue"/>
              <a:cs typeface="Helvetica Neue"/>
              <a:sym typeface="Helvetica Neue"/>
            </a:endParaRPr>
          </a:p>
        </p:txBody>
      </p:sp>
      <p:sp>
        <p:nvSpPr>
          <p:cNvPr id="10"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82850525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Blank">
  <p:cSld name="2_Blank">
    <p:spTree>
      <p:nvGrpSpPr>
        <p:cNvPr id="1" name="Shape 8"/>
        <p:cNvGrpSpPr/>
        <p:nvPr/>
      </p:nvGrpSpPr>
      <p:grpSpPr>
        <a:xfrm>
          <a:off x="0" y="0"/>
          <a:ext cx="0" cy="0"/>
          <a:chOff x="0" y="0"/>
          <a:chExt cx="0" cy="0"/>
        </a:xfrm>
      </p:grpSpPr>
      <p:sp>
        <p:nvSpPr>
          <p:cNvPr id="9"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
        <p:nvSpPr>
          <p:cNvPr id="10" name="Google Shape;10;p3"/>
          <p:cNvSpPr txBox="1">
            <a:spLocks noGrp="1"/>
          </p:cNvSpPr>
          <p:nvPr>
            <p:ph type="body" idx="1"/>
          </p:nvPr>
        </p:nvSpPr>
        <p:spPr>
          <a:xfrm>
            <a:off x="101600" y="1219200"/>
            <a:ext cx="11988800" cy="5257800"/>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500"/>
              </a:spcBef>
              <a:spcAft>
                <a:spcPts val="0"/>
              </a:spcAft>
              <a:buClr>
                <a:srgbClr val="002569"/>
              </a:buClr>
              <a:buSzPts val="2000"/>
              <a:buFont typeface="Arial"/>
              <a:buChar char="•"/>
              <a:defRPr sz="2000" b="1" i="0" u="none" strike="noStrike" cap="none">
                <a:solidFill>
                  <a:srgbClr val="002569"/>
                </a:solidFill>
                <a:latin typeface="Helvetica Neue"/>
                <a:ea typeface="Helvetica Neue"/>
                <a:cs typeface="Helvetica Neue"/>
                <a:sym typeface="Helvetica Neue"/>
              </a:defRPr>
            </a:lvl1pPr>
            <a:lvl2pPr marL="914400" marR="0" lvl="1" indent="-355600" algn="l" rtl="0">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
        <p:nvSpPr>
          <p:cNvPr id="11" name="Google Shape;11;p3"/>
          <p:cNvSpPr/>
          <p:nvPr/>
        </p:nvSpPr>
        <p:spPr>
          <a:xfrm>
            <a:off x="101600" y="6629400"/>
            <a:ext cx="9042400" cy="187200"/>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a:solidFill>
                  <a:schemeClr val="dk2"/>
                </a:solidFill>
                <a:latin typeface="Helvetica Neue"/>
                <a:ea typeface="Helvetica Neue"/>
                <a:cs typeface="Helvetica Neue"/>
                <a:sym typeface="Helvetica Neue"/>
              </a:rPr>
              <a:t>SIT TW 2020 7-</a:t>
            </a:r>
            <a:r>
              <a:rPr lang="en-US" sz="1100" i="1">
                <a:solidFill>
                  <a:schemeClr val="dk2"/>
                </a:solidFill>
                <a:latin typeface="Helvetica Neue"/>
                <a:ea typeface="Helvetica Neue"/>
                <a:cs typeface="Helvetica Neue"/>
                <a:sym typeface="Helvetica Neue"/>
              </a:rPr>
              <a:t>11/14-18</a:t>
            </a:r>
            <a:r>
              <a:rPr lang="en-US" sz="1100" b="0" i="1" u="none" strike="noStrike" cap="none">
                <a:solidFill>
                  <a:schemeClr val="dk2"/>
                </a:solidFill>
                <a:latin typeface="Helvetica Neue"/>
                <a:ea typeface="Helvetica Neue"/>
                <a:cs typeface="Helvetica Neue"/>
                <a:sym typeface="Helvetica Neue"/>
              </a:rPr>
              <a:t> </a:t>
            </a:r>
            <a:r>
              <a:rPr lang="en-US" sz="1100" i="1">
                <a:solidFill>
                  <a:schemeClr val="dk2"/>
                </a:solidFill>
                <a:latin typeface="Helvetica Neue"/>
                <a:ea typeface="Helvetica Neue"/>
                <a:cs typeface="Helvetica Neue"/>
                <a:sym typeface="Helvetica Neue"/>
              </a:rPr>
              <a:t>Sept</a:t>
            </a:r>
            <a:r>
              <a:rPr lang="en-US" sz="1100" b="0" i="1" u="none" strike="noStrike" cap="none">
                <a:solidFill>
                  <a:schemeClr val="dk2"/>
                </a:solidFill>
                <a:latin typeface="Helvetica Neue"/>
                <a:ea typeface="Helvetica Neue"/>
                <a:cs typeface="Helvetica Neue"/>
                <a:sym typeface="Helvetica Neue"/>
              </a:rPr>
              <a:t> 2020	, </a:t>
            </a:r>
            <a:r>
              <a:rPr lang="en-US" sz="1100" i="1">
                <a:solidFill>
                  <a:schemeClr val="dk2"/>
                </a:solidFill>
                <a:latin typeface="Helvetica Neue"/>
                <a:ea typeface="Helvetica Neue"/>
                <a:cs typeface="Helvetica Neue"/>
                <a:sym typeface="Helvetica Neue"/>
              </a:rPr>
              <a:t>j</a:t>
            </a:r>
            <a:r>
              <a:rPr lang="en-US" sz="1100" b="0" i="1" u="none" strike="noStrike" cap="none">
                <a:solidFill>
                  <a:schemeClr val="dk2"/>
                </a:solidFill>
                <a:latin typeface="Helvetica Neue"/>
                <a:ea typeface="Helvetica Neue"/>
                <a:cs typeface="Helvetica Neue"/>
                <a:sym typeface="Helvetica Neue"/>
              </a:rPr>
              <a:t>oin at slido.com with the event code: #</a:t>
            </a:r>
            <a:r>
              <a:rPr lang="en-US" sz="1100" i="1">
                <a:solidFill>
                  <a:schemeClr val="dk2"/>
                </a:solidFill>
                <a:latin typeface="Helvetica Neue"/>
                <a:ea typeface="Helvetica Neue"/>
                <a:cs typeface="Helvetica Neue"/>
                <a:sym typeface="Helvetica Neue"/>
              </a:rPr>
              <a:t>ceos-sit-tw-2020</a:t>
            </a:r>
            <a:endParaRPr sz="1100" b="0" i="1" u="none" strike="noStrike" cap="none">
              <a:solidFill>
                <a:schemeClr val="dk2"/>
              </a:solidFill>
              <a:latin typeface="Helvetica Neue"/>
              <a:ea typeface="Helvetica Neue"/>
              <a:cs typeface="Helvetica Neue"/>
              <a:sym typeface="Helvetica Neue"/>
            </a:endParaRPr>
          </a:p>
        </p:txBody>
      </p:sp>
      <p:sp>
        <p:nvSpPr>
          <p:cNvPr id="12" name="Google Shape;12;p3"/>
          <p:cNvSpPr txBox="1">
            <a:spLocks noGrp="1"/>
          </p:cNvSpPr>
          <p:nvPr>
            <p:ph type="body" idx="2"/>
          </p:nvPr>
        </p:nvSpPr>
        <p:spPr>
          <a:xfrm>
            <a:off x="2641600" y="76200"/>
            <a:ext cx="6604000" cy="914400"/>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500"/>
              </a:spcBef>
              <a:spcAft>
                <a:spcPts val="0"/>
              </a:spcAft>
              <a:buClr>
                <a:schemeClr val="lt1"/>
              </a:buClr>
              <a:buSzPts val="2800"/>
              <a:buFont typeface="Arial"/>
              <a:buNone/>
              <a:defRPr sz="2800" b="1" i="0" u="none" strike="noStrike" cap="none">
                <a:solidFill>
                  <a:schemeClr val="lt1"/>
                </a:solidFill>
                <a:latin typeface="Helvetica Neue"/>
                <a:ea typeface="Helvetica Neue"/>
                <a:cs typeface="Helvetica Neue"/>
                <a:sym typeface="Helvetica Neue"/>
              </a:defRPr>
            </a:lvl1pPr>
            <a:lvl2pPr marL="914400" marR="0" lvl="1"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Tree>
    <p:extLst>
      <p:ext uri="{BB962C8B-B14F-4D97-AF65-F5344CB8AC3E}">
        <p14:creationId xmlns:p14="http://schemas.microsoft.com/office/powerpoint/2010/main" val="344896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6077444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smtClean="0"/>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31090718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smtClean="0"/>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smtClean="0"/>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7" name="Picture 6"/>
          <p:cNvPicPr>
            <a:picLocks noChangeArrowheads="1"/>
          </p:cNvPicPr>
          <p:nvPr/>
        </p:nvPicPr>
        <p:blipFill>
          <a:blip r:embed="rId15"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6"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dirty="0" smtClean="0">
                <a:solidFill>
                  <a:srgbClr val="676A55"/>
                </a:solidFill>
                <a:latin typeface="Tahoma" pitchFamily="34" charset="0"/>
              </a:rPr>
              <a:t>14</a:t>
            </a:r>
            <a:r>
              <a:rPr lang="en-GB" sz="1000" b="1" baseline="30000" dirty="0" smtClean="0">
                <a:solidFill>
                  <a:srgbClr val="676A55"/>
                </a:solidFill>
                <a:latin typeface="Tahoma" pitchFamily="34" charset="0"/>
              </a:rPr>
              <a:t>th</a:t>
            </a:r>
            <a:r>
              <a:rPr lang="en-GB" sz="1000" b="1" dirty="0" smtClean="0">
                <a:solidFill>
                  <a:srgbClr val="676A55"/>
                </a:solidFill>
                <a:latin typeface="Tahoma" pitchFamily="34" charset="0"/>
              </a:rPr>
              <a:t> Session of Joint CEOS/CGMS </a:t>
            </a:r>
            <a:r>
              <a:rPr lang="en-GB" sz="1000" b="1" dirty="0" err="1" smtClean="0">
                <a:solidFill>
                  <a:srgbClr val="676A55"/>
                </a:solidFill>
                <a:latin typeface="Tahoma" pitchFamily="34" charset="0"/>
              </a:rPr>
              <a:t>WGClimate</a:t>
            </a:r>
            <a:r>
              <a:rPr lang="en-GB" sz="1000" b="1" dirty="0" smtClean="0">
                <a:solidFill>
                  <a:srgbClr val="676A55"/>
                </a:solidFill>
                <a:latin typeface="Tahoma" pitchFamily="34" charset="0"/>
              </a:rPr>
              <a:t>,  16</a:t>
            </a:r>
            <a:r>
              <a:rPr lang="en-GB" sz="1000" b="1" baseline="0" dirty="0" smtClean="0">
                <a:solidFill>
                  <a:srgbClr val="676A55"/>
                </a:solidFill>
                <a:latin typeface="Tahoma" pitchFamily="34" charset="0"/>
              </a:rPr>
              <a:t> March</a:t>
            </a:r>
            <a:r>
              <a:rPr lang="en-GB" sz="1000" b="1" dirty="0" smtClean="0">
                <a:solidFill>
                  <a:srgbClr val="676A55"/>
                </a:solidFill>
                <a:latin typeface="Tahoma" pitchFamily="34" charset="0"/>
              </a:rPr>
              <a:t> 2021, Virtual Meeting</a:t>
            </a:r>
            <a:endParaRPr lang="en-GB" sz="1000" b="1" dirty="0">
              <a:solidFill>
                <a:srgbClr val="676A55"/>
              </a:solidFill>
              <a:latin typeface="Tahoma" pitchFamily="34" charset="0"/>
            </a:endParaRPr>
          </a:p>
        </p:txBody>
      </p:sp>
      <p:pic>
        <p:nvPicPr>
          <p:cNvPr id="13" name="Picture 12"/>
          <p:cNvPicPr>
            <a:picLocks/>
          </p:cNvPicPr>
          <p:nvPr userDrawn="1"/>
        </p:nvPicPr>
        <p:blipFill>
          <a:blip r:embed="rId17"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84" r:id="rId13"/>
  </p:sldLayoutIdLst>
  <p:timing>
    <p:tnLst>
      <p:par>
        <p:cTn id="1" dur="indefinite" restart="never" nodeType="tmRoot"/>
      </p:par>
    </p:tnLst>
  </p:timing>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hyperlink" Target="https://climatemonitoring.info/ecvinvento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94139" y="1879661"/>
            <a:ext cx="11524592" cy="1470025"/>
          </a:xfrm>
          <a:prstGeom prst="rect">
            <a:avLst/>
          </a:prstGeom>
        </p:spPr>
        <p:txBody>
          <a:bodyPr vert="horz" lIns="91440" tIns="45720" rIns="91440" bIns="45720" rtlCol="0" anchor="ctr">
            <a:noAutofit/>
          </a:bodyPr>
          <a:lstStyle>
            <a:lvl1pPr algn="ctr" defTabSz="914377" rtl="0" eaLnBrk="1" latinLnBrk="0" hangingPunct="1">
              <a:spcBef>
                <a:spcPct val="0"/>
              </a:spcBef>
              <a:buNone/>
              <a:defRPr sz="4400" kern="1200">
                <a:solidFill>
                  <a:schemeClr val="tx1"/>
                </a:solidFill>
                <a:latin typeface="+mj-lt"/>
                <a:ea typeface="+mj-ea"/>
                <a:cs typeface="+mj-cs"/>
              </a:defRPr>
            </a:lvl1pPr>
          </a:lstStyle>
          <a:p>
            <a:r>
              <a:rPr lang="en-GB" sz="4533" b="1" dirty="0" smtClean="0"/>
              <a:t>Next Gap Analysis</a:t>
            </a:r>
            <a:endParaRPr lang="en-GB" sz="4533" b="1" cap="all" dirty="0"/>
          </a:p>
        </p:txBody>
      </p:sp>
      <p:sp>
        <p:nvSpPr>
          <p:cNvPr id="5"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r>
              <a:rPr lang="en-GB" sz="2400" b="1" baseline="30000" dirty="0" smtClean="0">
                <a:solidFill>
                  <a:srgbClr val="1F497D">
                    <a:lumMod val="60000"/>
                    <a:lumOff val="40000"/>
                  </a:srgbClr>
                </a:solidFill>
                <a:ea typeface="Arial Bold"/>
                <a:cs typeface="Arial Bold"/>
                <a:sym typeface="Arial Bold"/>
              </a:rPr>
              <a:t>1</a:t>
            </a:r>
            <a:r>
              <a:rPr lang="en-GB" sz="2400" b="1" dirty="0" smtClean="0">
                <a:solidFill>
                  <a:srgbClr val="1F497D">
                    <a:lumMod val="60000"/>
                    <a:lumOff val="40000"/>
                  </a:srgbClr>
                </a:solidFill>
                <a:ea typeface="Arial Bold"/>
                <a:cs typeface="Arial Bold"/>
                <a:sym typeface="Arial Bold"/>
              </a:rPr>
              <a:t>Jörg Schulz </a:t>
            </a:r>
            <a:r>
              <a:rPr lang="en-GB" sz="2400" b="1" dirty="0">
                <a:solidFill>
                  <a:srgbClr val="1F497D">
                    <a:lumMod val="60000"/>
                    <a:lumOff val="40000"/>
                  </a:srgbClr>
                </a:solidFill>
                <a:ea typeface="Arial Bold"/>
                <a:cs typeface="Arial Bold"/>
                <a:sym typeface="Arial Bold"/>
              </a:rPr>
              <a:t>and </a:t>
            </a:r>
            <a:r>
              <a:rPr lang="en-GB" sz="2400" b="1" baseline="30000" dirty="0" smtClean="0">
                <a:solidFill>
                  <a:srgbClr val="1F497D">
                    <a:lumMod val="60000"/>
                    <a:lumOff val="40000"/>
                  </a:srgbClr>
                </a:solidFill>
                <a:ea typeface="Arial Bold"/>
                <a:cs typeface="Arial Bold"/>
                <a:sym typeface="Arial Bold"/>
              </a:rPr>
              <a:t>2</a:t>
            </a:r>
            <a:r>
              <a:rPr lang="en-GB" sz="2400" b="1" dirty="0" smtClean="0">
                <a:solidFill>
                  <a:srgbClr val="1F497D">
                    <a:lumMod val="60000"/>
                    <a:lumOff val="40000"/>
                  </a:srgbClr>
                </a:solidFill>
                <a:ea typeface="Arial Bold"/>
                <a:cs typeface="Arial Bold"/>
                <a:sym typeface="Arial Bold"/>
              </a:rPr>
              <a:t>Alexandra Nunes</a:t>
            </a:r>
          </a:p>
          <a:p>
            <a:pPr>
              <a:lnSpc>
                <a:spcPct val="150000"/>
              </a:lnSpc>
              <a:defRPr>
                <a:solidFill>
                  <a:srgbClr val="000000"/>
                </a:solidFill>
              </a:defRPr>
            </a:pPr>
            <a:endParaRPr lang="en-GB" sz="2400" b="1" dirty="0" smtClean="0">
              <a:solidFill>
                <a:srgbClr val="1F497D">
                  <a:lumMod val="60000"/>
                  <a:lumOff val="40000"/>
                </a:srgbClr>
              </a:solidFill>
              <a:ea typeface="Arial Bold"/>
              <a:cs typeface="Arial Bold"/>
              <a:sym typeface="Arial Bold"/>
            </a:endParaRPr>
          </a:p>
          <a:p>
            <a:pPr>
              <a:lnSpc>
                <a:spcPct val="150000"/>
              </a:lnSpc>
              <a:defRPr>
                <a:solidFill>
                  <a:srgbClr val="000000"/>
                </a:solidFill>
              </a:defRPr>
            </a:pPr>
            <a:r>
              <a:rPr lang="en-GB" sz="2400" b="1" baseline="30000" dirty="0" smtClean="0">
                <a:solidFill>
                  <a:srgbClr val="1F497D">
                    <a:lumMod val="60000"/>
                    <a:lumOff val="40000"/>
                  </a:srgbClr>
                </a:solidFill>
                <a:ea typeface="Arial Bold"/>
                <a:cs typeface="Arial Bold"/>
                <a:sym typeface="Arial Bold"/>
              </a:rPr>
              <a:t>1</a:t>
            </a:r>
            <a:r>
              <a:rPr lang="en-GB" sz="2400" b="1" dirty="0" smtClean="0">
                <a:solidFill>
                  <a:srgbClr val="1F497D">
                    <a:lumMod val="60000"/>
                    <a:lumOff val="40000"/>
                  </a:srgbClr>
                </a:solidFill>
                <a:ea typeface="Arial Bold"/>
                <a:cs typeface="Arial Bold"/>
                <a:sym typeface="Arial Bold"/>
              </a:rPr>
              <a:t>EUMETSAT, </a:t>
            </a:r>
            <a:r>
              <a:rPr lang="en-GB" sz="2400" b="1" baseline="30000" dirty="0" smtClean="0">
                <a:solidFill>
                  <a:srgbClr val="1F497D">
                    <a:lumMod val="60000"/>
                    <a:lumOff val="40000"/>
                  </a:srgbClr>
                </a:solidFill>
                <a:ea typeface="Arial Bold"/>
                <a:cs typeface="Arial Bold"/>
                <a:sym typeface="Arial Bold"/>
              </a:rPr>
              <a:t>2</a:t>
            </a:r>
            <a:r>
              <a:rPr lang="en-GB" sz="2400" b="1" dirty="0" smtClean="0">
                <a:solidFill>
                  <a:srgbClr val="1F497D">
                    <a:lumMod val="60000"/>
                    <a:lumOff val="40000"/>
                  </a:srgbClr>
                </a:solidFill>
                <a:ea typeface="Arial Bold"/>
                <a:cs typeface="Arial Bold"/>
                <a:sym typeface="Arial Bold"/>
              </a:rPr>
              <a:t>HAMTEC</a:t>
            </a:r>
          </a:p>
        </p:txBody>
      </p:sp>
      <p:pic>
        <p:nvPicPr>
          <p:cNvPr id="6" name="Picture 5" descr="cgms_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76018" y="4498964"/>
            <a:ext cx="1218245" cy="131864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30751" y="4828836"/>
            <a:ext cx="2105589" cy="988773"/>
          </a:xfrm>
          <a:prstGeom prst="rect">
            <a:avLst/>
          </a:prstGeom>
        </p:spPr>
      </p:pic>
    </p:spTree>
    <p:extLst>
      <p:ext uri="{BB962C8B-B14F-4D97-AF65-F5344CB8AC3E}">
        <p14:creationId xmlns:p14="http://schemas.microsoft.com/office/powerpoint/2010/main" val="2576933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Gap analysis concept </a:t>
            </a:r>
            <a:r>
              <a:rPr lang="en-GB" sz="3200" b="1" dirty="0" smtClean="0"/>
              <a:t>on ECV Inventory v3</a:t>
            </a:r>
            <a:endParaRPr lang="en-GB" sz="3200" b="1" dirty="0"/>
          </a:p>
        </p:txBody>
      </p:sp>
      <p:sp>
        <p:nvSpPr>
          <p:cNvPr id="115" name="Google Shape;115;p6"/>
          <p:cNvSpPr txBox="1">
            <a:spLocks noGrp="1"/>
          </p:cNvSpPr>
          <p:nvPr>
            <p:ph type="body" idx="4294967295"/>
          </p:nvPr>
        </p:nvSpPr>
        <p:spPr>
          <a:xfrm>
            <a:off x="2886722" y="1546834"/>
            <a:ext cx="3975717" cy="1173013"/>
          </a:xfrm>
          <a:prstGeom prst="rect">
            <a:avLst/>
          </a:prstGeom>
          <a:noFill/>
          <a:ln>
            <a:noFill/>
          </a:ln>
        </p:spPr>
        <p:txBody>
          <a:bodyPr spcFirstLastPara="1" vert="horz" wrap="square" lIns="91425" tIns="45700" rIns="91425" bIns="45700" rtlCol="0" anchor="t" anchorCtr="0">
            <a:normAutofit/>
          </a:bodyPr>
          <a:lstStyle/>
          <a:p>
            <a:pPr lvl="1">
              <a:spcBef>
                <a:spcPts val="600"/>
              </a:spcBef>
              <a:buFont typeface="Arial"/>
              <a:buChar char="•"/>
            </a:pPr>
            <a:r>
              <a:rPr lang="en-GB" sz="1800" dirty="0">
                <a:solidFill>
                  <a:schemeClr val="accent1"/>
                </a:solidFill>
                <a:latin typeface="Arial"/>
                <a:ea typeface="Arial"/>
                <a:cs typeface="Arial"/>
                <a:sym typeface="Arial"/>
              </a:rPr>
              <a:t>Automatic assessment</a:t>
            </a:r>
            <a:endParaRPr sz="1800" dirty="0"/>
          </a:p>
          <a:p>
            <a:pPr lvl="1">
              <a:spcBef>
                <a:spcPts val="600"/>
              </a:spcBef>
              <a:buFont typeface="Arial"/>
              <a:buChar char="•"/>
            </a:pPr>
            <a:r>
              <a:rPr lang="en-GB" sz="1800" dirty="0">
                <a:solidFill>
                  <a:schemeClr val="accent1"/>
                </a:solidFill>
                <a:latin typeface="Arial"/>
                <a:ea typeface="Arial"/>
                <a:cs typeface="Arial"/>
                <a:sym typeface="Arial"/>
              </a:rPr>
              <a:t>Statistical analysis tools and graphical display</a:t>
            </a:r>
            <a:endParaRPr sz="1800" dirty="0">
              <a:solidFill>
                <a:schemeClr val="accent1"/>
              </a:solidFill>
              <a:latin typeface="Arial"/>
              <a:ea typeface="Arial"/>
              <a:cs typeface="Arial"/>
              <a:sym typeface="Arial"/>
            </a:endParaRPr>
          </a:p>
        </p:txBody>
      </p:sp>
      <p:pic>
        <p:nvPicPr>
          <p:cNvPr id="116" name="Google Shape;116;p6"/>
          <p:cNvPicPr preferRelativeResize="0"/>
          <p:nvPr/>
        </p:nvPicPr>
        <p:blipFill rotWithShape="1">
          <a:blip r:embed="rId3">
            <a:alphaModFix/>
          </a:blip>
          <a:srcRect/>
          <a:stretch/>
        </p:blipFill>
        <p:spPr>
          <a:xfrm>
            <a:off x="62145" y="1546835"/>
            <a:ext cx="2707030" cy="3371393"/>
          </a:xfrm>
          <a:prstGeom prst="rect">
            <a:avLst/>
          </a:prstGeom>
          <a:noFill/>
          <a:ln>
            <a:noFill/>
          </a:ln>
        </p:spPr>
      </p:pic>
      <p:grpSp>
        <p:nvGrpSpPr>
          <p:cNvPr id="117" name="Google Shape;117;p6"/>
          <p:cNvGrpSpPr/>
          <p:nvPr/>
        </p:nvGrpSpPr>
        <p:grpSpPr>
          <a:xfrm>
            <a:off x="1040101" y="2974864"/>
            <a:ext cx="4303424" cy="3077996"/>
            <a:chOff x="467544" y="1412776"/>
            <a:chExt cx="4767828" cy="3096344"/>
          </a:xfrm>
        </p:grpSpPr>
        <p:pic>
          <p:nvPicPr>
            <p:cNvPr id="118" name="Google Shape;118;p6"/>
            <p:cNvPicPr preferRelativeResize="0"/>
            <p:nvPr/>
          </p:nvPicPr>
          <p:blipFill rotWithShape="1">
            <a:blip r:embed="rId4">
              <a:alphaModFix/>
            </a:blip>
            <a:srcRect/>
            <a:stretch/>
          </p:blipFill>
          <p:spPr>
            <a:xfrm>
              <a:off x="472500" y="1443283"/>
              <a:ext cx="4762872" cy="2984629"/>
            </a:xfrm>
            <a:prstGeom prst="rect">
              <a:avLst/>
            </a:prstGeom>
            <a:noFill/>
            <a:ln>
              <a:noFill/>
            </a:ln>
            <a:effectLst>
              <a:outerShdw blurRad="63500" sx="102000" sy="102000" algn="ctr" rotWithShape="0">
                <a:srgbClr val="000000">
                  <a:alpha val="40000"/>
                </a:srgbClr>
              </a:outerShdw>
            </a:effectLst>
          </p:spPr>
        </p:pic>
        <p:sp>
          <p:nvSpPr>
            <p:cNvPr id="119" name="Google Shape;119;p6"/>
            <p:cNvSpPr/>
            <p:nvPr/>
          </p:nvSpPr>
          <p:spPr>
            <a:xfrm>
              <a:off x="472500" y="1412776"/>
              <a:ext cx="4762872" cy="720080"/>
            </a:xfrm>
            <a:prstGeom prst="ellipse">
              <a:avLst/>
            </a:prstGeom>
            <a:noFill/>
            <a:ln w="28575" cap="flat" cmpd="sng">
              <a:solidFill>
                <a:schemeClr val="accent2"/>
              </a:solidFill>
              <a:prstDash val="dot"/>
              <a:round/>
              <a:headEnd type="none" w="sm" len="sm"/>
              <a:tailEnd type="none" w="sm" len="sm"/>
            </a:ln>
          </p:spPr>
          <p:txBody>
            <a:bodyPr spcFirstLastPara="1" wrap="square" lIns="91425" tIns="45700" rIns="91425" bIns="45700" anchor="ctr" anchorCtr="0">
              <a:noAutofit/>
            </a:bodyPr>
            <a:lstStyle/>
            <a:p>
              <a:pPr algn="ctr"/>
              <a:endParaRPr sz="1050">
                <a:solidFill>
                  <a:schemeClr val="lt1"/>
                </a:solidFill>
                <a:latin typeface="Arial"/>
                <a:ea typeface="Arial"/>
                <a:cs typeface="Arial"/>
                <a:sym typeface="Arial"/>
              </a:endParaRPr>
            </a:p>
          </p:txBody>
        </p:sp>
        <p:sp>
          <p:nvSpPr>
            <p:cNvPr id="120" name="Google Shape;120;p6"/>
            <p:cNvSpPr/>
            <p:nvPr/>
          </p:nvSpPr>
          <p:spPr>
            <a:xfrm>
              <a:off x="467544" y="2060848"/>
              <a:ext cx="4762872" cy="720080"/>
            </a:xfrm>
            <a:prstGeom prst="ellipse">
              <a:avLst/>
            </a:prstGeom>
            <a:noFill/>
            <a:ln w="28575" cap="flat" cmpd="sng">
              <a:solidFill>
                <a:srgbClr val="E6931A"/>
              </a:solidFill>
              <a:prstDash val="dot"/>
              <a:round/>
              <a:headEnd type="none" w="sm" len="sm"/>
              <a:tailEnd type="none" w="sm" len="sm"/>
            </a:ln>
          </p:spPr>
          <p:txBody>
            <a:bodyPr spcFirstLastPara="1" wrap="square" lIns="91425" tIns="45700" rIns="91425" bIns="45700" anchor="ctr" anchorCtr="0">
              <a:noAutofit/>
            </a:bodyPr>
            <a:lstStyle/>
            <a:p>
              <a:pPr algn="ctr"/>
              <a:endParaRPr sz="1050">
                <a:solidFill>
                  <a:schemeClr val="lt1"/>
                </a:solidFill>
                <a:latin typeface="Arial"/>
                <a:ea typeface="Arial"/>
                <a:cs typeface="Arial"/>
                <a:sym typeface="Arial"/>
              </a:endParaRPr>
            </a:p>
          </p:txBody>
        </p:sp>
        <p:sp>
          <p:nvSpPr>
            <p:cNvPr id="121" name="Google Shape;121;p6"/>
            <p:cNvSpPr/>
            <p:nvPr/>
          </p:nvSpPr>
          <p:spPr>
            <a:xfrm>
              <a:off x="467544" y="2708920"/>
              <a:ext cx="4762872" cy="1800200"/>
            </a:xfrm>
            <a:prstGeom prst="ellipse">
              <a:avLst/>
            </a:prstGeom>
            <a:noFill/>
            <a:ln w="28575" cap="flat" cmpd="sng">
              <a:solidFill>
                <a:srgbClr val="C00000"/>
              </a:solidFill>
              <a:prstDash val="dot"/>
              <a:round/>
              <a:headEnd type="none" w="sm" len="sm"/>
              <a:tailEnd type="none" w="sm" len="sm"/>
            </a:ln>
          </p:spPr>
          <p:txBody>
            <a:bodyPr spcFirstLastPara="1" wrap="square" lIns="91425" tIns="45700" rIns="91425" bIns="45700" anchor="ctr" anchorCtr="0">
              <a:noAutofit/>
            </a:bodyPr>
            <a:lstStyle/>
            <a:p>
              <a:pPr algn="ctr"/>
              <a:endParaRPr sz="1050">
                <a:solidFill>
                  <a:schemeClr val="lt1"/>
                </a:solidFill>
                <a:latin typeface="Arial"/>
                <a:ea typeface="Arial"/>
                <a:cs typeface="Arial"/>
                <a:sym typeface="Arial"/>
              </a:endParaRPr>
            </a:p>
          </p:txBody>
        </p:sp>
      </p:grpSp>
      <p:cxnSp>
        <p:nvCxnSpPr>
          <p:cNvPr id="122" name="Google Shape;122;p6"/>
          <p:cNvCxnSpPr/>
          <p:nvPr/>
        </p:nvCxnSpPr>
        <p:spPr>
          <a:xfrm flipV="1">
            <a:off x="3921198" y="2627264"/>
            <a:ext cx="384472" cy="493028"/>
          </a:xfrm>
          <a:prstGeom prst="straightConnector1">
            <a:avLst/>
          </a:prstGeom>
          <a:noFill/>
          <a:ln w="57150" cap="flat" cmpd="sng">
            <a:solidFill>
              <a:schemeClr val="accent1"/>
            </a:solidFill>
            <a:prstDash val="solid"/>
            <a:bevel/>
            <a:headEnd type="none" w="sm" len="sm"/>
            <a:tailEnd type="triangle" w="med" len="med"/>
          </a:ln>
          <a:effectLst>
            <a:outerShdw blurRad="38100" dist="20000" dir="5400000" rotWithShape="0">
              <a:srgbClr val="000000">
                <a:alpha val="37647"/>
              </a:srgbClr>
            </a:outerShdw>
          </a:effectLst>
        </p:spPr>
      </p:cxnSp>
      <p:sp>
        <p:nvSpPr>
          <p:cNvPr id="123" name="Google Shape;123;p6"/>
          <p:cNvSpPr txBox="1"/>
          <p:nvPr/>
        </p:nvSpPr>
        <p:spPr>
          <a:xfrm>
            <a:off x="6887911" y="1471823"/>
            <a:ext cx="5338261" cy="1155441"/>
          </a:xfrm>
          <a:prstGeom prst="rect">
            <a:avLst/>
          </a:prstGeom>
          <a:noFill/>
          <a:ln>
            <a:noFill/>
          </a:ln>
        </p:spPr>
        <p:txBody>
          <a:bodyPr spcFirstLastPara="1" wrap="square" lIns="91425" tIns="45700" rIns="91425" bIns="45700" anchor="t" anchorCtr="0">
            <a:normAutofit/>
          </a:bodyPr>
          <a:lstStyle/>
          <a:p>
            <a:pPr marL="548640" lvl="1" indent="-274320">
              <a:spcBef>
                <a:spcPts val="600"/>
              </a:spcBef>
              <a:buClr>
                <a:schemeClr val="accent2"/>
              </a:buClr>
              <a:buSzPts val="1335"/>
              <a:buFont typeface="Arial"/>
              <a:buChar char="•"/>
            </a:pPr>
            <a:r>
              <a:rPr lang="en-GB" dirty="0">
                <a:solidFill>
                  <a:srgbClr val="E6931A"/>
                </a:solidFill>
                <a:latin typeface="Arial"/>
                <a:ea typeface="Arial"/>
                <a:cs typeface="Arial"/>
                <a:sym typeface="Arial"/>
              </a:rPr>
              <a:t>Statistical analysis tools and graphical display on the web interface</a:t>
            </a:r>
            <a:endParaRPr dirty="0">
              <a:solidFill>
                <a:srgbClr val="E6931A"/>
              </a:solidFill>
              <a:latin typeface="Arial"/>
              <a:ea typeface="Arial"/>
              <a:cs typeface="Arial"/>
              <a:sym typeface="Arial"/>
            </a:endParaRPr>
          </a:p>
          <a:p>
            <a:pPr marL="548640" lvl="1" indent="-274320">
              <a:spcBef>
                <a:spcPts val="600"/>
              </a:spcBef>
              <a:buClr>
                <a:schemeClr val="accent2"/>
              </a:buClr>
              <a:buSzPts val="1335"/>
              <a:buFont typeface="Arial"/>
              <a:buChar char="•"/>
            </a:pPr>
            <a:r>
              <a:rPr lang="en-GB" dirty="0">
                <a:solidFill>
                  <a:srgbClr val="E6931A"/>
                </a:solidFill>
                <a:latin typeface="Arial"/>
                <a:ea typeface="Arial"/>
                <a:cs typeface="Arial"/>
                <a:sym typeface="Arial"/>
              </a:rPr>
              <a:t>Analysis of delta to version #2</a:t>
            </a:r>
            <a:endParaRPr dirty="0">
              <a:solidFill>
                <a:srgbClr val="E6931A"/>
              </a:solidFill>
              <a:latin typeface="Arial"/>
              <a:ea typeface="Arial"/>
              <a:cs typeface="Arial"/>
              <a:sym typeface="Arial"/>
            </a:endParaRPr>
          </a:p>
          <a:p>
            <a:pPr marL="274320" indent="-214091">
              <a:lnSpc>
                <a:spcPct val="90000"/>
              </a:lnSpc>
              <a:spcBef>
                <a:spcPts val="600"/>
              </a:spcBef>
              <a:buClr>
                <a:schemeClr val="accent1"/>
              </a:buClr>
              <a:buSzPts val="948"/>
            </a:pPr>
            <a:endParaRPr sz="1248" dirty="0">
              <a:solidFill>
                <a:srgbClr val="E6931A"/>
              </a:solidFill>
              <a:latin typeface="Arial"/>
              <a:ea typeface="Arial"/>
              <a:cs typeface="Arial"/>
              <a:sym typeface="Arial"/>
            </a:endParaRPr>
          </a:p>
        </p:txBody>
      </p:sp>
      <p:sp>
        <p:nvSpPr>
          <p:cNvPr id="124" name="Google Shape;124;p6"/>
          <p:cNvSpPr txBox="1"/>
          <p:nvPr/>
        </p:nvSpPr>
        <p:spPr>
          <a:xfrm>
            <a:off x="6090082" y="2817657"/>
            <a:ext cx="6115904" cy="2757913"/>
          </a:xfrm>
          <a:prstGeom prst="rect">
            <a:avLst/>
          </a:prstGeom>
          <a:noFill/>
          <a:ln>
            <a:noFill/>
          </a:ln>
        </p:spPr>
        <p:txBody>
          <a:bodyPr spcFirstLastPara="1" wrap="square" lIns="91425" tIns="45700" rIns="91425" bIns="45700" anchor="t" anchorCtr="0">
            <a:noAutofit/>
          </a:bodyPr>
          <a:lstStyle/>
          <a:p>
            <a:pPr marL="355600" lvl="1" indent="-273050">
              <a:lnSpc>
                <a:spcPct val="110000"/>
              </a:lnSpc>
              <a:spcBef>
                <a:spcPts val="600"/>
              </a:spcBef>
              <a:buClr>
                <a:srgbClr val="FF0000"/>
              </a:buClr>
              <a:buSzPts val="1610"/>
              <a:buFont typeface="Arial"/>
              <a:buChar char="•"/>
            </a:pPr>
            <a:r>
              <a:rPr lang="en-GB" dirty="0">
                <a:solidFill>
                  <a:srgbClr val="C00000"/>
                </a:solidFill>
                <a:latin typeface="Arial"/>
                <a:ea typeface="Arial"/>
                <a:cs typeface="Arial"/>
                <a:sym typeface="Arial"/>
              </a:rPr>
              <a:t>Detailed analysis per ECV / ECV Product:</a:t>
            </a:r>
            <a:endParaRPr dirty="0">
              <a:solidFill>
                <a:srgbClr val="C00000"/>
              </a:solidFill>
              <a:latin typeface="Arial"/>
              <a:ea typeface="Arial"/>
              <a:cs typeface="Arial"/>
              <a:sym typeface="Arial"/>
            </a:endParaRPr>
          </a:p>
          <a:p>
            <a:pPr marL="560071" lvl="1" indent="-285750">
              <a:lnSpc>
                <a:spcPct val="110000"/>
              </a:lnSpc>
              <a:spcBef>
                <a:spcPts val="600"/>
              </a:spcBef>
              <a:buClr>
                <a:srgbClr val="FF0000"/>
              </a:buClr>
              <a:buSzPts val="1610"/>
              <a:buFont typeface="Wingdings" panose="05000000000000000000" pitchFamily="2" charset="2"/>
              <a:buChar char="Ø"/>
            </a:pPr>
            <a:r>
              <a:rPr lang="en-GB" sz="1600" dirty="0">
                <a:solidFill>
                  <a:srgbClr val="C00000"/>
                </a:solidFill>
                <a:latin typeface="Arial"/>
                <a:ea typeface="Arial"/>
                <a:cs typeface="Arial"/>
                <a:sym typeface="Arial"/>
              </a:rPr>
              <a:t>Assesses progress for 8 ECVs addressed for V2.0</a:t>
            </a:r>
            <a:endParaRPr sz="1600" dirty="0">
              <a:solidFill>
                <a:srgbClr val="C00000"/>
              </a:solidFill>
              <a:latin typeface="Arial"/>
              <a:ea typeface="Arial"/>
              <a:cs typeface="Arial"/>
              <a:sym typeface="Arial"/>
            </a:endParaRPr>
          </a:p>
          <a:p>
            <a:pPr marL="560071" lvl="1" indent="-285750">
              <a:lnSpc>
                <a:spcPct val="110000"/>
              </a:lnSpc>
              <a:spcBef>
                <a:spcPts val="600"/>
              </a:spcBef>
              <a:buClr>
                <a:srgbClr val="FF0000"/>
              </a:buClr>
              <a:buSzPts val="1610"/>
              <a:buFont typeface="Wingdings" panose="05000000000000000000" pitchFamily="2" charset="2"/>
              <a:buChar char="Ø"/>
            </a:pPr>
            <a:r>
              <a:rPr lang="en-GB" sz="1600" dirty="0">
                <a:solidFill>
                  <a:srgbClr val="C00000"/>
                </a:solidFill>
                <a:latin typeface="Arial"/>
                <a:ea typeface="Arial"/>
                <a:cs typeface="Arial"/>
                <a:sym typeface="Arial"/>
              </a:rPr>
              <a:t>Selected 13 additional ECVs (5 atmosphere, 5 land, 3 ocean) not addressed before that are specifically part of 2016 GCOS-IP actions</a:t>
            </a:r>
            <a:endParaRPr sz="1600" dirty="0">
              <a:solidFill>
                <a:srgbClr val="C00000"/>
              </a:solidFill>
              <a:latin typeface="Arial"/>
              <a:ea typeface="Arial"/>
              <a:cs typeface="Arial"/>
              <a:sym typeface="Arial"/>
            </a:endParaRPr>
          </a:p>
          <a:p>
            <a:pPr marL="560071" lvl="1" indent="-285750">
              <a:lnSpc>
                <a:spcPct val="110000"/>
              </a:lnSpc>
              <a:spcBef>
                <a:spcPts val="600"/>
              </a:spcBef>
              <a:buClr>
                <a:srgbClr val="FF0000"/>
              </a:buClr>
              <a:buSzPts val="1610"/>
              <a:buFont typeface="Wingdings" panose="05000000000000000000" pitchFamily="2" charset="2"/>
              <a:buChar char="Ø"/>
            </a:pPr>
            <a:r>
              <a:rPr lang="en-GB" sz="1600" dirty="0">
                <a:solidFill>
                  <a:srgbClr val="C00000"/>
                </a:solidFill>
                <a:latin typeface="Arial"/>
                <a:ea typeface="Arial"/>
                <a:cs typeface="Arial"/>
                <a:sym typeface="Arial"/>
              </a:rPr>
              <a:t>Postponed 2 land (FAPAR, Glaciers) and 1 atmosphere </a:t>
            </a:r>
            <a:r>
              <a:rPr lang="en-GB" sz="1600" dirty="0" smtClean="0">
                <a:solidFill>
                  <a:srgbClr val="C00000"/>
                </a:solidFill>
                <a:latin typeface="Arial"/>
                <a:ea typeface="Arial"/>
                <a:cs typeface="Arial"/>
                <a:sym typeface="Arial"/>
              </a:rPr>
              <a:t>(Lightning</a:t>
            </a:r>
            <a:r>
              <a:rPr lang="en-GB" sz="1600" dirty="0">
                <a:solidFill>
                  <a:srgbClr val="C00000"/>
                </a:solidFill>
                <a:latin typeface="Arial"/>
                <a:ea typeface="Arial"/>
                <a:cs typeface="Arial"/>
                <a:sym typeface="Arial"/>
              </a:rPr>
              <a:t>) due to missing support and late availability of Inventory </a:t>
            </a:r>
            <a:r>
              <a:rPr lang="en-GB" sz="1600" dirty="0" smtClean="0">
                <a:solidFill>
                  <a:srgbClr val="C00000"/>
                </a:solidFill>
                <a:latin typeface="Arial"/>
                <a:ea typeface="Arial"/>
                <a:cs typeface="Arial"/>
                <a:sym typeface="Arial"/>
              </a:rPr>
              <a:t>inputs</a:t>
            </a:r>
          </a:p>
          <a:p>
            <a:pPr marL="560071" lvl="1" indent="-285750">
              <a:lnSpc>
                <a:spcPct val="110000"/>
              </a:lnSpc>
              <a:spcBef>
                <a:spcPts val="600"/>
              </a:spcBef>
              <a:buClr>
                <a:srgbClr val="FF0000"/>
              </a:buClr>
              <a:buSzPts val="1610"/>
              <a:buFont typeface="Wingdings" panose="05000000000000000000" pitchFamily="2" charset="2"/>
              <a:buChar char="Ø"/>
            </a:pPr>
            <a:r>
              <a:rPr lang="en-GB" sz="1600" dirty="0" smtClean="0">
                <a:solidFill>
                  <a:srgbClr val="C00000"/>
                </a:solidFill>
                <a:latin typeface="Arial"/>
                <a:ea typeface="Arial"/>
                <a:cs typeface="Arial"/>
                <a:sym typeface="Arial"/>
              </a:rPr>
              <a:t>Addressed are</a:t>
            </a:r>
            <a:r>
              <a:rPr lang="en-GB" sz="1600" dirty="0" smtClean="0">
                <a:solidFill>
                  <a:srgbClr val="FF0000"/>
                </a:solidFill>
                <a:latin typeface="Arial"/>
                <a:ea typeface="Arial"/>
                <a:cs typeface="Arial"/>
                <a:sym typeface="Arial"/>
              </a:rPr>
              <a:t>: Aerosols, Surface winds, Upper-Air Winds, Water Vapour (UT/LS), Fire, Land Cover, Soil Moisture, Sea Level, Sea State, and Ocean Surface Heat Flux</a:t>
            </a:r>
          </a:p>
        </p:txBody>
      </p:sp>
      <p:cxnSp>
        <p:nvCxnSpPr>
          <p:cNvPr id="125" name="Google Shape;125;p6"/>
          <p:cNvCxnSpPr/>
          <p:nvPr/>
        </p:nvCxnSpPr>
        <p:spPr>
          <a:xfrm flipV="1">
            <a:off x="4899604" y="2133340"/>
            <a:ext cx="2397841" cy="1904938"/>
          </a:xfrm>
          <a:prstGeom prst="straightConnector1">
            <a:avLst/>
          </a:prstGeom>
          <a:noFill/>
          <a:ln w="57150" cap="flat" cmpd="sng">
            <a:solidFill>
              <a:srgbClr val="FFC000"/>
            </a:solidFill>
            <a:prstDash val="solid"/>
            <a:bevel/>
            <a:headEnd type="none" w="sm" len="sm"/>
            <a:tailEnd type="triangle" w="med" len="med"/>
          </a:ln>
          <a:effectLst>
            <a:outerShdw blurRad="38100" dist="20000" dir="5400000" rotWithShape="0">
              <a:srgbClr val="000000">
                <a:alpha val="37647"/>
              </a:srgbClr>
            </a:outerShdw>
          </a:effectLst>
        </p:spPr>
      </p:cxnSp>
      <p:cxnSp>
        <p:nvCxnSpPr>
          <p:cNvPr id="126" name="Google Shape;126;p6"/>
          <p:cNvCxnSpPr/>
          <p:nvPr/>
        </p:nvCxnSpPr>
        <p:spPr>
          <a:xfrm>
            <a:off x="5051081" y="4602004"/>
            <a:ext cx="1494236" cy="410931"/>
          </a:xfrm>
          <a:prstGeom prst="straightConnector1">
            <a:avLst/>
          </a:prstGeom>
          <a:noFill/>
          <a:ln w="57150" cap="flat" cmpd="sng">
            <a:solidFill>
              <a:srgbClr val="FF0000"/>
            </a:solidFill>
            <a:prstDash val="solid"/>
            <a:bevel/>
            <a:headEnd type="none" w="sm" len="sm"/>
            <a:tailEnd type="triangle" w="med" len="med"/>
          </a:ln>
          <a:effectLst>
            <a:outerShdw blurRad="38100" dist="20000" dir="5400000" rotWithShape="0">
              <a:srgbClr val="000000">
                <a:alpha val="37647"/>
              </a:srgbClr>
            </a:outerShdw>
          </a:effectLst>
        </p:spPr>
      </p:cxnSp>
    </p:spTree>
    <p:extLst>
      <p:ext uri="{BB962C8B-B14F-4D97-AF65-F5344CB8AC3E}">
        <p14:creationId xmlns:p14="http://schemas.microsoft.com/office/powerpoint/2010/main" val="701999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GCOS ECVs addressed so far</a:t>
            </a:r>
            <a:endParaRPr lang="en-GB" sz="3600" b="1" dirty="0"/>
          </a:p>
        </p:txBody>
      </p:sp>
      <p:sp>
        <p:nvSpPr>
          <p:cNvPr id="3" name="Rectangle 1"/>
          <p:cNvSpPr>
            <a:spLocks noChangeArrowheads="1"/>
          </p:cNvSpPr>
          <p:nvPr/>
        </p:nvSpPr>
        <p:spPr bwMode="auto">
          <a:xfrm>
            <a:off x="770021" y="1577879"/>
            <a:ext cx="5660524"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54229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1" i="0" u="none" strike="noStrike" cap="none" normalizeH="0" baseline="0" dirty="0" smtClean="0">
                <a:ln>
                  <a:noFill/>
                </a:ln>
                <a:solidFill>
                  <a:schemeClr val="tx1"/>
                </a:solidFill>
                <a:effectLst/>
                <a:latin typeface="+mn-lt"/>
                <a:ea typeface="MS Mincho"/>
                <a:cs typeface="Times New Roman" panose="02020603050405020304" pitchFamily="18" charset="0"/>
              </a:rPr>
              <a:t>First Round</a:t>
            </a: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endParaRPr lang="en-US" altLang="en-US" sz="2400" dirty="0">
              <a:latin typeface="+mn-lt"/>
              <a:ea typeface="MS Mincho"/>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6.1	CO</a:t>
            </a:r>
            <a:r>
              <a:rPr kumimoji="0" lang="en-US" altLang="en-US" sz="2400" b="0" i="0" u="none" strike="noStrike" cap="none" normalizeH="0" baseline="-30000" dirty="0" smtClean="0">
                <a:ln>
                  <a:noFill/>
                </a:ln>
                <a:solidFill>
                  <a:schemeClr val="tx1"/>
                </a:solidFill>
                <a:effectLst/>
                <a:latin typeface="+mn-lt"/>
                <a:ea typeface="MS Mincho"/>
                <a:cs typeface="Times New Roman" panose="02020603050405020304" pitchFamily="18" charset="0"/>
              </a:rPr>
              <a:t>2</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endParaRPr kumimoji="0" lang="en-GB" altLang="en-US" sz="2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6.2</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CH</a:t>
            </a:r>
            <a:r>
              <a:rPr kumimoji="0" lang="en-US" altLang="en-US" sz="2400" b="0" i="0" u="none" strike="noStrike" cap="none" normalizeH="0" baseline="-30000" dirty="0" smtClean="0">
                <a:ln>
                  <a:noFill/>
                </a:ln>
                <a:solidFill>
                  <a:schemeClr val="tx1"/>
                </a:solidFill>
                <a:effectLst/>
                <a:latin typeface="+mn-lt"/>
                <a:ea typeface="MS Mincho"/>
                <a:cs typeface="Times New Roman" panose="02020603050405020304" pitchFamily="18" charset="0"/>
              </a:rPr>
              <a:t>4</a:t>
            </a:r>
            <a:endParaRPr kumimoji="0" lang="en-GB" altLang="en-US" sz="2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6.3</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Precipitation</a:t>
            </a:r>
            <a:endParaRPr kumimoji="0" lang="en-GB" altLang="en-US" sz="2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6.4</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Sea Surface Temperature</a:t>
            </a:r>
            <a:endParaRPr kumimoji="0" lang="en-GB" altLang="en-US" sz="2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6.5</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Sea Surface Salinity</a:t>
            </a:r>
            <a:endParaRPr kumimoji="0" lang="en-GB" altLang="en-US" sz="2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6.6</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Land Surface Temperature</a:t>
            </a:r>
            <a:endParaRPr kumimoji="0" lang="en-GB" altLang="en-US" sz="2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6.7</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Leaf Area Index</a:t>
            </a: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6.8</a:t>
            </a:r>
            <a:r>
              <a:rPr kumimoji="0" lang="en-GB"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mn-lt"/>
                <a:ea typeface="MS Mincho"/>
                <a:cs typeface="Times New Roman" panose="02020603050405020304" pitchFamily="18" charset="0"/>
              </a:rPr>
              <a:t>Above-ground Biomass</a:t>
            </a:r>
            <a:r>
              <a:rPr kumimoji="0" lang="en-GB" altLang="en-US" sz="2400" b="0" i="0" u="none" strike="noStrike" cap="none" normalizeH="0" baseline="0" dirty="0" smtClean="0">
                <a:ln>
                  <a:noFill/>
                </a:ln>
                <a:solidFill>
                  <a:schemeClr val="tx1"/>
                </a:solidFill>
                <a:effectLst/>
                <a:latin typeface="+mn-lt"/>
              </a:rPr>
              <a:t> </a:t>
            </a: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endParaRPr lang="en-GB" altLang="en-US" sz="20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endParaRPr kumimoji="0" lang="en-GB"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endParaRPr lang="en-GB" altLang="en-US" sz="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22900" algn="r"/>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5867400" y="1577879"/>
            <a:ext cx="6096000" cy="4524315"/>
          </a:xfrm>
          <a:prstGeom prst="rect">
            <a:avLst/>
          </a:prstGeom>
        </p:spPr>
        <p:txBody>
          <a:bodyPr>
            <a:spAutoFit/>
          </a:bodyPr>
          <a:lstStyle/>
          <a:p>
            <a:pPr lvl="0" eaLnBrk="0" fontAlgn="base" hangingPunct="0">
              <a:spcBef>
                <a:spcPct val="0"/>
              </a:spcBef>
              <a:spcAft>
                <a:spcPct val="0"/>
              </a:spcAft>
              <a:tabLst>
                <a:tab pos="457200" algn="l"/>
                <a:tab pos="5422900" algn="r"/>
              </a:tabLst>
            </a:pPr>
            <a:r>
              <a:rPr lang="en-GB" altLang="en-US" sz="2400" b="1" dirty="0"/>
              <a:t>Second Round</a:t>
            </a:r>
          </a:p>
          <a:p>
            <a:pPr lvl="0" eaLnBrk="0" fontAlgn="base" hangingPunct="0">
              <a:spcBef>
                <a:spcPct val="0"/>
              </a:spcBef>
              <a:spcAft>
                <a:spcPct val="0"/>
              </a:spcAft>
              <a:tabLst>
                <a:tab pos="457200" algn="l"/>
                <a:tab pos="5422900" algn="r"/>
              </a:tabLst>
            </a:pPr>
            <a:endParaRPr lang="en-GB" altLang="en-US" sz="2400" dirty="0"/>
          </a:p>
          <a:p>
            <a:pPr lvl="0"/>
            <a:r>
              <a:rPr lang="en-US" altLang="en-US" sz="2400" dirty="0">
                <a:ea typeface="MS Mincho" charset="-128"/>
                <a:cs typeface="Times New Roman" panose="02020603050405020304" pitchFamily="18" charset="0"/>
              </a:rPr>
              <a:t>7.1</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Aerosols</a:t>
            </a:r>
            <a:endParaRPr lang="en-GB" altLang="en-US" sz="2400" dirty="0"/>
          </a:p>
          <a:p>
            <a:pPr lvl="0"/>
            <a:r>
              <a:rPr lang="en-US" altLang="en-US" sz="2400" dirty="0">
                <a:ea typeface="MS Mincho" charset="-128"/>
                <a:cs typeface="Times New Roman" panose="02020603050405020304" pitchFamily="18" charset="0"/>
              </a:rPr>
              <a:t>7.2</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Surface Winds</a:t>
            </a:r>
            <a:endParaRPr lang="en-GB" altLang="en-US" sz="2400" dirty="0"/>
          </a:p>
          <a:p>
            <a:pPr lvl="0"/>
            <a:r>
              <a:rPr lang="en-US" altLang="en-US" sz="2400" dirty="0">
                <a:ea typeface="MS Mincho" charset="-128"/>
                <a:cs typeface="Times New Roman" panose="02020603050405020304" pitchFamily="18" charset="0"/>
              </a:rPr>
              <a:t>7.3</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Upper-air winds</a:t>
            </a:r>
            <a:endParaRPr lang="en-GB" altLang="en-US" sz="2400" dirty="0"/>
          </a:p>
          <a:p>
            <a:pPr lvl="0"/>
            <a:r>
              <a:rPr lang="en-US" altLang="en-US" sz="2400" dirty="0">
                <a:ea typeface="MS Mincho" charset="-128"/>
                <a:cs typeface="Times New Roman" panose="02020603050405020304" pitchFamily="18" charset="0"/>
              </a:rPr>
              <a:t>7.4</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Water </a:t>
            </a:r>
            <a:r>
              <a:rPr lang="en-US" altLang="en-US" sz="2400" dirty="0" err="1">
                <a:ea typeface="MS Mincho" charset="-128"/>
                <a:cs typeface="Times New Roman" panose="02020603050405020304" pitchFamily="18" charset="0"/>
              </a:rPr>
              <a:t>Vapour</a:t>
            </a:r>
            <a:r>
              <a:rPr lang="en-US" altLang="en-US" sz="2400" dirty="0">
                <a:ea typeface="MS Mincho" charset="-128"/>
                <a:cs typeface="Times New Roman" panose="02020603050405020304" pitchFamily="18" charset="0"/>
              </a:rPr>
              <a:t> UT/LS</a:t>
            </a:r>
            <a:endParaRPr lang="en-GB" altLang="en-US" sz="2400" dirty="0"/>
          </a:p>
          <a:p>
            <a:pPr lvl="0"/>
            <a:r>
              <a:rPr lang="en-US" altLang="en-US" sz="2400" dirty="0">
                <a:ea typeface="MS Mincho" charset="-128"/>
                <a:cs typeface="Times New Roman" panose="02020603050405020304" pitchFamily="18" charset="0"/>
              </a:rPr>
              <a:t>7.5</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Fire</a:t>
            </a:r>
            <a:endParaRPr lang="en-GB" altLang="en-US" sz="2400" dirty="0"/>
          </a:p>
          <a:p>
            <a:pPr lvl="0"/>
            <a:r>
              <a:rPr lang="en-US" altLang="en-US" sz="2400" dirty="0">
                <a:ea typeface="MS Mincho" charset="-128"/>
                <a:cs typeface="Times New Roman" panose="02020603050405020304" pitchFamily="18" charset="0"/>
              </a:rPr>
              <a:t>7.6</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Land Cover</a:t>
            </a:r>
            <a:endParaRPr lang="en-GB" altLang="en-US" sz="2400" dirty="0"/>
          </a:p>
          <a:p>
            <a:pPr lvl="0"/>
            <a:r>
              <a:rPr lang="en-US" altLang="en-US" sz="2400" dirty="0">
                <a:ea typeface="MS Mincho" charset="-128"/>
                <a:cs typeface="Times New Roman" panose="02020603050405020304" pitchFamily="18" charset="0"/>
              </a:rPr>
              <a:t>7.7</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Soil Moisture</a:t>
            </a:r>
            <a:endParaRPr lang="en-GB" altLang="en-US" sz="2400" dirty="0"/>
          </a:p>
          <a:p>
            <a:pPr lvl="0"/>
            <a:r>
              <a:rPr lang="en-US" altLang="en-US" sz="2400" dirty="0">
                <a:ea typeface="MS Mincho" charset="-128"/>
                <a:cs typeface="Times New Roman" panose="02020603050405020304" pitchFamily="18" charset="0"/>
              </a:rPr>
              <a:t>7.8</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Sea Level</a:t>
            </a:r>
          </a:p>
          <a:p>
            <a:pPr lvl="0"/>
            <a:r>
              <a:rPr lang="en-US" altLang="en-US" sz="2400" dirty="0">
                <a:ea typeface="MS Mincho" charset="-128"/>
                <a:cs typeface="Times New Roman" panose="02020603050405020304" pitchFamily="18" charset="0"/>
              </a:rPr>
              <a:t>7.9</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Sea State</a:t>
            </a:r>
          </a:p>
          <a:p>
            <a:pPr lvl="0"/>
            <a:r>
              <a:rPr lang="en-US" altLang="en-US" sz="2400" dirty="0">
                <a:ea typeface="MS Mincho" charset="-128"/>
                <a:cs typeface="Times New Roman" panose="02020603050405020304" pitchFamily="18" charset="0"/>
              </a:rPr>
              <a:t>7.10</a:t>
            </a:r>
            <a:r>
              <a:rPr lang="en-GB" altLang="en-US" sz="2400" dirty="0">
                <a:ea typeface="MS Mincho" charset="-128"/>
                <a:cs typeface="Times New Roman" panose="02020603050405020304" pitchFamily="18" charset="0"/>
              </a:rPr>
              <a:t>	</a:t>
            </a:r>
            <a:r>
              <a:rPr lang="en-US" altLang="en-US" sz="2400" dirty="0">
                <a:ea typeface="MS Mincho" charset="-128"/>
                <a:cs typeface="Times New Roman" panose="02020603050405020304" pitchFamily="18" charset="0"/>
              </a:rPr>
              <a:t>Ocean-surface heat flux</a:t>
            </a:r>
            <a:r>
              <a:rPr lang="en-GB" altLang="en-US" sz="2400" dirty="0"/>
              <a:t> </a:t>
            </a:r>
            <a:endParaRPr lang="en-GB" altLang="en-US" sz="2400" dirty="0"/>
          </a:p>
        </p:txBody>
      </p:sp>
    </p:spTree>
    <p:extLst>
      <p:ext uri="{BB962C8B-B14F-4D97-AF65-F5344CB8AC3E}">
        <p14:creationId xmlns:p14="http://schemas.microsoft.com/office/powerpoint/2010/main" val="2091267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3200" b="1" dirty="0" smtClean="0"/>
              <a:t>From WGClimate#14 in March</a:t>
            </a:r>
            <a:endParaRPr lang="en-GB" sz="3200" b="1" dirty="0"/>
          </a:p>
        </p:txBody>
      </p:sp>
      <p:sp>
        <p:nvSpPr>
          <p:cNvPr id="107" name="Google Shape;107;p5"/>
          <p:cNvSpPr txBox="1">
            <a:spLocks noGrp="1"/>
          </p:cNvSpPr>
          <p:nvPr>
            <p:ph type="body" idx="4294967295"/>
          </p:nvPr>
        </p:nvSpPr>
        <p:spPr>
          <a:xfrm>
            <a:off x="363983" y="1612232"/>
            <a:ext cx="11647503" cy="4319336"/>
          </a:xfrm>
          <a:prstGeom prst="rect">
            <a:avLst/>
          </a:prstGeom>
          <a:noFill/>
          <a:ln>
            <a:noFill/>
          </a:ln>
        </p:spPr>
        <p:txBody>
          <a:bodyPr spcFirstLastPara="1" vert="horz" wrap="square" lIns="91425" tIns="45700" rIns="91425" bIns="45700" rtlCol="0" anchor="t" anchorCtr="0">
            <a:noAutofit/>
          </a:bodyPr>
          <a:lstStyle/>
          <a:p>
            <a:r>
              <a:rPr lang="en-GB" sz="2200" dirty="0" smtClean="0"/>
              <a:t>Still need to finish Cycle </a:t>
            </a:r>
            <a:r>
              <a:rPr lang="en-GB" sz="2200" dirty="0"/>
              <a:t>3 Gap Analysis </a:t>
            </a:r>
            <a:endParaRPr lang="en-GB" sz="2200" dirty="0"/>
          </a:p>
          <a:p>
            <a:r>
              <a:rPr lang="en-GB" sz="2200" dirty="0" smtClean="0"/>
              <a:t>Gap </a:t>
            </a:r>
            <a:r>
              <a:rPr lang="en-GB" sz="2200" dirty="0"/>
              <a:t>analysis process </a:t>
            </a:r>
            <a:r>
              <a:rPr lang="en-GB" sz="2200" dirty="0" smtClean="0"/>
              <a:t>needs to be </a:t>
            </a:r>
            <a:r>
              <a:rPr lang="en-GB" sz="2200" dirty="0"/>
              <a:t>further rationalised to ensure affordability. It will involve an </a:t>
            </a:r>
            <a:r>
              <a:rPr lang="en-GB" sz="2200" b="1" dirty="0"/>
              <a:t>annual workshop to which agencies are requested to send experts on </a:t>
            </a:r>
            <a:r>
              <a:rPr lang="en-GB" sz="2200" b="1" dirty="0" smtClean="0"/>
              <a:t>ECVs</a:t>
            </a:r>
          </a:p>
          <a:p>
            <a:r>
              <a:rPr lang="en-GB" sz="2200" dirty="0" smtClean="0"/>
              <a:t>Encouraged </a:t>
            </a:r>
            <a:r>
              <a:rPr lang="en-GB" sz="2200" dirty="0"/>
              <a:t>CEOS members to inform us about particular needs for gap analysis that are most useful for them  </a:t>
            </a:r>
            <a:r>
              <a:rPr lang="en-GB" sz="2200" dirty="0" smtClean="0"/>
              <a:t>- </a:t>
            </a:r>
            <a:r>
              <a:rPr lang="en-GB" sz="2200" dirty="0" smtClean="0">
                <a:solidFill>
                  <a:srgbClr val="FF0000"/>
                </a:solidFill>
              </a:rPr>
              <a:t>did not hear from anybody</a:t>
            </a:r>
          </a:p>
          <a:p>
            <a:r>
              <a:rPr lang="en-GB" sz="2200" dirty="0">
                <a:solidFill>
                  <a:srgbClr val="FF0000"/>
                </a:solidFill>
              </a:rPr>
              <a:t>Need to </a:t>
            </a:r>
            <a:r>
              <a:rPr lang="en-GB" sz="2200" dirty="0" smtClean="0">
                <a:solidFill>
                  <a:srgbClr val="FF0000"/>
                </a:solidFill>
              </a:rPr>
              <a:t>identify, discuss and decide on topics for V4 gap analysis shortly after next meeting</a:t>
            </a:r>
          </a:p>
          <a:p>
            <a:pPr lvl="1"/>
            <a:r>
              <a:rPr lang="en-GB" sz="2000" dirty="0" smtClean="0">
                <a:solidFill>
                  <a:srgbClr val="FF0000"/>
                </a:solidFill>
              </a:rPr>
              <a:t>Action to </a:t>
            </a:r>
            <a:r>
              <a:rPr lang="en-GB" sz="2000" dirty="0" err="1" smtClean="0">
                <a:solidFill>
                  <a:srgbClr val="FF0000"/>
                </a:solidFill>
              </a:rPr>
              <a:t>WGClimate</a:t>
            </a:r>
            <a:r>
              <a:rPr lang="en-GB" sz="2000" dirty="0" smtClean="0">
                <a:solidFill>
                  <a:srgbClr val="FF0000"/>
                </a:solidFill>
              </a:rPr>
              <a:t> members: Send your ideas and expectations to me and I will present a proposal at the meeting in </a:t>
            </a:r>
            <a:r>
              <a:rPr lang="en-GB" sz="2000" dirty="0" smtClean="0">
                <a:solidFill>
                  <a:srgbClr val="FF0000"/>
                </a:solidFill>
              </a:rPr>
              <a:t>April </a:t>
            </a:r>
          </a:p>
        </p:txBody>
      </p:sp>
    </p:spTree>
    <p:extLst>
      <p:ext uri="{BB962C8B-B14F-4D97-AF65-F5344CB8AC3E}">
        <p14:creationId xmlns:p14="http://schemas.microsoft.com/office/powerpoint/2010/main" val="875105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could it be?</a:t>
            </a:r>
            <a:endParaRPr lang="en-GB" b="1" dirty="0"/>
          </a:p>
        </p:txBody>
      </p:sp>
      <p:sp>
        <p:nvSpPr>
          <p:cNvPr id="3" name="TextBox 2"/>
          <p:cNvSpPr txBox="1"/>
          <p:nvPr/>
        </p:nvSpPr>
        <p:spPr>
          <a:xfrm>
            <a:off x="288757" y="1503947"/>
            <a:ext cx="11730789"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Just strive for more completeness on GCOS ECVs?</a:t>
            </a:r>
          </a:p>
          <a:p>
            <a:pPr marL="285750" indent="-285750">
              <a:buFont typeface="Arial" panose="020B0604020202020204" pitchFamily="34" charset="0"/>
              <a:buChar char="•"/>
            </a:pPr>
            <a:r>
              <a:rPr lang="en-GB" sz="2400" dirty="0" smtClean="0"/>
              <a:t>Address a specific topic of high interest, e.g., all data possible to be provided for the Paris Agreement Global Stock Take Activity?</a:t>
            </a:r>
          </a:p>
          <a:p>
            <a:pPr marL="800100" lvl="1" indent="-342900">
              <a:buFont typeface="Arial" panose="020B0604020202020204" pitchFamily="34" charset="0"/>
              <a:buChar char="•"/>
            </a:pPr>
            <a:r>
              <a:rPr lang="en-GB" sz="2400" dirty="0" smtClean="0"/>
              <a:t>This would contain several additional ECVs to be addressed</a:t>
            </a:r>
            <a:r>
              <a:rPr lang="en-GB" sz="2400" dirty="0"/>
              <a:t>: </a:t>
            </a:r>
            <a:r>
              <a:rPr lang="en-GB" sz="2400" dirty="0"/>
              <a:t>GHG, Inorganic Carbon, AGB, Land Cover, Soil Carbon, Fire, Anthropogenic GHG fluxes, River </a:t>
            </a:r>
            <a:r>
              <a:rPr lang="en-GB" sz="2400" dirty="0"/>
              <a:t>Discharge, Permafrost </a:t>
            </a:r>
            <a:r>
              <a:rPr lang="en-GB" sz="2400" dirty="0"/>
              <a:t>as part of Soil Carbon</a:t>
            </a:r>
            <a:r>
              <a:rPr lang="en-GB" sz="2400" dirty="0"/>
              <a:t>?, Ozone </a:t>
            </a:r>
            <a:r>
              <a:rPr lang="en-GB" sz="2400" dirty="0"/>
              <a:t>+ Precursors for aerosol and ozone</a:t>
            </a:r>
            <a:r>
              <a:rPr lang="en-GB" sz="2400" dirty="0"/>
              <a:t>?, …</a:t>
            </a:r>
          </a:p>
          <a:p>
            <a:pPr marL="285750" lvl="1" indent="-285750">
              <a:buFont typeface="Arial" panose="020B0604020202020204" pitchFamily="34" charset="0"/>
              <a:buChar char="•"/>
            </a:pPr>
            <a:r>
              <a:rPr lang="en-GB" sz="2400" dirty="0" smtClean="0"/>
              <a:t>If we do Carbon </a:t>
            </a:r>
            <a:r>
              <a:rPr lang="en-GB" sz="2400" dirty="0"/>
              <a:t>Cycle in support of the GHG GST: </a:t>
            </a:r>
            <a:r>
              <a:rPr lang="en-GB" sz="2400" dirty="0" smtClean="0"/>
              <a:t>Shall the gap analysis kept </a:t>
            </a:r>
            <a:r>
              <a:rPr lang="en-GB" sz="2400" dirty="0"/>
              <a:t>strictly an ECV Inventory GA </a:t>
            </a:r>
            <a:r>
              <a:rPr lang="en-GB" sz="2400" dirty="0" smtClean="0"/>
              <a:t>Report or look wider, e.g., </a:t>
            </a:r>
            <a:r>
              <a:rPr lang="en-GB" sz="2400" dirty="0"/>
              <a:t>highlight more specific topics </a:t>
            </a:r>
            <a:r>
              <a:rPr lang="en-GB" sz="2400" dirty="0" smtClean="0"/>
              <a:t>such as cycle </a:t>
            </a:r>
            <a:r>
              <a:rPr lang="en-GB" sz="2400" dirty="0"/>
              <a:t>related or specifically </a:t>
            </a:r>
            <a:r>
              <a:rPr lang="en-GB" sz="2400" dirty="0" smtClean="0"/>
              <a:t>GST-related?</a:t>
            </a:r>
            <a:endParaRPr lang="en-GB" sz="2400" dirty="0"/>
          </a:p>
          <a:p>
            <a:pPr marL="285750" lvl="1" indent="-285750">
              <a:buFont typeface="Arial" panose="020B0604020202020204" pitchFamily="34" charset="0"/>
              <a:buChar char="•"/>
            </a:pPr>
            <a:endParaRPr lang="en-GB" sz="2400" dirty="0" smtClean="0"/>
          </a:p>
          <a:p>
            <a:pPr marL="0" lvl="1"/>
            <a:endParaRPr lang="en-GB" sz="2400" dirty="0"/>
          </a:p>
        </p:txBody>
      </p:sp>
    </p:spTree>
    <p:extLst>
      <p:ext uri="{BB962C8B-B14F-4D97-AF65-F5344CB8AC3E}">
        <p14:creationId xmlns:p14="http://schemas.microsoft.com/office/powerpoint/2010/main" val="1379651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Logistics</a:t>
            </a:r>
            <a:endParaRPr lang="en-GB" sz="3200" b="1" dirty="0"/>
          </a:p>
        </p:txBody>
      </p:sp>
      <p:sp>
        <p:nvSpPr>
          <p:cNvPr id="3" name="TextBox 2"/>
          <p:cNvSpPr txBox="1"/>
          <p:nvPr/>
        </p:nvSpPr>
        <p:spPr>
          <a:xfrm>
            <a:off x="336884" y="1792705"/>
            <a:ext cx="11730791" cy="357020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2400" dirty="0" smtClean="0"/>
              <a:t>Plan </a:t>
            </a:r>
            <a:r>
              <a:rPr lang="en-GB" sz="2400" dirty="0"/>
              <a:t>is to issue ECV Inventory v4.0 in June, but GA WS likely to occur </a:t>
            </a:r>
            <a:r>
              <a:rPr lang="en-GB" sz="2400" dirty="0" smtClean="0"/>
              <a:t>earliest in November/December 2021 </a:t>
            </a:r>
            <a:r>
              <a:rPr lang="en-GB" sz="2400" dirty="0"/>
              <a:t>only: </a:t>
            </a:r>
            <a:r>
              <a:rPr lang="en-GB" sz="2400" dirty="0" smtClean="0"/>
              <a:t>could consider </a:t>
            </a:r>
            <a:r>
              <a:rPr lang="en-GB" sz="2400" dirty="0"/>
              <a:t>a potential v4.1 issue in case of gaps still needing to be closed in advance</a:t>
            </a:r>
            <a:r>
              <a:rPr lang="en-GB" sz="2400" dirty="0" smtClean="0"/>
              <a:t>?</a:t>
            </a:r>
          </a:p>
          <a:p>
            <a:pPr marL="285750" indent="-285750">
              <a:spcAft>
                <a:spcPts val="600"/>
              </a:spcAft>
              <a:buFont typeface="Arial" panose="020B0604020202020204" pitchFamily="34" charset="0"/>
              <a:buChar char="•"/>
            </a:pPr>
            <a:r>
              <a:rPr lang="en-GB" sz="2400" dirty="0" smtClean="0"/>
              <a:t>How </a:t>
            </a:r>
            <a:r>
              <a:rPr lang="en-GB" sz="2400" dirty="0"/>
              <a:t>do we select the experts? How many per variable? </a:t>
            </a:r>
            <a:endParaRPr lang="en-GB" sz="2400" dirty="0" smtClean="0"/>
          </a:p>
          <a:p>
            <a:pPr marL="285750" indent="-285750">
              <a:spcAft>
                <a:spcPts val="600"/>
              </a:spcAft>
              <a:buFont typeface="Arial" panose="020B0604020202020204" pitchFamily="34" charset="0"/>
              <a:buChar char="•"/>
            </a:pPr>
            <a:r>
              <a:rPr lang="en-GB" sz="2400" dirty="0" smtClean="0"/>
              <a:t>In general would expect a 4 day workshop (“physical”) </a:t>
            </a:r>
          </a:p>
          <a:p>
            <a:pPr marL="285750" indent="-285750">
              <a:spcAft>
                <a:spcPts val="600"/>
              </a:spcAft>
              <a:buFont typeface="Arial" panose="020B0604020202020204" pitchFamily="34" charset="0"/>
              <a:buChar char="•"/>
            </a:pPr>
            <a:r>
              <a:rPr lang="en-GB" sz="2400" dirty="0" smtClean="0"/>
              <a:t>“Physical” vs. online meeting is a critical decision to be made, as working together in small groups and gather back in bigger groups is much easier in a physical meeting</a:t>
            </a:r>
          </a:p>
          <a:p>
            <a:pPr marL="285750" indent="-285750">
              <a:buFont typeface="Arial" panose="020B0604020202020204" pitchFamily="34" charset="0"/>
              <a:buChar char="•"/>
            </a:pPr>
            <a:endParaRPr lang="en-GB" sz="2000" dirty="0"/>
          </a:p>
          <a:p>
            <a:endParaRPr lang="en-GB" dirty="0"/>
          </a:p>
        </p:txBody>
      </p:sp>
    </p:spTree>
    <p:extLst>
      <p:ext uri="{BB962C8B-B14F-4D97-AF65-F5344CB8AC3E}">
        <p14:creationId xmlns:p14="http://schemas.microsoft.com/office/powerpoint/2010/main" val="25723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SPARES</a:t>
            </a:r>
            <a:endParaRPr lang="en-GB" b="1" dirty="0"/>
          </a:p>
        </p:txBody>
      </p:sp>
    </p:spTree>
    <p:extLst>
      <p:ext uri="{BB962C8B-B14F-4D97-AF65-F5344CB8AC3E}">
        <p14:creationId xmlns:p14="http://schemas.microsoft.com/office/powerpoint/2010/main" val="4253867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399" y="148819"/>
            <a:ext cx="8476343" cy="1143000"/>
          </a:xfrm>
        </p:spPr>
        <p:txBody>
          <a:bodyPr>
            <a:normAutofit/>
          </a:bodyPr>
          <a:lstStyle/>
          <a:p>
            <a:r>
              <a:rPr lang="en-GB" sz="3600" b="1" dirty="0"/>
              <a:t>Sustaining Space Capabilities for Climate</a:t>
            </a:r>
          </a:p>
        </p:txBody>
      </p:sp>
      <p:grpSp>
        <p:nvGrpSpPr>
          <p:cNvPr id="4" name="Group 3"/>
          <p:cNvGrpSpPr>
            <a:grpSpLocks noChangeAspect="1"/>
          </p:cNvGrpSpPr>
          <p:nvPr/>
        </p:nvGrpSpPr>
        <p:grpSpPr>
          <a:xfrm>
            <a:off x="92229" y="1547630"/>
            <a:ext cx="6466501" cy="4547718"/>
            <a:chOff x="765060" y="27286285"/>
            <a:chExt cx="19383940" cy="1363221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260970">
              <a:off x="12327310" y="29023101"/>
              <a:ext cx="4520455" cy="5850000"/>
            </a:xfrm>
            <a:prstGeom prst="rect">
              <a:avLst/>
            </a:prstGeom>
          </p:spPr>
        </p:pic>
        <p:pic>
          <p:nvPicPr>
            <p:cNvPr id="6" name="Picture 5"/>
            <p:cNvPicPr>
              <a:picLocks noChangeAspect="1"/>
            </p:cNvPicPr>
            <p:nvPr/>
          </p:nvPicPr>
          <p:blipFill>
            <a:blip r:embed="rId4"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9080484" y="29023101"/>
              <a:ext cx="4520460" cy="5850000"/>
            </a:xfrm>
            <a:prstGeom prst="rect">
              <a:avLst/>
            </a:prstGeom>
          </p:spPr>
        </p:pic>
        <p:pic>
          <p:nvPicPr>
            <p:cNvPr id="7" name="Picture 6"/>
            <p:cNvPicPr>
              <a:picLocks noChangeAspect="1"/>
            </p:cNvPicPr>
            <p:nvPr/>
          </p:nvPicPr>
          <p:blipFill>
            <a:blip r:embed="rId5"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028520" y="31818695"/>
              <a:ext cx="4520881" cy="5850551"/>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0755845">
              <a:off x="10544663" y="34385888"/>
              <a:ext cx="4520455" cy="5850000"/>
            </a:xfrm>
            <a:prstGeom prst="rect">
              <a:avLst/>
            </a:prstGeom>
          </p:spPr>
        </p:pic>
        <p:grpSp>
          <p:nvGrpSpPr>
            <p:cNvPr id="9" name="Group 8"/>
            <p:cNvGrpSpPr/>
            <p:nvPr/>
          </p:nvGrpSpPr>
          <p:grpSpPr>
            <a:xfrm>
              <a:off x="765060" y="27286285"/>
              <a:ext cx="19383940" cy="13632210"/>
              <a:chOff x="4499086" y="26746200"/>
              <a:chExt cx="19383940" cy="13632210"/>
            </a:xfrm>
          </p:grpSpPr>
          <p:sp>
            <p:nvSpPr>
              <p:cNvPr id="10" name="Bent Arrow 9"/>
              <p:cNvSpPr/>
              <p:nvPr/>
            </p:nvSpPr>
            <p:spPr>
              <a:xfrm>
                <a:off x="6192031" y="27394626"/>
                <a:ext cx="4350452" cy="3882130"/>
              </a:xfrm>
              <a:prstGeom prst="bentArrow">
                <a:avLst>
                  <a:gd name="adj1" fmla="val 25000"/>
                  <a:gd name="adj2" fmla="val 25000"/>
                  <a:gd name="adj3" fmla="val 25000"/>
                  <a:gd name="adj4" fmla="val 87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Bent Arrow 10"/>
              <p:cNvSpPr/>
              <p:nvPr/>
            </p:nvSpPr>
            <p:spPr>
              <a:xfrm rot="5421414">
                <a:off x="18299825" y="27640836"/>
                <a:ext cx="4350452" cy="3882130"/>
              </a:xfrm>
              <a:prstGeom prst="bentArrow">
                <a:avLst>
                  <a:gd name="adj1" fmla="val 25000"/>
                  <a:gd name="adj2" fmla="val 25000"/>
                  <a:gd name="adj3" fmla="val 25000"/>
                  <a:gd name="adj4" fmla="val 87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ent Arrow 11"/>
              <p:cNvSpPr/>
              <p:nvPr/>
            </p:nvSpPr>
            <p:spPr>
              <a:xfrm rot="16200000">
                <a:off x="6192031" y="35561810"/>
                <a:ext cx="4350452" cy="3882130"/>
              </a:xfrm>
              <a:prstGeom prst="bentArrow">
                <a:avLst>
                  <a:gd name="adj1" fmla="val 25000"/>
                  <a:gd name="adj2" fmla="val 25000"/>
                  <a:gd name="adj3" fmla="val 25000"/>
                  <a:gd name="adj4" fmla="val 87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Bent Arrow 12"/>
              <p:cNvSpPr/>
              <p:nvPr/>
            </p:nvSpPr>
            <p:spPr>
              <a:xfrm rot="10800000">
                <a:off x="18079176" y="35795971"/>
                <a:ext cx="4350452" cy="3882130"/>
              </a:xfrm>
              <a:prstGeom prst="bentArrow">
                <a:avLst>
                  <a:gd name="adj1" fmla="val 25000"/>
                  <a:gd name="adj2" fmla="val 25000"/>
                  <a:gd name="adj3" fmla="val 25000"/>
                  <a:gd name="adj4" fmla="val 87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TextBox 13"/>
              <p:cNvSpPr txBox="1"/>
              <p:nvPr/>
            </p:nvSpPr>
            <p:spPr>
              <a:xfrm>
                <a:off x="19187983" y="32716170"/>
                <a:ext cx="4695043" cy="2158267"/>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GB" sz="1200" b="1" dirty="0">
                    <a:solidFill>
                      <a:srgbClr val="FF0000"/>
                    </a:solidFill>
                  </a:rPr>
                  <a:t>ECV Inventory</a:t>
                </a:r>
              </a:p>
              <a:p>
                <a:pPr algn="ctr"/>
                <a:r>
                  <a:rPr lang="en-GB" sz="1200" b="1" dirty="0"/>
                  <a:t>Population</a:t>
                </a:r>
              </a:p>
              <a:p>
                <a:pPr algn="ctr"/>
                <a:r>
                  <a:rPr lang="en-GB" sz="1200" b="1" dirty="0"/>
                  <a:t>Content Verification</a:t>
                </a:r>
              </a:p>
            </p:txBody>
          </p:sp>
          <p:sp>
            <p:nvSpPr>
              <p:cNvPr id="15" name="TextBox 14"/>
              <p:cNvSpPr txBox="1"/>
              <p:nvPr/>
            </p:nvSpPr>
            <p:spPr>
              <a:xfrm>
                <a:off x="10905434" y="37887419"/>
                <a:ext cx="6917762" cy="2490991"/>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GB" sz="1200" b="1" dirty="0">
                    <a:solidFill>
                      <a:srgbClr val="FF0000"/>
                    </a:solidFill>
                  </a:rPr>
                  <a:t>Gap Analysis</a:t>
                </a:r>
              </a:p>
              <a:p>
                <a:pPr algn="ctr"/>
                <a:r>
                  <a:rPr lang="en-GB" sz="1200" b="1" dirty="0"/>
                  <a:t>Completeness of ECV Products</a:t>
                </a:r>
              </a:p>
              <a:p>
                <a:pPr algn="ctr"/>
                <a:r>
                  <a:rPr lang="en-GB" sz="1200" b="1" dirty="0"/>
                  <a:t>Sustainability of space segment</a:t>
                </a:r>
              </a:p>
              <a:p>
                <a:pPr algn="ctr"/>
                <a:r>
                  <a:rPr lang="en-GB" sz="1200" b="1" dirty="0"/>
                  <a:t>Missed data usage opportunities</a:t>
                </a:r>
              </a:p>
            </p:txBody>
          </p:sp>
          <p:sp>
            <p:nvSpPr>
              <p:cNvPr id="16" name="TextBox 15"/>
              <p:cNvSpPr txBox="1"/>
              <p:nvPr/>
            </p:nvSpPr>
            <p:spPr>
              <a:xfrm>
                <a:off x="11031396" y="26746200"/>
                <a:ext cx="6665841" cy="1937438"/>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GB" sz="1200" b="1" dirty="0">
                    <a:solidFill>
                      <a:srgbClr val="FF0000"/>
                    </a:solidFill>
                  </a:rPr>
                  <a:t>Actions</a:t>
                </a:r>
                <a:r>
                  <a:rPr lang="en-GB" sz="1200" b="1" dirty="0"/>
                  <a:t> </a:t>
                </a:r>
              </a:p>
              <a:p>
                <a:pPr algn="ctr"/>
                <a:r>
                  <a:rPr lang="en-GB" sz="1200" b="1" dirty="0"/>
                  <a:t>Creation of conditions to deliver climate data records</a:t>
                </a:r>
              </a:p>
            </p:txBody>
          </p:sp>
          <p:sp>
            <p:nvSpPr>
              <p:cNvPr id="17" name="TextBox 16"/>
              <p:cNvSpPr txBox="1"/>
              <p:nvPr/>
            </p:nvSpPr>
            <p:spPr>
              <a:xfrm>
                <a:off x="4499086" y="32771425"/>
                <a:ext cx="5111061" cy="1510787"/>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GB" sz="1200" b="1" dirty="0">
                    <a:solidFill>
                      <a:srgbClr val="FF0000"/>
                    </a:solidFill>
                  </a:rPr>
                  <a:t>Recommendations</a:t>
                </a:r>
                <a:r>
                  <a:rPr lang="en-GB" sz="1200" b="1" dirty="0"/>
                  <a:t> </a:t>
                </a:r>
                <a:r>
                  <a:rPr lang="en-GB" sz="1200" b="1" dirty="0">
                    <a:solidFill>
                      <a:srgbClr val="FF0000"/>
                    </a:solidFill>
                  </a:rPr>
                  <a:t>to mitigate gaps</a:t>
                </a:r>
              </a:p>
            </p:txBody>
          </p:sp>
        </p:grpSp>
      </p:grpSp>
      <p:sp>
        <p:nvSpPr>
          <p:cNvPr id="18" name="Content Placeholder 2"/>
          <p:cNvSpPr>
            <a:spLocks noGrp="1"/>
          </p:cNvSpPr>
          <p:nvPr>
            <p:ph sz="quarter" idx="4294967295"/>
          </p:nvPr>
        </p:nvSpPr>
        <p:spPr>
          <a:xfrm>
            <a:off x="6567881" y="1463363"/>
            <a:ext cx="5453161" cy="4692575"/>
          </a:xfrm>
          <a:prstGeom prst="rect">
            <a:avLst/>
          </a:prstGeom>
        </p:spPr>
        <p:txBody>
          <a:bodyPr>
            <a:normAutofit/>
          </a:bodyPr>
          <a:lstStyle/>
          <a:p>
            <a:pPr marL="457200" indent="-457200">
              <a:spcBef>
                <a:spcPts val="600"/>
              </a:spcBef>
            </a:pPr>
            <a:r>
              <a:rPr lang="en-GB" sz="1800" dirty="0"/>
              <a:t>The ECV Inventory fully d</a:t>
            </a:r>
            <a:r>
              <a:rPr lang="en-US" sz="1800" dirty="0"/>
              <a:t>escribes current and planned implementation arrangements for ECVs</a:t>
            </a:r>
            <a:endParaRPr lang="en-GB" sz="1800" dirty="0"/>
          </a:p>
          <a:p>
            <a:pPr marL="457200" indent="-457200">
              <a:spcBef>
                <a:spcPts val="600"/>
              </a:spcBef>
            </a:pPr>
            <a:r>
              <a:rPr lang="en-GB" sz="1800" b="1" dirty="0" smtClean="0"/>
              <a:t>Everybody </a:t>
            </a:r>
            <a:r>
              <a:rPr lang="en-GB" sz="1800" b="1" dirty="0"/>
              <a:t>with an internet connection can download the ECV Inventory content for their own  analysis</a:t>
            </a:r>
            <a:r>
              <a:rPr lang="en-GB" sz="1800" dirty="0"/>
              <a:t>, find direct access points to climate data records in the Inventory, and get access to WG Climate gap analysis results and </a:t>
            </a:r>
            <a:r>
              <a:rPr lang="en-GB" sz="1800" dirty="0" smtClean="0"/>
              <a:t>resulting actions</a:t>
            </a:r>
            <a:endParaRPr lang="en-GB" sz="1800" dirty="0"/>
          </a:p>
        </p:txBody>
      </p:sp>
      <p:sp>
        <p:nvSpPr>
          <p:cNvPr id="3" name="Rectangle 2"/>
          <p:cNvSpPr/>
          <p:nvPr/>
        </p:nvSpPr>
        <p:spPr>
          <a:xfrm>
            <a:off x="5092012" y="5836989"/>
            <a:ext cx="4432239" cy="369332"/>
          </a:xfrm>
          <a:prstGeom prst="rect">
            <a:avLst/>
          </a:prstGeom>
        </p:spPr>
        <p:txBody>
          <a:bodyPr wrap="none">
            <a:spAutoFit/>
          </a:bodyPr>
          <a:lstStyle/>
          <a:p>
            <a:r>
              <a:rPr lang="en-GB" dirty="0">
                <a:hlinkClick r:id="rId7"/>
              </a:rPr>
              <a:t>https://climatemonitoring.info/ecvinventory/</a:t>
            </a:r>
            <a:endParaRPr lang="en-GB" dirty="0"/>
          </a:p>
        </p:txBody>
      </p:sp>
    </p:spTree>
    <p:extLst>
      <p:ext uri="{BB962C8B-B14F-4D97-AF65-F5344CB8AC3E}">
        <p14:creationId xmlns:p14="http://schemas.microsoft.com/office/powerpoint/2010/main" val="3952416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Evolution of </a:t>
            </a:r>
            <a:r>
              <a:rPr lang="en-US" sz="3200" b="1" dirty="0"/>
              <a:t>ECV </a:t>
            </a:r>
            <a:r>
              <a:rPr lang="en-US" sz="3200" b="1" dirty="0" smtClean="0"/>
              <a:t>Inventory since v</a:t>
            </a:r>
            <a:r>
              <a:rPr lang="en-US" sz="3200" b="1" dirty="0"/>
              <a:t>3</a:t>
            </a:r>
            <a:r>
              <a:rPr lang="en-US" sz="3200" b="1" dirty="0" smtClean="0"/>
              <a:t>.0</a:t>
            </a:r>
            <a:endParaRPr lang="en-GB" sz="3200" b="1" dirty="0"/>
          </a:p>
        </p:txBody>
      </p:sp>
      <p:grpSp>
        <p:nvGrpSpPr>
          <p:cNvPr id="234" name="Group 233"/>
          <p:cNvGrpSpPr/>
          <p:nvPr/>
        </p:nvGrpSpPr>
        <p:grpSpPr>
          <a:xfrm>
            <a:off x="569235" y="2319207"/>
            <a:ext cx="6984776" cy="1798932"/>
            <a:chOff x="539554" y="1812093"/>
            <a:chExt cx="7704856" cy="1798932"/>
          </a:xfrm>
        </p:grpSpPr>
        <p:grpSp>
          <p:nvGrpSpPr>
            <p:cNvPr id="235" name="Group 234"/>
            <p:cNvGrpSpPr/>
            <p:nvPr/>
          </p:nvGrpSpPr>
          <p:grpSpPr>
            <a:xfrm>
              <a:off x="539554" y="1812093"/>
              <a:ext cx="7704856" cy="1710329"/>
              <a:chOff x="539553" y="1812093"/>
              <a:chExt cx="5616000" cy="1710329"/>
            </a:xfrm>
          </p:grpSpPr>
          <p:sp>
            <p:nvSpPr>
              <p:cNvPr id="243" name="Rectangle 242"/>
              <p:cNvSpPr/>
              <p:nvPr/>
            </p:nvSpPr>
            <p:spPr>
              <a:xfrm>
                <a:off x="539553" y="1812093"/>
                <a:ext cx="5616000" cy="39277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Rectangle 243"/>
              <p:cNvSpPr/>
              <p:nvPr/>
            </p:nvSpPr>
            <p:spPr>
              <a:xfrm>
                <a:off x="539553" y="2204864"/>
                <a:ext cx="5148000"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5" name="Rectangle 244"/>
              <p:cNvSpPr/>
              <p:nvPr/>
            </p:nvSpPr>
            <p:spPr>
              <a:xfrm>
                <a:off x="539553" y="2636912"/>
                <a:ext cx="478800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6" name="Rectangle 245"/>
              <p:cNvSpPr/>
              <p:nvPr/>
            </p:nvSpPr>
            <p:spPr>
              <a:xfrm>
                <a:off x="539553" y="3068960"/>
                <a:ext cx="3888000" cy="450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7" name="Rectangle 246"/>
              <p:cNvSpPr/>
              <p:nvPr/>
            </p:nvSpPr>
            <p:spPr>
              <a:xfrm>
                <a:off x="5687553" y="2204864"/>
                <a:ext cx="468000" cy="131467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8" name="Rectangle 247"/>
              <p:cNvSpPr/>
              <p:nvPr/>
            </p:nvSpPr>
            <p:spPr>
              <a:xfrm>
                <a:off x="5327553" y="2636912"/>
                <a:ext cx="360000" cy="88263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9" name="Rectangle 248"/>
              <p:cNvSpPr/>
              <p:nvPr/>
            </p:nvSpPr>
            <p:spPr>
              <a:xfrm>
                <a:off x="4427553" y="3068960"/>
                <a:ext cx="900000" cy="45346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36" name="TextBox 235"/>
            <p:cNvSpPr txBox="1"/>
            <p:nvPr/>
          </p:nvSpPr>
          <p:spPr>
            <a:xfrm>
              <a:off x="1272714" y="1837298"/>
              <a:ext cx="4655744" cy="338554"/>
            </a:xfrm>
            <a:prstGeom prst="rect">
              <a:avLst/>
            </a:prstGeom>
            <a:noFill/>
          </p:spPr>
          <p:txBody>
            <a:bodyPr wrap="square" rtlCol="0">
              <a:spAutoFit/>
            </a:bodyPr>
            <a:lstStyle/>
            <a:p>
              <a:pPr algn="ctr"/>
              <a:r>
                <a:rPr lang="en-GB" sz="1600" dirty="0" smtClean="0"/>
                <a:t>1782 </a:t>
              </a:r>
              <a:r>
                <a:rPr lang="en-GB" sz="1600" dirty="0"/>
                <a:t>records in the </a:t>
              </a:r>
              <a:r>
                <a:rPr lang="en-GB" sz="1600" dirty="0" smtClean="0"/>
                <a:t>database </a:t>
              </a:r>
              <a:r>
                <a:rPr lang="en-GB" sz="1600" dirty="0" smtClean="0">
                  <a:solidFill>
                    <a:srgbClr val="C00000"/>
                  </a:solidFill>
                </a:rPr>
                <a:t>↑</a:t>
              </a:r>
              <a:r>
                <a:rPr lang="en-GB" sz="1600" dirty="0" smtClean="0"/>
                <a:t> </a:t>
              </a:r>
              <a:r>
                <a:rPr lang="en-GB" sz="1400" dirty="0" smtClean="0">
                  <a:solidFill>
                    <a:schemeClr val="accent3">
                      <a:lumMod val="50000"/>
                    </a:schemeClr>
                  </a:solidFill>
                </a:rPr>
                <a:t>[+96*] </a:t>
              </a:r>
              <a:r>
                <a:rPr lang="en-GB" sz="1400" dirty="0" smtClean="0">
                  <a:solidFill>
                    <a:schemeClr val="accent6">
                      <a:lumMod val="75000"/>
                    </a:schemeClr>
                  </a:solidFill>
                </a:rPr>
                <a:t>[+180**]</a:t>
              </a:r>
              <a:endParaRPr lang="en-GB" sz="1400" dirty="0">
                <a:solidFill>
                  <a:schemeClr val="accent6">
                    <a:lumMod val="75000"/>
                  </a:schemeClr>
                </a:solidFill>
              </a:endParaRPr>
            </a:p>
          </p:txBody>
        </p:sp>
        <p:sp>
          <p:nvSpPr>
            <p:cNvPr id="237" name="TextBox 236"/>
            <p:cNvSpPr txBox="1"/>
            <p:nvPr/>
          </p:nvSpPr>
          <p:spPr>
            <a:xfrm>
              <a:off x="881291" y="2269346"/>
              <a:ext cx="4976781" cy="338554"/>
            </a:xfrm>
            <a:prstGeom prst="rect">
              <a:avLst/>
            </a:prstGeom>
            <a:noFill/>
          </p:spPr>
          <p:txBody>
            <a:bodyPr wrap="square" rtlCol="0">
              <a:spAutoFit/>
            </a:bodyPr>
            <a:lstStyle/>
            <a:p>
              <a:pPr algn="ctr"/>
              <a:r>
                <a:rPr lang="en-GB" sz="1600" dirty="0" smtClean="0"/>
                <a:t>1650 </a:t>
              </a:r>
              <a:r>
                <a:rPr lang="en-GB" sz="1600" dirty="0"/>
                <a:t>records “available</a:t>
              </a:r>
              <a:r>
                <a:rPr lang="en-GB" sz="1600" dirty="0" smtClean="0"/>
                <a:t>” </a:t>
              </a:r>
              <a:r>
                <a:rPr lang="en-GB" sz="1600" dirty="0">
                  <a:solidFill>
                    <a:srgbClr val="C00000"/>
                  </a:solidFill>
                </a:rPr>
                <a:t>↕</a:t>
              </a:r>
              <a:r>
                <a:rPr lang="en-GB" sz="1600" dirty="0" smtClean="0"/>
                <a:t> </a:t>
              </a:r>
              <a:r>
                <a:rPr lang="en-GB" sz="1400" dirty="0" smtClean="0">
                  <a:solidFill>
                    <a:schemeClr val="accent3">
                      <a:lumMod val="50000"/>
                    </a:schemeClr>
                  </a:solidFill>
                </a:rPr>
                <a:t>[+93*] </a:t>
              </a:r>
              <a:r>
                <a:rPr lang="en-GB" sz="1400" dirty="0" smtClean="0">
                  <a:solidFill>
                    <a:schemeClr val="accent6">
                      <a:lumMod val="75000"/>
                    </a:schemeClr>
                  </a:solidFill>
                </a:rPr>
                <a:t>[+177**]</a:t>
              </a:r>
              <a:endParaRPr lang="en-GB" sz="1400" dirty="0">
                <a:solidFill>
                  <a:schemeClr val="accent6">
                    <a:lumMod val="75000"/>
                  </a:schemeClr>
                </a:solidFill>
              </a:endParaRPr>
            </a:p>
          </p:txBody>
        </p:sp>
        <p:sp>
          <p:nvSpPr>
            <p:cNvPr id="238" name="TextBox 237"/>
            <p:cNvSpPr txBox="1"/>
            <p:nvPr/>
          </p:nvSpPr>
          <p:spPr>
            <a:xfrm rot="16200000">
              <a:off x="7303740" y="2573347"/>
              <a:ext cx="1232048" cy="577160"/>
            </a:xfrm>
            <a:prstGeom prst="rect">
              <a:avLst/>
            </a:prstGeom>
            <a:noFill/>
          </p:spPr>
          <p:txBody>
            <a:bodyPr wrap="square" rtlCol="0">
              <a:spAutoFit/>
            </a:bodyPr>
            <a:lstStyle/>
            <a:p>
              <a:pPr algn="ctr"/>
              <a:r>
                <a:rPr lang="en-GB" sz="1400" dirty="0" smtClean="0">
                  <a:solidFill>
                    <a:schemeClr val="bg1">
                      <a:lumMod val="50000"/>
                    </a:schemeClr>
                  </a:solidFill>
                </a:rPr>
                <a:t>132 </a:t>
              </a:r>
              <a:r>
                <a:rPr lang="en-GB" sz="1400" dirty="0">
                  <a:solidFill>
                    <a:schemeClr val="bg1">
                      <a:lumMod val="50000"/>
                    </a:schemeClr>
                  </a:solidFill>
                </a:rPr>
                <a:t>records “deleted”</a:t>
              </a:r>
            </a:p>
          </p:txBody>
        </p:sp>
        <p:sp>
          <p:nvSpPr>
            <p:cNvPr id="239" name="TextBox 238"/>
            <p:cNvSpPr txBox="1"/>
            <p:nvPr/>
          </p:nvSpPr>
          <p:spPr>
            <a:xfrm>
              <a:off x="1224247" y="2701394"/>
              <a:ext cx="4307610" cy="338554"/>
            </a:xfrm>
            <a:prstGeom prst="rect">
              <a:avLst/>
            </a:prstGeom>
            <a:noFill/>
          </p:spPr>
          <p:txBody>
            <a:bodyPr wrap="square" rtlCol="0">
              <a:spAutoFit/>
            </a:bodyPr>
            <a:lstStyle/>
            <a:p>
              <a:pPr algn="ctr"/>
              <a:r>
                <a:rPr lang="en-GB" sz="1600" dirty="0" smtClean="0"/>
                <a:t>1478 </a:t>
              </a:r>
              <a:r>
                <a:rPr lang="en-GB" sz="1600" dirty="0"/>
                <a:t>records “submitted</a:t>
              </a:r>
              <a:r>
                <a:rPr lang="en-GB" sz="1600" dirty="0" smtClean="0"/>
                <a:t>” </a:t>
              </a:r>
              <a:r>
                <a:rPr lang="en-GB" sz="1400" dirty="0" smtClean="0">
                  <a:solidFill>
                    <a:srgbClr val="C00000"/>
                  </a:solidFill>
                </a:rPr>
                <a:t>↕ </a:t>
              </a:r>
              <a:r>
                <a:rPr lang="en-GB" sz="1400" dirty="0" smtClean="0">
                  <a:solidFill>
                    <a:schemeClr val="accent3">
                      <a:lumMod val="50000"/>
                    </a:schemeClr>
                  </a:solidFill>
                </a:rPr>
                <a:t>[+84*] </a:t>
              </a:r>
              <a:r>
                <a:rPr lang="en-GB" sz="1400" dirty="0" smtClean="0">
                  <a:solidFill>
                    <a:schemeClr val="accent6">
                      <a:lumMod val="75000"/>
                    </a:schemeClr>
                  </a:solidFill>
                </a:rPr>
                <a:t>[+75**]</a:t>
              </a:r>
              <a:endParaRPr lang="en-GB" sz="1400" dirty="0">
                <a:solidFill>
                  <a:schemeClr val="accent6">
                    <a:lumMod val="75000"/>
                  </a:schemeClr>
                </a:solidFill>
              </a:endParaRPr>
            </a:p>
          </p:txBody>
        </p:sp>
        <p:sp>
          <p:nvSpPr>
            <p:cNvPr id="240" name="TextBox 239"/>
            <p:cNvSpPr txBox="1"/>
            <p:nvPr/>
          </p:nvSpPr>
          <p:spPr>
            <a:xfrm>
              <a:off x="1147123" y="3133442"/>
              <a:ext cx="4112789" cy="338554"/>
            </a:xfrm>
            <a:prstGeom prst="rect">
              <a:avLst/>
            </a:prstGeom>
            <a:noFill/>
          </p:spPr>
          <p:txBody>
            <a:bodyPr wrap="square" rtlCol="0">
              <a:spAutoFit/>
            </a:bodyPr>
            <a:lstStyle/>
            <a:p>
              <a:pPr algn="ctr"/>
              <a:r>
                <a:rPr lang="en-GB" sz="1600" dirty="0" smtClean="0"/>
                <a:t>1064 </a:t>
              </a:r>
              <a:r>
                <a:rPr lang="en-GB" sz="1600" dirty="0"/>
                <a:t>records “verified</a:t>
              </a:r>
              <a:r>
                <a:rPr lang="en-GB" sz="1600" dirty="0" smtClean="0"/>
                <a:t>” </a:t>
              </a:r>
              <a:r>
                <a:rPr lang="en-GB" sz="1400" dirty="0" smtClean="0">
                  <a:solidFill>
                    <a:srgbClr val="C00000"/>
                  </a:solidFill>
                </a:rPr>
                <a:t>↕ </a:t>
              </a:r>
              <a:r>
                <a:rPr lang="en-GB" sz="1400" dirty="0" smtClean="0">
                  <a:solidFill>
                    <a:schemeClr val="accent3">
                      <a:lumMod val="50000"/>
                    </a:schemeClr>
                  </a:solidFill>
                </a:rPr>
                <a:t>[-16*] </a:t>
              </a:r>
              <a:r>
                <a:rPr lang="en-GB" sz="1400" dirty="0" smtClean="0">
                  <a:solidFill>
                    <a:schemeClr val="accent6">
                      <a:lumMod val="75000"/>
                    </a:schemeClr>
                  </a:solidFill>
                </a:rPr>
                <a:t>[-73**]</a:t>
              </a:r>
              <a:endParaRPr lang="en-GB" sz="1400" dirty="0">
                <a:solidFill>
                  <a:schemeClr val="accent6">
                    <a:lumMod val="75000"/>
                  </a:schemeClr>
                </a:solidFill>
              </a:endParaRPr>
            </a:p>
          </p:txBody>
        </p:sp>
        <p:sp>
          <p:nvSpPr>
            <p:cNvPr id="241" name="TextBox 240"/>
            <p:cNvSpPr txBox="1"/>
            <p:nvPr/>
          </p:nvSpPr>
          <p:spPr>
            <a:xfrm rot="16200000">
              <a:off x="6823536" y="2833200"/>
              <a:ext cx="1046391" cy="509259"/>
            </a:xfrm>
            <a:prstGeom prst="rect">
              <a:avLst/>
            </a:prstGeom>
            <a:noFill/>
          </p:spPr>
          <p:txBody>
            <a:bodyPr wrap="square" rtlCol="0">
              <a:spAutoFit/>
            </a:bodyPr>
            <a:lstStyle/>
            <a:p>
              <a:pPr algn="ctr"/>
              <a:r>
                <a:rPr lang="en-GB" sz="1200" dirty="0" smtClean="0">
                  <a:solidFill>
                    <a:schemeClr val="bg1">
                      <a:lumMod val="50000"/>
                    </a:schemeClr>
                  </a:solidFill>
                </a:rPr>
                <a:t>172 </a:t>
              </a:r>
              <a:r>
                <a:rPr lang="en-GB" sz="1200" dirty="0">
                  <a:solidFill>
                    <a:schemeClr val="bg1">
                      <a:lumMod val="50000"/>
                    </a:schemeClr>
                  </a:solidFill>
                </a:rPr>
                <a:t>records “in progress”</a:t>
              </a:r>
            </a:p>
          </p:txBody>
        </p:sp>
        <p:sp>
          <p:nvSpPr>
            <p:cNvPr id="242" name="TextBox 241"/>
            <p:cNvSpPr txBox="1"/>
            <p:nvPr/>
          </p:nvSpPr>
          <p:spPr>
            <a:xfrm>
              <a:off x="5923768" y="3084044"/>
              <a:ext cx="1187856" cy="461665"/>
            </a:xfrm>
            <a:prstGeom prst="rect">
              <a:avLst/>
            </a:prstGeom>
            <a:noFill/>
          </p:spPr>
          <p:txBody>
            <a:bodyPr wrap="square" rtlCol="0">
              <a:spAutoFit/>
            </a:bodyPr>
            <a:lstStyle/>
            <a:p>
              <a:pPr algn="ctr"/>
              <a:r>
                <a:rPr lang="en-GB" sz="1200" dirty="0">
                  <a:solidFill>
                    <a:schemeClr val="bg1">
                      <a:lumMod val="50000"/>
                    </a:schemeClr>
                  </a:solidFill>
                </a:rPr>
                <a:t>4</a:t>
              </a:r>
              <a:r>
                <a:rPr lang="en-GB" sz="1200" dirty="0" smtClean="0">
                  <a:solidFill>
                    <a:schemeClr val="bg1">
                      <a:lumMod val="50000"/>
                    </a:schemeClr>
                  </a:solidFill>
                </a:rPr>
                <a:t>14 </a:t>
              </a:r>
              <a:r>
                <a:rPr lang="en-GB" sz="1200" dirty="0">
                  <a:solidFill>
                    <a:schemeClr val="bg1">
                      <a:lumMod val="50000"/>
                    </a:schemeClr>
                  </a:solidFill>
                </a:rPr>
                <a:t>records “TBC”</a:t>
              </a:r>
            </a:p>
          </p:txBody>
        </p:sp>
      </p:grpSp>
      <p:cxnSp>
        <p:nvCxnSpPr>
          <p:cNvPr id="49" name="Straight Connector 48"/>
          <p:cNvCxnSpPr/>
          <p:nvPr/>
        </p:nvCxnSpPr>
        <p:spPr>
          <a:xfrm>
            <a:off x="6096000" y="5266208"/>
            <a:ext cx="0" cy="360838"/>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0" name="Content Placeholder 3"/>
          <p:cNvSpPr txBox="1">
            <a:spLocks/>
          </p:cNvSpPr>
          <p:nvPr/>
        </p:nvSpPr>
        <p:spPr>
          <a:xfrm>
            <a:off x="191386" y="4184595"/>
            <a:ext cx="7793665" cy="2013685"/>
          </a:xfrm>
          <a:prstGeom prst="rect">
            <a:avLst/>
          </a:prstGeom>
        </p:spPr>
        <p:txBody>
          <a:bodyPr vert="horz" lIns="91440" tIns="45720" rIns="91440" bIns="45720" rtlCol="0">
            <a:noAutofit/>
          </a:bodyPr>
          <a:lst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74320" lvl="1" indent="0">
              <a:buFont typeface="Arial" panose="020B0604020202020204" pitchFamily="34" charset="0"/>
              <a:buNone/>
            </a:pPr>
            <a:r>
              <a:rPr lang="en-US" sz="1600" dirty="0" smtClean="0">
                <a:solidFill>
                  <a:schemeClr val="bg1">
                    <a:lumMod val="50000"/>
                  </a:schemeClr>
                </a:solidFill>
              </a:rPr>
              <a:t>[GCOS-200 (space-observed): 	37 ECVs = 13 Atmosphere + 15 Land + 9 Ocean]</a:t>
            </a:r>
            <a:r>
              <a:rPr lang="en-US" sz="1600" dirty="0" smtClean="0"/>
              <a:t>	</a:t>
            </a:r>
          </a:p>
          <a:p>
            <a:pPr marL="274320" lvl="1" indent="0">
              <a:buFont typeface="Arial" panose="020B0604020202020204" pitchFamily="34" charset="0"/>
              <a:buNone/>
            </a:pPr>
            <a:r>
              <a:rPr lang="en-US" sz="1600" dirty="0" smtClean="0"/>
              <a:t>ECV Inventory (“submitted”): 	</a:t>
            </a:r>
            <a:r>
              <a:rPr lang="en-US" sz="1600" dirty="0" smtClean="0">
                <a:solidFill>
                  <a:schemeClr val="accent1">
                    <a:lumMod val="75000"/>
                  </a:schemeClr>
                </a:solidFill>
              </a:rPr>
              <a:t>35</a:t>
            </a:r>
            <a:r>
              <a:rPr lang="en-US" sz="1600" dirty="0" smtClean="0"/>
              <a:t> ECVs = 13 Atmosphere + </a:t>
            </a:r>
            <a:r>
              <a:rPr lang="en-US" sz="1600" dirty="0" smtClean="0">
                <a:solidFill>
                  <a:schemeClr val="accent1"/>
                </a:solidFill>
              </a:rPr>
              <a:t>14</a:t>
            </a:r>
            <a:r>
              <a:rPr lang="en-US" sz="1600" dirty="0" smtClean="0"/>
              <a:t> Land + </a:t>
            </a:r>
            <a:r>
              <a:rPr lang="en-US" sz="1600" dirty="0" smtClean="0">
                <a:solidFill>
                  <a:schemeClr val="accent1"/>
                </a:solidFill>
              </a:rPr>
              <a:t>8</a:t>
            </a:r>
            <a:r>
              <a:rPr lang="en-US" sz="1600" dirty="0" smtClean="0"/>
              <a:t> Ocean</a:t>
            </a:r>
          </a:p>
          <a:p>
            <a:pPr lvl="2"/>
            <a:r>
              <a:rPr lang="en-US" sz="1600" dirty="0" smtClean="0"/>
              <a:t>Total gaps [Level of ECV]: </a:t>
            </a:r>
            <a:r>
              <a:rPr lang="en-US" sz="1600" dirty="0" smtClean="0">
                <a:solidFill>
                  <a:schemeClr val="accent3">
                    <a:lumMod val="75000"/>
                  </a:schemeClr>
                </a:solidFill>
              </a:rPr>
              <a:t>0 Atmosphere</a:t>
            </a:r>
            <a:r>
              <a:rPr lang="en-US" sz="1600" dirty="0" smtClean="0">
                <a:solidFill>
                  <a:srgbClr val="C00000"/>
                </a:solidFill>
              </a:rPr>
              <a:t> + 1 Land (Anthropogenic GHG fluxes) </a:t>
            </a:r>
            <a:r>
              <a:rPr lang="en-US" sz="1600" dirty="0" smtClean="0">
                <a:solidFill>
                  <a:srgbClr val="FFC000"/>
                </a:solidFill>
              </a:rPr>
              <a:t>+ 1 </a:t>
            </a:r>
            <a:r>
              <a:rPr lang="en-US" sz="1600" dirty="0" smtClean="0">
                <a:solidFill>
                  <a:schemeClr val="tx2">
                    <a:lumMod val="75000"/>
                  </a:schemeClr>
                </a:solidFill>
              </a:rPr>
              <a:t>Ocean (Surface currents) &gt;&gt; try to close gap for v4.0!</a:t>
            </a:r>
          </a:p>
          <a:p>
            <a:pPr lvl="2"/>
            <a:r>
              <a:rPr lang="en-US" sz="1600" dirty="0" smtClean="0"/>
              <a:t>(Additional) Partial gaps [Level of ECV Product]: </a:t>
            </a:r>
            <a:r>
              <a:rPr lang="en-US" sz="1600" dirty="0" smtClean="0">
                <a:solidFill>
                  <a:schemeClr val="accent3">
                    <a:lumMod val="75000"/>
                  </a:schemeClr>
                </a:solidFill>
              </a:rPr>
              <a:t>0 Atmosphere</a:t>
            </a:r>
            <a:r>
              <a:rPr lang="en-US" sz="1600" dirty="0" smtClean="0">
                <a:solidFill>
                  <a:schemeClr val="accent6">
                    <a:lumMod val="75000"/>
                  </a:schemeClr>
                </a:solidFill>
              </a:rPr>
              <a:t> + </a:t>
            </a:r>
            <a:r>
              <a:rPr lang="en-US" sz="1600" dirty="0" smtClean="0">
                <a:solidFill>
                  <a:srgbClr val="FF0000"/>
                </a:solidFill>
              </a:rPr>
              <a:t>6 Land (Albedo, LAI, FAPAR, Glaciers, Lakes, Soil moisture) + </a:t>
            </a:r>
            <a:r>
              <a:rPr lang="en-US" sz="1600" dirty="0" smtClean="0">
                <a:solidFill>
                  <a:schemeClr val="tx2">
                    <a:lumMod val="75000"/>
                  </a:schemeClr>
                </a:solidFill>
              </a:rPr>
              <a:t>1 Ocean (Ocean-surface heat flux (radiative flux))</a:t>
            </a:r>
            <a:r>
              <a:rPr lang="en-US" sz="1600" dirty="0" smtClean="0">
                <a:solidFill>
                  <a:srgbClr val="FF0000"/>
                </a:solidFill>
              </a:rPr>
              <a:t> </a:t>
            </a:r>
          </a:p>
        </p:txBody>
      </p:sp>
      <p:sp>
        <p:nvSpPr>
          <p:cNvPr id="51" name="Content Placeholder 3"/>
          <p:cNvSpPr txBox="1">
            <a:spLocks/>
          </p:cNvSpPr>
          <p:nvPr/>
        </p:nvSpPr>
        <p:spPr>
          <a:xfrm>
            <a:off x="7870661" y="1571436"/>
            <a:ext cx="3936899" cy="4456716"/>
          </a:xfrm>
          <a:prstGeom prst="rect">
            <a:avLst/>
          </a:prstGeom>
        </p:spPr>
        <p:txBody>
          <a:bodyPr vert="horz" lIns="91440" tIns="45720" rIns="91440" bIns="45720" rtlCol="0">
            <a:noAutofit/>
          </a:bodyPr>
          <a:lst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74320" lvl="1" indent="0">
              <a:buFont typeface="Arial" panose="020B0604020202020204" pitchFamily="34" charset="0"/>
              <a:buNone/>
            </a:pPr>
            <a:r>
              <a:rPr lang="en-US" sz="1800" dirty="0" smtClean="0">
                <a:solidFill>
                  <a:schemeClr val="accent1">
                    <a:lumMod val="75000"/>
                  </a:schemeClr>
                </a:solidFill>
              </a:rPr>
              <a:t>Progress in contributions since publication of v3.0 (highlights):</a:t>
            </a:r>
          </a:p>
          <a:p>
            <a:pPr marL="274320" lvl="1" indent="0">
              <a:buFont typeface="Arial" panose="020B0604020202020204" pitchFamily="34" charset="0"/>
              <a:buNone/>
            </a:pPr>
            <a:endParaRPr lang="en-US" sz="1600" dirty="0" smtClean="0">
              <a:solidFill>
                <a:schemeClr val="accent1">
                  <a:lumMod val="75000"/>
                </a:schemeClr>
              </a:solidFill>
            </a:endParaRPr>
          </a:p>
          <a:p>
            <a:pPr lvl="1">
              <a:buFont typeface="Arial" panose="020B0604020202020204" pitchFamily="34" charset="0"/>
              <a:buChar char="•"/>
            </a:pPr>
            <a:r>
              <a:rPr lang="en-US" sz="1600" dirty="0" smtClean="0"/>
              <a:t>MODIS Land (Albedo, LAI, FAPAR, Fire, Land Cover, Land Surface Temperature, Snow, Above-ground Biomass (Gross/Net Primary Production)), Atmosphere (Clouds, Aerosols), and Ocean (Sea Ice) products (NASA)</a:t>
            </a:r>
          </a:p>
          <a:p>
            <a:pPr lvl="1">
              <a:buFont typeface="Arial" panose="020B0604020202020204" pitchFamily="34" charset="0"/>
              <a:buChar char="•"/>
            </a:pPr>
            <a:r>
              <a:rPr lang="en-US" sz="1600" i="1" dirty="0" smtClean="0"/>
              <a:t>Existing</a:t>
            </a:r>
            <a:r>
              <a:rPr lang="en-US" sz="1600" dirty="0" smtClean="0"/>
              <a:t> entries on Temperature of deep atmospheric layers (MSU) (NOAA)</a:t>
            </a:r>
          </a:p>
          <a:p>
            <a:pPr lvl="1">
              <a:buFont typeface="Arial" panose="020B0604020202020204" pitchFamily="34" charset="0"/>
              <a:buChar char="•"/>
            </a:pPr>
            <a:r>
              <a:rPr lang="en-US" sz="1600" dirty="0" smtClean="0"/>
              <a:t>CMA is contributing its first entries</a:t>
            </a:r>
          </a:p>
          <a:p>
            <a:pPr lvl="1">
              <a:buFont typeface="Arial" panose="020B0604020202020204" pitchFamily="34" charset="0"/>
              <a:buChar char="•"/>
            </a:pPr>
            <a:r>
              <a:rPr lang="en-US" sz="1600" dirty="0" smtClean="0"/>
              <a:t>JAXA and KMA expanding and consolidating contributions</a:t>
            </a:r>
          </a:p>
          <a:p>
            <a:pPr lvl="1">
              <a:buFont typeface="Arial" panose="020B0604020202020204" pitchFamily="34" charset="0"/>
              <a:buChar char="•"/>
            </a:pPr>
            <a:r>
              <a:rPr lang="en-US" sz="1600" dirty="0" smtClean="0"/>
              <a:t>C3S and CCI started update process</a:t>
            </a:r>
          </a:p>
          <a:p>
            <a:pPr lvl="1">
              <a:buFont typeface="Arial" panose="020B0604020202020204" pitchFamily="34" charset="0"/>
              <a:buChar char="•"/>
            </a:pPr>
            <a:endParaRPr lang="en-US" sz="1600" dirty="0" smtClean="0"/>
          </a:p>
        </p:txBody>
      </p:sp>
      <p:sp>
        <p:nvSpPr>
          <p:cNvPr id="52" name="Content Placeholder 6"/>
          <p:cNvSpPr txBox="1">
            <a:spLocks/>
          </p:cNvSpPr>
          <p:nvPr/>
        </p:nvSpPr>
        <p:spPr>
          <a:xfrm>
            <a:off x="34756" y="1556791"/>
            <a:ext cx="7454201" cy="695960"/>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320" lvl="1" indent="0">
              <a:buNone/>
            </a:pPr>
            <a:r>
              <a:rPr lang="en-US" sz="1600" dirty="0" smtClean="0">
                <a:solidFill>
                  <a:schemeClr val="tx1"/>
                </a:solidFill>
              </a:rPr>
              <a:t>Status ~ WGC#14</a:t>
            </a:r>
            <a:r>
              <a:rPr lang="en-US" sz="1800" dirty="0" smtClean="0"/>
              <a:t> </a:t>
            </a:r>
            <a:r>
              <a:rPr lang="en-US" sz="1600" dirty="0">
                <a:solidFill>
                  <a:srgbClr val="C00000"/>
                </a:solidFill>
              </a:rPr>
              <a:t>←</a:t>
            </a:r>
            <a:r>
              <a:rPr lang="en-US" sz="1800" dirty="0" smtClean="0"/>
              <a:t> </a:t>
            </a:r>
            <a:r>
              <a:rPr lang="en-US" sz="1600" dirty="0" smtClean="0">
                <a:solidFill>
                  <a:srgbClr val="C00000"/>
                </a:solidFill>
              </a:rPr>
              <a:t>(</a:t>
            </a:r>
            <a:r>
              <a:rPr lang="en-US" sz="1600" dirty="0">
                <a:solidFill>
                  <a:srgbClr val="C00000"/>
                </a:solidFill>
              </a:rPr>
              <a:t>continuous data </a:t>
            </a:r>
            <a:r>
              <a:rPr lang="en-US" sz="1600" dirty="0" smtClean="0">
                <a:solidFill>
                  <a:srgbClr val="C00000"/>
                </a:solidFill>
              </a:rPr>
              <a:t>collection) ←</a:t>
            </a:r>
            <a:r>
              <a:rPr lang="en-US" sz="1800" dirty="0" smtClean="0">
                <a:solidFill>
                  <a:srgbClr val="C00000"/>
                </a:solidFill>
              </a:rPr>
              <a:t> </a:t>
            </a:r>
            <a:r>
              <a:rPr lang="en-US" sz="1400" dirty="0" smtClean="0">
                <a:solidFill>
                  <a:schemeClr val="accent3">
                    <a:lumMod val="75000"/>
                  </a:schemeClr>
                </a:solidFill>
              </a:rPr>
              <a:t>[*]</a:t>
            </a:r>
            <a:r>
              <a:rPr lang="en-US" sz="1600" dirty="0" smtClean="0">
                <a:solidFill>
                  <a:schemeClr val="accent3">
                    <a:lumMod val="75000"/>
                  </a:schemeClr>
                </a:solidFill>
              </a:rPr>
              <a:t> delta </a:t>
            </a:r>
            <a:r>
              <a:rPr lang="en-US" sz="1600" dirty="0" err="1" smtClean="0">
                <a:solidFill>
                  <a:schemeClr val="accent3">
                    <a:lumMod val="75000"/>
                  </a:schemeClr>
                </a:solidFill>
              </a:rPr>
              <a:t>wrt</a:t>
            </a:r>
            <a:r>
              <a:rPr lang="en-US" sz="1600" dirty="0" smtClean="0">
                <a:solidFill>
                  <a:schemeClr val="accent3">
                    <a:lumMod val="75000"/>
                  </a:schemeClr>
                </a:solidFill>
              </a:rPr>
              <a:t>. WGC#13 [10.2020]</a:t>
            </a:r>
          </a:p>
          <a:p>
            <a:pPr marL="274320" lvl="1" indent="0">
              <a:buNone/>
            </a:pPr>
            <a:r>
              <a:rPr lang="en-US" sz="1600" dirty="0">
                <a:solidFill>
                  <a:schemeClr val="accent3">
                    <a:lumMod val="75000"/>
                  </a:schemeClr>
                </a:solidFill>
              </a:rPr>
              <a:t>	</a:t>
            </a:r>
            <a:r>
              <a:rPr lang="en-US" sz="1600" dirty="0" smtClean="0">
                <a:solidFill>
                  <a:schemeClr val="accent3">
                    <a:lumMod val="75000"/>
                  </a:schemeClr>
                </a:solidFill>
              </a:rPr>
              <a:t>			               </a:t>
            </a:r>
            <a:r>
              <a:rPr lang="en-US" sz="1600" dirty="0" smtClean="0">
                <a:solidFill>
                  <a:schemeClr val="accent6">
                    <a:lumMod val="75000"/>
                  </a:schemeClr>
                </a:solidFill>
              </a:rPr>
              <a:t>     </a:t>
            </a:r>
            <a:r>
              <a:rPr lang="en-US" sz="1400" dirty="0" smtClean="0">
                <a:solidFill>
                  <a:schemeClr val="accent6">
                    <a:lumMod val="75000"/>
                  </a:schemeClr>
                </a:solidFill>
              </a:rPr>
              <a:t>[*]</a:t>
            </a:r>
            <a:r>
              <a:rPr lang="en-US" sz="1600" dirty="0" smtClean="0">
                <a:solidFill>
                  <a:schemeClr val="accent6">
                    <a:lumMod val="75000"/>
                  </a:schemeClr>
                </a:solidFill>
              </a:rPr>
              <a:t> </a:t>
            </a:r>
            <a:r>
              <a:rPr lang="en-US" sz="1600" dirty="0">
                <a:solidFill>
                  <a:schemeClr val="accent6">
                    <a:lumMod val="75000"/>
                  </a:schemeClr>
                </a:solidFill>
              </a:rPr>
              <a:t>delta </a:t>
            </a:r>
            <a:r>
              <a:rPr lang="en-US" sz="1600" dirty="0" err="1">
                <a:solidFill>
                  <a:schemeClr val="accent6">
                    <a:lumMod val="75000"/>
                  </a:schemeClr>
                </a:solidFill>
              </a:rPr>
              <a:t>wrt</a:t>
            </a:r>
            <a:r>
              <a:rPr lang="en-US" sz="1600" dirty="0">
                <a:solidFill>
                  <a:schemeClr val="accent6">
                    <a:lumMod val="75000"/>
                  </a:schemeClr>
                </a:solidFill>
              </a:rPr>
              <a:t>. v</a:t>
            </a:r>
            <a:r>
              <a:rPr lang="en-US" sz="1600" dirty="0" smtClean="0">
                <a:solidFill>
                  <a:schemeClr val="accent6">
                    <a:lumMod val="75000"/>
                  </a:schemeClr>
                </a:solidFill>
              </a:rPr>
              <a:t>3.0 [07.2020</a:t>
            </a:r>
            <a:r>
              <a:rPr lang="en-US" sz="1600" dirty="0">
                <a:solidFill>
                  <a:schemeClr val="accent6">
                    <a:lumMod val="75000"/>
                  </a:schemeClr>
                </a:solidFill>
              </a:rPr>
              <a:t>]</a:t>
            </a:r>
          </a:p>
          <a:p>
            <a:pPr marL="274320" lvl="1" indent="0">
              <a:buNone/>
            </a:pPr>
            <a:endParaRPr lang="en-US" sz="1600" dirty="0" smtClean="0">
              <a:solidFill>
                <a:schemeClr val="accent3">
                  <a:lumMod val="75000"/>
                </a:schemeClr>
              </a:solidFill>
            </a:endParaRPr>
          </a:p>
          <a:p>
            <a:pPr marL="274320" lvl="1" indent="0">
              <a:buNone/>
            </a:pPr>
            <a:r>
              <a:rPr lang="en-US" sz="1600" dirty="0">
                <a:solidFill>
                  <a:schemeClr val="accent3">
                    <a:lumMod val="75000"/>
                  </a:schemeClr>
                </a:solidFill>
              </a:rPr>
              <a:t>	</a:t>
            </a:r>
            <a:r>
              <a:rPr lang="en-US" sz="1600" dirty="0" smtClean="0">
                <a:solidFill>
                  <a:schemeClr val="accent3">
                    <a:lumMod val="75000"/>
                  </a:schemeClr>
                </a:solidFill>
              </a:rPr>
              <a:t>			</a:t>
            </a:r>
            <a:r>
              <a:rPr lang="en-US" sz="1600" dirty="0" smtClean="0">
                <a:solidFill>
                  <a:srgbClr val="C00000"/>
                </a:solidFill>
              </a:rPr>
              <a:t> </a:t>
            </a:r>
            <a:endParaRPr lang="en-US" sz="1600" dirty="0">
              <a:solidFill>
                <a:srgbClr val="C00000"/>
              </a:solidFill>
            </a:endParaRPr>
          </a:p>
          <a:p>
            <a:pPr lvl="1"/>
            <a:endParaRPr lang="en-US" sz="1200" dirty="0"/>
          </a:p>
        </p:txBody>
      </p:sp>
    </p:spTree>
    <p:extLst>
      <p:ext uri="{BB962C8B-B14F-4D97-AF65-F5344CB8AC3E}">
        <p14:creationId xmlns:p14="http://schemas.microsoft.com/office/powerpoint/2010/main" val="443587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10356</TotalTime>
  <Words>1392</Words>
  <Application>Microsoft Office PowerPoint</Application>
  <PresentationFormat>Widescreen</PresentationFormat>
  <Paragraphs>113</Paragraphs>
  <Slides>9</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Arial</vt:lpstr>
      <vt:lpstr>Arial Bold</vt:lpstr>
      <vt:lpstr>Calibri</vt:lpstr>
      <vt:lpstr>Courier New</vt:lpstr>
      <vt:lpstr>Helvetica Neue</vt:lpstr>
      <vt:lpstr>MS Mincho</vt:lpstr>
      <vt:lpstr>Noto Sans Symbols</vt:lpstr>
      <vt:lpstr>Tahoma</vt:lpstr>
      <vt:lpstr>Times New Roman</vt:lpstr>
      <vt:lpstr>Wingdings</vt:lpstr>
      <vt:lpstr>Wingdings 3</vt:lpstr>
      <vt:lpstr>WGClimate</vt:lpstr>
      <vt:lpstr>PowerPoint Presentation</vt:lpstr>
      <vt:lpstr>Gap analysis concept on ECV Inventory v3</vt:lpstr>
      <vt:lpstr>GCOS ECVs addressed so far</vt:lpstr>
      <vt:lpstr>From WGClimate#14 in March</vt:lpstr>
      <vt:lpstr>What could it be?</vt:lpstr>
      <vt:lpstr>Logistics</vt:lpstr>
      <vt:lpstr>SPARES</vt:lpstr>
      <vt:lpstr>Sustaining Space Capabilities for Climate</vt:lpstr>
      <vt:lpstr>Evolution of ECV Inventory since v3.0</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Joerg Schulz</cp:lastModifiedBy>
  <cp:revision>194</cp:revision>
  <dcterms:created xsi:type="dcterms:W3CDTF">2018-08-22T09:20:06Z</dcterms:created>
  <dcterms:modified xsi:type="dcterms:W3CDTF">2021-04-14T10:38:14Z</dcterms:modified>
</cp:coreProperties>
</file>