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338" r:id="rId2"/>
    <p:sldId id="336" r:id="rId3"/>
    <p:sldId id="337" r:id="rId4"/>
    <p:sldId id="346" r:id="rId5"/>
    <p:sldId id="340" r:id="rId6"/>
    <p:sldId id="341" r:id="rId7"/>
    <p:sldId id="342" r:id="rId8"/>
    <p:sldId id="343" r:id="rId9"/>
    <p:sldId id="344" r:id="rId10"/>
    <p:sldId id="339" r:id="rId11"/>
    <p:sldId id="34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n Dolman" initials="HD" lastIdx="7" clrIdx="0">
    <p:extLst>
      <p:ext uri="{19B8F6BF-5375-455C-9EA6-DF929625EA0E}">
        <p15:presenceInfo xmlns:p15="http://schemas.microsoft.com/office/powerpoint/2012/main" userId="943221aaefa4b79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FFFF00"/>
    <a:srgbClr val="000000"/>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442" autoAdjust="0"/>
    <p:restoredTop sz="66916" autoAdjust="0"/>
  </p:normalViewPr>
  <p:slideViewPr>
    <p:cSldViewPr snapToGrid="0">
      <p:cViewPr varScale="1">
        <p:scale>
          <a:sx n="64" d="100"/>
          <a:sy n="64" d="100"/>
        </p:scale>
        <p:origin x="1512" y="58"/>
      </p:cViewPr>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Nunes\Dropbox\EUMETSAT_work_"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percentStacked"/>
        <c:varyColors val="0"/>
        <c:ser>
          <c:idx val="0"/>
          <c:order val="0"/>
          <c:tx>
            <c:strRef>
              <c:f>Sheet1!$B$43</c:f>
              <c:strCache>
                <c:ptCount val="1"/>
                <c:pt idx="0">
                  <c:v># existing (v3)</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invertIfNegative val="0"/>
          <c:cat>
            <c:strRef>
              <c:f>Sheet1!$A$44:$A$55</c:f>
              <c:strCache>
                <c:ptCount val="12"/>
                <c:pt idx="0">
                  <c:v>NASA</c:v>
                </c:pt>
                <c:pt idx="1">
                  <c:v>EUMETSAT</c:v>
                </c:pt>
                <c:pt idx="2">
                  <c:v>CNES</c:v>
                </c:pt>
                <c:pt idx="3">
                  <c:v>ESA</c:v>
                </c:pt>
                <c:pt idx="4">
                  <c:v>NOAA</c:v>
                </c:pt>
                <c:pt idx="5">
                  <c:v>EC / C3S</c:v>
                </c:pt>
                <c:pt idx="6">
                  <c:v>UKSA</c:v>
                </c:pt>
                <c:pt idx="7">
                  <c:v>USGS</c:v>
                </c:pt>
                <c:pt idx="8">
                  <c:v>JMA</c:v>
                </c:pt>
                <c:pt idx="9">
                  <c:v>JAXA</c:v>
                </c:pt>
                <c:pt idx="10">
                  <c:v>KMA</c:v>
                </c:pt>
                <c:pt idx="11">
                  <c:v>Others</c:v>
                </c:pt>
              </c:strCache>
            </c:strRef>
          </c:cat>
          <c:val>
            <c:numRef>
              <c:f>Sheet1!$B$44:$B$55</c:f>
              <c:numCache>
                <c:formatCode>0%</c:formatCode>
                <c:ptCount val="12"/>
                <c:pt idx="0">
                  <c:v>0.62</c:v>
                </c:pt>
                <c:pt idx="1">
                  <c:v>0.64</c:v>
                </c:pt>
                <c:pt idx="2">
                  <c:v>0.85</c:v>
                </c:pt>
                <c:pt idx="3">
                  <c:v>0.71</c:v>
                </c:pt>
                <c:pt idx="4">
                  <c:v>0.83</c:v>
                </c:pt>
                <c:pt idx="5">
                  <c:v>0.64</c:v>
                </c:pt>
                <c:pt idx="6">
                  <c:v>0.47</c:v>
                </c:pt>
                <c:pt idx="7">
                  <c:v>1</c:v>
                </c:pt>
                <c:pt idx="8">
                  <c:v>1</c:v>
                </c:pt>
                <c:pt idx="9">
                  <c:v>1</c:v>
                </c:pt>
                <c:pt idx="10">
                  <c:v>1</c:v>
                </c:pt>
                <c:pt idx="11">
                  <c:v>1</c:v>
                </c:pt>
              </c:numCache>
            </c:numRef>
          </c:val>
          <c:extLst>
            <c:ext xmlns:c16="http://schemas.microsoft.com/office/drawing/2014/chart" uri="{C3380CC4-5D6E-409C-BE32-E72D297353CC}">
              <c16:uniqueId val="{00000000-BBC1-4C61-B619-4177EBD66870}"/>
            </c:ext>
          </c:extLst>
        </c:ser>
        <c:ser>
          <c:idx val="1"/>
          <c:order val="1"/>
          <c:tx>
            <c:strRef>
              <c:f>Sheet1!$C$43</c:f>
              <c:strCache>
                <c:ptCount val="1"/>
                <c:pt idx="0">
                  <c:v># planned (v3)</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invertIfNegative val="0"/>
          <c:cat>
            <c:strRef>
              <c:f>Sheet1!$A$44:$A$55</c:f>
              <c:strCache>
                <c:ptCount val="12"/>
                <c:pt idx="0">
                  <c:v>NASA</c:v>
                </c:pt>
                <c:pt idx="1">
                  <c:v>EUMETSAT</c:v>
                </c:pt>
                <c:pt idx="2">
                  <c:v>CNES</c:v>
                </c:pt>
                <c:pt idx="3">
                  <c:v>ESA</c:v>
                </c:pt>
                <c:pt idx="4">
                  <c:v>NOAA</c:v>
                </c:pt>
                <c:pt idx="5">
                  <c:v>EC / C3S</c:v>
                </c:pt>
                <c:pt idx="6">
                  <c:v>UKSA</c:v>
                </c:pt>
                <c:pt idx="7">
                  <c:v>USGS</c:v>
                </c:pt>
                <c:pt idx="8">
                  <c:v>JMA</c:v>
                </c:pt>
                <c:pt idx="9">
                  <c:v>JAXA</c:v>
                </c:pt>
                <c:pt idx="10">
                  <c:v>KMA</c:v>
                </c:pt>
                <c:pt idx="11">
                  <c:v>Others</c:v>
                </c:pt>
              </c:strCache>
            </c:strRef>
          </c:cat>
          <c:val>
            <c:numRef>
              <c:f>Sheet1!$C$44:$C$55</c:f>
              <c:numCache>
                <c:formatCode>0%</c:formatCode>
                <c:ptCount val="12"/>
                <c:pt idx="0">
                  <c:v>0.38</c:v>
                </c:pt>
                <c:pt idx="1">
                  <c:v>0.36</c:v>
                </c:pt>
                <c:pt idx="2">
                  <c:v>0.15</c:v>
                </c:pt>
                <c:pt idx="3">
                  <c:v>0.28999999999999998</c:v>
                </c:pt>
                <c:pt idx="4">
                  <c:v>0.17</c:v>
                </c:pt>
                <c:pt idx="5">
                  <c:v>0.36</c:v>
                </c:pt>
                <c:pt idx="6">
                  <c:v>0.53</c:v>
                </c:pt>
                <c:pt idx="7">
                  <c:v>0</c:v>
                </c:pt>
                <c:pt idx="8">
                  <c:v>0</c:v>
                </c:pt>
                <c:pt idx="9">
                  <c:v>0</c:v>
                </c:pt>
                <c:pt idx="10">
                  <c:v>0</c:v>
                </c:pt>
                <c:pt idx="11">
                  <c:v>0</c:v>
                </c:pt>
              </c:numCache>
            </c:numRef>
          </c:val>
          <c:extLst>
            <c:ext xmlns:c16="http://schemas.microsoft.com/office/drawing/2014/chart" uri="{C3380CC4-5D6E-409C-BE32-E72D297353CC}">
              <c16:uniqueId val="{00000001-BBC1-4C61-B619-4177EBD66870}"/>
            </c:ext>
          </c:extLst>
        </c:ser>
        <c:dLbls>
          <c:showLegendKey val="0"/>
          <c:showVal val="0"/>
          <c:showCatName val="0"/>
          <c:showSerName val="0"/>
          <c:showPercent val="0"/>
          <c:showBubbleSize val="0"/>
        </c:dLbls>
        <c:gapWidth val="150"/>
        <c:shape val="box"/>
        <c:axId val="753799784"/>
        <c:axId val="753800768"/>
        <c:axId val="0"/>
      </c:bar3DChart>
      <c:catAx>
        <c:axId val="753799784"/>
        <c:scaling>
          <c:orientation val="minMax"/>
        </c:scaling>
        <c:delete val="0"/>
        <c:axPos val="b"/>
        <c:numFmt formatCode="General" sourceLinked="1"/>
        <c:majorTickMark val="none"/>
        <c:minorTickMark val="none"/>
        <c:tickLblPos val="nextTo"/>
        <c:spPr>
          <a:noFill/>
          <a:ln w="12700">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53800768"/>
        <c:crosses val="autoZero"/>
        <c:auto val="1"/>
        <c:lblAlgn val="ctr"/>
        <c:lblOffset val="100"/>
        <c:noMultiLvlLbl val="0"/>
      </c:catAx>
      <c:valAx>
        <c:axId val="753800768"/>
        <c:scaling>
          <c:orientation val="minMax"/>
        </c:scaling>
        <c:delete val="0"/>
        <c:axPos val="l"/>
        <c:majorGridlines>
          <c:spPr>
            <a:ln w="9525">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5379978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a:solidFill>
          <a:schemeClr val="tx1">
            <a:lumMod val="35000"/>
            <a:lumOff val="65000"/>
          </a:schemeClr>
        </a:solidFill>
        <a:round/>
      </a:ln>
    </cs:spPr>
  </cs:dropLine>
  <cs:errorBar>
    <cs:lnRef idx="0"/>
    <cs:fillRef idx="0"/>
    <cs:effectRef idx="0"/>
    <cs:fontRef idx="minor">
      <a:schemeClr val="tx1"/>
    </cs:fontRef>
    <cs:spPr>
      <a:ln w="9525">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a:solidFill>
          <a:schemeClr val="tx1">
            <a:lumMod val="15000"/>
            <a:lumOff val="85000"/>
          </a:schemeClr>
        </a:solidFill>
        <a:round/>
      </a:ln>
    </cs:spPr>
  </cs:gridlineMajor>
  <cs:gridlineMinor>
    <cs:lnRef idx="0"/>
    <cs:fillRef idx="0"/>
    <cs:effectRef idx="0"/>
    <cs:fontRef idx="minor">
      <a:schemeClr val="tx1"/>
    </cs:fontRef>
    <cs:spPr>
      <a:ln w="9525">
        <a:solidFill>
          <a:schemeClr val="tx1">
            <a:lumMod val="5000"/>
            <a:lumOff val="95000"/>
          </a:schemeClr>
        </a:solidFill>
        <a:round/>
      </a:ln>
    </cs:spPr>
  </cs:gridlineMinor>
  <cs:hiLoLine>
    <cs:lnRef idx="0"/>
    <cs:fillRef idx="0"/>
    <cs:effectRef idx="0"/>
    <cs:fontRef idx="minor">
      <a:schemeClr val="tx1"/>
    </cs:fontRef>
    <cs:spPr>
      <a:ln w="9525">
        <a:solidFill>
          <a:schemeClr val="tx1">
            <a:lumMod val="75000"/>
            <a:lumOff val="25000"/>
          </a:schemeClr>
        </a:solidFill>
        <a:round/>
      </a:ln>
    </cs:spPr>
  </cs:hiLoLine>
  <cs:leaderLine>
    <cs:lnRef idx="0"/>
    <cs:fillRef idx="0"/>
    <cs:effectRef idx="0"/>
    <cs:fontRef idx="minor">
      <a:schemeClr val="tx1"/>
    </cs:fontRef>
    <cs:spPr>
      <a:ln w="9525">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a:solidFill>
          <a:schemeClr val="tx1">
            <a:lumMod val="15000"/>
            <a:lumOff val="85000"/>
          </a:schemeClr>
        </a:solidFill>
        <a:round/>
      </a:ln>
    </cs:spPr>
    <cs:defRPr sz="900" kern="1200"/>
  </cs:seriesAxis>
  <cs:seriesLine>
    <cs:lnRef idx="0"/>
    <cs:fillRef idx="0"/>
    <cs:effectRef idx="0"/>
    <cs:fontRef idx="minor">
      <a:schemeClr val="tx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7BE86E-1F7C-4B78-8575-52A85DAECF2A}" type="datetimeFigureOut">
              <a:rPr lang="en-GB" smtClean="0"/>
              <a:t>16/03/2021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C2BCD1-BFF4-4B49-A33B-7DCC62265A36}" type="slidenum">
              <a:rPr lang="en-GB" smtClean="0"/>
              <a:t>‹#›</a:t>
            </a:fld>
            <a:endParaRPr lang="en-GB"/>
          </a:p>
        </p:txBody>
      </p:sp>
    </p:spTree>
    <p:extLst>
      <p:ext uri="{BB962C8B-B14F-4D97-AF65-F5344CB8AC3E}">
        <p14:creationId xmlns:p14="http://schemas.microsoft.com/office/powerpoint/2010/main" val="3233174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Table:</a:t>
            </a:r>
            <a:r>
              <a:rPr lang="en-GB" baseline="0" dirty="0" smtClean="0"/>
              <a:t> the up and down arrows indicate that the numbers can go up and down as users delete / create new / un-submit to update / submit (again), which can also cause the number of verified entries to go down (once un-submitted, the entry is tagged as not yet verified); Records published in July as verified in v2.0 or v3.0 that have in the meantime been un-submitted for update (and same already re-submitted and undergoing review) result in negative “deltas” for the verified: </a:t>
            </a:r>
          </a:p>
          <a:p>
            <a:endParaRPr lang="en-GB" baseline="0" dirty="0" smtClean="0"/>
          </a:p>
          <a:p>
            <a:r>
              <a:rPr lang="en-GB" baseline="0" dirty="0" smtClean="0"/>
              <a:t>Bottom text box: </a:t>
            </a:r>
          </a:p>
          <a:p>
            <a:r>
              <a:rPr lang="en-GB" baseline="0" dirty="0" smtClean="0"/>
              <a:t>Numbers refer to GCOS-200 only, and not anymore to the leftovers of GCOS-154 (even though they are still allowed in the DB); </a:t>
            </a:r>
          </a:p>
          <a:p>
            <a:r>
              <a:rPr lang="en-GB" baseline="0" dirty="0" smtClean="0"/>
              <a:t>We (or I, at least) do not know if we can close the total gap on Land (Anthropogenic GHG fluxes), but the Ocean Surface currents might be possible (CMEMS or CCI/C3S, TBC);</a:t>
            </a:r>
          </a:p>
          <a:p>
            <a:r>
              <a:rPr lang="en-GB" baseline="0" dirty="0" smtClean="0"/>
              <a:t>NOAA has provided 1-2 existing entries for Temperature of deep atmospheric layers, thus closing the partial gap on Atmosphere; no news yet regarding the remaining gaps at the level of ECV Product… but may need to check the inputs to the GA Report to see whether there are any hints or remarks there.</a:t>
            </a:r>
          </a:p>
          <a:p>
            <a:r>
              <a:rPr lang="en-GB" baseline="0" dirty="0" smtClean="0"/>
              <a:t>ECV Marine Habitats – ECV Product Mangrove Forests Cover might be added to the lot of space-observable GCOS ECVs: JAXA submitted an entry tagged as Land Cover, still under review.</a:t>
            </a:r>
          </a:p>
          <a:p>
            <a:r>
              <a:rPr lang="en-GB" baseline="0" dirty="0" smtClean="0"/>
              <a:t>The gaps mentioned for the submitted records are TBD, as changes in ECV Product (sometimes even ECV) sometimes happen during the verification process.</a:t>
            </a:r>
          </a:p>
          <a:p>
            <a:endParaRPr lang="en-GB" baseline="0" dirty="0" smtClean="0"/>
          </a:p>
          <a:p>
            <a:r>
              <a:rPr lang="en-GB" baseline="0" dirty="0" smtClean="0"/>
              <a:t>Right text box:</a:t>
            </a:r>
          </a:p>
          <a:p>
            <a:r>
              <a:rPr lang="en-GB" baseline="0" dirty="0" smtClean="0"/>
              <a:t>Contribution from NASA registered as AGB is still TBD, as those are Gross / Net Primary Production MODIS products; MODIS Land Cover also includes NDVI datasets, and some other were not attributed ECVs; JAXA’s review </a:t>
            </a:r>
            <a:r>
              <a:rPr lang="en-GB" baseline="0" dirty="0" smtClean="0"/>
              <a:t>is </a:t>
            </a:r>
            <a:r>
              <a:rPr lang="en-GB" baseline="0" dirty="0" smtClean="0"/>
              <a:t>underway – 2</a:t>
            </a:r>
            <a:r>
              <a:rPr lang="en-GB" baseline="30000" dirty="0" smtClean="0"/>
              <a:t>nd</a:t>
            </a:r>
            <a:r>
              <a:rPr lang="en-GB" baseline="0" dirty="0" smtClean="0"/>
              <a:t> iteration; KMA still to start; CMA has made some progress in input, but review has not yet started. </a:t>
            </a:r>
            <a:endParaRPr lang="en-GB" dirty="0"/>
          </a:p>
        </p:txBody>
      </p:sp>
      <p:sp>
        <p:nvSpPr>
          <p:cNvPr id="4" name="Slide Number Placeholder 3"/>
          <p:cNvSpPr>
            <a:spLocks noGrp="1"/>
          </p:cNvSpPr>
          <p:nvPr>
            <p:ph type="sldNum" sz="quarter" idx="10"/>
          </p:nvPr>
        </p:nvSpPr>
        <p:spPr/>
        <p:txBody>
          <a:bodyPr/>
          <a:lstStyle/>
          <a:p>
            <a:fld id="{87D899B6-61AB-498B-AA99-D845B04E9D5E}" type="slidenum">
              <a:rPr lang="en-GB" smtClean="0"/>
              <a:pPr/>
              <a:t>2</a:t>
            </a:fld>
            <a:endParaRPr lang="en-GB"/>
          </a:p>
        </p:txBody>
      </p:sp>
    </p:spTree>
    <p:extLst>
      <p:ext uri="{BB962C8B-B14F-4D97-AF65-F5344CB8AC3E}">
        <p14:creationId xmlns:p14="http://schemas.microsoft.com/office/powerpoint/2010/main" val="1664140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Notes:</a:t>
            </a:r>
          </a:p>
          <a:p>
            <a:endParaRPr lang="en-GB" dirty="0" smtClean="0"/>
          </a:p>
          <a:p>
            <a:r>
              <a:rPr lang="en-GB" dirty="0" smtClean="0"/>
              <a:t>WMO</a:t>
            </a:r>
            <a:r>
              <a:rPr lang="en-GB" baseline="0" dirty="0" smtClean="0"/>
              <a:t> OSCAR: Peter hasn’t heard from Guillaume Aubert since October, but there might be developments. I dropped Guillaume an e-mail this morning – should have done so earlier – to ask about the current status / prospects, and will let you know as soon as I hear back. In October, a </a:t>
            </a:r>
            <a:r>
              <a:rPr lang="en-GB" baseline="0" dirty="0" err="1" smtClean="0"/>
              <a:t>SoW</a:t>
            </a:r>
            <a:r>
              <a:rPr lang="en-GB" baseline="0" dirty="0" smtClean="0"/>
              <a:t> or WP was being prepared for a Contractor to execute, with potential deadline for March 2021, if all would go well.</a:t>
            </a:r>
          </a:p>
          <a:p>
            <a:r>
              <a:rPr lang="en-GB" baseline="0" dirty="0" smtClean="0"/>
              <a:t>Scarcity of resources: Childcare issues have been the main problem on my side; Kobus has been having similar problems, plus additional family issues – another loss, last month: his younger brother died in an accident. Mike has been helping a lot on the new server, Peter provides some support here and there when Kobus gets too stuck in Peter’s tools. Even simple “maintenance” – which requires basic updates as we move forward – has been quite heavy due to increased complexity of co-existing instances of entries/database.</a:t>
            </a:r>
            <a:endParaRPr lang="en-GB" dirty="0"/>
          </a:p>
        </p:txBody>
      </p:sp>
      <p:sp>
        <p:nvSpPr>
          <p:cNvPr id="4" name="Slide Number Placeholder 3"/>
          <p:cNvSpPr>
            <a:spLocks noGrp="1"/>
          </p:cNvSpPr>
          <p:nvPr>
            <p:ph type="sldNum" sz="quarter" idx="10"/>
          </p:nvPr>
        </p:nvSpPr>
        <p:spPr/>
        <p:txBody>
          <a:bodyPr/>
          <a:lstStyle/>
          <a:p>
            <a:fld id="{87D899B6-61AB-498B-AA99-D845B04E9D5E}" type="slidenum">
              <a:rPr lang="en-GB" smtClean="0"/>
              <a:pPr/>
              <a:t>3</a:t>
            </a:fld>
            <a:endParaRPr lang="en-GB"/>
          </a:p>
        </p:txBody>
      </p:sp>
    </p:spTree>
    <p:extLst>
      <p:ext uri="{BB962C8B-B14F-4D97-AF65-F5344CB8AC3E}">
        <p14:creationId xmlns:p14="http://schemas.microsoft.com/office/powerpoint/2010/main" val="40373520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Talking points:</a:t>
            </a:r>
          </a:p>
          <a:p>
            <a:pPr marL="228600" indent="-228600">
              <a:buAutoNum type="arabicPeriod"/>
            </a:pPr>
            <a:r>
              <a:rPr lang="en-GB" dirty="0" smtClean="0"/>
              <a:t>Apart from</a:t>
            </a:r>
            <a:r>
              <a:rPr lang="en-GB" baseline="0" dirty="0" smtClean="0"/>
              <a:t> GHG, the joint CEOS/CGMS Working Group Climate is working on sustaining and further evolving the space-based capabilities to monitor climate variability and change</a:t>
            </a:r>
          </a:p>
          <a:p>
            <a:pPr marL="228600" indent="-228600">
              <a:buAutoNum type="arabicPeriod"/>
            </a:pPr>
            <a:r>
              <a:rPr lang="en-GB" baseline="0" dirty="0" smtClean="0"/>
              <a:t>An integral part is the web-based inventory of existing and planned climate data records for GCOS Essential Climate Variables. First bullet.</a:t>
            </a:r>
          </a:p>
          <a:p>
            <a:pPr marL="228600" indent="-228600">
              <a:buAutoNum type="arabicPeriod"/>
            </a:pPr>
            <a:r>
              <a:rPr lang="en-GB" baseline="0" dirty="0" smtClean="0"/>
              <a:t>This is used for a gap analysis addressing (say what is on the slide). </a:t>
            </a:r>
            <a:r>
              <a:rPr lang="en-GB" b="1" baseline="0" dirty="0" smtClean="0"/>
              <a:t>One outcome is second bullet</a:t>
            </a:r>
          </a:p>
          <a:p>
            <a:pPr marL="228600" indent="-228600">
              <a:buAutoNum type="arabicPeriod"/>
            </a:pPr>
            <a:r>
              <a:rPr lang="en-GB" b="0" baseline="0" dirty="0" smtClean="0"/>
              <a:t>The Working Group makes recommendation and implements actions to remedy gaps.</a:t>
            </a:r>
          </a:p>
          <a:p>
            <a:pPr marL="228600" indent="-228600">
              <a:buAutoNum type="arabicPeriod"/>
            </a:pPr>
            <a:r>
              <a:rPr lang="en-GB" b="0" baseline="0" dirty="0" smtClean="0"/>
              <a:t>Third bullet</a:t>
            </a:r>
          </a:p>
          <a:p>
            <a:pPr marL="228600" indent="-228600">
              <a:buAutoNum type="arabicPeriod"/>
            </a:pPr>
            <a:r>
              <a:rPr lang="en-GB" b="0" baseline="0" dirty="0" smtClean="0"/>
              <a:t>Fourth bullet</a:t>
            </a:r>
            <a:endParaRPr lang="en-GB" b="0" dirty="0"/>
          </a:p>
        </p:txBody>
      </p:sp>
      <p:sp>
        <p:nvSpPr>
          <p:cNvPr id="4" name="Slide Number Placeholder 3"/>
          <p:cNvSpPr>
            <a:spLocks noGrp="1"/>
          </p:cNvSpPr>
          <p:nvPr>
            <p:ph type="sldNum" sz="quarter" idx="10"/>
          </p:nvPr>
        </p:nvSpPr>
        <p:spPr/>
        <p:txBody>
          <a:bodyPr/>
          <a:lstStyle/>
          <a:p>
            <a:fld id="{76C2BCD1-BFF4-4B49-A33B-7DCC62265A36}" type="slidenum">
              <a:rPr lang="en-GB" smtClean="0"/>
              <a:t>4</a:t>
            </a:fld>
            <a:endParaRPr lang="en-GB"/>
          </a:p>
        </p:txBody>
      </p:sp>
    </p:spTree>
    <p:extLst>
      <p:ext uri="{BB962C8B-B14F-4D97-AF65-F5344CB8AC3E}">
        <p14:creationId xmlns:p14="http://schemas.microsoft.com/office/powerpoint/2010/main" val="8026072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1" name="Google Shape;111;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279332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9" name="Google Shape;129;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398779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0" name="Google Shape;140;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406062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dirty="0" smtClean="0"/>
              <a:t>Aerosol: MODIS</a:t>
            </a:r>
            <a:r>
              <a:rPr lang="en-GB" baseline="0" dirty="0" smtClean="0"/>
              <a:t> gets only medium rating, air quality sensors Sentinel-4, TEMPO </a:t>
            </a:r>
            <a:r>
              <a:rPr lang="en-GB" baseline="0" dirty="0" err="1" smtClean="0"/>
              <a:t>etc</a:t>
            </a:r>
            <a:r>
              <a:rPr lang="en-GB" baseline="0" dirty="0" smtClean="0"/>
              <a:t> high ratings and </a:t>
            </a:r>
            <a:r>
              <a:rPr lang="en-GB" baseline="0" dirty="0" err="1" smtClean="0"/>
              <a:t>polarimeter</a:t>
            </a:r>
            <a:r>
              <a:rPr lang="en-GB" baseline="0" dirty="0" smtClean="0"/>
              <a:t> such as 3MI lower ratings. This needs review and change.</a:t>
            </a:r>
            <a:endParaRPr dirty="0"/>
          </a:p>
        </p:txBody>
      </p:sp>
      <p:sp>
        <p:nvSpPr>
          <p:cNvPr id="157" name="Google Shape;157;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674469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4" name="Google Shape;164;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430628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751387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GB" dirty="0" smtClean="0"/>
              <a:t>Click to edit Master subtitle style</a:t>
            </a:r>
            <a:endParaRPr lang="en-US" dirty="0"/>
          </a:p>
        </p:txBody>
      </p:sp>
    </p:spTree>
    <p:extLst>
      <p:ext uri="{BB962C8B-B14F-4D97-AF65-F5344CB8AC3E}">
        <p14:creationId xmlns:p14="http://schemas.microsoft.com/office/powerpoint/2010/main" val="131046418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17615544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38970647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Blank">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609600" y="1600200"/>
            <a:ext cx="10871200" cy="4724400"/>
          </a:xfrm>
          <a:prstGeom prst="rect">
            <a:avLst/>
          </a:prstGeom>
        </p:spPr>
        <p:txBody>
          <a:bodyPr/>
          <a:lstStyle>
            <a:lvl1pPr>
              <a:defRPr sz="2000">
                <a:latin typeface="+mj-lt"/>
                <a:cs typeface="Arial" panose="020B0604020202020204" pitchFamily="34" charset="0"/>
              </a:defRPr>
            </a:lvl1pPr>
            <a:lvl2pPr marL="768927" indent="-311727">
              <a:buFont typeface="Courier New" panose="02070309020205020404" pitchFamily="49" charset="0"/>
              <a:buChar char="o"/>
              <a:defRPr sz="2000">
                <a:latin typeface="+mj-lt"/>
                <a:cs typeface="Arial" panose="020B0604020202020204" pitchFamily="34" charset="0"/>
              </a:defRPr>
            </a:lvl2pPr>
            <a:lvl3pPr marL="1188719" indent="-274319">
              <a:buFont typeface="Wingdings" panose="05000000000000000000" pitchFamily="2" charset="2"/>
              <a:buChar char="§"/>
              <a:defRPr sz="2000">
                <a:latin typeface="+mj-lt"/>
                <a:cs typeface="Arial" panose="020B0604020202020204" pitchFamily="34" charset="0"/>
              </a:defRPr>
            </a:lvl3pPr>
            <a:lvl4pPr>
              <a:defRPr sz="2000">
                <a:latin typeface="+mj-lt"/>
                <a:cs typeface="Arial" panose="020B0604020202020204" pitchFamily="34" charset="0"/>
              </a:defRPr>
            </a:lvl4pPr>
            <a:lvl5pPr>
              <a:defRPr sz="20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3"/>
          <p:cNvSpPr>
            <a:spLocks noGrp="1"/>
          </p:cNvSpPr>
          <p:nvPr>
            <p:ph sz="quarter" idx="11" hasCustomPrompt="1"/>
          </p:nvPr>
        </p:nvSpPr>
        <p:spPr>
          <a:xfrm>
            <a:off x="2743200" y="304800"/>
            <a:ext cx="6604000" cy="533400"/>
          </a:xfrm>
          <a:prstGeom prst="rect">
            <a:avLst/>
          </a:prstGeom>
        </p:spPr>
        <p:txBody>
          <a:bodyPr/>
          <a:lstStyle>
            <a:lvl1pPr marL="0" indent="0">
              <a:buNone/>
              <a:defRPr>
                <a:solidFill>
                  <a:schemeClr val="bg1"/>
                </a:solidFill>
                <a:latin typeface="+mj-lt"/>
              </a:defRPr>
            </a:lvl1pPr>
          </a:lstStyle>
          <a:p>
            <a:pPr marL="342900" marR="0" lvl="0" indent="-342900" defTabSz="914400" eaLnBrk="1" fontAlgn="auto" latinLnBrk="0" hangingPunct="1">
              <a:lnSpc>
                <a:spcPct val="100000"/>
              </a:lnSpc>
              <a:spcBef>
                <a:spcPts val="500"/>
              </a:spcBef>
              <a:spcAft>
                <a:spcPts val="0"/>
              </a:spcAft>
              <a:buClrTx/>
              <a:buSzPct val="100000"/>
              <a:tabLst/>
              <a:defRPr/>
            </a:pPr>
            <a:r>
              <a:rPr lang="en-US" dirty="0"/>
              <a:t>Title TBA</a:t>
            </a:r>
          </a:p>
        </p:txBody>
      </p:sp>
      <p:sp>
        <p:nvSpPr>
          <p:cNvPr id="8" name="Google Shape;11;p3"/>
          <p:cNvSpPr/>
          <p:nvPr userDrawn="1"/>
        </p:nvSpPr>
        <p:spPr>
          <a:xfrm>
            <a:off x="101600" y="6629401"/>
            <a:ext cx="7703931" cy="187285"/>
          </a:xfrm>
          <a:prstGeom prst="roundRect">
            <a:avLst>
              <a:gd name="adj" fmla="val 16667"/>
            </a:avLst>
          </a:prstGeom>
          <a:solidFill>
            <a:schemeClr val="lt1">
              <a:alpha val="48627"/>
            </a:schemeClr>
          </a:solidFill>
          <a:ln w="25400" cap="flat" cmpd="sng">
            <a:solidFill>
              <a:schemeClr val="dk2">
                <a:alpha val="60000"/>
              </a:schemeClr>
            </a:solidFill>
            <a:prstDash val="solid"/>
            <a:round/>
            <a:headEnd type="none" w="sm" len="sm"/>
            <a:tailEnd type="none" w="sm" len="sm"/>
          </a:ln>
        </p:spPr>
        <p:txBody>
          <a:bodyPr spcFirstLastPara="1" wrap="square" lIns="0" tIns="0" rIns="0" bIns="0" anchor="t" anchorCtr="0">
            <a:noAutofit/>
          </a:bodyPr>
          <a:lstStyle/>
          <a:p>
            <a:pPr marL="0" marR="0" lvl="0" indent="0" algn="ctr" rtl="0">
              <a:spcBef>
                <a:spcPts val="0"/>
              </a:spcBef>
              <a:spcAft>
                <a:spcPts val="0"/>
              </a:spcAft>
              <a:buNone/>
            </a:pPr>
            <a:r>
              <a:rPr lang="en-US" sz="1100" b="0" i="1" u="none" strike="noStrike" cap="none" dirty="0">
                <a:solidFill>
                  <a:schemeClr val="dk2"/>
                </a:solidFill>
                <a:latin typeface="Helvetica Neue" panose="020B0604020202020204" charset="0"/>
                <a:ea typeface="Helvetica Neue"/>
                <a:cs typeface="Helvetica Neue"/>
                <a:sym typeface="Helvetica Neue"/>
              </a:rPr>
              <a:t>SIT-3</a:t>
            </a:r>
            <a:r>
              <a:rPr lang="en-US" sz="1100" i="1" dirty="0">
                <a:solidFill>
                  <a:schemeClr val="dk2"/>
                </a:solidFill>
                <a:latin typeface="Helvetica Neue" panose="020B0604020202020204" charset="0"/>
                <a:ea typeface="Helvetica Neue"/>
                <a:cs typeface="Helvetica Neue"/>
                <a:sym typeface="Helvetica Neue"/>
              </a:rPr>
              <a:t>5</a:t>
            </a:r>
            <a:r>
              <a:rPr lang="en-US" sz="1100" b="0" i="1" u="none" strike="noStrike" cap="none" dirty="0">
                <a:solidFill>
                  <a:schemeClr val="dk2"/>
                </a:solidFill>
                <a:latin typeface="Helvetica Neue" panose="020B0604020202020204" charset="0"/>
                <a:ea typeface="Helvetica Neue"/>
                <a:cs typeface="Helvetica Neue"/>
                <a:sym typeface="Helvetica Neue"/>
              </a:rPr>
              <a:t>, </a:t>
            </a:r>
            <a:r>
              <a:rPr lang="en-US" sz="1100" i="1" dirty="0">
                <a:solidFill>
                  <a:schemeClr val="dk2"/>
                </a:solidFill>
                <a:latin typeface="Helvetica Neue" panose="020B0604020202020204" charset="0"/>
                <a:ea typeface="Helvetica Neue"/>
                <a:cs typeface="Helvetica Neue"/>
                <a:sym typeface="Helvetica Neue"/>
              </a:rPr>
              <a:t>25</a:t>
            </a:r>
            <a:r>
              <a:rPr lang="en-US" sz="1100" b="0" i="1" u="none" strike="noStrike" cap="none" dirty="0">
                <a:solidFill>
                  <a:schemeClr val="dk2"/>
                </a:solidFill>
                <a:latin typeface="Helvetica Neue" panose="020B0604020202020204" charset="0"/>
                <a:ea typeface="Helvetica Neue"/>
                <a:cs typeface="Helvetica Neue"/>
                <a:sym typeface="Helvetica Neue"/>
              </a:rPr>
              <a:t>-</a:t>
            </a:r>
            <a:r>
              <a:rPr lang="en-US" sz="1100" i="1" dirty="0">
                <a:solidFill>
                  <a:schemeClr val="dk2"/>
                </a:solidFill>
                <a:latin typeface="Helvetica Neue" panose="020B0604020202020204" charset="0"/>
                <a:ea typeface="Helvetica Neue"/>
                <a:cs typeface="Helvetica Neue"/>
                <a:sym typeface="Helvetica Neue"/>
              </a:rPr>
              <a:t>26</a:t>
            </a:r>
            <a:r>
              <a:rPr lang="en-US" sz="1100" b="0" i="1" u="none" strike="noStrike" cap="none" dirty="0">
                <a:solidFill>
                  <a:schemeClr val="dk2"/>
                </a:solidFill>
                <a:latin typeface="Helvetica Neue" panose="020B0604020202020204" charset="0"/>
                <a:ea typeface="Helvetica Neue"/>
                <a:cs typeface="Helvetica Neue"/>
                <a:sym typeface="Helvetica Neue"/>
              </a:rPr>
              <a:t> </a:t>
            </a:r>
            <a:r>
              <a:rPr lang="en-US" sz="1100" i="1" dirty="0">
                <a:solidFill>
                  <a:schemeClr val="dk2"/>
                </a:solidFill>
                <a:latin typeface="Helvetica Neue" panose="020B0604020202020204" charset="0"/>
                <a:ea typeface="Helvetica Neue"/>
                <a:cs typeface="Helvetica Neue"/>
                <a:sym typeface="Helvetica Neue"/>
              </a:rPr>
              <a:t>March</a:t>
            </a:r>
            <a:r>
              <a:rPr lang="en-US" sz="1100" b="0" i="1" u="none" strike="noStrike" cap="none" dirty="0">
                <a:solidFill>
                  <a:schemeClr val="dk2"/>
                </a:solidFill>
                <a:latin typeface="Helvetica Neue" panose="020B0604020202020204" charset="0"/>
                <a:ea typeface="Helvetica Neue"/>
                <a:cs typeface="Helvetica Neue"/>
                <a:sym typeface="Helvetica Neue"/>
              </a:rPr>
              <a:t> 2020	Join at </a:t>
            </a:r>
            <a:r>
              <a:rPr lang="en-US" sz="1100" b="0" i="1" u="none" strike="noStrike" cap="none" dirty="0" err="1">
                <a:solidFill>
                  <a:schemeClr val="dk2"/>
                </a:solidFill>
                <a:latin typeface="Helvetica Neue" panose="020B0604020202020204" charset="0"/>
                <a:ea typeface="Helvetica Neue"/>
                <a:cs typeface="Helvetica Neue"/>
                <a:sym typeface="Helvetica Neue"/>
              </a:rPr>
              <a:t>www.slido.com</a:t>
            </a:r>
            <a:r>
              <a:rPr lang="en-US" sz="1100" b="0" i="1" u="none" strike="noStrike" cap="none" dirty="0">
                <a:solidFill>
                  <a:schemeClr val="dk2"/>
                </a:solidFill>
                <a:latin typeface="Helvetica Neue" panose="020B0604020202020204" charset="0"/>
                <a:ea typeface="Helvetica Neue"/>
                <a:cs typeface="Helvetica Neue"/>
                <a:sym typeface="Helvetica Neue"/>
              </a:rPr>
              <a:t> with the event code: #ceos-sit-35</a:t>
            </a:r>
            <a:endParaRPr sz="1100" b="0" i="1" u="none" strike="noStrike" cap="none" dirty="0">
              <a:solidFill>
                <a:schemeClr val="dk2"/>
              </a:solidFill>
              <a:latin typeface="Helvetica Neue" panose="020B0604020202020204" charset="0"/>
              <a:ea typeface="Helvetica Neue"/>
              <a:cs typeface="Helvetica Neue"/>
              <a:sym typeface="Helvetica Neue"/>
            </a:endParaRPr>
          </a:p>
        </p:txBody>
      </p:sp>
      <p:sp>
        <p:nvSpPr>
          <p:cNvPr id="10" name="Google Shape;9;p3"/>
          <p:cNvSpPr>
            <a:spLocks noGrp="1"/>
          </p:cNvSpPr>
          <p:nvPr>
            <p:ph type="sldNum" idx="12"/>
          </p:nvPr>
        </p:nvSpPr>
        <p:spPr>
          <a:xfrm>
            <a:off x="11684000" y="6629401"/>
            <a:ext cx="406400" cy="187285"/>
          </a:xfrm>
          <a:prstGeom prst="roundRect">
            <a:avLst>
              <a:gd name="adj" fmla="val 16667"/>
            </a:avLst>
          </a:prstGeom>
          <a:solidFill>
            <a:schemeClr val="lt1">
              <a:alpha val="48627"/>
            </a:schemeClr>
          </a:solidFill>
          <a:ln w="25400" cap="flat" cmpd="sng">
            <a:solidFill>
              <a:schemeClr val="dk2">
                <a:alpha val="60000"/>
              </a:schemeClr>
            </a:solidFill>
            <a:prstDash val="solid"/>
            <a:round/>
            <a:headEnd type="none" w="sm" len="sm"/>
            <a:tailEnd type="none" w="sm" len="sm"/>
          </a:ln>
        </p:spPr>
        <p:txBody>
          <a:bodyPr spcFirstLastPara="1" wrap="square" lIns="0" tIns="0" rIns="0" bIns="0" anchor="t" anchorCtr="0">
            <a:noAutofit/>
          </a:bodyPr>
          <a:lstStyle>
            <a:lvl1pPr marL="0" marR="0" lvl="0" indent="0" algn="ctr">
              <a:spcBef>
                <a:spcPts val="0"/>
              </a:spcBef>
              <a:buNone/>
              <a:defRPr sz="1100" b="0" i="1" u="none" strike="noStrike" cap="none">
                <a:solidFill>
                  <a:schemeClr val="dk2"/>
                </a:solidFill>
                <a:latin typeface="Helvetica Neue"/>
                <a:ea typeface="Helvetica Neue"/>
                <a:cs typeface="Helvetica Neue"/>
                <a:sym typeface="Helvetica Neue"/>
              </a:defRPr>
            </a:lvl1pPr>
            <a:lvl2pPr marL="0" marR="0" lvl="1" indent="0" algn="ctr">
              <a:spcBef>
                <a:spcPts val="0"/>
              </a:spcBef>
              <a:buNone/>
              <a:defRPr sz="1100" b="0" i="1" u="none" strike="noStrike" cap="none">
                <a:solidFill>
                  <a:schemeClr val="dk2"/>
                </a:solidFill>
                <a:latin typeface="Helvetica Neue"/>
                <a:ea typeface="Helvetica Neue"/>
                <a:cs typeface="Helvetica Neue"/>
                <a:sym typeface="Helvetica Neue"/>
              </a:defRPr>
            </a:lvl2pPr>
            <a:lvl3pPr marL="0" marR="0" lvl="2" indent="0" algn="ctr">
              <a:spcBef>
                <a:spcPts val="0"/>
              </a:spcBef>
              <a:buNone/>
              <a:defRPr sz="1100" b="0" i="1" u="none" strike="noStrike" cap="none">
                <a:solidFill>
                  <a:schemeClr val="dk2"/>
                </a:solidFill>
                <a:latin typeface="Helvetica Neue"/>
                <a:ea typeface="Helvetica Neue"/>
                <a:cs typeface="Helvetica Neue"/>
                <a:sym typeface="Helvetica Neue"/>
              </a:defRPr>
            </a:lvl3pPr>
            <a:lvl4pPr marL="0" marR="0" lvl="3" indent="0" algn="ctr">
              <a:spcBef>
                <a:spcPts val="0"/>
              </a:spcBef>
              <a:buNone/>
              <a:defRPr sz="1100" b="0" i="1" u="none" strike="noStrike" cap="none">
                <a:solidFill>
                  <a:schemeClr val="dk2"/>
                </a:solidFill>
                <a:latin typeface="Helvetica Neue"/>
                <a:ea typeface="Helvetica Neue"/>
                <a:cs typeface="Helvetica Neue"/>
                <a:sym typeface="Helvetica Neue"/>
              </a:defRPr>
            </a:lvl4pPr>
            <a:lvl5pPr marL="0" marR="0" lvl="4" indent="0" algn="ctr">
              <a:spcBef>
                <a:spcPts val="0"/>
              </a:spcBef>
              <a:buNone/>
              <a:defRPr sz="1100" b="0" i="1" u="none" strike="noStrike" cap="none">
                <a:solidFill>
                  <a:schemeClr val="dk2"/>
                </a:solidFill>
                <a:latin typeface="Helvetica Neue"/>
                <a:ea typeface="Helvetica Neue"/>
                <a:cs typeface="Helvetica Neue"/>
                <a:sym typeface="Helvetica Neue"/>
              </a:defRPr>
            </a:lvl5pPr>
            <a:lvl6pPr marL="0" marR="0" lvl="5" indent="0" algn="ctr">
              <a:spcBef>
                <a:spcPts val="0"/>
              </a:spcBef>
              <a:buNone/>
              <a:defRPr sz="1100" b="0" i="1" u="none" strike="noStrike" cap="none">
                <a:solidFill>
                  <a:schemeClr val="dk2"/>
                </a:solidFill>
                <a:latin typeface="Helvetica Neue"/>
                <a:ea typeface="Helvetica Neue"/>
                <a:cs typeface="Helvetica Neue"/>
                <a:sym typeface="Helvetica Neue"/>
              </a:defRPr>
            </a:lvl6pPr>
            <a:lvl7pPr marL="0" marR="0" lvl="6" indent="0" algn="ctr">
              <a:spcBef>
                <a:spcPts val="0"/>
              </a:spcBef>
              <a:buNone/>
              <a:defRPr sz="1100" b="0" i="1" u="none" strike="noStrike" cap="none">
                <a:solidFill>
                  <a:schemeClr val="dk2"/>
                </a:solidFill>
                <a:latin typeface="Helvetica Neue"/>
                <a:ea typeface="Helvetica Neue"/>
                <a:cs typeface="Helvetica Neue"/>
                <a:sym typeface="Helvetica Neue"/>
              </a:defRPr>
            </a:lvl7pPr>
            <a:lvl8pPr marL="0" marR="0" lvl="7" indent="0" algn="ctr">
              <a:spcBef>
                <a:spcPts val="0"/>
              </a:spcBef>
              <a:buNone/>
              <a:defRPr sz="1100" b="0" i="1" u="none" strike="noStrike" cap="none">
                <a:solidFill>
                  <a:schemeClr val="dk2"/>
                </a:solidFill>
                <a:latin typeface="Helvetica Neue"/>
                <a:ea typeface="Helvetica Neue"/>
                <a:cs typeface="Helvetica Neue"/>
                <a:sym typeface="Helvetica Neue"/>
              </a:defRPr>
            </a:lvl8pPr>
            <a:lvl9pPr marL="0" marR="0" lvl="8" indent="0" algn="ctr">
              <a:spcBef>
                <a:spcPts val="0"/>
              </a:spcBef>
              <a:buNone/>
              <a:defRPr sz="1100" b="0" i="1" u="none" strike="noStrike" cap="none">
                <a:solidFill>
                  <a:schemeClr val="dk2"/>
                </a:solidFill>
                <a:latin typeface="Helvetica Neue"/>
                <a:ea typeface="Helvetica Neue"/>
                <a:cs typeface="Helvetica Neue"/>
                <a:sym typeface="Helvetica Neu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828505253"/>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Blank">
  <p:cSld name="2_Blank">
    <p:spTree>
      <p:nvGrpSpPr>
        <p:cNvPr id="1" name="Shape 8"/>
        <p:cNvGrpSpPr/>
        <p:nvPr/>
      </p:nvGrpSpPr>
      <p:grpSpPr>
        <a:xfrm>
          <a:off x="0" y="0"/>
          <a:ext cx="0" cy="0"/>
          <a:chOff x="0" y="0"/>
          <a:chExt cx="0" cy="0"/>
        </a:xfrm>
      </p:grpSpPr>
      <p:sp>
        <p:nvSpPr>
          <p:cNvPr id="9" name="Google Shape;9;p3"/>
          <p:cNvSpPr>
            <a:spLocks noGrp="1"/>
          </p:cNvSpPr>
          <p:nvPr>
            <p:ph type="sldNum" idx="12"/>
          </p:nvPr>
        </p:nvSpPr>
        <p:spPr>
          <a:xfrm>
            <a:off x="11684000" y="6629401"/>
            <a:ext cx="406400" cy="187285"/>
          </a:xfrm>
          <a:prstGeom prst="roundRect">
            <a:avLst>
              <a:gd name="adj" fmla="val 16667"/>
            </a:avLst>
          </a:prstGeom>
          <a:solidFill>
            <a:schemeClr val="lt1">
              <a:alpha val="48627"/>
            </a:schemeClr>
          </a:solidFill>
          <a:ln w="25400" cap="flat" cmpd="sng">
            <a:solidFill>
              <a:schemeClr val="dk2">
                <a:alpha val="60000"/>
              </a:schemeClr>
            </a:solidFill>
            <a:prstDash val="solid"/>
            <a:round/>
            <a:headEnd type="none" w="sm" len="sm"/>
            <a:tailEnd type="none" w="sm" len="sm"/>
          </a:ln>
        </p:spPr>
        <p:txBody>
          <a:bodyPr spcFirstLastPara="1" wrap="square" lIns="0" tIns="0" rIns="0" bIns="0" anchor="t" anchorCtr="0">
            <a:noAutofit/>
          </a:bodyPr>
          <a:lstStyle>
            <a:lvl1pPr marL="0" marR="0" lvl="0" indent="0" algn="ctr">
              <a:spcBef>
                <a:spcPts val="0"/>
              </a:spcBef>
              <a:buNone/>
              <a:defRPr sz="1100" b="0" i="1" u="none" strike="noStrike" cap="none">
                <a:solidFill>
                  <a:schemeClr val="dk2"/>
                </a:solidFill>
                <a:latin typeface="Helvetica Neue"/>
                <a:ea typeface="Helvetica Neue"/>
                <a:cs typeface="Helvetica Neue"/>
                <a:sym typeface="Helvetica Neue"/>
              </a:defRPr>
            </a:lvl1pPr>
            <a:lvl2pPr marL="0" marR="0" lvl="1" indent="0" algn="ctr">
              <a:spcBef>
                <a:spcPts val="0"/>
              </a:spcBef>
              <a:buNone/>
              <a:defRPr sz="1100" b="0" i="1" u="none" strike="noStrike" cap="none">
                <a:solidFill>
                  <a:schemeClr val="dk2"/>
                </a:solidFill>
                <a:latin typeface="Helvetica Neue"/>
                <a:ea typeface="Helvetica Neue"/>
                <a:cs typeface="Helvetica Neue"/>
                <a:sym typeface="Helvetica Neue"/>
              </a:defRPr>
            </a:lvl2pPr>
            <a:lvl3pPr marL="0" marR="0" lvl="2" indent="0" algn="ctr">
              <a:spcBef>
                <a:spcPts val="0"/>
              </a:spcBef>
              <a:buNone/>
              <a:defRPr sz="1100" b="0" i="1" u="none" strike="noStrike" cap="none">
                <a:solidFill>
                  <a:schemeClr val="dk2"/>
                </a:solidFill>
                <a:latin typeface="Helvetica Neue"/>
                <a:ea typeface="Helvetica Neue"/>
                <a:cs typeface="Helvetica Neue"/>
                <a:sym typeface="Helvetica Neue"/>
              </a:defRPr>
            </a:lvl3pPr>
            <a:lvl4pPr marL="0" marR="0" lvl="3" indent="0" algn="ctr">
              <a:spcBef>
                <a:spcPts val="0"/>
              </a:spcBef>
              <a:buNone/>
              <a:defRPr sz="1100" b="0" i="1" u="none" strike="noStrike" cap="none">
                <a:solidFill>
                  <a:schemeClr val="dk2"/>
                </a:solidFill>
                <a:latin typeface="Helvetica Neue"/>
                <a:ea typeface="Helvetica Neue"/>
                <a:cs typeface="Helvetica Neue"/>
                <a:sym typeface="Helvetica Neue"/>
              </a:defRPr>
            </a:lvl4pPr>
            <a:lvl5pPr marL="0" marR="0" lvl="4" indent="0" algn="ctr">
              <a:spcBef>
                <a:spcPts val="0"/>
              </a:spcBef>
              <a:buNone/>
              <a:defRPr sz="1100" b="0" i="1" u="none" strike="noStrike" cap="none">
                <a:solidFill>
                  <a:schemeClr val="dk2"/>
                </a:solidFill>
                <a:latin typeface="Helvetica Neue"/>
                <a:ea typeface="Helvetica Neue"/>
                <a:cs typeface="Helvetica Neue"/>
                <a:sym typeface="Helvetica Neue"/>
              </a:defRPr>
            </a:lvl5pPr>
            <a:lvl6pPr marL="0" marR="0" lvl="5" indent="0" algn="ctr">
              <a:spcBef>
                <a:spcPts val="0"/>
              </a:spcBef>
              <a:buNone/>
              <a:defRPr sz="1100" b="0" i="1" u="none" strike="noStrike" cap="none">
                <a:solidFill>
                  <a:schemeClr val="dk2"/>
                </a:solidFill>
                <a:latin typeface="Helvetica Neue"/>
                <a:ea typeface="Helvetica Neue"/>
                <a:cs typeface="Helvetica Neue"/>
                <a:sym typeface="Helvetica Neue"/>
              </a:defRPr>
            </a:lvl6pPr>
            <a:lvl7pPr marL="0" marR="0" lvl="6" indent="0" algn="ctr">
              <a:spcBef>
                <a:spcPts val="0"/>
              </a:spcBef>
              <a:buNone/>
              <a:defRPr sz="1100" b="0" i="1" u="none" strike="noStrike" cap="none">
                <a:solidFill>
                  <a:schemeClr val="dk2"/>
                </a:solidFill>
                <a:latin typeface="Helvetica Neue"/>
                <a:ea typeface="Helvetica Neue"/>
                <a:cs typeface="Helvetica Neue"/>
                <a:sym typeface="Helvetica Neue"/>
              </a:defRPr>
            </a:lvl7pPr>
            <a:lvl8pPr marL="0" marR="0" lvl="7" indent="0" algn="ctr">
              <a:spcBef>
                <a:spcPts val="0"/>
              </a:spcBef>
              <a:buNone/>
              <a:defRPr sz="1100" b="0" i="1" u="none" strike="noStrike" cap="none">
                <a:solidFill>
                  <a:schemeClr val="dk2"/>
                </a:solidFill>
                <a:latin typeface="Helvetica Neue"/>
                <a:ea typeface="Helvetica Neue"/>
                <a:cs typeface="Helvetica Neue"/>
                <a:sym typeface="Helvetica Neue"/>
              </a:defRPr>
            </a:lvl8pPr>
            <a:lvl9pPr marL="0" marR="0" lvl="8" indent="0" algn="ctr">
              <a:spcBef>
                <a:spcPts val="0"/>
              </a:spcBef>
              <a:buNone/>
              <a:defRPr sz="1100" b="0" i="1" u="none" strike="noStrike" cap="none">
                <a:solidFill>
                  <a:schemeClr val="dk2"/>
                </a:solidFill>
                <a:latin typeface="Helvetica Neue"/>
                <a:ea typeface="Helvetica Neue"/>
                <a:cs typeface="Helvetica Neue"/>
                <a:sym typeface="Helvetica Neue"/>
              </a:defRPr>
            </a:lvl9pPr>
          </a:lstStyle>
          <a:p>
            <a:fld id="{00000000-1234-1234-1234-123412341234}" type="slidenum">
              <a:rPr lang="en-US" smtClean="0"/>
              <a:pPr/>
              <a:t>‹#›</a:t>
            </a:fld>
            <a:endParaRPr lang="en-US"/>
          </a:p>
        </p:txBody>
      </p:sp>
      <p:sp>
        <p:nvSpPr>
          <p:cNvPr id="10" name="Google Shape;10;p3"/>
          <p:cNvSpPr txBox="1">
            <a:spLocks noGrp="1"/>
          </p:cNvSpPr>
          <p:nvPr>
            <p:ph type="body" idx="1"/>
          </p:nvPr>
        </p:nvSpPr>
        <p:spPr>
          <a:xfrm>
            <a:off x="101600" y="1219200"/>
            <a:ext cx="11988800" cy="5257800"/>
          </a:xfrm>
          <a:prstGeom prst="rect">
            <a:avLst/>
          </a:prstGeom>
          <a:noFill/>
          <a:ln>
            <a:noFill/>
          </a:ln>
        </p:spPr>
        <p:txBody>
          <a:bodyPr spcFirstLastPara="1" wrap="square" lIns="91425" tIns="45700" rIns="91425" bIns="45700" anchor="t" anchorCtr="0">
            <a:noAutofit/>
          </a:bodyPr>
          <a:lstStyle>
            <a:lvl1pPr marL="457200" marR="0" lvl="0" indent="-355600" algn="l" rtl="0">
              <a:spcBef>
                <a:spcPts val="500"/>
              </a:spcBef>
              <a:spcAft>
                <a:spcPts val="0"/>
              </a:spcAft>
              <a:buClr>
                <a:srgbClr val="002569"/>
              </a:buClr>
              <a:buSzPts val="2000"/>
              <a:buFont typeface="Arial"/>
              <a:buChar char="•"/>
              <a:defRPr sz="2000" b="1" i="0" u="none" strike="noStrike" cap="none">
                <a:solidFill>
                  <a:srgbClr val="002569"/>
                </a:solidFill>
                <a:latin typeface="Helvetica Neue"/>
                <a:ea typeface="Helvetica Neue"/>
                <a:cs typeface="Helvetica Neue"/>
                <a:sym typeface="Helvetica Neue"/>
              </a:defRPr>
            </a:lvl1pPr>
            <a:lvl2pPr marL="914400" marR="0" lvl="1" indent="-355600" algn="l" rtl="0">
              <a:spcBef>
                <a:spcPts val="500"/>
              </a:spcBef>
              <a:spcAft>
                <a:spcPts val="0"/>
              </a:spcAft>
              <a:buClr>
                <a:srgbClr val="002569"/>
              </a:buClr>
              <a:buSzPts val="2000"/>
              <a:buFont typeface="Courier New"/>
              <a:buChar char="o"/>
              <a:defRPr sz="2000" b="0" i="0" u="none" strike="noStrike" cap="none">
                <a:solidFill>
                  <a:srgbClr val="002569"/>
                </a:solidFill>
                <a:latin typeface="Helvetica Neue"/>
                <a:ea typeface="Helvetica Neue"/>
                <a:cs typeface="Helvetica Neue"/>
                <a:sym typeface="Helvetica Neue"/>
              </a:defRPr>
            </a:lvl2pPr>
            <a:lvl3pPr marL="1371600" marR="0" lvl="2" indent="-355600" algn="l" rtl="0">
              <a:spcBef>
                <a:spcPts val="500"/>
              </a:spcBef>
              <a:spcAft>
                <a:spcPts val="0"/>
              </a:spcAft>
              <a:buClr>
                <a:srgbClr val="002569"/>
              </a:buClr>
              <a:buSzPts val="2000"/>
              <a:buFont typeface="Noto Sans Symbols"/>
              <a:buChar char="▪"/>
              <a:defRPr sz="2000" b="0" i="0" u="none" strike="noStrike" cap="none">
                <a:solidFill>
                  <a:srgbClr val="002569"/>
                </a:solidFill>
                <a:latin typeface="Helvetica Neue"/>
                <a:ea typeface="Helvetica Neue"/>
                <a:cs typeface="Helvetica Neue"/>
                <a:sym typeface="Helvetica Neue"/>
              </a:defRPr>
            </a:lvl3pPr>
            <a:lvl4pPr marL="1828800" marR="0" lvl="3" indent="-355600" algn="l" rtl="0">
              <a:spcBef>
                <a:spcPts val="500"/>
              </a:spcBef>
              <a:spcAft>
                <a:spcPts val="0"/>
              </a:spcAft>
              <a:buClr>
                <a:srgbClr val="002569"/>
              </a:buClr>
              <a:buSzPts val="2000"/>
              <a:buFont typeface="Arial"/>
              <a:buChar char="▪"/>
              <a:defRPr sz="2000" b="0" i="0" u="none" strike="noStrike" cap="none">
                <a:solidFill>
                  <a:srgbClr val="002569"/>
                </a:solidFill>
                <a:latin typeface="Helvetica Neue"/>
                <a:ea typeface="Helvetica Neue"/>
                <a:cs typeface="Helvetica Neue"/>
                <a:sym typeface="Helvetica Neue"/>
              </a:defRPr>
            </a:lvl4pPr>
            <a:lvl5pPr marL="2286000" marR="0" lvl="4" indent="-355600" algn="l" rtl="0">
              <a:spcBef>
                <a:spcPts val="500"/>
              </a:spcBef>
              <a:spcAft>
                <a:spcPts val="0"/>
              </a:spcAft>
              <a:buClr>
                <a:srgbClr val="002569"/>
              </a:buClr>
              <a:buSzPts val="2000"/>
              <a:buFont typeface="Arial"/>
              <a:buChar char="•"/>
              <a:defRPr sz="2000" b="0" i="0" u="none" strike="noStrike" cap="none">
                <a:solidFill>
                  <a:srgbClr val="002569"/>
                </a:solidFill>
                <a:latin typeface="Helvetica Neue"/>
                <a:ea typeface="Helvetica Neue"/>
                <a:cs typeface="Helvetica Neue"/>
                <a:sym typeface="Helvetica Neue"/>
              </a:defRPr>
            </a:lvl5pPr>
            <a:lvl6pPr marL="2743200" marR="0" lvl="5" indent="-228600" algn="l" rtl="0">
              <a:spcBef>
                <a:spcPts val="500"/>
              </a:spcBef>
              <a:spcAft>
                <a:spcPts val="0"/>
              </a:spcAft>
              <a:buSzPts val="1400"/>
              <a:buNone/>
              <a:defRPr sz="2400" b="0" i="0" u="none" strike="noStrike" cap="none">
                <a:solidFill>
                  <a:srgbClr val="002569"/>
                </a:solidFill>
                <a:latin typeface="Arial"/>
                <a:ea typeface="Arial"/>
                <a:cs typeface="Arial"/>
                <a:sym typeface="Arial"/>
              </a:defRPr>
            </a:lvl6pPr>
            <a:lvl7pPr marL="3200400" marR="0" lvl="6" indent="-228600" algn="l" rtl="0">
              <a:spcBef>
                <a:spcPts val="500"/>
              </a:spcBef>
              <a:spcAft>
                <a:spcPts val="0"/>
              </a:spcAft>
              <a:buSzPts val="1400"/>
              <a:buNone/>
              <a:defRPr sz="2400" b="0" i="0" u="none" strike="noStrike" cap="none">
                <a:solidFill>
                  <a:srgbClr val="002569"/>
                </a:solidFill>
                <a:latin typeface="Arial"/>
                <a:ea typeface="Arial"/>
                <a:cs typeface="Arial"/>
                <a:sym typeface="Arial"/>
              </a:defRPr>
            </a:lvl7pPr>
            <a:lvl8pPr marL="3657600" marR="0" lvl="7" indent="-228600" algn="l" rtl="0">
              <a:spcBef>
                <a:spcPts val="500"/>
              </a:spcBef>
              <a:spcAft>
                <a:spcPts val="0"/>
              </a:spcAft>
              <a:buSzPts val="1400"/>
              <a:buNone/>
              <a:defRPr sz="2400" b="0" i="0" u="none" strike="noStrike" cap="none">
                <a:solidFill>
                  <a:srgbClr val="002569"/>
                </a:solidFill>
                <a:latin typeface="Arial"/>
                <a:ea typeface="Arial"/>
                <a:cs typeface="Arial"/>
                <a:sym typeface="Arial"/>
              </a:defRPr>
            </a:lvl8pPr>
            <a:lvl9pPr marL="4114800" marR="0" lvl="8" indent="-228600" algn="l" rtl="0">
              <a:spcBef>
                <a:spcPts val="500"/>
              </a:spcBef>
              <a:spcAft>
                <a:spcPts val="0"/>
              </a:spcAft>
              <a:buSzPts val="1400"/>
              <a:buNone/>
              <a:defRPr sz="2400" b="0" i="0" u="none" strike="noStrike" cap="none">
                <a:solidFill>
                  <a:srgbClr val="002569"/>
                </a:solidFill>
                <a:latin typeface="Arial"/>
                <a:ea typeface="Arial"/>
                <a:cs typeface="Arial"/>
                <a:sym typeface="Arial"/>
              </a:defRPr>
            </a:lvl9pPr>
          </a:lstStyle>
          <a:p>
            <a:endParaRPr/>
          </a:p>
        </p:txBody>
      </p:sp>
      <p:sp>
        <p:nvSpPr>
          <p:cNvPr id="11" name="Google Shape;11;p3"/>
          <p:cNvSpPr/>
          <p:nvPr/>
        </p:nvSpPr>
        <p:spPr>
          <a:xfrm>
            <a:off x="101600" y="6629400"/>
            <a:ext cx="9042400" cy="187200"/>
          </a:xfrm>
          <a:prstGeom prst="roundRect">
            <a:avLst>
              <a:gd name="adj" fmla="val 16667"/>
            </a:avLst>
          </a:prstGeom>
          <a:solidFill>
            <a:schemeClr val="lt1">
              <a:alpha val="48627"/>
            </a:schemeClr>
          </a:solidFill>
          <a:ln w="25400" cap="flat" cmpd="sng">
            <a:solidFill>
              <a:schemeClr val="dk2">
                <a:alpha val="60000"/>
              </a:schemeClr>
            </a:solidFill>
            <a:prstDash val="solid"/>
            <a:round/>
            <a:headEnd type="none" w="sm" len="sm"/>
            <a:tailEnd type="none" w="sm" len="sm"/>
          </a:ln>
        </p:spPr>
        <p:txBody>
          <a:bodyPr spcFirstLastPara="1" wrap="square" lIns="0" tIns="0" rIns="0" bIns="0" anchor="t" anchorCtr="0">
            <a:noAutofit/>
          </a:bodyPr>
          <a:lstStyle/>
          <a:p>
            <a:pPr marL="0" marR="0" lvl="0" indent="0" algn="ctr" rtl="0">
              <a:spcBef>
                <a:spcPts val="0"/>
              </a:spcBef>
              <a:spcAft>
                <a:spcPts val="0"/>
              </a:spcAft>
              <a:buNone/>
            </a:pPr>
            <a:r>
              <a:rPr lang="en-US" sz="1100" b="0" i="1" u="none" strike="noStrike" cap="none">
                <a:solidFill>
                  <a:schemeClr val="dk2"/>
                </a:solidFill>
                <a:latin typeface="Helvetica Neue"/>
                <a:ea typeface="Helvetica Neue"/>
                <a:cs typeface="Helvetica Neue"/>
                <a:sym typeface="Helvetica Neue"/>
              </a:rPr>
              <a:t>SIT TW 2020 7-</a:t>
            </a:r>
            <a:r>
              <a:rPr lang="en-US" sz="1100" i="1">
                <a:solidFill>
                  <a:schemeClr val="dk2"/>
                </a:solidFill>
                <a:latin typeface="Helvetica Neue"/>
                <a:ea typeface="Helvetica Neue"/>
                <a:cs typeface="Helvetica Neue"/>
                <a:sym typeface="Helvetica Neue"/>
              </a:rPr>
              <a:t>11/14-18</a:t>
            </a:r>
            <a:r>
              <a:rPr lang="en-US" sz="1100" b="0" i="1" u="none" strike="noStrike" cap="none">
                <a:solidFill>
                  <a:schemeClr val="dk2"/>
                </a:solidFill>
                <a:latin typeface="Helvetica Neue"/>
                <a:ea typeface="Helvetica Neue"/>
                <a:cs typeface="Helvetica Neue"/>
                <a:sym typeface="Helvetica Neue"/>
              </a:rPr>
              <a:t> </a:t>
            </a:r>
            <a:r>
              <a:rPr lang="en-US" sz="1100" i="1">
                <a:solidFill>
                  <a:schemeClr val="dk2"/>
                </a:solidFill>
                <a:latin typeface="Helvetica Neue"/>
                <a:ea typeface="Helvetica Neue"/>
                <a:cs typeface="Helvetica Neue"/>
                <a:sym typeface="Helvetica Neue"/>
              </a:rPr>
              <a:t>Sept</a:t>
            </a:r>
            <a:r>
              <a:rPr lang="en-US" sz="1100" b="0" i="1" u="none" strike="noStrike" cap="none">
                <a:solidFill>
                  <a:schemeClr val="dk2"/>
                </a:solidFill>
                <a:latin typeface="Helvetica Neue"/>
                <a:ea typeface="Helvetica Neue"/>
                <a:cs typeface="Helvetica Neue"/>
                <a:sym typeface="Helvetica Neue"/>
              </a:rPr>
              <a:t> 2020	, </a:t>
            </a:r>
            <a:r>
              <a:rPr lang="en-US" sz="1100" i="1">
                <a:solidFill>
                  <a:schemeClr val="dk2"/>
                </a:solidFill>
                <a:latin typeface="Helvetica Neue"/>
                <a:ea typeface="Helvetica Neue"/>
                <a:cs typeface="Helvetica Neue"/>
                <a:sym typeface="Helvetica Neue"/>
              </a:rPr>
              <a:t>j</a:t>
            </a:r>
            <a:r>
              <a:rPr lang="en-US" sz="1100" b="0" i="1" u="none" strike="noStrike" cap="none">
                <a:solidFill>
                  <a:schemeClr val="dk2"/>
                </a:solidFill>
                <a:latin typeface="Helvetica Neue"/>
                <a:ea typeface="Helvetica Neue"/>
                <a:cs typeface="Helvetica Neue"/>
                <a:sym typeface="Helvetica Neue"/>
              </a:rPr>
              <a:t>oin at slido.com with the event code: #</a:t>
            </a:r>
            <a:r>
              <a:rPr lang="en-US" sz="1100" i="1">
                <a:solidFill>
                  <a:schemeClr val="dk2"/>
                </a:solidFill>
                <a:latin typeface="Helvetica Neue"/>
                <a:ea typeface="Helvetica Neue"/>
                <a:cs typeface="Helvetica Neue"/>
                <a:sym typeface="Helvetica Neue"/>
              </a:rPr>
              <a:t>ceos-sit-tw-2020</a:t>
            </a:r>
            <a:endParaRPr sz="1100" b="0" i="1" u="none" strike="noStrike" cap="none">
              <a:solidFill>
                <a:schemeClr val="dk2"/>
              </a:solidFill>
              <a:latin typeface="Helvetica Neue"/>
              <a:ea typeface="Helvetica Neue"/>
              <a:cs typeface="Helvetica Neue"/>
              <a:sym typeface="Helvetica Neue"/>
            </a:endParaRPr>
          </a:p>
        </p:txBody>
      </p:sp>
      <p:sp>
        <p:nvSpPr>
          <p:cNvPr id="12" name="Google Shape;12;p3"/>
          <p:cNvSpPr txBox="1">
            <a:spLocks noGrp="1"/>
          </p:cNvSpPr>
          <p:nvPr>
            <p:ph type="body" idx="2"/>
          </p:nvPr>
        </p:nvSpPr>
        <p:spPr>
          <a:xfrm>
            <a:off x="2641600" y="76200"/>
            <a:ext cx="6604000" cy="914400"/>
          </a:xfrm>
          <a:prstGeom prst="rect">
            <a:avLst/>
          </a:prstGeom>
          <a:noFill/>
          <a:ln>
            <a:noFill/>
          </a:ln>
        </p:spPr>
        <p:txBody>
          <a:bodyPr spcFirstLastPara="1" wrap="square" lIns="91425" tIns="45700" rIns="91425" bIns="45700" anchor="t" anchorCtr="0">
            <a:noAutofit/>
          </a:bodyPr>
          <a:lstStyle>
            <a:lvl1pPr marL="457200" marR="0" lvl="0" indent="-228600" algn="ctr" rtl="0">
              <a:spcBef>
                <a:spcPts val="500"/>
              </a:spcBef>
              <a:spcAft>
                <a:spcPts val="0"/>
              </a:spcAft>
              <a:buClr>
                <a:schemeClr val="lt1"/>
              </a:buClr>
              <a:buSzPts val="2800"/>
              <a:buFont typeface="Arial"/>
              <a:buNone/>
              <a:defRPr sz="2800" b="1" i="0" u="none" strike="noStrike" cap="none">
                <a:solidFill>
                  <a:schemeClr val="lt1"/>
                </a:solidFill>
                <a:latin typeface="Helvetica Neue"/>
                <a:ea typeface="Helvetica Neue"/>
                <a:cs typeface="Helvetica Neue"/>
                <a:sym typeface="Helvetica Neue"/>
              </a:defRPr>
            </a:lvl1pPr>
            <a:lvl2pPr marL="914400" marR="0" lvl="1" indent="-381000" algn="l" rtl="0">
              <a:spcBef>
                <a:spcPts val="500"/>
              </a:spcBef>
              <a:spcAft>
                <a:spcPts val="0"/>
              </a:spcAft>
              <a:buClr>
                <a:srgbClr val="002569"/>
              </a:buClr>
              <a:buSzPts val="2400"/>
              <a:buFont typeface="Arial"/>
              <a:buChar char="•"/>
              <a:defRPr sz="2400" b="0" i="0" u="none" strike="noStrike" cap="none">
                <a:solidFill>
                  <a:srgbClr val="002569"/>
                </a:solidFill>
                <a:latin typeface="Arial"/>
                <a:ea typeface="Arial"/>
                <a:cs typeface="Arial"/>
                <a:sym typeface="Arial"/>
              </a:defRPr>
            </a:lvl2pPr>
            <a:lvl3pPr marL="1371600" marR="0" lvl="2" indent="-381000" algn="l" rtl="0">
              <a:spcBef>
                <a:spcPts val="500"/>
              </a:spcBef>
              <a:spcAft>
                <a:spcPts val="0"/>
              </a:spcAft>
              <a:buClr>
                <a:srgbClr val="002569"/>
              </a:buClr>
              <a:buSzPts val="2400"/>
              <a:buFont typeface="Arial"/>
              <a:buChar char="o"/>
              <a:defRPr sz="2400" b="0" i="0" u="none" strike="noStrike" cap="none">
                <a:solidFill>
                  <a:srgbClr val="002569"/>
                </a:solidFill>
                <a:latin typeface="Arial"/>
                <a:ea typeface="Arial"/>
                <a:cs typeface="Arial"/>
                <a:sym typeface="Arial"/>
              </a:defRPr>
            </a:lvl3pPr>
            <a:lvl4pPr marL="1828800" marR="0" lvl="3" indent="-381000" algn="l" rtl="0">
              <a:spcBef>
                <a:spcPts val="500"/>
              </a:spcBef>
              <a:spcAft>
                <a:spcPts val="0"/>
              </a:spcAft>
              <a:buClr>
                <a:srgbClr val="002569"/>
              </a:buClr>
              <a:buSzPts val="2400"/>
              <a:buFont typeface="Arial"/>
              <a:buChar char="▪"/>
              <a:defRPr sz="2400" b="0" i="0" u="none" strike="noStrike" cap="none">
                <a:solidFill>
                  <a:srgbClr val="002569"/>
                </a:solidFill>
                <a:latin typeface="Arial"/>
                <a:ea typeface="Arial"/>
                <a:cs typeface="Arial"/>
                <a:sym typeface="Arial"/>
              </a:defRPr>
            </a:lvl4pPr>
            <a:lvl5pPr marL="2286000" marR="0" lvl="4" indent="-381000" algn="l" rtl="0">
              <a:spcBef>
                <a:spcPts val="500"/>
              </a:spcBef>
              <a:spcAft>
                <a:spcPts val="0"/>
              </a:spcAft>
              <a:buClr>
                <a:srgbClr val="002569"/>
              </a:buClr>
              <a:buSzPts val="2400"/>
              <a:buFont typeface="Arial"/>
              <a:buChar char="•"/>
              <a:defRPr sz="2400" b="0" i="0" u="none" strike="noStrike" cap="none">
                <a:solidFill>
                  <a:srgbClr val="002569"/>
                </a:solidFill>
                <a:latin typeface="Arial"/>
                <a:ea typeface="Arial"/>
                <a:cs typeface="Arial"/>
                <a:sym typeface="Arial"/>
              </a:defRPr>
            </a:lvl5pPr>
            <a:lvl6pPr marL="2743200" marR="0" lvl="5" indent="-228600" algn="l" rtl="0">
              <a:spcBef>
                <a:spcPts val="500"/>
              </a:spcBef>
              <a:spcAft>
                <a:spcPts val="0"/>
              </a:spcAft>
              <a:buSzPts val="1400"/>
              <a:buNone/>
              <a:defRPr sz="2400" b="0" i="0" u="none" strike="noStrike" cap="none">
                <a:solidFill>
                  <a:srgbClr val="002569"/>
                </a:solidFill>
                <a:latin typeface="Arial"/>
                <a:ea typeface="Arial"/>
                <a:cs typeface="Arial"/>
                <a:sym typeface="Arial"/>
              </a:defRPr>
            </a:lvl6pPr>
            <a:lvl7pPr marL="3200400" marR="0" lvl="6" indent="-228600" algn="l" rtl="0">
              <a:spcBef>
                <a:spcPts val="500"/>
              </a:spcBef>
              <a:spcAft>
                <a:spcPts val="0"/>
              </a:spcAft>
              <a:buSzPts val="1400"/>
              <a:buNone/>
              <a:defRPr sz="2400" b="0" i="0" u="none" strike="noStrike" cap="none">
                <a:solidFill>
                  <a:srgbClr val="002569"/>
                </a:solidFill>
                <a:latin typeface="Arial"/>
                <a:ea typeface="Arial"/>
                <a:cs typeface="Arial"/>
                <a:sym typeface="Arial"/>
              </a:defRPr>
            </a:lvl7pPr>
            <a:lvl8pPr marL="3657600" marR="0" lvl="7" indent="-228600" algn="l" rtl="0">
              <a:spcBef>
                <a:spcPts val="500"/>
              </a:spcBef>
              <a:spcAft>
                <a:spcPts val="0"/>
              </a:spcAft>
              <a:buSzPts val="1400"/>
              <a:buNone/>
              <a:defRPr sz="2400" b="0" i="0" u="none" strike="noStrike" cap="none">
                <a:solidFill>
                  <a:srgbClr val="002569"/>
                </a:solidFill>
                <a:latin typeface="Arial"/>
                <a:ea typeface="Arial"/>
                <a:cs typeface="Arial"/>
                <a:sym typeface="Arial"/>
              </a:defRPr>
            </a:lvl8pPr>
            <a:lvl9pPr marL="4114800" marR="0" lvl="8" indent="-228600" algn="l" rtl="0">
              <a:spcBef>
                <a:spcPts val="500"/>
              </a:spcBef>
              <a:spcAft>
                <a:spcPts val="0"/>
              </a:spcAft>
              <a:buSzPts val="1400"/>
              <a:buNone/>
              <a:defRPr sz="2400" b="0" i="0" u="none" strike="noStrike" cap="none">
                <a:solidFill>
                  <a:srgbClr val="002569"/>
                </a:solidFill>
                <a:latin typeface="Arial"/>
                <a:ea typeface="Arial"/>
                <a:cs typeface="Arial"/>
                <a:sym typeface="Arial"/>
              </a:defRPr>
            </a:lvl9pPr>
          </a:lstStyle>
          <a:p>
            <a:endParaRPr/>
          </a:p>
        </p:txBody>
      </p:sp>
    </p:spTree>
    <p:extLst>
      <p:ext uri="{BB962C8B-B14F-4D97-AF65-F5344CB8AC3E}">
        <p14:creationId xmlns:p14="http://schemas.microsoft.com/office/powerpoint/2010/main" val="34489633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360774444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GB" smtClean="0"/>
              <a:t>Click to edit Master text styles</a:t>
            </a:r>
          </a:p>
        </p:txBody>
      </p:sp>
    </p:spTree>
    <p:extLst>
      <p:ext uri="{BB962C8B-B14F-4D97-AF65-F5344CB8AC3E}">
        <p14:creationId xmlns:p14="http://schemas.microsoft.com/office/powerpoint/2010/main" val="3129686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7872646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609600" y="1535113"/>
            <a:ext cx="5386917"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2231856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Tree>
    <p:extLst>
      <p:ext uri="{BB962C8B-B14F-4D97-AF65-F5344CB8AC3E}">
        <p14:creationId xmlns:p14="http://schemas.microsoft.com/office/powerpoint/2010/main" val="310907181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22823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49"/>
            <a:ext cx="4011084" cy="1162051"/>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4766735"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609601" y="1435102"/>
            <a:ext cx="4011084"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GB" smtClean="0"/>
              <a:t>Click to edit Master text styles</a:t>
            </a:r>
          </a:p>
        </p:txBody>
      </p:sp>
    </p:spTree>
    <p:extLst>
      <p:ext uri="{BB962C8B-B14F-4D97-AF65-F5344CB8AC3E}">
        <p14:creationId xmlns:p14="http://schemas.microsoft.com/office/powerpoint/2010/main" val="42419965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GB" smtClean="0"/>
              <a:t>Drag picture to placeholder or click icon to add</a:t>
            </a:r>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GB" smtClean="0"/>
              <a:t>Click to edit Master text styles</a:t>
            </a:r>
          </a:p>
        </p:txBody>
      </p:sp>
    </p:spTree>
    <p:extLst>
      <p:ext uri="{BB962C8B-B14F-4D97-AF65-F5344CB8AC3E}">
        <p14:creationId xmlns:p14="http://schemas.microsoft.com/office/powerpoint/2010/main" val="39326406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0" y="6210189"/>
            <a:ext cx="12192000" cy="647812"/>
          </a:xfrm>
          <a:prstGeom prst="rect">
            <a:avLst/>
          </a:prstGeom>
          <a:solidFill>
            <a:schemeClr val="accent1">
              <a:lumMod val="20000"/>
              <a:lumOff val="8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377"/>
            <a:endParaRPr lang="en-GB">
              <a:solidFill>
                <a:prstClr val="white"/>
              </a:solidFill>
            </a:endParaRPr>
          </a:p>
        </p:txBody>
      </p:sp>
      <p:sp>
        <p:nvSpPr>
          <p:cNvPr id="8" name="Rectangle 7"/>
          <p:cNvSpPr/>
          <p:nvPr/>
        </p:nvSpPr>
        <p:spPr>
          <a:xfrm>
            <a:off x="0" y="0"/>
            <a:ext cx="12192000" cy="1447800"/>
          </a:xfrm>
          <a:prstGeom prst="rect">
            <a:avLst/>
          </a:prstGeom>
          <a:solidFill>
            <a:schemeClr val="accent1">
              <a:lumMod val="20000"/>
              <a:lumOff val="8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377"/>
            <a:endParaRPr lang="en-GB">
              <a:solidFill>
                <a:prstClr val="white"/>
              </a:solidFill>
            </a:endParaRPr>
          </a:p>
        </p:txBody>
      </p:sp>
      <p:sp>
        <p:nvSpPr>
          <p:cNvPr id="2" name="Title Placeholder 1"/>
          <p:cNvSpPr>
            <a:spLocks noGrp="1"/>
          </p:cNvSpPr>
          <p:nvPr>
            <p:ph type="title"/>
          </p:nvPr>
        </p:nvSpPr>
        <p:spPr>
          <a:xfrm>
            <a:off x="1930400" y="148819"/>
            <a:ext cx="8331200" cy="1143000"/>
          </a:xfrm>
          <a:prstGeom prst="rect">
            <a:avLst/>
          </a:prstGeom>
        </p:spPr>
        <p:txBody>
          <a:bodyPr vert="horz" lIns="91440" tIns="45720" rIns="91440" bIns="45720" rtlCol="0" anchor="ctr">
            <a:normAutofit/>
          </a:bodyPr>
          <a:lstStyle/>
          <a:p>
            <a:r>
              <a:rPr lang="en-GB" smtClean="0"/>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pic>
        <p:nvPicPr>
          <p:cNvPr id="7" name="Picture 6"/>
          <p:cNvPicPr>
            <a:picLocks noChangeArrowheads="1"/>
          </p:cNvPicPr>
          <p:nvPr/>
        </p:nvPicPr>
        <p:blipFill>
          <a:blip r:embed="rId15" cstate="print"/>
          <a:srcRect/>
          <a:stretch>
            <a:fillRect/>
          </a:stretch>
        </p:blipFill>
        <p:spPr bwMode="auto">
          <a:xfrm>
            <a:off x="9797" y="202136"/>
            <a:ext cx="1723588" cy="1036369"/>
          </a:xfrm>
          <a:prstGeom prst="rect">
            <a:avLst/>
          </a:prstGeom>
          <a:noFill/>
          <a:ln w="12700">
            <a:noFill/>
            <a:miter lim="800000"/>
            <a:headEnd/>
            <a:tailEnd/>
          </a:ln>
        </p:spPr>
      </p:pic>
      <p:pic>
        <p:nvPicPr>
          <p:cNvPr id="9" name="Picture 8"/>
          <p:cNvPicPr>
            <a:picLocks/>
          </p:cNvPicPr>
          <p:nvPr/>
        </p:nvPicPr>
        <p:blipFill>
          <a:blip r:embed="rId16" cstate="print"/>
          <a:stretch>
            <a:fillRect/>
          </a:stretch>
        </p:blipFill>
        <p:spPr>
          <a:xfrm>
            <a:off x="10677789" y="48319"/>
            <a:ext cx="1344000" cy="1344000"/>
          </a:xfrm>
          <a:prstGeom prst="rect">
            <a:avLst/>
          </a:prstGeom>
        </p:spPr>
      </p:pic>
      <p:sp>
        <p:nvSpPr>
          <p:cNvPr id="12" name="TextBox 11"/>
          <p:cNvSpPr txBox="1"/>
          <p:nvPr userDrawn="1"/>
        </p:nvSpPr>
        <p:spPr>
          <a:xfrm>
            <a:off x="95907" y="6355262"/>
            <a:ext cx="9730730" cy="246221"/>
          </a:xfrm>
          <a:prstGeom prst="rect">
            <a:avLst/>
          </a:prstGeom>
          <a:noFill/>
        </p:spPr>
        <p:txBody>
          <a:bodyPr wrap="square" rtlCol="0">
            <a:spAutoFit/>
          </a:bodyPr>
          <a:lstStyle/>
          <a:p>
            <a:pPr defTabSz="914377" fontAlgn="base">
              <a:spcBef>
                <a:spcPct val="0"/>
              </a:spcBef>
              <a:spcAft>
                <a:spcPct val="0"/>
              </a:spcAft>
            </a:pPr>
            <a:r>
              <a:rPr lang="en-GB" sz="1000" b="1" dirty="0" smtClean="0">
                <a:solidFill>
                  <a:srgbClr val="676A55"/>
                </a:solidFill>
                <a:latin typeface="Tahoma" pitchFamily="34" charset="0"/>
              </a:rPr>
              <a:t>14</a:t>
            </a:r>
            <a:r>
              <a:rPr lang="en-GB" sz="1000" b="1" baseline="30000" dirty="0" smtClean="0">
                <a:solidFill>
                  <a:srgbClr val="676A55"/>
                </a:solidFill>
                <a:latin typeface="Tahoma" pitchFamily="34" charset="0"/>
              </a:rPr>
              <a:t>th</a:t>
            </a:r>
            <a:r>
              <a:rPr lang="en-GB" sz="1000" b="1" dirty="0" smtClean="0">
                <a:solidFill>
                  <a:srgbClr val="676A55"/>
                </a:solidFill>
                <a:latin typeface="Tahoma" pitchFamily="34" charset="0"/>
              </a:rPr>
              <a:t> </a:t>
            </a:r>
            <a:r>
              <a:rPr lang="en-GB" sz="1000" b="1" dirty="0" smtClean="0">
                <a:solidFill>
                  <a:srgbClr val="676A55"/>
                </a:solidFill>
                <a:latin typeface="Tahoma" pitchFamily="34" charset="0"/>
              </a:rPr>
              <a:t>Session of Joint CEOS/CGMS </a:t>
            </a:r>
            <a:r>
              <a:rPr lang="en-GB" sz="1000" b="1" dirty="0" err="1" smtClean="0">
                <a:solidFill>
                  <a:srgbClr val="676A55"/>
                </a:solidFill>
                <a:latin typeface="Tahoma" pitchFamily="34" charset="0"/>
              </a:rPr>
              <a:t>WGClimate</a:t>
            </a:r>
            <a:r>
              <a:rPr lang="en-GB" sz="1000" b="1" dirty="0" smtClean="0">
                <a:solidFill>
                  <a:srgbClr val="676A55"/>
                </a:solidFill>
                <a:latin typeface="Tahoma" pitchFamily="34" charset="0"/>
              </a:rPr>
              <a:t>,  </a:t>
            </a:r>
            <a:r>
              <a:rPr lang="en-GB" sz="1000" b="1" dirty="0" smtClean="0">
                <a:solidFill>
                  <a:srgbClr val="676A55"/>
                </a:solidFill>
                <a:latin typeface="Tahoma" pitchFamily="34" charset="0"/>
              </a:rPr>
              <a:t>16</a:t>
            </a:r>
            <a:r>
              <a:rPr lang="en-GB" sz="1000" b="1" baseline="0" dirty="0" smtClean="0">
                <a:solidFill>
                  <a:srgbClr val="676A55"/>
                </a:solidFill>
                <a:latin typeface="Tahoma" pitchFamily="34" charset="0"/>
              </a:rPr>
              <a:t> March</a:t>
            </a:r>
            <a:r>
              <a:rPr lang="en-GB" sz="1000" b="1" dirty="0" smtClean="0">
                <a:solidFill>
                  <a:srgbClr val="676A55"/>
                </a:solidFill>
                <a:latin typeface="Tahoma" pitchFamily="34" charset="0"/>
              </a:rPr>
              <a:t> 2021, </a:t>
            </a:r>
            <a:r>
              <a:rPr lang="en-GB" sz="1000" b="1" dirty="0" smtClean="0">
                <a:solidFill>
                  <a:srgbClr val="676A55"/>
                </a:solidFill>
                <a:latin typeface="Tahoma" pitchFamily="34" charset="0"/>
              </a:rPr>
              <a:t>Virtual Meeting</a:t>
            </a:r>
            <a:endParaRPr lang="en-GB" sz="1000" b="1" dirty="0">
              <a:solidFill>
                <a:srgbClr val="676A55"/>
              </a:solidFill>
              <a:latin typeface="Tahoma" pitchFamily="34" charset="0"/>
            </a:endParaRPr>
          </a:p>
        </p:txBody>
      </p:sp>
      <p:pic>
        <p:nvPicPr>
          <p:cNvPr id="13" name="Picture 12"/>
          <p:cNvPicPr>
            <a:picLocks/>
          </p:cNvPicPr>
          <p:nvPr userDrawn="1"/>
        </p:nvPicPr>
        <p:blipFill>
          <a:blip r:embed="rId17" cstate="print"/>
          <a:stretch>
            <a:fillRect/>
          </a:stretch>
        </p:blipFill>
        <p:spPr>
          <a:xfrm>
            <a:off x="9829439" y="6252633"/>
            <a:ext cx="2365363" cy="605369"/>
          </a:xfrm>
          <a:prstGeom prst="rect">
            <a:avLst/>
          </a:prstGeom>
        </p:spPr>
      </p:pic>
    </p:spTree>
    <p:extLst>
      <p:ext uri="{BB962C8B-B14F-4D97-AF65-F5344CB8AC3E}">
        <p14:creationId xmlns:p14="http://schemas.microsoft.com/office/powerpoint/2010/main" val="1800655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84" r:id="rId13"/>
  </p:sldLayoutIdLst>
  <p:timing>
    <p:tnLst>
      <p:par>
        <p:cTn id="1" dur="indefinite" restart="never" nodeType="tmRoot"/>
      </p:par>
    </p:tnLst>
  </p:timing>
  <p:hf sldNum="0" hdr="0" dt="0"/>
  <p:txStyles>
    <p:titleStyle>
      <a:lvl1pPr algn="ctr" defTabSz="914377" rtl="0" eaLnBrk="1" latinLnBrk="0" hangingPunct="1">
        <a:spcBef>
          <a:spcPct val="0"/>
        </a:spcBef>
        <a:buNone/>
        <a:defRPr sz="4400" kern="1200">
          <a:solidFill>
            <a:schemeClr val="tx1"/>
          </a:solidFill>
          <a:latin typeface="+mj-lt"/>
          <a:ea typeface="+mj-ea"/>
          <a:cs typeface="+mj-cs"/>
        </a:defRPr>
      </a:lvl1pPr>
    </p:titleStyle>
    <p:bodyStyle>
      <a:lvl1pPr marL="342891" indent="-342891" algn="l" defTabSz="914377"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32" indent="-285744" algn="l" defTabSz="914377"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71" indent="-228594" algn="l" defTabSz="914377"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160"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349"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hyperlink" Target="https://climatemonitoring.info/ecvinventory/"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394139" y="1879661"/>
            <a:ext cx="11524592" cy="1470025"/>
          </a:xfrm>
          <a:prstGeom prst="rect">
            <a:avLst/>
          </a:prstGeom>
        </p:spPr>
        <p:txBody>
          <a:bodyPr vert="horz" lIns="91440" tIns="45720" rIns="91440" bIns="45720" rtlCol="0" anchor="ctr">
            <a:noAutofit/>
          </a:bodyPr>
          <a:lstStyle>
            <a:lvl1pPr algn="ctr" defTabSz="914377" rtl="0" eaLnBrk="1" latinLnBrk="0" hangingPunct="1">
              <a:spcBef>
                <a:spcPct val="0"/>
              </a:spcBef>
              <a:buNone/>
              <a:defRPr sz="4400" kern="1200">
                <a:solidFill>
                  <a:schemeClr val="tx1"/>
                </a:solidFill>
                <a:latin typeface="+mj-lt"/>
                <a:ea typeface="+mj-ea"/>
                <a:cs typeface="+mj-cs"/>
              </a:defRPr>
            </a:lvl1pPr>
          </a:lstStyle>
          <a:p>
            <a:r>
              <a:rPr lang="en-GB" sz="4533" b="1" dirty="0" smtClean="0"/>
              <a:t>Status of ECV Inventory, Gap Analysis and Coordinated Action Plan</a:t>
            </a:r>
            <a:endParaRPr lang="en-GB" sz="4533" b="1" cap="all" dirty="0"/>
          </a:p>
        </p:txBody>
      </p:sp>
      <p:sp>
        <p:nvSpPr>
          <p:cNvPr id="5" name="Shape 11"/>
          <p:cNvSpPr/>
          <p:nvPr/>
        </p:nvSpPr>
        <p:spPr>
          <a:xfrm>
            <a:off x="160098" y="3853557"/>
            <a:ext cx="7715919" cy="246792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p>
            <a:pPr>
              <a:lnSpc>
                <a:spcPct val="150000"/>
              </a:lnSpc>
              <a:defRPr>
                <a:solidFill>
                  <a:srgbClr val="000000"/>
                </a:solidFill>
              </a:defRPr>
            </a:pPr>
            <a:r>
              <a:rPr lang="en-GB" sz="2400" b="1" baseline="30000" dirty="0" smtClean="0">
                <a:solidFill>
                  <a:srgbClr val="1F497D">
                    <a:lumMod val="60000"/>
                    <a:lumOff val="40000"/>
                  </a:srgbClr>
                </a:solidFill>
                <a:ea typeface="Arial Bold"/>
                <a:cs typeface="Arial Bold"/>
                <a:sym typeface="Arial Bold"/>
              </a:rPr>
              <a:t>1</a:t>
            </a:r>
            <a:r>
              <a:rPr lang="en-GB" sz="2400" b="1" dirty="0" smtClean="0">
                <a:solidFill>
                  <a:srgbClr val="1F497D">
                    <a:lumMod val="60000"/>
                    <a:lumOff val="40000"/>
                  </a:srgbClr>
                </a:solidFill>
                <a:ea typeface="Arial Bold"/>
                <a:cs typeface="Arial Bold"/>
                <a:sym typeface="Arial Bold"/>
              </a:rPr>
              <a:t>Jörg Schulz </a:t>
            </a:r>
            <a:r>
              <a:rPr lang="en-GB" sz="2400" b="1" dirty="0">
                <a:solidFill>
                  <a:srgbClr val="1F497D">
                    <a:lumMod val="60000"/>
                    <a:lumOff val="40000"/>
                  </a:srgbClr>
                </a:solidFill>
                <a:ea typeface="Arial Bold"/>
                <a:cs typeface="Arial Bold"/>
                <a:sym typeface="Arial Bold"/>
              </a:rPr>
              <a:t>and </a:t>
            </a:r>
            <a:r>
              <a:rPr lang="en-GB" sz="2400" b="1" baseline="30000" dirty="0" smtClean="0">
                <a:solidFill>
                  <a:srgbClr val="1F497D">
                    <a:lumMod val="60000"/>
                    <a:lumOff val="40000"/>
                  </a:srgbClr>
                </a:solidFill>
                <a:ea typeface="Arial Bold"/>
                <a:cs typeface="Arial Bold"/>
                <a:sym typeface="Arial Bold"/>
              </a:rPr>
              <a:t>2</a:t>
            </a:r>
            <a:r>
              <a:rPr lang="en-GB" sz="2400" b="1" dirty="0" smtClean="0">
                <a:solidFill>
                  <a:srgbClr val="1F497D">
                    <a:lumMod val="60000"/>
                    <a:lumOff val="40000"/>
                  </a:srgbClr>
                </a:solidFill>
                <a:ea typeface="Arial Bold"/>
                <a:cs typeface="Arial Bold"/>
                <a:sym typeface="Arial Bold"/>
              </a:rPr>
              <a:t>Alexandra Nunes</a:t>
            </a:r>
          </a:p>
          <a:p>
            <a:pPr>
              <a:lnSpc>
                <a:spcPct val="150000"/>
              </a:lnSpc>
              <a:defRPr>
                <a:solidFill>
                  <a:srgbClr val="000000"/>
                </a:solidFill>
              </a:defRPr>
            </a:pPr>
            <a:endParaRPr lang="en-GB" sz="2400" b="1" dirty="0" smtClean="0">
              <a:solidFill>
                <a:srgbClr val="1F497D">
                  <a:lumMod val="60000"/>
                  <a:lumOff val="40000"/>
                </a:srgbClr>
              </a:solidFill>
              <a:ea typeface="Arial Bold"/>
              <a:cs typeface="Arial Bold"/>
              <a:sym typeface="Arial Bold"/>
            </a:endParaRPr>
          </a:p>
          <a:p>
            <a:pPr>
              <a:lnSpc>
                <a:spcPct val="150000"/>
              </a:lnSpc>
              <a:defRPr>
                <a:solidFill>
                  <a:srgbClr val="000000"/>
                </a:solidFill>
              </a:defRPr>
            </a:pPr>
            <a:r>
              <a:rPr lang="en-GB" sz="2400" b="1" baseline="30000" dirty="0" smtClean="0">
                <a:solidFill>
                  <a:srgbClr val="1F497D">
                    <a:lumMod val="60000"/>
                    <a:lumOff val="40000"/>
                  </a:srgbClr>
                </a:solidFill>
                <a:ea typeface="Arial Bold"/>
                <a:cs typeface="Arial Bold"/>
                <a:sym typeface="Arial Bold"/>
              </a:rPr>
              <a:t>1</a:t>
            </a:r>
            <a:r>
              <a:rPr lang="en-GB" sz="2400" b="1" dirty="0" smtClean="0">
                <a:solidFill>
                  <a:srgbClr val="1F497D">
                    <a:lumMod val="60000"/>
                    <a:lumOff val="40000"/>
                  </a:srgbClr>
                </a:solidFill>
                <a:ea typeface="Arial Bold"/>
                <a:cs typeface="Arial Bold"/>
                <a:sym typeface="Arial Bold"/>
              </a:rPr>
              <a:t>EUMETSAT, </a:t>
            </a:r>
            <a:r>
              <a:rPr lang="en-GB" sz="2400" b="1" baseline="30000" dirty="0" smtClean="0">
                <a:solidFill>
                  <a:srgbClr val="1F497D">
                    <a:lumMod val="60000"/>
                    <a:lumOff val="40000"/>
                  </a:srgbClr>
                </a:solidFill>
                <a:ea typeface="Arial Bold"/>
                <a:cs typeface="Arial Bold"/>
                <a:sym typeface="Arial Bold"/>
              </a:rPr>
              <a:t>2</a:t>
            </a:r>
            <a:r>
              <a:rPr lang="en-GB" sz="2400" b="1" dirty="0" smtClean="0">
                <a:solidFill>
                  <a:srgbClr val="1F497D">
                    <a:lumMod val="60000"/>
                    <a:lumOff val="40000"/>
                  </a:srgbClr>
                </a:solidFill>
                <a:ea typeface="Arial Bold"/>
                <a:cs typeface="Arial Bold"/>
                <a:sym typeface="Arial Bold"/>
              </a:rPr>
              <a:t>HAMTEC</a:t>
            </a:r>
            <a:endParaRPr lang="en-GB" sz="2400" b="1" dirty="0" smtClean="0">
              <a:solidFill>
                <a:srgbClr val="1F497D">
                  <a:lumMod val="60000"/>
                  <a:lumOff val="40000"/>
                </a:srgbClr>
              </a:solidFill>
              <a:ea typeface="Arial Bold"/>
              <a:cs typeface="Arial Bold"/>
              <a:sym typeface="Arial Bold"/>
            </a:endParaRPr>
          </a:p>
        </p:txBody>
      </p:sp>
      <p:pic>
        <p:nvPicPr>
          <p:cNvPr id="6" name="Picture 5" descr="cgms_logo.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76018" y="4498964"/>
            <a:ext cx="1218245" cy="1318645"/>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30751" y="4828836"/>
            <a:ext cx="2105589" cy="988773"/>
          </a:xfrm>
          <a:prstGeom prst="rect">
            <a:avLst/>
          </a:prstGeom>
        </p:spPr>
      </p:pic>
    </p:spTree>
    <p:extLst>
      <p:ext uri="{BB962C8B-B14F-4D97-AF65-F5344CB8AC3E}">
        <p14:creationId xmlns:p14="http://schemas.microsoft.com/office/powerpoint/2010/main" val="25769332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200" b="1" dirty="0"/>
              <a:t>Gap analysis and </a:t>
            </a:r>
            <a:r>
              <a:rPr lang="en-US" sz="3200" b="1" dirty="0" smtClean="0"/>
              <a:t>coordinated action plan</a:t>
            </a:r>
            <a:endParaRPr lang="en-GB" sz="3200" b="1" dirty="0"/>
          </a:p>
        </p:txBody>
      </p:sp>
      <p:sp>
        <p:nvSpPr>
          <p:cNvPr id="107" name="Google Shape;107;p5"/>
          <p:cNvSpPr txBox="1">
            <a:spLocks noGrp="1"/>
          </p:cNvSpPr>
          <p:nvPr>
            <p:ph type="body" idx="4294967295"/>
          </p:nvPr>
        </p:nvSpPr>
        <p:spPr>
          <a:xfrm>
            <a:off x="363983" y="1484790"/>
            <a:ext cx="11647503" cy="4724400"/>
          </a:xfrm>
          <a:prstGeom prst="rect">
            <a:avLst/>
          </a:prstGeom>
          <a:noFill/>
          <a:ln>
            <a:noFill/>
          </a:ln>
        </p:spPr>
        <p:txBody>
          <a:bodyPr spcFirstLastPara="1" vert="horz" wrap="square" lIns="91425" tIns="45700" rIns="91425" bIns="45700" rtlCol="0" anchor="t" anchorCtr="0">
            <a:noAutofit/>
          </a:bodyPr>
          <a:lstStyle/>
          <a:p>
            <a:r>
              <a:rPr lang="en-GB" sz="2200" dirty="0"/>
              <a:t>The delivery of the Cycle 3 Gap Analysis and Coordinated Action Plan has moved to </a:t>
            </a:r>
            <a:r>
              <a:rPr lang="en-GB" sz="2200" dirty="0" smtClean="0"/>
              <a:t>spring 2021 </a:t>
            </a:r>
            <a:r>
              <a:rPr lang="en-GB" sz="2200" dirty="0"/>
              <a:t>(due to </a:t>
            </a:r>
            <a:r>
              <a:rPr lang="en-GB" sz="2200" dirty="0" smtClean="0"/>
              <a:t>continuous COVID-19 </a:t>
            </a:r>
            <a:r>
              <a:rPr lang="en-GB" sz="2200" dirty="0"/>
              <a:t>impact), </a:t>
            </a:r>
            <a:r>
              <a:rPr lang="en-GB" sz="2200" dirty="0" smtClean="0"/>
              <a:t>virtual </a:t>
            </a:r>
            <a:r>
              <a:rPr lang="en-GB" sz="2200" dirty="0"/>
              <a:t>endorsement until end of </a:t>
            </a:r>
            <a:r>
              <a:rPr lang="en-GB" sz="2200" dirty="0" smtClean="0"/>
              <a:t>2020 wasn’t possible</a:t>
            </a:r>
          </a:p>
          <a:p>
            <a:pPr lvl="1"/>
            <a:r>
              <a:rPr lang="en-GB" sz="2000" dirty="0" smtClean="0"/>
              <a:t>Major gap is the progress on ECVs we analysed in the first gap analysis, but we are working on it</a:t>
            </a:r>
            <a:endParaRPr sz="2000" dirty="0"/>
          </a:p>
          <a:p>
            <a:r>
              <a:rPr lang="en-GB" sz="2200" dirty="0"/>
              <a:t>Gap analysis process will be further rationalised to ensure affordability. It will involve an annual workshop to which agencies are requested to send experts on </a:t>
            </a:r>
            <a:r>
              <a:rPr lang="en-GB" sz="2200" dirty="0" smtClean="0"/>
              <a:t>ECVs</a:t>
            </a:r>
          </a:p>
          <a:p>
            <a:r>
              <a:rPr lang="en-GB" sz="2200" dirty="0" smtClean="0"/>
              <a:t>Encouraged </a:t>
            </a:r>
            <a:r>
              <a:rPr lang="en-GB" sz="2200" dirty="0"/>
              <a:t>CEOS members to inform us about particular needs for gap analysis that are most useful for them  </a:t>
            </a:r>
            <a:r>
              <a:rPr lang="en-GB" sz="2200" dirty="0" smtClean="0"/>
              <a:t>- </a:t>
            </a:r>
            <a:r>
              <a:rPr lang="en-GB" sz="2200" dirty="0" smtClean="0">
                <a:solidFill>
                  <a:srgbClr val="FF0000"/>
                </a:solidFill>
              </a:rPr>
              <a:t>did not hear from anybody</a:t>
            </a:r>
          </a:p>
          <a:p>
            <a:r>
              <a:rPr lang="en-GB" sz="2200" dirty="0">
                <a:solidFill>
                  <a:srgbClr val="FF0000"/>
                </a:solidFill>
              </a:rPr>
              <a:t>Need to </a:t>
            </a:r>
            <a:r>
              <a:rPr lang="en-GB" sz="2200" dirty="0" smtClean="0">
                <a:solidFill>
                  <a:srgbClr val="FF0000"/>
                </a:solidFill>
              </a:rPr>
              <a:t>identify, discuss and decide on topics for V4 gap analysis shortly after next meeting</a:t>
            </a:r>
          </a:p>
          <a:p>
            <a:pPr lvl="1"/>
            <a:r>
              <a:rPr lang="en-GB" sz="2000" dirty="0" smtClean="0">
                <a:solidFill>
                  <a:srgbClr val="FF0000"/>
                </a:solidFill>
              </a:rPr>
              <a:t>Action to </a:t>
            </a:r>
            <a:r>
              <a:rPr lang="en-GB" sz="2000" dirty="0" err="1" smtClean="0">
                <a:solidFill>
                  <a:srgbClr val="FF0000"/>
                </a:solidFill>
              </a:rPr>
              <a:t>WGClimat</a:t>
            </a:r>
            <a:r>
              <a:rPr lang="en-GB" sz="2000" dirty="0" err="1" smtClean="0">
                <a:solidFill>
                  <a:srgbClr val="FF0000"/>
                </a:solidFill>
              </a:rPr>
              <a:t>e</a:t>
            </a:r>
            <a:r>
              <a:rPr lang="en-GB" sz="2000" dirty="0" smtClean="0">
                <a:solidFill>
                  <a:srgbClr val="FF0000"/>
                </a:solidFill>
              </a:rPr>
              <a:t> members: Send your ideas and expectations to me and I will present a proposal at the meeting in April</a:t>
            </a:r>
            <a:endParaRPr sz="2000" dirty="0">
              <a:solidFill>
                <a:srgbClr val="FF0000"/>
              </a:solidFill>
            </a:endParaRPr>
          </a:p>
          <a:p>
            <a:r>
              <a:rPr lang="en-GB" sz="2200" dirty="0"/>
              <a:t>Many of the </a:t>
            </a:r>
            <a:r>
              <a:rPr lang="en-GB" sz="2200" dirty="0" smtClean="0"/>
              <a:t>Coordinated </a:t>
            </a:r>
            <a:r>
              <a:rPr lang="en-GB" sz="2200" dirty="0"/>
              <a:t>Actions found their way into the CEOS work plan, not all </a:t>
            </a:r>
            <a:r>
              <a:rPr lang="en-GB" sz="2200" dirty="0" smtClean="0"/>
              <a:t>though</a:t>
            </a:r>
          </a:p>
          <a:p>
            <a:pPr lvl="1"/>
            <a:r>
              <a:rPr lang="en-GB" sz="2000" dirty="0" smtClean="0">
                <a:solidFill>
                  <a:srgbClr val="FF0000"/>
                </a:solidFill>
              </a:rPr>
              <a:t>Need to make effort to integrate or close coordinated actions, should have tim</a:t>
            </a:r>
            <a:r>
              <a:rPr lang="en-GB" sz="2000" dirty="0" smtClean="0">
                <a:solidFill>
                  <a:srgbClr val="FF0000"/>
                </a:solidFill>
              </a:rPr>
              <a:t>e in next meeting in April to discuss those and take decisions</a:t>
            </a:r>
            <a:r>
              <a:rPr lang="en-GB" sz="2000" dirty="0" smtClean="0">
                <a:solidFill>
                  <a:srgbClr val="FF0000"/>
                </a:solidFill>
              </a:rPr>
              <a:t> </a:t>
            </a:r>
            <a:endParaRPr sz="2000" dirty="0">
              <a:solidFill>
                <a:srgbClr val="FF0000"/>
              </a:solidFill>
            </a:endParaRPr>
          </a:p>
        </p:txBody>
      </p:sp>
    </p:spTree>
    <p:extLst>
      <p:ext uri="{BB962C8B-B14F-4D97-AF65-F5344CB8AC3E}">
        <p14:creationId xmlns:p14="http://schemas.microsoft.com/office/powerpoint/2010/main" val="8751050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smtClean="0"/>
              <a:t>Miscellaneous</a:t>
            </a:r>
            <a:endParaRPr lang="en-GB" sz="3200" b="1" dirty="0"/>
          </a:p>
        </p:txBody>
      </p:sp>
      <p:sp>
        <p:nvSpPr>
          <p:cNvPr id="3" name="Google Shape;107;p5"/>
          <p:cNvSpPr txBox="1">
            <a:spLocks/>
          </p:cNvSpPr>
          <p:nvPr/>
        </p:nvSpPr>
        <p:spPr>
          <a:xfrm>
            <a:off x="272248" y="1435730"/>
            <a:ext cx="11647503" cy="4748501"/>
          </a:xfrm>
          <a:prstGeom prst="rect">
            <a:avLst/>
          </a:prstGeom>
          <a:noFill/>
          <a:ln>
            <a:noFill/>
          </a:ln>
        </p:spPr>
        <p:txBody>
          <a:bodyPr spcFirstLastPara="1" vert="horz" wrap="square" lIns="91425" tIns="45700" rIns="91425" bIns="45700" rtlCol="0" anchor="t" anchorCtr="0">
            <a:noAutofit/>
          </a:bodyPr>
          <a:lstStyle>
            <a:lvl1pPr marL="342891" indent="-342891" algn="l" defTabSz="914377"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32" indent="-285744" algn="l" defTabSz="914377"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71" indent="-228594" algn="l" defTabSz="914377"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160"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349"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smtClean="0"/>
              <a:t>GCOS Status Report Review – Who is doing it, making comments on Facts about the ECV Inventory and Actions related to </a:t>
            </a:r>
            <a:r>
              <a:rPr lang="en-US" sz="2400" dirty="0" err="1" smtClean="0"/>
              <a:t>WGClimate</a:t>
            </a:r>
            <a:r>
              <a:rPr lang="en-US" sz="2400" dirty="0" smtClean="0"/>
              <a:t>?</a:t>
            </a:r>
          </a:p>
          <a:p>
            <a:r>
              <a:rPr lang="en-US" sz="2400" dirty="0" smtClean="0"/>
              <a:t>More GCOS ECVs could be addressed with space data:</a:t>
            </a:r>
          </a:p>
          <a:p>
            <a:pPr lvl="1"/>
            <a:r>
              <a:rPr lang="en-US" sz="2000" dirty="0" smtClean="0"/>
              <a:t>River discharge</a:t>
            </a:r>
          </a:p>
          <a:p>
            <a:pPr lvl="1"/>
            <a:r>
              <a:rPr lang="en-GB" sz="2000" dirty="0" smtClean="0"/>
              <a:t>ECV </a:t>
            </a:r>
            <a:r>
              <a:rPr lang="en-GB" sz="2000" dirty="0"/>
              <a:t>Marine Habitats – ECV Product Mangrove Forests Cover might be added to the lot of space-observable GCOS ECVs: JAXA submitted an entry tagged as Land Cover, still under </a:t>
            </a:r>
            <a:r>
              <a:rPr lang="en-GB" sz="2000" dirty="0" smtClean="0"/>
              <a:t>review</a:t>
            </a:r>
          </a:p>
          <a:p>
            <a:r>
              <a:rPr lang="en-GB" sz="2400" dirty="0" smtClean="0"/>
              <a:t>Still need to decide on data records from space for non ECVs:</a:t>
            </a:r>
          </a:p>
          <a:p>
            <a:pPr lvl="1"/>
            <a:r>
              <a:rPr lang="en-GB" sz="2000" dirty="0" smtClean="0"/>
              <a:t>NDVI (discussed this 11</a:t>
            </a:r>
            <a:r>
              <a:rPr lang="en-GB" sz="2000" baseline="30000" dirty="0" smtClean="0"/>
              <a:t>th</a:t>
            </a:r>
            <a:r>
              <a:rPr lang="en-GB" sz="2000" dirty="0" smtClean="0"/>
              <a:t> meeting but did not take a decision)</a:t>
            </a:r>
          </a:p>
          <a:p>
            <a:r>
              <a:rPr lang="en-US" sz="2400" dirty="0" smtClean="0"/>
              <a:t>New things could be catalogues of:</a:t>
            </a:r>
          </a:p>
          <a:p>
            <a:pPr lvl="1"/>
            <a:r>
              <a:rPr lang="en-US" sz="2000" dirty="0" smtClean="0"/>
              <a:t>F(C)DR</a:t>
            </a:r>
          </a:p>
          <a:p>
            <a:pPr lvl="1"/>
            <a:r>
              <a:rPr lang="en-US" sz="2000" dirty="0" smtClean="0"/>
              <a:t>obs4MIPs data sets (indicator of existing data records)</a:t>
            </a:r>
          </a:p>
          <a:p>
            <a:pPr lvl="1"/>
            <a:r>
              <a:rPr lang="en-US" sz="2000" dirty="0" smtClean="0"/>
              <a:t>Data sets used for GHG and AFOLU</a:t>
            </a:r>
          </a:p>
        </p:txBody>
      </p:sp>
    </p:spTree>
    <p:extLst>
      <p:ext uri="{BB962C8B-B14F-4D97-AF65-F5344CB8AC3E}">
        <p14:creationId xmlns:p14="http://schemas.microsoft.com/office/powerpoint/2010/main" val="5633109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smtClean="0"/>
              <a:t>Evolution of </a:t>
            </a:r>
            <a:r>
              <a:rPr lang="en-US" sz="3200" b="1" dirty="0"/>
              <a:t>ECV </a:t>
            </a:r>
            <a:r>
              <a:rPr lang="en-US" sz="3200" b="1" dirty="0" smtClean="0"/>
              <a:t>Inventory since v</a:t>
            </a:r>
            <a:r>
              <a:rPr lang="en-US" sz="3200" b="1" dirty="0"/>
              <a:t>3</a:t>
            </a:r>
            <a:r>
              <a:rPr lang="en-US" sz="3200" b="1" dirty="0" smtClean="0"/>
              <a:t>.0</a:t>
            </a:r>
            <a:endParaRPr lang="en-GB" sz="3200" b="1" dirty="0"/>
          </a:p>
        </p:txBody>
      </p:sp>
      <p:grpSp>
        <p:nvGrpSpPr>
          <p:cNvPr id="234" name="Group 233"/>
          <p:cNvGrpSpPr/>
          <p:nvPr/>
        </p:nvGrpSpPr>
        <p:grpSpPr>
          <a:xfrm>
            <a:off x="569235" y="2319207"/>
            <a:ext cx="6984776" cy="1798932"/>
            <a:chOff x="539554" y="1812093"/>
            <a:chExt cx="7704856" cy="1798932"/>
          </a:xfrm>
        </p:grpSpPr>
        <p:grpSp>
          <p:nvGrpSpPr>
            <p:cNvPr id="235" name="Group 234"/>
            <p:cNvGrpSpPr/>
            <p:nvPr/>
          </p:nvGrpSpPr>
          <p:grpSpPr>
            <a:xfrm>
              <a:off x="539554" y="1812093"/>
              <a:ext cx="7704856" cy="1710329"/>
              <a:chOff x="539553" y="1812093"/>
              <a:chExt cx="5616000" cy="1710329"/>
            </a:xfrm>
          </p:grpSpPr>
          <p:sp>
            <p:nvSpPr>
              <p:cNvPr id="243" name="Rectangle 242"/>
              <p:cNvSpPr/>
              <p:nvPr/>
            </p:nvSpPr>
            <p:spPr>
              <a:xfrm>
                <a:off x="539553" y="1812093"/>
                <a:ext cx="5616000" cy="392771"/>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4" name="Rectangle 243"/>
              <p:cNvSpPr/>
              <p:nvPr/>
            </p:nvSpPr>
            <p:spPr>
              <a:xfrm>
                <a:off x="539553" y="2204864"/>
                <a:ext cx="5148000" cy="432048"/>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5" name="Rectangle 244"/>
              <p:cNvSpPr/>
              <p:nvPr/>
            </p:nvSpPr>
            <p:spPr>
              <a:xfrm>
                <a:off x="539553" y="2636912"/>
                <a:ext cx="4788000" cy="432048"/>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6" name="Rectangle 245"/>
              <p:cNvSpPr/>
              <p:nvPr/>
            </p:nvSpPr>
            <p:spPr>
              <a:xfrm>
                <a:off x="539553" y="3068960"/>
                <a:ext cx="3888000" cy="4505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7" name="Rectangle 246"/>
              <p:cNvSpPr/>
              <p:nvPr/>
            </p:nvSpPr>
            <p:spPr>
              <a:xfrm>
                <a:off x="5687553" y="2204864"/>
                <a:ext cx="468000" cy="1314679"/>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8" name="Rectangle 247"/>
              <p:cNvSpPr/>
              <p:nvPr/>
            </p:nvSpPr>
            <p:spPr>
              <a:xfrm>
                <a:off x="5327553" y="2636912"/>
                <a:ext cx="360000" cy="882631"/>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9" name="Rectangle 248"/>
              <p:cNvSpPr/>
              <p:nvPr/>
            </p:nvSpPr>
            <p:spPr>
              <a:xfrm>
                <a:off x="4427553" y="3068960"/>
                <a:ext cx="900000" cy="453462"/>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36" name="TextBox 235"/>
            <p:cNvSpPr txBox="1"/>
            <p:nvPr/>
          </p:nvSpPr>
          <p:spPr>
            <a:xfrm>
              <a:off x="1272714" y="1837298"/>
              <a:ext cx="4655744" cy="338554"/>
            </a:xfrm>
            <a:prstGeom prst="rect">
              <a:avLst/>
            </a:prstGeom>
            <a:noFill/>
          </p:spPr>
          <p:txBody>
            <a:bodyPr wrap="square" rtlCol="0">
              <a:spAutoFit/>
            </a:bodyPr>
            <a:lstStyle/>
            <a:p>
              <a:pPr algn="ctr"/>
              <a:r>
                <a:rPr lang="en-GB" sz="1600" dirty="0" smtClean="0"/>
                <a:t>1782 </a:t>
              </a:r>
              <a:r>
                <a:rPr lang="en-GB" sz="1600" dirty="0"/>
                <a:t>records in the </a:t>
              </a:r>
              <a:r>
                <a:rPr lang="en-GB" sz="1600" dirty="0" smtClean="0"/>
                <a:t>database </a:t>
              </a:r>
              <a:r>
                <a:rPr lang="en-GB" sz="1600" dirty="0" smtClean="0">
                  <a:solidFill>
                    <a:srgbClr val="C00000"/>
                  </a:solidFill>
                </a:rPr>
                <a:t>↑</a:t>
              </a:r>
              <a:r>
                <a:rPr lang="en-GB" sz="1600" dirty="0" smtClean="0"/>
                <a:t> </a:t>
              </a:r>
              <a:r>
                <a:rPr lang="en-GB" sz="1400" dirty="0" smtClean="0">
                  <a:solidFill>
                    <a:schemeClr val="accent3">
                      <a:lumMod val="50000"/>
                    </a:schemeClr>
                  </a:solidFill>
                </a:rPr>
                <a:t>[+96*] </a:t>
              </a:r>
              <a:r>
                <a:rPr lang="en-GB" sz="1400" dirty="0" smtClean="0">
                  <a:solidFill>
                    <a:schemeClr val="accent6">
                      <a:lumMod val="75000"/>
                    </a:schemeClr>
                  </a:solidFill>
                </a:rPr>
                <a:t>[+180**]</a:t>
              </a:r>
              <a:endParaRPr lang="en-GB" sz="1400" dirty="0">
                <a:solidFill>
                  <a:schemeClr val="accent6">
                    <a:lumMod val="75000"/>
                  </a:schemeClr>
                </a:solidFill>
              </a:endParaRPr>
            </a:p>
          </p:txBody>
        </p:sp>
        <p:sp>
          <p:nvSpPr>
            <p:cNvPr id="237" name="TextBox 236"/>
            <p:cNvSpPr txBox="1"/>
            <p:nvPr/>
          </p:nvSpPr>
          <p:spPr>
            <a:xfrm>
              <a:off x="881291" y="2269346"/>
              <a:ext cx="4976781" cy="338554"/>
            </a:xfrm>
            <a:prstGeom prst="rect">
              <a:avLst/>
            </a:prstGeom>
            <a:noFill/>
          </p:spPr>
          <p:txBody>
            <a:bodyPr wrap="square" rtlCol="0">
              <a:spAutoFit/>
            </a:bodyPr>
            <a:lstStyle/>
            <a:p>
              <a:pPr algn="ctr"/>
              <a:r>
                <a:rPr lang="en-GB" sz="1600" dirty="0" smtClean="0"/>
                <a:t>1650 </a:t>
              </a:r>
              <a:r>
                <a:rPr lang="en-GB" sz="1600" dirty="0"/>
                <a:t>records “available</a:t>
              </a:r>
              <a:r>
                <a:rPr lang="en-GB" sz="1600" dirty="0" smtClean="0"/>
                <a:t>” </a:t>
              </a:r>
              <a:r>
                <a:rPr lang="en-GB" sz="1600" dirty="0">
                  <a:solidFill>
                    <a:srgbClr val="C00000"/>
                  </a:solidFill>
                </a:rPr>
                <a:t>↕</a:t>
              </a:r>
              <a:r>
                <a:rPr lang="en-GB" sz="1600" dirty="0" smtClean="0"/>
                <a:t> </a:t>
              </a:r>
              <a:r>
                <a:rPr lang="en-GB" sz="1400" dirty="0" smtClean="0">
                  <a:solidFill>
                    <a:schemeClr val="accent3">
                      <a:lumMod val="50000"/>
                    </a:schemeClr>
                  </a:solidFill>
                </a:rPr>
                <a:t>[+93*] </a:t>
              </a:r>
              <a:r>
                <a:rPr lang="en-GB" sz="1400" dirty="0" smtClean="0">
                  <a:solidFill>
                    <a:schemeClr val="accent6">
                      <a:lumMod val="75000"/>
                    </a:schemeClr>
                  </a:solidFill>
                </a:rPr>
                <a:t>[+177**]</a:t>
              </a:r>
              <a:endParaRPr lang="en-GB" sz="1400" dirty="0">
                <a:solidFill>
                  <a:schemeClr val="accent6">
                    <a:lumMod val="75000"/>
                  </a:schemeClr>
                </a:solidFill>
              </a:endParaRPr>
            </a:p>
          </p:txBody>
        </p:sp>
        <p:sp>
          <p:nvSpPr>
            <p:cNvPr id="238" name="TextBox 237"/>
            <p:cNvSpPr txBox="1"/>
            <p:nvPr/>
          </p:nvSpPr>
          <p:spPr>
            <a:xfrm rot="16200000">
              <a:off x="7303740" y="2573347"/>
              <a:ext cx="1232048" cy="577160"/>
            </a:xfrm>
            <a:prstGeom prst="rect">
              <a:avLst/>
            </a:prstGeom>
            <a:noFill/>
          </p:spPr>
          <p:txBody>
            <a:bodyPr wrap="square" rtlCol="0">
              <a:spAutoFit/>
            </a:bodyPr>
            <a:lstStyle/>
            <a:p>
              <a:pPr algn="ctr"/>
              <a:r>
                <a:rPr lang="en-GB" sz="1400" dirty="0" smtClean="0">
                  <a:solidFill>
                    <a:schemeClr val="bg1">
                      <a:lumMod val="50000"/>
                    </a:schemeClr>
                  </a:solidFill>
                </a:rPr>
                <a:t>132 </a:t>
              </a:r>
              <a:r>
                <a:rPr lang="en-GB" sz="1400" dirty="0">
                  <a:solidFill>
                    <a:schemeClr val="bg1">
                      <a:lumMod val="50000"/>
                    </a:schemeClr>
                  </a:solidFill>
                </a:rPr>
                <a:t>records “deleted”</a:t>
              </a:r>
            </a:p>
          </p:txBody>
        </p:sp>
        <p:sp>
          <p:nvSpPr>
            <p:cNvPr id="239" name="TextBox 238"/>
            <p:cNvSpPr txBox="1"/>
            <p:nvPr/>
          </p:nvSpPr>
          <p:spPr>
            <a:xfrm>
              <a:off x="1224247" y="2701394"/>
              <a:ext cx="4307610" cy="338554"/>
            </a:xfrm>
            <a:prstGeom prst="rect">
              <a:avLst/>
            </a:prstGeom>
            <a:noFill/>
          </p:spPr>
          <p:txBody>
            <a:bodyPr wrap="square" rtlCol="0">
              <a:spAutoFit/>
            </a:bodyPr>
            <a:lstStyle/>
            <a:p>
              <a:pPr algn="ctr"/>
              <a:r>
                <a:rPr lang="en-GB" sz="1600" dirty="0" smtClean="0"/>
                <a:t>1478 </a:t>
              </a:r>
              <a:r>
                <a:rPr lang="en-GB" sz="1600" dirty="0"/>
                <a:t>records “submitted</a:t>
              </a:r>
              <a:r>
                <a:rPr lang="en-GB" sz="1600" dirty="0" smtClean="0"/>
                <a:t>” </a:t>
              </a:r>
              <a:r>
                <a:rPr lang="en-GB" sz="1400" dirty="0" smtClean="0">
                  <a:solidFill>
                    <a:srgbClr val="C00000"/>
                  </a:solidFill>
                </a:rPr>
                <a:t>↕ </a:t>
              </a:r>
              <a:r>
                <a:rPr lang="en-GB" sz="1400" dirty="0" smtClean="0">
                  <a:solidFill>
                    <a:schemeClr val="accent3">
                      <a:lumMod val="50000"/>
                    </a:schemeClr>
                  </a:solidFill>
                </a:rPr>
                <a:t>[+84*] </a:t>
              </a:r>
              <a:r>
                <a:rPr lang="en-GB" sz="1400" dirty="0" smtClean="0">
                  <a:solidFill>
                    <a:schemeClr val="accent6">
                      <a:lumMod val="75000"/>
                    </a:schemeClr>
                  </a:solidFill>
                </a:rPr>
                <a:t>[+75**]</a:t>
              </a:r>
              <a:endParaRPr lang="en-GB" sz="1400" dirty="0">
                <a:solidFill>
                  <a:schemeClr val="accent6">
                    <a:lumMod val="75000"/>
                  </a:schemeClr>
                </a:solidFill>
              </a:endParaRPr>
            </a:p>
          </p:txBody>
        </p:sp>
        <p:sp>
          <p:nvSpPr>
            <p:cNvPr id="240" name="TextBox 239"/>
            <p:cNvSpPr txBox="1"/>
            <p:nvPr/>
          </p:nvSpPr>
          <p:spPr>
            <a:xfrm>
              <a:off x="1147123" y="3133442"/>
              <a:ext cx="4112789" cy="338554"/>
            </a:xfrm>
            <a:prstGeom prst="rect">
              <a:avLst/>
            </a:prstGeom>
            <a:noFill/>
          </p:spPr>
          <p:txBody>
            <a:bodyPr wrap="square" rtlCol="0">
              <a:spAutoFit/>
            </a:bodyPr>
            <a:lstStyle/>
            <a:p>
              <a:pPr algn="ctr"/>
              <a:r>
                <a:rPr lang="en-GB" sz="1600" dirty="0" smtClean="0"/>
                <a:t>1064 </a:t>
              </a:r>
              <a:r>
                <a:rPr lang="en-GB" sz="1600" dirty="0"/>
                <a:t>records “verified</a:t>
              </a:r>
              <a:r>
                <a:rPr lang="en-GB" sz="1600" dirty="0" smtClean="0"/>
                <a:t>” </a:t>
              </a:r>
              <a:r>
                <a:rPr lang="en-GB" sz="1400" dirty="0" smtClean="0">
                  <a:solidFill>
                    <a:srgbClr val="C00000"/>
                  </a:solidFill>
                </a:rPr>
                <a:t>↕ </a:t>
              </a:r>
              <a:r>
                <a:rPr lang="en-GB" sz="1400" dirty="0" smtClean="0">
                  <a:solidFill>
                    <a:schemeClr val="accent3">
                      <a:lumMod val="50000"/>
                    </a:schemeClr>
                  </a:solidFill>
                </a:rPr>
                <a:t>[-16*] </a:t>
              </a:r>
              <a:r>
                <a:rPr lang="en-GB" sz="1400" dirty="0" smtClean="0">
                  <a:solidFill>
                    <a:schemeClr val="accent6">
                      <a:lumMod val="75000"/>
                    </a:schemeClr>
                  </a:solidFill>
                </a:rPr>
                <a:t>[-73**]</a:t>
              </a:r>
              <a:endParaRPr lang="en-GB" sz="1400" dirty="0">
                <a:solidFill>
                  <a:schemeClr val="accent6">
                    <a:lumMod val="75000"/>
                  </a:schemeClr>
                </a:solidFill>
              </a:endParaRPr>
            </a:p>
          </p:txBody>
        </p:sp>
        <p:sp>
          <p:nvSpPr>
            <p:cNvPr id="241" name="TextBox 240"/>
            <p:cNvSpPr txBox="1"/>
            <p:nvPr/>
          </p:nvSpPr>
          <p:spPr>
            <a:xfrm rot="16200000">
              <a:off x="6823536" y="2833200"/>
              <a:ext cx="1046391" cy="509259"/>
            </a:xfrm>
            <a:prstGeom prst="rect">
              <a:avLst/>
            </a:prstGeom>
            <a:noFill/>
          </p:spPr>
          <p:txBody>
            <a:bodyPr wrap="square" rtlCol="0">
              <a:spAutoFit/>
            </a:bodyPr>
            <a:lstStyle/>
            <a:p>
              <a:pPr algn="ctr"/>
              <a:r>
                <a:rPr lang="en-GB" sz="1200" dirty="0" smtClean="0">
                  <a:solidFill>
                    <a:schemeClr val="bg1">
                      <a:lumMod val="50000"/>
                    </a:schemeClr>
                  </a:solidFill>
                </a:rPr>
                <a:t>172 </a:t>
              </a:r>
              <a:r>
                <a:rPr lang="en-GB" sz="1200" dirty="0">
                  <a:solidFill>
                    <a:schemeClr val="bg1">
                      <a:lumMod val="50000"/>
                    </a:schemeClr>
                  </a:solidFill>
                </a:rPr>
                <a:t>records “in progress”</a:t>
              </a:r>
            </a:p>
          </p:txBody>
        </p:sp>
        <p:sp>
          <p:nvSpPr>
            <p:cNvPr id="242" name="TextBox 241"/>
            <p:cNvSpPr txBox="1"/>
            <p:nvPr/>
          </p:nvSpPr>
          <p:spPr>
            <a:xfrm>
              <a:off x="5923768" y="3084044"/>
              <a:ext cx="1187856" cy="461665"/>
            </a:xfrm>
            <a:prstGeom prst="rect">
              <a:avLst/>
            </a:prstGeom>
            <a:noFill/>
          </p:spPr>
          <p:txBody>
            <a:bodyPr wrap="square" rtlCol="0">
              <a:spAutoFit/>
            </a:bodyPr>
            <a:lstStyle/>
            <a:p>
              <a:pPr algn="ctr"/>
              <a:r>
                <a:rPr lang="en-GB" sz="1200" dirty="0">
                  <a:solidFill>
                    <a:schemeClr val="bg1">
                      <a:lumMod val="50000"/>
                    </a:schemeClr>
                  </a:solidFill>
                </a:rPr>
                <a:t>4</a:t>
              </a:r>
              <a:r>
                <a:rPr lang="en-GB" sz="1200" dirty="0" smtClean="0">
                  <a:solidFill>
                    <a:schemeClr val="bg1">
                      <a:lumMod val="50000"/>
                    </a:schemeClr>
                  </a:solidFill>
                </a:rPr>
                <a:t>14 </a:t>
              </a:r>
              <a:r>
                <a:rPr lang="en-GB" sz="1200" dirty="0">
                  <a:solidFill>
                    <a:schemeClr val="bg1">
                      <a:lumMod val="50000"/>
                    </a:schemeClr>
                  </a:solidFill>
                </a:rPr>
                <a:t>records “TBC”</a:t>
              </a:r>
            </a:p>
          </p:txBody>
        </p:sp>
      </p:grpSp>
      <p:cxnSp>
        <p:nvCxnSpPr>
          <p:cNvPr id="49" name="Straight Connector 48"/>
          <p:cNvCxnSpPr/>
          <p:nvPr/>
        </p:nvCxnSpPr>
        <p:spPr>
          <a:xfrm>
            <a:off x="6096000" y="5266208"/>
            <a:ext cx="0" cy="360838"/>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50" name="Content Placeholder 3"/>
          <p:cNvSpPr txBox="1">
            <a:spLocks/>
          </p:cNvSpPr>
          <p:nvPr/>
        </p:nvSpPr>
        <p:spPr>
          <a:xfrm>
            <a:off x="191386" y="4184595"/>
            <a:ext cx="7793665" cy="2013685"/>
          </a:xfrm>
          <a:prstGeom prst="rect">
            <a:avLst/>
          </a:prstGeom>
        </p:spPr>
        <p:txBody>
          <a:bodyPr vert="horz" lIns="91440" tIns="45720" rIns="91440" bIns="45720" rtlCol="0">
            <a:noAutofit/>
          </a:bodyPr>
          <a:lstStyle>
            <a:lvl1pPr marL="257168" indent="-257168" algn="l" defTabSz="68578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199" indent="-214308" algn="l" defTabSz="685783"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28" indent="-171446" algn="l" defTabSz="68578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20"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12"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03"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274320" lvl="1" indent="0">
              <a:buFont typeface="Arial" panose="020B0604020202020204" pitchFamily="34" charset="0"/>
              <a:buNone/>
            </a:pPr>
            <a:r>
              <a:rPr lang="en-US" sz="1600" dirty="0" smtClean="0">
                <a:solidFill>
                  <a:schemeClr val="bg1">
                    <a:lumMod val="50000"/>
                  </a:schemeClr>
                </a:solidFill>
              </a:rPr>
              <a:t>[GCOS-200 (space-observed): 	37 ECVs = 13 Atmosphere + 15 Land + 9 Ocean]</a:t>
            </a:r>
            <a:r>
              <a:rPr lang="en-US" sz="1600" dirty="0" smtClean="0"/>
              <a:t>	</a:t>
            </a:r>
          </a:p>
          <a:p>
            <a:pPr marL="274320" lvl="1" indent="0">
              <a:buFont typeface="Arial" panose="020B0604020202020204" pitchFamily="34" charset="0"/>
              <a:buNone/>
            </a:pPr>
            <a:r>
              <a:rPr lang="en-US" sz="1600" dirty="0" smtClean="0"/>
              <a:t>ECV Inventory (“submitted”): 	</a:t>
            </a:r>
            <a:r>
              <a:rPr lang="en-US" sz="1600" dirty="0" smtClean="0">
                <a:solidFill>
                  <a:schemeClr val="accent1">
                    <a:lumMod val="75000"/>
                  </a:schemeClr>
                </a:solidFill>
              </a:rPr>
              <a:t>35</a:t>
            </a:r>
            <a:r>
              <a:rPr lang="en-US" sz="1600" dirty="0" smtClean="0"/>
              <a:t> ECVs = 13 Atmosphere + </a:t>
            </a:r>
            <a:r>
              <a:rPr lang="en-US" sz="1600" dirty="0" smtClean="0">
                <a:solidFill>
                  <a:schemeClr val="accent1"/>
                </a:solidFill>
              </a:rPr>
              <a:t>14</a:t>
            </a:r>
            <a:r>
              <a:rPr lang="en-US" sz="1600" dirty="0" smtClean="0"/>
              <a:t> Land + </a:t>
            </a:r>
            <a:r>
              <a:rPr lang="en-US" sz="1600" dirty="0" smtClean="0">
                <a:solidFill>
                  <a:schemeClr val="accent1"/>
                </a:solidFill>
              </a:rPr>
              <a:t>8</a:t>
            </a:r>
            <a:r>
              <a:rPr lang="en-US" sz="1600" dirty="0" smtClean="0"/>
              <a:t> Ocean</a:t>
            </a:r>
          </a:p>
          <a:p>
            <a:pPr lvl="2"/>
            <a:r>
              <a:rPr lang="en-US" sz="1600" dirty="0" smtClean="0"/>
              <a:t>Total gaps [Level of ECV]: </a:t>
            </a:r>
            <a:r>
              <a:rPr lang="en-US" sz="1600" dirty="0" smtClean="0">
                <a:solidFill>
                  <a:schemeClr val="accent3">
                    <a:lumMod val="75000"/>
                  </a:schemeClr>
                </a:solidFill>
              </a:rPr>
              <a:t>0 Atmosphere</a:t>
            </a:r>
            <a:r>
              <a:rPr lang="en-US" sz="1600" dirty="0" smtClean="0">
                <a:solidFill>
                  <a:srgbClr val="C00000"/>
                </a:solidFill>
              </a:rPr>
              <a:t> + 1 Land (Anthropogenic GHG fluxes) </a:t>
            </a:r>
            <a:r>
              <a:rPr lang="en-US" sz="1600" dirty="0" smtClean="0">
                <a:solidFill>
                  <a:srgbClr val="FFC000"/>
                </a:solidFill>
              </a:rPr>
              <a:t>+ 1 </a:t>
            </a:r>
            <a:r>
              <a:rPr lang="en-US" sz="1600" dirty="0" smtClean="0">
                <a:solidFill>
                  <a:schemeClr val="tx2">
                    <a:lumMod val="75000"/>
                  </a:schemeClr>
                </a:solidFill>
              </a:rPr>
              <a:t>Ocean (Surface currents) &gt;&gt; try to close gap for v4.0!</a:t>
            </a:r>
          </a:p>
          <a:p>
            <a:pPr lvl="2"/>
            <a:r>
              <a:rPr lang="en-US" sz="1600" dirty="0" smtClean="0"/>
              <a:t>(Additional) Partial gaps [Level of ECV Product]: </a:t>
            </a:r>
            <a:r>
              <a:rPr lang="en-US" sz="1600" dirty="0" smtClean="0">
                <a:solidFill>
                  <a:schemeClr val="accent3">
                    <a:lumMod val="75000"/>
                  </a:schemeClr>
                </a:solidFill>
              </a:rPr>
              <a:t>0 Atmosphere</a:t>
            </a:r>
            <a:r>
              <a:rPr lang="en-US" sz="1600" dirty="0" smtClean="0">
                <a:solidFill>
                  <a:schemeClr val="accent6">
                    <a:lumMod val="75000"/>
                  </a:schemeClr>
                </a:solidFill>
              </a:rPr>
              <a:t> + </a:t>
            </a:r>
            <a:r>
              <a:rPr lang="en-US" sz="1600" dirty="0" smtClean="0">
                <a:solidFill>
                  <a:srgbClr val="FF0000"/>
                </a:solidFill>
              </a:rPr>
              <a:t>6 Land (Albedo, LAI, FAPAR, Glaciers, Lakes, Soil moisture) + </a:t>
            </a:r>
            <a:r>
              <a:rPr lang="en-US" sz="1600" dirty="0" smtClean="0">
                <a:solidFill>
                  <a:schemeClr val="tx2">
                    <a:lumMod val="75000"/>
                  </a:schemeClr>
                </a:solidFill>
              </a:rPr>
              <a:t>1 Ocean (Ocean-surface heat flux (radiative flux))</a:t>
            </a:r>
            <a:r>
              <a:rPr lang="en-US" sz="1600" dirty="0" smtClean="0">
                <a:solidFill>
                  <a:srgbClr val="FF0000"/>
                </a:solidFill>
              </a:rPr>
              <a:t> </a:t>
            </a:r>
          </a:p>
        </p:txBody>
      </p:sp>
      <p:sp>
        <p:nvSpPr>
          <p:cNvPr id="51" name="Content Placeholder 3"/>
          <p:cNvSpPr txBox="1">
            <a:spLocks/>
          </p:cNvSpPr>
          <p:nvPr/>
        </p:nvSpPr>
        <p:spPr>
          <a:xfrm>
            <a:off x="7870661" y="1571436"/>
            <a:ext cx="3936899" cy="4456716"/>
          </a:xfrm>
          <a:prstGeom prst="rect">
            <a:avLst/>
          </a:prstGeom>
        </p:spPr>
        <p:txBody>
          <a:bodyPr vert="horz" lIns="91440" tIns="45720" rIns="91440" bIns="45720" rtlCol="0">
            <a:noAutofit/>
          </a:bodyPr>
          <a:lstStyle>
            <a:lvl1pPr marL="257168" indent="-257168" algn="l" defTabSz="68578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199" indent="-214308" algn="l" defTabSz="685783"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28" indent="-171446" algn="l" defTabSz="68578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20"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12"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03"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274320" lvl="1" indent="0">
              <a:buFont typeface="Arial" panose="020B0604020202020204" pitchFamily="34" charset="0"/>
              <a:buNone/>
            </a:pPr>
            <a:r>
              <a:rPr lang="en-US" sz="1800" dirty="0" smtClean="0">
                <a:solidFill>
                  <a:schemeClr val="accent1">
                    <a:lumMod val="75000"/>
                  </a:schemeClr>
                </a:solidFill>
              </a:rPr>
              <a:t>Progress in contributions since publication of v3.0 (highlights):</a:t>
            </a:r>
          </a:p>
          <a:p>
            <a:pPr marL="274320" lvl="1" indent="0">
              <a:buFont typeface="Arial" panose="020B0604020202020204" pitchFamily="34" charset="0"/>
              <a:buNone/>
            </a:pPr>
            <a:endParaRPr lang="en-US" sz="1600" dirty="0" smtClean="0">
              <a:solidFill>
                <a:schemeClr val="accent1">
                  <a:lumMod val="75000"/>
                </a:schemeClr>
              </a:solidFill>
            </a:endParaRPr>
          </a:p>
          <a:p>
            <a:pPr lvl="1">
              <a:buFont typeface="Arial" panose="020B0604020202020204" pitchFamily="34" charset="0"/>
              <a:buChar char="•"/>
            </a:pPr>
            <a:r>
              <a:rPr lang="en-US" sz="1600" dirty="0" smtClean="0"/>
              <a:t>MODIS Land (Albedo, LAI, FAPAR, Fire, Land Cover, Land Surface Temperature, Snow, Above-ground </a:t>
            </a:r>
            <a:r>
              <a:rPr lang="en-US" sz="1600" dirty="0" smtClean="0"/>
              <a:t>Biomass (Gross/Net Primary Production)), </a:t>
            </a:r>
            <a:r>
              <a:rPr lang="en-US" sz="1600" dirty="0" smtClean="0"/>
              <a:t>Atmosphere (Clouds, Aerosols), and Ocean (Sea Ice) products (NASA)</a:t>
            </a:r>
          </a:p>
          <a:p>
            <a:pPr lvl="1">
              <a:buFont typeface="Arial" panose="020B0604020202020204" pitchFamily="34" charset="0"/>
              <a:buChar char="•"/>
            </a:pPr>
            <a:r>
              <a:rPr lang="en-US" sz="1600" i="1" dirty="0" smtClean="0"/>
              <a:t>Existing</a:t>
            </a:r>
            <a:r>
              <a:rPr lang="en-US" sz="1600" dirty="0" smtClean="0"/>
              <a:t> entries on Temperature of deep atmospheric </a:t>
            </a:r>
            <a:r>
              <a:rPr lang="en-US" sz="1600" dirty="0" smtClean="0"/>
              <a:t>layers (MSU) </a:t>
            </a:r>
            <a:r>
              <a:rPr lang="en-US" sz="1600" dirty="0" smtClean="0"/>
              <a:t>(NOAA)</a:t>
            </a:r>
          </a:p>
          <a:p>
            <a:pPr lvl="1">
              <a:buFont typeface="Arial" panose="020B0604020202020204" pitchFamily="34" charset="0"/>
              <a:buChar char="•"/>
            </a:pPr>
            <a:r>
              <a:rPr lang="en-US" sz="1600" dirty="0" smtClean="0"/>
              <a:t>CMA is contributing its first entries</a:t>
            </a:r>
          </a:p>
          <a:p>
            <a:pPr lvl="1">
              <a:buFont typeface="Arial" panose="020B0604020202020204" pitchFamily="34" charset="0"/>
              <a:buChar char="•"/>
            </a:pPr>
            <a:r>
              <a:rPr lang="en-US" sz="1600" dirty="0" smtClean="0"/>
              <a:t>JAXA and KMA expanding and consolidating contributions</a:t>
            </a:r>
          </a:p>
          <a:p>
            <a:pPr lvl="1">
              <a:buFont typeface="Arial" panose="020B0604020202020204" pitchFamily="34" charset="0"/>
              <a:buChar char="•"/>
            </a:pPr>
            <a:r>
              <a:rPr lang="en-US" sz="1600" dirty="0" smtClean="0"/>
              <a:t>C3S and CCI started update process</a:t>
            </a:r>
          </a:p>
          <a:p>
            <a:pPr lvl="1">
              <a:buFont typeface="Arial" panose="020B0604020202020204" pitchFamily="34" charset="0"/>
              <a:buChar char="•"/>
            </a:pPr>
            <a:endParaRPr lang="en-US" sz="1600" dirty="0" smtClean="0"/>
          </a:p>
        </p:txBody>
      </p:sp>
      <p:sp>
        <p:nvSpPr>
          <p:cNvPr id="52" name="Content Placeholder 6"/>
          <p:cNvSpPr txBox="1">
            <a:spLocks/>
          </p:cNvSpPr>
          <p:nvPr/>
        </p:nvSpPr>
        <p:spPr>
          <a:xfrm>
            <a:off x="34756" y="1556791"/>
            <a:ext cx="7454201" cy="695960"/>
          </a:xfrm>
          <a:prstGeom prst="rect">
            <a:avLst/>
          </a:prstGeom>
        </p:spPr>
        <p:txBody>
          <a:bodyPr vert="horz">
            <a:noAutofit/>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274320" lvl="1" indent="0">
              <a:buNone/>
            </a:pPr>
            <a:r>
              <a:rPr lang="en-US" sz="1600" dirty="0" smtClean="0">
                <a:solidFill>
                  <a:schemeClr val="tx1"/>
                </a:solidFill>
              </a:rPr>
              <a:t>Status ~ WGC#14</a:t>
            </a:r>
            <a:r>
              <a:rPr lang="en-US" sz="1800" dirty="0" smtClean="0"/>
              <a:t> </a:t>
            </a:r>
            <a:r>
              <a:rPr lang="en-US" sz="1600" dirty="0">
                <a:solidFill>
                  <a:srgbClr val="C00000"/>
                </a:solidFill>
              </a:rPr>
              <a:t>←</a:t>
            </a:r>
            <a:r>
              <a:rPr lang="en-US" sz="1800" dirty="0" smtClean="0"/>
              <a:t> </a:t>
            </a:r>
            <a:r>
              <a:rPr lang="en-US" sz="1600" dirty="0" smtClean="0">
                <a:solidFill>
                  <a:srgbClr val="C00000"/>
                </a:solidFill>
              </a:rPr>
              <a:t>(</a:t>
            </a:r>
            <a:r>
              <a:rPr lang="en-US" sz="1600" dirty="0">
                <a:solidFill>
                  <a:srgbClr val="C00000"/>
                </a:solidFill>
              </a:rPr>
              <a:t>continuous data </a:t>
            </a:r>
            <a:r>
              <a:rPr lang="en-US" sz="1600" dirty="0" smtClean="0">
                <a:solidFill>
                  <a:srgbClr val="C00000"/>
                </a:solidFill>
              </a:rPr>
              <a:t>collection) ←</a:t>
            </a:r>
            <a:r>
              <a:rPr lang="en-US" sz="1800" dirty="0" smtClean="0">
                <a:solidFill>
                  <a:srgbClr val="C00000"/>
                </a:solidFill>
              </a:rPr>
              <a:t> </a:t>
            </a:r>
            <a:r>
              <a:rPr lang="en-US" sz="1400" dirty="0" smtClean="0">
                <a:solidFill>
                  <a:schemeClr val="accent3">
                    <a:lumMod val="75000"/>
                  </a:schemeClr>
                </a:solidFill>
              </a:rPr>
              <a:t>[*]</a:t>
            </a:r>
            <a:r>
              <a:rPr lang="en-US" sz="1600" dirty="0" smtClean="0">
                <a:solidFill>
                  <a:schemeClr val="accent3">
                    <a:lumMod val="75000"/>
                  </a:schemeClr>
                </a:solidFill>
              </a:rPr>
              <a:t> delta </a:t>
            </a:r>
            <a:r>
              <a:rPr lang="en-US" sz="1600" dirty="0" err="1" smtClean="0">
                <a:solidFill>
                  <a:schemeClr val="accent3">
                    <a:lumMod val="75000"/>
                  </a:schemeClr>
                </a:solidFill>
              </a:rPr>
              <a:t>wrt</a:t>
            </a:r>
            <a:r>
              <a:rPr lang="en-US" sz="1600" dirty="0" smtClean="0">
                <a:solidFill>
                  <a:schemeClr val="accent3">
                    <a:lumMod val="75000"/>
                  </a:schemeClr>
                </a:solidFill>
              </a:rPr>
              <a:t>. WGC#13 [10.2020]</a:t>
            </a:r>
          </a:p>
          <a:p>
            <a:pPr marL="274320" lvl="1" indent="0">
              <a:buNone/>
            </a:pPr>
            <a:r>
              <a:rPr lang="en-US" sz="1600" dirty="0">
                <a:solidFill>
                  <a:schemeClr val="accent3">
                    <a:lumMod val="75000"/>
                  </a:schemeClr>
                </a:solidFill>
              </a:rPr>
              <a:t>	</a:t>
            </a:r>
            <a:r>
              <a:rPr lang="en-US" sz="1600" dirty="0" smtClean="0">
                <a:solidFill>
                  <a:schemeClr val="accent3">
                    <a:lumMod val="75000"/>
                  </a:schemeClr>
                </a:solidFill>
              </a:rPr>
              <a:t>			               </a:t>
            </a:r>
            <a:r>
              <a:rPr lang="en-US" sz="1600" dirty="0" smtClean="0">
                <a:solidFill>
                  <a:schemeClr val="accent6">
                    <a:lumMod val="75000"/>
                  </a:schemeClr>
                </a:solidFill>
              </a:rPr>
              <a:t>     </a:t>
            </a:r>
            <a:r>
              <a:rPr lang="en-US" sz="1400" dirty="0" smtClean="0">
                <a:solidFill>
                  <a:schemeClr val="accent6">
                    <a:lumMod val="75000"/>
                  </a:schemeClr>
                </a:solidFill>
              </a:rPr>
              <a:t>[*]</a:t>
            </a:r>
            <a:r>
              <a:rPr lang="en-US" sz="1600" dirty="0" smtClean="0">
                <a:solidFill>
                  <a:schemeClr val="accent6">
                    <a:lumMod val="75000"/>
                  </a:schemeClr>
                </a:solidFill>
              </a:rPr>
              <a:t> </a:t>
            </a:r>
            <a:r>
              <a:rPr lang="en-US" sz="1600" dirty="0">
                <a:solidFill>
                  <a:schemeClr val="accent6">
                    <a:lumMod val="75000"/>
                  </a:schemeClr>
                </a:solidFill>
              </a:rPr>
              <a:t>delta </a:t>
            </a:r>
            <a:r>
              <a:rPr lang="en-US" sz="1600" dirty="0" err="1">
                <a:solidFill>
                  <a:schemeClr val="accent6">
                    <a:lumMod val="75000"/>
                  </a:schemeClr>
                </a:solidFill>
              </a:rPr>
              <a:t>wrt</a:t>
            </a:r>
            <a:r>
              <a:rPr lang="en-US" sz="1600" dirty="0">
                <a:solidFill>
                  <a:schemeClr val="accent6">
                    <a:lumMod val="75000"/>
                  </a:schemeClr>
                </a:solidFill>
              </a:rPr>
              <a:t>. v</a:t>
            </a:r>
            <a:r>
              <a:rPr lang="en-US" sz="1600" dirty="0" smtClean="0">
                <a:solidFill>
                  <a:schemeClr val="accent6">
                    <a:lumMod val="75000"/>
                  </a:schemeClr>
                </a:solidFill>
              </a:rPr>
              <a:t>3.0 [07.2020</a:t>
            </a:r>
            <a:r>
              <a:rPr lang="en-US" sz="1600" dirty="0">
                <a:solidFill>
                  <a:schemeClr val="accent6">
                    <a:lumMod val="75000"/>
                  </a:schemeClr>
                </a:solidFill>
              </a:rPr>
              <a:t>]</a:t>
            </a:r>
          </a:p>
          <a:p>
            <a:pPr marL="274320" lvl="1" indent="0">
              <a:buNone/>
            </a:pPr>
            <a:endParaRPr lang="en-US" sz="1600" dirty="0" smtClean="0">
              <a:solidFill>
                <a:schemeClr val="accent3">
                  <a:lumMod val="75000"/>
                </a:schemeClr>
              </a:solidFill>
            </a:endParaRPr>
          </a:p>
          <a:p>
            <a:pPr marL="274320" lvl="1" indent="0">
              <a:buNone/>
            </a:pPr>
            <a:r>
              <a:rPr lang="en-US" sz="1600" dirty="0">
                <a:solidFill>
                  <a:schemeClr val="accent3">
                    <a:lumMod val="75000"/>
                  </a:schemeClr>
                </a:solidFill>
              </a:rPr>
              <a:t>	</a:t>
            </a:r>
            <a:r>
              <a:rPr lang="en-US" sz="1600" dirty="0" smtClean="0">
                <a:solidFill>
                  <a:schemeClr val="accent3">
                    <a:lumMod val="75000"/>
                  </a:schemeClr>
                </a:solidFill>
              </a:rPr>
              <a:t>			</a:t>
            </a:r>
            <a:r>
              <a:rPr lang="en-US" sz="1600" dirty="0" smtClean="0">
                <a:solidFill>
                  <a:srgbClr val="C00000"/>
                </a:solidFill>
              </a:rPr>
              <a:t> </a:t>
            </a:r>
            <a:endParaRPr lang="en-US" sz="1600" dirty="0">
              <a:solidFill>
                <a:srgbClr val="C00000"/>
              </a:solidFill>
            </a:endParaRPr>
          </a:p>
          <a:p>
            <a:pPr lvl="1"/>
            <a:endParaRPr lang="en-US" sz="1200" dirty="0"/>
          </a:p>
        </p:txBody>
      </p:sp>
    </p:spTree>
    <p:extLst>
      <p:ext uri="{BB962C8B-B14F-4D97-AF65-F5344CB8AC3E}">
        <p14:creationId xmlns:p14="http://schemas.microsoft.com/office/powerpoint/2010/main" val="4435878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smtClean="0"/>
              <a:t>Evolution into </a:t>
            </a:r>
            <a:r>
              <a:rPr lang="en-US" sz="3200" b="1" dirty="0"/>
              <a:t>ECV </a:t>
            </a:r>
            <a:r>
              <a:rPr lang="en-US" sz="3200" b="1" dirty="0" smtClean="0"/>
              <a:t>Inventory </a:t>
            </a:r>
            <a:r>
              <a:rPr lang="en-US" sz="3200" b="1" dirty="0"/>
              <a:t>v</a:t>
            </a:r>
            <a:r>
              <a:rPr lang="en-US" sz="3200" b="1" dirty="0" smtClean="0"/>
              <a:t>4.0</a:t>
            </a:r>
            <a:endParaRPr lang="en-GB" sz="3200" b="1" dirty="0"/>
          </a:p>
        </p:txBody>
      </p:sp>
      <p:cxnSp>
        <p:nvCxnSpPr>
          <p:cNvPr id="49" name="Straight Connector 48"/>
          <p:cNvCxnSpPr/>
          <p:nvPr/>
        </p:nvCxnSpPr>
        <p:spPr>
          <a:xfrm>
            <a:off x="6096000" y="5266208"/>
            <a:ext cx="0" cy="360838"/>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53" name="Content Placeholder 6"/>
          <p:cNvSpPr txBox="1">
            <a:spLocks/>
          </p:cNvSpPr>
          <p:nvPr/>
        </p:nvSpPr>
        <p:spPr>
          <a:xfrm>
            <a:off x="202019" y="5138828"/>
            <a:ext cx="11847638" cy="996158"/>
          </a:xfrm>
          <a:prstGeom prst="rect">
            <a:avLst/>
          </a:prstGeom>
        </p:spPr>
        <p:txBody>
          <a:bodyPr vert="horz">
            <a:noAutofit/>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274320" lvl="1" indent="0">
              <a:buNone/>
            </a:pPr>
            <a:r>
              <a:rPr lang="en-US" sz="2000" dirty="0">
                <a:solidFill>
                  <a:schemeClr val="accent1">
                    <a:lumMod val="75000"/>
                  </a:schemeClr>
                </a:solidFill>
              </a:rPr>
              <a:t>v4.0:</a:t>
            </a:r>
            <a:r>
              <a:rPr lang="en-US" sz="1600" dirty="0" smtClean="0">
                <a:solidFill>
                  <a:schemeClr val="tx1"/>
                </a:solidFill>
              </a:rPr>
              <a:t> </a:t>
            </a:r>
          </a:p>
          <a:p>
            <a:pPr lvl="1">
              <a:buFont typeface="Arial" panose="020B0604020202020204" pitchFamily="34" charset="0"/>
              <a:buChar char="•"/>
            </a:pPr>
            <a:r>
              <a:rPr lang="en-US" sz="1700" dirty="0">
                <a:solidFill>
                  <a:schemeClr val="tx1"/>
                </a:solidFill>
              </a:rPr>
              <a:t>Verification process was resumed in Q4.2020, aiming at publishing </a:t>
            </a:r>
            <a:r>
              <a:rPr lang="en-US" sz="1700" dirty="0" smtClean="0">
                <a:solidFill>
                  <a:schemeClr val="tx1"/>
                </a:solidFill>
              </a:rPr>
              <a:t>at end of </a:t>
            </a:r>
            <a:r>
              <a:rPr lang="en-US" sz="1700" dirty="0">
                <a:solidFill>
                  <a:schemeClr val="tx1"/>
                </a:solidFill>
              </a:rPr>
              <a:t>Q2.2021</a:t>
            </a:r>
          </a:p>
          <a:p>
            <a:pPr lvl="1">
              <a:buFont typeface="Arial" panose="020B0604020202020204" pitchFamily="34" charset="0"/>
              <a:buChar char="•"/>
            </a:pPr>
            <a:r>
              <a:rPr lang="en-US" sz="1700" dirty="0">
                <a:solidFill>
                  <a:schemeClr val="tx1"/>
                </a:solidFill>
              </a:rPr>
              <a:t>Backlog from pre-v3.0, emerging ECVs, and new contributors are being given priority in the review process</a:t>
            </a:r>
            <a:endParaRPr lang="en-US" sz="1700" dirty="0">
              <a:solidFill>
                <a:schemeClr val="tx1"/>
              </a:solidFill>
            </a:endParaRPr>
          </a:p>
          <a:p>
            <a:pPr lvl="1"/>
            <a:endParaRPr lang="en-US" sz="1200" dirty="0">
              <a:solidFill>
                <a:schemeClr val="tx1"/>
              </a:solidFill>
            </a:endParaRPr>
          </a:p>
        </p:txBody>
      </p:sp>
      <p:sp>
        <p:nvSpPr>
          <p:cNvPr id="24" name="Content Placeholder 3"/>
          <p:cNvSpPr txBox="1">
            <a:spLocks/>
          </p:cNvSpPr>
          <p:nvPr/>
        </p:nvSpPr>
        <p:spPr>
          <a:xfrm>
            <a:off x="202019" y="1489911"/>
            <a:ext cx="11923306" cy="3776298"/>
          </a:xfrm>
          <a:prstGeom prst="rect">
            <a:avLst/>
          </a:prstGeom>
        </p:spPr>
        <p:txBody>
          <a:bodyPr vert="horz" lIns="91440" tIns="45720" rIns="91440" bIns="45720" rtlCol="0">
            <a:noAutofit/>
          </a:bodyPr>
          <a:lstStyle>
            <a:lvl1pPr marL="257168" indent="-257168" algn="l" defTabSz="68578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199" indent="-214308" algn="l" defTabSz="685783"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28" indent="-171446" algn="l" defTabSz="68578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20"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12"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03"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274320" lvl="1" indent="0">
              <a:buFont typeface="Arial" panose="020B0604020202020204" pitchFamily="34" charset="0"/>
              <a:buNone/>
            </a:pPr>
            <a:r>
              <a:rPr lang="en-US" sz="2000" dirty="0" smtClean="0">
                <a:solidFill>
                  <a:schemeClr val="accent1">
                    <a:lumMod val="75000"/>
                  </a:schemeClr>
                </a:solidFill>
              </a:rPr>
              <a:t>Progress / changes on technical side:</a:t>
            </a:r>
          </a:p>
          <a:p>
            <a:pPr lvl="1">
              <a:buFont typeface="Arial" panose="020B0604020202020204" pitchFamily="34" charset="0"/>
              <a:buChar char="•"/>
            </a:pPr>
            <a:r>
              <a:rPr lang="en-US" sz="1700" dirty="0" smtClean="0"/>
              <a:t>Migration to new server [ongoing] with increased security and certification, and potentially “cleaner” maintenance -- following results of pen-testing in Q3.2020 that revealed potential exposure to hackers</a:t>
            </a:r>
            <a:r>
              <a:rPr lang="en-US" sz="1800" dirty="0" smtClean="0"/>
              <a:t> </a:t>
            </a:r>
          </a:p>
          <a:p>
            <a:pPr lvl="2">
              <a:buFont typeface="Wingdings" panose="05000000000000000000" pitchFamily="2" charset="2"/>
              <a:buChar char="Ø"/>
            </a:pPr>
            <a:r>
              <a:rPr lang="en-US" sz="1400" dirty="0" smtClean="0"/>
              <a:t>triggered the need to update some of the web-interface tools </a:t>
            </a:r>
          </a:p>
          <a:p>
            <a:pPr marL="671503" lvl="1" indent="-285750">
              <a:buFont typeface="Arial" panose="020B0604020202020204" pitchFamily="34" charset="0"/>
              <a:buChar char="•"/>
            </a:pPr>
            <a:r>
              <a:rPr lang="en-US" sz="1700" dirty="0"/>
              <a:t>U</a:t>
            </a:r>
            <a:r>
              <a:rPr lang="en-US" sz="1700" dirty="0" smtClean="0"/>
              <a:t>pdate of DB structure and tools to accommodate coexisting versions of database (v2.0, v3.0, v4.0, …)</a:t>
            </a:r>
          </a:p>
          <a:p>
            <a:pPr lvl="2">
              <a:buFont typeface="Wingdings" panose="05000000000000000000" pitchFamily="2" charset="2"/>
              <a:buChar char="Ø"/>
            </a:pPr>
            <a:r>
              <a:rPr lang="en-US" sz="1400" dirty="0" smtClean="0">
                <a:sym typeface="Wingdings" panose="05000000000000000000" pitchFamily="2" charset="2"/>
              </a:rPr>
              <a:t>Publication: field ‘Last verified at version’ allows the display of previously verified entries that are undergoing update/review by the time of publication, but “previously verified contents” need to be available and adapted as needed to an evolving DB structure</a:t>
            </a:r>
          </a:p>
          <a:p>
            <a:pPr lvl="2">
              <a:buFont typeface="Wingdings" panose="05000000000000000000" pitchFamily="2" charset="2"/>
              <a:buChar char="Ø"/>
            </a:pPr>
            <a:r>
              <a:rPr lang="en-US" sz="1400" dirty="0" smtClean="0">
                <a:sym typeface="Wingdings" panose="05000000000000000000" pitchFamily="2" charset="2"/>
              </a:rPr>
              <a:t>Gap Analysis: comparison of DB versions (single entries and full DBs) and re-use of assessments against GCOS criteria (single entries)</a:t>
            </a:r>
            <a:endParaRPr lang="en-US" sz="1800" dirty="0">
              <a:sym typeface="Wingdings" panose="05000000000000000000" pitchFamily="2" charset="2"/>
            </a:endParaRPr>
          </a:p>
          <a:p>
            <a:pPr lvl="1">
              <a:buFont typeface="Arial" panose="020B0604020202020204" pitchFamily="34" charset="0"/>
              <a:buChar char="•"/>
            </a:pPr>
            <a:r>
              <a:rPr lang="en-US" sz="1700" dirty="0" smtClean="0">
                <a:sym typeface="Wingdings" panose="05000000000000000000" pitchFamily="2" charset="2"/>
              </a:rPr>
              <a:t>WMO OSCAR: development of API to connect ECV Inventory (EUM/WMO joint </a:t>
            </a:r>
            <a:r>
              <a:rPr lang="en-US" sz="1700" dirty="0" smtClean="0">
                <a:sym typeface="Wingdings" panose="05000000000000000000" pitchFamily="2" charset="2"/>
              </a:rPr>
              <a:t>effort) </a:t>
            </a:r>
            <a:r>
              <a:rPr lang="en-US" sz="1700" dirty="0" smtClean="0">
                <a:sym typeface="Wingdings" panose="05000000000000000000" pitchFamily="2" charset="2"/>
              </a:rPr>
              <a:t>[status </a:t>
            </a:r>
            <a:r>
              <a:rPr lang="en-US" sz="1700" dirty="0" smtClean="0">
                <a:sym typeface="Wingdings" panose="05000000000000000000" pitchFamily="2" charset="2"/>
              </a:rPr>
              <a:t>delayed to end of 2021] </a:t>
            </a:r>
            <a:r>
              <a:rPr lang="en-US" sz="1700" dirty="0" smtClean="0">
                <a:sym typeface="Wingdings" panose="05000000000000000000" pitchFamily="2" charset="2"/>
              </a:rPr>
              <a:t>– if unsuccessful, semi-manual process to be adjusted to retrieve information from OSCAR/Space Version 2.5 (released in Q4.2020)</a:t>
            </a:r>
          </a:p>
          <a:p>
            <a:pPr lvl="1">
              <a:buFont typeface="Arial" panose="020B0604020202020204" pitchFamily="34" charset="0"/>
              <a:buChar char="•"/>
            </a:pPr>
            <a:r>
              <a:rPr lang="en-US" sz="1700" dirty="0">
                <a:sym typeface="Wingdings" panose="05000000000000000000" pitchFamily="2" charset="2"/>
              </a:rPr>
              <a:t>New URL </a:t>
            </a:r>
            <a:r>
              <a:rPr lang="en-US" sz="1700" dirty="0" smtClean="0">
                <a:sym typeface="Wingdings" panose="05000000000000000000" pitchFamily="2" charset="2"/>
              </a:rPr>
              <a:t>(version-independent) to </a:t>
            </a:r>
            <a:r>
              <a:rPr lang="en-US" sz="1700" dirty="0">
                <a:sym typeface="Wingdings" panose="05000000000000000000" pitchFamily="2" charset="2"/>
              </a:rPr>
              <a:t>be made available </a:t>
            </a:r>
            <a:r>
              <a:rPr lang="en-US" sz="1700" dirty="0" smtClean="0">
                <a:sym typeface="Wingdings" panose="05000000000000000000" pitchFamily="2" charset="2"/>
              </a:rPr>
              <a:t>to users when </a:t>
            </a:r>
            <a:r>
              <a:rPr lang="en-US" sz="1700" dirty="0">
                <a:sym typeface="Wingdings" panose="05000000000000000000" pitchFamily="2" charset="2"/>
              </a:rPr>
              <a:t>all the tools undergoing updates are ready for </a:t>
            </a:r>
            <a:r>
              <a:rPr lang="en-US" sz="1700" dirty="0" smtClean="0">
                <a:sym typeface="Wingdings" panose="05000000000000000000" pitchFamily="2" charset="2"/>
              </a:rPr>
              <a:t>deployment</a:t>
            </a:r>
            <a:endParaRPr lang="en-US" sz="1700" dirty="0" smtClean="0">
              <a:sym typeface="Wingdings" panose="05000000000000000000" pitchFamily="2" charset="2"/>
            </a:endParaRPr>
          </a:p>
          <a:p>
            <a:pPr lvl="1">
              <a:buFont typeface="Arial" panose="020B0604020202020204" pitchFamily="34" charset="0"/>
              <a:buChar char="•"/>
            </a:pPr>
            <a:r>
              <a:rPr lang="en-US" sz="1700" dirty="0" smtClean="0">
                <a:sym typeface="Wingdings" panose="05000000000000000000" pitchFamily="2" charset="2"/>
              </a:rPr>
              <a:t>Additional technical developments have been on hold due to scarcity of resources and impact of COVID-19 Lockdown on contractors</a:t>
            </a:r>
            <a:endParaRPr lang="en-US" sz="1800" dirty="0" smtClean="0"/>
          </a:p>
        </p:txBody>
      </p:sp>
    </p:spTree>
    <p:extLst>
      <p:ext uri="{BB962C8B-B14F-4D97-AF65-F5344CB8AC3E}">
        <p14:creationId xmlns:p14="http://schemas.microsoft.com/office/powerpoint/2010/main" val="15318194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0399" y="148819"/>
            <a:ext cx="8476343" cy="1143000"/>
          </a:xfrm>
        </p:spPr>
        <p:txBody>
          <a:bodyPr>
            <a:normAutofit/>
          </a:bodyPr>
          <a:lstStyle/>
          <a:p>
            <a:r>
              <a:rPr lang="en-GB" sz="3600" b="1" dirty="0"/>
              <a:t>Sustaining Space Capabilities for Climate</a:t>
            </a:r>
          </a:p>
        </p:txBody>
      </p:sp>
      <p:grpSp>
        <p:nvGrpSpPr>
          <p:cNvPr id="4" name="Group 3"/>
          <p:cNvGrpSpPr>
            <a:grpSpLocks noChangeAspect="1"/>
          </p:cNvGrpSpPr>
          <p:nvPr/>
        </p:nvGrpSpPr>
        <p:grpSpPr>
          <a:xfrm>
            <a:off x="92229" y="1547630"/>
            <a:ext cx="6466501" cy="4547718"/>
            <a:chOff x="765060" y="27286285"/>
            <a:chExt cx="19383940" cy="1363221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260970">
              <a:off x="12327310" y="29023101"/>
              <a:ext cx="4520455" cy="5850000"/>
            </a:xfrm>
            <a:prstGeom prst="rect">
              <a:avLst/>
            </a:prstGeom>
          </p:spPr>
        </p:pic>
        <p:pic>
          <p:nvPicPr>
            <p:cNvPr id="6" name="Picture 5"/>
            <p:cNvPicPr>
              <a:picLocks noChangeAspect="1"/>
            </p:cNvPicPr>
            <p:nvPr/>
          </p:nvPicPr>
          <p:blipFill>
            <a:blip r:embed="rId4"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9080484" y="29023101"/>
              <a:ext cx="4520460" cy="5850000"/>
            </a:xfrm>
            <a:prstGeom prst="rect">
              <a:avLst/>
            </a:prstGeom>
          </p:spPr>
        </p:pic>
        <p:pic>
          <p:nvPicPr>
            <p:cNvPr id="7" name="Picture 6"/>
            <p:cNvPicPr>
              <a:picLocks noChangeAspect="1"/>
            </p:cNvPicPr>
            <p:nvPr/>
          </p:nvPicPr>
          <p:blipFill>
            <a:blip r:embed="rId5" cstate="print">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6028520" y="31818695"/>
              <a:ext cx="4520881" cy="5850551"/>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755845">
              <a:off x="10544663" y="34385888"/>
              <a:ext cx="4520455" cy="5850000"/>
            </a:xfrm>
            <a:prstGeom prst="rect">
              <a:avLst/>
            </a:prstGeom>
          </p:spPr>
        </p:pic>
        <p:grpSp>
          <p:nvGrpSpPr>
            <p:cNvPr id="9" name="Group 8"/>
            <p:cNvGrpSpPr/>
            <p:nvPr/>
          </p:nvGrpSpPr>
          <p:grpSpPr>
            <a:xfrm>
              <a:off x="765060" y="27286285"/>
              <a:ext cx="19383940" cy="13632210"/>
              <a:chOff x="4499086" y="26746200"/>
              <a:chExt cx="19383940" cy="13632210"/>
            </a:xfrm>
          </p:grpSpPr>
          <p:sp>
            <p:nvSpPr>
              <p:cNvPr id="10" name="Bent Arrow 9"/>
              <p:cNvSpPr/>
              <p:nvPr/>
            </p:nvSpPr>
            <p:spPr>
              <a:xfrm>
                <a:off x="6192031" y="27394626"/>
                <a:ext cx="4350452" cy="3882130"/>
              </a:xfrm>
              <a:prstGeom prst="bentArrow">
                <a:avLst>
                  <a:gd name="adj1" fmla="val 25000"/>
                  <a:gd name="adj2" fmla="val 25000"/>
                  <a:gd name="adj3" fmla="val 25000"/>
                  <a:gd name="adj4" fmla="val 8706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1" name="Bent Arrow 10"/>
              <p:cNvSpPr/>
              <p:nvPr/>
            </p:nvSpPr>
            <p:spPr>
              <a:xfrm rot="5421414">
                <a:off x="18299825" y="27640836"/>
                <a:ext cx="4350452" cy="3882130"/>
              </a:xfrm>
              <a:prstGeom prst="bentArrow">
                <a:avLst>
                  <a:gd name="adj1" fmla="val 25000"/>
                  <a:gd name="adj2" fmla="val 25000"/>
                  <a:gd name="adj3" fmla="val 25000"/>
                  <a:gd name="adj4" fmla="val 8706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2" name="Bent Arrow 11"/>
              <p:cNvSpPr/>
              <p:nvPr/>
            </p:nvSpPr>
            <p:spPr>
              <a:xfrm rot="16200000">
                <a:off x="6192031" y="35561810"/>
                <a:ext cx="4350452" cy="3882130"/>
              </a:xfrm>
              <a:prstGeom prst="bentArrow">
                <a:avLst>
                  <a:gd name="adj1" fmla="val 25000"/>
                  <a:gd name="adj2" fmla="val 25000"/>
                  <a:gd name="adj3" fmla="val 25000"/>
                  <a:gd name="adj4" fmla="val 8706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3" name="Bent Arrow 12"/>
              <p:cNvSpPr/>
              <p:nvPr/>
            </p:nvSpPr>
            <p:spPr>
              <a:xfrm rot="10800000">
                <a:off x="18079176" y="35795971"/>
                <a:ext cx="4350452" cy="3882130"/>
              </a:xfrm>
              <a:prstGeom prst="bentArrow">
                <a:avLst>
                  <a:gd name="adj1" fmla="val 25000"/>
                  <a:gd name="adj2" fmla="val 25000"/>
                  <a:gd name="adj3" fmla="val 25000"/>
                  <a:gd name="adj4" fmla="val 8706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4" name="TextBox 13"/>
              <p:cNvSpPr txBox="1"/>
              <p:nvPr/>
            </p:nvSpPr>
            <p:spPr>
              <a:xfrm>
                <a:off x="19187983" y="32716170"/>
                <a:ext cx="4695043" cy="2158267"/>
              </a:xfrm>
              <a:prstGeom prst="rect">
                <a:avLst/>
              </a:prstGeom>
              <a:solidFill>
                <a:srgbClr val="FFFF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GB" sz="1200" b="1" dirty="0">
                    <a:solidFill>
                      <a:srgbClr val="FF0000"/>
                    </a:solidFill>
                  </a:rPr>
                  <a:t>ECV Inventory</a:t>
                </a:r>
              </a:p>
              <a:p>
                <a:pPr algn="ctr"/>
                <a:r>
                  <a:rPr lang="en-GB" sz="1200" b="1" dirty="0"/>
                  <a:t>Population</a:t>
                </a:r>
              </a:p>
              <a:p>
                <a:pPr algn="ctr"/>
                <a:r>
                  <a:rPr lang="en-GB" sz="1200" b="1" dirty="0"/>
                  <a:t>Content Verification</a:t>
                </a:r>
              </a:p>
            </p:txBody>
          </p:sp>
          <p:sp>
            <p:nvSpPr>
              <p:cNvPr id="15" name="TextBox 14"/>
              <p:cNvSpPr txBox="1"/>
              <p:nvPr/>
            </p:nvSpPr>
            <p:spPr>
              <a:xfrm>
                <a:off x="10905434" y="37887419"/>
                <a:ext cx="6917762" cy="2490991"/>
              </a:xfrm>
              <a:prstGeom prst="rect">
                <a:avLst/>
              </a:prstGeom>
              <a:solidFill>
                <a:srgbClr val="FFFF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GB" sz="1200" b="1" dirty="0">
                    <a:solidFill>
                      <a:srgbClr val="FF0000"/>
                    </a:solidFill>
                  </a:rPr>
                  <a:t>Gap Analysis</a:t>
                </a:r>
              </a:p>
              <a:p>
                <a:pPr algn="ctr"/>
                <a:r>
                  <a:rPr lang="en-GB" sz="1200" b="1" dirty="0"/>
                  <a:t>Completeness of ECV Products</a:t>
                </a:r>
              </a:p>
              <a:p>
                <a:pPr algn="ctr"/>
                <a:r>
                  <a:rPr lang="en-GB" sz="1200" b="1" dirty="0"/>
                  <a:t>Sustainability of space segment</a:t>
                </a:r>
              </a:p>
              <a:p>
                <a:pPr algn="ctr"/>
                <a:r>
                  <a:rPr lang="en-GB" sz="1200" b="1" dirty="0"/>
                  <a:t>Missed data usage opportunities</a:t>
                </a:r>
              </a:p>
            </p:txBody>
          </p:sp>
          <p:sp>
            <p:nvSpPr>
              <p:cNvPr id="16" name="TextBox 15"/>
              <p:cNvSpPr txBox="1"/>
              <p:nvPr/>
            </p:nvSpPr>
            <p:spPr>
              <a:xfrm>
                <a:off x="11031396" y="26746200"/>
                <a:ext cx="6665841" cy="1937438"/>
              </a:xfrm>
              <a:prstGeom prst="rect">
                <a:avLst/>
              </a:prstGeom>
              <a:solidFill>
                <a:srgbClr val="FFFF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GB" sz="1200" b="1" dirty="0">
                    <a:solidFill>
                      <a:srgbClr val="FF0000"/>
                    </a:solidFill>
                  </a:rPr>
                  <a:t>Actions</a:t>
                </a:r>
                <a:r>
                  <a:rPr lang="en-GB" sz="1200" b="1" dirty="0"/>
                  <a:t> </a:t>
                </a:r>
              </a:p>
              <a:p>
                <a:pPr algn="ctr"/>
                <a:r>
                  <a:rPr lang="en-GB" sz="1200" b="1" dirty="0"/>
                  <a:t>Creation of conditions to deliver climate data records</a:t>
                </a:r>
              </a:p>
            </p:txBody>
          </p:sp>
          <p:sp>
            <p:nvSpPr>
              <p:cNvPr id="17" name="TextBox 16"/>
              <p:cNvSpPr txBox="1"/>
              <p:nvPr/>
            </p:nvSpPr>
            <p:spPr>
              <a:xfrm>
                <a:off x="4499086" y="32771425"/>
                <a:ext cx="5111061" cy="1510787"/>
              </a:xfrm>
              <a:prstGeom prst="rect">
                <a:avLst/>
              </a:prstGeom>
              <a:solidFill>
                <a:srgbClr val="FFFF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GB" sz="1200" b="1" dirty="0">
                    <a:solidFill>
                      <a:srgbClr val="FF0000"/>
                    </a:solidFill>
                  </a:rPr>
                  <a:t>Recommendations</a:t>
                </a:r>
                <a:r>
                  <a:rPr lang="en-GB" sz="1200" b="1" dirty="0"/>
                  <a:t> </a:t>
                </a:r>
                <a:r>
                  <a:rPr lang="en-GB" sz="1200" b="1" dirty="0">
                    <a:solidFill>
                      <a:srgbClr val="FF0000"/>
                    </a:solidFill>
                  </a:rPr>
                  <a:t>to mitigate gaps</a:t>
                </a:r>
              </a:p>
            </p:txBody>
          </p:sp>
        </p:grpSp>
      </p:grpSp>
      <p:sp>
        <p:nvSpPr>
          <p:cNvPr id="18" name="Content Placeholder 2"/>
          <p:cNvSpPr>
            <a:spLocks noGrp="1"/>
          </p:cNvSpPr>
          <p:nvPr>
            <p:ph sz="quarter" idx="4294967295"/>
          </p:nvPr>
        </p:nvSpPr>
        <p:spPr>
          <a:xfrm>
            <a:off x="6567881" y="1463363"/>
            <a:ext cx="5453161" cy="4692575"/>
          </a:xfrm>
          <a:prstGeom prst="rect">
            <a:avLst/>
          </a:prstGeom>
        </p:spPr>
        <p:txBody>
          <a:bodyPr>
            <a:normAutofit/>
          </a:bodyPr>
          <a:lstStyle/>
          <a:p>
            <a:pPr marL="457200" indent="-457200">
              <a:spcBef>
                <a:spcPts val="600"/>
              </a:spcBef>
            </a:pPr>
            <a:r>
              <a:rPr lang="en-GB" sz="1800" dirty="0"/>
              <a:t>The ECV Inventory fully d</a:t>
            </a:r>
            <a:r>
              <a:rPr lang="en-US" sz="1800" dirty="0"/>
              <a:t>escribes current and planned implementation arrangements for ECVs</a:t>
            </a:r>
            <a:endParaRPr lang="en-GB" sz="1800" dirty="0"/>
          </a:p>
          <a:p>
            <a:pPr marL="457200" indent="-457200">
              <a:spcBef>
                <a:spcPts val="600"/>
              </a:spcBef>
            </a:pPr>
            <a:r>
              <a:rPr lang="en-GB" sz="1800" b="1" dirty="0" smtClean="0"/>
              <a:t>Everybody </a:t>
            </a:r>
            <a:r>
              <a:rPr lang="en-GB" sz="1800" b="1" dirty="0"/>
              <a:t>with an internet connection can download the ECV Inventory content for their own  analysis</a:t>
            </a:r>
            <a:r>
              <a:rPr lang="en-GB" sz="1800" dirty="0"/>
              <a:t>, find direct access points to climate data records in the Inventory, and get access to WG Climate gap analysis results and </a:t>
            </a:r>
            <a:r>
              <a:rPr lang="en-GB" sz="1800" dirty="0" smtClean="0"/>
              <a:t>resulting </a:t>
            </a:r>
            <a:r>
              <a:rPr lang="en-GB" sz="1800" dirty="0" smtClean="0"/>
              <a:t>actions</a:t>
            </a:r>
            <a:endParaRPr lang="en-GB" sz="1800" dirty="0"/>
          </a:p>
        </p:txBody>
      </p:sp>
      <p:sp>
        <p:nvSpPr>
          <p:cNvPr id="3" name="Rectangle 2"/>
          <p:cNvSpPr/>
          <p:nvPr/>
        </p:nvSpPr>
        <p:spPr>
          <a:xfrm>
            <a:off x="5092012" y="5836989"/>
            <a:ext cx="4432239" cy="369332"/>
          </a:xfrm>
          <a:prstGeom prst="rect">
            <a:avLst/>
          </a:prstGeom>
        </p:spPr>
        <p:txBody>
          <a:bodyPr wrap="none">
            <a:spAutoFit/>
          </a:bodyPr>
          <a:lstStyle/>
          <a:p>
            <a:r>
              <a:rPr lang="en-GB" dirty="0">
                <a:hlinkClick r:id="rId7"/>
              </a:rPr>
              <a:t>https://climatemonitoring.info/ecvinventory/</a:t>
            </a:r>
            <a:endParaRPr lang="en-GB" dirty="0"/>
          </a:p>
        </p:txBody>
      </p:sp>
    </p:spTree>
    <p:extLst>
      <p:ext uri="{BB962C8B-B14F-4D97-AF65-F5344CB8AC3E}">
        <p14:creationId xmlns:p14="http://schemas.microsoft.com/office/powerpoint/2010/main" val="39524167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a:t>Gap analysis concept </a:t>
            </a:r>
            <a:r>
              <a:rPr lang="en-GB" sz="3200" b="1" dirty="0" smtClean="0"/>
              <a:t>on ECV Inventory v3</a:t>
            </a:r>
            <a:endParaRPr lang="en-GB" sz="3200" b="1" dirty="0"/>
          </a:p>
        </p:txBody>
      </p:sp>
      <p:sp>
        <p:nvSpPr>
          <p:cNvPr id="115" name="Google Shape;115;p6"/>
          <p:cNvSpPr txBox="1">
            <a:spLocks noGrp="1"/>
          </p:cNvSpPr>
          <p:nvPr>
            <p:ph type="body" idx="4294967295"/>
          </p:nvPr>
        </p:nvSpPr>
        <p:spPr>
          <a:xfrm>
            <a:off x="2886722" y="1546834"/>
            <a:ext cx="3975717" cy="1173013"/>
          </a:xfrm>
          <a:prstGeom prst="rect">
            <a:avLst/>
          </a:prstGeom>
          <a:noFill/>
          <a:ln>
            <a:noFill/>
          </a:ln>
        </p:spPr>
        <p:txBody>
          <a:bodyPr spcFirstLastPara="1" vert="horz" wrap="square" lIns="91425" tIns="45700" rIns="91425" bIns="45700" rtlCol="0" anchor="t" anchorCtr="0">
            <a:normAutofit/>
          </a:bodyPr>
          <a:lstStyle/>
          <a:p>
            <a:pPr lvl="1">
              <a:spcBef>
                <a:spcPts val="600"/>
              </a:spcBef>
              <a:buFont typeface="Arial"/>
              <a:buChar char="•"/>
            </a:pPr>
            <a:r>
              <a:rPr lang="en-GB" sz="1800" dirty="0">
                <a:solidFill>
                  <a:schemeClr val="accent1"/>
                </a:solidFill>
                <a:latin typeface="Arial"/>
                <a:ea typeface="Arial"/>
                <a:cs typeface="Arial"/>
                <a:sym typeface="Arial"/>
              </a:rPr>
              <a:t>Automatic assessment</a:t>
            </a:r>
            <a:endParaRPr sz="1800" dirty="0"/>
          </a:p>
          <a:p>
            <a:pPr lvl="1">
              <a:spcBef>
                <a:spcPts val="600"/>
              </a:spcBef>
              <a:buFont typeface="Arial"/>
              <a:buChar char="•"/>
            </a:pPr>
            <a:r>
              <a:rPr lang="en-GB" sz="1800" dirty="0">
                <a:solidFill>
                  <a:schemeClr val="accent1"/>
                </a:solidFill>
                <a:latin typeface="Arial"/>
                <a:ea typeface="Arial"/>
                <a:cs typeface="Arial"/>
                <a:sym typeface="Arial"/>
              </a:rPr>
              <a:t>Statistical analysis tools and graphical display</a:t>
            </a:r>
            <a:endParaRPr sz="1800" dirty="0">
              <a:solidFill>
                <a:schemeClr val="accent1"/>
              </a:solidFill>
              <a:latin typeface="Arial"/>
              <a:ea typeface="Arial"/>
              <a:cs typeface="Arial"/>
              <a:sym typeface="Arial"/>
            </a:endParaRPr>
          </a:p>
        </p:txBody>
      </p:sp>
      <p:pic>
        <p:nvPicPr>
          <p:cNvPr id="116" name="Google Shape;116;p6"/>
          <p:cNvPicPr preferRelativeResize="0"/>
          <p:nvPr/>
        </p:nvPicPr>
        <p:blipFill rotWithShape="1">
          <a:blip r:embed="rId3">
            <a:alphaModFix/>
          </a:blip>
          <a:srcRect/>
          <a:stretch/>
        </p:blipFill>
        <p:spPr>
          <a:xfrm>
            <a:off x="62145" y="1546835"/>
            <a:ext cx="2707030" cy="3371393"/>
          </a:xfrm>
          <a:prstGeom prst="rect">
            <a:avLst/>
          </a:prstGeom>
          <a:noFill/>
          <a:ln>
            <a:noFill/>
          </a:ln>
        </p:spPr>
      </p:pic>
      <p:grpSp>
        <p:nvGrpSpPr>
          <p:cNvPr id="117" name="Google Shape;117;p6"/>
          <p:cNvGrpSpPr/>
          <p:nvPr/>
        </p:nvGrpSpPr>
        <p:grpSpPr>
          <a:xfrm>
            <a:off x="1040101" y="2974864"/>
            <a:ext cx="4303424" cy="3077996"/>
            <a:chOff x="467544" y="1412776"/>
            <a:chExt cx="4767828" cy="3096344"/>
          </a:xfrm>
        </p:grpSpPr>
        <p:pic>
          <p:nvPicPr>
            <p:cNvPr id="118" name="Google Shape;118;p6"/>
            <p:cNvPicPr preferRelativeResize="0"/>
            <p:nvPr/>
          </p:nvPicPr>
          <p:blipFill rotWithShape="1">
            <a:blip r:embed="rId4">
              <a:alphaModFix/>
            </a:blip>
            <a:srcRect/>
            <a:stretch/>
          </p:blipFill>
          <p:spPr>
            <a:xfrm>
              <a:off x="472500" y="1443283"/>
              <a:ext cx="4762872" cy="2984629"/>
            </a:xfrm>
            <a:prstGeom prst="rect">
              <a:avLst/>
            </a:prstGeom>
            <a:noFill/>
            <a:ln>
              <a:noFill/>
            </a:ln>
            <a:effectLst>
              <a:outerShdw blurRad="63500" sx="102000" sy="102000" algn="ctr" rotWithShape="0">
                <a:srgbClr val="000000">
                  <a:alpha val="40000"/>
                </a:srgbClr>
              </a:outerShdw>
            </a:effectLst>
          </p:spPr>
        </p:pic>
        <p:sp>
          <p:nvSpPr>
            <p:cNvPr id="119" name="Google Shape;119;p6"/>
            <p:cNvSpPr/>
            <p:nvPr/>
          </p:nvSpPr>
          <p:spPr>
            <a:xfrm>
              <a:off x="472500" y="1412776"/>
              <a:ext cx="4762872" cy="720080"/>
            </a:xfrm>
            <a:prstGeom prst="ellipse">
              <a:avLst/>
            </a:prstGeom>
            <a:noFill/>
            <a:ln w="28575" cap="flat" cmpd="sng">
              <a:solidFill>
                <a:schemeClr val="accent2"/>
              </a:solidFill>
              <a:prstDash val="dot"/>
              <a:round/>
              <a:headEnd type="none" w="sm" len="sm"/>
              <a:tailEnd type="none" w="sm" len="sm"/>
            </a:ln>
          </p:spPr>
          <p:txBody>
            <a:bodyPr spcFirstLastPara="1" wrap="square" lIns="91425" tIns="45700" rIns="91425" bIns="45700" anchor="ctr" anchorCtr="0">
              <a:noAutofit/>
            </a:bodyPr>
            <a:lstStyle/>
            <a:p>
              <a:pPr algn="ctr"/>
              <a:endParaRPr sz="1050">
                <a:solidFill>
                  <a:schemeClr val="lt1"/>
                </a:solidFill>
                <a:latin typeface="Arial"/>
                <a:ea typeface="Arial"/>
                <a:cs typeface="Arial"/>
                <a:sym typeface="Arial"/>
              </a:endParaRPr>
            </a:p>
          </p:txBody>
        </p:sp>
        <p:sp>
          <p:nvSpPr>
            <p:cNvPr id="120" name="Google Shape;120;p6"/>
            <p:cNvSpPr/>
            <p:nvPr/>
          </p:nvSpPr>
          <p:spPr>
            <a:xfrm>
              <a:off x="467544" y="2060848"/>
              <a:ext cx="4762872" cy="720080"/>
            </a:xfrm>
            <a:prstGeom prst="ellipse">
              <a:avLst/>
            </a:prstGeom>
            <a:noFill/>
            <a:ln w="28575" cap="flat" cmpd="sng">
              <a:solidFill>
                <a:srgbClr val="E6931A"/>
              </a:solidFill>
              <a:prstDash val="dot"/>
              <a:round/>
              <a:headEnd type="none" w="sm" len="sm"/>
              <a:tailEnd type="none" w="sm" len="sm"/>
            </a:ln>
          </p:spPr>
          <p:txBody>
            <a:bodyPr spcFirstLastPara="1" wrap="square" lIns="91425" tIns="45700" rIns="91425" bIns="45700" anchor="ctr" anchorCtr="0">
              <a:noAutofit/>
            </a:bodyPr>
            <a:lstStyle/>
            <a:p>
              <a:pPr algn="ctr"/>
              <a:endParaRPr sz="1050">
                <a:solidFill>
                  <a:schemeClr val="lt1"/>
                </a:solidFill>
                <a:latin typeface="Arial"/>
                <a:ea typeface="Arial"/>
                <a:cs typeface="Arial"/>
                <a:sym typeface="Arial"/>
              </a:endParaRPr>
            </a:p>
          </p:txBody>
        </p:sp>
        <p:sp>
          <p:nvSpPr>
            <p:cNvPr id="121" name="Google Shape;121;p6"/>
            <p:cNvSpPr/>
            <p:nvPr/>
          </p:nvSpPr>
          <p:spPr>
            <a:xfrm>
              <a:off x="467544" y="2708920"/>
              <a:ext cx="4762872" cy="1800200"/>
            </a:xfrm>
            <a:prstGeom prst="ellipse">
              <a:avLst/>
            </a:prstGeom>
            <a:noFill/>
            <a:ln w="28575" cap="flat" cmpd="sng">
              <a:solidFill>
                <a:srgbClr val="C00000"/>
              </a:solidFill>
              <a:prstDash val="dot"/>
              <a:round/>
              <a:headEnd type="none" w="sm" len="sm"/>
              <a:tailEnd type="none" w="sm" len="sm"/>
            </a:ln>
          </p:spPr>
          <p:txBody>
            <a:bodyPr spcFirstLastPara="1" wrap="square" lIns="91425" tIns="45700" rIns="91425" bIns="45700" anchor="ctr" anchorCtr="0">
              <a:noAutofit/>
            </a:bodyPr>
            <a:lstStyle/>
            <a:p>
              <a:pPr algn="ctr"/>
              <a:endParaRPr sz="1050">
                <a:solidFill>
                  <a:schemeClr val="lt1"/>
                </a:solidFill>
                <a:latin typeface="Arial"/>
                <a:ea typeface="Arial"/>
                <a:cs typeface="Arial"/>
                <a:sym typeface="Arial"/>
              </a:endParaRPr>
            </a:p>
          </p:txBody>
        </p:sp>
      </p:grpSp>
      <p:cxnSp>
        <p:nvCxnSpPr>
          <p:cNvPr id="122" name="Google Shape;122;p6"/>
          <p:cNvCxnSpPr/>
          <p:nvPr/>
        </p:nvCxnSpPr>
        <p:spPr>
          <a:xfrm flipV="1">
            <a:off x="3921198" y="2627264"/>
            <a:ext cx="384472" cy="493028"/>
          </a:xfrm>
          <a:prstGeom prst="straightConnector1">
            <a:avLst/>
          </a:prstGeom>
          <a:noFill/>
          <a:ln w="57150" cap="flat" cmpd="sng">
            <a:solidFill>
              <a:schemeClr val="accent1"/>
            </a:solidFill>
            <a:prstDash val="solid"/>
            <a:bevel/>
            <a:headEnd type="none" w="sm" len="sm"/>
            <a:tailEnd type="triangle" w="med" len="med"/>
          </a:ln>
          <a:effectLst>
            <a:outerShdw blurRad="38100" dist="20000" dir="5400000" rotWithShape="0">
              <a:srgbClr val="000000">
                <a:alpha val="37647"/>
              </a:srgbClr>
            </a:outerShdw>
          </a:effectLst>
        </p:spPr>
      </p:cxnSp>
      <p:sp>
        <p:nvSpPr>
          <p:cNvPr id="123" name="Google Shape;123;p6"/>
          <p:cNvSpPr txBox="1"/>
          <p:nvPr/>
        </p:nvSpPr>
        <p:spPr>
          <a:xfrm>
            <a:off x="6887911" y="1471823"/>
            <a:ext cx="5338261" cy="1155441"/>
          </a:xfrm>
          <a:prstGeom prst="rect">
            <a:avLst/>
          </a:prstGeom>
          <a:noFill/>
          <a:ln>
            <a:noFill/>
          </a:ln>
        </p:spPr>
        <p:txBody>
          <a:bodyPr spcFirstLastPara="1" wrap="square" lIns="91425" tIns="45700" rIns="91425" bIns="45700" anchor="t" anchorCtr="0">
            <a:normAutofit/>
          </a:bodyPr>
          <a:lstStyle/>
          <a:p>
            <a:pPr marL="548640" lvl="1" indent="-274320">
              <a:spcBef>
                <a:spcPts val="600"/>
              </a:spcBef>
              <a:buClr>
                <a:schemeClr val="accent2"/>
              </a:buClr>
              <a:buSzPts val="1335"/>
              <a:buFont typeface="Arial"/>
              <a:buChar char="•"/>
            </a:pPr>
            <a:r>
              <a:rPr lang="en-GB" dirty="0">
                <a:solidFill>
                  <a:srgbClr val="E6931A"/>
                </a:solidFill>
                <a:latin typeface="Arial"/>
                <a:ea typeface="Arial"/>
                <a:cs typeface="Arial"/>
                <a:sym typeface="Arial"/>
              </a:rPr>
              <a:t>Statistical analysis tools and graphical display on the web interface</a:t>
            </a:r>
            <a:endParaRPr dirty="0">
              <a:solidFill>
                <a:srgbClr val="E6931A"/>
              </a:solidFill>
              <a:latin typeface="Arial"/>
              <a:ea typeface="Arial"/>
              <a:cs typeface="Arial"/>
              <a:sym typeface="Arial"/>
            </a:endParaRPr>
          </a:p>
          <a:p>
            <a:pPr marL="548640" lvl="1" indent="-274320">
              <a:spcBef>
                <a:spcPts val="600"/>
              </a:spcBef>
              <a:buClr>
                <a:schemeClr val="accent2"/>
              </a:buClr>
              <a:buSzPts val="1335"/>
              <a:buFont typeface="Arial"/>
              <a:buChar char="•"/>
            </a:pPr>
            <a:r>
              <a:rPr lang="en-GB" dirty="0">
                <a:solidFill>
                  <a:srgbClr val="E6931A"/>
                </a:solidFill>
                <a:latin typeface="Arial"/>
                <a:ea typeface="Arial"/>
                <a:cs typeface="Arial"/>
                <a:sym typeface="Arial"/>
              </a:rPr>
              <a:t>Analysis of delta to version #2</a:t>
            </a:r>
            <a:endParaRPr dirty="0">
              <a:solidFill>
                <a:srgbClr val="E6931A"/>
              </a:solidFill>
              <a:latin typeface="Arial"/>
              <a:ea typeface="Arial"/>
              <a:cs typeface="Arial"/>
              <a:sym typeface="Arial"/>
            </a:endParaRPr>
          </a:p>
          <a:p>
            <a:pPr marL="274320" indent="-214091">
              <a:lnSpc>
                <a:spcPct val="90000"/>
              </a:lnSpc>
              <a:spcBef>
                <a:spcPts val="600"/>
              </a:spcBef>
              <a:buClr>
                <a:schemeClr val="accent1"/>
              </a:buClr>
              <a:buSzPts val="948"/>
            </a:pPr>
            <a:endParaRPr sz="1248" dirty="0">
              <a:solidFill>
                <a:srgbClr val="E6931A"/>
              </a:solidFill>
              <a:latin typeface="Arial"/>
              <a:ea typeface="Arial"/>
              <a:cs typeface="Arial"/>
              <a:sym typeface="Arial"/>
            </a:endParaRPr>
          </a:p>
        </p:txBody>
      </p:sp>
      <p:sp>
        <p:nvSpPr>
          <p:cNvPr id="124" name="Google Shape;124;p6"/>
          <p:cNvSpPr txBox="1"/>
          <p:nvPr/>
        </p:nvSpPr>
        <p:spPr>
          <a:xfrm>
            <a:off x="6090082" y="2817657"/>
            <a:ext cx="6115904" cy="2757913"/>
          </a:xfrm>
          <a:prstGeom prst="rect">
            <a:avLst/>
          </a:prstGeom>
          <a:noFill/>
          <a:ln>
            <a:noFill/>
          </a:ln>
        </p:spPr>
        <p:txBody>
          <a:bodyPr spcFirstLastPara="1" wrap="square" lIns="91425" tIns="45700" rIns="91425" bIns="45700" anchor="t" anchorCtr="0">
            <a:noAutofit/>
          </a:bodyPr>
          <a:lstStyle/>
          <a:p>
            <a:pPr marL="355600" lvl="1" indent="-273050">
              <a:lnSpc>
                <a:spcPct val="110000"/>
              </a:lnSpc>
              <a:spcBef>
                <a:spcPts val="600"/>
              </a:spcBef>
              <a:buClr>
                <a:srgbClr val="FF0000"/>
              </a:buClr>
              <a:buSzPts val="1610"/>
              <a:buFont typeface="Arial"/>
              <a:buChar char="•"/>
            </a:pPr>
            <a:r>
              <a:rPr lang="en-GB" dirty="0">
                <a:solidFill>
                  <a:srgbClr val="C00000"/>
                </a:solidFill>
                <a:latin typeface="Arial"/>
                <a:ea typeface="Arial"/>
                <a:cs typeface="Arial"/>
                <a:sym typeface="Arial"/>
              </a:rPr>
              <a:t>Detailed analysis per ECV / ECV Product:</a:t>
            </a:r>
            <a:endParaRPr dirty="0">
              <a:solidFill>
                <a:srgbClr val="C00000"/>
              </a:solidFill>
              <a:latin typeface="Arial"/>
              <a:ea typeface="Arial"/>
              <a:cs typeface="Arial"/>
              <a:sym typeface="Arial"/>
            </a:endParaRPr>
          </a:p>
          <a:p>
            <a:pPr marL="560071" lvl="1" indent="-285750">
              <a:lnSpc>
                <a:spcPct val="110000"/>
              </a:lnSpc>
              <a:spcBef>
                <a:spcPts val="600"/>
              </a:spcBef>
              <a:buClr>
                <a:srgbClr val="FF0000"/>
              </a:buClr>
              <a:buSzPts val="1610"/>
              <a:buFont typeface="Wingdings" panose="05000000000000000000" pitchFamily="2" charset="2"/>
              <a:buChar char="Ø"/>
            </a:pPr>
            <a:r>
              <a:rPr lang="en-GB" sz="1600" dirty="0">
                <a:solidFill>
                  <a:srgbClr val="C00000"/>
                </a:solidFill>
                <a:latin typeface="Arial"/>
                <a:ea typeface="Arial"/>
                <a:cs typeface="Arial"/>
                <a:sym typeface="Arial"/>
              </a:rPr>
              <a:t>Assesses progress for 8 ECVs addressed </a:t>
            </a:r>
            <a:r>
              <a:rPr lang="en-GB" sz="1600" dirty="0">
                <a:solidFill>
                  <a:srgbClr val="C00000"/>
                </a:solidFill>
                <a:latin typeface="Arial"/>
                <a:ea typeface="Arial"/>
                <a:cs typeface="Arial"/>
                <a:sym typeface="Arial"/>
              </a:rPr>
              <a:t>for V2.0</a:t>
            </a:r>
            <a:endParaRPr sz="1600" dirty="0">
              <a:solidFill>
                <a:srgbClr val="C00000"/>
              </a:solidFill>
              <a:latin typeface="Arial"/>
              <a:ea typeface="Arial"/>
              <a:cs typeface="Arial"/>
              <a:sym typeface="Arial"/>
            </a:endParaRPr>
          </a:p>
          <a:p>
            <a:pPr marL="560071" lvl="1" indent="-285750">
              <a:lnSpc>
                <a:spcPct val="110000"/>
              </a:lnSpc>
              <a:spcBef>
                <a:spcPts val="600"/>
              </a:spcBef>
              <a:buClr>
                <a:srgbClr val="FF0000"/>
              </a:buClr>
              <a:buSzPts val="1610"/>
              <a:buFont typeface="Wingdings" panose="05000000000000000000" pitchFamily="2" charset="2"/>
              <a:buChar char="Ø"/>
            </a:pPr>
            <a:r>
              <a:rPr lang="en-GB" sz="1600" dirty="0">
                <a:solidFill>
                  <a:srgbClr val="C00000"/>
                </a:solidFill>
                <a:latin typeface="Arial"/>
                <a:ea typeface="Arial"/>
                <a:cs typeface="Arial"/>
                <a:sym typeface="Arial"/>
              </a:rPr>
              <a:t>Selected 13 additional ECVs (5 atmosphere, 5 land, 3 ocean) not addressed before that are specifically part of 2016 GCOS-IP actions</a:t>
            </a:r>
            <a:endParaRPr sz="1600" dirty="0">
              <a:solidFill>
                <a:srgbClr val="C00000"/>
              </a:solidFill>
              <a:latin typeface="Arial"/>
              <a:ea typeface="Arial"/>
              <a:cs typeface="Arial"/>
              <a:sym typeface="Arial"/>
            </a:endParaRPr>
          </a:p>
          <a:p>
            <a:pPr marL="560071" lvl="1" indent="-285750">
              <a:lnSpc>
                <a:spcPct val="110000"/>
              </a:lnSpc>
              <a:spcBef>
                <a:spcPts val="600"/>
              </a:spcBef>
              <a:buClr>
                <a:srgbClr val="FF0000"/>
              </a:buClr>
              <a:buSzPts val="1610"/>
              <a:buFont typeface="Wingdings" panose="05000000000000000000" pitchFamily="2" charset="2"/>
              <a:buChar char="Ø"/>
            </a:pPr>
            <a:r>
              <a:rPr lang="en-GB" sz="1600" dirty="0">
                <a:solidFill>
                  <a:srgbClr val="C00000"/>
                </a:solidFill>
                <a:latin typeface="Arial"/>
                <a:ea typeface="Arial"/>
                <a:cs typeface="Arial"/>
                <a:sym typeface="Arial"/>
              </a:rPr>
              <a:t>Postponed 2 land (FAPAR, Glaciers) and 1 atmosphere </a:t>
            </a:r>
            <a:r>
              <a:rPr lang="en-GB" sz="1600" dirty="0" smtClean="0">
                <a:solidFill>
                  <a:srgbClr val="C00000"/>
                </a:solidFill>
                <a:latin typeface="Arial"/>
                <a:ea typeface="Arial"/>
                <a:cs typeface="Arial"/>
                <a:sym typeface="Arial"/>
              </a:rPr>
              <a:t>(Lightning</a:t>
            </a:r>
            <a:r>
              <a:rPr lang="en-GB" sz="1600" dirty="0">
                <a:solidFill>
                  <a:srgbClr val="C00000"/>
                </a:solidFill>
                <a:latin typeface="Arial"/>
                <a:ea typeface="Arial"/>
                <a:cs typeface="Arial"/>
                <a:sym typeface="Arial"/>
              </a:rPr>
              <a:t>) due to missing support and late availability of Inventory </a:t>
            </a:r>
            <a:r>
              <a:rPr lang="en-GB" sz="1600" dirty="0" smtClean="0">
                <a:solidFill>
                  <a:srgbClr val="C00000"/>
                </a:solidFill>
                <a:latin typeface="Arial"/>
                <a:ea typeface="Arial"/>
                <a:cs typeface="Arial"/>
                <a:sym typeface="Arial"/>
              </a:rPr>
              <a:t>inputs</a:t>
            </a:r>
          </a:p>
          <a:p>
            <a:pPr marL="560071" lvl="1" indent="-285750">
              <a:lnSpc>
                <a:spcPct val="110000"/>
              </a:lnSpc>
              <a:spcBef>
                <a:spcPts val="600"/>
              </a:spcBef>
              <a:buClr>
                <a:srgbClr val="FF0000"/>
              </a:buClr>
              <a:buSzPts val="1610"/>
              <a:buFont typeface="Wingdings" panose="05000000000000000000" pitchFamily="2" charset="2"/>
              <a:buChar char="Ø"/>
            </a:pPr>
            <a:r>
              <a:rPr lang="en-GB" sz="1600" dirty="0" smtClean="0">
                <a:solidFill>
                  <a:srgbClr val="C00000"/>
                </a:solidFill>
                <a:latin typeface="Arial"/>
                <a:ea typeface="Arial"/>
                <a:cs typeface="Arial"/>
                <a:sym typeface="Arial"/>
              </a:rPr>
              <a:t>Addressed are</a:t>
            </a:r>
            <a:r>
              <a:rPr lang="en-GB" sz="1600" dirty="0" smtClean="0">
                <a:solidFill>
                  <a:srgbClr val="FF0000"/>
                </a:solidFill>
                <a:latin typeface="Arial"/>
                <a:ea typeface="Arial"/>
                <a:cs typeface="Arial"/>
                <a:sym typeface="Arial"/>
              </a:rPr>
              <a:t>: Aerosols, Surface winds, Upper-Air Winds, Water Vapour (UT/LS), Fire, Land Cover, Soil Moisture, Sea Level, Sea State, and Ocean Surface Heat Flux</a:t>
            </a:r>
          </a:p>
        </p:txBody>
      </p:sp>
      <p:cxnSp>
        <p:nvCxnSpPr>
          <p:cNvPr id="125" name="Google Shape;125;p6"/>
          <p:cNvCxnSpPr/>
          <p:nvPr/>
        </p:nvCxnSpPr>
        <p:spPr>
          <a:xfrm flipV="1">
            <a:off x="4899604" y="2133340"/>
            <a:ext cx="2397841" cy="1904938"/>
          </a:xfrm>
          <a:prstGeom prst="straightConnector1">
            <a:avLst/>
          </a:prstGeom>
          <a:noFill/>
          <a:ln w="57150" cap="flat" cmpd="sng">
            <a:solidFill>
              <a:srgbClr val="FFC000"/>
            </a:solidFill>
            <a:prstDash val="solid"/>
            <a:bevel/>
            <a:headEnd type="none" w="sm" len="sm"/>
            <a:tailEnd type="triangle" w="med" len="med"/>
          </a:ln>
          <a:effectLst>
            <a:outerShdw blurRad="38100" dist="20000" dir="5400000" rotWithShape="0">
              <a:srgbClr val="000000">
                <a:alpha val="37647"/>
              </a:srgbClr>
            </a:outerShdw>
          </a:effectLst>
        </p:spPr>
      </p:cxnSp>
      <p:cxnSp>
        <p:nvCxnSpPr>
          <p:cNvPr id="126" name="Google Shape;126;p6"/>
          <p:cNvCxnSpPr/>
          <p:nvPr/>
        </p:nvCxnSpPr>
        <p:spPr>
          <a:xfrm>
            <a:off x="5051081" y="4602004"/>
            <a:ext cx="1494236" cy="410931"/>
          </a:xfrm>
          <a:prstGeom prst="straightConnector1">
            <a:avLst/>
          </a:prstGeom>
          <a:noFill/>
          <a:ln w="57150" cap="flat" cmpd="sng">
            <a:solidFill>
              <a:srgbClr val="FF0000"/>
            </a:solidFill>
            <a:prstDash val="solid"/>
            <a:bevel/>
            <a:headEnd type="none" w="sm" len="sm"/>
            <a:tailEnd type="triangle" w="med" len="med"/>
          </a:ln>
          <a:effectLst>
            <a:outerShdw blurRad="38100" dist="20000" dir="5400000" rotWithShape="0">
              <a:srgbClr val="000000">
                <a:alpha val="37647"/>
              </a:srgbClr>
            </a:outerShdw>
          </a:effectLst>
        </p:spPr>
      </p:cxnSp>
    </p:spTree>
    <p:extLst>
      <p:ext uri="{BB962C8B-B14F-4D97-AF65-F5344CB8AC3E}">
        <p14:creationId xmlns:p14="http://schemas.microsoft.com/office/powerpoint/2010/main" val="7019991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Relative number of existing and</a:t>
            </a:r>
            <a:br>
              <a:rPr lang="en-US" sz="3200" b="1" dirty="0"/>
            </a:br>
            <a:r>
              <a:rPr lang="en-US" sz="3200" b="1" dirty="0"/>
              <a:t>planned data records per </a:t>
            </a:r>
            <a:r>
              <a:rPr lang="en-US" sz="3200" b="1" dirty="0" smtClean="0"/>
              <a:t>agency</a:t>
            </a:r>
            <a:endParaRPr lang="en-GB" sz="3200" b="1" dirty="0"/>
          </a:p>
        </p:txBody>
      </p:sp>
      <p:grpSp>
        <p:nvGrpSpPr>
          <p:cNvPr id="133" name="Google Shape;133;p7"/>
          <p:cNvGrpSpPr/>
          <p:nvPr/>
        </p:nvGrpSpPr>
        <p:grpSpPr>
          <a:xfrm>
            <a:off x="745725" y="2250211"/>
            <a:ext cx="10777492" cy="3884259"/>
            <a:chOff x="603138" y="1861069"/>
            <a:chExt cx="11286842" cy="3558851"/>
          </a:xfrm>
        </p:grpSpPr>
        <p:pic>
          <p:nvPicPr>
            <p:cNvPr id="134" name="Google Shape;134;p7"/>
            <p:cNvPicPr preferRelativeResize="0"/>
            <p:nvPr/>
          </p:nvPicPr>
          <p:blipFill rotWithShape="1">
            <a:blip r:embed="rId3">
              <a:alphaModFix/>
            </a:blip>
            <a:srcRect/>
            <a:stretch/>
          </p:blipFill>
          <p:spPr>
            <a:xfrm>
              <a:off x="603138" y="1861071"/>
              <a:ext cx="5646910" cy="3558849"/>
            </a:xfrm>
            <a:prstGeom prst="rect">
              <a:avLst/>
            </a:prstGeom>
            <a:noFill/>
            <a:ln>
              <a:noFill/>
            </a:ln>
          </p:spPr>
        </p:pic>
        <p:graphicFrame>
          <p:nvGraphicFramePr>
            <p:cNvPr id="135" name="Google Shape;135;p7"/>
            <p:cNvGraphicFramePr/>
            <p:nvPr/>
          </p:nvGraphicFramePr>
          <p:xfrm>
            <a:off x="6259900" y="1861069"/>
            <a:ext cx="5630080" cy="3540125"/>
          </p:xfrm>
          <a:graphic>
            <a:graphicData uri="http://schemas.openxmlformats.org/drawingml/2006/chart">
              <c:chart xmlns:c="http://schemas.openxmlformats.org/drawingml/2006/chart" xmlns:r="http://schemas.openxmlformats.org/officeDocument/2006/relationships" r:id="rId4"/>
            </a:graphicData>
          </a:graphic>
        </p:graphicFrame>
      </p:grpSp>
      <p:sp>
        <p:nvSpPr>
          <p:cNvPr id="136" name="Google Shape;136;p7"/>
          <p:cNvSpPr txBox="1"/>
          <p:nvPr/>
        </p:nvSpPr>
        <p:spPr>
          <a:xfrm>
            <a:off x="2447677" y="1744209"/>
            <a:ext cx="2082621" cy="369332"/>
          </a:xfrm>
          <a:prstGeom prst="rect">
            <a:avLst/>
          </a:prstGeom>
          <a:noFill/>
          <a:ln>
            <a:noFill/>
          </a:ln>
        </p:spPr>
        <p:txBody>
          <a:bodyPr spcFirstLastPara="1" wrap="square" lIns="91425" tIns="45700" rIns="91425" bIns="45700" anchor="t" anchorCtr="0">
            <a:spAutoFit/>
          </a:bodyPr>
          <a:lstStyle/>
          <a:p>
            <a:r>
              <a:rPr lang="en-GB" b="1" dirty="0">
                <a:solidFill>
                  <a:srgbClr val="000000"/>
                </a:solidFill>
                <a:latin typeface="Arial"/>
                <a:ea typeface="Arial"/>
                <a:cs typeface="Arial"/>
                <a:sym typeface="Arial"/>
              </a:rPr>
              <a:t>ECV Inventory #2</a:t>
            </a:r>
            <a:endParaRPr dirty="0"/>
          </a:p>
        </p:txBody>
      </p:sp>
      <p:sp>
        <p:nvSpPr>
          <p:cNvPr id="137" name="Google Shape;137;p7"/>
          <p:cNvSpPr txBox="1"/>
          <p:nvPr/>
        </p:nvSpPr>
        <p:spPr>
          <a:xfrm>
            <a:off x="7897101" y="1744209"/>
            <a:ext cx="2082621" cy="369332"/>
          </a:xfrm>
          <a:prstGeom prst="rect">
            <a:avLst/>
          </a:prstGeom>
          <a:noFill/>
          <a:ln>
            <a:noFill/>
          </a:ln>
        </p:spPr>
        <p:txBody>
          <a:bodyPr spcFirstLastPara="1" wrap="square" lIns="91425" tIns="45700" rIns="91425" bIns="45700" anchor="t" anchorCtr="0">
            <a:spAutoFit/>
          </a:bodyPr>
          <a:lstStyle/>
          <a:p>
            <a:r>
              <a:rPr lang="en-GB" b="1" dirty="0">
                <a:solidFill>
                  <a:srgbClr val="000000"/>
                </a:solidFill>
                <a:latin typeface="Arial"/>
                <a:ea typeface="Arial"/>
                <a:cs typeface="Arial"/>
                <a:sym typeface="Arial"/>
              </a:rPr>
              <a:t>ECV Inventory #3</a:t>
            </a:r>
            <a:endParaRPr dirty="0"/>
          </a:p>
        </p:txBody>
      </p:sp>
    </p:spTree>
    <p:extLst>
      <p:ext uri="{BB962C8B-B14F-4D97-AF65-F5344CB8AC3E}">
        <p14:creationId xmlns:p14="http://schemas.microsoft.com/office/powerpoint/2010/main" val="25684305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Assessment of GCOS Criteria for</a:t>
            </a:r>
            <a:br>
              <a:rPr lang="en-US" sz="3200" b="1" dirty="0"/>
            </a:br>
            <a:r>
              <a:rPr lang="en-US" sz="3200" b="1" dirty="0"/>
              <a:t>existing data </a:t>
            </a:r>
            <a:r>
              <a:rPr lang="en-US" sz="3200" b="1" dirty="0" smtClean="0"/>
              <a:t>records</a:t>
            </a:r>
            <a:endParaRPr lang="en-GB" sz="3200" b="1" dirty="0"/>
          </a:p>
        </p:txBody>
      </p:sp>
      <p:grpSp>
        <p:nvGrpSpPr>
          <p:cNvPr id="144" name="Google Shape;144;p8"/>
          <p:cNvGrpSpPr/>
          <p:nvPr/>
        </p:nvGrpSpPr>
        <p:grpSpPr>
          <a:xfrm>
            <a:off x="594804" y="1535836"/>
            <a:ext cx="10839635" cy="4607511"/>
            <a:chOff x="1653" y="1102701"/>
            <a:chExt cx="9142347" cy="3552725"/>
          </a:xfrm>
        </p:grpSpPr>
        <p:pic>
          <p:nvPicPr>
            <p:cNvPr id="145" name="Google Shape;145;p8"/>
            <p:cNvPicPr preferRelativeResize="0"/>
            <p:nvPr/>
          </p:nvPicPr>
          <p:blipFill rotWithShape="1">
            <a:blip r:embed="rId3">
              <a:alphaModFix/>
            </a:blip>
            <a:srcRect/>
            <a:stretch/>
          </p:blipFill>
          <p:spPr>
            <a:xfrm>
              <a:off x="1653" y="1102701"/>
              <a:ext cx="9142347" cy="3552725"/>
            </a:xfrm>
            <a:prstGeom prst="rect">
              <a:avLst/>
            </a:prstGeom>
            <a:noFill/>
            <a:ln>
              <a:noFill/>
            </a:ln>
          </p:spPr>
        </p:pic>
        <p:sp>
          <p:nvSpPr>
            <p:cNvPr id="146" name="Google Shape;146;p8"/>
            <p:cNvSpPr txBox="1"/>
            <p:nvPr/>
          </p:nvSpPr>
          <p:spPr>
            <a:xfrm>
              <a:off x="1428750" y="1435070"/>
              <a:ext cx="260008" cy="253916"/>
            </a:xfrm>
            <a:prstGeom prst="rect">
              <a:avLst/>
            </a:prstGeom>
            <a:noFill/>
            <a:ln>
              <a:noFill/>
            </a:ln>
          </p:spPr>
          <p:txBody>
            <a:bodyPr spcFirstLastPara="1" wrap="square" lIns="91425" tIns="45700" rIns="91425" bIns="45700" anchor="t" anchorCtr="0">
              <a:spAutoFit/>
            </a:bodyPr>
            <a:lstStyle/>
            <a:p>
              <a:r>
                <a:rPr lang="en-GB" sz="1050" b="1">
                  <a:solidFill>
                    <a:srgbClr val="00B050"/>
                  </a:solidFill>
                  <a:latin typeface="Arial"/>
                  <a:ea typeface="Arial"/>
                  <a:cs typeface="Arial"/>
                  <a:sym typeface="Arial"/>
                </a:rPr>
                <a:t>x</a:t>
              </a:r>
              <a:endParaRPr/>
            </a:p>
          </p:txBody>
        </p:sp>
        <p:sp>
          <p:nvSpPr>
            <p:cNvPr id="147" name="Google Shape;147;p8"/>
            <p:cNvSpPr txBox="1"/>
            <p:nvPr/>
          </p:nvSpPr>
          <p:spPr>
            <a:xfrm>
              <a:off x="1602989" y="1551939"/>
              <a:ext cx="260008" cy="253916"/>
            </a:xfrm>
            <a:prstGeom prst="rect">
              <a:avLst/>
            </a:prstGeom>
            <a:noFill/>
            <a:ln>
              <a:noFill/>
            </a:ln>
          </p:spPr>
          <p:txBody>
            <a:bodyPr spcFirstLastPara="1" wrap="square" lIns="91425" tIns="45700" rIns="91425" bIns="45700" anchor="t" anchorCtr="0">
              <a:spAutoFit/>
            </a:bodyPr>
            <a:lstStyle/>
            <a:p>
              <a:r>
                <a:rPr lang="en-GB" sz="1050" b="1">
                  <a:solidFill>
                    <a:srgbClr val="00B050"/>
                  </a:solidFill>
                  <a:latin typeface="Arial"/>
                  <a:ea typeface="Arial"/>
                  <a:cs typeface="Arial"/>
                  <a:sym typeface="Arial"/>
                </a:rPr>
                <a:t>x</a:t>
              </a:r>
              <a:endParaRPr/>
            </a:p>
          </p:txBody>
        </p:sp>
        <p:sp>
          <p:nvSpPr>
            <p:cNvPr id="148" name="Google Shape;148;p8"/>
            <p:cNvSpPr txBox="1"/>
            <p:nvPr/>
          </p:nvSpPr>
          <p:spPr>
            <a:xfrm>
              <a:off x="3448522" y="1435070"/>
              <a:ext cx="260008" cy="253916"/>
            </a:xfrm>
            <a:prstGeom prst="rect">
              <a:avLst/>
            </a:prstGeom>
            <a:noFill/>
            <a:ln>
              <a:noFill/>
            </a:ln>
          </p:spPr>
          <p:txBody>
            <a:bodyPr spcFirstLastPara="1" wrap="square" lIns="91425" tIns="45700" rIns="91425" bIns="45700" anchor="t" anchorCtr="0">
              <a:spAutoFit/>
            </a:bodyPr>
            <a:lstStyle/>
            <a:p>
              <a:r>
                <a:rPr lang="en-GB" sz="1050" b="1">
                  <a:solidFill>
                    <a:srgbClr val="00B050"/>
                  </a:solidFill>
                  <a:latin typeface="Arial"/>
                  <a:ea typeface="Arial"/>
                  <a:cs typeface="Arial"/>
                  <a:sym typeface="Arial"/>
                </a:rPr>
                <a:t>x</a:t>
              </a:r>
              <a:endParaRPr/>
            </a:p>
          </p:txBody>
        </p:sp>
        <p:sp>
          <p:nvSpPr>
            <p:cNvPr id="149" name="Google Shape;149;p8"/>
            <p:cNvSpPr txBox="1"/>
            <p:nvPr/>
          </p:nvSpPr>
          <p:spPr>
            <a:xfrm>
              <a:off x="3607021" y="1951169"/>
              <a:ext cx="260008" cy="253916"/>
            </a:xfrm>
            <a:prstGeom prst="rect">
              <a:avLst/>
            </a:prstGeom>
            <a:noFill/>
            <a:ln>
              <a:noFill/>
            </a:ln>
          </p:spPr>
          <p:txBody>
            <a:bodyPr spcFirstLastPara="1" wrap="square" lIns="91425" tIns="45700" rIns="91425" bIns="45700" anchor="t" anchorCtr="0">
              <a:spAutoFit/>
            </a:bodyPr>
            <a:lstStyle/>
            <a:p>
              <a:r>
                <a:rPr lang="en-GB" sz="1050" b="1">
                  <a:solidFill>
                    <a:srgbClr val="00B050"/>
                  </a:solidFill>
                  <a:latin typeface="Arial"/>
                  <a:ea typeface="Arial"/>
                  <a:cs typeface="Arial"/>
                  <a:sym typeface="Arial"/>
                </a:rPr>
                <a:t>x</a:t>
              </a:r>
              <a:endParaRPr/>
            </a:p>
          </p:txBody>
        </p:sp>
        <p:sp>
          <p:nvSpPr>
            <p:cNvPr id="150" name="Google Shape;150;p8"/>
            <p:cNvSpPr txBox="1"/>
            <p:nvPr/>
          </p:nvSpPr>
          <p:spPr>
            <a:xfrm>
              <a:off x="3936760" y="1829502"/>
              <a:ext cx="260008" cy="253916"/>
            </a:xfrm>
            <a:prstGeom prst="rect">
              <a:avLst/>
            </a:prstGeom>
            <a:noFill/>
            <a:ln>
              <a:noFill/>
            </a:ln>
          </p:spPr>
          <p:txBody>
            <a:bodyPr spcFirstLastPara="1" wrap="square" lIns="91425" tIns="45700" rIns="91425" bIns="45700" anchor="t" anchorCtr="0">
              <a:spAutoFit/>
            </a:bodyPr>
            <a:lstStyle/>
            <a:p>
              <a:r>
                <a:rPr lang="en-GB" sz="1050" b="1">
                  <a:solidFill>
                    <a:srgbClr val="00B050"/>
                  </a:solidFill>
                  <a:latin typeface="Arial"/>
                  <a:ea typeface="Arial"/>
                  <a:cs typeface="Arial"/>
                  <a:sym typeface="Arial"/>
                </a:rPr>
                <a:t>x</a:t>
              </a:r>
              <a:endParaRPr/>
            </a:p>
          </p:txBody>
        </p:sp>
        <p:sp>
          <p:nvSpPr>
            <p:cNvPr id="151" name="Google Shape;151;p8"/>
            <p:cNvSpPr txBox="1"/>
            <p:nvPr/>
          </p:nvSpPr>
          <p:spPr>
            <a:xfrm>
              <a:off x="6441612" y="1396619"/>
              <a:ext cx="260008" cy="253916"/>
            </a:xfrm>
            <a:prstGeom prst="rect">
              <a:avLst/>
            </a:prstGeom>
            <a:noFill/>
            <a:ln>
              <a:noFill/>
            </a:ln>
          </p:spPr>
          <p:txBody>
            <a:bodyPr spcFirstLastPara="1" wrap="square" lIns="91425" tIns="45700" rIns="91425" bIns="45700" anchor="t" anchorCtr="0">
              <a:spAutoFit/>
            </a:bodyPr>
            <a:lstStyle/>
            <a:p>
              <a:r>
                <a:rPr lang="en-GB" sz="1050" b="1">
                  <a:solidFill>
                    <a:srgbClr val="00B050"/>
                  </a:solidFill>
                  <a:latin typeface="Arial"/>
                  <a:ea typeface="Arial"/>
                  <a:cs typeface="Arial"/>
                  <a:sym typeface="Arial"/>
                </a:rPr>
                <a:t>x</a:t>
              </a:r>
              <a:endParaRPr/>
            </a:p>
          </p:txBody>
        </p:sp>
        <p:sp>
          <p:nvSpPr>
            <p:cNvPr id="152" name="Google Shape;152;p8"/>
            <p:cNvSpPr txBox="1"/>
            <p:nvPr/>
          </p:nvSpPr>
          <p:spPr>
            <a:xfrm>
              <a:off x="3773692" y="2029142"/>
              <a:ext cx="260008" cy="253916"/>
            </a:xfrm>
            <a:prstGeom prst="rect">
              <a:avLst/>
            </a:prstGeom>
            <a:noFill/>
            <a:ln>
              <a:noFill/>
            </a:ln>
          </p:spPr>
          <p:txBody>
            <a:bodyPr spcFirstLastPara="1" wrap="square" lIns="91425" tIns="45700" rIns="91425" bIns="45700" anchor="t" anchorCtr="0">
              <a:spAutoFit/>
            </a:bodyPr>
            <a:lstStyle/>
            <a:p>
              <a:r>
                <a:rPr lang="en-GB" sz="1050" b="1">
                  <a:solidFill>
                    <a:srgbClr val="00B050"/>
                  </a:solidFill>
                  <a:latin typeface="Arial"/>
                  <a:ea typeface="Arial"/>
                  <a:cs typeface="Arial"/>
                  <a:sym typeface="Arial"/>
                </a:rPr>
                <a:t>x</a:t>
              </a:r>
              <a:endParaRPr/>
            </a:p>
          </p:txBody>
        </p:sp>
        <p:sp>
          <p:nvSpPr>
            <p:cNvPr id="153" name="Google Shape;153;p8"/>
            <p:cNvSpPr txBox="1"/>
            <p:nvPr/>
          </p:nvSpPr>
          <p:spPr>
            <a:xfrm>
              <a:off x="2098825" y="1690439"/>
              <a:ext cx="260008" cy="253916"/>
            </a:xfrm>
            <a:prstGeom prst="rect">
              <a:avLst/>
            </a:prstGeom>
            <a:noFill/>
            <a:ln>
              <a:noFill/>
            </a:ln>
          </p:spPr>
          <p:txBody>
            <a:bodyPr spcFirstLastPara="1" wrap="square" lIns="91425" tIns="45700" rIns="91425" bIns="45700" anchor="t" anchorCtr="0">
              <a:spAutoFit/>
            </a:bodyPr>
            <a:lstStyle/>
            <a:p>
              <a:r>
                <a:rPr lang="en-GB" sz="1050" b="1">
                  <a:solidFill>
                    <a:srgbClr val="00B050"/>
                  </a:solidFill>
                  <a:latin typeface="Arial"/>
                  <a:ea typeface="Arial"/>
                  <a:cs typeface="Arial"/>
                  <a:sym typeface="Arial"/>
                </a:rPr>
                <a:t>x</a:t>
              </a:r>
              <a:endParaRPr/>
            </a:p>
          </p:txBody>
        </p:sp>
        <p:sp>
          <p:nvSpPr>
            <p:cNvPr id="154" name="Google Shape;154;p8"/>
            <p:cNvSpPr txBox="1"/>
            <p:nvPr/>
          </p:nvSpPr>
          <p:spPr>
            <a:xfrm>
              <a:off x="6940429" y="1398457"/>
              <a:ext cx="260008" cy="253916"/>
            </a:xfrm>
            <a:prstGeom prst="rect">
              <a:avLst/>
            </a:prstGeom>
            <a:noFill/>
            <a:ln>
              <a:noFill/>
            </a:ln>
          </p:spPr>
          <p:txBody>
            <a:bodyPr spcFirstLastPara="1" wrap="square" lIns="91425" tIns="45700" rIns="91425" bIns="45700" anchor="t" anchorCtr="0">
              <a:spAutoFit/>
            </a:bodyPr>
            <a:lstStyle/>
            <a:p>
              <a:r>
                <a:rPr lang="en-GB" sz="1050" b="1">
                  <a:solidFill>
                    <a:srgbClr val="00B050"/>
                  </a:solidFill>
                  <a:latin typeface="Arial"/>
                  <a:ea typeface="Arial"/>
                  <a:cs typeface="Arial"/>
                  <a:sym typeface="Arial"/>
                </a:rPr>
                <a:t>x</a:t>
              </a:r>
              <a:endParaRPr/>
            </a:p>
          </p:txBody>
        </p:sp>
      </p:grpSp>
    </p:spTree>
    <p:extLst>
      <p:ext uri="{BB962C8B-B14F-4D97-AF65-F5344CB8AC3E}">
        <p14:creationId xmlns:p14="http://schemas.microsoft.com/office/powerpoint/2010/main" val="202803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a:t>Other key findings -1 </a:t>
            </a:r>
          </a:p>
        </p:txBody>
      </p:sp>
      <p:sp>
        <p:nvSpPr>
          <p:cNvPr id="160" name="Google Shape;160;p9"/>
          <p:cNvSpPr txBox="1">
            <a:spLocks noGrp="1"/>
          </p:cNvSpPr>
          <p:nvPr>
            <p:ph type="body" idx="4294967295"/>
          </p:nvPr>
        </p:nvSpPr>
        <p:spPr>
          <a:xfrm>
            <a:off x="310718" y="1462442"/>
            <a:ext cx="11745158" cy="4724400"/>
          </a:xfrm>
          <a:prstGeom prst="rect">
            <a:avLst/>
          </a:prstGeom>
          <a:noFill/>
          <a:ln>
            <a:noFill/>
          </a:ln>
        </p:spPr>
        <p:txBody>
          <a:bodyPr spcFirstLastPara="1" vert="horz" wrap="square" lIns="91425" tIns="45700" rIns="91425" bIns="45700" rtlCol="0" anchor="t" anchorCtr="0">
            <a:noAutofit/>
          </a:bodyPr>
          <a:lstStyle/>
          <a:p>
            <a:r>
              <a:rPr lang="en-GB" sz="2400" dirty="0"/>
              <a:t>Gaps in the ECV Inventory have been detected for ECVs aerosol, sea level, soil moisture, land cover, and fire (burnt area) </a:t>
            </a:r>
            <a:endParaRPr sz="2400" dirty="0"/>
          </a:p>
          <a:p>
            <a:r>
              <a:rPr lang="en-GB" sz="2400" dirty="0"/>
              <a:t>Detected issues in WMO OSCAR concerning the relevance category of missions for aerosol retrieval</a:t>
            </a:r>
            <a:endParaRPr sz="2400" dirty="0"/>
          </a:p>
          <a:p>
            <a:r>
              <a:rPr lang="en-GB" sz="2400" dirty="0"/>
              <a:t>Maintenance of existing and non delayed launch of new multi-channel passive microwave radiometers (AMSR-3, MWI, Weather Satellite Follow-on – Microwave (WSF-M)) is needed to avoid gaps for several ECV data records. The earliest next launch is in 2022</a:t>
            </a:r>
            <a:endParaRPr sz="2400" dirty="0"/>
          </a:p>
          <a:p>
            <a:r>
              <a:rPr lang="en-GB" sz="2400" dirty="0"/>
              <a:t>For upper air winds there is a big potential to use instruments that haven’t been used including Russian and Indian imagers, </a:t>
            </a:r>
            <a:r>
              <a:rPr lang="en-GB" sz="2400" dirty="0" smtClean="0"/>
              <a:t>and sounders </a:t>
            </a:r>
            <a:r>
              <a:rPr lang="en-GB" sz="2400" dirty="0"/>
              <a:t>for 3D winds</a:t>
            </a:r>
            <a:endParaRPr sz="2400" dirty="0"/>
          </a:p>
          <a:p>
            <a:r>
              <a:rPr lang="en-GB" sz="2400" dirty="0"/>
              <a:t>After demonstration of positive impact on NWP Aeolus type missions should be operationalised to build long term records</a:t>
            </a:r>
            <a:endParaRPr sz="2400" dirty="0"/>
          </a:p>
          <a:p>
            <a:pPr indent="-228600">
              <a:buNone/>
            </a:pPr>
            <a:endParaRPr dirty="0"/>
          </a:p>
        </p:txBody>
      </p:sp>
    </p:spTree>
    <p:extLst>
      <p:ext uri="{BB962C8B-B14F-4D97-AF65-F5344CB8AC3E}">
        <p14:creationId xmlns:p14="http://schemas.microsoft.com/office/powerpoint/2010/main" val="14746674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a:t>Other key findings - </a:t>
            </a:r>
            <a:r>
              <a:rPr lang="en-GB" sz="3200" b="1" dirty="0" smtClean="0"/>
              <a:t>2</a:t>
            </a:r>
            <a:endParaRPr lang="en-GB" sz="3200" b="1" dirty="0"/>
          </a:p>
        </p:txBody>
      </p:sp>
      <p:sp>
        <p:nvSpPr>
          <p:cNvPr id="167" name="Google Shape;167;p10"/>
          <p:cNvSpPr txBox="1">
            <a:spLocks noGrp="1"/>
          </p:cNvSpPr>
          <p:nvPr>
            <p:ph type="body" idx="4294967295"/>
          </p:nvPr>
        </p:nvSpPr>
        <p:spPr>
          <a:xfrm>
            <a:off x="45868" y="1442853"/>
            <a:ext cx="12100264" cy="4724400"/>
          </a:xfrm>
          <a:prstGeom prst="rect">
            <a:avLst/>
          </a:prstGeom>
          <a:noFill/>
          <a:ln>
            <a:noFill/>
          </a:ln>
        </p:spPr>
        <p:txBody>
          <a:bodyPr spcFirstLastPara="1" vert="horz" wrap="square" lIns="91425" tIns="45700" rIns="91425" bIns="45700" rtlCol="0" anchor="t" anchorCtr="0">
            <a:noAutofit/>
          </a:bodyPr>
          <a:lstStyle/>
          <a:p>
            <a:r>
              <a:rPr lang="en-GB" sz="2400" dirty="0"/>
              <a:t>For ECV water vapour, there is an impending gap in water vapour measurements from stratospheric limb sounders used for profiling, e.g., from solar occultation, limb scattering, or limb emission </a:t>
            </a:r>
            <a:endParaRPr sz="2400" dirty="0"/>
          </a:p>
          <a:p>
            <a:r>
              <a:rPr lang="en-GB" sz="2400" dirty="0"/>
              <a:t>For ECV aerosol, lacking cross-sensor consistency for long-term multi-sensor CDRs is a principal issue which is due to responsibilities at space agencies being assigned on single mission level (e.g. ATSR-2 / AATSR / SLSTR or MODIS /VIIRS series) – planning of future instruments should consider this aspect.</a:t>
            </a:r>
            <a:endParaRPr sz="2400" dirty="0"/>
          </a:p>
          <a:p>
            <a:r>
              <a:rPr lang="en-GB" sz="2400" dirty="0"/>
              <a:t>For ECV sea level </a:t>
            </a:r>
            <a:r>
              <a:rPr lang="en-GB" sz="2400" dirty="0" smtClean="0"/>
              <a:t>raw </a:t>
            </a:r>
            <a:r>
              <a:rPr lang="en-GB" sz="2400" dirty="0"/>
              <a:t>data (FCDR) quality is affected by the change of measurement approach, it will be essential to ensure the production of the Sentinel-6/Jason-CS FCDR based on the historical Low Resolution Mode measurements to support climate applications</a:t>
            </a:r>
            <a:endParaRPr sz="2400" dirty="0"/>
          </a:p>
          <a:p>
            <a:r>
              <a:rPr lang="en-GB" sz="2400" dirty="0"/>
              <a:t>Altimetry data could play a stronger role deriving sea ice extent and snow thickness, which should be encouraged for cross comparisons and reduction of uncertainty in all products</a:t>
            </a:r>
            <a:endParaRPr sz="2400" dirty="0"/>
          </a:p>
          <a:p>
            <a:pPr indent="-228600">
              <a:buNone/>
            </a:pPr>
            <a:endParaRPr dirty="0"/>
          </a:p>
          <a:p>
            <a:pPr indent="-228600">
              <a:buNone/>
            </a:pPr>
            <a:endParaRPr dirty="0"/>
          </a:p>
        </p:txBody>
      </p:sp>
    </p:spTree>
    <p:extLst>
      <p:ext uri="{BB962C8B-B14F-4D97-AF65-F5344CB8AC3E}">
        <p14:creationId xmlns:p14="http://schemas.microsoft.com/office/powerpoint/2010/main" val="2481294286"/>
      </p:ext>
    </p:extLst>
  </p:cSld>
  <p:clrMapOvr>
    <a:masterClrMapping/>
  </p:clrMapOvr>
  <p:timing>
    <p:tnLst>
      <p:par>
        <p:cTn id="1" dur="indefinite" restart="never" nodeType="tmRoot"/>
      </p:par>
    </p:tnLst>
  </p:timing>
</p:sld>
</file>

<file path=ppt/theme/theme1.xml><?xml version="1.0" encoding="utf-8"?>
<a:theme xmlns:a="http://schemas.openxmlformats.org/drawingml/2006/main" name="WGClim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9758</TotalTime>
  <Words>2109</Words>
  <Application>Microsoft Office PowerPoint</Application>
  <PresentationFormat>Widescreen</PresentationFormat>
  <Paragraphs>134</Paragraphs>
  <Slides>11</Slides>
  <Notes>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11</vt:i4>
      </vt:variant>
    </vt:vector>
  </HeadingPairs>
  <TitlesOfParts>
    <vt:vector size="21" baseType="lpstr">
      <vt:lpstr>Arial</vt:lpstr>
      <vt:lpstr>Arial Bold</vt:lpstr>
      <vt:lpstr>Calibri</vt:lpstr>
      <vt:lpstr>Courier New</vt:lpstr>
      <vt:lpstr>Helvetica Neue</vt:lpstr>
      <vt:lpstr>Noto Sans Symbols</vt:lpstr>
      <vt:lpstr>Tahoma</vt:lpstr>
      <vt:lpstr>Wingdings</vt:lpstr>
      <vt:lpstr>Wingdings 3</vt:lpstr>
      <vt:lpstr>WGClimate</vt:lpstr>
      <vt:lpstr>PowerPoint Presentation</vt:lpstr>
      <vt:lpstr>Evolution of ECV Inventory since v3.0</vt:lpstr>
      <vt:lpstr>Evolution into ECV Inventory v4.0</vt:lpstr>
      <vt:lpstr>Sustaining Space Capabilities for Climate</vt:lpstr>
      <vt:lpstr>Gap analysis concept on ECV Inventory v3</vt:lpstr>
      <vt:lpstr>Relative number of existing and planned data records per agency</vt:lpstr>
      <vt:lpstr>Assessment of GCOS Criteria for existing data records</vt:lpstr>
      <vt:lpstr>Other key findings -1 </vt:lpstr>
      <vt:lpstr>Other key findings - 2</vt:lpstr>
      <vt:lpstr>Gap analysis and coordinated action plan</vt:lpstr>
      <vt:lpstr>Miscellaneous</vt:lpstr>
    </vt:vector>
  </TitlesOfParts>
  <Company>EUMETSAT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Joerg Schulz</dc:creator>
  <cp:lastModifiedBy>Joerg Schulz</cp:lastModifiedBy>
  <cp:revision>186</cp:revision>
  <dcterms:created xsi:type="dcterms:W3CDTF">2018-08-22T09:20:06Z</dcterms:created>
  <dcterms:modified xsi:type="dcterms:W3CDTF">2021-03-16T17:43:45Z</dcterms:modified>
</cp:coreProperties>
</file>