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65" r:id="rId1"/>
  </p:sldMasterIdLst>
  <p:notesMasterIdLst>
    <p:notesMasterId r:id="rId37"/>
  </p:notesMasterIdLst>
  <p:handoutMasterIdLst>
    <p:handoutMasterId r:id="rId38"/>
  </p:handoutMasterIdLst>
  <p:sldIdLst>
    <p:sldId id="389" r:id="rId2"/>
    <p:sldId id="575" r:id="rId3"/>
    <p:sldId id="500" r:id="rId4"/>
    <p:sldId id="602" r:id="rId5"/>
    <p:sldId id="603" r:id="rId6"/>
    <p:sldId id="608" r:id="rId7"/>
    <p:sldId id="609" r:id="rId8"/>
    <p:sldId id="610" r:id="rId9"/>
    <p:sldId id="611" r:id="rId10"/>
    <p:sldId id="591" r:id="rId11"/>
    <p:sldId id="578" r:id="rId12"/>
    <p:sldId id="507" r:id="rId13"/>
    <p:sldId id="599" r:id="rId14"/>
    <p:sldId id="614" r:id="rId15"/>
    <p:sldId id="533" r:id="rId16"/>
    <p:sldId id="534" r:id="rId17"/>
    <p:sldId id="579" r:id="rId18"/>
    <p:sldId id="548" r:id="rId19"/>
    <p:sldId id="549" r:id="rId20"/>
    <p:sldId id="615" r:id="rId21"/>
    <p:sldId id="495" r:id="rId22"/>
    <p:sldId id="619" r:id="rId23"/>
    <p:sldId id="595" r:id="rId24"/>
    <p:sldId id="596" r:id="rId25"/>
    <p:sldId id="597" r:id="rId26"/>
    <p:sldId id="613" r:id="rId27"/>
    <p:sldId id="616" r:id="rId28"/>
    <p:sldId id="598" r:id="rId29"/>
    <p:sldId id="617" r:id="rId30"/>
    <p:sldId id="612" r:id="rId31"/>
    <p:sldId id="618" r:id="rId32"/>
    <p:sldId id="589" r:id="rId33"/>
    <p:sldId id="581" r:id="rId34"/>
    <p:sldId id="576" r:id="rId35"/>
    <p:sldId id="474" r:id="rId36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Page" id="{D5E884DA-4B30-2F4A-A442-A827F1303C8A}">
          <p14:sldIdLst>
            <p14:sldId id="389"/>
          </p14:sldIdLst>
        </p14:section>
        <p14:section name="WMO Space Programme" id="{D612DB66-A228-6E4B-A36C-CAEA4969567C}">
          <p14:sldIdLst>
            <p14:sldId id="575"/>
            <p14:sldId id="500"/>
            <p14:sldId id="602"/>
            <p14:sldId id="603"/>
            <p14:sldId id="608"/>
            <p14:sldId id="609"/>
            <p14:sldId id="610"/>
            <p14:sldId id="611"/>
            <p14:sldId id="591"/>
            <p14:sldId id="578"/>
            <p14:sldId id="507"/>
            <p14:sldId id="599"/>
          </p14:sldIdLst>
        </p14:section>
        <p14:section name="Space-based Observing System" id="{0D6C5A0F-29DC-6A44-BC19-EEBE5265E907}">
          <p14:sldIdLst>
            <p14:sldId id="614"/>
            <p14:sldId id="533"/>
            <p14:sldId id="534"/>
            <p14:sldId id="579"/>
            <p14:sldId id="548"/>
            <p14:sldId id="549"/>
          </p14:sldIdLst>
        </p14:section>
        <p14:section name="Access to Satellite Data" id="{FB704D86-2575-4C4F-B099-F7B7E12F56AE}">
          <p14:sldIdLst>
            <p14:sldId id="615"/>
            <p14:sldId id="495"/>
            <p14:sldId id="619"/>
            <p14:sldId id="595"/>
            <p14:sldId id="596"/>
            <p14:sldId id="597"/>
            <p14:sldId id="613"/>
          </p14:sldIdLst>
        </p14:section>
        <p14:section name="Capacity Development" id="{1D914530-7861-E84C-B97D-15D8C989F6A5}">
          <p14:sldIdLst>
            <p14:sldId id="616"/>
            <p14:sldId id="598"/>
          </p14:sldIdLst>
        </p14:section>
        <p14:section name="Space Weather" id="{A8EC86B0-E162-C344-AB86-028D02EB7BC4}">
          <p14:sldIdLst>
            <p14:sldId id="617"/>
            <p14:sldId id="612"/>
          </p14:sldIdLst>
        </p14:section>
        <p14:section name="Strategy and Governance Reform" id="{D970B86B-A5FA-DE4E-BC65-7698AF6A3580}">
          <p14:sldIdLst>
            <p14:sldId id="618"/>
            <p14:sldId id="589"/>
            <p14:sldId id="581"/>
          </p14:sldIdLst>
        </p14:section>
        <p14:section name="Closing" id="{9BBA735D-8FE6-8F40-9D50-558F8C92EF57}">
          <p14:sldIdLst>
            <p14:sldId id="576"/>
            <p14:sldId id="4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50" autoAdjust="0"/>
    <p:restoredTop sz="95303" autoAdjust="0"/>
  </p:normalViewPr>
  <p:slideViewPr>
    <p:cSldViewPr>
      <p:cViewPr varScale="1">
        <p:scale>
          <a:sx n="120" d="100"/>
          <a:sy n="120" d="100"/>
        </p:scale>
        <p:origin x="15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385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4C6C24-CDB9-D049-B722-F2199776810E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9EF33C70-F746-DE4F-B2E0-A303671C1BF4}">
      <dgm:prSet phldrT="[Text]"/>
      <dgm:spPr/>
      <dgm:t>
        <a:bodyPr/>
        <a:lstStyle/>
        <a:p>
          <a:r>
            <a:rPr lang="de-DE" dirty="0"/>
            <a:t>C/SBOS</a:t>
          </a:r>
        </a:p>
      </dgm:t>
    </dgm:pt>
    <dgm:pt modelId="{EEA9C593-724E-E041-B55D-912B06CDB67F}" type="parTrans" cxnId="{1B369819-1E4B-2E41-BA45-5E2B3E7B08CB}">
      <dgm:prSet/>
      <dgm:spPr/>
      <dgm:t>
        <a:bodyPr/>
        <a:lstStyle/>
        <a:p>
          <a:endParaRPr lang="de-DE"/>
        </a:p>
      </dgm:t>
    </dgm:pt>
    <dgm:pt modelId="{26382E1A-2B87-9144-8C5B-0AC74A88572D}" type="sibTrans" cxnId="{1B369819-1E4B-2E41-BA45-5E2B3E7B08CB}">
      <dgm:prSet/>
      <dgm:spPr/>
      <dgm:t>
        <a:bodyPr/>
        <a:lstStyle/>
        <a:p>
          <a:pPr algn="ctr"/>
          <a:r>
            <a:rPr lang="de-DE" dirty="0" err="1"/>
            <a:t>T.Kurino</a:t>
          </a:r>
          <a:endParaRPr lang="de-DE" dirty="0"/>
        </a:p>
      </dgm:t>
    </dgm:pt>
    <dgm:pt modelId="{81553692-C36B-5D4D-BC84-88151562960E}">
      <dgm:prSet phldrT="[Text]"/>
      <dgm:spPr/>
      <dgm:t>
        <a:bodyPr/>
        <a:lstStyle/>
        <a:p>
          <a:r>
            <a:rPr lang="de-DE" dirty="0"/>
            <a:t>C/SDU</a:t>
          </a:r>
        </a:p>
      </dgm:t>
    </dgm:pt>
    <dgm:pt modelId="{694CFEDD-0DCB-F641-9FA1-478FCA0DCF87}" type="parTrans" cxnId="{2B0C6E29-B772-9B45-8923-4C3BC9554F77}">
      <dgm:prSet/>
      <dgm:spPr/>
      <dgm:t>
        <a:bodyPr/>
        <a:lstStyle/>
        <a:p>
          <a:endParaRPr lang="de-DE"/>
        </a:p>
      </dgm:t>
    </dgm:pt>
    <dgm:pt modelId="{570D4C8E-5ED5-CA41-9525-E54219DEB385}" type="sibTrans" cxnId="{2B0C6E29-B772-9B45-8923-4C3BC9554F77}">
      <dgm:prSet/>
      <dgm:spPr/>
      <dgm:t>
        <a:bodyPr/>
        <a:lstStyle/>
        <a:p>
          <a:pPr algn="ctr"/>
          <a:r>
            <a:rPr lang="de-DE" dirty="0" err="1"/>
            <a:t>W.Balogh</a:t>
          </a:r>
          <a:endParaRPr lang="de-DE" dirty="0"/>
        </a:p>
      </dgm:t>
    </dgm:pt>
    <dgm:pt modelId="{70D16B5D-6944-E548-A2F1-E1876868F742}">
      <dgm:prSet phldrT="[Text]"/>
      <dgm:spPr>
        <a:solidFill>
          <a:srgbClr val="FF0000"/>
        </a:solidFill>
      </dgm:spPr>
      <dgm:t>
        <a:bodyPr/>
        <a:lstStyle/>
        <a:p>
          <a:r>
            <a:rPr lang="de-DE" dirty="0"/>
            <a:t>SO/SDU</a:t>
          </a:r>
        </a:p>
      </dgm:t>
    </dgm:pt>
    <dgm:pt modelId="{420C640D-E544-4A44-BF5D-2800A808AC7B}" type="parTrans" cxnId="{36837541-80E3-234E-B9C1-E90B5998D803}">
      <dgm:prSet/>
      <dgm:spPr/>
      <dgm:t>
        <a:bodyPr/>
        <a:lstStyle/>
        <a:p>
          <a:endParaRPr lang="de-DE"/>
        </a:p>
      </dgm:t>
    </dgm:pt>
    <dgm:pt modelId="{923F51C2-5A56-BB41-ADDD-1CA4493F253E}" type="sibTrans" cxnId="{36837541-80E3-234E-B9C1-E90B5998D803}">
      <dgm:prSet/>
      <dgm:spPr/>
      <dgm:t>
        <a:bodyPr/>
        <a:lstStyle/>
        <a:p>
          <a:pPr algn="ctr"/>
          <a:r>
            <a:rPr lang="de-DE" dirty="0" err="1">
              <a:solidFill>
                <a:srgbClr val="FF0000"/>
              </a:solidFill>
            </a:rPr>
            <a:t>Vacant</a:t>
          </a:r>
          <a:endParaRPr lang="de-DE" dirty="0">
            <a:solidFill>
              <a:srgbClr val="FF0000"/>
            </a:solidFill>
          </a:endParaRPr>
        </a:p>
      </dgm:t>
    </dgm:pt>
    <dgm:pt modelId="{892225C0-A58A-E34C-A06B-87414588ABC4}">
      <dgm:prSet phldrT="[Text]"/>
      <dgm:spPr>
        <a:solidFill>
          <a:srgbClr val="FF0000"/>
        </a:solidFill>
      </dgm:spPr>
      <dgm:t>
        <a:bodyPr/>
        <a:lstStyle/>
        <a:p>
          <a:r>
            <a:rPr lang="de-DE" dirty="0"/>
            <a:t>D/SAT</a:t>
          </a:r>
        </a:p>
      </dgm:t>
    </dgm:pt>
    <dgm:pt modelId="{BADB9828-E9E8-3A46-A5E0-85AC0CFB63DD}" type="parTrans" cxnId="{A2DD07AB-4D8C-1B4B-AC78-F1380D47294F}">
      <dgm:prSet/>
      <dgm:spPr/>
      <dgm:t>
        <a:bodyPr/>
        <a:lstStyle/>
        <a:p>
          <a:endParaRPr lang="de-DE"/>
        </a:p>
      </dgm:t>
    </dgm:pt>
    <dgm:pt modelId="{520152C5-86E4-D248-B310-596E93BF827C}" type="sibTrans" cxnId="{A2DD07AB-4D8C-1B4B-AC78-F1380D47294F}">
      <dgm:prSet/>
      <dgm:spPr/>
      <dgm:t>
        <a:bodyPr/>
        <a:lstStyle/>
        <a:p>
          <a:pPr algn="ctr"/>
          <a:r>
            <a:rPr lang="de-DE" dirty="0" err="1">
              <a:solidFill>
                <a:srgbClr val="FF0000"/>
              </a:solidFill>
            </a:rPr>
            <a:t>Vacant</a:t>
          </a:r>
          <a:endParaRPr lang="de-DE" dirty="0">
            <a:solidFill>
              <a:srgbClr val="FF0000"/>
            </a:solidFill>
          </a:endParaRPr>
        </a:p>
      </dgm:t>
    </dgm:pt>
    <dgm:pt modelId="{B460C25C-217A-9B43-B9CE-563F9B95E473}">
      <dgm:prSet/>
      <dgm:spPr>
        <a:solidFill>
          <a:schemeClr val="accent6"/>
        </a:solidFill>
      </dgm:spPr>
      <dgm:t>
        <a:bodyPr/>
        <a:lstStyle/>
        <a:p>
          <a:r>
            <a:rPr lang="de-DE" dirty="0"/>
            <a:t>D/OBS</a:t>
          </a:r>
        </a:p>
      </dgm:t>
    </dgm:pt>
    <dgm:pt modelId="{6CA3E4C0-6485-364A-B967-185AF76BDDFD}" type="parTrans" cxnId="{A906DE13-33BC-FE47-994B-71E527DBC978}">
      <dgm:prSet/>
      <dgm:spPr/>
      <dgm:t>
        <a:bodyPr/>
        <a:lstStyle/>
        <a:p>
          <a:endParaRPr lang="de-DE"/>
        </a:p>
      </dgm:t>
    </dgm:pt>
    <dgm:pt modelId="{2C9E51FA-01C7-284F-9BF1-4B06FB03BAE3}" type="sibTrans" cxnId="{A906DE13-33BC-FE47-994B-71E527DBC978}">
      <dgm:prSet/>
      <dgm:spPr/>
      <dgm:t>
        <a:bodyPr/>
        <a:lstStyle/>
        <a:p>
          <a:pPr algn="ctr"/>
          <a:r>
            <a:rPr lang="de-DE" dirty="0" err="1"/>
            <a:t>F.Belda</a:t>
          </a:r>
          <a:endParaRPr lang="de-DE" dirty="0"/>
        </a:p>
      </dgm:t>
    </dgm:pt>
    <dgm:pt modelId="{5149EB21-697B-EE4B-B5CF-C5D581460893}" type="pres">
      <dgm:prSet presAssocID="{634C6C24-CDB9-D049-B722-F2199776810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09C12A8-B466-A844-A073-01FB10E725E9}" type="pres">
      <dgm:prSet presAssocID="{B460C25C-217A-9B43-B9CE-563F9B95E473}" presName="hierRoot1" presStyleCnt="0">
        <dgm:presLayoutVars>
          <dgm:hierBranch val="init"/>
        </dgm:presLayoutVars>
      </dgm:prSet>
      <dgm:spPr/>
    </dgm:pt>
    <dgm:pt modelId="{C27A409D-5790-6D4D-B9A8-B7E222146D9E}" type="pres">
      <dgm:prSet presAssocID="{B460C25C-217A-9B43-B9CE-563F9B95E473}" presName="rootComposite1" presStyleCnt="0"/>
      <dgm:spPr/>
    </dgm:pt>
    <dgm:pt modelId="{7D3E902C-73B0-9146-A768-7B409178E070}" type="pres">
      <dgm:prSet presAssocID="{B460C25C-217A-9B43-B9CE-563F9B95E473}" presName="rootText1" presStyleLbl="node0" presStyleIdx="0" presStyleCnt="1" custScaleX="65253" custScaleY="58027">
        <dgm:presLayoutVars>
          <dgm:chMax/>
          <dgm:chPref val="3"/>
        </dgm:presLayoutVars>
      </dgm:prSet>
      <dgm:spPr/>
    </dgm:pt>
    <dgm:pt modelId="{D22D91A9-BED8-B54A-A229-C07F83529E90}" type="pres">
      <dgm:prSet presAssocID="{B460C25C-217A-9B43-B9CE-563F9B95E473}" presName="titleText1" presStyleLbl="fgAcc0" presStyleIdx="0" presStyleCnt="1" custLinFactNeighborX="40499" custLinFactNeighborY="-68037">
        <dgm:presLayoutVars>
          <dgm:chMax val="0"/>
          <dgm:chPref val="0"/>
        </dgm:presLayoutVars>
      </dgm:prSet>
      <dgm:spPr/>
    </dgm:pt>
    <dgm:pt modelId="{4D27D447-4928-5B46-BD42-07AC220CEE95}" type="pres">
      <dgm:prSet presAssocID="{B460C25C-217A-9B43-B9CE-563F9B95E473}" presName="rootConnector1" presStyleLbl="node1" presStyleIdx="0" presStyleCnt="4"/>
      <dgm:spPr/>
    </dgm:pt>
    <dgm:pt modelId="{8746C9F0-D09B-0B42-A1E7-7197D30DA83B}" type="pres">
      <dgm:prSet presAssocID="{B460C25C-217A-9B43-B9CE-563F9B95E473}" presName="hierChild2" presStyleCnt="0"/>
      <dgm:spPr/>
    </dgm:pt>
    <dgm:pt modelId="{D46048DE-6D38-2845-82A3-32B958755F0D}" type="pres">
      <dgm:prSet presAssocID="{BADB9828-E9E8-3A46-A5E0-85AC0CFB63DD}" presName="Name37" presStyleLbl="parChTrans1D2" presStyleIdx="0" presStyleCnt="1"/>
      <dgm:spPr/>
    </dgm:pt>
    <dgm:pt modelId="{5981AE43-53C4-2947-8743-E73E6D767DC0}" type="pres">
      <dgm:prSet presAssocID="{892225C0-A58A-E34C-A06B-87414588ABC4}" presName="hierRoot2" presStyleCnt="0">
        <dgm:presLayoutVars>
          <dgm:hierBranch val="init"/>
        </dgm:presLayoutVars>
      </dgm:prSet>
      <dgm:spPr/>
    </dgm:pt>
    <dgm:pt modelId="{29E9E205-4BEE-F944-9E01-70B951A0BB93}" type="pres">
      <dgm:prSet presAssocID="{892225C0-A58A-E34C-A06B-87414588ABC4}" presName="rootComposite" presStyleCnt="0"/>
      <dgm:spPr/>
    </dgm:pt>
    <dgm:pt modelId="{CCEF2BA4-92D4-554C-82F6-B28C87A98F5F}" type="pres">
      <dgm:prSet presAssocID="{892225C0-A58A-E34C-A06B-87414588ABC4}" presName="rootText" presStyleLbl="node1" presStyleIdx="0" presStyleCnt="4" custAng="0" custScaleX="68021" custScaleY="47497" custLinFactNeighborX="-770" custLinFactNeighborY="-30552">
        <dgm:presLayoutVars>
          <dgm:chMax/>
          <dgm:chPref val="3"/>
        </dgm:presLayoutVars>
      </dgm:prSet>
      <dgm:spPr/>
    </dgm:pt>
    <dgm:pt modelId="{84902806-C0DD-0340-BA07-371931E5DA48}" type="pres">
      <dgm:prSet presAssocID="{892225C0-A58A-E34C-A06B-87414588ABC4}" presName="titleText2" presStyleLbl="fgAcc1" presStyleIdx="0" presStyleCnt="4" custLinFactY="-53447" custLinFactNeighborX="40143" custLinFactNeighborY="-100000">
        <dgm:presLayoutVars>
          <dgm:chMax val="0"/>
          <dgm:chPref val="0"/>
        </dgm:presLayoutVars>
      </dgm:prSet>
      <dgm:spPr/>
    </dgm:pt>
    <dgm:pt modelId="{53F52853-1D50-8947-8CDC-EE9FA9232F23}" type="pres">
      <dgm:prSet presAssocID="{892225C0-A58A-E34C-A06B-87414588ABC4}" presName="rootConnector" presStyleLbl="node2" presStyleIdx="0" presStyleCnt="0"/>
      <dgm:spPr/>
    </dgm:pt>
    <dgm:pt modelId="{68699E69-A086-8F44-8D39-98E875CB736B}" type="pres">
      <dgm:prSet presAssocID="{892225C0-A58A-E34C-A06B-87414588ABC4}" presName="hierChild4" presStyleCnt="0"/>
      <dgm:spPr/>
    </dgm:pt>
    <dgm:pt modelId="{E610F0D6-45AB-0A44-9649-20CD366B2109}" type="pres">
      <dgm:prSet presAssocID="{EEA9C593-724E-E041-B55D-912B06CDB67F}" presName="Name37" presStyleLbl="parChTrans1D3" presStyleIdx="0" presStyleCnt="3"/>
      <dgm:spPr/>
    </dgm:pt>
    <dgm:pt modelId="{7D03764E-4C7B-EF46-9662-AAAD8D3CB522}" type="pres">
      <dgm:prSet presAssocID="{9EF33C70-F746-DE4F-B2E0-A303671C1BF4}" presName="hierRoot2" presStyleCnt="0">
        <dgm:presLayoutVars>
          <dgm:hierBranch val="init"/>
        </dgm:presLayoutVars>
      </dgm:prSet>
      <dgm:spPr/>
    </dgm:pt>
    <dgm:pt modelId="{5496E3B0-F79B-0C49-9DA6-6D4DB92D48BE}" type="pres">
      <dgm:prSet presAssocID="{9EF33C70-F746-DE4F-B2E0-A303671C1BF4}" presName="rootComposite" presStyleCnt="0"/>
      <dgm:spPr/>
    </dgm:pt>
    <dgm:pt modelId="{3F1D4246-ABD4-4343-99DA-E93547871986}" type="pres">
      <dgm:prSet presAssocID="{9EF33C70-F746-DE4F-B2E0-A303671C1BF4}" presName="rootText" presStyleLbl="node1" presStyleIdx="1" presStyleCnt="4" custScaleY="55666" custLinFactNeighborX="2968" custLinFactNeighborY="-49179">
        <dgm:presLayoutVars>
          <dgm:chMax/>
          <dgm:chPref val="3"/>
        </dgm:presLayoutVars>
      </dgm:prSet>
      <dgm:spPr/>
    </dgm:pt>
    <dgm:pt modelId="{BDF1B544-03C0-1942-8658-B9BCD311B702}" type="pres">
      <dgm:prSet presAssocID="{9EF33C70-F746-DE4F-B2E0-A303671C1BF4}" presName="titleText2" presStyleLbl="fgAcc1" presStyleIdx="1" presStyleCnt="4" custScaleX="75217" custScaleY="96903" custLinFactY="-100000" custLinFactNeighborX="7614" custLinFactNeighborY="-101649">
        <dgm:presLayoutVars>
          <dgm:chMax val="0"/>
          <dgm:chPref val="0"/>
        </dgm:presLayoutVars>
      </dgm:prSet>
      <dgm:spPr/>
    </dgm:pt>
    <dgm:pt modelId="{C69049F0-7B24-F240-AE4D-CC14DE4CB7FE}" type="pres">
      <dgm:prSet presAssocID="{9EF33C70-F746-DE4F-B2E0-A303671C1BF4}" presName="rootConnector" presStyleLbl="node3" presStyleIdx="0" presStyleCnt="0"/>
      <dgm:spPr/>
    </dgm:pt>
    <dgm:pt modelId="{6D02B75B-CB74-2D4B-A183-373DB8CE83AE}" type="pres">
      <dgm:prSet presAssocID="{9EF33C70-F746-DE4F-B2E0-A303671C1BF4}" presName="hierChild4" presStyleCnt="0"/>
      <dgm:spPr/>
    </dgm:pt>
    <dgm:pt modelId="{D94F6E44-22F0-B943-AEF0-C82C135E0D3D}" type="pres">
      <dgm:prSet presAssocID="{9EF33C70-F746-DE4F-B2E0-A303671C1BF4}" presName="hierChild5" presStyleCnt="0"/>
      <dgm:spPr/>
    </dgm:pt>
    <dgm:pt modelId="{FF79E628-50DD-0C41-804F-6F94019F6201}" type="pres">
      <dgm:prSet presAssocID="{694CFEDD-0DCB-F641-9FA1-478FCA0DCF87}" presName="Name37" presStyleLbl="parChTrans1D3" presStyleIdx="1" presStyleCnt="3"/>
      <dgm:spPr/>
    </dgm:pt>
    <dgm:pt modelId="{166D45D3-5949-C646-97AE-F82009FBA0C0}" type="pres">
      <dgm:prSet presAssocID="{81553692-C36B-5D4D-BC84-88151562960E}" presName="hierRoot2" presStyleCnt="0">
        <dgm:presLayoutVars>
          <dgm:hierBranch val="init"/>
        </dgm:presLayoutVars>
      </dgm:prSet>
      <dgm:spPr/>
    </dgm:pt>
    <dgm:pt modelId="{8886A5CC-3A73-2A43-826D-D21B238E7C3A}" type="pres">
      <dgm:prSet presAssocID="{81553692-C36B-5D4D-BC84-88151562960E}" presName="rootComposite" presStyleCnt="0"/>
      <dgm:spPr/>
    </dgm:pt>
    <dgm:pt modelId="{773D5894-6207-4E4D-B010-7BFE2743D760}" type="pres">
      <dgm:prSet presAssocID="{81553692-C36B-5D4D-BC84-88151562960E}" presName="rootText" presStyleLbl="node1" presStyleIdx="2" presStyleCnt="4" custScaleY="56515" custLinFactNeighborX="-13511" custLinFactNeighborY="-50733">
        <dgm:presLayoutVars>
          <dgm:chMax/>
          <dgm:chPref val="3"/>
        </dgm:presLayoutVars>
      </dgm:prSet>
      <dgm:spPr/>
    </dgm:pt>
    <dgm:pt modelId="{0E90C240-5210-004B-95E0-09F6F69DF14D}" type="pres">
      <dgm:prSet presAssocID="{81553692-C36B-5D4D-BC84-88151562960E}" presName="titleText2" presStyleLbl="fgAcc1" presStyleIdx="2" presStyleCnt="4" custScaleY="90910" custLinFactY="-100000" custLinFactNeighborX="25157" custLinFactNeighborY="-112944">
        <dgm:presLayoutVars>
          <dgm:chMax val="0"/>
          <dgm:chPref val="0"/>
        </dgm:presLayoutVars>
      </dgm:prSet>
      <dgm:spPr/>
    </dgm:pt>
    <dgm:pt modelId="{347D2075-45F7-F44F-814E-C9FD481C1246}" type="pres">
      <dgm:prSet presAssocID="{81553692-C36B-5D4D-BC84-88151562960E}" presName="rootConnector" presStyleLbl="node3" presStyleIdx="0" presStyleCnt="0"/>
      <dgm:spPr/>
    </dgm:pt>
    <dgm:pt modelId="{82C4B753-4422-174C-88B5-BA395D05FBFA}" type="pres">
      <dgm:prSet presAssocID="{81553692-C36B-5D4D-BC84-88151562960E}" presName="hierChild4" presStyleCnt="0"/>
      <dgm:spPr/>
    </dgm:pt>
    <dgm:pt modelId="{D31124B5-52B0-8746-9F36-669381690B79}" type="pres">
      <dgm:prSet presAssocID="{81553692-C36B-5D4D-BC84-88151562960E}" presName="hierChild5" presStyleCnt="0"/>
      <dgm:spPr/>
    </dgm:pt>
    <dgm:pt modelId="{40B44E0F-A9B0-8F4B-A86D-6B2E9ED99E03}" type="pres">
      <dgm:prSet presAssocID="{420C640D-E544-4A44-BF5D-2800A808AC7B}" presName="Name37" presStyleLbl="parChTrans1D3" presStyleIdx="2" presStyleCnt="3"/>
      <dgm:spPr/>
    </dgm:pt>
    <dgm:pt modelId="{45343301-E812-B840-A237-531A0516C867}" type="pres">
      <dgm:prSet presAssocID="{70D16B5D-6944-E548-A2F1-E1876868F742}" presName="hierRoot2" presStyleCnt="0">
        <dgm:presLayoutVars>
          <dgm:hierBranch val="init"/>
        </dgm:presLayoutVars>
      </dgm:prSet>
      <dgm:spPr/>
    </dgm:pt>
    <dgm:pt modelId="{3A07CB23-627B-4E49-9A4F-42AF5FCF0B60}" type="pres">
      <dgm:prSet presAssocID="{70D16B5D-6944-E548-A2F1-E1876868F742}" presName="rootComposite" presStyleCnt="0"/>
      <dgm:spPr/>
    </dgm:pt>
    <dgm:pt modelId="{63C596C0-6DD9-904B-BBF4-4E1BBC9649F3}" type="pres">
      <dgm:prSet presAssocID="{70D16B5D-6944-E548-A2F1-E1876868F742}" presName="rootText" presStyleLbl="node1" presStyleIdx="3" presStyleCnt="4" custScaleX="82332" custScaleY="48787" custLinFactX="-28651" custLinFactNeighborX="-100000" custLinFactNeighborY="48242">
        <dgm:presLayoutVars>
          <dgm:chMax/>
          <dgm:chPref val="3"/>
        </dgm:presLayoutVars>
      </dgm:prSet>
      <dgm:spPr/>
    </dgm:pt>
    <dgm:pt modelId="{D5DD8F4E-F802-E74E-96EC-2AAB5903EE9E}" type="pres">
      <dgm:prSet presAssocID="{70D16B5D-6944-E548-A2F1-E1876868F742}" presName="titleText2" presStyleLbl="fgAcc1" presStyleIdx="3" presStyleCnt="4" custLinFactX="-3958" custLinFactNeighborX="-100000" custLinFactNeighborY="79384">
        <dgm:presLayoutVars>
          <dgm:chMax val="0"/>
          <dgm:chPref val="0"/>
        </dgm:presLayoutVars>
      </dgm:prSet>
      <dgm:spPr/>
    </dgm:pt>
    <dgm:pt modelId="{93EFE291-9F74-014D-ABB5-21EAA7608832}" type="pres">
      <dgm:prSet presAssocID="{70D16B5D-6944-E548-A2F1-E1876868F742}" presName="rootConnector" presStyleLbl="node3" presStyleIdx="0" presStyleCnt="0"/>
      <dgm:spPr/>
    </dgm:pt>
    <dgm:pt modelId="{9B3E97A6-735B-154B-88DC-BFA70C73C398}" type="pres">
      <dgm:prSet presAssocID="{70D16B5D-6944-E548-A2F1-E1876868F742}" presName="hierChild4" presStyleCnt="0"/>
      <dgm:spPr/>
    </dgm:pt>
    <dgm:pt modelId="{ED08CE8A-C950-E241-AFF5-7E8227FCBCE4}" type="pres">
      <dgm:prSet presAssocID="{70D16B5D-6944-E548-A2F1-E1876868F742}" presName="hierChild5" presStyleCnt="0"/>
      <dgm:spPr/>
    </dgm:pt>
    <dgm:pt modelId="{4925E369-F459-4445-AF0C-B5A5A966FC8D}" type="pres">
      <dgm:prSet presAssocID="{892225C0-A58A-E34C-A06B-87414588ABC4}" presName="hierChild5" presStyleCnt="0"/>
      <dgm:spPr/>
    </dgm:pt>
    <dgm:pt modelId="{46B4F6E1-C687-1847-8594-5E5DD90E1738}" type="pres">
      <dgm:prSet presAssocID="{B460C25C-217A-9B43-B9CE-563F9B95E473}" presName="hierChild3" presStyleCnt="0"/>
      <dgm:spPr/>
    </dgm:pt>
  </dgm:ptLst>
  <dgm:cxnLst>
    <dgm:cxn modelId="{20AA7305-FB25-1346-AF5D-3A85BEE16220}" type="presOf" srcId="{26382E1A-2B87-9144-8C5B-0AC74A88572D}" destId="{BDF1B544-03C0-1942-8658-B9BCD311B702}" srcOrd="0" destOrd="0" presId="urn:microsoft.com/office/officeart/2008/layout/NameandTitleOrganizationalChart"/>
    <dgm:cxn modelId="{8C069A09-321B-2049-B565-631B7614781F}" type="presOf" srcId="{2C9E51FA-01C7-284F-9BF1-4B06FB03BAE3}" destId="{D22D91A9-BED8-B54A-A229-C07F83529E90}" srcOrd="0" destOrd="0" presId="urn:microsoft.com/office/officeart/2008/layout/NameandTitleOrganizationalChart"/>
    <dgm:cxn modelId="{A906DE13-33BC-FE47-994B-71E527DBC978}" srcId="{634C6C24-CDB9-D049-B722-F2199776810E}" destId="{B460C25C-217A-9B43-B9CE-563F9B95E473}" srcOrd="0" destOrd="0" parTransId="{6CA3E4C0-6485-364A-B967-185AF76BDDFD}" sibTransId="{2C9E51FA-01C7-284F-9BF1-4B06FB03BAE3}"/>
    <dgm:cxn modelId="{4E156318-110E-5A49-BD2F-7798C70B3D10}" type="presOf" srcId="{BADB9828-E9E8-3A46-A5E0-85AC0CFB63DD}" destId="{D46048DE-6D38-2845-82A3-32B958755F0D}" srcOrd="0" destOrd="0" presId="urn:microsoft.com/office/officeart/2008/layout/NameandTitleOrganizationalChart"/>
    <dgm:cxn modelId="{1B369819-1E4B-2E41-BA45-5E2B3E7B08CB}" srcId="{892225C0-A58A-E34C-A06B-87414588ABC4}" destId="{9EF33C70-F746-DE4F-B2E0-A303671C1BF4}" srcOrd="0" destOrd="0" parTransId="{EEA9C593-724E-E041-B55D-912B06CDB67F}" sibTransId="{26382E1A-2B87-9144-8C5B-0AC74A88572D}"/>
    <dgm:cxn modelId="{2B0C6E29-B772-9B45-8923-4C3BC9554F77}" srcId="{892225C0-A58A-E34C-A06B-87414588ABC4}" destId="{81553692-C36B-5D4D-BC84-88151562960E}" srcOrd="1" destOrd="0" parTransId="{694CFEDD-0DCB-F641-9FA1-478FCA0DCF87}" sibTransId="{570D4C8E-5ED5-CA41-9525-E54219DEB385}"/>
    <dgm:cxn modelId="{572AAC2A-7107-3E40-A134-41E8CF24599B}" type="presOf" srcId="{420C640D-E544-4A44-BF5D-2800A808AC7B}" destId="{40B44E0F-A9B0-8F4B-A86D-6B2E9ED99E03}" srcOrd="0" destOrd="0" presId="urn:microsoft.com/office/officeart/2008/layout/NameandTitleOrganizationalChart"/>
    <dgm:cxn modelId="{6598902E-49EE-C04F-AF12-84896D357CD4}" type="presOf" srcId="{570D4C8E-5ED5-CA41-9525-E54219DEB385}" destId="{0E90C240-5210-004B-95E0-09F6F69DF14D}" srcOrd="0" destOrd="0" presId="urn:microsoft.com/office/officeart/2008/layout/NameandTitleOrganizationalChart"/>
    <dgm:cxn modelId="{88D5D333-5498-DE41-88AC-36E1656018C9}" type="presOf" srcId="{B460C25C-217A-9B43-B9CE-563F9B95E473}" destId="{4D27D447-4928-5B46-BD42-07AC220CEE95}" srcOrd="1" destOrd="0" presId="urn:microsoft.com/office/officeart/2008/layout/NameandTitleOrganizationalChart"/>
    <dgm:cxn modelId="{36837541-80E3-234E-B9C1-E90B5998D803}" srcId="{892225C0-A58A-E34C-A06B-87414588ABC4}" destId="{70D16B5D-6944-E548-A2F1-E1876868F742}" srcOrd="2" destOrd="0" parTransId="{420C640D-E544-4A44-BF5D-2800A808AC7B}" sibTransId="{923F51C2-5A56-BB41-ADDD-1CA4493F253E}"/>
    <dgm:cxn modelId="{0DB83B78-4665-164F-9C2F-077965ECC310}" type="presOf" srcId="{634C6C24-CDB9-D049-B722-F2199776810E}" destId="{5149EB21-697B-EE4B-B5CF-C5D581460893}" srcOrd="0" destOrd="0" presId="urn:microsoft.com/office/officeart/2008/layout/NameandTitleOrganizationalChart"/>
    <dgm:cxn modelId="{4B02087E-53BA-6642-9D87-9978A7AE17D8}" type="presOf" srcId="{70D16B5D-6944-E548-A2F1-E1876868F742}" destId="{63C596C0-6DD9-904B-BBF4-4E1BBC9649F3}" srcOrd="0" destOrd="0" presId="urn:microsoft.com/office/officeart/2008/layout/NameandTitleOrganizationalChart"/>
    <dgm:cxn modelId="{B945437E-CF94-6E4F-9C16-94EC76D487AC}" type="presOf" srcId="{9EF33C70-F746-DE4F-B2E0-A303671C1BF4}" destId="{C69049F0-7B24-F240-AE4D-CC14DE4CB7FE}" srcOrd="1" destOrd="0" presId="urn:microsoft.com/office/officeart/2008/layout/NameandTitleOrganizationalChart"/>
    <dgm:cxn modelId="{0B139E90-A665-6A45-88F6-C228A40B54BE}" type="presOf" srcId="{892225C0-A58A-E34C-A06B-87414588ABC4}" destId="{CCEF2BA4-92D4-554C-82F6-B28C87A98F5F}" srcOrd="0" destOrd="0" presId="urn:microsoft.com/office/officeart/2008/layout/NameandTitleOrganizationalChart"/>
    <dgm:cxn modelId="{7C603DA2-BA85-5F4C-8FFC-40AF564F2680}" type="presOf" srcId="{81553692-C36B-5D4D-BC84-88151562960E}" destId="{773D5894-6207-4E4D-B010-7BFE2743D760}" srcOrd="0" destOrd="0" presId="urn:microsoft.com/office/officeart/2008/layout/NameandTitleOrganizationalChart"/>
    <dgm:cxn modelId="{A2DD07AB-4D8C-1B4B-AC78-F1380D47294F}" srcId="{B460C25C-217A-9B43-B9CE-563F9B95E473}" destId="{892225C0-A58A-E34C-A06B-87414588ABC4}" srcOrd="0" destOrd="0" parTransId="{BADB9828-E9E8-3A46-A5E0-85AC0CFB63DD}" sibTransId="{520152C5-86E4-D248-B310-596E93BF827C}"/>
    <dgm:cxn modelId="{FAA0B2B6-4334-B749-8CD6-6B206DC4B2DB}" type="presOf" srcId="{520152C5-86E4-D248-B310-596E93BF827C}" destId="{84902806-C0DD-0340-BA07-371931E5DA48}" srcOrd="0" destOrd="0" presId="urn:microsoft.com/office/officeart/2008/layout/NameandTitleOrganizationalChart"/>
    <dgm:cxn modelId="{BC36B8BE-330F-034E-ADE7-0D17CD267E49}" type="presOf" srcId="{694CFEDD-0DCB-F641-9FA1-478FCA0DCF87}" destId="{FF79E628-50DD-0C41-804F-6F94019F6201}" srcOrd="0" destOrd="0" presId="urn:microsoft.com/office/officeart/2008/layout/NameandTitleOrganizationalChart"/>
    <dgm:cxn modelId="{8B81F8BE-04E5-034B-A95F-2A568F7384D8}" type="presOf" srcId="{892225C0-A58A-E34C-A06B-87414588ABC4}" destId="{53F52853-1D50-8947-8CDC-EE9FA9232F23}" srcOrd="1" destOrd="0" presId="urn:microsoft.com/office/officeart/2008/layout/NameandTitleOrganizationalChart"/>
    <dgm:cxn modelId="{CA159EC1-9398-AE47-9719-B9004D9CEEE8}" type="presOf" srcId="{923F51C2-5A56-BB41-ADDD-1CA4493F253E}" destId="{D5DD8F4E-F802-E74E-96EC-2AAB5903EE9E}" srcOrd="0" destOrd="0" presId="urn:microsoft.com/office/officeart/2008/layout/NameandTitleOrganizationalChart"/>
    <dgm:cxn modelId="{31A04EC6-923B-174C-85CD-9F1D98112EAA}" type="presOf" srcId="{B460C25C-217A-9B43-B9CE-563F9B95E473}" destId="{7D3E902C-73B0-9146-A768-7B409178E070}" srcOrd="0" destOrd="0" presId="urn:microsoft.com/office/officeart/2008/layout/NameandTitleOrganizationalChart"/>
    <dgm:cxn modelId="{B387BDD8-026A-DA41-992B-3C18E0209DFA}" type="presOf" srcId="{9EF33C70-F746-DE4F-B2E0-A303671C1BF4}" destId="{3F1D4246-ABD4-4343-99DA-E93547871986}" srcOrd="0" destOrd="0" presId="urn:microsoft.com/office/officeart/2008/layout/NameandTitleOrganizationalChart"/>
    <dgm:cxn modelId="{5361F8E7-DEE8-2548-AA51-F2E12B3ADE0B}" type="presOf" srcId="{70D16B5D-6944-E548-A2F1-E1876868F742}" destId="{93EFE291-9F74-014D-ABB5-21EAA7608832}" srcOrd="1" destOrd="0" presId="urn:microsoft.com/office/officeart/2008/layout/NameandTitleOrganizationalChart"/>
    <dgm:cxn modelId="{AEA9B2E9-BE9C-DB47-ABBC-E4B1233E9380}" type="presOf" srcId="{81553692-C36B-5D4D-BC84-88151562960E}" destId="{347D2075-45F7-F44F-814E-C9FD481C1246}" srcOrd="1" destOrd="0" presId="urn:microsoft.com/office/officeart/2008/layout/NameandTitleOrganizationalChart"/>
    <dgm:cxn modelId="{155BD3FA-E633-A945-BF93-96E30E606044}" type="presOf" srcId="{EEA9C593-724E-E041-B55D-912B06CDB67F}" destId="{E610F0D6-45AB-0A44-9649-20CD366B2109}" srcOrd="0" destOrd="0" presId="urn:microsoft.com/office/officeart/2008/layout/NameandTitleOrganizationalChart"/>
    <dgm:cxn modelId="{ECB74856-7F34-D043-8E5F-F3DD3518D0F4}" type="presParOf" srcId="{5149EB21-697B-EE4B-B5CF-C5D581460893}" destId="{B09C12A8-B466-A844-A073-01FB10E725E9}" srcOrd="0" destOrd="0" presId="urn:microsoft.com/office/officeart/2008/layout/NameandTitleOrganizationalChart"/>
    <dgm:cxn modelId="{BCF445FF-FB9E-D84C-9ADC-36ED696A8D01}" type="presParOf" srcId="{B09C12A8-B466-A844-A073-01FB10E725E9}" destId="{C27A409D-5790-6D4D-B9A8-B7E222146D9E}" srcOrd="0" destOrd="0" presId="urn:microsoft.com/office/officeart/2008/layout/NameandTitleOrganizationalChart"/>
    <dgm:cxn modelId="{668FB0E6-60B9-0E42-9E87-42FD72620DCC}" type="presParOf" srcId="{C27A409D-5790-6D4D-B9A8-B7E222146D9E}" destId="{7D3E902C-73B0-9146-A768-7B409178E070}" srcOrd="0" destOrd="0" presId="urn:microsoft.com/office/officeart/2008/layout/NameandTitleOrganizationalChart"/>
    <dgm:cxn modelId="{F0FBDD48-3ECA-8D46-8442-4FA4319F6361}" type="presParOf" srcId="{C27A409D-5790-6D4D-B9A8-B7E222146D9E}" destId="{D22D91A9-BED8-B54A-A229-C07F83529E90}" srcOrd="1" destOrd="0" presId="urn:microsoft.com/office/officeart/2008/layout/NameandTitleOrganizationalChart"/>
    <dgm:cxn modelId="{62A42C54-CE4E-A74F-81FE-A3838C609830}" type="presParOf" srcId="{C27A409D-5790-6D4D-B9A8-B7E222146D9E}" destId="{4D27D447-4928-5B46-BD42-07AC220CEE95}" srcOrd="2" destOrd="0" presId="urn:microsoft.com/office/officeart/2008/layout/NameandTitleOrganizationalChart"/>
    <dgm:cxn modelId="{46C3C43E-A2DB-C440-81C5-AC0277665219}" type="presParOf" srcId="{B09C12A8-B466-A844-A073-01FB10E725E9}" destId="{8746C9F0-D09B-0B42-A1E7-7197D30DA83B}" srcOrd="1" destOrd="0" presId="urn:microsoft.com/office/officeart/2008/layout/NameandTitleOrganizationalChart"/>
    <dgm:cxn modelId="{89574A0B-69DD-4540-BEF3-0CE9CB19B54C}" type="presParOf" srcId="{8746C9F0-D09B-0B42-A1E7-7197D30DA83B}" destId="{D46048DE-6D38-2845-82A3-32B958755F0D}" srcOrd="0" destOrd="0" presId="urn:microsoft.com/office/officeart/2008/layout/NameandTitleOrganizationalChart"/>
    <dgm:cxn modelId="{C7A02222-E16D-F64F-B5A6-A9901422E008}" type="presParOf" srcId="{8746C9F0-D09B-0B42-A1E7-7197D30DA83B}" destId="{5981AE43-53C4-2947-8743-E73E6D767DC0}" srcOrd="1" destOrd="0" presId="urn:microsoft.com/office/officeart/2008/layout/NameandTitleOrganizationalChart"/>
    <dgm:cxn modelId="{01BD9682-1D92-2A4D-8BA4-F8EBEB650EE5}" type="presParOf" srcId="{5981AE43-53C4-2947-8743-E73E6D767DC0}" destId="{29E9E205-4BEE-F944-9E01-70B951A0BB93}" srcOrd="0" destOrd="0" presId="urn:microsoft.com/office/officeart/2008/layout/NameandTitleOrganizationalChart"/>
    <dgm:cxn modelId="{356CC00E-534D-B445-B531-BAA386B27EF8}" type="presParOf" srcId="{29E9E205-4BEE-F944-9E01-70B951A0BB93}" destId="{CCEF2BA4-92D4-554C-82F6-B28C87A98F5F}" srcOrd="0" destOrd="0" presId="urn:microsoft.com/office/officeart/2008/layout/NameandTitleOrganizationalChart"/>
    <dgm:cxn modelId="{858AF159-9426-054C-A9DA-A51DCB924C76}" type="presParOf" srcId="{29E9E205-4BEE-F944-9E01-70B951A0BB93}" destId="{84902806-C0DD-0340-BA07-371931E5DA48}" srcOrd="1" destOrd="0" presId="urn:microsoft.com/office/officeart/2008/layout/NameandTitleOrganizationalChart"/>
    <dgm:cxn modelId="{2AB06C9E-75FC-F74E-8670-584034DB0E56}" type="presParOf" srcId="{29E9E205-4BEE-F944-9E01-70B951A0BB93}" destId="{53F52853-1D50-8947-8CDC-EE9FA9232F23}" srcOrd="2" destOrd="0" presId="urn:microsoft.com/office/officeart/2008/layout/NameandTitleOrganizationalChart"/>
    <dgm:cxn modelId="{55621050-FAFE-AC41-8780-1D070A38F143}" type="presParOf" srcId="{5981AE43-53C4-2947-8743-E73E6D767DC0}" destId="{68699E69-A086-8F44-8D39-98E875CB736B}" srcOrd="1" destOrd="0" presId="urn:microsoft.com/office/officeart/2008/layout/NameandTitleOrganizationalChart"/>
    <dgm:cxn modelId="{5AF6597C-1B72-5D41-84AA-FBFBF55759E5}" type="presParOf" srcId="{68699E69-A086-8F44-8D39-98E875CB736B}" destId="{E610F0D6-45AB-0A44-9649-20CD366B2109}" srcOrd="0" destOrd="0" presId="urn:microsoft.com/office/officeart/2008/layout/NameandTitleOrganizationalChart"/>
    <dgm:cxn modelId="{903427EC-140E-EA48-A42E-F2C12FA18AFE}" type="presParOf" srcId="{68699E69-A086-8F44-8D39-98E875CB736B}" destId="{7D03764E-4C7B-EF46-9662-AAAD8D3CB522}" srcOrd="1" destOrd="0" presId="urn:microsoft.com/office/officeart/2008/layout/NameandTitleOrganizationalChart"/>
    <dgm:cxn modelId="{AD6A7246-D138-9543-BED2-9B09510A4862}" type="presParOf" srcId="{7D03764E-4C7B-EF46-9662-AAAD8D3CB522}" destId="{5496E3B0-F79B-0C49-9DA6-6D4DB92D48BE}" srcOrd="0" destOrd="0" presId="urn:microsoft.com/office/officeart/2008/layout/NameandTitleOrganizationalChart"/>
    <dgm:cxn modelId="{3403EDBE-C64B-4E4D-AADE-03F53AF73D2F}" type="presParOf" srcId="{5496E3B0-F79B-0C49-9DA6-6D4DB92D48BE}" destId="{3F1D4246-ABD4-4343-99DA-E93547871986}" srcOrd="0" destOrd="0" presId="urn:microsoft.com/office/officeart/2008/layout/NameandTitleOrganizationalChart"/>
    <dgm:cxn modelId="{B4477B90-FD3A-9641-9D2B-CBCAE2A970DD}" type="presParOf" srcId="{5496E3B0-F79B-0C49-9DA6-6D4DB92D48BE}" destId="{BDF1B544-03C0-1942-8658-B9BCD311B702}" srcOrd="1" destOrd="0" presId="urn:microsoft.com/office/officeart/2008/layout/NameandTitleOrganizationalChart"/>
    <dgm:cxn modelId="{FB3FE0F1-3686-3F4E-8DCB-8989E5D430F8}" type="presParOf" srcId="{5496E3B0-F79B-0C49-9DA6-6D4DB92D48BE}" destId="{C69049F0-7B24-F240-AE4D-CC14DE4CB7FE}" srcOrd="2" destOrd="0" presId="urn:microsoft.com/office/officeart/2008/layout/NameandTitleOrganizationalChart"/>
    <dgm:cxn modelId="{2B6F329D-303F-A846-BCC3-EC0ED69CD157}" type="presParOf" srcId="{7D03764E-4C7B-EF46-9662-AAAD8D3CB522}" destId="{6D02B75B-CB74-2D4B-A183-373DB8CE83AE}" srcOrd="1" destOrd="0" presId="urn:microsoft.com/office/officeart/2008/layout/NameandTitleOrganizationalChart"/>
    <dgm:cxn modelId="{97BCE8FF-4023-1A4E-B053-4F76EB82B1DC}" type="presParOf" srcId="{7D03764E-4C7B-EF46-9662-AAAD8D3CB522}" destId="{D94F6E44-22F0-B943-AEF0-C82C135E0D3D}" srcOrd="2" destOrd="0" presId="urn:microsoft.com/office/officeart/2008/layout/NameandTitleOrganizationalChart"/>
    <dgm:cxn modelId="{BA39F048-5095-BE4A-9FE9-6EEF03F7C32C}" type="presParOf" srcId="{68699E69-A086-8F44-8D39-98E875CB736B}" destId="{FF79E628-50DD-0C41-804F-6F94019F6201}" srcOrd="2" destOrd="0" presId="urn:microsoft.com/office/officeart/2008/layout/NameandTitleOrganizationalChart"/>
    <dgm:cxn modelId="{C3558DD8-B9ED-1540-931D-561EA001FA7D}" type="presParOf" srcId="{68699E69-A086-8F44-8D39-98E875CB736B}" destId="{166D45D3-5949-C646-97AE-F82009FBA0C0}" srcOrd="3" destOrd="0" presId="urn:microsoft.com/office/officeart/2008/layout/NameandTitleOrganizationalChart"/>
    <dgm:cxn modelId="{89802325-EAC6-C043-A1A2-CA9227E44A24}" type="presParOf" srcId="{166D45D3-5949-C646-97AE-F82009FBA0C0}" destId="{8886A5CC-3A73-2A43-826D-D21B238E7C3A}" srcOrd="0" destOrd="0" presId="urn:microsoft.com/office/officeart/2008/layout/NameandTitleOrganizationalChart"/>
    <dgm:cxn modelId="{CC54CC98-8E96-B240-9310-77026E12AFDD}" type="presParOf" srcId="{8886A5CC-3A73-2A43-826D-D21B238E7C3A}" destId="{773D5894-6207-4E4D-B010-7BFE2743D760}" srcOrd="0" destOrd="0" presId="urn:microsoft.com/office/officeart/2008/layout/NameandTitleOrganizationalChart"/>
    <dgm:cxn modelId="{412265C2-64F5-5043-A65C-B836572B4AC8}" type="presParOf" srcId="{8886A5CC-3A73-2A43-826D-D21B238E7C3A}" destId="{0E90C240-5210-004B-95E0-09F6F69DF14D}" srcOrd="1" destOrd="0" presId="urn:microsoft.com/office/officeart/2008/layout/NameandTitleOrganizationalChart"/>
    <dgm:cxn modelId="{24AE28AD-ACD1-7A41-BC30-A19781134CE8}" type="presParOf" srcId="{8886A5CC-3A73-2A43-826D-D21B238E7C3A}" destId="{347D2075-45F7-F44F-814E-C9FD481C1246}" srcOrd="2" destOrd="0" presId="urn:microsoft.com/office/officeart/2008/layout/NameandTitleOrganizationalChart"/>
    <dgm:cxn modelId="{A9923636-2552-D949-90A7-8A5DF4CE0D59}" type="presParOf" srcId="{166D45D3-5949-C646-97AE-F82009FBA0C0}" destId="{82C4B753-4422-174C-88B5-BA395D05FBFA}" srcOrd="1" destOrd="0" presId="urn:microsoft.com/office/officeart/2008/layout/NameandTitleOrganizationalChart"/>
    <dgm:cxn modelId="{4F2DE730-62BD-2C42-976D-6F7F75960CB0}" type="presParOf" srcId="{166D45D3-5949-C646-97AE-F82009FBA0C0}" destId="{D31124B5-52B0-8746-9F36-669381690B79}" srcOrd="2" destOrd="0" presId="urn:microsoft.com/office/officeart/2008/layout/NameandTitleOrganizationalChart"/>
    <dgm:cxn modelId="{84B968C8-C275-BF48-AE6C-007FE83F55C4}" type="presParOf" srcId="{68699E69-A086-8F44-8D39-98E875CB736B}" destId="{40B44E0F-A9B0-8F4B-A86D-6B2E9ED99E03}" srcOrd="4" destOrd="0" presId="urn:microsoft.com/office/officeart/2008/layout/NameandTitleOrganizationalChart"/>
    <dgm:cxn modelId="{1FAD1E92-7901-734F-836B-24579A083575}" type="presParOf" srcId="{68699E69-A086-8F44-8D39-98E875CB736B}" destId="{45343301-E812-B840-A237-531A0516C867}" srcOrd="5" destOrd="0" presId="urn:microsoft.com/office/officeart/2008/layout/NameandTitleOrganizationalChart"/>
    <dgm:cxn modelId="{A275DBC5-4DF1-6F4E-B36B-EF77A824A1D3}" type="presParOf" srcId="{45343301-E812-B840-A237-531A0516C867}" destId="{3A07CB23-627B-4E49-9A4F-42AF5FCF0B60}" srcOrd="0" destOrd="0" presId="urn:microsoft.com/office/officeart/2008/layout/NameandTitleOrganizationalChart"/>
    <dgm:cxn modelId="{1915A70F-0105-0F4B-A41E-057387EF52EE}" type="presParOf" srcId="{3A07CB23-627B-4E49-9A4F-42AF5FCF0B60}" destId="{63C596C0-6DD9-904B-BBF4-4E1BBC9649F3}" srcOrd="0" destOrd="0" presId="urn:microsoft.com/office/officeart/2008/layout/NameandTitleOrganizationalChart"/>
    <dgm:cxn modelId="{BB3419F5-07F4-9F4C-8F6C-7A34CAF69FD6}" type="presParOf" srcId="{3A07CB23-627B-4E49-9A4F-42AF5FCF0B60}" destId="{D5DD8F4E-F802-E74E-96EC-2AAB5903EE9E}" srcOrd="1" destOrd="0" presId="urn:microsoft.com/office/officeart/2008/layout/NameandTitleOrganizationalChart"/>
    <dgm:cxn modelId="{CA235CC1-19E6-8040-8696-F7FD9DDB1DE1}" type="presParOf" srcId="{3A07CB23-627B-4E49-9A4F-42AF5FCF0B60}" destId="{93EFE291-9F74-014D-ABB5-21EAA7608832}" srcOrd="2" destOrd="0" presId="urn:microsoft.com/office/officeart/2008/layout/NameandTitleOrganizationalChart"/>
    <dgm:cxn modelId="{784B3D4A-B80E-CE49-96C9-E2700A07E2DC}" type="presParOf" srcId="{45343301-E812-B840-A237-531A0516C867}" destId="{9B3E97A6-735B-154B-88DC-BFA70C73C398}" srcOrd="1" destOrd="0" presId="urn:microsoft.com/office/officeart/2008/layout/NameandTitleOrganizationalChart"/>
    <dgm:cxn modelId="{8099A991-2499-9A4F-8CEB-103744BFA5A7}" type="presParOf" srcId="{45343301-E812-B840-A237-531A0516C867}" destId="{ED08CE8A-C950-E241-AFF5-7E8227FCBCE4}" srcOrd="2" destOrd="0" presId="urn:microsoft.com/office/officeart/2008/layout/NameandTitleOrganizationalChart"/>
    <dgm:cxn modelId="{2E8A74CC-3717-634C-9AD0-B59BCCE80E7C}" type="presParOf" srcId="{5981AE43-53C4-2947-8743-E73E6D767DC0}" destId="{4925E369-F459-4445-AF0C-B5A5A966FC8D}" srcOrd="2" destOrd="0" presId="urn:microsoft.com/office/officeart/2008/layout/NameandTitleOrganizationalChart"/>
    <dgm:cxn modelId="{9F062497-EEE4-2048-BD31-38B429A31FB0}" type="presParOf" srcId="{B09C12A8-B466-A844-A073-01FB10E725E9}" destId="{46B4F6E1-C687-1847-8594-5E5DD90E1738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B44E0F-A9B0-8F4B-A86D-6B2E9ED99E03}">
      <dsp:nvSpPr>
        <dsp:cNvPr id="0" name=""/>
        <dsp:cNvSpPr/>
      </dsp:nvSpPr>
      <dsp:spPr>
        <a:xfrm>
          <a:off x="3747931" y="2333313"/>
          <a:ext cx="91440" cy="1946899"/>
        </a:xfrm>
        <a:custGeom>
          <a:avLst/>
          <a:gdLst/>
          <a:ahLst/>
          <a:cxnLst/>
          <a:rect l="0" t="0" r="0" b="0"/>
          <a:pathLst>
            <a:path>
              <a:moveTo>
                <a:pt x="48983" y="0"/>
              </a:moveTo>
              <a:lnTo>
                <a:pt x="48983" y="1667899"/>
              </a:lnTo>
              <a:lnTo>
                <a:pt x="45720" y="1667899"/>
              </a:lnTo>
              <a:lnTo>
                <a:pt x="45720" y="194689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9E628-50DD-0C41-804F-6F94019F6201}">
      <dsp:nvSpPr>
        <dsp:cNvPr id="0" name=""/>
        <dsp:cNvSpPr/>
      </dsp:nvSpPr>
      <dsp:spPr>
        <a:xfrm>
          <a:off x="3743590" y="2333313"/>
          <a:ext cx="91440" cy="763442"/>
        </a:xfrm>
        <a:custGeom>
          <a:avLst/>
          <a:gdLst/>
          <a:ahLst/>
          <a:cxnLst/>
          <a:rect l="0" t="0" r="0" b="0"/>
          <a:pathLst>
            <a:path>
              <a:moveTo>
                <a:pt x="53323" y="0"/>
              </a:moveTo>
              <a:lnTo>
                <a:pt x="53323" y="484442"/>
              </a:lnTo>
              <a:lnTo>
                <a:pt x="45720" y="484442"/>
              </a:lnTo>
              <a:lnTo>
                <a:pt x="45720" y="7634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10F0D6-45AB-0A44-9649-20CD366B2109}">
      <dsp:nvSpPr>
        <dsp:cNvPr id="0" name=""/>
        <dsp:cNvSpPr/>
      </dsp:nvSpPr>
      <dsp:spPr>
        <a:xfrm>
          <a:off x="1302464" y="2333313"/>
          <a:ext cx="2494450" cy="782023"/>
        </a:xfrm>
        <a:custGeom>
          <a:avLst/>
          <a:gdLst/>
          <a:ahLst/>
          <a:cxnLst/>
          <a:rect l="0" t="0" r="0" b="0"/>
          <a:pathLst>
            <a:path>
              <a:moveTo>
                <a:pt x="2494450" y="0"/>
              </a:moveTo>
              <a:lnTo>
                <a:pt x="2494450" y="503023"/>
              </a:lnTo>
              <a:lnTo>
                <a:pt x="0" y="503023"/>
              </a:lnTo>
              <a:lnTo>
                <a:pt x="0" y="78202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6048DE-6D38-2845-82A3-32B958755F0D}">
      <dsp:nvSpPr>
        <dsp:cNvPr id="0" name=""/>
        <dsp:cNvSpPr/>
      </dsp:nvSpPr>
      <dsp:spPr>
        <a:xfrm>
          <a:off x="3751194" y="1188905"/>
          <a:ext cx="91440" cy="576480"/>
        </a:xfrm>
        <a:custGeom>
          <a:avLst/>
          <a:gdLst/>
          <a:ahLst/>
          <a:cxnLst/>
          <a:rect l="0" t="0" r="0" b="0"/>
          <a:pathLst>
            <a:path>
              <a:moveTo>
                <a:pt x="47521" y="0"/>
              </a:moveTo>
              <a:lnTo>
                <a:pt x="47521" y="297480"/>
              </a:lnTo>
              <a:lnTo>
                <a:pt x="45720" y="297480"/>
              </a:lnTo>
              <a:lnTo>
                <a:pt x="45720" y="57648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3E902C-73B0-9146-A768-7B409178E070}">
      <dsp:nvSpPr>
        <dsp:cNvPr id="0" name=""/>
        <dsp:cNvSpPr/>
      </dsp:nvSpPr>
      <dsp:spPr>
        <a:xfrm>
          <a:off x="3045234" y="495068"/>
          <a:ext cx="1506962" cy="693836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68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D/OBS</a:t>
          </a:r>
        </a:p>
      </dsp:txBody>
      <dsp:txXfrm>
        <a:off x="3045234" y="495068"/>
        <a:ext cx="1506962" cy="693836"/>
      </dsp:txXfrm>
    </dsp:sp>
    <dsp:sp modelId="{D22D91A9-BED8-B54A-A229-C07F83529E90}">
      <dsp:nvSpPr>
        <dsp:cNvPr id="0" name=""/>
        <dsp:cNvSpPr/>
      </dsp:nvSpPr>
      <dsp:spPr>
        <a:xfrm>
          <a:off x="3947652" y="902953"/>
          <a:ext cx="2078474" cy="3985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16510" rIns="6604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 err="1"/>
            <a:t>F.Belda</a:t>
          </a:r>
          <a:endParaRPr lang="de-DE" sz="2600" kern="1200" dirty="0"/>
        </a:p>
      </dsp:txBody>
      <dsp:txXfrm>
        <a:off x="3947652" y="902953"/>
        <a:ext cx="2078474" cy="398571"/>
      </dsp:txXfrm>
    </dsp:sp>
    <dsp:sp modelId="{CCEF2BA4-92D4-554C-82F6-B28C87A98F5F}">
      <dsp:nvSpPr>
        <dsp:cNvPr id="0" name=""/>
        <dsp:cNvSpPr/>
      </dsp:nvSpPr>
      <dsp:spPr>
        <a:xfrm>
          <a:off x="3011470" y="1765385"/>
          <a:ext cx="1570887" cy="567927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68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D/SAT</a:t>
          </a:r>
        </a:p>
      </dsp:txBody>
      <dsp:txXfrm>
        <a:off x="3011470" y="1765385"/>
        <a:ext cx="1570887" cy="567927"/>
      </dsp:txXfrm>
    </dsp:sp>
    <dsp:sp modelId="{84902806-C0DD-0340-BA07-371931E5DA48}">
      <dsp:nvSpPr>
        <dsp:cNvPr id="0" name=""/>
        <dsp:cNvSpPr/>
      </dsp:nvSpPr>
      <dsp:spPr>
        <a:xfrm>
          <a:off x="3956234" y="2135211"/>
          <a:ext cx="2078474" cy="3985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16510" rIns="6604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 err="1">
              <a:solidFill>
                <a:srgbClr val="FF0000"/>
              </a:solidFill>
            </a:rPr>
            <a:t>Vacant</a:t>
          </a:r>
          <a:endParaRPr lang="de-DE" sz="2600" kern="1200" dirty="0">
            <a:solidFill>
              <a:srgbClr val="FF0000"/>
            </a:solidFill>
          </a:endParaRPr>
        </a:p>
      </dsp:txBody>
      <dsp:txXfrm>
        <a:off x="3956234" y="2135211"/>
        <a:ext cx="2078474" cy="398571"/>
      </dsp:txXfrm>
    </dsp:sp>
    <dsp:sp modelId="{3F1D4246-ABD4-4343-99DA-E93547871986}">
      <dsp:nvSpPr>
        <dsp:cNvPr id="0" name=""/>
        <dsp:cNvSpPr/>
      </dsp:nvSpPr>
      <dsp:spPr>
        <a:xfrm>
          <a:off x="147756" y="3115337"/>
          <a:ext cx="2309415" cy="6656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68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C/SBOS</a:t>
          </a:r>
        </a:p>
      </dsp:txBody>
      <dsp:txXfrm>
        <a:off x="147756" y="3115337"/>
        <a:ext cx="2309415" cy="665605"/>
      </dsp:txXfrm>
    </dsp:sp>
    <dsp:sp modelId="{BDF1B544-03C0-1942-8658-B9BCD311B702}">
      <dsp:nvSpPr>
        <dsp:cNvPr id="0" name=""/>
        <dsp:cNvSpPr/>
      </dsp:nvSpPr>
      <dsp:spPr>
        <a:xfrm>
          <a:off x="956905" y="3570779"/>
          <a:ext cx="1563365" cy="3862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15875" rIns="63500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dirty="0" err="1"/>
            <a:t>T.Kurino</a:t>
          </a:r>
          <a:endParaRPr lang="de-DE" sz="2500" kern="1200" dirty="0"/>
        </a:p>
      </dsp:txBody>
      <dsp:txXfrm>
        <a:off x="956905" y="3570779"/>
        <a:ext cx="1563365" cy="386227"/>
      </dsp:txXfrm>
    </dsp:sp>
    <dsp:sp modelId="{773D5894-6207-4E4D-B010-7BFE2743D760}">
      <dsp:nvSpPr>
        <dsp:cNvPr id="0" name=""/>
        <dsp:cNvSpPr/>
      </dsp:nvSpPr>
      <dsp:spPr>
        <a:xfrm>
          <a:off x="2634603" y="3096755"/>
          <a:ext cx="2309415" cy="6757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68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C/SDU</a:t>
          </a:r>
        </a:p>
      </dsp:txBody>
      <dsp:txXfrm>
        <a:off x="2634603" y="3096755"/>
        <a:ext cx="2309415" cy="675757"/>
      </dsp:txXfrm>
    </dsp:sp>
    <dsp:sp modelId="{0E90C240-5210-004B-95E0-09F6F69DF14D}">
      <dsp:nvSpPr>
        <dsp:cNvPr id="0" name=""/>
        <dsp:cNvSpPr/>
      </dsp:nvSpPr>
      <dsp:spPr>
        <a:xfrm>
          <a:off x="3931393" y="3542779"/>
          <a:ext cx="2078474" cy="3623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420" tIns="14605" rIns="58420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 err="1"/>
            <a:t>W.Balogh</a:t>
          </a:r>
          <a:endParaRPr lang="de-DE" sz="2300" kern="1200" dirty="0"/>
        </a:p>
      </dsp:txBody>
      <dsp:txXfrm>
        <a:off x="3931393" y="3542779"/>
        <a:ext cx="2078474" cy="362340"/>
      </dsp:txXfrm>
    </dsp:sp>
    <dsp:sp modelId="{63C596C0-6DD9-904B-BBF4-4E1BBC9649F3}">
      <dsp:nvSpPr>
        <dsp:cNvPr id="0" name=""/>
        <dsp:cNvSpPr/>
      </dsp:nvSpPr>
      <dsp:spPr>
        <a:xfrm>
          <a:off x="2842957" y="4280212"/>
          <a:ext cx="1901388" cy="583352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68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700" kern="1200" dirty="0"/>
            <a:t>SO/SDU</a:t>
          </a:r>
        </a:p>
      </dsp:txBody>
      <dsp:txXfrm>
        <a:off x="2842957" y="4280212"/>
        <a:ext cx="1901388" cy="583352"/>
      </dsp:txXfrm>
    </dsp:sp>
    <dsp:sp modelId="{D5DD8F4E-F802-E74E-96EC-2AAB5903EE9E}">
      <dsp:nvSpPr>
        <dsp:cNvPr id="0" name=""/>
        <dsp:cNvSpPr/>
      </dsp:nvSpPr>
      <dsp:spPr>
        <a:xfrm>
          <a:off x="3911172" y="4643597"/>
          <a:ext cx="2078474" cy="3985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40" tIns="16510" rIns="6604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kern="1200" dirty="0" err="1">
              <a:solidFill>
                <a:srgbClr val="FF0000"/>
              </a:solidFill>
            </a:rPr>
            <a:t>Vacant</a:t>
          </a:r>
          <a:endParaRPr lang="de-DE" sz="2600" kern="1200" dirty="0">
            <a:solidFill>
              <a:srgbClr val="FF0000"/>
            </a:solidFill>
          </a:endParaRPr>
        </a:p>
      </dsp:txBody>
      <dsp:txXfrm>
        <a:off x="3911172" y="4643597"/>
        <a:ext cx="2078474" cy="3985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WMO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DE"/>
              <a:t>2 February 2018</a:t>
            </a:r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WMO Space Programme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1B534-F265-514D-9820-600F9EFC5E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634881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/>
              <a:t>WMO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DE"/>
              <a:t>2 February 2018</a:t>
            </a:r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WMO Space Programme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9D8D6-1A17-4004-91C9-ACBFB6FD5C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66661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9D8D6-1A17-4004-91C9-ACBFB6FD5C2D}" type="slidenum">
              <a:rPr lang="en-GB" smtClean="0"/>
              <a:t>1</a:t>
            </a:fld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/>
              <a:t>2 February 2018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WMO Space Programme</a:t>
            </a:r>
          </a:p>
        </p:txBody>
      </p:sp>
      <p:sp>
        <p:nvSpPr>
          <p:cNvPr id="7" name="Kopfzeilenplatzhalt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GB"/>
              <a:t>WMO</a:t>
            </a:r>
          </a:p>
        </p:txBody>
      </p:sp>
    </p:spTree>
    <p:extLst>
      <p:ext uri="{BB962C8B-B14F-4D97-AF65-F5344CB8AC3E}">
        <p14:creationId xmlns:p14="http://schemas.microsoft.com/office/powerpoint/2010/main" val="1173095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/>
              <a:t>WMO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de-DE"/>
              <a:t>2 February 2018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WMO Space Programme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259D8D6-1A17-4004-91C9-ACBFB6FD5C2D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986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wmo2016_powerpoint_standard_1.jpg">
            <a:extLst>
              <a:ext uri="{FF2B5EF4-FFF2-40B4-BE49-F238E27FC236}">
                <a16:creationId xmlns:a16="http://schemas.microsoft.com/office/drawing/2014/main" id="{66412FF2-6405-8341-87B2-ECB153BE4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3"/>
            <a:ext cx="9144000" cy="6858000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259632" y="3289453"/>
            <a:ext cx="712088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7584" y="1170464"/>
            <a:ext cx="7869560" cy="1826488"/>
          </a:xfrm>
        </p:spPr>
        <p:txBody>
          <a:bodyPr>
            <a:noAutofit/>
          </a:bodyPr>
          <a:lstStyle>
            <a:lvl1pPr>
              <a:defRPr lang="en-US" sz="3600" b="1" cap="all" smtClean="0">
                <a:effectLst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7168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32657"/>
            <a:ext cx="2057400" cy="6192687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32657"/>
            <a:ext cx="6019800" cy="6192688"/>
          </a:xfrm>
        </p:spPr>
        <p:txBody>
          <a:bodyPr vert="eaVert"/>
          <a:lstStyle>
            <a:lvl1pPr marL="342900" indent="-342900">
              <a:buFont typeface="Wingdings" charset="2"/>
              <a:buChar char="§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811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martArt Placeholder 5"/>
          <p:cNvSpPr>
            <a:spLocks noGrp="1"/>
          </p:cNvSpPr>
          <p:nvPr>
            <p:ph type="dgm" sz="quarter" idx="10"/>
          </p:nvPr>
        </p:nvSpPr>
        <p:spPr>
          <a:xfrm>
            <a:off x="468313" y="1124744"/>
            <a:ext cx="8218487" cy="5399881"/>
          </a:xfrm>
        </p:spPr>
        <p:txBody>
          <a:bodyPr/>
          <a:lstStyle>
            <a:lvl1pPr marL="342900" indent="-342900">
              <a:buFont typeface="Wingdings" charset="2"/>
              <a:buChar char="§"/>
              <a:defRPr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7899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/>
          <p:nvPr userDrawn="1"/>
        </p:nvSpPr>
        <p:spPr>
          <a:xfrm>
            <a:off x="2735796" y="5661248"/>
            <a:ext cx="367240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ct val="76000"/>
              <a:defRPr/>
            </a:pPr>
            <a:endParaRPr lang="en-GB" sz="1500" b="1">
              <a:solidFill>
                <a:schemeClr val="bg1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ct val="76000"/>
              <a:defRPr/>
            </a:pPr>
            <a:r>
              <a:rPr lang="en-GB" sz="1400">
                <a:solidFill>
                  <a:schemeClr val="bg1"/>
                </a:solidFill>
                <a:latin typeface="+mj-lt"/>
              </a:rPr>
              <a:t>United Nations Office for Outer Space Affairs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ct val="76000"/>
              <a:defRPr/>
            </a:pPr>
            <a:r>
              <a:rPr lang="en-GB" sz="1400">
                <a:solidFill>
                  <a:schemeClr val="bg1"/>
                </a:solidFill>
                <a:latin typeface="+mj-lt"/>
              </a:rPr>
              <a:t>United Nations Office at Vienna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ct val="76000"/>
              <a:defRPr/>
            </a:pPr>
            <a:r>
              <a:rPr lang="en-GB" sz="1400">
                <a:solidFill>
                  <a:schemeClr val="bg1"/>
                </a:solidFill>
                <a:latin typeface="+mj-lt"/>
              </a:rPr>
              <a:t>www.unoosa.org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030539" y="4542219"/>
            <a:ext cx="52285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ct val="76000"/>
              <a:defRPr/>
            </a:pPr>
            <a:r>
              <a:rPr lang="en-GB" sz="1200" b="1" spc="-1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Media Placeholder 14"/>
          <p:cNvSpPr>
            <a:spLocks noGrp="1"/>
          </p:cNvSpPr>
          <p:nvPr>
            <p:ph type="media" sz="quarter" idx="10"/>
          </p:nvPr>
        </p:nvSpPr>
        <p:spPr>
          <a:xfrm>
            <a:off x="457200" y="1124744"/>
            <a:ext cx="8218487" cy="5404049"/>
          </a:xfrm>
        </p:spPr>
        <p:txBody>
          <a:bodyPr/>
          <a:lstStyle>
            <a:lvl1pPr marL="342900" indent="-342900">
              <a:buFont typeface="Wingdings" charset="2"/>
              <a:buChar char="§"/>
              <a:defRPr/>
            </a:lvl1pPr>
          </a:lstStyle>
          <a:p>
            <a:endParaRPr lang="en-GB" noProof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494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1" descr="wmo2016_powerpoint_standard_3.jpg">
            <a:extLst>
              <a:ext uri="{FF2B5EF4-FFF2-40B4-BE49-F238E27FC236}">
                <a16:creationId xmlns:a16="http://schemas.microsoft.com/office/drawing/2014/main" id="{FB80501C-6F1E-8243-9CB2-C2A26208B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A28F34A-CD4A-F742-B0E3-EC66156AD42C}"/>
              </a:ext>
            </a:extLst>
          </p:cNvPr>
          <p:cNvSpPr txBox="1">
            <a:spLocks/>
          </p:cNvSpPr>
          <p:nvPr userDrawn="1"/>
        </p:nvSpPr>
        <p:spPr>
          <a:xfrm>
            <a:off x="457200" y="1993100"/>
            <a:ext cx="8229600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0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97496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wmo2016_powerpoint_standard_1.jpg">
            <a:extLst>
              <a:ext uri="{FF2B5EF4-FFF2-40B4-BE49-F238E27FC236}">
                <a16:creationId xmlns:a16="http://schemas.microsoft.com/office/drawing/2014/main" id="{66412FF2-6405-8341-87B2-ECB153BE49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63"/>
            <a:ext cx="9144000" cy="6858000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356992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5" name="Rectangle 11"/>
          <p:cNvSpPr/>
          <p:nvPr userDrawn="1"/>
        </p:nvSpPr>
        <p:spPr>
          <a:xfrm>
            <a:off x="2943963" y="5594003"/>
            <a:ext cx="367240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ct val="76000"/>
              <a:defRPr/>
            </a:pPr>
            <a:endParaRPr lang="en-GB" sz="1500" b="1">
              <a:solidFill>
                <a:schemeClr val="bg1"/>
              </a:solidFill>
              <a:latin typeface="+mj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ct val="76000"/>
              <a:defRPr/>
            </a:pPr>
            <a:r>
              <a:rPr lang="en-GB" sz="1400">
                <a:solidFill>
                  <a:schemeClr val="bg1"/>
                </a:solidFill>
                <a:latin typeface="+mj-lt"/>
              </a:rPr>
              <a:t>United Nations Office for Outer Space Affairs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ct val="76000"/>
              <a:defRPr/>
            </a:pPr>
            <a:r>
              <a:rPr lang="en-GB" sz="1400">
                <a:solidFill>
                  <a:schemeClr val="bg1"/>
                </a:solidFill>
                <a:latin typeface="+mj-lt"/>
              </a:rPr>
              <a:t>United Nations Office at Vienna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727CA3"/>
              </a:buClr>
              <a:buSzPct val="76000"/>
              <a:defRPr/>
            </a:pPr>
            <a:r>
              <a:rPr lang="en-GB" sz="1400">
                <a:solidFill>
                  <a:schemeClr val="bg1"/>
                </a:solidFill>
                <a:latin typeface="+mj-lt"/>
              </a:rPr>
              <a:t>www.unoosa.org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70464"/>
            <a:ext cx="8229600" cy="1826488"/>
          </a:xfrm>
        </p:spPr>
        <p:txBody>
          <a:bodyPr>
            <a:noAutofit/>
          </a:bodyPr>
          <a:lstStyle>
            <a:lvl1pPr>
              <a:defRPr lang="en-US" sz="3600" b="1" cap="all" smtClean="0">
                <a:effectLst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137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1" descr="wmo2016_powerpoint_standard_3.jpg">
            <a:extLst>
              <a:ext uri="{FF2B5EF4-FFF2-40B4-BE49-F238E27FC236}">
                <a16:creationId xmlns:a16="http://schemas.microsoft.com/office/drawing/2014/main" id="{FB80501C-6F1E-8243-9CB2-C2A26208B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A28F34A-CD4A-F742-B0E3-EC66156AD42C}"/>
              </a:ext>
            </a:extLst>
          </p:cNvPr>
          <p:cNvSpPr txBox="1">
            <a:spLocks/>
          </p:cNvSpPr>
          <p:nvPr userDrawn="1"/>
        </p:nvSpPr>
        <p:spPr>
          <a:xfrm>
            <a:off x="457200" y="1993100"/>
            <a:ext cx="8229600" cy="1840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06839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3"/>
          </a:xfrm>
        </p:spPr>
        <p:txBody>
          <a:bodyPr/>
          <a:lstStyle>
            <a:lvl1pPr marL="342900" indent="-342900">
              <a:buFont typeface="Wingdings" charset="2"/>
              <a:buChar char="§"/>
              <a:defRPr/>
            </a:lvl1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noProof="0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2339752" y="6525344"/>
            <a:ext cx="4464496" cy="223792"/>
          </a:xfrm>
        </p:spPr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558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364971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5"/>
            <a:ext cx="4038600" cy="5364972"/>
          </a:xfrm>
        </p:spPr>
        <p:txBody>
          <a:bodyPr/>
          <a:lstStyle>
            <a:lvl1pPr marL="342900" indent="-342900">
              <a:buFont typeface="Wingdings" charset="2"/>
              <a:buChar char="§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305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4040188" cy="7200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4606"/>
            <a:ext cx="4040188" cy="45267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24744"/>
            <a:ext cx="4041775" cy="7200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4606"/>
            <a:ext cx="4041775" cy="45267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2274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0" y="6525344"/>
            <a:ext cx="9144000" cy="223792"/>
          </a:xfrm>
        </p:spPr>
        <p:txBody>
          <a:bodyPr/>
          <a:lstStyle/>
          <a:p>
            <a:r>
              <a:rPr lang="en-GB"/>
              <a:t>WMO Space Programme - WGClimate-10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587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084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916" y="34323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343234"/>
            <a:ext cx="5111750" cy="611010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915" y="1577292"/>
            <a:ext cx="3008313" cy="487604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03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384577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9675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951315"/>
            <a:ext cx="5486400" cy="57402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932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2760" y="1124744"/>
            <a:ext cx="8229600" cy="5400600"/>
          </a:xfrm>
        </p:spPr>
        <p:txBody>
          <a:bodyPr vert="eaVert"/>
          <a:lstStyle>
            <a:lvl1pPr marL="342900" indent="-342900">
              <a:buFont typeface="Wingdings" charset="2"/>
              <a:buChar char="§"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260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wmo2016_powerpoint_standard_2.jpg">
            <a:extLst>
              <a:ext uri="{FF2B5EF4-FFF2-40B4-BE49-F238E27FC236}">
                <a16:creationId xmlns:a16="http://schemas.microsoft.com/office/drawing/2014/main" id="{D6B2665A-D88F-DD49-9433-7A4F8BD78EC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43500"/>
            <a:ext cx="649224" cy="1714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03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286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2267744" y="6525344"/>
            <a:ext cx="4608512" cy="2237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4"/>
          </p:nvPr>
        </p:nvSpPr>
        <p:spPr>
          <a:xfrm>
            <a:off x="6629400" y="6525344"/>
            <a:ext cx="2057400" cy="2237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3E809-4BE0-FF45-8A54-F386BF18E70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2"/>
          </p:nvPr>
        </p:nvSpPr>
        <p:spPr>
          <a:xfrm>
            <a:off x="457200" y="6525344"/>
            <a:ext cx="2057400" cy="2237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21 March 2019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47045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7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66" r:id="rId12"/>
    <p:sldLayoutId id="2147483678" r:id="rId13"/>
    <p:sldLayoutId id="2147483692" r:id="rId14"/>
    <p:sldLayoutId id="2147483694" r:id="rId15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tiff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mo.int/sat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mo.int/pages/prog/www/CBS/Lists_WorkGroups/CBS/ICT-IOS/IPET-SUP/tors" TargetMode="External"/><Relationship Id="rId2" Type="http://schemas.openxmlformats.org/officeDocument/2006/relationships/hyperlink" Target="http://www.wmo.int/pages/prog/www/CBS/Lists_WorkGroups/CBS/ICT-IOS/IPET-SUP/member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oscar.wmo.int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wmo.int/pages/prog/sat/index_en.php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brary.wmo.int/index.php?lvl=notice_display&amp;id=20787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mo-sat.info/satellite-user-readiness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mo-sat.info/product-access-guide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mo.int/pages/prog/sat/processingtools_en.php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mo.int/pages/prog/sat/dbnet-implementation_en.php#DBNetstatus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mo-sat.info/vlab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wmo.int/en/our-mandate/what-we-do/wmo-contributing-sustainable-development-goals-sdg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wmo.int/en/governance-reform" TargetMode="External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public.wmo.int/en/bulletin/global-satellite-observing-system-success-stor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tu.int/en/itunews/Documents/2019/2019-01/2019_ITUNews01-en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mo.int/sat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0" y="3091014"/>
            <a:ext cx="9123838" cy="223224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2800" b="1" dirty="0"/>
              <a:t>Werner Balogh</a:t>
            </a:r>
          </a:p>
          <a:p>
            <a:pPr>
              <a:spcBef>
                <a:spcPts val="0"/>
              </a:spcBef>
            </a:pPr>
            <a:r>
              <a:rPr lang="en-GB" sz="2800" b="1" dirty="0"/>
              <a:t>WMO Space Programme Office</a:t>
            </a:r>
          </a:p>
          <a:p>
            <a:pPr>
              <a:spcBef>
                <a:spcPts val="0"/>
              </a:spcBef>
            </a:pPr>
            <a:endParaRPr lang="en-GB" sz="2400" b="1" dirty="0"/>
          </a:p>
          <a:p>
            <a:pPr>
              <a:spcBef>
                <a:spcPts val="0"/>
              </a:spcBef>
            </a:pPr>
            <a:r>
              <a:rPr lang="en-GB" sz="2400" b="1" dirty="0"/>
              <a:t>WG-Climate-10, Marrakech, Morocco</a:t>
            </a:r>
          </a:p>
          <a:p>
            <a:pPr>
              <a:spcBef>
                <a:spcPts val="0"/>
              </a:spcBef>
            </a:pPr>
            <a:r>
              <a:rPr lang="en-GB" sz="2400" b="1" dirty="0"/>
              <a:t>21 March 2019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-20162" y="1242472"/>
            <a:ext cx="9144000" cy="182648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4400" dirty="0"/>
              <a:t>WMO Space Programme</a:t>
            </a:r>
            <a:endParaRPr lang="en-GB" sz="4400" noProof="0" dirty="0"/>
          </a:p>
        </p:txBody>
      </p:sp>
    </p:spTree>
    <p:extLst>
      <p:ext uri="{BB962C8B-B14F-4D97-AF65-F5344CB8AC3E}">
        <p14:creationId xmlns:p14="http://schemas.microsoft.com/office/powerpoint/2010/main" val="908125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CBAF4CD-921E-6344-8A30-C3D8DE23F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7B366FA-D187-1748-8C2A-94AB00CAC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WMO Space Programme Value Chain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45E939-689C-464C-9761-F4ABE0187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693E87-936C-7242-B839-AB50F5683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/>
              <a:t>WMO Space Programme - WGClimate-10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05CD9E-DD28-3B4D-AD60-79662D97B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BDF5CA4-84F4-3B42-8755-274F77118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08"/>
          <a:stretch>
            <a:fillRect/>
          </a:stretch>
        </p:blipFill>
        <p:spPr bwMode="auto">
          <a:xfrm>
            <a:off x="438522" y="1001589"/>
            <a:ext cx="8248278" cy="322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0">
            <a:extLst>
              <a:ext uri="{FF2B5EF4-FFF2-40B4-BE49-F238E27FC236}">
                <a16:creationId xmlns:a16="http://schemas.microsoft.com/office/drawing/2014/main" id="{53E0373E-4732-3C4E-913F-159D965A458D}"/>
              </a:ext>
            </a:extLst>
          </p:cNvPr>
          <p:cNvGrpSpPr>
            <a:grpSpLocks/>
          </p:cNvGrpSpPr>
          <p:nvPr/>
        </p:nvGrpSpPr>
        <p:grpSpPr bwMode="auto">
          <a:xfrm>
            <a:off x="249423" y="4419337"/>
            <a:ext cx="8626475" cy="2118433"/>
            <a:chOff x="106363" y="2636838"/>
            <a:chExt cx="9037637" cy="1932736"/>
          </a:xfrm>
        </p:grpSpPr>
        <p:pic>
          <p:nvPicPr>
            <p:cNvPr id="9" name="Picture 32" descr="community-users-128x128.png">
              <a:extLst>
                <a:ext uri="{FF2B5EF4-FFF2-40B4-BE49-F238E27FC236}">
                  <a16:creationId xmlns:a16="http://schemas.microsoft.com/office/drawing/2014/main" id="{7AA2AAB3-F8E3-4949-8615-A8EEA784C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0392" y="3284984"/>
              <a:ext cx="1043608" cy="1043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39">
              <a:extLst>
                <a:ext uri="{FF2B5EF4-FFF2-40B4-BE49-F238E27FC236}">
                  <a16:creationId xmlns:a16="http://schemas.microsoft.com/office/drawing/2014/main" id="{33C725C0-C4AE-8141-861A-675B25D30C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363" y="2636838"/>
              <a:ext cx="9002141" cy="1932736"/>
              <a:chOff x="106363" y="2636838"/>
              <a:chExt cx="9002141" cy="1932736"/>
            </a:xfrm>
          </p:grpSpPr>
          <p:sp>
            <p:nvSpPr>
              <p:cNvPr id="11" name="Rectangle 22">
                <a:extLst>
                  <a:ext uri="{FF2B5EF4-FFF2-40B4-BE49-F238E27FC236}">
                    <a16:creationId xmlns:a16="http://schemas.microsoft.com/office/drawing/2014/main" id="{2068D1DB-1067-7741-A92E-B9B0ACFF51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64896" y="2636912"/>
                <a:ext cx="1043608" cy="1728216"/>
              </a:xfrm>
              <a:prstGeom prst="rect">
                <a:avLst/>
              </a:prstGeom>
              <a:noFill/>
              <a:ln w="12700">
                <a:solidFill>
                  <a:schemeClr val="bg2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itchFamily="34" charset="0"/>
                </a:endParaRPr>
              </a:p>
            </p:txBody>
          </p:sp>
          <p:pic>
            <p:nvPicPr>
              <p:cNvPr id="12" name="Picture 36">
                <a:extLst>
                  <a:ext uri="{FF2B5EF4-FFF2-40B4-BE49-F238E27FC236}">
                    <a16:creationId xmlns:a16="http://schemas.microsoft.com/office/drawing/2014/main" id="{718F4438-E394-7F4C-A14F-ECE98D9CF0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lum bright="2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5853" y="3561462"/>
                <a:ext cx="1081164" cy="1008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ectangle 22">
                <a:extLst>
                  <a:ext uri="{FF2B5EF4-FFF2-40B4-BE49-F238E27FC236}">
                    <a16:creationId xmlns:a16="http://schemas.microsoft.com/office/drawing/2014/main" id="{2BBED98D-0137-5D47-A1E7-BCAD381160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8224" y="2636838"/>
                <a:ext cx="1280160" cy="1728787"/>
              </a:xfrm>
              <a:prstGeom prst="rect">
                <a:avLst/>
              </a:prstGeom>
              <a:noFill/>
              <a:ln w="12700">
                <a:solidFill>
                  <a:schemeClr val="bg2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itchFamily="34" charset="0"/>
                </a:endParaRPr>
              </a:p>
            </p:txBody>
          </p:sp>
          <p:sp>
            <p:nvSpPr>
              <p:cNvPr id="15" name="Rectangle 19">
                <a:extLst>
                  <a:ext uri="{FF2B5EF4-FFF2-40B4-BE49-F238E27FC236}">
                    <a16:creationId xmlns:a16="http://schemas.microsoft.com/office/drawing/2014/main" id="{B2E581E4-7BA1-8C43-9276-5EA27427C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0688" y="2636838"/>
                <a:ext cx="1295400" cy="1728787"/>
              </a:xfrm>
              <a:prstGeom prst="rect">
                <a:avLst/>
              </a:prstGeom>
              <a:noFill/>
              <a:ln w="12700">
                <a:solidFill>
                  <a:schemeClr val="bg2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itchFamily="34" charset="0"/>
                </a:endParaRPr>
              </a:p>
            </p:txBody>
          </p:sp>
          <p:sp>
            <p:nvSpPr>
              <p:cNvPr id="16" name="Rectangle 18">
                <a:extLst>
                  <a:ext uri="{FF2B5EF4-FFF2-40B4-BE49-F238E27FC236}">
                    <a16:creationId xmlns:a16="http://schemas.microsoft.com/office/drawing/2014/main" id="{C8E2CC3C-54F7-514E-94D7-F046125CF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6363" y="2636838"/>
                <a:ext cx="1368425" cy="1728787"/>
              </a:xfrm>
              <a:prstGeom prst="rect">
                <a:avLst/>
              </a:prstGeom>
              <a:noFill/>
              <a:ln w="12700">
                <a:solidFill>
                  <a:schemeClr val="bg2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itchFamily="34" charset="0"/>
                </a:endParaRPr>
              </a:p>
            </p:txBody>
          </p:sp>
          <p:sp>
            <p:nvSpPr>
              <p:cNvPr id="17" name="Rectangle 20">
                <a:extLst>
                  <a:ext uri="{FF2B5EF4-FFF2-40B4-BE49-F238E27FC236}">
                    <a16:creationId xmlns:a16="http://schemas.microsoft.com/office/drawing/2014/main" id="{E8E83A40-1188-2C46-B3E7-63116E1AA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92750" y="2636838"/>
                <a:ext cx="1477167" cy="1728787"/>
              </a:xfrm>
              <a:prstGeom prst="rect">
                <a:avLst/>
              </a:prstGeom>
              <a:noFill/>
              <a:ln w="12700">
                <a:solidFill>
                  <a:schemeClr val="bg2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itchFamily="34" charset="0"/>
                </a:endParaRPr>
              </a:p>
            </p:txBody>
          </p:sp>
          <p:sp>
            <p:nvSpPr>
              <p:cNvPr id="18" name="Rectangle 21">
                <a:extLst>
                  <a:ext uri="{FF2B5EF4-FFF2-40B4-BE49-F238E27FC236}">
                    <a16:creationId xmlns:a16="http://schemas.microsoft.com/office/drawing/2014/main" id="{072F6F01-EEAA-8F44-AE18-255E734782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60032" y="2636838"/>
                <a:ext cx="1620341" cy="1728787"/>
              </a:xfrm>
              <a:prstGeom prst="rect">
                <a:avLst/>
              </a:prstGeom>
              <a:noFill/>
              <a:ln w="12700">
                <a:solidFill>
                  <a:schemeClr val="bg2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 sz="1800">
                  <a:cs typeface="Arial" pitchFamily="34" charset="0"/>
                </a:endParaRPr>
              </a:p>
            </p:txBody>
          </p:sp>
          <p:sp>
            <p:nvSpPr>
              <p:cNvPr id="19" name="Text Box 10">
                <a:extLst>
                  <a:ext uri="{FF2B5EF4-FFF2-40B4-BE49-F238E27FC236}">
                    <a16:creationId xmlns:a16="http://schemas.microsoft.com/office/drawing/2014/main" id="{183E3A5B-486E-FB4C-B4D2-AAC3B992DC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60233" y="2720975"/>
                <a:ext cx="1152128" cy="584200"/>
              </a:xfrm>
              <a:prstGeom prst="rect">
                <a:avLst/>
              </a:prstGeom>
              <a:noFill/>
              <a:ln w="25400">
                <a:solidFill>
                  <a:srgbClr val="008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spcBef>
                    <a:spcPct val="50000"/>
                  </a:spcBef>
                  <a:buClrTx/>
                  <a:buFontTx/>
                  <a:buNone/>
                </a:pPr>
                <a:r>
                  <a:rPr kumimoji="0" lang="en-GB" altLang="en-US" sz="1400">
                    <a:solidFill>
                      <a:srgbClr val="336600"/>
                    </a:solidFill>
                    <a:cs typeface="Arial" pitchFamily="34" charset="0"/>
                  </a:rPr>
                  <a:t>Awareness &amp; training</a:t>
                </a:r>
              </a:p>
            </p:txBody>
          </p:sp>
          <p:sp>
            <p:nvSpPr>
              <p:cNvPr id="20" name="Text Box 10">
                <a:extLst>
                  <a:ext uri="{FF2B5EF4-FFF2-40B4-BE49-F238E27FC236}">
                    <a16:creationId xmlns:a16="http://schemas.microsoft.com/office/drawing/2014/main" id="{EB44DDC3-1B83-3647-A6E8-1554594138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64139" y="2708275"/>
                <a:ext cx="1368153" cy="932307"/>
              </a:xfrm>
              <a:prstGeom prst="rect">
                <a:avLst/>
              </a:prstGeom>
              <a:noFill/>
              <a:ln w="25400">
                <a:solidFill>
                  <a:srgbClr val="3366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spcBef>
                    <a:spcPct val="50000"/>
                  </a:spcBef>
                  <a:buClrTx/>
                  <a:buFontTx/>
                  <a:buNone/>
                </a:pPr>
                <a:r>
                  <a:rPr kumimoji="0" lang="en-GB" altLang="en-US" sz="1400" dirty="0">
                    <a:solidFill>
                      <a:srgbClr val="0066FF"/>
                    </a:solidFill>
                    <a:cs typeface="Arial" pitchFamily="34" charset="0"/>
                  </a:rPr>
                  <a:t>Data collection, Dissemination &amp; Access</a:t>
                </a:r>
              </a:p>
            </p:txBody>
          </p:sp>
          <p:sp>
            <p:nvSpPr>
              <p:cNvPr id="21" name="Text Box 17">
                <a:extLst>
                  <a:ext uri="{FF2B5EF4-FFF2-40B4-BE49-F238E27FC236}">
                    <a16:creationId xmlns:a16="http://schemas.microsoft.com/office/drawing/2014/main" id="{13FCB190-49AB-3B4D-87D0-02A812E795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33890" y="2708275"/>
                <a:ext cx="1238110" cy="731107"/>
              </a:xfrm>
              <a:prstGeom prst="rect">
                <a:avLst/>
              </a:prstGeom>
              <a:noFill/>
              <a:ln w="25400">
                <a:solidFill>
                  <a:srgbClr val="FF66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spcBef>
                    <a:spcPct val="50000"/>
                  </a:spcBef>
                  <a:buClrTx/>
                  <a:buFontTx/>
                  <a:buNone/>
                </a:pPr>
                <a:r>
                  <a:rPr kumimoji="0" lang="en-GB" altLang="en-US" sz="1400" dirty="0">
                    <a:solidFill>
                      <a:srgbClr val="FF6600"/>
                    </a:solidFill>
                    <a:cs typeface="Arial" pitchFamily="34" charset="0"/>
                  </a:rPr>
                  <a:t>Quality-controlled products</a:t>
                </a:r>
              </a:p>
            </p:txBody>
          </p:sp>
          <p:sp>
            <p:nvSpPr>
              <p:cNvPr id="22" name="Text Box 9">
                <a:extLst>
                  <a:ext uri="{FF2B5EF4-FFF2-40B4-BE49-F238E27FC236}">
                    <a16:creationId xmlns:a16="http://schemas.microsoft.com/office/drawing/2014/main" id="{03188ED4-806B-E047-9BAD-3728C06A05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62125" y="2708275"/>
                <a:ext cx="1150938" cy="584200"/>
              </a:xfrm>
              <a:prstGeom prst="rect">
                <a:avLst/>
              </a:prstGeom>
              <a:noFill/>
              <a:ln w="25400">
                <a:solidFill>
                  <a:srgbClr val="000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spcBef>
                    <a:spcPct val="50000"/>
                  </a:spcBef>
                  <a:buClrTx/>
                  <a:buFontTx/>
                  <a:buNone/>
                </a:pPr>
                <a:r>
                  <a:rPr kumimoji="0" lang="en-GB" altLang="en-US" sz="1400" dirty="0">
                    <a:solidFill>
                      <a:schemeClr val="accent2"/>
                    </a:solidFill>
                    <a:cs typeface="Arial" pitchFamily="34" charset="0"/>
                  </a:rPr>
                  <a:t>Calibrated</a:t>
                </a:r>
                <a:br>
                  <a:rPr kumimoji="0" lang="en-GB" altLang="en-US" sz="1400" dirty="0">
                    <a:solidFill>
                      <a:schemeClr val="accent2"/>
                    </a:solidFill>
                    <a:cs typeface="Arial" pitchFamily="34" charset="0"/>
                  </a:rPr>
                </a:br>
                <a:r>
                  <a:rPr kumimoji="0" lang="en-GB" altLang="en-US" sz="1400" dirty="0">
                    <a:solidFill>
                      <a:schemeClr val="accent2"/>
                    </a:solidFill>
                    <a:cs typeface="Arial" pitchFamily="34" charset="0"/>
                  </a:rPr>
                  <a:t>data sets</a:t>
                </a:r>
              </a:p>
            </p:txBody>
          </p:sp>
          <p:sp>
            <p:nvSpPr>
              <p:cNvPr id="23" name="Line 7">
                <a:extLst>
                  <a:ext uri="{FF2B5EF4-FFF2-40B4-BE49-F238E27FC236}">
                    <a16:creationId xmlns:a16="http://schemas.microsoft.com/office/drawing/2014/main" id="{2741BDBD-CDBF-5844-8ECE-1256EA1187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03350" y="2997200"/>
                <a:ext cx="360363" cy="158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 Box 8">
                <a:extLst>
                  <a:ext uri="{FF2B5EF4-FFF2-40B4-BE49-F238E27FC236}">
                    <a16:creationId xmlns:a16="http://schemas.microsoft.com/office/drawing/2014/main" id="{5B6DC8F7-81D3-EA4D-84AC-B267566D181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800" y="2708275"/>
                <a:ext cx="1225550" cy="498668"/>
              </a:xfrm>
              <a:prstGeom prst="rect">
                <a:avLst/>
              </a:prstGeom>
              <a:noFill/>
              <a:ln w="25400">
                <a:solidFill>
                  <a:srgbClr val="8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spcBef>
                    <a:spcPct val="50000"/>
                  </a:spcBef>
                  <a:buClrTx/>
                  <a:buFontTx/>
                  <a:buNone/>
                </a:pPr>
                <a:r>
                  <a:rPr kumimoji="0" lang="en-GB" altLang="en-US" sz="1400" b="1" dirty="0">
                    <a:solidFill>
                      <a:srgbClr val="800000"/>
                    </a:solidFill>
                    <a:cs typeface="Arial" pitchFamily="34" charset="0"/>
                  </a:rPr>
                  <a:t>Satellite Operators</a:t>
                </a:r>
              </a:p>
            </p:txBody>
          </p:sp>
          <p:pic>
            <p:nvPicPr>
              <p:cNvPr id="25" name="Picture 8" descr="GLOGO_200803">
                <a:extLst>
                  <a:ext uri="{FF2B5EF4-FFF2-40B4-BE49-F238E27FC236}">
                    <a16:creationId xmlns:a16="http://schemas.microsoft.com/office/drawing/2014/main" id="{8EDA04C8-9D7A-644E-A021-B246E19763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0688" y="3649663"/>
                <a:ext cx="1223962" cy="500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Line 13">
                <a:extLst>
                  <a:ext uri="{FF2B5EF4-FFF2-40B4-BE49-F238E27FC236}">
                    <a16:creationId xmlns:a16="http://schemas.microsoft.com/office/drawing/2014/main" id="{87C09C13-FFB4-114D-9C92-6B73D5F170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14650" y="2997200"/>
                <a:ext cx="419240" cy="3175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Line 14">
                <a:extLst>
                  <a:ext uri="{FF2B5EF4-FFF2-40B4-BE49-F238E27FC236}">
                    <a16:creationId xmlns:a16="http://schemas.microsoft.com/office/drawing/2014/main" id="{A5F708D6-AB3F-C344-824F-2A0BB9C42A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72000" y="2995613"/>
                <a:ext cx="415056" cy="158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15">
                <a:extLst>
                  <a:ext uri="{FF2B5EF4-FFF2-40B4-BE49-F238E27FC236}">
                    <a16:creationId xmlns:a16="http://schemas.microsoft.com/office/drawing/2014/main" id="{C4E12F61-E37E-8D46-8732-5297E7FA4C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00192" y="2997200"/>
                <a:ext cx="360362" cy="1588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25">
                <a:extLst>
                  <a:ext uri="{FF2B5EF4-FFF2-40B4-BE49-F238E27FC236}">
                    <a16:creationId xmlns:a16="http://schemas.microsoft.com/office/drawing/2014/main" id="{8C26C813-B457-584A-ACF6-96902A2AAA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12360" y="2995613"/>
                <a:ext cx="360362" cy="1587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0" name="Picture 1" descr="SCOPE-CM.wmf">
                <a:extLst>
                  <a:ext uri="{FF2B5EF4-FFF2-40B4-BE49-F238E27FC236}">
                    <a16:creationId xmlns:a16="http://schemas.microsoft.com/office/drawing/2014/main" id="{667347D3-BF8A-F044-8C7C-EBEC72254E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2024" y="3507131"/>
                <a:ext cx="1365250" cy="349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TextBox 24">
                <a:extLst>
                  <a:ext uri="{FF2B5EF4-FFF2-40B4-BE49-F238E27FC236}">
                    <a16:creationId xmlns:a16="http://schemas.microsoft.com/office/drawing/2014/main" id="{B80B535B-5E3F-F347-9790-545300B2CE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87055" y="4085852"/>
                <a:ext cx="1313136" cy="308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en-US" altLang="en-US" sz="1600" b="1" dirty="0" err="1">
                    <a:latin typeface="Calibri" pitchFamily="34" charset="0"/>
                    <a:cs typeface="Arial" pitchFamily="34" charset="0"/>
                  </a:rPr>
                  <a:t>DBNet</a:t>
                </a:r>
                <a:endParaRPr kumimoji="0" lang="en-US" altLang="en-US" sz="1600" b="1" dirty="0">
                  <a:latin typeface="Calibri" pitchFamily="34" charset="0"/>
                  <a:cs typeface="Arial" pitchFamily="34" charset="0"/>
                </a:endParaRPr>
              </a:p>
            </p:txBody>
          </p:sp>
          <p:pic>
            <p:nvPicPr>
              <p:cNvPr id="32" name="Picture 30">
                <a:extLst>
                  <a:ext uri="{FF2B5EF4-FFF2-40B4-BE49-F238E27FC236}">
                    <a16:creationId xmlns:a16="http://schemas.microsoft.com/office/drawing/2014/main" id="{BAC5619E-CFF9-E24F-953B-D8CD208592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32240" y="3501008"/>
                <a:ext cx="1008112" cy="7392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 Box 10">
                <a:extLst>
                  <a:ext uri="{FF2B5EF4-FFF2-40B4-BE49-F238E27FC236}">
                    <a16:creationId xmlns:a16="http://schemas.microsoft.com/office/drawing/2014/main" id="{C9E3D997-A70C-E347-8C29-CFF4521E1D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72400" y="2708920"/>
                <a:ext cx="899592" cy="467797"/>
              </a:xfrm>
              <a:prstGeom prst="rect">
                <a:avLst/>
              </a:prstGeom>
              <a:noFill/>
              <a:ln w="25400">
                <a:solidFill>
                  <a:srgbClr val="C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20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9900"/>
                  </a:buClr>
                  <a:buFont typeface="Wingdings" pitchFamily="2" charset="2"/>
                  <a:buChar char="§"/>
                  <a:defRPr kumimoji="1" sz="1600">
                    <a:solidFill>
                      <a:schemeClr val="tx1"/>
                    </a:solidFill>
                    <a:latin typeface="Arial" pitchFamily="34" charset="0"/>
                    <a:ea typeface="MS PGothic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en-GB" altLang="en-US" sz="200">
                  <a:solidFill>
                    <a:srgbClr val="C00000"/>
                  </a:solidFill>
                  <a:cs typeface="Arial" pitchFamily="34" charset="0"/>
                </a:endParaRPr>
              </a:p>
              <a:p>
                <a:pPr algn="ctr" eaLnBrk="1" hangingPunct="1">
                  <a:lnSpc>
                    <a:spcPct val="110000"/>
                  </a:lnSpc>
                  <a:spcBef>
                    <a:spcPct val="50000"/>
                  </a:spcBef>
                  <a:buClrTx/>
                  <a:buFontTx/>
                  <a:buNone/>
                </a:pPr>
                <a:r>
                  <a:rPr kumimoji="0" lang="en-GB" altLang="en-US" sz="1400" b="1">
                    <a:solidFill>
                      <a:srgbClr val="C00000"/>
                    </a:solidFill>
                    <a:cs typeface="Arial" pitchFamily="34" charset="0"/>
                  </a:rPr>
                  <a:t>Users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endParaRPr kumimoji="0" lang="en-GB" altLang="en-US" sz="300">
                  <a:solidFill>
                    <a:srgbClr val="C00000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35" name="TextBox 24">
            <a:extLst>
              <a:ext uri="{FF2B5EF4-FFF2-40B4-BE49-F238E27FC236}">
                <a16:creationId xmlns:a16="http://schemas.microsoft.com/office/drawing/2014/main" id="{4F6A0513-A3CD-7141-9E5B-716DA1479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4923" y="5759070"/>
            <a:ext cx="73969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§"/>
              <a:defRPr kumimoji="1"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§"/>
              <a:defRPr kumimoji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§"/>
              <a:defRPr kumimoji="1"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FF9900"/>
              </a:buClr>
              <a:buFont typeface="Wingdings" pitchFamily="2" charset="2"/>
              <a:buChar char="§"/>
              <a:defRPr kumimoji="1"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kumimoji="1"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kumimoji="1"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kumimoji="1"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Font typeface="Wingdings" pitchFamily="2" charset="2"/>
              <a:buChar char="§"/>
              <a:defRPr kumimoji="1"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en-US" sz="1600" b="1" dirty="0">
                <a:latin typeface="Calibri" pitchFamily="34" charset="0"/>
                <a:cs typeface="Arial" pitchFamily="34" charset="0"/>
              </a:rPr>
              <a:t>WIS</a:t>
            </a: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B44E4794-7D0B-B144-9B59-79D66AB9E1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298" y="5158322"/>
            <a:ext cx="520700" cy="558800"/>
          </a:xfrm>
          <a:prstGeom prst="rect">
            <a:avLst/>
          </a:prstGeom>
        </p:spPr>
      </p:pic>
      <p:pic>
        <p:nvPicPr>
          <p:cNvPr id="38" name="ceos_logo.png">
            <a:extLst>
              <a:ext uri="{FF2B5EF4-FFF2-40B4-BE49-F238E27FC236}">
                <a16:creationId xmlns:a16="http://schemas.microsoft.com/office/drawing/2014/main" id="{3B96F81B-BA90-A148-95BA-43ED9539702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23" y="5759290"/>
            <a:ext cx="1238250" cy="4903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4638CFF5-D552-C740-871D-CE079D2A93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9834" y="5778385"/>
            <a:ext cx="10287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4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CEFED8F-C85B-1047-99B2-704405DF8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C4DAA51-BBD7-9B4B-A0C8-EA6E0464B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Space Programme Website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6E99F7-C865-D14B-A0F8-F4243E31D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D19CE6-B937-EB47-99B3-E635E0578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3C28FD-11E3-4C41-81CA-0ABB5B865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11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ADFC09E-A9DF-A748-997C-73AC566BB1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960635"/>
            <a:ext cx="8322609" cy="5159374"/>
          </a:xfrm>
          <a:prstGeom prst="rect">
            <a:avLst/>
          </a:prstGeom>
        </p:spPr>
      </p:pic>
      <p:sp>
        <p:nvSpPr>
          <p:cNvPr id="9" name="Textfeld 12">
            <a:extLst>
              <a:ext uri="{FF2B5EF4-FFF2-40B4-BE49-F238E27FC236}">
                <a16:creationId xmlns:a16="http://schemas.microsoft.com/office/drawing/2014/main" id="{9393CA58-3937-154D-83D7-9FF69F1AAB25}"/>
              </a:ext>
            </a:extLst>
          </p:cNvPr>
          <p:cNvSpPr txBox="1"/>
          <p:nvPr/>
        </p:nvSpPr>
        <p:spPr>
          <a:xfrm>
            <a:off x="1043608" y="5953344"/>
            <a:ext cx="705678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See </a:t>
            </a:r>
            <a:r>
              <a:rPr lang="en-GB" b="1" dirty="0">
                <a:hlinkClick r:id="rId3"/>
              </a:rPr>
              <a:t>http://www.wmo.int/sat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588238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31735FBD-7ECF-9C4A-88C2-7BBD0DA39A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5424681"/>
              </p:ext>
            </p:extLst>
          </p:nvPr>
        </p:nvGraphicFramePr>
        <p:xfrm>
          <a:off x="914400" y="988098"/>
          <a:ext cx="8229600" cy="5255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38037DAC-2C74-4540-8398-E5C5C6FA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983"/>
            <a:ext cx="8229600" cy="803382"/>
          </a:xfrm>
        </p:spPr>
        <p:txBody>
          <a:bodyPr>
            <a:noAutofit/>
          </a:bodyPr>
          <a:lstStyle/>
          <a:p>
            <a:r>
              <a:rPr lang="en-GB" dirty="0"/>
              <a:t>WMO Space Programme Office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88DD07F-5661-DD43-B05B-92D6BA609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863F63-D54F-0442-8BD5-C2C06376B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989BFA-974A-3447-90EC-3479469B5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12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914400" y="2708920"/>
            <a:ext cx="6768752" cy="3456384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56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8CA02C-C6A4-774F-B560-7D4A8E372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284984"/>
            <a:ext cx="8229600" cy="3168353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Established under the Open Programme Area Group on Integrated Observing Systems of the Commission for Basic Systems</a:t>
            </a:r>
          </a:p>
          <a:p>
            <a:r>
              <a:rPr lang="en-US" dirty="0"/>
              <a:t>Members nominated by Permanent Representatives</a:t>
            </a:r>
            <a:endParaRPr lang="en-GB" dirty="0"/>
          </a:p>
          <a:p>
            <a:r>
              <a:rPr lang="en-GB" dirty="0"/>
              <a:t>IPET-SUP</a:t>
            </a:r>
          </a:p>
          <a:p>
            <a:pPr lvl="1"/>
            <a:r>
              <a:rPr lang="en-GB" dirty="0"/>
              <a:t>Membership: </a:t>
            </a:r>
            <a:r>
              <a:rPr lang="en-GB" dirty="0">
                <a:hlinkClick r:id="rId2"/>
              </a:rPr>
              <a:t>http://www.wmo.int/pages/prog/www/CBS/Lists_WorkGroups/CBS/ICT-IOS/IPET-SUP/members</a:t>
            </a:r>
            <a:endParaRPr lang="en-GB" dirty="0"/>
          </a:p>
          <a:p>
            <a:pPr lvl="1"/>
            <a:r>
              <a:rPr lang="en-GB" dirty="0"/>
              <a:t>Terms of Reference: </a:t>
            </a:r>
            <a:r>
              <a:rPr lang="en-GB" dirty="0">
                <a:hlinkClick r:id="rId3"/>
              </a:rPr>
              <a:t>http://www.wmo.int/pages/prog/www/CBS/Lists_WorkGroups/CBS/ICT-IOS/IPET-SUP/tors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37DD1E-AE48-6A4A-BDED-2425A437B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03382"/>
          </a:xfrm>
        </p:spPr>
        <p:txBody>
          <a:bodyPr>
            <a:normAutofit/>
          </a:bodyPr>
          <a:lstStyle/>
          <a:p>
            <a:r>
              <a:rPr lang="en-GB" dirty="0"/>
              <a:t>Space Programme Expert Teams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92D10-9223-6F4F-99F8-003246E7D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5DC77-14D1-7545-8191-D8C96848B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08296-23A6-6641-AE85-C0706BAF0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13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7FFEB2-5567-834B-BFD7-AB49C666A4D5}"/>
              </a:ext>
            </a:extLst>
          </p:cNvPr>
          <p:cNvSpPr txBox="1"/>
          <p:nvPr/>
        </p:nvSpPr>
        <p:spPr>
          <a:xfrm>
            <a:off x="508907" y="1197108"/>
            <a:ext cx="2520280" cy="16927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cs typeface="Calibri" panose="020F0502020204030204" pitchFamily="34" charset="0"/>
              </a:rPr>
              <a:t>ET-SAT </a:t>
            </a:r>
            <a:endParaRPr lang="en-US" altLang="en-US" sz="1050" dirty="0">
              <a:cs typeface="Calibri" panose="020F050202020403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ea typeface="ArialNarrow" panose="020B0606020202030204" pitchFamily="34" charset="0"/>
                <a:cs typeface="Calibri" panose="020F0502020204030204" pitchFamily="34" charset="0"/>
              </a:rPr>
              <a:t>Expert Team on Satellite Systems </a:t>
            </a:r>
            <a:endParaRPr lang="en-US" altLang="en-US" sz="2800" dirty="0">
              <a:cs typeface="Calibri" panose="020F050202020403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49B7F82-676D-2E40-82DA-C7D490FC7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843" y="88558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E46414-84D9-A94E-A644-50BE26915E08}"/>
              </a:ext>
            </a:extLst>
          </p:cNvPr>
          <p:cNvSpPr txBox="1"/>
          <p:nvPr/>
        </p:nvSpPr>
        <p:spPr>
          <a:xfrm>
            <a:off x="3246357" y="1197108"/>
            <a:ext cx="2520280" cy="169277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/>
              <a:t>IPET-SUP </a:t>
            </a:r>
            <a:endParaRPr lang="en-US" sz="3200" dirty="0"/>
          </a:p>
          <a:p>
            <a:pPr algn="ctr"/>
            <a:r>
              <a:rPr lang="en-US" b="1" dirty="0"/>
              <a:t>Inter-</a:t>
            </a:r>
            <a:r>
              <a:rPr lang="en-US" b="1" dirty="0" err="1"/>
              <a:t>Programme</a:t>
            </a:r>
            <a:r>
              <a:rPr lang="en-US" b="1" dirty="0"/>
              <a:t> Expert Team on Satellite Utilization and Products </a:t>
            </a:r>
            <a:endParaRPr lang="en-US" sz="3200" dirty="0"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994393-97BD-0947-B51C-5A6A77DDDA4A}"/>
              </a:ext>
            </a:extLst>
          </p:cNvPr>
          <p:cNvSpPr txBox="1"/>
          <p:nvPr/>
        </p:nvSpPr>
        <p:spPr>
          <a:xfrm>
            <a:off x="5961837" y="1203782"/>
            <a:ext cx="2520280" cy="169277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IPT-</a:t>
            </a:r>
            <a:r>
              <a:rPr lang="en-US" sz="3200" b="1" dirty="0" err="1"/>
              <a:t>SWeISS</a:t>
            </a:r>
            <a:r>
              <a:rPr lang="en-US" sz="3200" b="1" dirty="0"/>
              <a:t> </a:t>
            </a:r>
            <a:endParaRPr lang="en-US" sz="3200" dirty="0"/>
          </a:p>
          <a:p>
            <a:pPr algn="ctr"/>
            <a:r>
              <a:rPr lang="en-US" b="1" dirty="0"/>
              <a:t>Inter-</a:t>
            </a:r>
            <a:r>
              <a:rPr lang="en-US" b="1" dirty="0" err="1"/>
              <a:t>Programme</a:t>
            </a:r>
            <a:r>
              <a:rPr lang="en-US" b="1" dirty="0"/>
              <a:t> Team on Space Weather Information, Systems and Services </a:t>
            </a:r>
            <a:endParaRPr lang="en-US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35111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0EDBBAB-939C-FE44-8B23-30DEBA5B1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 March 2019</a:t>
            </a:r>
            <a:endParaRPr lang="en-GB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2FE3FD8-3D03-2C45-A63B-F3CB6039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WGClimate-10</a:t>
            </a:r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E2F3C7-91DD-E54F-AD74-80FD37612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14</a:t>
            </a:fld>
            <a:endParaRPr lang="en-GB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A9E4954-CC14-9545-9538-EB69A7D39078}"/>
              </a:ext>
            </a:extLst>
          </p:cNvPr>
          <p:cNvSpPr txBox="1"/>
          <p:nvPr/>
        </p:nvSpPr>
        <p:spPr>
          <a:xfrm>
            <a:off x="16091" y="2705725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accent1"/>
                </a:solidFill>
                <a:latin typeface="+mj-lt"/>
              </a:rPr>
              <a:t>2. Space-based</a:t>
            </a:r>
          </a:p>
          <a:p>
            <a:pPr algn="ctr"/>
            <a:r>
              <a:rPr lang="en-GB" sz="4400" b="1" dirty="0">
                <a:solidFill>
                  <a:schemeClr val="accent1"/>
                </a:solidFill>
                <a:latin typeface="+mj-lt"/>
              </a:rPr>
              <a:t>Observing System</a:t>
            </a:r>
          </a:p>
        </p:txBody>
      </p:sp>
    </p:spTree>
    <p:extLst>
      <p:ext uri="{BB962C8B-B14F-4D97-AF65-F5344CB8AC3E}">
        <p14:creationId xmlns:p14="http://schemas.microsoft.com/office/powerpoint/2010/main" val="597859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C04B4A11-A087-2F42-B6C2-6AA03200D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00" y="992022"/>
            <a:ext cx="3695700" cy="26924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4AF7C72-1FA6-9346-B6EF-455CC76F4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WMO Integrated Global Observing System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3FCBCB-B5EE-D24E-ABF3-629A5B8CE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5C3BEA-3CB9-D240-868E-31FC7D723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82F65F-741F-EC4E-9119-5F5317D6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15</a:t>
            </a:fld>
            <a:endParaRPr lang="en-GB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C06A86E3-EE78-1D44-ADD2-4D44B61980B6}"/>
              </a:ext>
            </a:extLst>
          </p:cNvPr>
          <p:cNvSpPr txBox="1">
            <a:spLocks/>
          </p:cNvSpPr>
          <p:nvPr/>
        </p:nvSpPr>
        <p:spPr>
          <a:xfrm>
            <a:off x="457200" y="1124744"/>
            <a:ext cx="4402832" cy="53285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World Weather Watch (WWW), established in 1963.</a:t>
            </a:r>
          </a:p>
          <a:p>
            <a:r>
              <a:rPr lang="en-GB" dirty="0"/>
              <a:t>Need to upgrade observation system in response to societal changes, addressing weather, water, climate and environmental issues:</a:t>
            </a:r>
          </a:p>
          <a:p>
            <a:pPr lvl="1"/>
            <a:r>
              <a:rPr lang="en-GB" dirty="0"/>
              <a:t>WMO Integrated Global Observing System (WIGOS)</a:t>
            </a:r>
          </a:p>
          <a:p>
            <a:pPr lvl="1"/>
            <a:r>
              <a:rPr lang="en-GB" dirty="0"/>
              <a:t>WMO Information System (WIS)</a:t>
            </a:r>
          </a:p>
          <a:p>
            <a:r>
              <a:rPr lang="en-GB" dirty="0"/>
              <a:t>A common regulatory and management framework.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6765611-F7A1-B645-94EA-65D0C0348F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100" y="3775964"/>
            <a:ext cx="3695700" cy="242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97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296ECBD-8B8D-5A4B-808D-4FA2F9340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WMO Integrated Global Observing System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4ABC57-22DC-5640-B9BF-D255F65EC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5A0D6C-432A-F44C-B78F-1F43250E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DE2DEF2-72B8-D842-A479-4CBE98BE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16</a:t>
            </a:fld>
            <a:endParaRPr lang="en-GB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819B126-611A-814C-BD8D-71DE388B4928}"/>
              </a:ext>
            </a:extLst>
          </p:cNvPr>
          <p:cNvGrpSpPr/>
          <p:nvPr/>
        </p:nvGrpSpPr>
        <p:grpSpPr>
          <a:xfrm>
            <a:off x="318180" y="1274245"/>
            <a:ext cx="8507640" cy="4968875"/>
            <a:chOff x="395288" y="1052513"/>
            <a:chExt cx="8507640" cy="4968875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7465C507-D2AE-AE44-8CCE-B11FC83F8633}"/>
                </a:ext>
              </a:extLst>
            </p:cNvPr>
            <p:cNvSpPr/>
            <p:nvPr/>
          </p:nvSpPr>
          <p:spPr>
            <a:xfrm>
              <a:off x="395288" y="1052513"/>
              <a:ext cx="2160587" cy="496887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sz="2800" b="0" dirty="0"/>
                <a:t>World Weather Watch</a:t>
              </a:r>
            </a:p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endParaRPr lang="en-AU" sz="2800" b="0" dirty="0"/>
            </a:p>
          </p:txBody>
        </p:sp>
        <p:sp>
          <p:nvSpPr>
            <p:cNvPr id="9" name="Rectangle 10">
              <a:extLst>
                <a:ext uri="{FF2B5EF4-FFF2-40B4-BE49-F238E27FC236}">
                  <a16:creationId xmlns:a16="http://schemas.microsoft.com/office/drawing/2014/main" id="{3BB307DD-B97E-6446-8F53-14B2D8343777}"/>
                </a:ext>
              </a:extLst>
            </p:cNvPr>
            <p:cNvSpPr/>
            <p:nvPr/>
          </p:nvSpPr>
          <p:spPr>
            <a:xfrm>
              <a:off x="755650" y="2546350"/>
              <a:ext cx="1439863" cy="84296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sz="2400" b="0" dirty="0"/>
                <a:t>GOS</a:t>
              </a: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3EC65B02-05C5-AB43-AE6F-6FFF360404D4}"/>
                </a:ext>
              </a:extLst>
            </p:cNvPr>
            <p:cNvSpPr/>
            <p:nvPr/>
          </p:nvSpPr>
          <p:spPr>
            <a:xfrm>
              <a:off x="755650" y="3814763"/>
              <a:ext cx="1439863" cy="7667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sz="2400" b="0" dirty="0"/>
                <a:t>GDPFS</a:t>
              </a:r>
            </a:p>
          </p:txBody>
        </p:sp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id="{4A2E7346-E554-194E-BF36-846D401E5205}"/>
                </a:ext>
              </a:extLst>
            </p:cNvPr>
            <p:cNvSpPr/>
            <p:nvPr/>
          </p:nvSpPr>
          <p:spPr>
            <a:xfrm>
              <a:off x="755650" y="5006975"/>
              <a:ext cx="1439863" cy="76676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sz="2400" b="0" dirty="0"/>
                <a:t>GTS</a:t>
              </a:r>
            </a:p>
          </p:txBody>
        </p:sp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EB133A62-F473-D949-8A88-CD8EC91056E7}"/>
                </a:ext>
              </a:extLst>
            </p:cNvPr>
            <p:cNvSpPr/>
            <p:nvPr/>
          </p:nvSpPr>
          <p:spPr>
            <a:xfrm>
              <a:off x="3560763" y="1901825"/>
              <a:ext cx="2298700" cy="215741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57150">
              <a:prstDash val="dash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sz="3600" dirty="0"/>
                <a:t>WIGOS</a:t>
              </a:r>
            </a:p>
          </p:txBody>
        </p: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1D34AFB9-A1A6-C44F-8F32-26EDB0603D89}"/>
                </a:ext>
              </a:extLst>
            </p:cNvPr>
            <p:cNvSpPr/>
            <p:nvPr/>
          </p:nvSpPr>
          <p:spPr>
            <a:xfrm>
              <a:off x="7380288" y="1955800"/>
              <a:ext cx="1439862" cy="3937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sz="2400" b="0" dirty="0"/>
                <a:t>GCW</a:t>
              </a:r>
            </a:p>
          </p:txBody>
        </p:sp>
        <p:sp>
          <p:nvSpPr>
            <p:cNvPr id="14" name="Rectangle 15">
              <a:extLst>
                <a:ext uri="{FF2B5EF4-FFF2-40B4-BE49-F238E27FC236}">
                  <a16:creationId xmlns:a16="http://schemas.microsoft.com/office/drawing/2014/main" id="{8E1ACA63-4FC7-5942-9723-B039837F8F45}"/>
                </a:ext>
              </a:extLst>
            </p:cNvPr>
            <p:cNvSpPr/>
            <p:nvPr/>
          </p:nvSpPr>
          <p:spPr>
            <a:xfrm>
              <a:off x="7380288" y="1547813"/>
              <a:ext cx="1439862" cy="36671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sz="2400" b="0" dirty="0"/>
                <a:t>GAW</a:t>
              </a:r>
            </a:p>
          </p:txBody>
        </p:sp>
        <p:sp>
          <p:nvSpPr>
            <p:cNvPr id="15" name="Rectangle 16">
              <a:extLst>
                <a:ext uri="{FF2B5EF4-FFF2-40B4-BE49-F238E27FC236}">
                  <a16:creationId xmlns:a16="http://schemas.microsoft.com/office/drawing/2014/main" id="{A9FB9083-3C5A-D844-BD68-35DD4270B195}"/>
                </a:ext>
              </a:extLst>
            </p:cNvPr>
            <p:cNvSpPr/>
            <p:nvPr/>
          </p:nvSpPr>
          <p:spPr>
            <a:xfrm>
              <a:off x="7380288" y="2389188"/>
              <a:ext cx="1439862" cy="36036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sz="2400" b="0" dirty="0"/>
                <a:t>Hydro OS</a:t>
              </a:r>
            </a:p>
          </p:txBody>
        </p:sp>
        <p:sp>
          <p:nvSpPr>
            <p:cNvPr id="16" name="Rectangle 17">
              <a:extLst>
                <a:ext uri="{FF2B5EF4-FFF2-40B4-BE49-F238E27FC236}">
                  <a16:creationId xmlns:a16="http://schemas.microsoft.com/office/drawing/2014/main" id="{870C5BB0-E784-9646-A9E1-348AC4E025BD}"/>
                </a:ext>
              </a:extLst>
            </p:cNvPr>
            <p:cNvSpPr/>
            <p:nvPr/>
          </p:nvSpPr>
          <p:spPr>
            <a:xfrm>
              <a:off x="3514520" y="4827673"/>
              <a:ext cx="5388408" cy="1079500"/>
            </a:xfrm>
            <a:prstGeom prst="rect">
              <a:avLst/>
            </a:prstGeom>
            <a:gradFill flip="none" rotWithShape="1">
              <a:gsLst>
                <a:gs pos="0">
                  <a:srgbClr val="0000FF">
                    <a:tint val="66000"/>
                    <a:satMod val="160000"/>
                  </a:srgbClr>
                </a:gs>
                <a:gs pos="50000">
                  <a:srgbClr val="0000FF">
                    <a:tint val="44500"/>
                    <a:satMod val="160000"/>
                  </a:srgbClr>
                </a:gs>
                <a:gs pos="100000">
                  <a:srgbClr val="0000FF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>
              <a:prstDash val="solid"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sz="3200" dirty="0"/>
                <a:t>WMO Information System -WIS</a:t>
              </a:r>
            </a:p>
          </p:txBody>
        </p:sp>
        <p:sp>
          <p:nvSpPr>
            <p:cNvPr id="17" name="Trapezoid 18">
              <a:extLst>
                <a:ext uri="{FF2B5EF4-FFF2-40B4-BE49-F238E27FC236}">
                  <a16:creationId xmlns:a16="http://schemas.microsoft.com/office/drawing/2014/main" id="{6D54AC86-FF22-2B42-85C0-20A1D346229C}"/>
                </a:ext>
              </a:extLst>
            </p:cNvPr>
            <p:cNvSpPr/>
            <p:nvPr/>
          </p:nvSpPr>
          <p:spPr>
            <a:xfrm rot="16200000">
              <a:off x="1807369" y="2274094"/>
              <a:ext cx="2112963" cy="1368425"/>
            </a:xfrm>
            <a:prstGeom prst="trapezoid">
              <a:avLst>
                <a:gd name="adj" fmla="val 46910"/>
              </a:avLst>
            </a:prstGeom>
            <a:blipFill dpi="0" rotWithShape="1">
              <a:blip r:embed="rId2">
                <a:extLst/>
              </a:blip>
              <a:srcRect/>
              <a:stretch>
                <a:fillRect/>
              </a:stretch>
            </a:blip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endParaRPr lang="en-AU" sz="2400" b="0"/>
            </a:p>
          </p:txBody>
        </p:sp>
        <p:sp>
          <p:nvSpPr>
            <p:cNvPr id="18" name="Trapezoid 19">
              <a:extLst>
                <a:ext uri="{FF2B5EF4-FFF2-40B4-BE49-F238E27FC236}">
                  <a16:creationId xmlns:a16="http://schemas.microsoft.com/office/drawing/2014/main" id="{A62758B0-EFAF-E14D-B130-2767B0F415A1}"/>
                </a:ext>
              </a:extLst>
            </p:cNvPr>
            <p:cNvSpPr/>
            <p:nvPr/>
          </p:nvSpPr>
          <p:spPr>
            <a:xfrm rot="16200000">
              <a:off x="5198270" y="2199481"/>
              <a:ext cx="2843212" cy="1520825"/>
            </a:xfrm>
            <a:prstGeom prst="trapezoid">
              <a:avLst>
                <a:gd name="adj" fmla="val 23746"/>
              </a:avLst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endParaRPr lang="en-AU" sz="2400" b="0"/>
            </a:p>
          </p:txBody>
        </p:sp>
        <p:sp>
          <p:nvSpPr>
            <p:cNvPr id="19" name="Rectangle 20">
              <a:extLst>
                <a:ext uri="{FF2B5EF4-FFF2-40B4-BE49-F238E27FC236}">
                  <a16:creationId xmlns:a16="http://schemas.microsoft.com/office/drawing/2014/main" id="{7B4685C7-1B03-DC47-BC46-A68B02DB9D88}"/>
                </a:ext>
              </a:extLst>
            </p:cNvPr>
            <p:cNvSpPr/>
            <p:nvPr/>
          </p:nvSpPr>
          <p:spPr>
            <a:xfrm>
              <a:off x="7380312" y="3206268"/>
              <a:ext cx="1440160" cy="360040"/>
            </a:xfrm>
            <a:prstGeom prst="rect">
              <a:avLst/>
            </a:prstGeom>
          </p:spPr>
          <p:style>
            <a:lnRef idx="0">
              <a:schemeClr val="accent1"/>
            </a:lnRef>
            <a:fillRef idx="1002">
              <a:schemeClr val="dk2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sz="2400" b="0" dirty="0"/>
                <a:t>GCOS</a:t>
              </a:r>
            </a:p>
          </p:txBody>
        </p:sp>
        <p:sp>
          <p:nvSpPr>
            <p:cNvPr id="20" name="Rectangle 21">
              <a:extLst>
                <a:ext uri="{FF2B5EF4-FFF2-40B4-BE49-F238E27FC236}">
                  <a16:creationId xmlns:a16="http://schemas.microsoft.com/office/drawing/2014/main" id="{6E088500-ED92-434C-9146-5845F9019625}"/>
                </a:ext>
              </a:extLst>
            </p:cNvPr>
            <p:cNvSpPr/>
            <p:nvPr/>
          </p:nvSpPr>
          <p:spPr>
            <a:xfrm>
              <a:off x="7380312" y="3622550"/>
              <a:ext cx="1440160" cy="360040"/>
            </a:xfrm>
            <a:prstGeom prst="rect">
              <a:avLst/>
            </a:prstGeom>
          </p:spPr>
          <p:style>
            <a:lnRef idx="0">
              <a:schemeClr val="accent1"/>
            </a:lnRef>
            <a:fillRef idx="1002">
              <a:schemeClr val="lt2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sz="2400" b="0" dirty="0"/>
                <a:t>Partners</a:t>
              </a:r>
            </a:p>
          </p:txBody>
        </p:sp>
        <p:sp>
          <p:nvSpPr>
            <p:cNvPr id="21" name="Rectangle 22">
              <a:extLst>
                <a:ext uri="{FF2B5EF4-FFF2-40B4-BE49-F238E27FC236}">
                  <a16:creationId xmlns:a16="http://schemas.microsoft.com/office/drawing/2014/main" id="{DFE910E7-9627-F349-893F-412DF4513399}"/>
                </a:ext>
              </a:extLst>
            </p:cNvPr>
            <p:cNvSpPr/>
            <p:nvPr/>
          </p:nvSpPr>
          <p:spPr>
            <a:xfrm>
              <a:off x="7380312" y="4029774"/>
              <a:ext cx="1440160" cy="360040"/>
            </a:xfrm>
            <a:prstGeom prst="rect">
              <a:avLst/>
            </a:prstGeom>
          </p:spPr>
          <p:style>
            <a:lnRef idx="0">
              <a:schemeClr val="accent1"/>
            </a:lnRef>
            <a:fillRef idx="1002">
              <a:schemeClr val="lt2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r>
                <a:rPr lang="en-AU" b="0" dirty="0"/>
                <a:t>Co-sponsors</a:t>
              </a:r>
            </a:p>
          </p:txBody>
        </p:sp>
        <p:sp>
          <p:nvSpPr>
            <p:cNvPr id="22" name="Trapezoid 23">
              <a:extLst>
                <a:ext uri="{FF2B5EF4-FFF2-40B4-BE49-F238E27FC236}">
                  <a16:creationId xmlns:a16="http://schemas.microsoft.com/office/drawing/2014/main" id="{3AC15CD3-DB61-F942-84DB-6610F5A86DD9}"/>
                </a:ext>
              </a:extLst>
            </p:cNvPr>
            <p:cNvSpPr/>
            <p:nvPr/>
          </p:nvSpPr>
          <p:spPr>
            <a:xfrm rot="16200000">
              <a:off x="2285796" y="4679575"/>
              <a:ext cx="1047750" cy="1409700"/>
            </a:xfrm>
            <a:prstGeom prst="trapezoid">
              <a:avLst>
                <a:gd name="adj" fmla="val 13502"/>
              </a:avLst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endParaRPr lang="en-AU" sz="2400" b="0"/>
            </a:p>
          </p:txBody>
        </p:sp>
        <p:sp>
          <p:nvSpPr>
            <p:cNvPr id="23" name="Up Arrow 24">
              <a:extLst>
                <a:ext uri="{FF2B5EF4-FFF2-40B4-BE49-F238E27FC236}">
                  <a16:creationId xmlns:a16="http://schemas.microsoft.com/office/drawing/2014/main" id="{45168F20-FDBA-EB4E-9478-1501F9A9C717}"/>
                </a:ext>
              </a:extLst>
            </p:cNvPr>
            <p:cNvSpPr/>
            <p:nvPr/>
          </p:nvSpPr>
          <p:spPr>
            <a:xfrm>
              <a:off x="4916213" y="4230602"/>
              <a:ext cx="449262" cy="527050"/>
            </a:xfrm>
            <a:prstGeom prst="upArrow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endParaRPr lang="en-AU" sz="2400" b="0"/>
            </a:p>
          </p:txBody>
        </p:sp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77CAE41E-9543-0F40-B87A-CE2252531793}"/>
                </a:ext>
              </a:extLst>
            </p:cNvPr>
            <p:cNvSpPr/>
            <p:nvPr/>
          </p:nvSpPr>
          <p:spPr>
            <a:xfrm>
              <a:off x="7380288" y="2805113"/>
              <a:ext cx="1439862" cy="36036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endParaRPr lang="en-AU" sz="2400" b="0" dirty="0"/>
            </a:p>
          </p:txBody>
        </p:sp>
        <p:sp>
          <p:nvSpPr>
            <p:cNvPr id="25" name="Right Arrow 26">
              <a:extLst>
                <a:ext uri="{FF2B5EF4-FFF2-40B4-BE49-F238E27FC236}">
                  <a16:creationId xmlns:a16="http://schemas.microsoft.com/office/drawing/2014/main" id="{A6C22D5A-2722-CA40-8051-2F71CFC3561C}"/>
                </a:ext>
              </a:extLst>
            </p:cNvPr>
            <p:cNvSpPr/>
            <p:nvPr/>
          </p:nvSpPr>
          <p:spPr>
            <a:xfrm>
              <a:off x="3348038" y="2805113"/>
              <a:ext cx="452437" cy="360362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endParaRPr lang="en-AU" sz="2400" b="0"/>
            </a:p>
          </p:txBody>
        </p:sp>
        <p:sp>
          <p:nvSpPr>
            <p:cNvPr id="26" name="Right Arrow 27">
              <a:extLst>
                <a:ext uri="{FF2B5EF4-FFF2-40B4-BE49-F238E27FC236}">
                  <a16:creationId xmlns:a16="http://schemas.microsoft.com/office/drawing/2014/main" id="{747F04D6-6231-C440-81B8-F0D6B035419D}"/>
                </a:ext>
              </a:extLst>
            </p:cNvPr>
            <p:cNvSpPr/>
            <p:nvPr/>
          </p:nvSpPr>
          <p:spPr>
            <a:xfrm rot="10800000">
              <a:off x="5580063" y="2805113"/>
              <a:ext cx="452437" cy="360362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spcBef>
                  <a:spcPct val="50000"/>
                </a:spcBef>
                <a:buClr>
                  <a:srgbClr val="FF9900"/>
                </a:buClr>
                <a:buFont typeface="Wingdings" pitchFamily="2" charset="2"/>
                <a:buNone/>
                <a:defRPr/>
              </a:pPr>
              <a:endParaRPr lang="en-AU" sz="2400" b="0"/>
            </a:p>
          </p:txBody>
        </p:sp>
      </p:grpSp>
    </p:spTree>
    <p:extLst>
      <p:ext uri="{BB962C8B-B14F-4D97-AF65-F5344CB8AC3E}">
        <p14:creationId xmlns:p14="http://schemas.microsoft.com/office/powerpoint/2010/main" val="20679567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95447A2-D42E-5542-B850-ACA0AEB9E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WMO Application Areas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339B47-7FAE-F443-AAA6-52799BC2F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FA37FF-95C7-AE48-9C9E-7360F6894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WMO Space Programme - WGClimate-10</a:t>
            </a:r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0BBFFE-58C5-1744-9253-58E7B303C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17</a:t>
            </a:fld>
            <a:endParaRPr lang="en-GB"/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AB47CA1E-EA5F-6949-B864-8F68CC3142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486383"/>
              </p:ext>
            </p:extLst>
          </p:nvPr>
        </p:nvGraphicFramePr>
        <p:xfrm>
          <a:off x="755576" y="1124744"/>
          <a:ext cx="7776864" cy="5191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379209443"/>
                    </a:ext>
                  </a:extLst>
                </a:gridCol>
                <a:gridCol w="6984776">
                  <a:extLst>
                    <a:ext uri="{9D8B030D-6E8A-4147-A177-3AD203B41FA5}">
                      <a16:colId xmlns:a16="http://schemas.microsoft.com/office/drawing/2014/main" val="5880195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lvl="0" indent="0" algn="r">
                        <a:buFont typeface="+mj-lt"/>
                        <a:buNone/>
                        <a:tabLst/>
                      </a:pPr>
                      <a:r>
                        <a:rPr lang="en-GB"/>
                        <a:t>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Global numerical weather prediction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42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r">
                        <a:buFontTx/>
                        <a:buNone/>
                      </a:pPr>
                      <a:r>
                        <a:rPr lang="en-GB"/>
                        <a:t>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r>
                        <a:rPr lang="en-GB" sz="1800"/>
                        <a:t>High-resolution numerical weather prediction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2026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r">
                        <a:buFontTx/>
                        <a:buNone/>
                      </a:pPr>
                      <a:r>
                        <a:rPr lang="en-GB"/>
                        <a:t>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r>
                        <a:rPr lang="en-GB" sz="1800"/>
                        <a:t>Nowcasting and very short range forecasting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8657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buFont typeface="+mj-lt"/>
                        <a:buNone/>
                      </a:pPr>
                      <a:r>
                        <a:rPr lang="en-GB" dirty="0"/>
                        <a:t>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spcBef>
                          <a:spcPts val="0"/>
                        </a:spcBef>
                        <a:spcAft>
                          <a:spcPts val="200"/>
                        </a:spcAft>
                        <a:buFont typeface="+mj-lt"/>
                        <a:buNone/>
                      </a:pPr>
                      <a:r>
                        <a:rPr lang="en-GB" sz="1800" dirty="0"/>
                        <a:t>Sub-seasonal to longer predictions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118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buFont typeface="+mj-lt"/>
                        <a:buNone/>
                      </a:pPr>
                      <a:r>
                        <a:rPr lang="en-GB"/>
                        <a:t>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Aeronautical meteorology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945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buFont typeface="+mj-lt"/>
                        <a:buNone/>
                      </a:pPr>
                      <a:r>
                        <a:rPr lang="en-GB"/>
                        <a:t>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Forecasting atmospheric composition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3428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buFontTx/>
                        <a:buNone/>
                      </a:pPr>
                      <a:r>
                        <a:rPr lang="en-GB"/>
                        <a:t>7)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/>
                        <a:t>Monitoring atmospheric composition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686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r">
                        <a:buFont typeface="+mj-lt"/>
                        <a:buNone/>
                      </a:pPr>
                      <a:r>
                        <a:rPr lang="en-GB"/>
                        <a:t>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/>
                        <a:t>Atmospheric composition for urban applications</a:t>
                      </a:r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829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r">
                        <a:buFontTx/>
                        <a:buNone/>
                      </a:pPr>
                      <a:r>
                        <a:rPr lang="en-GB"/>
                        <a:t>9)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Ocean applications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179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r">
                        <a:buFontTx/>
                        <a:buNone/>
                      </a:pPr>
                      <a:r>
                        <a:rPr lang="en-GB"/>
                        <a:t>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Agricultural meteorology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133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r">
                        <a:buFontTx/>
                        <a:buNone/>
                      </a:pPr>
                      <a:r>
                        <a:rPr lang="en-GB"/>
                        <a:t>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Hydrology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2251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r">
                        <a:buFontTx/>
                        <a:buNone/>
                      </a:pPr>
                      <a:r>
                        <a:rPr lang="en-GB" dirty="0"/>
                        <a:t>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Climate monitoring (GCOS)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228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r">
                        <a:buFontTx/>
                        <a:buNone/>
                      </a:pPr>
                      <a:r>
                        <a:rPr lang="en-GB"/>
                        <a:t>13)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Space weather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4618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r">
                        <a:buFontTx/>
                        <a:buNone/>
                      </a:pPr>
                      <a:r>
                        <a:rPr lang="en-GB" dirty="0"/>
                        <a:t>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Climate science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87482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6DAA65DA-38AA-D549-8B2E-497670225326}"/>
              </a:ext>
            </a:extLst>
          </p:cNvPr>
          <p:cNvSpPr/>
          <p:nvPr/>
        </p:nvSpPr>
        <p:spPr>
          <a:xfrm>
            <a:off x="4788024" y="626373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/>
              <a:t>See http://</a:t>
            </a:r>
            <a:r>
              <a:rPr lang="en-GB" sz="1100" dirty="0" err="1"/>
              <a:t>www.wmo.int</a:t>
            </a:r>
            <a:r>
              <a:rPr lang="en-GB" sz="1100" dirty="0"/>
              <a:t>/pages/prog/www/OSY/GOS-</a:t>
            </a:r>
            <a:r>
              <a:rPr lang="en-GB" sz="1100" dirty="0" err="1"/>
              <a:t>RRR.html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748898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BA8E6B3E-279B-B64E-A5A0-E011C697D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0284" y="1196752"/>
            <a:ext cx="6503431" cy="501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E64A83B-657D-904D-B58C-383CFE1F8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Rolling Review of Requirements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3218ECF-0179-5040-B68E-B5A905BB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97056A-4811-E648-B4F1-F6D02258B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E66692-B868-9441-A581-9334D516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18</a:t>
            </a:fld>
            <a:endParaRPr lang="en-GB"/>
          </a:p>
        </p:txBody>
      </p:sp>
      <p:sp>
        <p:nvSpPr>
          <p:cNvPr id="10" name="Right Arrow Callout 8">
            <a:extLst>
              <a:ext uri="{FF2B5EF4-FFF2-40B4-BE49-F238E27FC236}">
                <a16:creationId xmlns:a16="http://schemas.microsoft.com/office/drawing/2014/main" id="{29363CD3-2F9B-8844-8187-7D3C5599AF3B}"/>
              </a:ext>
            </a:extLst>
          </p:cNvPr>
          <p:cNvSpPr/>
          <p:nvPr/>
        </p:nvSpPr>
        <p:spPr>
          <a:xfrm>
            <a:off x="4139952" y="1196752"/>
            <a:ext cx="2286000" cy="63431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1015"/>
            </a:avLst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b="1" dirty="0">
                <a:solidFill>
                  <a:schemeClr val="tx1"/>
                </a:solidFill>
              </a:rPr>
              <a:t>OSCAR/</a:t>
            </a:r>
            <a:r>
              <a:rPr lang="fr-CH" sz="2000" b="1" dirty="0" err="1">
                <a:solidFill>
                  <a:schemeClr val="tx1"/>
                </a:solidFill>
              </a:rPr>
              <a:t>Space</a:t>
            </a:r>
            <a:endParaRPr lang="fr-CH" sz="2000" b="1" dirty="0">
              <a:solidFill>
                <a:schemeClr val="tx1"/>
              </a:solidFill>
            </a:endParaRPr>
          </a:p>
          <a:p>
            <a:pPr algn="ctr"/>
            <a:r>
              <a:rPr lang="fr-CH" sz="2000" b="1" dirty="0">
                <a:solidFill>
                  <a:schemeClr val="tx1"/>
                </a:solidFill>
              </a:rPr>
              <a:t>OSCAR/Surface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Right Arrow Callout 3">
            <a:extLst>
              <a:ext uri="{FF2B5EF4-FFF2-40B4-BE49-F238E27FC236}">
                <a16:creationId xmlns:a16="http://schemas.microsoft.com/office/drawing/2014/main" id="{9CBDA107-B2E7-954E-ADED-62B8102DF07F}"/>
              </a:ext>
            </a:extLst>
          </p:cNvPr>
          <p:cNvSpPr/>
          <p:nvPr/>
        </p:nvSpPr>
        <p:spPr>
          <a:xfrm>
            <a:off x="349250" y="1557602"/>
            <a:ext cx="2273300" cy="63431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77353"/>
            </a:avLst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OSCAR/</a:t>
            </a:r>
          </a:p>
          <a:p>
            <a:pPr algn="ctr"/>
            <a:r>
              <a:rPr lang="en-GB" sz="2000" b="1" dirty="0">
                <a:solidFill>
                  <a:schemeClr val="tx1"/>
                </a:solidFill>
              </a:rPr>
              <a:t>Requirements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2" name="Right Arrow Callout 8">
            <a:extLst>
              <a:ext uri="{FF2B5EF4-FFF2-40B4-BE49-F238E27FC236}">
                <a16:creationId xmlns:a16="http://schemas.microsoft.com/office/drawing/2014/main" id="{9F3370A7-6492-DC4E-B3BC-58A106CA2794}"/>
              </a:ext>
            </a:extLst>
          </p:cNvPr>
          <p:cNvSpPr/>
          <p:nvPr/>
        </p:nvSpPr>
        <p:spPr>
          <a:xfrm flipH="1">
            <a:off x="6625341" y="4077072"/>
            <a:ext cx="2169408" cy="634311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1015"/>
            </a:avLst>
          </a:prstGeom>
          <a:solidFill>
            <a:schemeClr val="bg1"/>
          </a:solidFill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000" b="1" dirty="0">
                <a:solidFill>
                  <a:schemeClr val="tx1"/>
                </a:solidFill>
              </a:rPr>
              <a:t>WIGOS Vision 2040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5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ABEEA36-856C-8247-A3C4-6A9B467CA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03382"/>
          </a:xfrm>
        </p:spPr>
        <p:txBody>
          <a:bodyPr>
            <a:noAutofit/>
          </a:bodyPr>
          <a:lstStyle/>
          <a:p>
            <a:r>
              <a:rPr lang="en-GB" sz="2800" dirty="0"/>
              <a:t>Observing System Capability Analysis and Review Tool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4A421FD-1B44-E043-9EB0-2DD59D13E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65329F-1974-5044-BDBD-F0117BB61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D96862-6BC9-C34C-9A9C-BF5123706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19</a:t>
            </a:fld>
            <a:endParaRPr lang="en-GB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4D63149-4F56-9745-886A-50597F3CE7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378" y="992022"/>
            <a:ext cx="7271243" cy="539771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8FB023A-372C-AF48-BDED-DD448F8E9C70}"/>
              </a:ext>
            </a:extLst>
          </p:cNvPr>
          <p:cNvSpPr txBox="1"/>
          <p:nvPr/>
        </p:nvSpPr>
        <p:spPr>
          <a:xfrm>
            <a:off x="1090112" y="6120009"/>
            <a:ext cx="705678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See </a:t>
            </a:r>
            <a:r>
              <a:rPr lang="en-GB" b="1" dirty="0">
                <a:hlinkClick r:id="rId3"/>
              </a:rPr>
              <a:t>http://oscar.wmo.int</a:t>
            </a:r>
            <a:r>
              <a:rPr lang="en-GB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5554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0EDBBAB-939C-FE44-8B23-30DEBA5B1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 March 2019</a:t>
            </a:r>
            <a:endParaRPr lang="en-GB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2FE3FD8-3D03-2C45-A63B-F3CB6039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WGClimate-10</a:t>
            </a:r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E2F3C7-91DD-E54F-AD74-80FD37612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2</a:t>
            </a:fld>
            <a:endParaRPr lang="en-GB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A9E4954-CC14-9545-9538-EB69A7D39078}"/>
              </a:ext>
            </a:extLst>
          </p:cNvPr>
          <p:cNvSpPr txBox="1"/>
          <p:nvPr/>
        </p:nvSpPr>
        <p:spPr>
          <a:xfrm>
            <a:off x="16091" y="2705725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accent1"/>
                </a:solidFill>
                <a:latin typeface="+mj-lt"/>
              </a:rPr>
              <a:t>1. History and Background</a:t>
            </a:r>
          </a:p>
        </p:txBody>
      </p:sp>
    </p:spTree>
    <p:extLst>
      <p:ext uri="{BB962C8B-B14F-4D97-AF65-F5344CB8AC3E}">
        <p14:creationId xmlns:p14="http://schemas.microsoft.com/office/powerpoint/2010/main" val="4282937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0EDBBAB-939C-FE44-8B23-30DEBA5B1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 March 2019</a:t>
            </a:r>
            <a:endParaRPr lang="en-GB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2FE3FD8-3D03-2C45-A63B-F3CB6039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WGClimate-10</a:t>
            </a:r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E2F3C7-91DD-E54F-AD74-80FD37612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20</a:t>
            </a:fld>
            <a:endParaRPr lang="en-GB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A9E4954-CC14-9545-9538-EB69A7D39078}"/>
              </a:ext>
            </a:extLst>
          </p:cNvPr>
          <p:cNvSpPr txBox="1"/>
          <p:nvPr/>
        </p:nvSpPr>
        <p:spPr>
          <a:xfrm>
            <a:off x="16091" y="2705725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accent1"/>
                </a:solidFill>
                <a:latin typeface="+mj-lt"/>
              </a:rPr>
              <a:t>3. Access to</a:t>
            </a:r>
            <a:br>
              <a:rPr lang="en-GB" sz="4400" b="1" dirty="0">
                <a:solidFill>
                  <a:schemeClr val="accent1"/>
                </a:solidFill>
                <a:latin typeface="+mj-lt"/>
              </a:rPr>
            </a:br>
            <a:r>
              <a:rPr lang="en-GB" sz="4400" b="1" dirty="0">
                <a:solidFill>
                  <a:schemeClr val="accent1"/>
                </a:solidFill>
                <a:latin typeface="+mj-lt"/>
              </a:rPr>
              <a:t>Satellite Data and Products</a:t>
            </a:r>
          </a:p>
        </p:txBody>
      </p:sp>
    </p:spTree>
    <p:extLst>
      <p:ext uri="{BB962C8B-B14F-4D97-AF65-F5344CB8AC3E}">
        <p14:creationId xmlns:p14="http://schemas.microsoft.com/office/powerpoint/2010/main" val="4157061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D7DF718-77DB-4C43-97A8-A989205B0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03382"/>
          </a:xfrm>
        </p:spPr>
        <p:txBody>
          <a:bodyPr>
            <a:normAutofit fontScale="90000"/>
          </a:bodyPr>
          <a:lstStyle/>
          <a:p>
            <a:r>
              <a:rPr lang="en-GB" dirty="0"/>
              <a:t>Regional Satellite Data Requirements Groups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1613CD-1D35-9A4F-8B83-6DC07BC46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198B69-BD23-4340-895B-9F638411C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1662D4B-0521-7042-9BFE-75B4DFA8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21</a:t>
            </a:fld>
            <a:endParaRPr lang="en-GB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C1D853D-C83B-9641-A888-E9129C63D993}"/>
              </a:ext>
            </a:extLst>
          </p:cNvPr>
          <p:cNvSpPr txBox="1"/>
          <p:nvPr/>
        </p:nvSpPr>
        <p:spPr>
          <a:xfrm>
            <a:off x="806276" y="6090842"/>
            <a:ext cx="7880524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See </a:t>
            </a:r>
            <a:r>
              <a:rPr lang="en-GB" sz="1600" b="1" dirty="0">
                <a:hlinkClick r:id="rId2"/>
              </a:rPr>
              <a:t>http://www.wmo.int/pages/prog/sat/index_en.php</a:t>
            </a:r>
            <a:r>
              <a:rPr lang="en-GB" sz="1600" b="1" dirty="0"/>
              <a:t> (Regional Activities)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6082106-0F0E-D446-B0EA-8DA405F977E1}"/>
              </a:ext>
            </a:extLst>
          </p:cNvPr>
          <p:cNvGrpSpPr/>
          <p:nvPr/>
        </p:nvGrpSpPr>
        <p:grpSpPr>
          <a:xfrm>
            <a:off x="4343400" y="1154847"/>
            <a:ext cx="4343400" cy="2192444"/>
            <a:chOff x="4572000" y="0"/>
            <a:chExt cx="4572000" cy="2338388"/>
          </a:xfrm>
        </p:grpSpPr>
        <p:pic>
          <p:nvPicPr>
            <p:cNvPr id="12" name="Picture 8" descr="regions">
              <a:extLst>
                <a:ext uri="{FF2B5EF4-FFF2-40B4-BE49-F238E27FC236}">
                  <a16:creationId xmlns:a16="http://schemas.microsoft.com/office/drawing/2014/main" id="{3BE1DEAD-D772-7E4A-9778-BE6F230BB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0"/>
              <a:ext cx="4572000" cy="2338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6B25E0BB-2E28-9848-8963-FB220875D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5000" y="1020763"/>
              <a:ext cx="393700" cy="374650"/>
            </a:xfrm>
            <a:prstGeom prst="ellipse">
              <a:avLst/>
            </a:prstGeom>
            <a:solidFill>
              <a:srgbClr val="00CC00"/>
            </a:solidFill>
            <a:ln w="28575" algn="ctr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 typeface="Wingdings" pitchFamily="2" charset="2"/>
                <a:buNone/>
              </a:pPr>
              <a:endParaRPr lang="en-GB" altLang="en-US" sz="2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51E85F4F-DB70-4041-8112-BF3E31F344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7863" y="577850"/>
              <a:ext cx="392112" cy="374650"/>
            </a:xfrm>
            <a:prstGeom prst="ellipse">
              <a:avLst/>
            </a:prstGeom>
            <a:solidFill>
              <a:srgbClr val="FF0000"/>
            </a:solidFill>
            <a:ln w="28575" algn="ctr">
              <a:solidFill>
                <a:srgbClr val="00CC00"/>
              </a:solidFill>
              <a:round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 typeface="Wingdings" pitchFamily="2" charset="2"/>
                <a:buNone/>
              </a:pPr>
              <a:endParaRPr lang="en-GB" altLang="en-US" sz="2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5" name="Oval 11">
              <a:extLst>
                <a:ext uri="{FF2B5EF4-FFF2-40B4-BE49-F238E27FC236}">
                  <a16:creationId xmlns:a16="http://schemas.microsoft.com/office/drawing/2014/main" id="{ECDF45AD-CD5C-2940-ACBE-26A0112FE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9113" y="1030288"/>
              <a:ext cx="393700" cy="374650"/>
            </a:xfrm>
            <a:prstGeom prst="ellipse">
              <a:avLst/>
            </a:prstGeom>
            <a:solidFill>
              <a:srgbClr val="00CC00"/>
            </a:solidFill>
            <a:ln w="28575" algn="ctr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 typeface="Wingdings" pitchFamily="2" charset="2"/>
                <a:buNone/>
              </a:pPr>
              <a:endParaRPr lang="en-GB" altLang="en-US" sz="2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Oval 10">
              <a:extLst>
                <a:ext uri="{FF2B5EF4-FFF2-40B4-BE49-F238E27FC236}">
                  <a16:creationId xmlns:a16="http://schemas.microsoft.com/office/drawing/2014/main" id="{1B2C5502-5B39-8244-8B7C-B2906894E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8363" y="1676400"/>
              <a:ext cx="392112" cy="374650"/>
            </a:xfrm>
            <a:prstGeom prst="ellipse">
              <a:avLst/>
            </a:prstGeom>
            <a:solidFill>
              <a:srgbClr val="00CC00"/>
            </a:solidFill>
            <a:ln w="28575" algn="ctr">
              <a:solidFill>
                <a:srgbClr val="00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 typeface="Wingdings" pitchFamily="2" charset="2"/>
                <a:buNone/>
              </a:pPr>
              <a:endParaRPr lang="en-GB" altLang="en-US" sz="2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7" name="Inhaltsplatzhalter 1">
            <a:extLst>
              <a:ext uri="{FF2B5EF4-FFF2-40B4-BE49-F238E27FC236}">
                <a16:creationId xmlns:a16="http://schemas.microsoft.com/office/drawing/2014/main" id="{A132F16C-F87C-8D4F-81D7-76ED98676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5"/>
            <a:ext cx="3886200" cy="4625931"/>
          </a:xfrm>
        </p:spPr>
        <p:txBody>
          <a:bodyPr>
            <a:normAutofit lnSpcReduction="10000"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>
                <a:cs typeface="Times New Roman" pitchFamily="18" charset="0"/>
              </a:rPr>
              <a:t>RA I (Africa): </a:t>
            </a:r>
            <a:r>
              <a:rPr lang="en-US" altLang="en-US" sz="2200" dirty="0">
                <a:cs typeface="Times New Roman" pitchFamily="18" charset="0"/>
              </a:rPr>
              <a:t>Dissemination Expert Group (RAIDEG)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>
                <a:cs typeface="Times New Roman" pitchFamily="18" charset="0"/>
              </a:rPr>
              <a:t>RA II (Asia): </a:t>
            </a:r>
            <a:r>
              <a:rPr lang="en-US" altLang="en-US" sz="2200" dirty="0">
                <a:cs typeface="Times New Roman" pitchFamily="18" charset="0"/>
              </a:rPr>
              <a:t>WIGOS Project Coordination Group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>
                <a:cs typeface="Times New Roman" pitchFamily="18" charset="0"/>
              </a:rPr>
              <a:t>RA III/IV (Americas): </a:t>
            </a:r>
            <a:r>
              <a:rPr lang="en-US" altLang="en-US" sz="2200" dirty="0">
                <a:cs typeface="Times New Roman" pitchFamily="18" charset="0"/>
              </a:rPr>
              <a:t>Coordination Group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b="1" dirty="0">
                <a:cs typeface="Times New Roman" pitchFamily="18" charset="0"/>
              </a:rPr>
              <a:t>RA V (SW Pacific): </a:t>
            </a:r>
            <a:r>
              <a:rPr lang="en-US" altLang="en-US" sz="2200" dirty="0">
                <a:cs typeface="Times New Roman" pitchFamily="18" charset="0"/>
              </a:rPr>
              <a:t>Task Team on Satellite Utilization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altLang="en-US" sz="2200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en-US" altLang="en-US" sz="2200" dirty="0">
                <a:cs typeface="Times New Roman" pitchFamily="18" charset="0"/>
              </a:rPr>
              <a:t>Bringing together: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prstClr val="black"/>
                </a:solidFill>
                <a:cs typeface="Times New Roman" pitchFamily="18" charset="0"/>
              </a:rPr>
              <a:t>Operational users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prstClr val="black"/>
                </a:solidFill>
                <a:cs typeface="Times New Roman" pitchFamily="18" charset="0"/>
              </a:rPr>
              <a:t>Satellite providers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prstClr val="black"/>
                </a:solidFill>
                <a:cs typeface="Times New Roman" pitchFamily="18" charset="0"/>
              </a:rPr>
              <a:t>Training </a:t>
            </a:r>
            <a:r>
              <a:rPr lang="en-US" altLang="en-US" sz="2200" dirty="0" err="1">
                <a:solidFill>
                  <a:prstClr val="black"/>
                </a:solidFill>
                <a:cs typeface="Times New Roman" pitchFamily="18" charset="0"/>
              </a:rPr>
              <a:t>centres</a:t>
            </a:r>
            <a:r>
              <a:rPr lang="en-US" altLang="en-US" sz="2200" dirty="0">
                <a:solidFill>
                  <a:prstClr val="black"/>
                </a:solidFill>
                <a:cs typeface="Times New Roman" pitchFamily="18" charset="0"/>
              </a:rPr>
              <a:t> (</a:t>
            </a:r>
            <a:r>
              <a:rPr lang="en-US" altLang="en-US" sz="2200" dirty="0" err="1">
                <a:solidFill>
                  <a:prstClr val="black"/>
                </a:solidFill>
                <a:cs typeface="Times New Roman" pitchFamily="18" charset="0"/>
              </a:rPr>
              <a:t>VLab</a:t>
            </a:r>
            <a:r>
              <a:rPr lang="en-US" altLang="en-US" sz="22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altLang="en-US" sz="2200" dirty="0" err="1">
                <a:solidFill>
                  <a:prstClr val="black"/>
                </a:solidFill>
                <a:cs typeface="Times New Roman" pitchFamily="18" charset="0"/>
              </a:rPr>
              <a:t>CoEs</a:t>
            </a:r>
            <a:r>
              <a:rPr lang="en-US" altLang="en-US" sz="2200" dirty="0">
                <a:solidFill>
                  <a:prstClr val="black"/>
                </a:solidFill>
                <a:cs typeface="Times New Roman" pitchFamily="18" charset="0"/>
              </a:rPr>
              <a:t>)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prstClr val="black"/>
                </a:solidFill>
                <a:cs typeface="Times New Roman" pitchFamily="18" charset="0"/>
              </a:rPr>
              <a:t>Scientific users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dirty="0">
                <a:solidFill>
                  <a:prstClr val="black"/>
                </a:solidFill>
                <a:cs typeface="Times New Roman" pitchFamily="18" charset="0"/>
              </a:rPr>
              <a:t>Others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en-US" altLang="en-US" sz="1800" dirty="0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94558362-44A3-1E4B-B879-E9021F981200}"/>
              </a:ext>
            </a:extLst>
          </p:cNvPr>
          <p:cNvSpPr txBox="1"/>
          <p:nvPr/>
        </p:nvSpPr>
        <p:spPr>
          <a:xfrm>
            <a:off x="4417219" y="3666861"/>
            <a:ext cx="4269581" cy="212365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200" dirty="0">
                <a:solidFill>
                  <a:prstClr val="black"/>
                </a:solidFill>
                <a:latin typeface="+mn-lt"/>
              </a:rPr>
              <a:t>Objectives: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</a:rPr>
              <a:t>U</a:t>
            </a:r>
            <a:r>
              <a:rPr lang="en-GB" sz="2200" dirty="0">
                <a:solidFill>
                  <a:prstClr val="black"/>
                </a:solidFill>
                <a:latin typeface="+mn-lt"/>
              </a:rPr>
              <a:t>ser-provider dialogue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  <a:latin typeface="+mn-lt"/>
              </a:rPr>
              <a:t>Expressing user requirements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  <a:latin typeface="+mn-lt"/>
              </a:rPr>
              <a:t>Coordinating data distribution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  <a:latin typeface="+mn-lt"/>
              </a:rPr>
              <a:t>Identifying training needs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200" dirty="0">
                <a:solidFill>
                  <a:prstClr val="black"/>
                </a:solidFill>
                <a:latin typeface="+mn-lt"/>
              </a:rPr>
              <a:t>Implementing WIGOS/WIS</a:t>
            </a:r>
          </a:p>
        </p:txBody>
      </p:sp>
    </p:spTree>
    <p:extLst>
      <p:ext uri="{BB962C8B-B14F-4D97-AF65-F5344CB8AC3E}">
        <p14:creationId xmlns:p14="http://schemas.microsoft.com/office/powerpoint/2010/main" val="3743230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337CC1E-9829-E44F-8FC9-61EE3D278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497" y="992022"/>
            <a:ext cx="3764788" cy="53276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CA50A29-D961-FA49-B1C9-43EF178AD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and Regional Data Use Surveys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B5EDE-E928-2C40-922A-266120C2B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3706C-D3F4-914E-A38C-A604669F8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56F7F-2AC1-9543-A3B3-72408F045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22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AE156C-ACE2-E641-9260-14DA53A18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06" y="992022"/>
            <a:ext cx="3764788" cy="5327650"/>
          </a:xfrm>
          <a:prstGeom prst="rect">
            <a:avLst/>
          </a:prstGeom>
        </p:spPr>
      </p:pic>
      <p:sp>
        <p:nvSpPr>
          <p:cNvPr id="9" name="Textfeld 7">
            <a:extLst>
              <a:ext uri="{FF2B5EF4-FFF2-40B4-BE49-F238E27FC236}">
                <a16:creationId xmlns:a16="http://schemas.microsoft.com/office/drawing/2014/main" id="{CAC286A8-8BEB-6D41-BCA4-F7F49AB3E832}"/>
              </a:ext>
            </a:extLst>
          </p:cNvPr>
          <p:cNvSpPr txBox="1"/>
          <p:nvPr/>
        </p:nvSpPr>
        <p:spPr>
          <a:xfrm>
            <a:off x="806276" y="6090842"/>
            <a:ext cx="7880524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See </a:t>
            </a:r>
            <a:r>
              <a:rPr lang="en-US" sz="1600" b="1" u="sng" dirty="0">
                <a:hlinkClick r:id="rId4" tooltip="https://library.wmo.int/index.php?lvl=notice_display&amp;id=20787"/>
              </a:rPr>
              <a:t>https://library.wmo.int/index.php?lvl=notice_display&amp;id=20787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22573464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A63F28-7FB7-F244-83C4-FAF678FDC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03382"/>
          </a:xfrm>
        </p:spPr>
        <p:txBody>
          <a:bodyPr>
            <a:normAutofit fontScale="90000"/>
          </a:bodyPr>
          <a:lstStyle/>
          <a:p>
            <a:r>
              <a:rPr lang="en-US" dirty="0"/>
              <a:t>Satellite User Readiness Navigator (SATURN)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2C433-E057-7446-8B5E-AB218D6A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39226-2A24-CE41-8062-0D2AC9302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79397-B990-C74C-9210-91B1D5E33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23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1860E5-C560-6642-8BA6-2F803B93D0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66" y="756975"/>
            <a:ext cx="8640452" cy="5881216"/>
          </a:xfrm>
          <a:prstGeom prst="rect">
            <a:avLst/>
          </a:prstGeom>
        </p:spPr>
      </p:pic>
      <p:sp>
        <p:nvSpPr>
          <p:cNvPr id="9" name="Textfeld 7">
            <a:extLst>
              <a:ext uri="{FF2B5EF4-FFF2-40B4-BE49-F238E27FC236}">
                <a16:creationId xmlns:a16="http://schemas.microsoft.com/office/drawing/2014/main" id="{1DB048D9-3D65-3B46-8F3B-3A60AABBD4AF}"/>
              </a:ext>
            </a:extLst>
          </p:cNvPr>
          <p:cNvSpPr txBox="1"/>
          <p:nvPr/>
        </p:nvSpPr>
        <p:spPr>
          <a:xfrm>
            <a:off x="1090112" y="6120009"/>
            <a:ext cx="705678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See </a:t>
            </a:r>
            <a:r>
              <a:rPr lang="en-GB" b="1" dirty="0">
                <a:hlinkClick r:id="rId3"/>
              </a:rPr>
              <a:t>https://www.wmo-sat.info/satellite-user-readiness/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760265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F97850-F172-5244-A543-6FAC03B32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Access Guide (PAG)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3BBCC-A53C-F84C-ABD0-65E2BC88F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EB5E2-B3D9-6F44-B1C0-689737367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E86C1-DAAB-CD43-9EAF-0ACA73C55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24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BB0413-FA04-1D48-931C-C01359C165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04" y="681479"/>
            <a:ext cx="8229600" cy="593468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B788564-014F-5444-9A73-DE2C3049F331}"/>
              </a:ext>
            </a:extLst>
          </p:cNvPr>
          <p:cNvSpPr txBox="1"/>
          <p:nvPr/>
        </p:nvSpPr>
        <p:spPr>
          <a:xfrm>
            <a:off x="1090112" y="6120009"/>
            <a:ext cx="705678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See </a:t>
            </a:r>
            <a:r>
              <a:rPr lang="en-GB" b="1" dirty="0">
                <a:hlinkClick r:id="rId3"/>
              </a:rPr>
              <a:t>https://www.wmo-sat.info/product-access-guide/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629949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6C044A-6BD3-E145-A514-696346439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03382"/>
          </a:xfrm>
        </p:spPr>
        <p:txBody>
          <a:bodyPr>
            <a:normAutofit fontScale="90000"/>
          </a:bodyPr>
          <a:lstStyle/>
          <a:p>
            <a:r>
              <a:rPr lang="en-US" dirty="0"/>
              <a:t>Processing, Visualization and Analysis Tools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6CAC3-3FC8-3747-819B-C25704DDB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22CD50-C6C5-0B4F-87B2-730861DD1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066DD-646A-F641-B206-7F9109767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25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3B2A0F-BDCC-A749-B008-CA8222F78A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01" y="794523"/>
            <a:ext cx="8172399" cy="589343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439EA4F-AD5F-8A4B-9647-25EDE2076354}"/>
              </a:ext>
            </a:extLst>
          </p:cNvPr>
          <p:cNvSpPr txBox="1"/>
          <p:nvPr/>
        </p:nvSpPr>
        <p:spPr>
          <a:xfrm>
            <a:off x="1090112" y="6120009"/>
            <a:ext cx="705678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See </a:t>
            </a:r>
            <a:r>
              <a:rPr lang="en-GB" b="1" dirty="0">
                <a:hlinkClick r:id="rId3"/>
              </a:rPr>
              <a:t>http://www.wmo.int/pages/prog/sat/processingtools_en.php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42524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97A86F-0668-7A4C-B864-244FE8A56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Direct Broadcast Network (</a:t>
            </a:r>
            <a:r>
              <a:rPr lang="en-GB" dirty="0" err="1"/>
              <a:t>DBNet</a:t>
            </a:r>
            <a:r>
              <a:rPr lang="en-GB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40F00-0811-4647-A53C-192A8D6DF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D3356-CCE2-5A42-AF59-8086EAF8B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9E62A-B375-B646-8C10-3CA419DE7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26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F6185F-4EC3-024B-B250-F2085847E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305" y="888974"/>
            <a:ext cx="5206398" cy="523103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07734DB-2EE8-4C41-9B63-5EE002229DB0}"/>
              </a:ext>
            </a:extLst>
          </p:cNvPr>
          <p:cNvSpPr txBox="1"/>
          <p:nvPr/>
        </p:nvSpPr>
        <p:spPr>
          <a:xfrm>
            <a:off x="1090112" y="6120009"/>
            <a:ext cx="7056784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See </a:t>
            </a:r>
            <a:r>
              <a:rPr lang="en-GB" sz="1400" b="1" dirty="0">
                <a:hlinkClick r:id="rId3"/>
              </a:rPr>
              <a:t>http://www.wmo.int/pages/prog/sat/dbnet-implementation_en.php#DBNetstatus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2625708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0EDBBAB-939C-FE44-8B23-30DEBA5B1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 March 2019</a:t>
            </a:r>
            <a:endParaRPr lang="en-GB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2FE3FD8-3D03-2C45-A63B-F3CB6039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WGClimate-10</a:t>
            </a:r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E2F3C7-91DD-E54F-AD74-80FD37612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27</a:t>
            </a:fld>
            <a:endParaRPr lang="en-GB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A9E4954-CC14-9545-9538-EB69A7D39078}"/>
              </a:ext>
            </a:extLst>
          </p:cNvPr>
          <p:cNvSpPr txBox="1"/>
          <p:nvPr/>
        </p:nvSpPr>
        <p:spPr>
          <a:xfrm>
            <a:off x="16091" y="2705725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accent1"/>
                </a:solidFill>
                <a:latin typeface="+mj-lt"/>
              </a:rPr>
              <a:t>4. Capacity Development</a:t>
            </a:r>
          </a:p>
        </p:txBody>
      </p:sp>
    </p:spTree>
    <p:extLst>
      <p:ext uri="{BB962C8B-B14F-4D97-AF65-F5344CB8AC3E}">
        <p14:creationId xmlns:p14="http://schemas.microsoft.com/office/powerpoint/2010/main" val="4138377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1974B3-C3E8-5C4A-95B3-F8675F86A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Virtual Laboratory for Training and Education in Satellite Meteorology (</a:t>
            </a:r>
            <a:r>
              <a:rPr lang="en-US" sz="2800" dirty="0" err="1"/>
              <a:t>VLab</a:t>
            </a:r>
            <a:r>
              <a:rPr lang="en-US" sz="2800" dirty="0"/>
              <a:t>)</a:t>
            </a:r>
            <a:endParaRPr lang="en-GB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EB1A7-349C-3C47-A234-893F1D0DE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40849-703E-1147-88C1-FCDB3CF30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3DBE3-F738-5F40-ADA7-2A8A2F796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28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549C3D-59EA-834D-8F14-80D9663C39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88" y="767762"/>
            <a:ext cx="8388424" cy="599263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FE60A61-A667-CA4B-9903-F787DCB15828}"/>
              </a:ext>
            </a:extLst>
          </p:cNvPr>
          <p:cNvSpPr txBox="1"/>
          <p:nvPr/>
        </p:nvSpPr>
        <p:spPr>
          <a:xfrm>
            <a:off x="1090112" y="6120009"/>
            <a:ext cx="705678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See </a:t>
            </a:r>
            <a:r>
              <a:rPr lang="en-GB" b="1" dirty="0">
                <a:hlinkClick r:id="rId3"/>
              </a:rPr>
              <a:t>https://www.wmo-sat.info/vlab/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6541957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0EDBBAB-939C-FE44-8B23-30DEBA5B1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 March 2019</a:t>
            </a:r>
            <a:endParaRPr lang="en-GB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2FE3FD8-3D03-2C45-A63B-F3CB6039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WGClimate-10</a:t>
            </a:r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E2F3C7-91DD-E54F-AD74-80FD37612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29</a:t>
            </a:fld>
            <a:endParaRPr lang="en-GB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A9E4954-CC14-9545-9538-EB69A7D39078}"/>
              </a:ext>
            </a:extLst>
          </p:cNvPr>
          <p:cNvSpPr txBox="1"/>
          <p:nvPr/>
        </p:nvSpPr>
        <p:spPr>
          <a:xfrm>
            <a:off x="16091" y="2705725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accent1"/>
                </a:solidFill>
                <a:latin typeface="+mj-lt"/>
              </a:rPr>
              <a:t>5. Space Weather</a:t>
            </a:r>
            <a:br>
              <a:rPr lang="en-GB" sz="4400" b="1" dirty="0">
                <a:solidFill>
                  <a:schemeClr val="accent1"/>
                </a:solidFill>
                <a:latin typeface="+mj-lt"/>
              </a:rPr>
            </a:br>
            <a:r>
              <a:rPr lang="en-GB" sz="4400" b="1" dirty="0">
                <a:solidFill>
                  <a:schemeClr val="accent1"/>
                </a:solidFill>
                <a:latin typeface="+mj-lt"/>
              </a:rPr>
              <a:t>Coordination</a:t>
            </a:r>
          </a:p>
        </p:txBody>
      </p:sp>
    </p:spTree>
    <p:extLst>
      <p:ext uri="{BB962C8B-B14F-4D97-AF65-F5344CB8AC3E}">
        <p14:creationId xmlns:p14="http://schemas.microsoft.com/office/powerpoint/2010/main" val="1556784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AA6D56D-60CB-6243-BF21-7E411F757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03382"/>
          </a:xfrm>
        </p:spPr>
        <p:txBody>
          <a:bodyPr>
            <a:normAutofit fontScale="90000"/>
          </a:bodyPr>
          <a:lstStyle/>
          <a:p>
            <a:r>
              <a:rPr lang="en-GB" dirty="0"/>
              <a:t>2030 Agenda for Sustainable Development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217BB7-E48E-584F-977B-D3F05C448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ED99EC-D66B-9B4E-A921-01DEAC1A3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0F6F71-23FB-BA4D-A782-477022703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3</a:t>
            </a:fld>
            <a:endParaRPr lang="en-GB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4727E3B-4BB8-6F45-99D4-E20660632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540" y="874732"/>
            <a:ext cx="8446920" cy="422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6239811-7FCD-C94D-8B2C-44E7F0E1C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540" y="4929874"/>
            <a:ext cx="8229600" cy="93610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WMO contributes to 12 of the 17 SDGs and is the co-custodian of SDG 13 on Climate Action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EBE44F5-2507-B647-B4D7-3AB8E1F631BF}"/>
              </a:ext>
            </a:extLst>
          </p:cNvPr>
          <p:cNvSpPr txBox="1"/>
          <p:nvPr/>
        </p:nvSpPr>
        <p:spPr>
          <a:xfrm>
            <a:off x="1043608" y="5865979"/>
            <a:ext cx="7056784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hlinkClick r:id="rId3"/>
              </a:rPr>
              <a:t>https://public.wmo.int/en/our-mandate/what-we-do/wmo-contributing-sustainable-development-goals-sdgs</a:t>
            </a:r>
            <a:r>
              <a:rPr lang="en-GB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5841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6041F3-7A74-AA40-8217-AD2C01723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206" y="992022"/>
            <a:ext cx="3764788" cy="5327650"/>
          </a:xfrm>
          <a:ln w="12700"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527B079-B135-F044-AA41-B4AB44934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WMO and Space Weather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BAC41-C1F4-5446-9A9F-539C44235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C3E75-FDEA-7D43-AFF1-6B970C217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6D418-F3DF-3F4E-80EA-29B88E756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30</a:t>
            </a:fld>
            <a:endParaRPr lang="en-GB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1C8ED97-9FC0-2A40-807C-1F38736F4801}"/>
              </a:ext>
            </a:extLst>
          </p:cNvPr>
          <p:cNvSpPr txBox="1">
            <a:spLocks/>
          </p:cNvSpPr>
          <p:nvPr/>
        </p:nvSpPr>
        <p:spPr>
          <a:xfrm>
            <a:off x="4740187" y="1000819"/>
            <a:ext cx="3939792" cy="532859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Supported by IPT-</a:t>
            </a:r>
            <a:r>
              <a:rPr lang="en-GB" dirty="0" err="1"/>
              <a:t>SWeISS</a:t>
            </a:r>
            <a:endParaRPr lang="en-GB" dirty="0"/>
          </a:p>
          <a:p>
            <a:r>
              <a:rPr lang="en-GB" dirty="0"/>
              <a:t>Space Weather and OSCAR/Space</a:t>
            </a:r>
          </a:p>
          <a:p>
            <a:r>
              <a:rPr lang="en-GB" dirty="0"/>
              <a:t>Space Weather Portal </a:t>
            </a:r>
            <a:r>
              <a:rPr lang="en-GB" sz="1800" dirty="0"/>
              <a:t>(see https://</a:t>
            </a:r>
            <a:r>
              <a:rPr lang="en-GB" sz="1800" dirty="0" err="1"/>
              <a:t>www.wmo-sat.info</a:t>
            </a:r>
            <a:r>
              <a:rPr lang="en-GB" sz="1800" dirty="0"/>
              <a:t>/product-access-guide/theme/space-weather)</a:t>
            </a:r>
            <a:endParaRPr lang="en-GB" dirty="0"/>
          </a:p>
          <a:p>
            <a:r>
              <a:rPr lang="en-GB" dirty="0"/>
              <a:t>Working with ICAO to select providers for </a:t>
            </a:r>
            <a:r>
              <a:rPr lang="en-US" dirty="0"/>
              <a:t>space weather information services for aviation</a:t>
            </a:r>
          </a:p>
          <a:p>
            <a:r>
              <a:rPr lang="en-US" dirty="0"/>
              <a:t>Space Weather Warnings and GMAS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8505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D0EDBBAB-939C-FE44-8B23-30DEBA5B1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20 March 2019</a:t>
            </a:r>
            <a:endParaRPr lang="en-GB" noProof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2FE3FD8-3D03-2C45-A63B-F3CB6039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WGClimate-10</a:t>
            </a:r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7E2F3C7-91DD-E54F-AD74-80FD37612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31</a:t>
            </a:fld>
            <a:endParaRPr lang="en-GB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A9E4954-CC14-9545-9538-EB69A7D39078}"/>
              </a:ext>
            </a:extLst>
          </p:cNvPr>
          <p:cNvSpPr txBox="1"/>
          <p:nvPr/>
        </p:nvSpPr>
        <p:spPr>
          <a:xfrm>
            <a:off x="16091" y="2705725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accent1"/>
                </a:solidFill>
                <a:latin typeface="+mj-lt"/>
              </a:rPr>
              <a:t>6. WMO Governance Reform</a:t>
            </a:r>
          </a:p>
        </p:txBody>
      </p:sp>
    </p:spTree>
    <p:extLst>
      <p:ext uri="{BB962C8B-B14F-4D97-AF65-F5344CB8AC3E}">
        <p14:creationId xmlns:p14="http://schemas.microsoft.com/office/powerpoint/2010/main" val="3974419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76C986A-64D5-E349-9ABD-306C52F3E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Strategic Plan 2020-2023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D963F64-5450-174D-9F73-09CC8C2C8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BFD365-91B7-7B47-9123-4B6725F94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8F93C6-2A52-3C4D-A0FB-B35CB00D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32</a:t>
            </a:fld>
            <a:endParaRPr lang="en-GB"/>
          </a:p>
        </p:txBody>
      </p:sp>
      <p:pic>
        <p:nvPicPr>
          <p:cNvPr id="7" name="Shape 112">
            <a:extLst>
              <a:ext uri="{FF2B5EF4-FFF2-40B4-BE49-F238E27FC236}">
                <a16:creationId xmlns:a16="http://schemas.microsoft.com/office/drawing/2014/main" id="{B8E96CFD-D400-9847-9083-67A654BAAE51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908720"/>
            <a:ext cx="7632848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62138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87A576E-A667-F34C-BBE3-500BEAC39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46" r="50000" b="21622"/>
          <a:stretch/>
        </p:blipFill>
        <p:spPr>
          <a:xfrm>
            <a:off x="1917772" y="842075"/>
            <a:ext cx="5308456" cy="517384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655087-4560-B546-9B1C-CB7D80837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WMO Governance Reform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85B43-DCC0-794C-A732-C8968A08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BB04A-CBB8-0E4F-8B73-1A0C9BD3B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WMO Space Programme - WGClimate-10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A1C23-EE54-C542-8D26-AE8C30A08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33</a:t>
            </a:fld>
            <a:endParaRPr lang="en-GB"/>
          </a:p>
        </p:txBody>
      </p:sp>
      <p:sp>
        <p:nvSpPr>
          <p:cNvPr id="10" name="Textfeld 6">
            <a:extLst>
              <a:ext uri="{FF2B5EF4-FFF2-40B4-BE49-F238E27FC236}">
                <a16:creationId xmlns:a16="http://schemas.microsoft.com/office/drawing/2014/main" id="{03A33327-890E-6E4F-A677-0DADD58DAE65}"/>
              </a:ext>
            </a:extLst>
          </p:cNvPr>
          <p:cNvSpPr txBox="1"/>
          <p:nvPr/>
        </p:nvSpPr>
        <p:spPr>
          <a:xfrm>
            <a:off x="608478" y="6080504"/>
            <a:ext cx="8075240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See </a:t>
            </a:r>
            <a:r>
              <a:rPr lang="en-GB" sz="1400" b="1" dirty="0">
                <a:hlinkClick r:id="rId3"/>
              </a:rPr>
              <a:t>https://public.wmo.int/en/governance-reform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414447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F9D5795-207D-3444-A715-A06E7ACD8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84576"/>
          </a:xfrm>
        </p:spPr>
        <p:txBody>
          <a:bodyPr>
            <a:normAutofit fontScale="92500"/>
          </a:bodyPr>
          <a:lstStyle/>
          <a:p>
            <a:r>
              <a:rPr lang="en-GB" sz="2800" dirty="0"/>
              <a:t>Create benefits from the space-based observing system and help achieve global development agendas</a:t>
            </a:r>
          </a:p>
          <a:p>
            <a:r>
              <a:rPr lang="en-GB" sz="2800" dirty="0"/>
              <a:t>Enlarge user community and integrate space-based data and information into decision-making processes </a:t>
            </a:r>
          </a:p>
          <a:p>
            <a:r>
              <a:rPr lang="en-GB" sz="2800" dirty="0"/>
              <a:t>Implement space-based WIGOS Vision 2040, including the architecture for climate monitoring from space</a:t>
            </a:r>
          </a:p>
          <a:p>
            <a:r>
              <a:rPr lang="en-GB" sz="2800" dirty="0"/>
              <a:t>Maintain and promote open and free access to data</a:t>
            </a:r>
          </a:p>
          <a:p>
            <a:r>
              <a:rPr lang="en-GB" sz="2800" dirty="0"/>
              <a:t>Sustain OSCAR and routinely conduct RRR</a:t>
            </a:r>
          </a:p>
          <a:p>
            <a:r>
              <a:rPr lang="en-GB" sz="2800" dirty="0"/>
              <a:t>Help bridging gap between space agencies and NMHSs</a:t>
            </a:r>
          </a:p>
          <a:p>
            <a:r>
              <a:rPr lang="en-GB" sz="2800" dirty="0"/>
              <a:t>Assist NMHSs with capacity development</a:t>
            </a:r>
          </a:p>
          <a:p>
            <a:r>
              <a:rPr lang="en-GB" sz="2800" dirty="0"/>
              <a:t>Engage with the Global Weather Enterprise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899B4F4-8311-DD41-B412-63308923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&amp; Opportunities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32521C-EC5F-764C-941C-0C41AD7DB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71A22C-0771-0946-B30B-D6EE2B4A1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B4027E-4F85-4C4A-8479-FBF67F144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8599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10B1ACD-AB0D-9541-866C-11363B4F14A2}"/>
              </a:ext>
            </a:extLst>
          </p:cNvPr>
          <p:cNvSpPr/>
          <p:nvPr/>
        </p:nvSpPr>
        <p:spPr>
          <a:xfrm>
            <a:off x="1763688" y="3501008"/>
            <a:ext cx="5886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WMO Space </a:t>
            </a:r>
            <a:r>
              <a:rPr lang="en-US" sz="2400" b="1" dirty="0" err="1">
                <a:solidFill>
                  <a:schemeClr val="bg1"/>
                </a:solidFill>
              </a:rPr>
              <a:t>Programme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http://</a:t>
            </a:r>
            <a:r>
              <a:rPr lang="en-US" sz="2000" b="1" dirty="0" err="1">
                <a:solidFill>
                  <a:schemeClr val="bg1"/>
                </a:solidFill>
              </a:rPr>
              <a:t>www.wmo.int</a:t>
            </a:r>
            <a:r>
              <a:rPr lang="en-US" sz="2000" b="1" dirty="0">
                <a:solidFill>
                  <a:schemeClr val="bg1"/>
                </a:solidFill>
              </a:rPr>
              <a:t>/sat</a:t>
            </a:r>
          </a:p>
        </p:txBody>
      </p:sp>
    </p:spTree>
    <p:extLst>
      <p:ext uri="{BB962C8B-B14F-4D97-AF65-F5344CB8AC3E}">
        <p14:creationId xmlns:p14="http://schemas.microsoft.com/office/powerpoint/2010/main" val="2870697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United Nations and Outer Space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361656" cy="532859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GB" dirty="0"/>
              <a:t>Launch of Sputnik in 1957 -</a:t>
            </a:r>
            <a:r>
              <a:rPr lang="en-GB" altLang="ja-JP" dirty="0"/>
              <a:t> be</a:t>
            </a:r>
            <a:r>
              <a:rPr lang="en-GB" dirty="0"/>
              <a:t>ginning of space activities</a:t>
            </a:r>
          </a:p>
          <a:p>
            <a:pPr>
              <a:lnSpc>
                <a:spcPct val="90000"/>
              </a:lnSpc>
            </a:pPr>
            <a:r>
              <a:rPr lang="en-GB" dirty="0"/>
              <a:t>It raises many questions: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Arms race in outer space?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Rules and regulations for activities in outer space?</a:t>
            </a:r>
          </a:p>
          <a:p>
            <a:pPr lvl="1">
              <a:lnSpc>
                <a:spcPct val="90000"/>
              </a:lnSpc>
            </a:pPr>
            <a:r>
              <a:rPr lang="en-GB" dirty="0"/>
              <a:t>Space activities?</a:t>
            </a:r>
          </a:p>
          <a:p>
            <a:pPr>
              <a:lnSpc>
                <a:spcPct val="90000"/>
              </a:lnSpc>
            </a:pPr>
            <a:r>
              <a:rPr lang="en-GB" dirty="0"/>
              <a:t>UN Member States decide to establish the </a:t>
            </a:r>
            <a:r>
              <a:rPr lang="en-GB" b="1" i="1" dirty="0"/>
              <a:t>Committee on the Peaceful Uses of Outer Space (UNCOPUOS)</a:t>
            </a:r>
          </a:p>
          <a:p>
            <a:pPr>
              <a:lnSpc>
                <a:spcPct val="90000"/>
              </a:lnSpc>
            </a:pPr>
            <a:r>
              <a:rPr lang="en-GB" dirty="0"/>
              <a:t>WMO, as a specialized UN agency, is invited to participate in the sessions of the UN Committee on the Peaceful Uses of Outer Space</a:t>
            </a:r>
          </a:p>
          <a:p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 March 2019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4</a:t>
            </a:fld>
            <a:endParaRPr lang="en-GB"/>
          </a:p>
        </p:txBody>
      </p:sp>
      <p:pic>
        <p:nvPicPr>
          <p:cNvPr id="10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1234859"/>
            <a:ext cx="3607980" cy="5047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7618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FADCF23-838F-D54C-A600-18574F67C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5755286" cy="4955759"/>
          </a:xfrm>
        </p:spPr>
        <p:txBody>
          <a:bodyPr>
            <a:normAutofit fontScale="92500"/>
          </a:bodyPr>
          <a:lstStyle/>
          <a:p>
            <a:r>
              <a:rPr lang="en-GB" sz="2400" dirty="0"/>
              <a:t>In 1961, UNGA Resolution 1721 (XVI) C requests WMO to report to COPUOS on how it could utilize space technology in its work</a:t>
            </a:r>
          </a:p>
          <a:p>
            <a:r>
              <a:rPr lang="en-US" sz="2400" dirty="0"/>
              <a:t>US President John F. Kennedy proposes to launch “cooperative efforts between all the nations in weather prediction and eventually in weather control” making use of space-based observations from satellites. </a:t>
            </a:r>
            <a:endParaRPr lang="en-GB" sz="2400" dirty="0"/>
          </a:p>
          <a:p>
            <a:r>
              <a:rPr lang="en-GB" sz="2400" dirty="0"/>
              <a:t>In response to this request, WMO prepares the proposal for the </a:t>
            </a:r>
            <a:r>
              <a:rPr lang="en-GB" sz="2400" b="1" dirty="0"/>
              <a:t>World Weather Watch (WWW)</a:t>
            </a:r>
            <a:r>
              <a:rPr lang="en-GB" sz="2400" dirty="0"/>
              <a:t>, which is subsequently endorsed by UNGA Resolution 1963 (XVIII) III in 1963</a:t>
            </a:r>
          </a:p>
          <a:p>
            <a:r>
              <a:rPr lang="en-GB" sz="2400" dirty="0"/>
              <a:t>Implementation of WWW from 1967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173CD90-E160-EB40-96BE-318A22917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Origin of the World Weather Watch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0BFD5A-6322-5C4F-97E6-5B59A00AF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65A77A-0E3C-1847-9F73-9B787F7D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0AE819-4E58-F04F-BAEE-B45BE4867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5</a:t>
            </a:fld>
            <a:endParaRPr lang="en-GB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67E9655-4913-954B-AF36-85D1BC464C96}"/>
              </a:ext>
            </a:extLst>
          </p:cNvPr>
          <p:cNvSpPr txBox="1"/>
          <p:nvPr/>
        </p:nvSpPr>
        <p:spPr>
          <a:xfrm>
            <a:off x="608478" y="6080504"/>
            <a:ext cx="8075240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See </a:t>
            </a:r>
            <a:r>
              <a:rPr lang="en-GB" sz="1400" b="1" dirty="0">
                <a:hlinkClick r:id="rId2"/>
              </a:rPr>
              <a:t>https://public.wmo.int/en/bulletin/global-satellite-observing-system-success-story</a:t>
            </a:r>
            <a:endParaRPr lang="en-GB" sz="1400" b="1" dirty="0"/>
          </a:p>
        </p:txBody>
      </p:sp>
      <p:pic>
        <p:nvPicPr>
          <p:cNvPr id="12" name="Picture 6" descr="P2210173">
            <a:extLst>
              <a:ext uri="{FF2B5EF4-FFF2-40B4-BE49-F238E27FC236}">
                <a16:creationId xmlns:a16="http://schemas.microsoft.com/office/drawing/2014/main" id="{31871384-A125-0D41-BE17-0D32CFF65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622" y="4149080"/>
            <a:ext cx="2437636" cy="182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A114C797-5B3C-A14E-9F10-26E0DCEDF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7178" y="3018308"/>
            <a:ext cx="1124524" cy="95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144037 - First Phase Digital - (Large)">
            <a:extLst>
              <a:ext uri="{FF2B5EF4-FFF2-40B4-BE49-F238E27FC236}">
                <a16:creationId xmlns:a16="http://schemas.microsoft.com/office/drawing/2014/main" id="{6B72F9EE-5B8B-2D4B-BB4A-D143276E1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2486" y="1102448"/>
            <a:ext cx="2665756" cy="174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172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CB3CE8-D07A-5D44-AD6B-B42B4E606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Observing System (GOS) -1961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EE512-843F-B542-967A-F1D009289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A3069-F1FF-0146-844D-0889263AA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6B474-58C4-1043-ACE6-F6A5790F1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6</a:t>
            </a:fld>
            <a:endParaRPr lang="en-GB"/>
          </a:p>
        </p:txBody>
      </p:sp>
      <p:pic>
        <p:nvPicPr>
          <p:cNvPr id="7" name="Grafik 7">
            <a:extLst>
              <a:ext uri="{FF2B5EF4-FFF2-40B4-BE49-F238E27FC236}">
                <a16:creationId xmlns:a16="http://schemas.microsoft.com/office/drawing/2014/main" id="{6F664363-8431-A54A-9058-8CA2E70D4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12" y="1843070"/>
            <a:ext cx="3365707" cy="3634965"/>
          </a:xfrm>
          <a:prstGeom prst="rect">
            <a:avLst/>
          </a:prstGeom>
        </p:spPr>
      </p:pic>
      <p:sp>
        <p:nvSpPr>
          <p:cNvPr id="8" name="Textfeld 8">
            <a:extLst>
              <a:ext uri="{FF2B5EF4-FFF2-40B4-BE49-F238E27FC236}">
                <a16:creationId xmlns:a16="http://schemas.microsoft.com/office/drawing/2014/main" id="{246520E0-2E79-9F49-88E3-EBC5E59F47B5}"/>
              </a:ext>
            </a:extLst>
          </p:cNvPr>
          <p:cNvSpPr txBox="1"/>
          <p:nvPr/>
        </p:nvSpPr>
        <p:spPr>
          <a:xfrm>
            <a:off x="759353" y="567996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TIROS-I – First weather satellite image (April 1960)</a:t>
            </a:r>
          </a:p>
        </p:txBody>
      </p:sp>
      <p:pic>
        <p:nvPicPr>
          <p:cNvPr id="9" name="Grafik 9">
            <a:extLst>
              <a:ext uri="{FF2B5EF4-FFF2-40B4-BE49-F238E27FC236}">
                <a16:creationId xmlns:a16="http://schemas.microsoft.com/office/drawing/2014/main" id="{5DCD8696-0981-D24E-9625-28F3717FB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158" y="1833532"/>
            <a:ext cx="3756642" cy="3644503"/>
          </a:xfrm>
          <a:prstGeom prst="rect">
            <a:avLst/>
          </a:prstGeom>
        </p:spPr>
      </p:pic>
      <p:sp>
        <p:nvSpPr>
          <p:cNvPr id="10" name="Textfeld 10">
            <a:extLst>
              <a:ext uri="{FF2B5EF4-FFF2-40B4-BE49-F238E27FC236}">
                <a16:creationId xmlns:a16="http://schemas.microsoft.com/office/drawing/2014/main" id="{F7FEE77A-9617-C24E-8B88-022A4A455E7F}"/>
              </a:ext>
            </a:extLst>
          </p:cNvPr>
          <p:cNvSpPr txBox="1"/>
          <p:nvPr/>
        </p:nvSpPr>
        <p:spPr>
          <a:xfrm>
            <a:off x="4896479" y="5679964"/>
            <a:ext cx="36977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Space-</a:t>
            </a:r>
            <a:r>
              <a:rPr lang="de-DE" dirty="0" err="1"/>
              <a:t>based</a:t>
            </a:r>
            <a:r>
              <a:rPr lang="de-DE" dirty="0"/>
              <a:t> Global </a:t>
            </a:r>
            <a:r>
              <a:rPr lang="de-DE" dirty="0" err="1"/>
              <a:t>Observing</a:t>
            </a:r>
            <a:r>
              <a:rPr lang="de-DE" dirty="0"/>
              <a:t> System (GOS) in 1961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884EACEE-CF2B-7D45-BDED-D19902BEB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57606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Observing System Element of WWW</a:t>
            </a:r>
          </a:p>
        </p:txBody>
      </p:sp>
    </p:spTree>
    <p:extLst>
      <p:ext uri="{BB962C8B-B14F-4D97-AF65-F5344CB8AC3E}">
        <p14:creationId xmlns:p14="http://schemas.microsoft.com/office/powerpoint/2010/main" val="2405410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C80D49-D152-5A49-9E62-CCAE890D2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Global Observing System (GOS) - 2021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06D73-2087-E046-BBA6-D483475A9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35B46-1CEA-C349-BE31-C17187F52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852CD-5FE4-EE46-BDCD-9CFB07C93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967981-1755-FC40-898C-D05E31A0A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16" y="1696446"/>
            <a:ext cx="7100767" cy="4656241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CA4BEE5-180F-5B4E-9E45-78AE79931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57606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WWW/GOS now integrated in WIGOS</a:t>
            </a:r>
          </a:p>
        </p:txBody>
      </p:sp>
    </p:spTree>
    <p:extLst>
      <p:ext uri="{BB962C8B-B14F-4D97-AF65-F5344CB8AC3E}">
        <p14:creationId xmlns:p14="http://schemas.microsoft.com/office/powerpoint/2010/main" val="134440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4C48C7-68F6-A045-A680-E665AD82B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181" y="1094858"/>
            <a:ext cx="4101819" cy="53276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297C690-5A42-4C48-ABA4-D64D8EF4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Recent ITU News Magazine Article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B40B-C385-ED49-83C2-1AF1193F5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36233-931F-0D4B-8E6B-C0B0A65A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8C657-83E3-834D-AAC8-8DCCB880A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8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1AF7B6-D79D-5D4C-A8E9-6CCD194AA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83526"/>
            <a:ext cx="4114800" cy="5344511"/>
          </a:xfrm>
          <a:prstGeom prst="rect">
            <a:avLst/>
          </a:prstGeom>
        </p:spPr>
      </p:pic>
      <p:sp>
        <p:nvSpPr>
          <p:cNvPr id="9" name="Textfeld 6">
            <a:extLst>
              <a:ext uri="{FF2B5EF4-FFF2-40B4-BE49-F238E27FC236}">
                <a16:creationId xmlns:a16="http://schemas.microsoft.com/office/drawing/2014/main" id="{EFD93A72-31B8-7D4C-8299-0AE8CD8BCCA4}"/>
              </a:ext>
            </a:extLst>
          </p:cNvPr>
          <p:cNvSpPr txBox="1"/>
          <p:nvPr/>
        </p:nvSpPr>
        <p:spPr>
          <a:xfrm>
            <a:off x="601216" y="6080504"/>
            <a:ext cx="8075240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See </a:t>
            </a:r>
            <a:r>
              <a:rPr lang="en-GB" sz="1400" b="1" dirty="0">
                <a:hlinkClick r:id="rId4"/>
              </a:rPr>
              <a:t>https://www.itu.int/en/itunews/Documents/2019/2019-01/2019_ITUNews01-en.pdf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3882147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D8FD660F-A59E-FE47-A6F2-42161995A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5"/>
            <a:ext cx="8229600" cy="2304255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Established by Resolution 5 (Cg-XIV) of the 14</a:t>
            </a:r>
            <a:r>
              <a:rPr lang="en-GB" baseline="30000" dirty="0"/>
              <a:t>th</a:t>
            </a:r>
            <a:r>
              <a:rPr lang="en-GB" dirty="0"/>
              <a:t> WMO Congress in 2003</a:t>
            </a:r>
          </a:p>
          <a:p>
            <a:r>
              <a:rPr lang="en-GB" dirty="0"/>
              <a:t>Supported by WMO Space Programme Office (SAT)</a:t>
            </a:r>
          </a:p>
          <a:p>
            <a:r>
              <a:rPr lang="en-GB" dirty="0"/>
              <a:t>Promote availability and utilization of satellite data and products for weather, climate, water and related applications. </a:t>
            </a:r>
          </a:p>
          <a:p>
            <a:r>
              <a:rPr lang="en-GB" dirty="0"/>
              <a:t>Coordinate environmental satellite matters and activities throughout all WMO Programmes.</a:t>
            </a:r>
          </a:p>
          <a:p>
            <a:r>
              <a:rPr lang="en-GB" dirty="0"/>
              <a:t>16</a:t>
            </a:r>
            <a:r>
              <a:rPr lang="en-GB" baseline="30000" dirty="0"/>
              <a:t>th</a:t>
            </a:r>
            <a:r>
              <a:rPr lang="en-GB" dirty="0"/>
              <a:t> WMO Congress in 2011 confirmed four main components: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43C1B4-B655-344F-8B0A-8D5820394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03382"/>
          </a:xfrm>
        </p:spPr>
        <p:txBody>
          <a:bodyPr>
            <a:normAutofit/>
          </a:bodyPr>
          <a:lstStyle/>
          <a:p>
            <a:r>
              <a:rPr lang="en-GB" dirty="0"/>
              <a:t>WMO Space Programme (WSP)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CCA958-0A28-0245-9C01-CF844472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21 March 2019</a:t>
            </a:r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6F4B44-8775-B74E-AF97-3C5D88EA7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WMO Space Programme - WGClimate-10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C7353E-94EB-0F4C-8567-7CD783561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3E809-4BE0-FF45-8A54-F386BF18E701}" type="slidenum">
              <a:rPr lang="en-GB" smtClean="0"/>
              <a:t>9</a:t>
            </a:fld>
            <a:endParaRPr lang="en-GB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256DD7B-A185-C24F-879A-1B275611FC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378" y="3402566"/>
            <a:ext cx="8413243" cy="240985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3580445-3B12-C84D-B2E4-7C1108D1DF33}"/>
              </a:ext>
            </a:extLst>
          </p:cNvPr>
          <p:cNvSpPr txBox="1"/>
          <p:nvPr/>
        </p:nvSpPr>
        <p:spPr>
          <a:xfrm>
            <a:off x="1043608" y="5953344"/>
            <a:ext cx="7056784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See </a:t>
            </a:r>
            <a:r>
              <a:rPr lang="en-GB" b="1" dirty="0">
                <a:hlinkClick r:id="rId3"/>
              </a:rPr>
              <a:t>http://www.wmo.int/sat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1296186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</TotalTime>
  <Words>1504</Words>
  <Application>Microsoft Macintosh PowerPoint</Application>
  <PresentationFormat>On-screen Show (4:3)</PresentationFormat>
  <Paragraphs>295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Wingdings</vt:lpstr>
      <vt:lpstr>Custom Design</vt:lpstr>
      <vt:lpstr>WMO Space Programme</vt:lpstr>
      <vt:lpstr>PowerPoint Presentation</vt:lpstr>
      <vt:lpstr>2030 Agenda for Sustainable Development</vt:lpstr>
      <vt:lpstr>United Nations and Outer Space</vt:lpstr>
      <vt:lpstr>Origin of the World Weather Watch</vt:lpstr>
      <vt:lpstr>Global Observing System (GOS) -1961</vt:lpstr>
      <vt:lpstr>Global Observing System (GOS) - 2021</vt:lpstr>
      <vt:lpstr>Recent ITU News Magazine Article</vt:lpstr>
      <vt:lpstr>WMO Space Programme (WSP)</vt:lpstr>
      <vt:lpstr>WMO Space Programme Value Chain</vt:lpstr>
      <vt:lpstr>Space Programme Website</vt:lpstr>
      <vt:lpstr>WMO Space Programme Office</vt:lpstr>
      <vt:lpstr>Space Programme Expert Teams</vt:lpstr>
      <vt:lpstr>PowerPoint Presentation</vt:lpstr>
      <vt:lpstr>WMO Integrated Global Observing System</vt:lpstr>
      <vt:lpstr>WMO Integrated Global Observing System</vt:lpstr>
      <vt:lpstr>WMO Application Areas</vt:lpstr>
      <vt:lpstr>Rolling Review of Requirements</vt:lpstr>
      <vt:lpstr>Observing System Capability Analysis and Review Tool</vt:lpstr>
      <vt:lpstr>PowerPoint Presentation</vt:lpstr>
      <vt:lpstr>Regional Satellite Data Requirements Groups</vt:lpstr>
      <vt:lpstr>Global and Regional Data Use Surveys</vt:lpstr>
      <vt:lpstr>Satellite User Readiness Navigator (SATURN)</vt:lpstr>
      <vt:lpstr>Product Access Guide (PAG)</vt:lpstr>
      <vt:lpstr>Processing, Visualization and Analysis Tools </vt:lpstr>
      <vt:lpstr>Direct Broadcast Network (DBNet)</vt:lpstr>
      <vt:lpstr>PowerPoint Presentation</vt:lpstr>
      <vt:lpstr>Virtual Laboratory for Training and Education in Satellite Meteorology (VLab)</vt:lpstr>
      <vt:lpstr>PowerPoint Presentation</vt:lpstr>
      <vt:lpstr>WMO and Space Weather</vt:lpstr>
      <vt:lpstr>PowerPoint Presentation</vt:lpstr>
      <vt:lpstr>Strategic Plan 2020-2023</vt:lpstr>
      <vt:lpstr>WMO Governance Reform</vt:lpstr>
      <vt:lpstr>Challenges &amp; Opportunities</vt:lpstr>
      <vt:lpstr>PowerPoint Presentation</vt:lpstr>
    </vt:vector>
  </TitlesOfParts>
  <Company>WMO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Werner Balogh</dc:creator>
  <cp:lastModifiedBy>Werner Balogh</cp:lastModifiedBy>
  <cp:revision>1120</cp:revision>
  <cp:lastPrinted>2017-10-16T15:08:43Z</cp:lastPrinted>
  <dcterms:created xsi:type="dcterms:W3CDTF">2015-11-02T10:13:01Z</dcterms:created>
  <dcterms:modified xsi:type="dcterms:W3CDTF">2019-03-21T10:06:33Z</dcterms:modified>
</cp:coreProperties>
</file>