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0" r:id="rId2"/>
    <p:sldMasterId id="2147483686" r:id="rId3"/>
    <p:sldMasterId id="2147483722" r:id="rId4"/>
  </p:sldMasterIdLst>
  <p:notesMasterIdLst>
    <p:notesMasterId r:id="rId34"/>
  </p:notesMasterIdLst>
  <p:handoutMasterIdLst>
    <p:handoutMasterId r:id="rId35"/>
  </p:handoutMasterIdLst>
  <p:sldIdLst>
    <p:sldId id="535" r:id="rId5"/>
    <p:sldId id="363" r:id="rId6"/>
    <p:sldId id="336" r:id="rId7"/>
    <p:sldId id="310" r:id="rId8"/>
    <p:sldId id="328" r:id="rId9"/>
    <p:sldId id="329" r:id="rId10"/>
    <p:sldId id="273" r:id="rId11"/>
    <p:sldId id="277" r:id="rId12"/>
    <p:sldId id="323" r:id="rId13"/>
    <p:sldId id="333" r:id="rId14"/>
    <p:sldId id="331" r:id="rId15"/>
    <p:sldId id="404" r:id="rId16"/>
    <p:sldId id="340" r:id="rId17"/>
    <p:sldId id="341" r:id="rId18"/>
    <p:sldId id="266" r:id="rId19"/>
    <p:sldId id="267" r:id="rId20"/>
    <p:sldId id="660" r:id="rId21"/>
    <p:sldId id="662" r:id="rId22"/>
    <p:sldId id="609" r:id="rId23"/>
    <p:sldId id="540" r:id="rId24"/>
    <p:sldId id="541" r:id="rId25"/>
    <p:sldId id="556" r:id="rId26"/>
    <p:sldId id="575" r:id="rId27"/>
    <p:sldId id="574" r:id="rId28"/>
    <p:sldId id="280" r:id="rId29"/>
    <p:sldId id="638" r:id="rId30"/>
    <p:sldId id="721" r:id="rId31"/>
    <p:sldId id="561" r:id="rId32"/>
    <p:sldId id="562" r:id="rId33"/>
  </p:sldIdLst>
  <p:sldSz cx="12188825" cy="6858000"/>
  <p:notesSz cx="6794500" cy="9931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8">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4E83"/>
    <a:srgbClr val="6C8AAF"/>
    <a:srgbClr val="2E3F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41" autoAdjust="0"/>
    <p:restoredTop sz="91899" autoAdjust="0"/>
  </p:normalViewPr>
  <p:slideViewPr>
    <p:cSldViewPr snapToGrid="0" snapToObjects="1" showGuides="1">
      <p:cViewPr varScale="1">
        <p:scale>
          <a:sx n="117" d="100"/>
          <a:sy n="117" d="100"/>
        </p:scale>
        <p:origin x="576" y="102"/>
      </p:cViewPr>
      <p:guideLst>
        <p:guide orient="horz" pos="2160"/>
        <p:guide pos="3838"/>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3494"/>
    </p:cViewPr>
  </p:sorterViewPr>
  <p:notesViewPr>
    <p:cSldViewPr snapToGrid="0" snapToObjects="1">
      <p:cViewPr varScale="1">
        <p:scale>
          <a:sx n="60" d="100"/>
          <a:sy n="60" d="100"/>
        </p:scale>
        <p:origin x="3274" y="6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8645" y="0"/>
            <a:ext cx="2944283" cy="496570"/>
          </a:xfrm>
          <a:prstGeom prst="rect">
            <a:avLst/>
          </a:prstGeom>
        </p:spPr>
        <p:txBody>
          <a:bodyPr vert="horz" lIns="91440" tIns="45720" rIns="91440" bIns="45720" rtlCol="0"/>
          <a:lstStyle>
            <a:lvl1pPr algn="r">
              <a:defRPr sz="1200"/>
            </a:lvl1pPr>
          </a:lstStyle>
          <a:p>
            <a:fld id="{257351A7-8A0E-BC4A-B507-BC9FBEDEB94D}" type="datetime1">
              <a:rPr lang="en-US" smtClean="0"/>
              <a:pPr/>
              <a:t>3/11/2019</a:t>
            </a:fld>
            <a:endParaRPr lang="en-US"/>
          </a:p>
        </p:txBody>
      </p:sp>
      <p:sp>
        <p:nvSpPr>
          <p:cNvPr id="4" name="Footer Placeholder 3"/>
          <p:cNvSpPr>
            <a:spLocks noGrp="1"/>
          </p:cNvSpPr>
          <p:nvPr>
            <p:ph type="ftr" sz="quarter" idx="2"/>
          </p:nvPr>
        </p:nvSpPr>
        <p:spPr>
          <a:xfrm>
            <a:off x="0" y="9433106"/>
            <a:ext cx="2944283" cy="49657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8645" y="9433106"/>
            <a:ext cx="2944283" cy="496570"/>
          </a:xfrm>
          <a:prstGeom prst="rect">
            <a:avLst/>
          </a:prstGeom>
        </p:spPr>
        <p:txBody>
          <a:bodyPr vert="horz" lIns="91440" tIns="45720" rIns="91440" bIns="45720" rtlCol="0" anchor="b"/>
          <a:lstStyle>
            <a:lvl1pPr algn="r">
              <a:defRPr sz="1200"/>
            </a:lvl1pPr>
          </a:lstStyle>
          <a:p>
            <a:fld id="{DEFFE683-3A33-1F4A-90D8-528147015F19}" type="slidenum">
              <a:rPr lang="en-US" smtClean="0"/>
              <a:pPr/>
              <a:t>‹#›</a:t>
            </a:fld>
            <a:endParaRPr lang="en-US"/>
          </a:p>
        </p:txBody>
      </p:sp>
    </p:spTree>
    <p:extLst>
      <p:ext uri="{BB962C8B-B14F-4D97-AF65-F5344CB8AC3E}">
        <p14:creationId xmlns:p14="http://schemas.microsoft.com/office/powerpoint/2010/main" val="213632424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3C0BA50B-6875-0F43-A70A-41BA2A188017}" type="datetime1">
              <a:rPr lang="en-US" smtClean="0"/>
              <a:pPr/>
              <a:t>3/11/2019</a:t>
            </a:fld>
            <a:endParaRPr lang="en-US"/>
          </a:p>
        </p:txBody>
      </p:sp>
      <p:sp>
        <p:nvSpPr>
          <p:cNvPr id="4" name="Slide Image Placeholder 3"/>
          <p:cNvSpPr>
            <a:spLocks noGrp="1" noRot="1" noChangeAspect="1"/>
          </p:cNvSpPr>
          <p:nvPr>
            <p:ph type="sldImg" idx="2"/>
          </p:nvPr>
        </p:nvSpPr>
        <p:spPr>
          <a:xfrm>
            <a:off x="88900" y="744538"/>
            <a:ext cx="6616700" cy="37242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17415"/>
            <a:ext cx="5435600" cy="446913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2D03270C-FB42-C54A-AC71-B4EEB4FA7F12}" type="slidenum">
              <a:rPr lang="en-US" smtClean="0"/>
              <a:pPr/>
              <a:t>‹#›</a:t>
            </a:fld>
            <a:endParaRPr lang="en-US"/>
          </a:p>
        </p:txBody>
      </p:sp>
    </p:spTree>
    <p:extLst>
      <p:ext uri="{BB962C8B-B14F-4D97-AF65-F5344CB8AC3E}">
        <p14:creationId xmlns:p14="http://schemas.microsoft.com/office/powerpoint/2010/main" val="110220922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D03270C-FB42-C54A-AC71-B4EEB4FA7F12}" type="slidenum">
              <a:rPr lang="en-US" smtClean="0"/>
              <a:pPr/>
              <a:t>3</a:t>
            </a:fld>
            <a:endParaRPr lang="en-US"/>
          </a:p>
        </p:txBody>
      </p:sp>
    </p:spTree>
    <p:extLst>
      <p:ext uri="{BB962C8B-B14F-4D97-AF65-F5344CB8AC3E}">
        <p14:creationId xmlns:p14="http://schemas.microsoft.com/office/powerpoint/2010/main" val="1849371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new wave physics parameterisation for wind input and open ocean dissipation was implemented in</a:t>
            </a:r>
          </a:p>
          <a:p>
            <a:r>
              <a:rPr lang="en-GB" dirty="0"/>
              <a:t>CY46R1. It is based on the work of </a:t>
            </a:r>
            <a:r>
              <a:rPr lang="en-GB" dirty="0" err="1"/>
              <a:t>Ardhuin</a:t>
            </a:r>
            <a:r>
              <a:rPr lang="en-GB" dirty="0"/>
              <a:t> et al. [2010] and the initial implementation of it into</a:t>
            </a:r>
          </a:p>
          <a:p>
            <a:r>
              <a:rPr lang="en-GB" dirty="0"/>
              <a:t>the </a:t>
            </a:r>
            <a:r>
              <a:rPr lang="en-GB" dirty="0" err="1"/>
              <a:t>MeteoFrance</a:t>
            </a:r>
            <a:r>
              <a:rPr lang="en-GB" dirty="0"/>
              <a:t> version of the wave model code. It has been adapted and optimised to run efficiently</a:t>
            </a:r>
          </a:p>
          <a:p>
            <a:r>
              <a:rPr lang="en-GB" dirty="0"/>
              <a:t>with the latest version of the code. Because the wave model is coupled to the atmosphere, the new</a:t>
            </a:r>
          </a:p>
          <a:p>
            <a:r>
              <a:rPr lang="en-GB" dirty="0"/>
              <a:t>configuration was set up to yield similar level of feedback in the form of a sea state dependent Charnock</a:t>
            </a:r>
          </a:p>
          <a:p>
            <a:r>
              <a:rPr lang="en-GB" dirty="0"/>
              <a:t>coefficient. Note however, that the overall distribution of the Charnock parameter is bit tighter and yields</a:t>
            </a:r>
          </a:p>
          <a:p>
            <a:r>
              <a:rPr lang="en-GB" dirty="0"/>
              <a:t>slightly larger ocean surface roughness under typical tropical wind conditions. Impact on the ocean</a:t>
            </a:r>
          </a:p>
          <a:p>
            <a:r>
              <a:rPr lang="en-GB" dirty="0"/>
              <a:t>circulation, in the fully coupled system was also evaluated.</a:t>
            </a:r>
          </a:p>
          <a:p>
            <a:r>
              <a:rPr lang="en-GB" dirty="0"/>
              <a:t>The main benefit of the changes is on the waves parameters, partly addressing the issue of over-prediction</a:t>
            </a:r>
          </a:p>
          <a:p>
            <a:r>
              <a:rPr lang="en-GB" dirty="0"/>
              <a:t>of long swell energy and the small under-estimation in the storm tracks. The Figure shows the annual mean</a:t>
            </a:r>
          </a:p>
          <a:p>
            <a:r>
              <a:rPr lang="en-GB" dirty="0"/>
              <a:t>difference in significant wave height (SWH) between the new wave physics and the old. Generally, SWH</a:t>
            </a:r>
          </a:p>
          <a:p>
            <a:r>
              <a:rPr lang="en-GB" dirty="0"/>
              <a:t>is reduced in the deep tropics and enhanced in extra-tropics.</a:t>
            </a:r>
          </a:p>
        </p:txBody>
      </p:sp>
      <p:sp>
        <p:nvSpPr>
          <p:cNvPr id="4" name="Slide Number Placeholder 3"/>
          <p:cNvSpPr>
            <a:spLocks noGrp="1"/>
          </p:cNvSpPr>
          <p:nvPr>
            <p:ph type="sldNum" sz="quarter" idx="10"/>
          </p:nvPr>
        </p:nvSpPr>
        <p:spPr/>
        <p:txBody>
          <a:bodyPr/>
          <a:lstStyle/>
          <a:p>
            <a:fld id="{2D03270C-FB42-C54A-AC71-B4EEB4FA7F12}" type="slidenum">
              <a:rPr lang="en-US" smtClean="0"/>
              <a:pPr/>
              <a:t>13</a:t>
            </a:fld>
            <a:endParaRPr lang="en-US"/>
          </a:p>
        </p:txBody>
      </p:sp>
    </p:spTree>
    <p:extLst>
      <p:ext uri="{BB962C8B-B14F-4D97-AF65-F5344CB8AC3E}">
        <p14:creationId xmlns:p14="http://schemas.microsoft.com/office/powerpoint/2010/main" val="1161771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D03270C-FB42-C54A-AC71-B4EEB4FA7F12}" type="slidenum">
              <a:rPr lang="en-US" smtClean="0"/>
              <a:pPr/>
              <a:t>14</a:t>
            </a:fld>
            <a:endParaRPr lang="en-US"/>
          </a:p>
        </p:txBody>
      </p:sp>
    </p:spTree>
    <p:extLst>
      <p:ext uri="{BB962C8B-B14F-4D97-AF65-F5344CB8AC3E}">
        <p14:creationId xmlns:p14="http://schemas.microsoft.com/office/powerpoint/2010/main" val="3028766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EVERYTHING FROM GABOR’S SUMMER/WINTER/HANDOVER EXPERIMENTS</a:t>
            </a:r>
          </a:p>
          <a:p>
            <a:endParaRPr lang="pt-BR" dirty="0"/>
          </a:p>
          <a:p>
            <a:r>
              <a:rPr lang="pt-BR" dirty="0"/>
              <a:t>Scorecard available here:</a:t>
            </a:r>
          </a:p>
          <a:p>
            <a:r>
              <a:rPr lang="pt-BR" dirty="0"/>
              <a:t>file:///perm/rd/diad/share/pre_46r1/46r1_45r1_oa_control_combined3.html</a:t>
            </a:r>
          </a:p>
          <a:p>
            <a:r>
              <a:rPr lang="pt-BR" dirty="0"/>
              <a:t>file:///O:///perm/rd/diad/share/pre_46r1/46r1_45r1_oa_control_combined3.html</a:t>
            </a:r>
            <a:endParaRPr lang="en-GB" dirty="0"/>
          </a:p>
        </p:txBody>
      </p:sp>
      <p:sp>
        <p:nvSpPr>
          <p:cNvPr id="4" name="Slide Number Placeholder 3"/>
          <p:cNvSpPr>
            <a:spLocks noGrp="1"/>
          </p:cNvSpPr>
          <p:nvPr>
            <p:ph type="sldNum" sz="quarter" idx="10"/>
          </p:nvPr>
        </p:nvSpPr>
        <p:spPr/>
        <p:txBody>
          <a:bodyPr/>
          <a:lstStyle/>
          <a:p>
            <a:fld id="{2D03270C-FB42-C54A-AC71-B4EEB4FA7F12}" type="slidenum">
              <a:rPr lang="en-US" smtClean="0"/>
              <a:pPr/>
              <a:t>15</a:t>
            </a:fld>
            <a:endParaRPr lang="en-US"/>
          </a:p>
        </p:txBody>
      </p:sp>
    </p:spTree>
    <p:extLst>
      <p:ext uri="{BB962C8B-B14F-4D97-AF65-F5344CB8AC3E}">
        <p14:creationId xmlns:p14="http://schemas.microsoft.com/office/powerpoint/2010/main" val="1112944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t-BR" dirty="0"/>
              <a:t>EVERYTHING FROM GABOR’S SUMMER/WINTER/HANDOVER EXPERIMENTS</a:t>
            </a:r>
          </a:p>
          <a:p>
            <a:endParaRPr lang="en-GB" dirty="0"/>
          </a:p>
          <a:p>
            <a:r>
              <a:rPr lang="en-GB" dirty="0" err="1"/>
              <a:t>Iver</a:t>
            </a:r>
            <a:r>
              <a:rPr lang="en-GB" dirty="0"/>
              <a:t> results available here:</a:t>
            </a:r>
          </a:p>
          <a:p>
            <a:r>
              <a:rPr lang="en-GB" dirty="0"/>
              <a:t>file:///perm/rd/dipb/iver/plots/46r1_hres_merge3_own/index.html</a:t>
            </a:r>
          </a:p>
          <a:p>
            <a:r>
              <a:rPr lang="en-GB" dirty="0"/>
              <a:t>file:///O:/perm/rd/dipb/iver/plots/46r1_hres_merge3_own/index.html</a:t>
            </a:r>
          </a:p>
        </p:txBody>
      </p:sp>
      <p:sp>
        <p:nvSpPr>
          <p:cNvPr id="4" name="Slide Number Placeholder 3"/>
          <p:cNvSpPr>
            <a:spLocks noGrp="1"/>
          </p:cNvSpPr>
          <p:nvPr>
            <p:ph type="sldNum" sz="quarter" idx="10"/>
          </p:nvPr>
        </p:nvSpPr>
        <p:spPr/>
        <p:txBody>
          <a:bodyPr/>
          <a:lstStyle/>
          <a:p>
            <a:fld id="{2D03270C-FB42-C54A-AC71-B4EEB4FA7F12}" type="slidenum">
              <a:rPr lang="en-US" smtClean="0"/>
              <a:pPr/>
              <a:t>16</a:t>
            </a:fld>
            <a:endParaRPr lang="en-US"/>
          </a:p>
        </p:txBody>
      </p:sp>
    </p:spTree>
    <p:extLst>
      <p:ext uri="{BB962C8B-B14F-4D97-AF65-F5344CB8AC3E}">
        <p14:creationId xmlns:p14="http://schemas.microsoft.com/office/powerpoint/2010/main" val="32412025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 name="PlaceHolder 1"/>
          <p:cNvSpPr>
            <a:spLocks noGrp="1"/>
          </p:cNvSpPr>
          <p:nvPr>
            <p:ph type="body"/>
          </p:nvPr>
        </p:nvSpPr>
        <p:spPr>
          <a:xfrm>
            <a:off x="709920" y="4925520"/>
            <a:ext cx="5679000" cy="4029480"/>
          </a:xfrm>
          <a:prstGeom prst="rect">
            <a:avLst/>
          </a:prstGeom>
        </p:spPr>
        <p:txBody>
          <a:bodyPr lIns="99000" tIns="49680" rIns="99000" bIns="49680">
            <a:normAutofit fontScale="62500" lnSpcReduction="20000"/>
          </a:bodyPr>
          <a:lstStyle/>
          <a:p>
            <a:r>
              <a:rPr lang="en-US" sz="2000" strike="noStrike" dirty="0">
                <a:latin typeface="Arial"/>
              </a:rPr>
              <a:t>Another impressive and in my view ground breaking piece of work is also work I’ve been doing with </a:t>
            </a:r>
            <a:r>
              <a:rPr lang="en-US" sz="2000" strike="noStrike" dirty="0" err="1">
                <a:latin typeface="Arial"/>
              </a:rPr>
              <a:t>annelize</a:t>
            </a:r>
            <a:r>
              <a:rPr lang="en-US" sz="2000" strike="noStrike" dirty="0">
                <a:latin typeface="Arial"/>
              </a:rPr>
              <a:t> van Niekerk and </a:t>
            </a:r>
            <a:r>
              <a:rPr lang="en-US" sz="2000" strike="noStrike" dirty="0" err="1">
                <a:latin typeface="Arial"/>
              </a:rPr>
              <a:t>simon</a:t>
            </a:r>
            <a:r>
              <a:rPr lang="en-US" sz="2000" strike="noStrike" dirty="0">
                <a:latin typeface="Arial"/>
              </a:rPr>
              <a:t> </a:t>
            </a:r>
            <a:r>
              <a:rPr lang="en-US" sz="2000" strike="noStrike" dirty="0" err="1">
                <a:latin typeface="Arial"/>
              </a:rPr>
              <a:t>vosper</a:t>
            </a:r>
            <a:r>
              <a:rPr lang="en-US" sz="2000" strike="noStrike" dirty="0">
                <a:latin typeface="Arial"/>
              </a:rPr>
              <a:t> from the </a:t>
            </a:r>
            <a:r>
              <a:rPr lang="en-US" sz="2000" strike="noStrike" dirty="0" err="1">
                <a:latin typeface="Arial"/>
              </a:rPr>
              <a:t>metoffice</a:t>
            </a:r>
            <a:r>
              <a:rPr lang="en-US" sz="2000" strike="noStrike" dirty="0">
                <a:latin typeface="Arial"/>
              </a:rPr>
              <a:t> – in which we used again the um lam to simulate the Himalayas at 4km resolution at which most of the effects are resolved, and we came up with the a method allowing to assess the impact on the winds (as a proxy for impact on the circulation) induced by </a:t>
            </a:r>
            <a:r>
              <a:rPr lang="en-US" sz="2000" strike="noStrike" dirty="0" err="1">
                <a:latin typeface="Arial"/>
              </a:rPr>
              <a:t>explicitely</a:t>
            </a:r>
            <a:r>
              <a:rPr lang="en-US" sz="2000" strike="noStrike" dirty="0">
                <a:latin typeface="Arial"/>
              </a:rPr>
              <a:t> simulating the mountain, or by using a coarse resolution mountain plus a parametrization – what you see on the left is an acceleration/respectively a deceleration of the zonal wind south/north flanks of the Himalayas when we </a:t>
            </a:r>
            <a:r>
              <a:rPr lang="en-US" sz="2000" strike="noStrike" dirty="0" err="1">
                <a:latin typeface="Arial"/>
              </a:rPr>
              <a:t>explicitely</a:t>
            </a:r>
            <a:r>
              <a:rPr lang="en-US" sz="2000" strike="noStrike" dirty="0">
                <a:latin typeface="Arial"/>
              </a:rPr>
              <a:t> resolve the mountain by doing the 4km simulation , and on the right the impact of using a coarse mountain like this one and a parametrization – if the parametrization would work well the middle and </a:t>
            </a:r>
            <a:r>
              <a:rPr lang="en-US" sz="2000" strike="noStrike" dirty="0" err="1">
                <a:latin typeface="Arial"/>
              </a:rPr>
              <a:t>righ</a:t>
            </a:r>
            <a:r>
              <a:rPr lang="en-US" sz="2000" strike="noStrike" dirty="0">
                <a:latin typeface="Arial"/>
              </a:rPr>
              <a:t> figures will look like the left one. What we find is that, while there are some similarities, they are quite different at low levels, where low-level deceleration from orography occurs. We also see some indication of gravity wave drag deceleration in the upper atmosphere but the drag from the SSO appears to be too small in the upper atmosphere. – and we showed this is has to do as much with the parametrization itself as with the coupling between the physics and dynamics. And the same stands for other resolutions used for ensemble, monthly or seasonal simulations.</a:t>
            </a:r>
          </a:p>
          <a:p>
            <a:endParaRPr lang="en-US" sz="2000" strike="noStrike" dirty="0">
              <a:latin typeface="Arial"/>
            </a:endParaRPr>
          </a:p>
          <a:p>
            <a:r>
              <a:rPr lang="en-US" sz="2000" strike="noStrike" dirty="0">
                <a:latin typeface="Arial"/>
              </a:rPr>
              <a:t>This setup is now proposed as an </a:t>
            </a:r>
            <a:r>
              <a:rPr lang="en-US" sz="2000" strike="noStrike" dirty="0" err="1">
                <a:latin typeface="Arial"/>
              </a:rPr>
              <a:t>intercomparison</a:t>
            </a:r>
            <a:r>
              <a:rPr lang="en-US" sz="2000" strike="noStrike" dirty="0">
                <a:latin typeface="Arial"/>
              </a:rPr>
              <a:t> exercise in the framework of the </a:t>
            </a:r>
            <a:r>
              <a:rPr lang="en-US" sz="2000" strike="noStrike" dirty="0" err="1">
                <a:latin typeface="Arial"/>
              </a:rPr>
              <a:t>gass</a:t>
            </a:r>
            <a:r>
              <a:rPr lang="en-US" sz="2000" strike="noStrike" dirty="0">
                <a:latin typeface="Arial"/>
              </a:rPr>
              <a:t> and </a:t>
            </a:r>
            <a:r>
              <a:rPr lang="en-US" sz="2000" strike="noStrike" dirty="0" err="1">
                <a:latin typeface="Arial"/>
              </a:rPr>
              <a:t>wgne</a:t>
            </a:r>
            <a:r>
              <a:rPr lang="en-US" sz="2000" strike="noStrike" dirty="0">
                <a:latin typeface="Arial"/>
              </a:rPr>
              <a:t> working groups and already aroused lots of interest with participation confirmed from ….</a:t>
            </a:r>
            <a:endParaRPr dirty="0"/>
          </a:p>
        </p:txBody>
      </p:sp>
      <p:sp>
        <p:nvSpPr>
          <p:cNvPr id="587" name="TextShape 2"/>
          <p:cNvSpPr txBox="1"/>
          <p:nvPr/>
        </p:nvSpPr>
        <p:spPr>
          <a:xfrm>
            <a:off x="4021200" y="9721080"/>
            <a:ext cx="3075840" cy="513000"/>
          </a:xfrm>
          <a:prstGeom prst="rect">
            <a:avLst/>
          </a:prstGeom>
          <a:noFill/>
          <a:ln>
            <a:noFill/>
          </a:ln>
        </p:spPr>
        <p:txBody>
          <a:bodyPr lIns="99000" tIns="49680" rIns="99000" bIns="49680" anchor="b"/>
          <a:lstStyle/>
          <a:p>
            <a:pPr algn="r">
              <a:lnSpc>
                <a:spcPct val="100000"/>
              </a:lnSpc>
            </a:pPr>
            <a:fld id="{3FB521FD-CAA0-44D0-9695-8FF746E37697}" type="slidenum">
              <a:rPr lang="en-US" sz="1300" strike="noStrike">
                <a:solidFill>
                  <a:srgbClr val="000000"/>
                </a:solidFill>
                <a:latin typeface="+mn-lt"/>
                <a:ea typeface="+mn-ea"/>
              </a:rPr>
              <a:t>22</a:t>
            </a:fld>
            <a:endParaRPr/>
          </a:p>
        </p:txBody>
      </p:sp>
    </p:spTree>
    <p:extLst>
      <p:ext uri="{BB962C8B-B14F-4D97-AF65-F5344CB8AC3E}">
        <p14:creationId xmlns:p14="http://schemas.microsoft.com/office/powerpoint/2010/main" val="3916156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0359" rtl="0" eaLnBrk="0" fontAlgn="base" latinLnBrk="0" hangingPunct="0">
              <a:lnSpc>
                <a:spcPct val="100000"/>
              </a:lnSpc>
              <a:spcBef>
                <a:spcPct val="0"/>
              </a:spcBef>
              <a:spcAft>
                <a:spcPct val="0"/>
              </a:spcAft>
              <a:buClrTx/>
              <a:buSzTx/>
              <a:buFontTx/>
              <a:buNone/>
              <a:tabLst/>
              <a:defRPr/>
            </a:pPr>
            <a:fld id="{B3E37BDE-1E16-4497-8123-4D9E05ECC396}"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20359"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03523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4538"/>
            <a:ext cx="6616700" cy="372427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D03270C-FB42-C54A-AC71-B4EEB4FA7F12}" type="slidenum">
              <a:rPr lang="en-US" smtClean="0"/>
              <a:pPr/>
              <a:t>4</a:t>
            </a:fld>
            <a:endParaRPr lang="en-US"/>
          </a:p>
        </p:txBody>
      </p:sp>
    </p:spTree>
    <p:extLst>
      <p:ext uri="{BB962C8B-B14F-4D97-AF65-F5344CB8AC3E}">
        <p14:creationId xmlns:p14="http://schemas.microsoft.com/office/powerpoint/2010/main" val="1159924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FA5D7C-5500-4FFD-92A3-68009D6EF1F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0628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D03270C-FB42-C54A-AC71-B4EEB4FA7F12}" type="slidenum">
              <a:rPr lang="en-US" smtClean="0"/>
              <a:pPr/>
              <a:t>6</a:t>
            </a:fld>
            <a:endParaRPr lang="en-US"/>
          </a:p>
        </p:txBody>
      </p:sp>
    </p:spTree>
    <p:extLst>
      <p:ext uri="{BB962C8B-B14F-4D97-AF65-F5344CB8AC3E}">
        <p14:creationId xmlns:p14="http://schemas.microsoft.com/office/powerpoint/2010/main" val="3434046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GB" dirty="0"/>
              <a:t>Similarly </a:t>
            </a:r>
            <a:r>
              <a:rPr lang="en-GB" dirty="0" err="1"/>
              <a:t>interchannel</a:t>
            </a:r>
            <a:r>
              <a:rPr lang="en-GB" dirty="0"/>
              <a:t> observation error correlations have been introduced for geostationary water vapour</a:t>
            </a:r>
          </a:p>
          <a:p>
            <a:r>
              <a:rPr lang="en-GB" dirty="0"/>
              <a:t>channels. The current instruments with multiple water vapour channels are SEVIRI (</a:t>
            </a:r>
            <a:r>
              <a:rPr lang="en-GB" dirty="0" err="1"/>
              <a:t>Meteosat</a:t>
            </a:r>
            <a:r>
              <a:rPr lang="en-GB" dirty="0"/>
              <a:t> Second</a:t>
            </a:r>
          </a:p>
          <a:p>
            <a:r>
              <a:rPr lang="en-GB" dirty="0"/>
              <a:t>Generation) (2 WV channels), and AHI (</a:t>
            </a:r>
            <a:r>
              <a:rPr lang="en-GB" dirty="0" err="1"/>
              <a:t>Himawari</a:t>
            </a:r>
            <a:r>
              <a:rPr lang="en-GB" dirty="0"/>
              <a:t>) (3 WV channels). The </a:t>
            </a:r>
            <a:r>
              <a:rPr lang="en-GB" dirty="0" err="1"/>
              <a:t>Desroziers</a:t>
            </a:r>
            <a:r>
              <a:rPr lang="en-GB" dirty="0"/>
              <a:t> diagnostic R ma-</a:t>
            </a:r>
          </a:p>
          <a:p>
            <a:r>
              <a:rPr lang="en-GB" dirty="0" err="1"/>
              <a:t>trix</a:t>
            </a:r>
            <a:r>
              <a:rPr lang="en-GB" dirty="0"/>
              <a:t> has been computed for each of these instruments (plus the GOES IMAGER which has just one WV</a:t>
            </a:r>
          </a:p>
          <a:p>
            <a:r>
              <a:rPr lang="en-GB" dirty="0"/>
              <a:t>channel), and the resulting error variances have been scaled by a factor of 6 in order to provide the best</a:t>
            </a:r>
          </a:p>
          <a:p>
            <a:r>
              <a:rPr lang="en-GB" dirty="0"/>
              <a:t>first guess fit to water vapour channels on other instruments (as well as impact at longer lead times). A</a:t>
            </a:r>
          </a:p>
          <a:p>
            <a:r>
              <a:rPr lang="en-GB" dirty="0"/>
              <a:t>further upgrade to the use of geostationary radiances is to extend their use to higher zenith angles (i.e.</a:t>
            </a:r>
          </a:p>
          <a:p>
            <a:r>
              <a:rPr lang="en-GB" dirty="0"/>
              <a:t>at the edge of the disk). At these high angles, line of sight of the satellite passes through a number of</a:t>
            </a:r>
          </a:p>
          <a:p>
            <a:r>
              <a:rPr lang="en-GB" dirty="0"/>
              <a:t>model columns. In order to improve the representation of these observations, the “slant path” method is</a:t>
            </a:r>
          </a:p>
          <a:p>
            <a:r>
              <a:rPr lang="en-GB" dirty="0"/>
              <a:t>used to perform the radiative transfer calculation along the line of sight. The configuration for CY45R1</a:t>
            </a:r>
          </a:p>
          <a:p>
            <a:r>
              <a:rPr lang="en-GB" dirty="0"/>
              <a:t>used only vertical information from a single location. Currently, geostationary radiances are rejected in</a:t>
            </a:r>
          </a:p>
          <a:p>
            <a:r>
              <a:rPr lang="en-GB" dirty="0"/>
              <a:t>the blacklist if the satellite zenith angle is greater than 60 degrees. This change allows data to be used up</a:t>
            </a:r>
          </a:p>
          <a:p>
            <a:r>
              <a:rPr lang="en-GB" dirty="0"/>
              <a:t>to zenith angles of 74 degrees, thus improving coverage at the edges of the geostationary disks. This is</a:t>
            </a:r>
          </a:p>
          <a:p>
            <a:r>
              <a:rPr lang="en-GB" dirty="0"/>
              <a:t>particularly significant in the North Atlantic, where a significant amount of Meteosat-10 data is currently</a:t>
            </a:r>
          </a:p>
          <a:p>
            <a:r>
              <a:rPr lang="en-GB" dirty="0"/>
              <a:t>not being used. These changes to geos improved the first-guess fits to independent humidity-sensitive</a:t>
            </a:r>
          </a:p>
          <a:p>
            <a:r>
              <a:rPr lang="en-GB" dirty="0"/>
              <a:t>satellite observations, and the short range forecast of relative humidity and vector wind was improved at</a:t>
            </a:r>
          </a:p>
          <a:p>
            <a:r>
              <a:rPr lang="en-GB" dirty="0"/>
              <a:t>the 200hPa level as verified against operational analyses.</a:t>
            </a:r>
          </a:p>
        </p:txBody>
      </p:sp>
      <p:sp>
        <p:nvSpPr>
          <p:cNvPr id="4" name="Slide Number Placeholder 3"/>
          <p:cNvSpPr>
            <a:spLocks noGrp="1"/>
          </p:cNvSpPr>
          <p:nvPr>
            <p:ph type="sldNum" sz="quarter" idx="10"/>
          </p:nvPr>
        </p:nvSpPr>
        <p:spPr/>
        <p:txBody>
          <a:bodyPr/>
          <a:lstStyle/>
          <a:p>
            <a:fld id="{2D03270C-FB42-C54A-AC71-B4EEB4FA7F12}" type="slidenum">
              <a:rPr lang="en-US" smtClean="0"/>
              <a:pPr/>
              <a:t>7</a:t>
            </a:fld>
            <a:endParaRPr lang="en-US"/>
          </a:p>
        </p:txBody>
      </p:sp>
    </p:spTree>
    <p:extLst>
      <p:ext uri="{BB962C8B-B14F-4D97-AF65-F5344CB8AC3E}">
        <p14:creationId xmlns:p14="http://schemas.microsoft.com/office/powerpoint/2010/main" val="2917196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 progressive step in ocean–atmosphere weakly coupled assimilation, the atmospheric analysis sea-surface</a:t>
            </a:r>
          </a:p>
          <a:p>
            <a:r>
              <a:rPr lang="en-GB" dirty="0"/>
              <a:t>temperature in the tropics is now taken from the ECMWF OCEAN5-NRT analysis rather than using the</a:t>
            </a:r>
          </a:p>
          <a:p>
            <a:r>
              <a:rPr lang="en-GB" dirty="0"/>
              <a:t>OSTIA product directly [Browne et al., 2019]. This gives improvements to forecast scores of near-surface</a:t>
            </a:r>
          </a:p>
          <a:p>
            <a:r>
              <a:rPr lang="en-GB" dirty="0"/>
              <a:t>temperatures and humidity in the tropics.</a:t>
            </a:r>
          </a:p>
        </p:txBody>
      </p:sp>
      <p:sp>
        <p:nvSpPr>
          <p:cNvPr id="4" name="Slide Number Placeholder 3"/>
          <p:cNvSpPr>
            <a:spLocks noGrp="1"/>
          </p:cNvSpPr>
          <p:nvPr>
            <p:ph type="sldNum" sz="quarter" idx="10"/>
          </p:nvPr>
        </p:nvSpPr>
        <p:spPr/>
        <p:txBody>
          <a:bodyPr/>
          <a:lstStyle/>
          <a:p>
            <a:fld id="{2D03270C-FB42-C54A-AC71-B4EEB4FA7F12}" type="slidenum">
              <a:rPr lang="en-US" smtClean="0"/>
              <a:pPr/>
              <a:t>8</a:t>
            </a:fld>
            <a:endParaRPr lang="en-US"/>
          </a:p>
        </p:txBody>
      </p:sp>
    </p:spTree>
    <p:extLst>
      <p:ext uri="{BB962C8B-B14F-4D97-AF65-F5344CB8AC3E}">
        <p14:creationId xmlns:p14="http://schemas.microsoft.com/office/powerpoint/2010/main" val="1345027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D03270C-FB42-C54A-AC71-B4EEB4FA7F12}" type="slidenum">
              <a:rPr lang="en-US" smtClean="0"/>
              <a:pPr/>
              <a:t>9</a:t>
            </a:fld>
            <a:endParaRPr lang="en-US"/>
          </a:p>
        </p:txBody>
      </p:sp>
    </p:spTree>
    <p:extLst>
      <p:ext uri="{BB962C8B-B14F-4D97-AF65-F5344CB8AC3E}">
        <p14:creationId xmlns:p14="http://schemas.microsoft.com/office/powerpoint/2010/main" val="916897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D03270C-FB42-C54A-AC71-B4EEB4FA7F12}" type="slidenum">
              <a:rPr lang="en-US" smtClean="0"/>
              <a:pPr/>
              <a:t>10</a:t>
            </a:fld>
            <a:endParaRPr lang="en-US"/>
          </a:p>
        </p:txBody>
      </p:sp>
    </p:spTree>
    <p:extLst>
      <p:ext uri="{BB962C8B-B14F-4D97-AF65-F5344CB8AC3E}">
        <p14:creationId xmlns:p14="http://schemas.microsoft.com/office/powerpoint/2010/main" val="1361173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D03270C-FB42-C54A-AC71-B4EEB4FA7F12}" type="slidenum">
              <a:rPr lang="en-US" smtClean="0"/>
              <a:pPr/>
              <a:t>11</a:t>
            </a:fld>
            <a:endParaRPr lang="en-US"/>
          </a:p>
        </p:txBody>
      </p:sp>
    </p:spTree>
    <p:extLst>
      <p:ext uri="{BB962C8B-B14F-4D97-AF65-F5344CB8AC3E}">
        <p14:creationId xmlns:p14="http://schemas.microsoft.com/office/powerpoint/2010/main" val="18089415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Date Placeholder 10"/>
          <p:cNvSpPr txBox="1">
            <a:spLocks/>
          </p:cNvSpPr>
          <p:nvPr userDrawn="1"/>
        </p:nvSpPr>
        <p:spPr>
          <a:xfrm>
            <a:off x="8076534" y="5984875"/>
            <a:ext cx="1953066" cy="365125"/>
          </a:xfrm>
          <a:prstGeom prst="rect">
            <a:avLst/>
          </a:prstGeom>
        </p:spPr>
        <p:txBody>
          <a:bodyPr vert="horz" lIns="0" tIns="0" rIns="0" bIns="0" rtlCol="0" anchor="b" anchorCtr="0"/>
          <a:lstStyle>
            <a:lvl1pPr algn="r">
              <a:defRPr>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64E83"/>
                </a:solidFill>
                <a:effectLst/>
                <a:uLnTx/>
                <a:uFillTx/>
                <a:latin typeface="+mn-lt"/>
                <a:ea typeface="+mn-ea"/>
                <a:cs typeface="+mn-cs"/>
              </a:rPr>
              <a:t>© ECMWF </a:t>
            </a:r>
            <a:fld id="{D4C56AD5-C73F-B44A-96CB-E8BE2C5CB95A}" type="datetime4">
              <a:rPr kumimoji="0" lang="en-US" sz="900" b="0" i="0" u="none" strike="noStrike" kern="1200" cap="none" spc="0" normalizeH="0" baseline="0" noProof="0" smtClean="0">
                <a:ln>
                  <a:noFill/>
                </a:ln>
                <a:solidFill>
                  <a:srgbClr val="064E83"/>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March 11, 2019</a:t>
            </a:fld>
            <a:endParaRPr kumimoji="0" lang="en-US" sz="900" b="0" i="0" u="none" strike="noStrike" kern="1200" cap="none" spc="0" normalizeH="0" baseline="0" noProof="0" dirty="0">
              <a:ln>
                <a:noFill/>
              </a:ln>
              <a:solidFill>
                <a:srgbClr val="064E83"/>
              </a:solidFill>
              <a:effectLst/>
              <a:uLnTx/>
              <a:uFillTx/>
              <a:latin typeface="+mn-lt"/>
              <a:ea typeface="+mn-ea"/>
              <a:cs typeface="+mn-cs"/>
            </a:endParaRPr>
          </a:p>
        </p:txBody>
      </p:sp>
      <p:sp>
        <p:nvSpPr>
          <p:cNvPr id="13" name="Text Placeholder 12"/>
          <p:cNvSpPr>
            <a:spLocks noGrp="1"/>
          </p:cNvSpPr>
          <p:nvPr>
            <p:ph type="body" sz="quarter" idx="10" hasCustomPrompt="1"/>
          </p:nvPr>
        </p:nvSpPr>
        <p:spPr>
          <a:xfrm>
            <a:off x="2160000" y="1294198"/>
            <a:ext cx="7869600" cy="519800"/>
          </a:xfrm>
          <a:prstGeom prst="rect">
            <a:avLst/>
          </a:prstGeom>
        </p:spPr>
        <p:txBody>
          <a:bodyPr vert="horz" lIns="0" tIns="0" rIns="0" bIns="0" anchor="b" anchorCtr="0">
            <a:spAutoFit/>
          </a:bodyPr>
          <a:lstStyle>
            <a:lvl1pPr marL="0" indent="0">
              <a:lnSpc>
                <a:spcPts val="4000"/>
              </a:lnSpc>
              <a:spcBef>
                <a:spcPts val="0"/>
              </a:spcBef>
              <a:buNone/>
              <a:defRPr sz="3600" b="1">
                <a:solidFill>
                  <a:srgbClr val="064E83"/>
                </a:solidFill>
              </a:defRPr>
            </a:lvl1pPr>
          </a:lstStyle>
          <a:p>
            <a:pPr lvl="0"/>
            <a:r>
              <a:rPr lang="en-GB" dirty="0"/>
              <a:t>Title of Presentation</a:t>
            </a:r>
          </a:p>
        </p:txBody>
      </p:sp>
      <p:sp>
        <p:nvSpPr>
          <p:cNvPr id="14" name="Text Placeholder 12"/>
          <p:cNvSpPr>
            <a:spLocks noGrp="1"/>
          </p:cNvSpPr>
          <p:nvPr>
            <p:ph type="body" sz="quarter" idx="11" hasCustomPrompt="1"/>
          </p:nvPr>
        </p:nvSpPr>
        <p:spPr>
          <a:xfrm>
            <a:off x="2160000" y="1980000"/>
            <a:ext cx="7869600" cy="382156"/>
          </a:xfrm>
          <a:prstGeom prst="rect">
            <a:avLst/>
          </a:prstGeom>
        </p:spPr>
        <p:txBody>
          <a:bodyPr vert="horz" wrap="square" lIns="0" tIns="0" rIns="0" bIns="0">
            <a:spAutoFit/>
          </a:bodyPr>
          <a:lstStyle>
            <a:lvl1pPr marL="0" indent="0">
              <a:lnSpc>
                <a:spcPts val="3000"/>
              </a:lnSpc>
              <a:spcBef>
                <a:spcPts val="0"/>
              </a:spcBef>
              <a:buNone/>
              <a:defRPr sz="2400">
                <a:solidFill>
                  <a:srgbClr val="064E83"/>
                </a:solidFill>
              </a:defRPr>
            </a:lvl1pPr>
          </a:lstStyle>
          <a:p>
            <a:pPr lvl="0"/>
            <a:r>
              <a:rPr lang="en-GB" dirty="0"/>
              <a:t>Subtitle of Presentation</a:t>
            </a:r>
          </a:p>
        </p:txBody>
      </p:sp>
      <p:sp>
        <p:nvSpPr>
          <p:cNvPr id="15" name="Text Placeholder 12"/>
          <p:cNvSpPr>
            <a:spLocks noGrp="1"/>
          </p:cNvSpPr>
          <p:nvPr>
            <p:ph type="body" sz="quarter" idx="12" hasCustomPrompt="1"/>
          </p:nvPr>
        </p:nvSpPr>
        <p:spPr>
          <a:xfrm>
            <a:off x="2160000" y="2700001"/>
            <a:ext cx="7869600" cy="307777"/>
          </a:xfrm>
          <a:prstGeom prst="rect">
            <a:avLst/>
          </a:prstGeom>
        </p:spPr>
        <p:txBody>
          <a:bodyPr vert="horz" wrap="square" lIns="0" tIns="0" rIns="0" bIns="0">
            <a:spAutoFit/>
          </a:bodyPr>
          <a:lstStyle>
            <a:lvl1pPr marL="0" indent="0">
              <a:lnSpc>
                <a:spcPts val="2400"/>
              </a:lnSpc>
              <a:spcBef>
                <a:spcPts val="0"/>
              </a:spcBef>
              <a:buNone/>
              <a:defRPr sz="2000">
                <a:solidFill>
                  <a:srgbClr val="064E83"/>
                </a:solidFill>
              </a:defRPr>
            </a:lvl1pPr>
          </a:lstStyle>
          <a:p>
            <a:pPr lvl="0"/>
            <a:r>
              <a:rPr lang="en-GB" dirty="0"/>
              <a:t>Author’s Name</a:t>
            </a:r>
          </a:p>
        </p:txBody>
      </p:sp>
      <p:sp>
        <p:nvSpPr>
          <p:cNvPr id="16" name="Text Placeholder 12"/>
          <p:cNvSpPr>
            <a:spLocks noGrp="1"/>
          </p:cNvSpPr>
          <p:nvPr>
            <p:ph type="body" sz="quarter" idx="13" hasCustomPrompt="1"/>
          </p:nvPr>
        </p:nvSpPr>
        <p:spPr>
          <a:xfrm>
            <a:off x="2160000" y="3121224"/>
            <a:ext cx="7869600" cy="254771"/>
          </a:xfrm>
          <a:prstGeom prst="rect">
            <a:avLst/>
          </a:prstGeom>
        </p:spPr>
        <p:txBody>
          <a:bodyPr vert="horz" wrap="square" lIns="0" tIns="0" rIns="0" bIns="0">
            <a:spAutoFit/>
          </a:bodyPr>
          <a:lstStyle>
            <a:lvl1pPr marL="0" indent="0">
              <a:lnSpc>
                <a:spcPts val="2000"/>
              </a:lnSpc>
              <a:spcBef>
                <a:spcPts val="0"/>
              </a:spcBef>
              <a:buNone/>
              <a:defRPr sz="1600">
                <a:solidFill>
                  <a:srgbClr val="064E83"/>
                </a:solidFill>
              </a:defRPr>
            </a:lvl1pPr>
          </a:lstStyle>
          <a:p>
            <a:pPr lvl="0"/>
            <a:r>
              <a:rPr lang="en-GB" dirty="0"/>
              <a:t>Author’s Address</a:t>
            </a:r>
          </a:p>
        </p:txBody>
      </p:sp>
      <p:sp>
        <p:nvSpPr>
          <p:cNvPr id="17" name="Text Placeholder 12"/>
          <p:cNvSpPr>
            <a:spLocks noGrp="1"/>
          </p:cNvSpPr>
          <p:nvPr>
            <p:ph type="body" sz="quarter" idx="14" hasCustomPrompt="1"/>
          </p:nvPr>
        </p:nvSpPr>
        <p:spPr>
          <a:xfrm>
            <a:off x="2160000" y="3429000"/>
            <a:ext cx="7869600" cy="228268"/>
          </a:xfrm>
          <a:prstGeom prst="rect">
            <a:avLst/>
          </a:prstGeom>
        </p:spPr>
        <p:txBody>
          <a:bodyPr vert="horz" wrap="square" lIns="0" tIns="0" rIns="0" bIns="0">
            <a:spAutoFit/>
          </a:bodyPr>
          <a:lstStyle>
            <a:lvl1pPr marL="0" indent="0">
              <a:lnSpc>
                <a:spcPts val="1800"/>
              </a:lnSpc>
              <a:spcBef>
                <a:spcPts val="0"/>
              </a:spcBef>
              <a:buNone/>
              <a:defRPr sz="1400">
                <a:solidFill>
                  <a:srgbClr val="064E83"/>
                </a:solidFill>
              </a:defRPr>
            </a:lvl1pPr>
          </a:lstStyle>
          <a:p>
            <a:pPr lvl="0"/>
            <a:r>
              <a:rPr lang="en-GB" dirty="0" err="1"/>
              <a:t>email@ddress</a:t>
            </a:r>
            <a:endParaRPr lang="en-GB" dirty="0"/>
          </a:p>
        </p:txBody>
      </p:sp>
      <p:pic>
        <p:nvPicPr>
          <p:cNvPr id="10" name="Picture 9" descr="ECMWF_Master_Logo_RGB_nostrap.png"/>
          <p:cNvPicPr>
            <a:picLocks noChangeAspect="1"/>
          </p:cNvPicPr>
          <p:nvPr userDrawn="1"/>
        </p:nvPicPr>
        <p:blipFill>
          <a:blip r:embed="rId2"/>
          <a:stretch>
            <a:fillRect/>
          </a:stretch>
        </p:blipFill>
        <p:spPr>
          <a:xfrm>
            <a:off x="2160000" y="5984875"/>
            <a:ext cx="2135591" cy="36695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27B39-28EC-4A91-B00F-8FDD966C25E6}"/>
              </a:ext>
            </a:extLst>
          </p:cNvPr>
          <p:cNvSpPr>
            <a:spLocks noGrp="1"/>
          </p:cNvSpPr>
          <p:nvPr>
            <p:ph type="title"/>
          </p:nvPr>
        </p:nvSpPr>
        <p:spPr>
          <a:xfrm>
            <a:off x="831633" y="1709739"/>
            <a:ext cx="10512862" cy="2852737"/>
          </a:xfrm>
        </p:spPr>
        <p:txBody>
          <a:bodyPr anchor="b"/>
          <a:lstStyle>
            <a:lvl1pPr>
              <a:defRPr sz="5998"/>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56DBC1-4099-4023-9A24-B246033DFF3A}"/>
              </a:ext>
            </a:extLst>
          </p:cNvPr>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7C91F46-6F39-4512-A478-AD8B471EFCDC}"/>
              </a:ext>
            </a:extLst>
          </p:cNvPr>
          <p:cNvSpPr>
            <a:spLocks noGrp="1"/>
          </p:cNvSpPr>
          <p:nvPr>
            <p:ph type="dt" sz="half" idx="10"/>
          </p:nvPr>
        </p:nvSpPr>
        <p:spPr/>
        <p:txBody>
          <a:bodyPr/>
          <a:lstStyle/>
          <a:p>
            <a:fld id="{CE85D306-CFC6-4D80-9438-7A34F5464A8A}" type="datetimeFigureOut">
              <a:rPr lang="en-GB" smtClean="0"/>
              <a:t>11/03/2019</a:t>
            </a:fld>
            <a:endParaRPr lang="en-GB"/>
          </a:p>
        </p:txBody>
      </p:sp>
      <p:sp>
        <p:nvSpPr>
          <p:cNvPr id="5" name="Footer Placeholder 4">
            <a:extLst>
              <a:ext uri="{FF2B5EF4-FFF2-40B4-BE49-F238E27FC236}">
                <a16:creationId xmlns:a16="http://schemas.microsoft.com/office/drawing/2014/main" id="{408D28A9-E7E7-4A58-891B-3C41691228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61F71A-2F02-4448-9A38-5723BE151F32}"/>
              </a:ext>
            </a:extLst>
          </p:cNvPr>
          <p:cNvSpPr>
            <a:spLocks noGrp="1"/>
          </p:cNvSpPr>
          <p:nvPr>
            <p:ph type="sldNum" sz="quarter" idx="12"/>
          </p:nvPr>
        </p:nvSpPr>
        <p:spPr/>
        <p:txBody>
          <a:bodyPr/>
          <a:lstStyle/>
          <a:p>
            <a:fld id="{31D789C2-1316-454B-AFB1-794A5716D81A}" type="slidenum">
              <a:rPr lang="en-GB" smtClean="0"/>
              <a:t>‹#›</a:t>
            </a:fld>
            <a:endParaRPr lang="en-GB"/>
          </a:p>
        </p:txBody>
      </p:sp>
    </p:spTree>
    <p:extLst>
      <p:ext uri="{BB962C8B-B14F-4D97-AF65-F5344CB8AC3E}">
        <p14:creationId xmlns:p14="http://schemas.microsoft.com/office/powerpoint/2010/main" val="1964277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B2655-A2F8-4198-BF25-948F52D6A0A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171FFC4-88AD-4FE4-B773-4012E2E6C687}"/>
              </a:ext>
            </a:extLst>
          </p:cNvPr>
          <p:cNvSpPr>
            <a:spLocks noGrp="1"/>
          </p:cNvSpPr>
          <p:nvPr>
            <p:ph sz="half" idx="1"/>
          </p:nvPr>
        </p:nvSpPr>
        <p:spPr>
          <a:xfrm>
            <a:off x="837982" y="1825625"/>
            <a:ext cx="518025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2D632CB-89D0-47C1-8A86-65F3FFF460CE}"/>
              </a:ext>
            </a:extLst>
          </p:cNvPr>
          <p:cNvSpPr>
            <a:spLocks noGrp="1"/>
          </p:cNvSpPr>
          <p:nvPr>
            <p:ph sz="half" idx="2"/>
          </p:nvPr>
        </p:nvSpPr>
        <p:spPr>
          <a:xfrm>
            <a:off x="6170592" y="1825625"/>
            <a:ext cx="518025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F3DB14B-D933-46CA-9225-732109FF9605}"/>
              </a:ext>
            </a:extLst>
          </p:cNvPr>
          <p:cNvSpPr>
            <a:spLocks noGrp="1"/>
          </p:cNvSpPr>
          <p:nvPr>
            <p:ph type="dt" sz="half" idx="10"/>
          </p:nvPr>
        </p:nvSpPr>
        <p:spPr/>
        <p:txBody>
          <a:bodyPr/>
          <a:lstStyle/>
          <a:p>
            <a:fld id="{CE85D306-CFC6-4D80-9438-7A34F5464A8A}" type="datetimeFigureOut">
              <a:rPr lang="en-GB" smtClean="0"/>
              <a:t>11/03/2019</a:t>
            </a:fld>
            <a:endParaRPr lang="en-GB"/>
          </a:p>
        </p:txBody>
      </p:sp>
      <p:sp>
        <p:nvSpPr>
          <p:cNvPr id="6" name="Footer Placeholder 5">
            <a:extLst>
              <a:ext uri="{FF2B5EF4-FFF2-40B4-BE49-F238E27FC236}">
                <a16:creationId xmlns:a16="http://schemas.microsoft.com/office/drawing/2014/main" id="{EC406493-2953-4C93-8311-2E011CFD130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DEA890-AF44-4771-90FF-27F37F950300}"/>
              </a:ext>
            </a:extLst>
          </p:cNvPr>
          <p:cNvSpPr>
            <a:spLocks noGrp="1"/>
          </p:cNvSpPr>
          <p:nvPr>
            <p:ph type="sldNum" sz="quarter" idx="12"/>
          </p:nvPr>
        </p:nvSpPr>
        <p:spPr/>
        <p:txBody>
          <a:bodyPr/>
          <a:lstStyle/>
          <a:p>
            <a:fld id="{31D789C2-1316-454B-AFB1-794A5716D81A}" type="slidenum">
              <a:rPr lang="en-GB" smtClean="0"/>
              <a:t>‹#›</a:t>
            </a:fld>
            <a:endParaRPr lang="en-GB"/>
          </a:p>
        </p:txBody>
      </p:sp>
    </p:spTree>
    <p:extLst>
      <p:ext uri="{BB962C8B-B14F-4D97-AF65-F5344CB8AC3E}">
        <p14:creationId xmlns:p14="http://schemas.microsoft.com/office/powerpoint/2010/main" val="887215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0D679-7261-465A-9F11-4E3CE41AE8BE}"/>
              </a:ext>
            </a:extLst>
          </p:cNvPr>
          <p:cNvSpPr>
            <a:spLocks noGrp="1"/>
          </p:cNvSpPr>
          <p:nvPr>
            <p:ph type="title"/>
          </p:nvPr>
        </p:nvSpPr>
        <p:spPr>
          <a:xfrm>
            <a:off x="839569" y="365126"/>
            <a:ext cx="10512862"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390D8CD-7B3D-4761-9220-BD25A8181AA6}"/>
              </a:ext>
            </a:extLst>
          </p:cNvPr>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AFD4546-4F5B-46E6-A4FF-59964AA8ED49}"/>
              </a:ext>
            </a:extLst>
          </p:cNvPr>
          <p:cNvSpPr>
            <a:spLocks noGrp="1"/>
          </p:cNvSpPr>
          <p:nvPr>
            <p:ph sz="half" idx="2"/>
          </p:nvPr>
        </p:nvSpPr>
        <p:spPr>
          <a:xfrm>
            <a:off x="839570" y="2505075"/>
            <a:ext cx="5156444"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3A467EB-10D4-49FB-80EA-784866AD2A53}"/>
              </a:ext>
            </a:extLst>
          </p:cNvPr>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52090F4-5834-429C-8152-B21B131B9DEF}"/>
              </a:ext>
            </a:extLst>
          </p:cNvPr>
          <p:cNvSpPr>
            <a:spLocks noGrp="1"/>
          </p:cNvSpPr>
          <p:nvPr>
            <p:ph sz="quarter" idx="4"/>
          </p:nvPr>
        </p:nvSpPr>
        <p:spPr>
          <a:xfrm>
            <a:off x="6170593" y="2505075"/>
            <a:ext cx="518183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B8B699C-C212-474F-A0C1-68CA58A6BA91}"/>
              </a:ext>
            </a:extLst>
          </p:cNvPr>
          <p:cNvSpPr>
            <a:spLocks noGrp="1"/>
          </p:cNvSpPr>
          <p:nvPr>
            <p:ph type="dt" sz="half" idx="10"/>
          </p:nvPr>
        </p:nvSpPr>
        <p:spPr/>
        <p:txBody>
          <a:bodyPr/>
          <a:lstStyle/>
          <a:p>
            <a:fld id="{CE85D306-CFC6-4D80-9438-7A34F5464A8A}" type="datetimeFigureOut">
              <a:rPr lang="en-GB" smtClean="0"/>
              <a:t>11/03/2019</a:t>
            </a:fld>
            <a:endParaRPr lang="en-GB"/>
          </a:p>
        </p:txBody>
      </p:sp>
      <p:sp>
        <p:nvSpPr>
          <p:cNvPr id="8" name="Footer Placeholder 7">
            <a:extLst>
              <a:ext uri="{FF2B5EF4-FFF2-40B4-BE49-F238E27FC236}">
                <a16:creationId xmlns:a16="http://schemas.microsoft.com/office/drawing/2014/main" id="{A6F26401-972D-462E-AD64-7EEAE77F029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39CC1C0-F922-4037-BADE-F901B6F49E63}"/>
              </a:ext>
            </a:extLst>
          </p:cNvPr>
          <p:cNvSpPr>
            <a:spLocks noGrp="1"/>
          </p:cNvSpPr>
          <p:nvPr>
            <p:ph type="sldNum" sz="quarter" idx="12"/>
          </p:nvPr>
        </p:nvSpPr>
        <p:spPr/>
        <p:txBody>
          <a:bodyPr/>
          <a:lstStyle/>
          <a:p>
            <a:fld id="{31D789C2-1316-454B-AFB1-794A5716D81A}" type="slidenum">
              <a:rPr lang="en-GB" smtClean="0"/>
              <a:t>‹#›</a:t>
            </a:fld>
            <a:endParaRPr lang="en-GB"/>
          </a:p>
        </p:txBody>
      </p:sp>
    </p:spTree>
    <p:extLst>
      <p:ext uri="{BB962C8B-B14F-4D97-AF65-F5344CB8AC3E}">
        <p14:creationId xmlns:p14="http://schemas.microsoft.com/office/powerpoint/2010/main" val="31185751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2E25F-80CD-4DAA-B7A3-33E138F3A98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0437A93-1E1F-446B-9C2C-8286915EA8DB}"/>
              </a:ext>
            </a:extLst>
          </p:cNvPr>
          <p:cNvSpPr>
            <a:spLocks noGrp="1"/>
          </p:cNvSpPr>
          <p:nvPr>
            <p:ph type="dt" sz="half" idx="10"/>
          </p:nvPr>
        </p:nvSpPr>
        <p:spPr/>
        <p:txBody>
          <a:bodyPr/>
          <a:lstStyle/>
          <a:p>
            <a:fld id="{CE85D306-CFC6-4D80-9438-7A34F5464A8A}" type="datetimeFigureOut">
              <a:rPr lang="en-GB" smtClean="0"/>
              <a:t>11/03/2019</a:t>
            </a:fld>
            <a:endParaRPr lang="en-GB"/>
          </a:p>
        </p:txBody>
      </p:sp>
      <p:sp>
        <p:nvSpPr>
          <p:cNvPr id="4" name="Footer Placeholder 3">
            <a:extLst>
              <a:ext uri="{FF2B5EF4-FFF2-40B4-BE49-F238E27FC236}">
                <a16:creationId xmlns:a16="http://schemas.microsoft.com/office/drawing/2014/main" id="{94A8DBF0-B51C-474D-A383-3FB7CAA019B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CCF9C8B-72B4-410A-A48F-D9BDF0171F1D}"/>
              </a:ext>
            </a:extLst>
          </p:cNvPr>
          <p:cNvSpPr>
            <a:spLocks noGrp="1"/>
          </p:cNvSpPr>
          <p:nvPr>
            <p:ph type="sldNum" sz="quarter" idx="12"/>
          </p:nvPr>
        </p:nvSpPr>
        <p:spPr/>
        <p:txBody>
          <a:bodyPr/>
          <a:lstStyle/>
          <a:p>
            <a:fld id="{31D789C2-1316-454B-AFB1-794A5716D81A}" type="slidenum">
              <a:rPr lang="en-GB" smtClean="0"/>
              <a:t>‹#›</a:t>
            </a:fld>
            <a:endParaRPr lang="en-GB"/>
          </a:p>
        </p:txBody>
      </p:sp>
    </p:spTree>
    <p:extLst>
      <p:ext uri="{BB962C8B-B14F-4D97-AF65-F5344CB8AC3E}">
        <p14:creationId xmlns:p14="http://schemas.microsoft.com/office/powerpoint/2010/main" val="17995153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36497D-293C-4B4A-B509-F03A61E97620}"/>
              </a:ext>
            </a:extLst>
          </p:cNvPr>
          <p:cNvSpPr>
            <a:spLocks noGrp="1"/>
          </p:cNvSpPr>
          <p:nvPr>
            <p:ph type="dt" sz="half" idx="10"/>
          </p:nvPr>
        </p:nvSpPr>
        <p:spPr/>
        <p:txBody>
          <a:bodyPr/>
          <a:lstStyle/>
          <a:p>
            <a:fld id="{CE85D306-CFC6-4D80-9438-7A34F5464A8A}" type="datetimeFigureOut">
              <a:rPr lang="en-GB" smtClean="0"/>
              <a:t>11/03/2019</a:t>
            </a:fld>
            <a:endParaRPr lang="en-GB"/>
          </a:p>
        </p:txBody>
      </p:sp>
      <p:sp>
        <p:nvSpPr>
          <p:cNvPr id="3" name="Footer Placeholder 2">
            <a:extLst>
              <a:ext uri="{FF2B5EF4-FFF2-40B4-BE49-F238E27FC236}">
                <a16:creationId xmlns:a16="http://schemas.microsoft.com/office/drawing/2014/main" id="{12EAE191-F5AE-4E26-8D7F-745199620EA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9313C37-D860-4B7E-B727-889AD0C77923}"/>
              </a:ext>
            </a:extLst>
          </p:cNvPr>
          <p:cNvSpPr>
            <a:spLocks noGrp="1"/>
          </p:cNvSpPr>
          <p:nvPr>
            <p:ph type="sldNum" sz="quarter" idx="12"/>
          </p:nvPr>
        </p:nvSpPr>
        <p:spPr/>
        <p:txBody>
          <a:bodyPr/>
          <a:lstStyle/>
          <a:p>
            <a:fld id="{31D789C2-1316-454B-AFB1-794A5716D81A}" type="slidenum">
              <a:rPr lang="en-GB" smtClean="0"/>
              <a:t>‹#›</a:t>
            </a:fld>
            <a:endParaRPr lang="en-GB"/>
          </a:p>
        </p:txBody>
      </p:sp>
    </p:spTree>
    <p:extLst>
      <p:ext uri="{BB962C8B-B14F-4D97-AF65-F5344CB8AC3E}">
        <p14:creationId xmlns:p14="http://schemas.microsoft.com/office/powerpoint/2010/main" val="586279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0A5CD-DA19-439E-BEDA-4E9B8182CA2F}"/>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7AFAC79-D502-4C11-891E-6AC8D4946B04}"/>
              </a:ext>
            </a:extLst>
          </p:cNvPr>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6C63BB1-30E1-4B95-9573-9426A29F84ED}"/>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F5B482F-1E58-4429-B793-D34970EF9F4B}"/>
              </a:ext>
            </a:extLst>
          </p:cNvPr>
          <p:cNvSpPr>
            <a:spLocks noGrp="1"/>
          </p:cNvSpPr>
          <p:nvPr>
            <p:ph type="dt" sz="half" idx="10"/>
          </p:nvPr>
        </p:nvSpPr>
        <p:spPr/>
        <p:txBody>
          <a:bodyPr/>
          <a:lstStyle/>
          <a:p>
            <a:fld id="{CE85D306-CFC6-4D80-9438-7A34F5464A8A}" type="datetimeFigureOut">
              <a:rPr lang="en-GB" smtClean="0"/>
              <a:t>11/03/2019</a:t>
            </a:fld>
            <a:endParaRPr lang="en-GB"/>
          </a:p>
        </p:txBody>
      </p:sp>
      <p:sp>
        <p:nvSpPr>
          <p:cNvPr id="6" name="Footer Placeholder 5">
            <a:extLst>
              <a:ext uri="{FF2B5EF4-FFF2-40B4-BE49-F238E27FC236}">
                <a16:creationId xmlns:a16="http://schemas.microsoft.com/office/drawing/2014/main" id="{8BF10B6B-66A7-43CA-A04A-652D4A8905A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13EDFD3-C06C-4B4A-B296-88F0BC97F2F4}"/>
              </a:ext>
            </a:extLst>
          </p:cNvPr>
          <p:cNvSpPr>
            <a:spLocks noGrp="1"/>
          </p:cNvSpPr>
          <p:nvPr>
            <p:ph type="sldNum" sz="quarter" idx="12"/>
          </p:nvPr>
        </p:nvSpPr>
        <p:spPr/>
        <p:txBody>
          <a:bodyPr/>
          <a:lstStyle/>
          <a:p>
            <a:fld id="{31D789C2-1316-454B-AFB1-794A5716D81A}" type="slidenum">
              <a:rPr lang="en-GB" smtClean="0"/>
              <a:t>‹#›</a:t>
            </a:fld>
            <a:endParaRPr lang="en-GB"/>
          </a:p>
        </p:txBody>
      </p:sp>
    </p:spTree>
    <p:extLst>
      <p:ext uri="{BB962C8B-B14F-4D97-AF65-F5344CB8AC3E}">
        <p14:creationId xmlns:p14="http://schemas.microsoft.com/office/powerpoint/2010/main" val="39521073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AEC6B-64E3-40F0-9FDF-FB61854E41CD}"/>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6A07553-C9F4-4E56-8174-B6D89461EF6B}"/>
              </a:ext>
            </a:extLst>
          </p:cNvPr>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GB"/>
          </a:p>
        </p:txBody>
      </p:sp>
      <p:sp>
        <p:nvSpPr>
          <p:cNvPr id="4" name="Text Placeholder 3">
            <a:extLst>
              <a:ext uri="{FF2B5EF4-FFF2-40B4-BE49-F238E27FC236}">
                <a16:creationId xmlns:a16="http://schemas.microsoft.com/office/drawing/2014/main" id="{E8815434-384F-407B-87B2-0BB76B4254B0}"/>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D702045-F3B4-4235-AC90-8274C3AF3E54}"/>
              </a:ext>
            </a:extLst>
          </p:cNvPr>
          <p:cNvSpPr>
            <a:spLocks noGrp="1"/>
          </p:cNvSpPr>
          <p:nvPr>
            <p:ph type="dt" sz="half" idx="10"/>
          </p:nvPr>
        </p:nvSpPr>
        <p:spPr/>
        <p:txBody>
          <a:bodyPr/>
          <a:lstStyle/>
          <a:p>
            <a:fld id="{CE85D306-CFC6-4D80-9438-7A34F5464A8A}" type="datetimeFigureOut">
              <a:rPr lang="en-GB" smtClean="0"/>
              <a:t>11/03/2019</a:t>
            </a:fld>
            <a:endParaRPr lang="en-GB"/>
          </a:p>
        </p:txBody>
      </p:sp>
      <p:sp>
        <p:nvSpPr>
          <p:cNvPr id="6" name="Footer Placeholder 5">
            <a:extLst>
              <a:ext uri="{FF2B5EF4-FFF2-40B4-BE49-F238E27FC236}">
                <a16:creationId xmlns:a16="http://schemas.microsoft.com/office/drawing/2014/main" id="{8BBB76DC-56F2-44D4-BF70-EC261121E2C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F2B7323-6BC3-4CE3-A151-97C0355B5870}"/>
              </a:ext>
            </a:extLst>
          </p:cNvPr>
          <p:cNvSpPr>
            <a:spLocks noGrp="1"/>
          </p:cNvSpPr>
          <p:nvPr>
            <p:ph type="sldNum" sz="quarter" idx="12"/>
          </p:nvPr>
        </p:nvSpPr>
        <p:spPr/>
        <p:txBody>
          <a:bodyPr/>
          <a:lstStyle/>
          <a:p>
            <a:fld id="{31D789C2-1316-454B-AFB1-794A5716D81A}" type="slidenum">
              <a:rPr lang="en-GB" smtClean="0"/>
              <a:t>‹#›</a:t>
            </a:fld>
            <a:endParaRPr lang="en-GB"/>
          </a:p>
        </p:txBody>
      </p:sp>
    </p:spTree>
    <p:extLst>
      <p:ext uri="{BB962C8B-B14F-4D97-AF65-F5344CB8AC3E}">
        <p14:creationId xmlns:p14="http://schemas.microsoft.com/office/powerpoint/2010/main" val="31458039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6DC39-E4D6-475A-8AFB-D512601B542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3A15D30-A08A-4348-AF7E-585BD6BC4EA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1B03DB-76A7-43DC-B995-D1DA2A65478B}"/>
              </a:ext>
            </a:extLst>
          </p:cNvPr>
          <p:cNvSpPr>
            <a:spLocks noGrp="1"/>
          </p:cNvSpPr>
          <p:nvPr>
            <p:ph type="dt" sz="half" idx="10"/>
          </p:nvPr>
        </p:nvSpPr>
        <p:spPr/>
        <p:txBody>
          <a:bodyPr/>
          <a:lstStyle/>
          <a:p>
            <a:fld id="{CE85D306-CFC6-4D80-9438-7A34F5464A8A}" type="datetimeFigureOut">
              <a:rPr lang="en-GB" smtClean="0"/>
              <a:t>11/03/2019</a:t>
            </a:fld>
            <a:endParaRPr lang="en-GB"/>
          </a:p>
        </p:txBody>
      </p:sp>
      <p:sp>
        <p:nvSpPr>
          <p:cNvPr id="5" name="Footer Placeholder 4">
            <a:extLst>
              <a:ext uri="{FF2B5EF4-FFF2-40B4-BE49-F238E27FC236}">
                <a16:creationId xmlns:a16="http://schemas.microsoft.com/office/drawing/2014/main" id="{216652A3-45A0-44D0-A3FC-02260202EE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87E6CC2-8D46-48B4-8DC9-5A4C2EE4A53E}"/>
              </a:ext>
            </a:extLst>
          </p:cNvPr>
          <p:cNvSpPr>
            <a:spLocks noGrp="1"/>
          </p:cNvSpPr>
          <p:nvPr>
            <p:ph type="sldNum" sz="quarter" idx="12"/>
          </p:nvPr>
        </p:nvSpPr>
        <p:spPr/>
        <p:txBody>
          <a:bodyPr/>
          <a:lstStyle/>
          <a:p>
            <a:fld id="{31D789C2-1316-454B-AFB1-794A5716D81A}" type="slidenum">
              <a:rPr lang="en-GB" smtClean="0"/>
              <a:t>‹#›</a:t>
            </a:fld>
            <a:endParaRPr lang="en-GB"/>
          </a:p>
        </p:txBody>
      </p:sp>
    </p:spTree>
    <p:extLst>
      <p:ext uri="{BB962C8B-B14F-4D97-AF65-F5344CB8AC3E}">
        <p14:creationId xmlns:p14="http://schemas.microsoft.com/office/powerpoint/2010/main" val="17645493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3324E0-04A7-42F9-869C-BE44121FA847}"/>
              </a:ext>
            </a:extLst>
          </p:cNvPr>
          <p:cNvSpPr>
            <a:spLocks noGrp="1"/>
          </p:cNvSpPr>
          <p:nvPr>
            <p:ph type="title" orient="vert"/>
          </p:nvPr>
        </p:nvSpPr>
        <p:spPr>
          <a:xfrm>
            <a:off x="8722628" y="365125"/>
            <a:ext cx="262821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138077E-67E4-4154-884D-2543A1AABAE6}"/>
              </a:ext>
            </a:extLst>
          </p:cNvPr>
          <p:cNvSpPr>
            <a:spLocks noGrp="1"/>
          </p:cNvSpPr>
          <p:nvPr>
            <p:ph type="body" orient="vert" idx="1"/>
          </p:nvPr>
        </p:nvSpPr>
        <p:spPr>
          <a:xfrm>
            <a:off x="837982" y="365125"/>
            <a:ext cx="773228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0BC70E7-E839-4428-BF88-E80AF4A504BA}"/>
              </a:ext>
            </a:extLst>
          </p:cNvPr>
          <p:cNvSpPr>
            <a:spLocks noGrp="1"/>
          </p:cNvSpPr>
          <p:nvPr>
            <p:ph type="dt" sz="half" idx="10"/>
          </p:nvPr>
        </p:nvSpPr>
        <p:spPr/>
        <p:txBody>
          <a:bodyPr/>
          <a:lstStyle/>
          <a:p>
            <a:fld id="{CE85D306-CFC6-4D80-9438-7A34F5464A8A}" type="datetimeFigureOut">
              <a:rPr lang="en-GB" smtClean="0"/>
              <a:t>11/03/2019</a:t>
            </a:fld>
            <a:endParaRPr lang="en-GB"/>
          </a:p>
        </p:txBody>
      </p:sp>
      <p:sp>
        <p:nvSpPr>
          <p:cNvPr id="5" name="Footer Placeholder 4">
            <a:extLst>
              <a:ext uri="{FF2B5EF4-FFF2-40B4-BE49-F238E27FC236}">
                <a16:creationId xmlns:a16="http://schemas.microsoft.com/office/drawing/2014/main" id="{1F22576B-70C3-4784-988A-BCE251D3F8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E08B9F-EE4B-44B0-8AD8-A9CCF91B288C}"/>
              </a:ext>
            </a:extLst>
          </p:cNvPr>
          <p:cNvSpPr>
            <a:spLocks noGrp="1"/>
          </p:cNvSpPr>
          <p:nvPr>
            <p:ph type="sldNum" sz="quarter" idx="12"/>
          </p:nvPr>
        </p:nvSpPr>
        <p:spPr/>
        <p:txBody>
          <a:bodyPr/>
          <a:lstStyle/>
          <a:p>
            <a:fld id="{31D789C2-1316-454B-AFB1-794A5716D81A}" type="slidenum">
              <a:rPr lang="en-GB" smtClean="0"/>
              <a:t>‹#›</a:t>
            </a:fld>
            <a:endParaRPr lang="en-GB"/>
          </a:p>
        </p:txBody>
      </p:sp>
    </p:spTree>
    <p:extLst>
      <p:ext uri="{BB962C8B-B14F-4D97-AF65-F5344CB8AC3E}">
        <p14:creationId xmlns:p14="http://schemas.microsoft.com/office/powerpoint/2010/main" val="8448334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404" y="273352"/>
            <a:ext cx="10968827" cy="1145009"/>
          </a:xfrm>
          <a:prstGeom prst="rect">
            <a:avLst/>
          </a:prstGeom>
        </p:spPr>
        <p:txBody>
          <a:bodyPr lIns="0" tIns="0" rIns="0" bIns="0" anchor="ctr"/>
          <a:lstStyle/>
          <a:p>
            <a:pPr algn="ctr"/>
            <a:endParaRPr lang="en-GB" sz="3992" b="0" strike="noStrike" spc="-1">
              <a:solidFill>
                <a:srgbClr val="000000"/>
              </a:solidFill>
              <a:uFill>
                <a:solidFill>
                  <a:srgbClr val="FFFFFF"/>
                </a:solidFill>
              </a:uFill>
              <a:latin typeface="Arial"/>
            </a:endParaRPr>
          </a:p>
        </p:txBody>
      </p:sp>
      <p:sp>
        <p:nvSpPr>
          <p:cNvPr id="6" name="PlaceHolder 2"/>
          <p:cNvSpPr>
            <a:spLocks noGrp="1"/>
          </p:cNvSpPr>
          <p:nvPr>
            <p:ph type="subTitle"/>
          </p:nvPr>
        </p:nvSpPr>
        <p:spPr>
          <a:xfrm>
            <a:off x="609404" y="1604841"/>
            <a:ext cx="10968827" cy="3977484"/>
          </a:xfrm>
          <a:prstGeom prst="rect">
            <a:avLst/>
          </a:prstGeom>
        </p:spPr>
        <p:txBody>
          <a:bodyPr lIns="0" tIns="0" rIns="0" bIns="0" anchor="ctr"/>
          <a:lstStyle/>
          <a:p>
            <a:pPr algn="ctr"/>
            <a:endParaRPr lang="en-GB" sz="2903" b="0" strike="noStrike" spc="-1">
              <a:solidFill>
                <a:srgbClr val="000000"/>
              </a:solidFill>
              <a:uFill>
                <a:solidFill>
                  <a:srgbClr val="FFFFFF"/>
                </a:solidFill>
              </a:uFill>
              <a:latin typeface="Arial"/>
            </a:endParaRPr>
          </a:p>
        </p:txBody>
      </p:sp>
      <p:sp>
        <p:nvSpPr>
          <p:cNvPr id="4" name="Slide Number Placeholder 2">
            <a:extLst>
              <a:ext uri="{FF2B5EF4-FFF2-40B4-BE49-F238E27FC236}">
                <a16:creationId xmlns:a16="http://schemas.microsoft.com/office/drawing/2014/main" id="{C0A43936-4CC4-4EF1-93FF-FE4D41667139}"/>
              </a:ext>
            </a:extLst>
          </p:cNvPr>
          <p:cNvSpPr>
            <a:spLocks noGrp="1"/>
          </p:cNvSpPr>
          <p:nvPr>
            <p:ph type="sldNum" sz="quarter" idx="10"/>
          </p:nvPr>
        </p:nvSpPr>
        <p:spPr>
          <a:xfrm>
            <a:off x="10029600" y="6454553"/>
            <a:ext cx="2159224" cy="216000"/>
          </a:xfrm>
          <a:prstGeom prst="rect">
            <a:avLst/>
          </a:prstGeom>
        </p:spPr>
        <p:txBody>
          <a:bodyPr lIns="0" tIns="0" rIns="0" bIns="0" anchor="b" anchorCtr="0"/>
          <a:lstStyle>
            <a:lvl1pPr algn="ctr">
              <a:defRPr sz="900" b="1">
                <a:solidFill>
                  <a:srgbClr val="064E83"/>
                </a:solidFill>
              </a:defRPr>
            </a:lvl1pPr>
          </a:lstStyle>
          <a:p>
            <a:fld id="{6B3B0B0F-E794-1244-9699-107C60B9C23A}" type="slidenum">
              <a:rPr lang="en-US" smtClean="0"/>
              <a:pPr/>
              <a:t>‹#›</a:t>
            </a:fld>
            <a:endParaRPr lang="en-US" dirty="0"/>
          </a:p>
        </p:txBody>
      </p:sp>
    </p:spTree>
    <p:extLst>
      <p:ext uri="{BB962C8B-B14F-4D97-AF65-F5344CB8AC3E}">
        <p14:creationId xmlns:p14="http://schemas.microsoft.com/office/powerpoint/2010/main" val="2912691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itle 8"/>
          <p:cNvSpPr>
            <a:spLocks noGrp="1"/>
          </p:cNvSpPr>
          <p:nvPr>
            <p:ph type="title"/>
          </p:nvPr>
        </p:nvSpPr>
        <p:spPr>
          <a:xfrm>
            <a:off x="2160000" y="360000"/>
            <a:ext cx="7869600" cy="369332"/>
          </a:xfrm>
          <a:prstGeom prst="rect">
            <a:avLst/>
          </a:prstGeom>
        </p:spPr>
        <p:txBody>
          <a:bodyPr lIns="0" tIns="0" rIns="0" bIns="0"/>
          <a:lstStyle>
            <a:lvl1pPr>
              <a:defRPr>
                <a:solidFill>
                  <a:srgbClr val="064E83"/>
                </a:solidFill>
              </a:defRPr>
            </a:lvl1pPr>
          </a:lstStyle>
          <a:p>
            <a:r>
              <a:rPr lang="en-GB"/>
              <a:t>Click to edit Master title style</a:t>
            </a:r>
            <a:endParaRPr lang="en-US" dirty="0"/>
          </a:p>
        </p:txBody>
      </p:sp>
      <p:sp>
        <p:nvSpPr>
          <p:cNvPr id="11" name="Content Placeholder 10"/>
          <p:cNvSpPr>
            <a:spLocks noGrp="1"/>
          </p:cNvSpPr>
          <p:nvPr>
            <p:ph sz="quarter" idx="14" hasCustomPrompt="1"/>
          </p:nvPr>
        </p:nvSpPr>
        <p:spPr>
          <a:xfrm>
            <a:off x="2159999" y="936000"/>
            <a:ext cx="7869601" cy="4986000"/>
          </a:xfrm>
          <a:prstGeom prst="rect">
            <a:avLst/>
          </a:prstGeom>
        </p:spPr>
        <p:txBody>
          <a:bodyPr lIns="0" tIns="0" rIns="0" bIns="0"/>
          <a:lstStyle>
            <a:lvl1pPr marL="0" indent="-180000">
              <a:lnSpc>
                <a:spcPts val="2200"/>
              </a:lnSpc>
              <a:spcBef>
                <a:spcPts val="1100"/>
              </a:spcBef>
              <a:buClr>
                <a:srgbClr val="064E83"/>
              </a:buClr>
              <a:defRPr sz="1800">
                <a:solidFill>
                  <a:schemeClr val="tx1"/>
                </a:solidFill>
              </a:defRPr>
            </a:lvl1pPr>
            <a:lvl2pPr marL="630000" indent="-270000">
              <a:lnSpc>
                <a:spcPts val="2000"/>
              </a:lnSpc>
              <a:spcBef>
                <a:spcPts val="1000"/>
              </a:spcBef>
              <a:buClr>
                <a:srgbClr val="064E83"/>
              </a:buClr>
              <a:defRPr sz="1600">
                <a:solidFill>
                  <a:schemeClr val="tx1"/>
                </a:solidFill>
              </a:defRPr>
            </a:lvl2pPr>
            <a:lvl3pPr marL="990000" indent="-270000">
              <a:lnSpc>
                <a:spcPts val="1800"/>
              </a:lnSpc>
              <a:spcBef>
                <a:spcPts val="900"/>
              </a:spcBef>
              <a:buClr>
                <a:srgbClr val="064E83"/>
              </a:buClr>
              <a:defRPr sz="1400">
                <a:solidFill>
                  <a:schemeClr val="tx1"/>
                </a:solidFill>
              </a:defRPr>
            </a:lvl3pPr>
            <a:lvl4pPr marL="1350000" indent="-270000">
              <a:lnSpc>
                <a:spcPts val="1600"/>
              </a:lnSpc>
              <a:spcBef>
                <a:spcPts val="800"/>
              </a:spcBef>
              <a:buClr>
                <a:srgbClr val="064E83"/>
              </a:buClr>
              <a:defRPr sz="1200">
                <a:solidFill>
                  <a:schemeClr val="tx1"/>
                </a:solidFill>
              </a:defRPr>
            </a:lvl4pPr>
            <a:lvl5pPr marL="1710000" indent="-270000">
              <a:lnSpc>
                <a:spcPts val="1400"/>
              </a:lnSpc>
              <a:spcBef>
                <a:spcPts val="700"/>
              </a:spcBef>
              <a:buClr>
                <a:srgbClr val="064E83"/>
              </a:buClr>
              <a:defRPr sz="1000">
                <a:solidFill>
                  <a:schemeClr val="tx1"/>
                </a:solidFill>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2" name="Slide Number Placeholder 2"/>
          <p:cNvSpPr>
            <a:spLocks noGrp="1"/>
          </p:cNvSpPr>
          <p:nvPr>
            <p:ph type="sldNum" sz="quarter" idx="10"/>
          </p:nvPr>
        </p:nvSpPr>
        <p:spPr>
          <a:xfrm>
            <a:off x="10029600" y="6308255"/>
            <a:ext cx="2159224" cy="216000"/>
          </a:xfrm>
          <a:prstGeom prst="rect">
            <a:avLst/>
          </a:prstGeom>
        </p:spPr>
        <p:txBody>
          <a:bodyPr lIns="0" tIns="0" rIns="0" bIns="0" anchor="b" anchorCtr="0"/>
          <a:lstStyle>
            <a:lvl1pPr algn="ctr">
              <a:defRPr sz="900" b="1">
                <a:solidFill>
                  <a:srgbClr val="064E83"/>
                </a:solidFill>
              </a:defRPr>
            </a:lvl1pPr>
          </a:lstStyle>
          <a:p>
            <a:fld id="{6B3B0B0F-E794-1244-9699-107C60B9C23A}" type="slidenum">
              <a:rPr lang="en-US" smtClean="0"/>
              <a:pPr/>
              <a:t>‹#›</a:t>
            </a:fld>
            <a:endParaRPr lang="en-US" dirty="0"/>
          </a:p>
        </p:txBody>
      </p:sp>
      <p:sp>
        <p:nvSpPr>
          <p:cNvPr id="16" name="Footer Placeholder 11"/>
          <p:cNvSpPr>
            <a:spLocks noGrp="1"/>
          </p:cNvSpPr>
          <p:nvPr>
            <p:ph type="ftr" sz="quarter" idx="3"/>
          </p:nvPr>
        </p:nvSpPr>
        <p:spPr>
          <a:xfrm>
            <a:off x="3502372" y="6308255"/>
            <a:ext cx="4053639" cy="230657"/>
          </a:xfrm>
          <a:prstGeom prst="rect">
            <a:avLst/>
          </a:prstGeom>
        </p:spPr>
        <p:txBody>
          <a:bodyPr vert="horz" lIns="0" tIns="0" rIns="0" bIns="0" rtlCol="0" anchor="b" anchorCtr="0">
            <a:noAutofit/>
          </a:bodyPr>
          <a:lstStyle>
            <a:lvl1pPr algn="l">
              <a:defRPr sz="900" b="1" cap="all" baseline="0">
                <a:solidFill>
                  <a:srgbClr val="064E83"/>
                </a:solidFill>
              </a:defRPr>
            </a:lvl1pPr>
          </a:lstStyle>
          <a:p>
            <a:pPr algn="ctr"/>
            <a:r>
              <a:rPr lang="en-US" dirty="0"/>
              <a:t>European Centre for Medium-Range Weather Forecasts</a:t>
            </a:r>
          </a:p>
        </p:txBody>
      </p:sp>
      <p:pic>
        <p:nvPicPr>
          <p:cNvPr id="8" name="Picture 7" descr="ECMWF_Master_Logo_RGB_nostrap.png"/>
          <p:cNvPicPr>
            <a:picLocks noChangeAspect="1"/>
          </p:cNvPicPr>
          <p:nvPr userDrawn="1"/>
        </p:nvPicPr>
        <p:blipFill>
          <a:blip r:embed="rId2"/>
          <a:stretch>
            <a:fillRect/>
          </a:stretch>
        </p:blipFill>
        <p:spPr>
          <a:xfrm>
            <a:off x="2160001" y="6293597"/>
            <a:ext cx="1342372" cy="230658"/>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7"/>
            <a:ext cx="10360501"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828324" y="3886200"/>
            <a:ext cx="8532178" cy="1752600"/>
          </a:xfrm>
          <a:prstGeom prst="rect">
            <a:avLst/>
          </a:prstGeo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609441" y="6356352"/>
            <a:ext cx="2844059" cy="365125"/>
          </a:xfrm>
          <a:prstGeom prst="rect">
            <a:avLst/>
          </a:prstGeom>
        </p:spPr>
        <p:txBody>
          <a:bodyPr/>
          <a:lstStyle/>
          <a:p>
            <a:fld id="{03B46C58-B3A3-4E61-9848-71C9EF73EF2A}" type="datetimeFigureOut">
              <a:rPr lang="en-GB" smtClean="0"/>
              <a:pPr/>
              <a:t>11/03/2019</a:t>
            </a:fld>
            <a:endParaRPr lang="en-GB"/>
          </a:p>
        </p:txBody>
      </p:sp>
      <p:sp>
        <p:nvSpPr>
          <p:cNvPr id="5" name="Footer Placeholder 4"/>
          <p:cNvSpPr>
            <a:spLocks noGrp="1"/>
          </p:cNvSpPr>
          <p:nvPr>
            <p:ph type="ftr" sz="quarter" idx="11"/>
          </p:nvPr>
        </p:nvSpPr>
        <p:spPr>
          <a:xfrm>
            <a:off x="4164515" y="6356352"/>
            <a:ext cx="3859795"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735325" y="6356352"/>
            <a:ext cx="2844059" cy="365125"/>
          </a:xfrm>
          <a:prstGeom prst="rect">
            <a:avLst/>
          </a:prstGeom>
        </p:spPr>
        <p:txBody>
          <a:bodyPr/>
          <a:lstStyle/>
          <a:p>
            <a:fld id="{150E225E-C866-4277-83AC-99F717E351D7}" type="slidenum">
              <a:rPr lang="en-GB" smtClean="0"/>
              <a:pPr/>
              <a:t>‹#›</a:t>
            </a:fld>
            <a:endParaRPr lang="en-GB"/>
          </a:p>
        </p:txBody>
      </p:sp>
    </p:spTree>
    <p:extLst>
      <p:ext uri="{BB962C8B-B14F-4D97-AF65-F5344CB8AC3E}">
        <p14:creationId xmlns:p14="http://schemas.microsoft.com/office/powerpoint/2010/main" val="3338094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609441" y="1600202"/>
            <a:ext cx="10969943"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441" y="6356352"/>
            <a:ext cx="2844059" cy="365125"/>
          </a:xfrm>
          <a:prstGeom prst="rect">
            <a:avLst/>
          </a:prstGeom>
        </p:spPr>
        <p:txBody>
          <a:bodyPr/>
          <a:lstStyle/>
          <a:p>
            <a:fld id="{03B46C58-B3A3-4E61-9848-71C9EF73EF2A}" type="datetimeFigureOut">
              <a:rPr lang="en-GB" smtClean="0"/>
              <a:pPr/>
              <a:t>11/03/2019</a:t>
            </a:fld>
            <a:endParaRPr lang="en-GB"/>
          </a:p>
        </p:txBody>
      </p:sp>
      <p:sp>
        <p:nvSpPr>
          <p:cNvPr id="5" name="Footer Placeholder 4"/>
          <p:cNvSpPr>
            <a:spLocks noGrp="1"/>
          </p:cNvSpPr>
          <p:nvPr>
            <p:ph type="ftr" sz="quarter" idx="11"/>
          </p:nvPr>
        </p:nvSpPr>
        <p:spPr>
          <a:xfrm>
            <a:off x="4164515" y="6356352"/>
            <a:ext cx="3859795"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735325" y="6356352"/>
            <a:ext cx="2844059" cy="365125"/>
          </a:xfrm>
          <a:prstGeom prst="rect">
            <a:avLst/>
          </a:prstGeom>
        </p:spPr>
        <p:txBody>
          <a:bodyPr/>
          <a:lstStyle/>
          <a:p>
            <a:fld id="{150E225E-C866-4277-83AC-99F717E351D7}" type="slidenum">
              <a:rPr lang="en-GB" smtClean="0"/>
              <a:pPr/>
              <a:t>‹#›</a:t>
            </a:fld>
            <a:endParaRPr lang="en-GB"/>
          </a:p>
        </p:txBody>
      </p:sp>
    </p:spTree>
    <p:extLst>
      <p:ext uri="{BB962C8B-B14F-4D97-AF65-F5344CB8AC3E}">
        <p14:creationId xmlns:p14="http://schemas.microsoft.com/office/powerpoint/2010/main" val="25961266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2"/>
            <a:ext cx="10360501" cy="1362075"/>
          </a:xfrm>
          <a:prstGeom prst="rect">
            <a:avLst/>
          </a:prstGeom>
        </p:spPr>
        <p:txBody>
          <a:bodyPr anchor="t"/>
          <a:lstStyle>
            <a:lvl1pPr algn="l">
              <a:defRPr sz="3999" b="1" cap="all"/>
            </a:lvl1pPr>
          </a:lstStyle>
          <a:p>
            <a:r>
              <a:rPr lang="en-US"/>
              <a:t>Click to edit Master title style</a:t>
            </a:r>
            <a:endParaRPr lang="en-GB"/>
          </a:p>
        </p:txBody>
      </p:sp>
      <p:sp>
        <p:nvSpPr>
          <p:cNvPr id="3" name="Text Placeholder 2"/>
          <p:cNvSpPr>
            <a:spLocks noGrp="1"/>
          </p:cNvSpPr>
          <p:nvPr>
            <p:ph type="body" idx="1"/>
          </p:nvPr>
        </p:nvSpPr>
        <p:spPr>
          <a:xfrm>
            <a:off x="962833" y="2906713"/>
            <a:ext cx="10360501" cy="1500187"/>
          </a:xfrm>
          <a:prstGeom prst="rect">
            <a:avLst/>
          </a:prstGeom>
        </p:spPr>
        <p:txBody>
          <a:bodyPr anchor="b"/>
          <a:lstStyle>
            <a:lvl1pPr marL="0" indent="0">
              <a:buNone/>
              <a:defRPr sz="1999">
                <a:solidFill>
                  <a:schemeClr val="tx1">
                    <a:tint val="7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441" y="6356352"/>
            <a:ext cx="2844059" cy="365125"/>
          </a:xfrm>
          <a:prstGeom prst="rect">
            <a:avLst/>
          </a:prstGeom>
        </p:spPr>
        <p:txBody>
          <a:bodyPr/>
          <a:lstStyle/>
          <a:p>
            <a:fld id="{03B46C58-B3A3-4E61-9848-71C9EF73EF2A}" type="datetimeFigureOut">
              <a:rPr lang="en-GB" smtClean="0"/>
              <a:pPr/>
              <a:t>11/03/2019</a:t>
            </a:fld>
            <a:endParaRPr lang="en-GB"/>
          </a:p>
        </p:txBody>
      </p:sp>
      <p:sp>
        <p:nvSpPr>
          <p:cNvPr id="5" name="Footer Placeholder 4"/>
          <p:cNvSpPr>
            <a:spLocks noGrp="1"/>
          </p:cNvSpPr>
          <p:nvPr>
            <p:ph type="ftr" sz="quarter" idx="11"/>
          </p:nvPr>
        </p:nvSpPr>
        <p:spPr>
          <a:xfrm>
            <a:off x="4164515" y="6356352"/>
            <a:ext cx="3859795"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735325" y="6356352"/>
            <a:ext cx="2844059" cy="365125"/>
          </a:xfrm>
          <a:prstGeom prst="rect">
            <a:avLst/>
          </a:prstGeom>
        </p:spPr>
        <p:txBody>
          <a:bodyPr/>
          <a:lstStyle/>
          <a:p>
            <a:fld id="{150E225E-C866-4277-83AC-99F717E351D7}" type="slidenum">
              <a:rPr lang="en-GB" smtClean="0"/>
              <a:pPr/>
              <a:t>‹#›</a:t>
            </a:fld>
            <a:endParaRPr lang="en-GB"/>
          </a:p>
        </p:txBody>
      </p:sp>
    </p:spTree>
    <p:extLst>
      <p:ext uri="{BB962C8B-B14F-4D97-AF65-F5344CB8AC3E}">
        <p14:creationId xmlns:p14="http://schemas.microsoft.com/office/powerpoint/2010/main" val="24463738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609441" y="1600202"/>
            <a:ext cx="5383398" cy="4525963"/>
          </a:xfrm>
          <a:prstGeom prst="rect">
            <a:avLst/>
          </a:prstGeo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5986" y="1600202"/>
            <a:ext cx="5383398" cy="4525963"/>
          </a:xfrm>
          <a:prstGeom prst="rect">
            <a:avLst/>
          </a:prstGeo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09441" y="6356352"/>
            <a:ext cx="2844059" cy="365125"/>
          </a:xfrm>
          <a:prstGeom prst="rect">
            <a:avLst/>
          </a:prstGeom>
        </p:spPr>
        <p:txBody>
          <a:bodyPr/>
          <a:lstStyle/>
          <a:p>
            <a:fld id="{03B46C58-B3A3-4E61-9848-71C9EF73EF2A}" type="datetimeFigureOut">
              <a:rPr lang="en-GB" smtClean="0"/>
              <a:pPr/>
              <a:t>11/03/2019</a:t>
            </a:fld>
            <a:endParaRPr lang="en-GB"/>
          </a:p>
        </p:txBody>
      </p:sp>
      <p:sp>
        <p:nvSpPr>
          <p:cNvPr id="6" name="Footer Placeholder 5"/>
          <p:cNvSpPr>
            <a:spLocks noGrp="1"/>
          </p:cNvSpPr>
          <p:nvPr>
            <p:ph type="ftr" sz="quarter" idx="11"/>
          </p:nvPr>
        </p:nvSpPr>
        <p:spPr>
          <a:xfrm>
            <a:off x="4164515" y="6356352"/>
            <a:ext cx="3859795"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735325" y="6356352"/>
            <a:ext cx="2844059" cy="365125"/>
          </a:xfrm>
          <a:prstGeom prst="rect">
            <a:avLst/>
          </a:prstGeom>
        </p:spPr>
        <p:txBody>
          <a:bodyPr/>
          <a:lstStyle/>
          <a:p>
            <a:fld id="{150E225E-C866-4277-83AC-99F717E351D7}" type="slidenum">
              <a:rPr lang="en-GB" smtClean="0"/>
              <a:pPr/>
              <a:t>‹#›</a:t>
            </a:fld>
            <a:endParaRPr lang="en-GB"/>
          </a:p>
        </p:txBody>
      </p:sp>
    </p:spTree>
    <p:extLst>
      <p:ext uri="{BB962C8B-B14F-4D97-AF65-F5344CB8AC3E}">
        <p14:creationId xmlns:p14="http://schemas.microsoft.com/office/powerpoint/2010/main" val="2343877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442" y="1535113"/>
            <a:ext cx="5385514" cy="639762"/>
          </a:xfrm>
          <a:prstGeom prst="rect">
            <a:avLst/>
          </a:prstGeo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442" y="2174875"/>
            <a:ext cx="5385514" cy="3951288"/>
          </a:xfrm>
          <a:prstGeom prst="rect">
            <a:avLst/>
          </a:prstGeo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1755" y="1535113"/>
            <a:ext cx="5387630" cy="639762"/>
          </a:xfrm>
          <a:prstGeom prst="rect">
            <a:avLst/>
          </a:prstGeo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1755" y="2174875"/>
            <a:ext cx="5387630" cy="3951288"/>
          </a:xfrm>
          <a:prstGeom prst="rect">
            <a:avLst/>
          </a:prstGeo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609441" y="6356352"/>
            <a:ext cx="2844059" cy="365125"/>
          </a:xfrm>
          <a:prstGeom prst="rect">
            <a:avLst/>
          </a:prstGeom>
        </p:spPr>
        <p:txBody>
          <a:bodyPr/>
          <a:lstStyle/>
          <a:p>
            <a:fld id="{03B46C58-B3A3-4E61-9848-71C9EF73EF2A}" type="datetimeFigureOut">
              <a:rPr lang="en-GB" smtClean="0"/>
              <a:pPr/>
              <a:t>11/03/2019</a:t>
            </a:fld>
            <a:endParaRPr lang="en-GB"/>
          </a:p>
        </p:txBody>
      </p:sp>
      <p:sp>
        <p:nvSpPr>
          <p:cNvPr id="8" name="Footer Placeholder 7"/>
          <p:cNvSpPr>
            <a:spLocks noGrp="1"/>
          </p:cNvSpPr>
          <p:nvPr>
            <p:ph type="ftr" sz="quarter" idx="11"/>
          </p:nvPr>
        </p:nvSpPr>
        <p:spPr>
          <a:xfrm>
            <a:off x="4164515" y="6356352"/>
            <a:ext cx="3859795"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735325" y="6356352"/>
            <a:ext cx="2844059" cy="365125"/>
          </a:xfrm>
          <a:prstGeom prst="rect">
            <a:avLst/>
          </a:prstGeom>
        </p:spPr>
        <p:txBody>
          <a:bodyPr/>
          <a:lstStyle/>
          <a:p>
            <a:fld id="{150E225E-C866-4277-83AC-99F717E351D7}" type="slidenum">
              <a:rPr lang="en-GB" smtClean="0"/>
              <a:pPr/>
              <a:t>‹#›</a:t>
            </a:fld>
            <a:endParaRPr lang="en-GB"/>
          </a:p>
        </p:txBody>
      </p:sp>
    </p:spTree>
    <p:extLst>
      <p:ext uri="{BB962C8B-B14F-4D97-AF65-F5344CB8AC3E}">
        <p14:creationId xmlns:p14="http://schemas.microsoft.com/office/powerpoint/2010/main" val="2719377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1143000"/>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609441" y="6356352"/>
            <a:ext cx="2844059" cy="365125"/>
          </a:xfrm>
          <a:prstGeom prst="rect">
            <a:avLst/>
          </a:prstGeom>
        </p:spPr>
        <p:txBody>
          <a:bodyPr/>
          <a:lstStyle/>
          <a:p>
            <a:fld id="{03B46C58-B3A3-4E61-9848-71C9EF73EF2A}" type="datetimeFigureOut">
              <a:rPr lang="en-GB" smtClean="0"/>
              <a:pPr/>
              <a:t>11/03/2019</a:t>
            </a:fld>
            <a:endParaRPr lang="en-GB"/>
          </a:p>
        </p:txBody>
      </p:sp>
      <p:sp>
        <p:nvSpPr>
          <p:cNvPr id="4" name="Footer Placeholder 3"/>
          <p:cNvSpPr>
            <a:spLocks noGrp="1"/>
          </p:cNvSpPr>
          <p:nvPr>
            <p:ph type="ftr" sz="quarter" idx="11"/>
          </p:nvPr>
        </p:nvSpPr>
        <p:spPr>
          <a:xfrm>
            <a:off x="4164515" y="6356352"/>
            <a:ext cx="3859795"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735325" y="6356352"/>
            <a:ext cx="2844059" cy="365125"/>
          </a:xfrm>
          <a:prstGeom prst="rect">
            <a:avLst/>
          </a:prstGeom>
        </p:spPr>
        <p:txBody>
          <a:bodyPr/>
          <a:lstStyle/>
          <a:p>
            <a:fld id="{150E225E-C866-4277-83AC-99F717E351D7}" type="slidenum">
              <a:rPr lang="en-GB" smtClean="0"/>
              <a:pPr/>
              <a:t>‹#›</a:t>
            </a:fld>
            <a:endParaRPr lang="en-GB"/>
          </a:p>
        </p:txBody>
      </p:sp>
    </p:spTree>
    <p:extLst>
      <p:ext uri="{BB962C8B-B14F-4D97-AF65-F5344CB8AC3E}">
        <p14:creationId xmlns:p14="http://schemas.microsoft.com/office/powerpoint/2010/main" val="9029387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441" y="6356352"/>
            <a:ext cx="2844059" cy="365125"/>
          </a:xfrm>
          <a:prstGeom prst="rect">
            <a:avLst/>
          </a:prstGeom>
        </p:spPr>
        <p:txBody>
          <a:bodyPr/>
          <a:lstStyle/>
          <a:p>
            <a:fld id="{03B46C58-B3A3-4E61-9848-71C9EF73EF2A}" type="datetimeFigureOut">
              <a:rPr lang="en-GB" smtClean="0"/>
              <a:pPr/>
              <a:t>11/03/2019</a:t>
            </a:fld>
            <a:endParaRPr lang="en-GB"/>
          </a:p>
        </p:txBody>
      </p:sp>
      <p:sp>
        <p:nvSpPr>
          <p:cNvPr id="3" name="Footer Placeholder 2"/>
          <p:cNvSpPr>
            <a:spLocks noGrp="1"/>
          </p:cNvSpPr>
          <p:nvPr>
            <p:ph type="ftr" sz="quarter" idx="11"/>
          </p:nvPr>
        </p:nvSpPr>
        <p:spPr>
          <a:xfrm>
            <a:off x="4164515" y="6356352"/>
            <a:ext cx="3859795"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735325" y="6356352"/>
            <a:ext cx="2844059" cy="365125"/>
          </a:xfrm>
          <a:prstGeom prst="rect">
            <a:avLst/>
          </a:prstGeom>
        </p:spPr>
        <p:txBody>
          <a:bodyPr/>
          <a:lstStyle/>
          <a:p>
            <a:fld id="{150E225E-C866-4277-83AC-99F717E351D7}" type="slidenum">
              <a:rPr lang="en-GB" smtClean="0"/>
              <a:pPr/>
              <a:t>‹#›</a:t>
            </a:fld>
            <a:endParaRPr lang="en-GB"/>
          </a:p>
        </p:txBody>
      </p:sp>
    </p:spTree>
    <p:extLst>
      <p:ext uri="{BB962C8B-B14F-4D97-AF65-F5344CB8AC3E}">
        <p14:creationId xmlns:p14="http://schemas.microsoft.com/office/powerpoint/2010/main" val="9322226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a:prstGeom prst="rect">
            <a:avLst/>
          </a:prstGeom>
        </p:spPr>
        <p:txBody>
          <a:bodyPr anchor="b"/>
          <a:lstStyle>
            <a:lvl1pPr algn="l">
              <a:defRPr sz="1999" b="1"/>
            </a:lvl1pPr>
          </a:lstStyle>
          <a:p>
            <a:r>
              <a:rPr lang="en-US"/>
              <a:t>Click to edit Master title style</a:t>
            </a:r>
            <a:endParaRPr lang="en-GB"/>
          </a:p>
        </p:txBody>
      </p:sp>
      <p:sp>
        <p:nvSpPr>
          <p:cNvPr id="3" name="Content Placeholder 2"/>
          <p:cNvSpPr>
            <a:spLocks noGrp="1"/>
          </p:cNvSpPr>
          <p:nvPr>
            <p:ph idx="1"/>
          </p:nvPr>
        </p:nvSpPr>
        <p:spPr>
          <a:xfrm>
            <a:off x="4765492" y="273052"/>
            <a:ext cx="6813892" cy="5853113"/>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442" y="1435102"/>
            <a:ext cx="4010039" cy="4691063"/>
          </a:xfrm>
          <a:prstGeom prst="rect">
            <a:avLst/>
          </a:prstGeo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441" y="6356352"/>
            <a:ext cx="2844059" cy="365125"/>
          </a:xfrm>
          <a:prstGeom prst="rect">
            <a:avLst/>
          </a:prstGeom>
        </p:spPr>
        <p:txBody>
          <a:bodyPr/>
          <a:lstStyle/>
          <a:p>
            <a:fld id="{03B46C58-B3A3-4E61-9848-71C9EF73EF2A}" type="datetimeFigureOut">
              <a:rPr lang="en-GB" smtClean="0"/>
              <a:pPr/>
              <a:t>11/03/2019</a:t>
            </a:fld>
            <a:endParaRPr lang="en-GB"/>
          </a:p>
        </p:txBody>
      </p:sp>
      <p:sp>
        <p:nvSpPr>
          <p:cNvPr id="6" name="Footer Placeholder 5"/>
          <p:cNvSpPr>
            <a:spLocks noGrp="1"/>
          </p:cNvSpPr>
          <p:nvPr>
            <p:ph type="ftr" sz="quarter" idx="11"/>
          </p:nvPr>
        </p:nvSpPr>
        <p:spPr>
          <a:xfrm>
            <a:off x="4164515" y="6356352"/>
            <a:ext cx="3859795"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735325" y="6356352"/>
            <a:ext cx="2844059" cy="365125"/>
          </a:xfrm>
          <a:prstGeom prst="rect">
            <a:avLst/>
          </a:prstGeom>
        </p:spPr>
        <p:txBody>
          <a:bodyPr/>
          <a:lstStyle/>
          <a:p>
            <a:fld id="{150E225E-C866-4277-83AC-99F717E351D7}" type="slidenum">
              <a:rPr lang="en-GB" smtClean="0"/>
              <a:pPr/>
              <a:t>‹#›</a:t>
            </a:fld>
            <a:endParaRPr lang="en-GB"/>
          </a:p>
        </p:txBody>
      </p:sp>
    </p:spTree>
    <p:extLst>
      <p:ext uri="{BB962C8B-B14F-4D97-AF65-F5344CB8AC3E}">
        <p14:creationId xmlns:p14="http://schemas.microsoft.com/office/powerpoint/2010/main" val="1034198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a:prstGeom prst="rect">
            <a:avLst/>
          </a:prstGeom>
        </p:spPr>
        <p:txBody>
          <a:bodyPr anchor="b"/>
          <a:lstStyle>
            <a:lvl1pPr algn="l">
              <a:defRPr sz="1999" b="1"/>
            </a:lvl1pPr>
          </a:lstStyle>
          <a:p>
            <a:r>
              <a:rPr lang="en-US"/>
              <a:t>Click to edit Master title style</a:t>
            </a:r>
            <a:endParaRPr lang="en-GB"/>
          </a:p>
        </p:txBody>
      </p:sp>
      <p:sp>
        <p:nvSpPr>
          <p:cNvPr id="3" name="Picture Placeholder 2"/>
          <p:cNvSpPr>
            <a:spLocks noGrp="1"/>
          </p:cNvSpPr>
          <p:nvPr>
            <p:ph type="pic" idx="1"/>
          </p:nvPr>
        </p:nvSpPr>
        <p:spPr>
          <a:xfrm>
            <a:off x="2389095" y="612775"/>
            <a:ext cx="7313295" cy="4114800"/>
          </a:xfrm>
          <a:prstGeom prst="rect">
            <a:avLst/>
          </a:prstGeo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GB"/>
          </a:p>
        </p:txBody>
      </p:sp>
      <p:sp>
        <p:nvSpPr>
          <p:cNvPr id="4" name="Text Placeholder 3"/>
          <p:cNvSpPr>
            <a:spLocks noGrp="1"/>
          </p:cNvSpPr>
          <p:nvPr>
            <p:ph type="body" sz="half" idx="2"/>
          </p:nvPr>
        </p:nvSpPr>
        <p:spPr>
          <a:xfrm>
            <a:off x="2389095" y="5367338"/>
            <a:ext cx="7313295" cy="804862"/>
          </a:xfrm>
          <a:prstGeom prst="rect">
            <a:avLst/>
          </a:prstGeo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441" y="6356352"/>
            <a:ext cx="2844059" cy="365125"/>
          </a:xfrm>
          <a:prstGeom prst="rect">
            <a:avLst/>
          </a:prstGeom>
        </p:spPr>
        <p:txBody>
          <a:bodyPr/>
          <a:lstStyle/>
          <a:p>
            <a:fld id="{03B46C58-B3A3-4E61-9848-71C9EF73EF2A}" type="datetimeFigureOut">
              <a:rPr lang="en-GB" smtClean="0"/>
              <a:pPr/>
              <a:t>11/03/2019</a:t>
            </a:fld>
            <a:endParaRPr lang="en-GB"/>
          </a:p>
        </p:txBody>
      </p:sp>
      <p:sp>
        <p:nvSpPr>
          <p:cNvPr id="6" name="Footer Placeholder 5"/>
          <p:cNvSpPr>
            <a:spLocks noGrp="1"/>
          </p:cNvSpPr>
          <p:nvPr>
            <p:ph type="ftr" sz="quarter" idx="11"/>
          </p:nvPr>
        </p:nvSpPr>
        <p:spPr>
          <a:xfrm>
            <a:off x="4164515" y="6356352"/>
            <a:ext cx="3859795"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735325" y="6356352"/>
            <a:ext cx="2844059" cy="365125"/>
          </a:xfrm>
          <a:prstGeom prst="rect">
            <a:avLst/>
          </a:prstGeom>
        </p:spPr>
        <p:txBody>
          <a:bodyPr/>
          <a:lstStyle/>
          <a:p>
            <a:fld id="{150E225E-C866-4277-83AC-99F717E351D7}" type="slidenum">
              <a:rPr lang="en-GB" smtClean="0"/>
              <a:pPr/>
              <a:t>‹#›</a:t>
            </a:fld>
            <a:endParaRPr lang="en-GB"/>
          </a:p>
        </p:txBody>
      </p:sp>
    </p:spTree>
    <p:extLst>
      <p:ext uri="{BB962C8B-B14F-4D97-AF65-F5344CB8AC3E}">
        <p14:creationId xmlns:p14="http://schemas.microsoft.com/office/powerpoint/2010/main" val="30348975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1143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609441" y="1600202"/>
            <a:ext cx="10969943"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441" y="6356352"/>
            <a:ext cx="2844059" cy="365125"/>
          </a:xfrm>
          <a:prstGeom prst="rect">
            <a:avLst/>
          </a:prstGeom>
        </p:spPr>
        <p:txBody>
          <a:bodyPr/>
          <a:lstStyle/>
          <a:p>
            <a:fld id="{03B46C58-B3A3-4E61-9848-71C9EF73EF2A}" type="datetimeFigureOut">
              <a:rPr lang="en-GB" smtClean="0"/>
              <a:pPr/>
              <a:t>11/03/2019</a:t>
            </a:fld>
            <a:endParaRPr lang="en-GB"/>
          </a:p>
        </p:txBody>
      </p:sp>
      <p:sp>
        <p:nvSpPr>
          <p:cNvPr id="5" name="Footer Placeholder 4"/>
          <p:cNvSpPr>
            <a:spLocks noGrp="1"/>
          </p:cNvSpPr>
          <p:nvPr>
            <p:ph type="ftr" sz="quarter" idx="11"/>
          </p:nvPr>
        </p:nvSpPr>
        <p:spPr>
          <a:xfrm>
            <a:off x="4164515" y="6356352"/>
            <a:ext cx="3859795"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735325" y="6356352"/>
            <a:ext cx="2844059" cy="365125"/>
          </a:xfrm>
          <a:prstGeom prst="rect">
            <a:avLst/>
          </a:prstGeom>
        </p:spPr>
        <p:txBody>
          <a:bodyPr/>
          <a:lstStyle/>
          <a:p>
            <a:fld id="{150E225E-C866-4277-83AC-99F717E351D7}" type="slidenum">
              <a:rPr lang="en-GB" smtClean="0"/>
              <a:pPr/>
              <a:t>‹#›</a:t>
            </a:fld>
            <a:endParaRPr lang="en-GB"/>
          </a:p>
        </p:txBody>
      </p:sp>
    </p:spTree>
    <p:extLst>
      <p:ext uri="{BB962C8B-B14F-4D97-AF65-F5344CB8AC3E}">
        <p14:creationId xmlns:p14="http://schemas.microsoft.com/office/powerpoint/2010/main" val="1880573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wide margins">
    <p:spTree>
      <p:nvGrpSpPr>
        <p:cNvPr id="1" name=""/>
        <p:cNvGrpSpPr/>
        <p:nvPr/>
      </p:nvGrpSpPr>
      <p:grpSpPr>
        <a:xfrm>
          <a:off x="0" y="0"/>
          <a:ext cx="0" cy="0"/>
          <a:chOff x="0" y="0"/>
          <a:chExt cx="0" cy="0"/>
        </a:xfrm>
      </p:grpSpPr>
      <p:sp>
        <p:nvSpPr>
          <p:cNvPr id="9" name="Title 8"/>
          <p:cNvSpPr>
            <a:spLocks noGrp="1"/>
          </p:cNvSpPr>
          <p:nvPr>
            <p:ph type="title"/>
          </p:nvPr>
        </p:nvSpPr>
        <p:spPr>
          <a:xfrm>
            <a:off x="3240000" y="360000"/>
            <a:ext cx="5709600" cy="369332"/>
          </a:xfrm>
          <a:prstGeom prst="rect">
            <a:avLst/>
          </a:prstGeom>
        </p:spPr>
        <p:txBody>
          <a:bodyPr lIns="0" tIns="0" rIns="0" bIns="0"/>
          <a:lstStyle>
            <a:lvl1pPr>
              <a:defRPr>
                <a:solidFill>
                  <a:srgbClr val="064E83"/>
                </a:solidFill>
              </a:defRPr>
            </a:lvl1pPr>
          </a:lstStyle>
          <a:p>
            <a:r>
              <a:rPr lang="en-GB"/>
              <a:t>Click to edit Master title style</a:t>
            </a:r>
            <a:endParaRPr lang="en-US" dirty="0"/>
          </a:p>
        </p:txBody>
      </p:sp>
      <p:sp>
        <p:nvSpPr>
          <p:cNvPr id="11" name="Content Placeholder 10"/>
          <p:cNvSpPr>
            <a:spLocks noGrp="1"/>
          </p:cNvSpPr>
          <p:nvPr>
            <p:ph sz="quarter" idx="14" hasCustomPrompt="1"/>
          </p:nvPr>
        </p:nvSpPr>
        <p:spPr>
          <a:xfrm>
            <a:off x="3240000" y="936000"/>
            <a:ext cx="5709600" cy="4986000"/>
          </a:xfrm>
          <a:prstGeom prst="rect">
            <a:avLst/>
          </a:prstGeom>
        </p:spPr>
        <p:txBody>
          <a:bodyPr lIns="0" tIns="0" rIns="0" bIns="0"/>
          <a:lstStyle>
            <a:lvl1pPr marL="0" indent="-180000">
              <a:lnSpc>
                <a:spcPts val="2200"/>
              </a:lnSpc>
              <a:spcBef>
                <a:spcPts val="1100"/>
              </a:spcBef>
              <a:buClr>
                <a:srgbClr val="064E83"/>
              </a:buClr>
              <a:defRPr sz="1800">
                <a:solidFill>
                  <a:schemeClr val="tx1"/>
                </a:solidFill>
              </a:defRPr>
            </a:lvl1pPr>
            <a:lvl2pPr marL="630000" indent="-270000">
              <a:lnSpc>
                <a:spcPts val="2000"/>
              </a:lnSpc>
              <a:spcBef>
                <a:spcPts val="1000"/>
              </a:spcBef>
              <a:buClr>
                <a:srgbClr val="064E83"/>
              </a:buClr>
              <a:defRPr sz="1600">
                <a:solidFill>
                  <a:schemeClr val="tx1"/>
                </a:solidFill>
              </a:defRPr>
            </a:lvl2pPr>
            <a:lvl3pPr marL="990000" indent="-270000">
              <a:lnSpc>
                <a:spcPts val="1800"/>
              </a:lnSpc>
              <a:spcBef>
                <a:spcPts val="900"/>
              </a:spcBef>
              <a:buClr>
                <a:srgbClr val="064E83"/>
              </a:buClr>
              <a:defRPr sz="1400">
                <a:solidFill>
                  <a:schemeClr val="tx1"/>
                </a:solidFill>
              </a:defRPr>
            </a:lvl3pPr>
            <a:lvl4pPr marL="1350000" indent="-270000">
              <a:lnSpc>
                <a:spcPts val="1600"/>
              </a:lnSpc>
              <a:spcBef>
                <a:spcPts val="800"/>
              </a:spcBef>
              <a:buClr>
                <a:srgbClr val="064E83"/>
              </a:buClr>
              <a:defRPr sz="1200">
                <a:solidFill>
                  <a:schemeClr val="tx1"/>
                </a:solidFill>
              </a:defRPr>
            </a:lvl4pPr>
            <a:lvl5pPr marL="1710000" indent="-270000">
              <a:lnSpc>
                <a:spcPts val="1400"/>
              </a:lnSpc>
              <a:spcBef>
                <a:spcPts val="700"/>
              </a:spcBef>
              <a:buClr>
                <a:srgbClr val="064E83"/>
              </a:buClr>
              <a:defRPr sz="1000">
                <a:solidFill>
                  <a:schemeClr val="tx1"/>
                </a:solidFill>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2" name="Slide Number Placeholder 2"/>
          <p:cNvSpPr>
            <a:spLocks noGrp="1"/>
          </p:cNvSpPr>
          <p:nvPr>
            <p:ph type="sldNum" sz="quarter" idx="10"/>
          </p:nvPr>
        </p:nvSpPr>
        <p:spPr>
          <a:xfrm>
            <a:off x="10029600" y="6308255"/>
            <a:ext cx="2159224" cy="216000"/>
          </a:xfrm>
          <a:prstGeom prst="rect">
            <a:avLst/>
          </a:prstGeom>
        </p:spPr>
        <p:txBody>
          <a:bodyPr lIns="0" tIns="0" rIns="0" bIns="0" anchor="b" anchorCtr="0"/>
          <a:lstStyle>
            <a:lvl1pPr algn="ctr">
              <a:defRPr sz="900" b="1">
                <a:solidFill>
                  <a:srgbClr val="064E83"/>
                </a:solidFill>
              </a:defRPr>
            </a:lvl1pPr>
          </a:lstStyle>
          <a:p>
            <a:fld id="{05F19C50-BC3B-5841-9AFF-3A0443B66067}" type="slidenum">
              <a:rPr lang="en-US" smtClean="0"/>
              <a:pPr/>
              <a:t>‹#›</a:t>
            </a:fld>
            <a:endParaRPr lang="en-US" dirty="0"/>
          </a:p>
        </p:txBody>
      </p:sp>
      <p:sp>
        <p:nvSpPr>
          <p:cNvPr id="15" name="Date Placeholder 10"/>
          <p:cNvSpPr txBox="1">
            <a:spLocks/>
          </p:cNvSpPr>
          <p:nvPr userDrawn="1"/>
        </p:nvSpPr>
        <p:spPr>
          <a:xfrm>
            <a:off x="8564419" y="6308255"/>
            <a:ext cx="1465181" cy="230657"/>
          </a:xfrm>
          <a:prstGeom prst="rect">
            <a:avLst/>
          </a:prstGeom>
        </p:spPr>
        <p:txBody>
          <a:bodyPr vert="horz" lIns="0" tIns="0" rIns="0" bIns="0" rtlCol="0" anchor="b" anchorCtr="0"/>
          <a:lstStyle>
            <a:lvl1pPr algn="r">
              <a:defRPr>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mn-lt"/>
                <a:ea typeface="+mn-ea"/>
                <a:cs typeface="+mn-cs"/>
              </a:rPr>
              <a:t>October 29, 2014</a:t>
            </a:r>
          </a:p>
        </p:txBody>
      </p:sp>
      <p:sp>
        <p:nvSpPr>
          <p:cNvPr id="16" name="Footer Placeholder 11"/>
          <p:cNvSpPr>
            <a:spLocks noGrp="1"/>
          </p:cNvSpPr>
          <p:nvPr>
            <p:ph type="ftr" sz="quarter" idx="3"/>
          </p:nvPr>
        </p:nvSpPr>
        <p:spPr>
          <a:xfrm>
            <a:off x="4582373" y="6308255"/>
            <a:ext cx="4053639" cy="230657"/>
          </a:xfrm>
          <a:prstGeom prst="rect">
            <a:avLst/>
          </a:prstGeom>
        </p:spPr>
        <p:txBody>
          <a:bodyPr vert="horz" lIns="0" tIns="0" rIns="0" bIns="0" rtlCol="0" anchor="b" anchorCtr="0">
            <a:noAutofit/>
          </a:bodyPr>
          <a:lstStyle>
            <a:lvl1pPr algn="l">
              <a:defRPr sz="900" b="1" cap="all" baseline="0">
                <a:solidFill>
                  <a:srgbClr val="064E83"/>
                </a:solidFill>
              </a:defRPr>
            </a:lvl1pPr>
          </a:lstStyle>
          <a:p>
            <a:pPr algn="ctr"/>
            <a:r>
              <a:rPr lang="en-US" dirty="0"/>
              <a:t>European Centre for Medium-Range Weather Forecasts</a:t>
            </a:r>
          </a:p>
        </p:txBody>
      </p:sp>
      <p:pic>
        <p:nvPicPr>
          <p:cNvPr id="8" name="Picture 7" descr="ECMWF_Master_Logo_RGB_nostrap.png"/>
          <p:cNvPicPr>
            <a:picLocks noChangeAspect="1"/>
          </p:cNvPicPr>
          <p:nvPr userDrawn="1"/>
        </p:nvPicPr>
        <p:blipFill>
          <a:blip r:embed="rId2"/>
          <a:stretch>
            <a:fillRect/>
          </a:stretch>
        </p:blipFill>
        <p:spPr>
          <a:xfrm>
            <a:off x="3240001" y="6293597"/>
            <a:ext cx="1342372" cy="230658"/>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40"/>
            <a:ext cx="2742486" cy="585152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441" y="274640"/>
            <a:ext cx="802431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441" y="6356352"/>
            <a:ext cx="2844059" cy="365125"/>
          </a:xfrm>
          <a:prstGeom prst="rect">
            <a:avLst/>
          </a:prstGeom>
        </p:spPr>
        <p:txBody>
          <a:bodyPr/>
          <a:lstStyle/>
          <a:p>
            <a:fld id="{03B46C58-B3A3-4E61-9848-71C9EF73EF2A}" type="datetimeFigureOut">
              <a:rPr lang="en-GB" smtClean="0"/>
              <a:pPr/>
              <a:t>11/03/2019</a:t>
            </a:fld>
            <a:endParaRPr lang="en-GB"/>
          </a:p>
        </p:txBody>
      </p:sp>
      <p:sp>
        <p:nvSpPr>
          <p:cNvPr id="5" name="Footer Placeholder 4"/>
          <p:cNvSpPr>
            <a:spLocks noGrp="1"/>
          </p:cNvSpPr>
          <p:nvPr>
            <p:ph type="ftr" sz="quarter" idx="11"/>
          </p:nvPr>
        </p:nvSpPr>
        <p:spPr>
          <a:xfrm>
            <a:off x="4164515" y="6356352"/>
            <a:ext cx="3859795"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735325" y="6356352"/>
            <a:ext cx="2844059" cy="365125"/>
          </a:xfrm>
          <a:prstGeom prst="rect">
            <a:avLst/>
          </a:prstGeom>
        </p:spPr>
        <p:txBody>
          <a:bodyPr/>
          <a:lstStyle/>
          <a:p>
            <a:fld id="{150E225E-C866-4277-83AC-99F717E351D7}" type="slidenum">
              <a:rPr lang="en-GB" smtClean="0"/>
              <a:pPr/>
              <a:t>‹#›</a:t>
            </a:fld>
            <a:endParaRPr lang="en-GB"/>
          </a:p>
        </p:txBody>
      </p:sp>
    </p:spTree>
    <p:extLst>
      <p:ext uri="{BB962C8B-B14F-4D97-AF65-F5344CB8AC3E}">
        <p14:creationId xmlns:p14="http://schemas.microsoft.com/office/powerpoint/2010/main" val="7804664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ECMWF_Master_Logo_RGB_nostrap.png"/>
          <p:cNvPicPr>
            <a:picLocks noChangeAspect="1"/>
          </p:cNvPicPr>
          <p:nvPr userDrawn="1"/>
        </p:nvPicPr>
        <p:blipFill>
          <a:blip r:embed="rId2"/>
          <a:stretch>
            <a:fillRect/>
          </a:stretch>
        </p:blipFill>
        <p:spPr>
          <a:xfrm>
            <a:off x="1679073" y="6462049"/>
            <a:ext cx="1346199" cy="231315"/>
          </a:xfrm>
          <a:prstGeom prst="rect">
            <a:avLst/>
          </a:prstGeom>
        </p:spPr>
      </p:pic>
      <p:sp>
        <p:nvSpPr>
          <p:cNvPr id="9" name="Title 8"/>
          <p:cNvSpPr>
            <a:spLocks noGrp="1"/>
          </p:cNvSpPr>
          <p:nvPr>
            <p:ph type="title"/>
          </p:nvPr>
        </p:nvSpPr>
        <p:spPr>
          <a:xfrm>
            <a:off x="2160000" y="360001"/>
            <a:ext cx="7869601" cy="369332"/>
          </a:xfrm>
          <a:prstGeom prst="rect">
            <a:avLst/>
          </a:prstGeom>
        </p:spPr>
        <p:txBody>
          <a:bodyPr lIns="0" tIns="0" rIns="0" bIns="0"/>
          <a:lstStyle>
            <a:lvl1pPr>
              <a:defRPr sz="1585">
                <a:solidFill>
                  <a:srgbClr val="839DB2"/>
                </a:solidFill>
              </a:defRPr>
            </a:lvl1pPr>
          </a:lstStyle>
          <a:p>
            <a:r>
              <a:rPr lang="en-US"/>
              <a:t>Click to edit Master title style</a:t>
            </a:r>
            <a:endParaRPr lang="en-US" dirty="0"/>
          </a:p>
        </p:txBody>
      </p:sp>
      <p:sp>
        <p:nvSpPr>
          <p:cNvPr id="11" name="Content Placeholder 10"/>
          <p:cNvSpPr>
            <a:spLocks noGrp="1"/>
          </p:cNvSpPr>
          <p:nvPr>
            <p:ph sz="quarter" idx="14" hasCustomPrompt="1"/>
          </p:nvPr>
        </p:nvSpPr>
        <p:spPr>
          <a:xfrm>
            <a:off x="2160000" y="936000"/>
            <a:ext cx="7869601" cy="4986000"/>
          </a:xfrm>
          <a:prstGeom prst="rect">
            <a:avLst/>
          </a:prstGeom>
        </p:spPr>
        <p:txBody>
          <a:bodyPr lIns="0" tIns="0" rIns="0" bIns="0"/>
          <a:lstStyle>
            <a:lvl1pPr marL="0" indent="-118825">
              <a:lnSpc>
                <a:spcPts val="1453"/>
              </a:lnSpc>
              <a:spcBef>
                <a:spcPts val="727"/>
              </a:spcBef>
              <a:buClr>
                <a:schemeClr val="accent1">
                  <a:lumMod val="75000"/>
                </a:schemeClr>
              </a:buClr>
              <a:buFont typeface="Arial"/>
              <a:buChar char="•"/>
              <a:defRPr sz="1188">
                <a:solidFill>
                  <a:schemeClr val="tx1"/>
                </a:solidFill>
              </a:defRPr>
            </a:lvl1pPr>
            <a:lvl2pPr marL="415885" indent="-178236">
              <a:lnSpc>
                <a:spcPts val="1321"/>
              </a:lnSpc>
              <a:spcBef>
                <a:spcPts val="661"/>
              </a:spcBef>
              <a:buClr>
                <a:schemeClr val="accent1">
                  <a:lumMod val="75000"/>
                </a:schemeClr>
              </a:buClr>
              <a:buFont typeface="Arial"/>
              <a:buChar char="•"/>
              <a:defRPr sz="1056">
                <a:solidFill>
                  <a:schemeClr val="tx1"/>
                </a:solidFill>
              </a:defRPr>
            </a:lvl2pPr>
            <a:lvl3pPr marL="653534" indent="-178236">
              <a:lnSpc>
                <a:spcPts val="1188"/>
              </a:lnSpc>
              <a:spcBef>
                <a:spcPts val="594"/>
              </a:spcBef>
              <a:buClr>
                <a:schemeClr val="accent1">
                  <a:lumMod val="75000"/>
                </a:schemeClr>
              </a:buClr>
              <a:buFont typeface="Arial"/>
              <a:buChar char="•"/>
              <a:defRPr sz="925">
                <a:solidFill>
                  <a:schemeClr val="tx1"/>
                </a:solidFill>
              </a:defRPr>
            </a:lvl3pPr>
            <a:lvl4pPr marL="891183" indent="-178236">
              <a:lnSpc>
                <a:spcPts val="1056"/>
              </a:lnSpc>
              <a:spcBef>
                <a:spcPts val="529"/>
              </a:spcBef>
              <a:buClr>
                <a:schemeClr val="accent1">
                  <a:lumMod val="75000"/>
                </a:schemeClr>
              </a:buClr>
              <a:buFont typeface="Arial"/>
              <a:buChar char="•"/>
              <a:defRPr sz="792">
                <a:solidFill>
                  <a:schemeClr val="tx1"/>
                </a:solidFill>
              </a:defRPr>
            </a:lvl4pPr>
            <a:lvl5pPr marL="1128832" indent="-178236">
              <a:lnSpc>
                <a:spcPts val="925"/>
              </a:lnSpc>
              <a:spcBef>
                <a:spcPts val="463"/>
              </a:spcBef>
              <a:buClr>
                <a:schemeClr val="accent1">
                  <a:lumMod val="75000"/>
                </a:schemeClr>
              </a:buClr>
              <a:buFont typeface="Arial"/>
              <a:buChar char="•"/>
              <a:defRPr sz="661">
                <a:solidFill>
                  <a:schemeClr val="tx1"/>
                </a:solidFill>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2" name="Slide Number Placeholder 2"/>
          <p:cNvSpPr>
            <a:spLocks noGrp="1"/>
          </p:cNvSpPr>
          <p:nvPr>
            <p:ph type="sldNum" sz="quarter" idx="10"/>
          </p:nvPr>
        </p:nvSpPr>
        <p:spPr>
          <a:xfrm>
            <a:off x="10029602" y="6308255"/>
            <a:ext cx="2159223" cy="216000"/>
          </a:xfrm>
          <a:prstGeom prst="rect">
            <a:avLst/>
          </a:prstGeom>
        </p:spPr>
        <p:txBody>
          <a:bodyPr lIns="0" tIns="0" rIns="0" bIns="0" anchor="b" anchorCtr="0"/>
          <a:lstStyle>
            <a:lvl1pPr algn="ctr">
              <a:defRPr sz="594" b="1">
                <a:solidFill>
                  <a:schemeClr val="accent1">
                    <a:lumMod val="75000"/>
                  </a:schemeClr>
                </a:solidFill>
              </a:defRPr>
            </a:lvl1pPr>
          </a:lstStyle>
          <a:p>
            <a:pPr defTabSz="301814"/>
            <a:fld id="{6B3B0B0F-E794-1244-9699-107C60B9C23A}" type="slidenum">
              <a:rPr lang="en-US" smtClean="0">
                <a:solidFill>
                  <a:srgbClr val="4F81BD">
                    <a:lumMod val="75000"/>
                  </a:srgbClr>
                </a:solidFill>
              </a:rPr>
              <a:pPr defTabSz="301814"/>
              <a:t>‹#›</a:t>
            </a:fld>
            <a:endParaRPr lang="en-US" dirty="0">
              <a:solidFill>
                <a:srgbClr val="4F81BD">
                  <a:lumMod val="75000"/>
                </a:srgbClr>
              </a:solidFill>
            </a:endParaRPr>
          </a:p>
        </p:txBody>
      </p:sp>
      <p:sp>
        <p:nvSpPr>
          <p:cNvPr id="16" name="Footer Placeholder 11"/>
          <p:cNvSpPr>
            <a:spLocks noGrp="1"/>
          </p:cNvSpPr>
          <p:nvPr>
            <p:ph type="ftr" sz="quarter" idx="3"/>
          </p:nvPr>
        </p:nvSpPr>
        <p:spPr>
          <a:xfrm>
            <a:off x="3502372" y="6308259"/>
            <a:ext cx="4053641" cy="230657"/>
          </a:xfrm>
          <a:prstGeom prst="rect">
            <a:avLst/>
          </a:prstGeom>
        </p:spPr>
        <p:txBody>
          <a:bodyPr vert="horz" lIns="0" tIns="0" rIns="0" bIns="0" rtlCol="0" anchor="b" anchorCtr="0">
            <a:noAutofit/>
          </a:bodyPr>
          <a:lstStyle>
            <a:lvl1pPr algn="l">
              <a:defRPr sz="594" b="1" cap="all" baseline="0">
                <a:solidFill>
                  <a:schemeClr val="accent1">
                    <a:lumMod val="75000"/>
                  </a:schemeClr>
                </a:solidFill>
              </a:defRPr>
            </a:lvl1pPr>
          </a:lstStyle>
          <a:p>
            <a:pPr algn="ctr" defTabSz="301814"/>
            <a:r>
              <a:rPr lang="en-US">
                <a:solidFill>
                  <a:srgbClr val="4F81BD">
                    <a:lumMod val="75000"/>
                  </a:srgbClr>
                </a:solidFill>
              </a:rPr>
              <a:t>European Centre for Medium-Range Weather Forecasts</a:t>
            </a:r>
            <a:endParaRPr lang="en-US" dirty="0">
              <a:solidFill>
                <a:srgbClr val="4F81BD">
                  <a:lumMod val="75000"/>
                </a:srgbClr>
              </a:solidFill>
            </a:endParaRPr>
          </a:p>
        </p:txBody>
      </p:sp>
    </p:spTree>
    <p:extLst>
      <p:ext uri="{BB962C8B-B14F-4D97-AF65-F5344CB8AC3E}">
        <p14:creationId xmlns:p14="http://schemas.microsoft.com/office/powerpoint/2010/main" val="1693549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narrow margins">
    <p:spTree>
      <p:nvGrpSpPr>
        <p:cNvPr id="1" name=""/>
        <p:cNvGrpSpPr/>
        <p:nvPr/>
      </p:nvGrpSpPr>
      <p:grpSpPr>
        <a:xfrm>
          <a:off x="0" y="0"/>
          <a:ext cx="0" cy="0"/>
          <a:chOff x="0" y="0"/>
          <a:chExt cx="0" cy="0"/>
        </a:xfrm>
      </p:grpSpPr>
      <p:sp>
        <p:nvSpPr>
          <p:cNvPr id="9" name="Title 8"/>
          <p:cNvSpPr>
            <a:spLocks noGrp="1"/>
          </p:cNvSpPr>
          <p:nvPr>
            <p:ph type="title"/>
          </p:nvPr>
        </p:nvSpPr>
        <p:spPr>
          <a:xfrm>
            <a:off x="1080000" y="360000"/>
            <a:ext cx="10029600" cy="369332"/>
          </a:xfrm>
          <a:prstGeom prst="rect">
            <a:avLst/>
          </a:prstGeom>
        </p:spPr>
        <p:txBody>
          <a:bodyPr lIns="0" tIns="0" rIns="0" bIns="0"/>
          <a:lstStyle>
            <a:lvl1pPr>
              <a:defRPr>
                <a:solidFill>
                  <a:srgbClr val="064E83"/>
                </a:solidFill>
              </a:defRPr>
            </a:lvl1pPr>
          </a:lstStyle>
          <a:p>
            <a:r>
              <a:rPr lang="en-GB"/>
              <a:t>Click to edit Master title style</a:t>
            </a:r>
            <a:endParaRPr lang="en-US" dirty="0"/>
          </a:p>
        </p:txBody>
      </p:sp>
      <p:sp>
        <p:nvSpPr>
          <p:cNvPr id="11" name="Content Placeholder 10"/>
          <p:cNvSpPr>
            <a:spLocks noGrp="1"/>
          </p:cNvSpPr>
          <p:nvPr>
            <p:ph sz="quarter" idx="14" hasCustomPrompt="1"/>
          </p:nvPr>
        </p:nvSpPr>
        <p:spPr>
          <a:xfrm>
            <a:off x="1080000" y="936000"/>
            <a:ext cx="10029600" cy="4986000"/>
          </a:xfrm>
          <a:prstGeom prst="rect">
            <a:avLst/>
          </a:prstGeom>
        </p:spPr>
        <p:txBody>
          <a:bodyPr lIns="0" tIns="0" rIns="0" bIns="0"/>
          <a:lstStyle>
            <a:lvl1pPr marL="0" indent="-180000">
              <a:lnSpc>
                <a:spcPts val="2200"/>
              </a:lnSpc>
              <a:spcBef>
                <a:spcPts val="1100"/>
              </a:spcBef>
              <a:buClr>
                <a:srgbClr val="064E83"/>
              </a:buClr>
              <a:defRPr sz="1800">
                <a:solidFill>
                  <a:schemeClr val="tx1"/>
                </a:solidFill>
              </a:defRPr>
            </a:lvl1pPr>
            <a:lvl2pPr marL="630000" indent="-270000">
              <a:lnSpc>
                <a:spcPts val="2000"/>
              </a:lnSpc>
              <a:spcBef>
                <a:spcPts val="1000"/>
              </a:spcBef>
              <a:buClr>
                <a:srgbClr val="064E83"/>
              </a:buClr>
              <a:defRPr sz="1600">
                <a:solidFill>
                  <a:schemeClr val="tx1"/>
                </a:solidFill>
              </a:defRPr>
            </a:lvl2pPr>
            <a:lvl3pPr marL="990000" indent="-270000">
              <a:lnSpc>
                <a:spcPts val="1800"/>
              </a:lnSpc>
              <a:spcBef>
                <a:spcPts val="900"/>
              </a:spcBef>
              <a:buClr>
                <a:srgbClr val="064E83"/>
              </a:buClr>
              <a:defRPr sz="1400">
                <a:solidFill>
                  <a:schemeClr val="tx1"/>
                </a:solidFill>
              </a:defRPr>
            </a:lvl3pPr>
            <a:lvl4pPr marL="1350000" indent="-270000">
              <a:lnSpc>
                <a:spcPts val="1600"/>
              </a:lnSpc>
              <a:spcBef>
                <a:spcPts val="800"/>
              </a:spcBef>
              <a:buClr>
                <a:srgbClr val="064E83"/>
              </a:buClr>
              <a:defRPr sz="1200">
                <a:solidFill>
                  <a:schemeClr val="tx1"/>
                </a:solidFill>
              </a:defRPr>
            </a:lvl4pPr>
            <a:lvl5pPr marL="1710000" indent="-270000">
              <a:lnSpc>
                <a:spcPts val="1400"/>
              </a:lnSpc>
              <a:spcBef>
                <a:spcPts val="700"/>
              </a:spcBef>
              <a:buClr>
                <a:srgbClr val="064E83"/>
              </a:buClr>
              <a:defRPr sz="1000">
                <a:solidFill>
                  <a:schemeClr val="tx1"/>
                </a:solidFill>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2" name="Slide Number Placeholder 2"/>
          <p:cNvSpPr>
            <a:spLocks noGrp="1"/>
          </p:cNvSpPr>
          <p:nvPr>
            <p:ph type="sldNum" sz="quarter" idx="10"/>
          </p:nvPr>
        </p:nvSpPr>
        <p:spPr>
          <a:xfrm>
            <a:off x="10029600" y="6308255"/>
            <a:ext cx="2159224" cy="216000"/>
          </a:xfrm>
          <a:prstGeom prst="rect">
            <a:avLst/>
          </a:prstGeom>
        </p:spPr>
        <p:txBody>
          <a:bodyPr lIns="0" tIns="0" rIns="0" bIns="0" anchor="b" anchorCtr="0"/>
          <a:lstStyle>
            <a:lvl1pPr algn="ctr">
              <a:defRPr sz="900" b="1">
                <a:solidFill>
                  <a:srgbClr val="064E83"/>
                </a:solidFill>
              </a:defRPr>
            </a:lvl1pPr>
          </a:lstStyle>
          <a:p>
            <a:fld id="{E4AB80EA-DB86-D849-B86F-15DAF31F0474}" type="slidenum">
              <a:rPr lang="en-US" smtClean="0"/>
              <a:pPr/>
              <a:t>‹#›</a:t>
            </a:fld>
            <a:endParaRPr lang="en-US" dirty="0"/>
          </a:p>
        </p:txBody>
      </p:sp>
      <p:sp>
        <p:nvSpPr>
          <p:cNvPr id="15" name="Date Placeholder 10"/>
          <p:cNvSpPr txBox="1">
            <a:spLocks/>
          </p:cNvSpPr>
          <p:nvPr userDrawn="1"/>
        </p:nvSpPr>
        <p:spPr>
          <a:xfrm>
            <a:off x="8564419" y="6308255"/>
            <a:ext cx="1465181" cy="230657"/>
          </a:xfrm>
          <a:prstGeom prst="rect">
            <a:avLst/>
          </a:prstGeom>
        </p:spPr>
        <p:txBody>
          <a:bodyPr vert="horz" lIns="0" tIns="0" rIns="0" bIns="0" rtlCol="0" anchor="b" anchorCtr="0"/>
          <a:lstStyle>
            <a:lvl1pPr algn="r">
              <a:defRPr>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bg1"/>
                </a:solidFill>
                <a:effectLst/>
                <a:uLnTx/>
                <a:uFillTx/>
                <a:latin typeface="+mn-lt"/>
                <a:ea typeface="+mn-ea"/>
                <a:cs typeface="+mn-cs"/>
              </a:rPr>
              <a:t>October 29, 2014</a:t>
            </a:r>
          </a:p>
        </p:txBody>
      </p:sp>
      <p:sp>
        <p:nvSpPr>
          <p:cNvPr id="16" name="Footer Placeholder 11"/>
          <p:cNvSpPr>
            <a:spLocks noGrp="1"/>
          </p:cNvSpPr>
          <p:nvPr>
            <p:ph type="ftr" sz="quarter" idx="3"/>
          </p:nvPr>
        </p:nvSpPr>
        <p:spPr>
          <a:xfrm>
            <a:off x="2422372" y="6308255"/>
            <a:ext cx="4053639" cy="230657"/>
          </a:xfrm>
          <a:prstGeom prst="rect">
            <a:avLst/>
          </a:prstGeom>
        </p:spPr>
        <p:txBody>
          <a:bodyPr vert="horz" lIns="0" tIns="0" rIns="0" bIns="0" rtlCol="0" anchor="b" anchorCtr="0">
            <a:noAutofit/>
          </a:bodyPr>
          <a:lstStyle>
            <a:lvl1pPr algn="l">
              <a:defRPr sz="900" b="1" cap="all" baseline="0">
                <a:solidFill>
                  <a:srgbClr val="064E83"/>
                </a:solidFill>
              </a:defRPr>
            </a:lvl1pPr>
          </a:lstStyle>
          <a:p>
            <a:pPr algn="ctr"/>
            <a:r>
              <a:rPr lang="en-US" dirty="0"/>
              <a:t>European Centre for Medium-Range Weather Forecasts</a:t>
            </a:r>
          </a:p>
        </p:txBody>
      </p:sp>
      <p:pic>
        <p:nvPicPr>
          <p:cNvPr id="8" name="Picture 7" descr="ECMWF_Master_Logo_RGB_nostrap.png"/>
          <p:cNvPicPr>
            <a:picLocks noChangeAspect="1"/>
          </p:cNvPicPr>
          <p:nvPr userDrawn="1"/>
        </p:nvPicPr>
        <p:blipFill>
          <a:blip r:embed="rId2"/>
          <a:stretch>
            <a:fillRect/>
          </a:stretch>
        </p:blipFill>
        <p:spPr>
          <a:xfrm>
            <a:off x="1080000" y="6308254"/>
            <a:ext cx="1342372" cy="230658"/>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Home/Title">
    <p:spTree>
      <p:nvGrpSpPr>
        <p:cNvPr id="1" name=""/>
        <p:cNvGrpSpPr/>
        <p:nvPr/>
      </p:nvGrpSpPr>
      <p:grpSpPr>
        <a:xfrm>
          <a:off x="0" y="0"/>
          <a:ext cx="0" cy="0"/>
          <a:chOff x="0" y="0"/>
          <a:chExt cx="0" cy="0"/>
        </a:xfrm>
      </p:grpSpPr>
      <p:pic>
        <p:nvPicPr>
          <p:cNvPr id="9" name="Picture 8" descr="ECMWF_Master_Logo_RGB_nostrap.png"/>
          <p:cNvPicPr>
            <a:picLocks noChangeAspect="1"/>
          </p:cNvPicPr>
          <p:nvPr userDrawn="1"/>
        </p:nvPicPr>
        <p:blipFill>
          <a:blip r:embed="rId2"/>
          <a:stretch>
            <a:fillRect/>
          </a:stretch>
        </p:blipFill>
        <p:spPr>
          <a:xfrm>
            <a:off x="2160001" y="5984877"/>
            <a:ext cx="2846713" cy="366955"/>
          </a:xfrm>
          <a:prstGeom prst="rect">
            <a:avLst/>
          </a:prstGeom>
        </p:spPr>
      </p:pic>
      <p:sp>
        <p:nvSpPr>
          <p:cNvPr id="11" name="Date Placeholder 10"/>
          <p:cNvSpPr txBox="1">
            <a:spLocks/>
          </p:cNvSpPr>
          <p:nvPr userDrawn="1"/>
        </p:nvSpPr>
        <p:spPr>
          <a:xfrm>
            <a:off x="7780449" y="5984877"/>
            <a:ext cx="2249151" cy="365125"/>
          </a:xfrm>
          <a:prstGeom prst="rect">
            <a:avLst/>
          </a:prstGeom>
        </p:spPr>
        <p:txBody>
          <a:bodyPr vert="horz" lIns="0" tIns="0" rIns="0" bIns="0" rtlCol="0" anchor="b" anchorCtr="0"/>
          <a:lstStyle>
            <a:lvl1pPr algn="r">
              <a:defRPr>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64E83"/>
                </a:solidFill>
                <a:effectLst/>
                <a:uLnTx/>
                <a:uFillTx/>
                <a:latin typeface="+mn-lt"/>
                <a:ea typeface="+mn-ea"/>
                <a:cs typeface="+mn-cs"/>
              </a:rPr>
              <a:t>© ECMWF </a:t>
            </a:r>
            <a:fld id="{D4C56AD5-C73F-B44A-96CB-E8BE2C5CB95A}" type="datetime4">
              <a:rPr kumimoji="0" lang="en-US" sz="900" b="0" i="0" u="none" strike="noStrike" kern="1200" cap="none" spc="0" normalizeH="0" baseline="0" noProof="0" smtClean="0">
                <a:ln>
                  <a:noFill/>
                </a:ln>
                <a:solidFill>
                  <a:srgbClr val="064E83"/>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March 11, 2019</a:t>
            </a:fld>
            <a:endParaRPr kumimoji="0" lang="en-US" sz="900" b="0" i="0" u="none" strike="noStrike" kern="1200" cap="none" spc="0" normalizeH="0" baseline="0" noProof="0" dirty="0">
              <a:ln>
                <a:noFill/>
              </a:ln>
              <a:solidFill>
                <a:srgbClr val="064E83"/>
              </a:solidFill>
              <a:effectLst/>
              <a:uLnTx/>
              <a:uFillTx/>
              <a:latin typeface="+mn-lt"/>
              <a:ea typeface="+mn-ea"/>
              <a:cs typeface="+mn-cs"/>
            </a:endParaRPr>
          </a:p>
        </p:txBody>
      </p:sp>
      <p:sp>
        <p:nvSpPr>
          <p:cNvPr id="13" name="Text Placeholder 12"/>
          <p:cNvSpPr>
            <a:spLocks noGrp="1"/>
          </p:cNvSpPr>
          <p:nvPr>
            <p:ph type="body" sz="quarter" idx="10" hasCustomPrompt="1"/>
          </p:nvPr>
        </p:nvSpPr>
        <p:spPr>
          <a:xfrm>
            <a:off x="2160001" y="1294198"/>
            <a:ext cx="7869599" cy="519800"/>
          </a:xfrm>
          <a:prstGeom prst="rect">
            <a:avLst/>
          </a:prstGeom>
        </p:spPr>
        <p:txBody>
          <a:bodyPr vert="horz" lIns="0" tIns="0" rIns="0" bIns="0" anchor="b" anchorCtr="0">
            <a:spAutoFit/>
          </a:bodyPr>
          <a:lstStyle>
            <a:lvl1pPr marL="0" indent="0">
              <a:lnSpc>
                <a:spcPts val="4000"/>
              </a:lnSpc>
              <a:spcBef>
                <a:spcPts val="0"/>
              </a:spcBef>
              <a:buNone/>
              <a:defRPr sz="3600" b="1">
                <a:solidFill>
                  <a:srgbClr val="064E83"/>
                </a:solidFill>
              </a:defRPr>
            </a:lvl1pPr>
          </a:lstStyle>
          <a:p>
            <a:pPr lvl="0"/>
            <a:r>
              <a:rPr lang="en-GB" dirty="0"/>
              <a:t>Title of Presentation</a:t>
            </a:r>
          </a:p>
        </p:txBody>
      </p:sp>
      <p:sp>
        <p:nvSpPr>
          <p:cNvPr id="14" name="Text Placeholder 12"/>
          <p:cNvSpPr>
            <a:spLocks noGrp="1"/>
          </p:cNvSpPr>
          <p:nvPr>
            <p:ph type="body" sz="quarter" idx="11" hasCustomPrompt="1"/>
          </p:nvPr>
        </p:nvSpPr>
        <p:spPr>
          <a:xfrm>
            <a:off x="2160001" y="1980000"/>
            <a:ext cx="7869599" cy="382156"/>
          </a:xfrm>
          <a:prstGeom prst="rect">
            <a:avLst/>
          </a:prstGeom>
        </p:spPr>
        <p:txBody>
          <a:bodyPr vert="horz" wrap="square" lIns="0" tIns="0" rIns="0" bIns="0">
            <a:spAutoFit/>
          </a:bodyPr>
          <a:lstStyle>
            <a:lvl1pPr marL="0" indent="0">
              <a:lnSpc>
                <a:spcPts val="3000"/>
              </a:lnSpc>
              <a:spcBef>
                <a:spcPts val="0"/>
              </a:spcBef>
              <a:buNone/>
              <a:defRPr sz="2400">
                <a:solidFill>
                  <a:srgbClr val="064E83"/>
                </a:solidFill>
              </a:defRPr>
            </a:lvl1pPr>
          </a:lstStyle>
          <a:p>
            <a:pPr lvl="0"/>
            <a:r>
              <a:rPr lang="en-GB" dirty="0"/>
              <a:t>Subtitle of Presentation</a:t>
            </a:r>
          </a:p>
        </p:txBody>
      </p:sp>
      <p:sp>
        <p:nvSpPr>
          <p:cNvPr id="15" name="Text Placeholder 12"/>
          <p:cNvSpPr>
            <a:spLocks noGrp="1"/>
          </p:cNvSpPr>
          <p:nvPr>
            <p:ph type="body" sz="quarter" idx="12" hasCustomPrompt="1"/>
          </p:nvPr>
        </p:nvSpPr>
        <p:spPr>
          <a:xfrm>
            <a:off x="2160001" y="2700003"/>
            <a:ext cx="7869599" cy="307777"/>
          </a:xfrm>
          <a:prstGeom prst="rect">
            <a:avLst/>
          </a:prstGeom>
        </p:spPr>
        <p:txBody>
          <a:bodyPr vert="horz" wrap="square" lIns="0" tIns="0" rIns="0" bIns="0">
            <a:spAutoFit/>
          </a:bodyPr>
          <a:lstStyle>
            <a:lvl1pPr marL="0" indent="0">
              <a:lnSpc>
                <a:spcPts val="2400"/>
              </a:lnSpc>
              <a:spcBef>
                <a:spcPts val="0"/>
              </a:spcBef>
              <a:buNone/>
              <a:defRPr sz="2000">
                <a:solidFill>
                  <a:srgbClr val="064E83"/>
                </a:solidFill>
              </a:defRPr>
            </a:lvl1pPr>
          </a:lstStyle>
          <a:p>
            <a:pPr lvl="0"/>
            <a:r>
              <a:rPr lang="en-GB" dirty="0"/>
              <a:t>Author’s Name</a:t>
            </a:r>
          </a:p>
        </p:txBody>
      </p:sp>
      <p:sp>
        <p:nvSpPr>
          <p:cNvPr id="16" name="Text Placeholder 12"/>
          <p:cNvSpPr>
            <a:spLocks noGrp="1"/>
          </p:cNvSpPr>
          <p:nvPr>
            <p:ph type="body" sz="quarter" idx="13" hasCustomPrompt="1"/>
          </p:nvPr>
        </p:nvSpPr>
        <p:spPr>
          <a:xfrm>
            <a:off x="2160001" y="3121226"/>
            <a:ext cx="7869599" cy="254771"/>
          </a:xfrm>
          <a:prstGeom prst="rect">
            <a:avLst/>
          </a:prstGeom>
        </p:spPr>
        <p:txBody>
          <a:bodyPr vert="horz" wrap="square" lIns="0" tIns="0" rIns="0" bIns="0">
            <a:spAutoFit/>
          </a:bodyPr>
          <a:lstStyle>
            <a:lvl1pPr marL="0" indent="0">
              <a:lnSpc>
                <a:spcPts val="2000"/>
              </a:lnSpc>
              <a:spcBef>
                <a:spcPts val="0"/>
              </a:spcBef>
              <a:buNone/>
              <a:defRPr sz="1600">
                <a:solidFill>
                  <a:srgbClr val="064E83"/>
                </a:solidFill>
              </a:defRPr>
            </a:lvl1pPr>
          </a:lstStyle>
          <a:p>
            <a:pPr lvl="0"/>
            <a:r>
              <a:rPr lang="en-GB" dirty="0"/>
              <a:t>Author’s Address</a:t>
            </a:r>
          </a:p>
        </p:txBody>
      </p:sp>
      <p:sp>
        <p:nvSpPr>
          <p:cNvPr id="17" name="Text Placeholder 12"/>
          <p:cNvSpPr>
            <a:spLocks noGrp="1"/>
          </p:cNvSpPr>
          <p:nvPr>
            <p:ph type="body" sz="quarter" idx="14" hasCustomPrompt="1"/>
          </p:nvPr>
        </p:nvSpPr>
        <p:spPr>
          <a:xfrm>
            <a:off x="2160001" y="3429000"/>
            <a:ext cx="7869599" cy="230832"/>
          </a:xfrm>
          <a:prstGeom prst="rect">
            <a:avLst/>
          </a:prstGeom>
        </p:spPr>
        <p:txBody>
          <a:bodyPr vert="horz" wrap="square" lIns="0" tIns="0" rIns="0" bIns="0">
            <a:spAutoFit/>
          </a:bodyPr>
          <a:lstStyle>
            <a:lvl1pPr marL="0" indent="0">
              <a:lnSpc>
                <a:spcPts val="1800"/>
              </a:lnSpc>
              <a:spcBef>
                <a:spcPts val="0"/>
              </a:spcBef>
              <a:buNone/>
              <a:defRPr sz="1400">
                <a:solidFill>
                  <a:srgbClr val="064E83"/>
                </a:solidFill>
              </a:defRPr>
            </a:lvl1pPr>
          </a:lstStyle>
          <a:p>
            <a:pPr lvl="0"/>
            <a:r>
              <a:rPr lang="en-GB" dirty="0" err="1"/>
              <a:t>email@ddress</a:t>
            </a:r>
            <a:endParaRPr lang="en-GB" dirty="0"/>
          </a:p>
        </p:txBody>
      </p:sp>
    </p:spTree>
    <p:extLst>
      <p:ext uri="{BB962C8B-B14F-4D97-AF65-F5344CB8AC3E}">
        <p14:creationId xmlns:p14="http://schemas.microsoft.com/office/powerpoint/2010/main" val="907863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93366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609441" y="1600202"/>
            <a:ext cx="10969943"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441" y="6356352"/>
            <a:ext cx="2844059" cy="365125"/>
          </a:xfrm>
          <a:prstGeom prst="rect">
            <a:avLst/>
          </a:prstGeom>
        </p:spPr>
        <p:txBody>
          <a:bodyPr/>
          <a:lstStyle/>
          <a:p>
            <a:fld id="{03B46C58-B3A3-4E61-9848-71C9EF73EF2A}" type="datetimeFigureOut">
              <a:rPr lang="en-GB" smtClean="0"/>
              <a:pPr/>
              <a:t>11/03/2019</a:t>
            </a:fld>
            <a:endParaRPr lang="en-GB"/>
          </a:p>
        </p:txBody>
      </p:sp>
      <p:sp>
        <p:nvSpPr>
          <p:cNvPr id="5" name="Footer Placeholder 4"/>
          <p:cNvSpPr>
            <a:spLocks noGrp="1"/>
          </p:cNvSpPr>
          <p:nvPr>
            <p:ph type="ftr" sz="quarter" idx="11"/>
          </p:nvPr>
        </p:nvSpPr>
        <p:spPr>
          <a:xfrm>
            <a:off x="4164515" y="6356352"/>
            <a:ext cx="3859795"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735325" y="6356352"/>
            <a:ext cx="2844059" cy="365125"/>
          </a:xfrm>
          <a:prstGeom prst="rect">
            <a:avLst/>
          </a:prstGeom>
        </p:spPr>
        <p:txBody>
          <a:bodyPr/>
          <a:lstStyle/>
          <a:p>
            <a:fld id="{150E225E-C866-4277-83AC-99F717E351D7}" type="slidenum">
              <a:rPr lang="en-GB" smtClean="0"/>
              <a:pPr/>
              <a:t>‹#›</a:t>
            </a:fld>
            <a:endParaRPr lang="en-GB"/>
          </a:p>
        </p:txBody>
      </p:sp>
    </p:spTree>
    <p:extLst>
      <p:ext uri="{BB962C8B-B14F-4D97-AF65-F5344CB8AC3E}">
        <p14:creationId xmlns:p14="http://schemas.microsoft.com/office/powerpoint/2010/main" val="2033307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CA971-984E-4D1A-A247-5636DFCEF483}"/>
              </a:ext>
            </a:extLst>
          </p:cNvPr>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endParaRPr lang="en-GB"/>
          </a:p>
        </p:txBody>
      </p:sp>
      <p:sp>
        <p:nvSpPr>
          <p:cNvPr id="3" name="Subtitle 2">
            <a:extLst>
              <a:ext uri="{FF2B5EF4-FFF2-40B4-BE49-F238E27FC236}">
                <a16:creationId xmlns:a16="http://schemas.microsoft.com/office/drawing/2014/main" id="{669983AC-0723-4AD5-9E76-BE86FC1EE242}"/>
              </a:ext>
            </a:extLst>
          </p:cNvPr>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9C97DE0-8665-4332-99E8-A4BCF386F464}"/>
              </a:ext>
            </a:extLst>
          </p:cNvPr>
          <p:cNvSpPr>
            <a:spLocks noGrp="1"/>
          </p:cNvSpPr>
          <p:nvPr>
            <p:ph type="dt" sz="half" idx="10"/>
          </p:nvPr>
        </p:nvSpPr>
        <p:spPr/>
        <p:txBody>
          <a:bodyPr/>
          <a:lstStyle/>
          <a:p>
            <a:fld id="{CE85D306-CFC6-4D80-9438-7A34F5464A8A}" type="datetimeFigureOut">
              <a:rPr lang="en-GB" smtClean="0"/>
              <a:t>11/03/2019</a:t>
            </a:fld>
            <a:endParaRPr lang="en-GB"/>
          </a:p>
        </p:txBody>
      </p:sp>
      <p:sp>
        <p:nvSpPr>
          <p:cNvPr id="5" name="Footer Placeholder 4">
            <a:extLst>
              <a:ext uri="{FF2B5EF4-FFF2-40B4-BE49-F238E27FC236}">
                <a16:creationId xmlns:a16="http://schemas.microsoft.com/office/drawing/2014/main" id="{DDBE2C44-2676-48CD-829E-A25C48BC553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E03092-9364-4424-ABA8-5B0ED4CA0F21}"/>
              </a:ext>
            </a:extLst>
          </p:cNvPr>
          <p:cNvSpPr>
            <a:spLocks noGrp="1"/>
          </p:cNvSpPr>
          <p:nvPr>
            <p:ph type="sldNum" sz="quarter" idx="12"/>
          </p:nvPr>
        </p:nvSpPr>
        <p:spPr/>
        <p:txBody>
          <a:bodyPr/>
          <a:lstStyle/>
          <a:p>
            <a:fld id="{31D789C2-1316-454B-AFB1-794A5716D81A}" type="slidenum">
              <a:rPr lang="en-GB" smtClean="0"/>
              <a:t>‹#›</a:t>
            </a:fld>
            <a:endParaRPr lang="en-GB"/>
          </a:p>
        </p:txBody>
      </p:sp>
    </p:spTree>
    <p:extLst>
      <p:ext uri="{BB962C8B-B14F-4D97-AF65-F5344CB8AC3E}">
        <p14:creationId xmlns:p14="http://schemas.microsoft.com/office/powerpoint/2010/main" val="3572721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3FD03-2E02-45BB-819F-9E39FA38566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C6B5438-84A5-458D-8CD4-52FB345944A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EBD1B1-BA57-46B1-9326-151E1D9227C3}"/>
              </a:ext>
            </a:extLst>
          </p:cNvPr>
          <p:cNvSpPr>
            <a:spLocks noGrp="1"/>
          </p:cNvSpPr>
          <p:nvPr>
            <p:ph type="dt" sz="half" idx="10"/>
          </p:nvPr>
        </p:nvSpPr>
        <p:spPr/>
        <p:txBody>
          <a:bodyPr/>
          <a:lstStyle/>
          <a:p>
            <a:fld id="{CE85D306-CFC6-4D80-9438-7A34F5464A8A}" type="datetimeFigureOut">
              <a:rPr lang="en-GB" smtClean="0"/>
              <a:t>11/03/2019</a:t>
            </a:fld>
            <a:endParaRPr lang="en-GB"/>
          </a:p>
        </p:txBody>
      </p:sp>
      <p:sp>
        <p:nvSpPr>
          <p:cNvPr id="5" name="Footer Placeholder 4">
            <a:extLst>
              <a:ext uri="{FF2B5EF4-FFF2-40B4-BE49-F238E27FC236}">
                <a16:creationId xmlns:a16="http://schemas.microsoft.com/office/drawing/2014/main" id="{0D9C4F0A-52B7-4ABD-819B-1091554A0E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1DC1AB-D7A5-48A3-A801-28B5D2FCFC4D}"/>
              </a:ext>
            </a:extLst>
          </p:cNvPr>
          <p:cNvSpPr>
            <a:spLocks noGrp="1"/>
          </p:cNvSpPr>
          <p:nvPr>
            <p:ph type="sldNum" sz="quarter" idx="12"/>
          </p:nvPr>
        </p:nvSpPr>
        <p:spPr/>
        <p:txBody>
          <a:bodyPr/>
          <a:lstStyle/>
          <a:p>
            <a:fld id="{31D789C2-1316-454B-AFB1-794A5716D81A}" type="slidenum">
              <a:rPr lang="en-GB" smtClean="0"/>
              <a:t>‹#›</a:t>
            </a:fld>
            <a:endParaRPr lang="en-GB"/>
          </a:p>
        </p:txBody>
      </p:sp>
    </p:spTree>
    <p:extLst>
      <p:ext uri="{BB962C8B-B14F-4D97-AF65-F5344CB8AC3E}">
        <p14:creationId xmlns:p14="http://schemas.microsoft.com/office/powerpoint/2010/main" val="3644252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3.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4.xml"/><Relationship Id="rId1"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owerPoint_strip2.png"/>
          <p:cNvPicPr>
            <a:picLocks noChangeAspect="1"/>
          </p:cNvPicPr>
          <p:nvPr/>
        </p:nvPicPr>
        <p:blipFill>
          <a:blip r:embed="rId9"/>
          <a:stretch>
            <a:fillRect/>
          </a:stretch>
        </p:blipFill>
        <p:spPr>
          <a:xfrm>
            <a:off x="0" y="0"/>
            <a:ext cx="18288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1" r:id="rId4"/>
    <p:sldLayoutId id="2147483668" r:id="rId5"/>
    <p:sldLayoutId id="2147483669" r:id="rId6"/>
    <p:sldLayoutId id="2147483720" r:id="rId7"/>
  </p:sldLayoutIdLst>
  <p:hf hdr="0" dt="0"/>
  <p:txStyles>
    <p:titleStyle>
      <a:lvl1pPr algn="l" defTabSz="457200" rtl="0" eaLnBrk="1" latinLnBrk="0" hangingPunct="1">
        <a:lnSpc>
          <a:spcPts val="2800"/>
        </a:lnSpc>
        <a:spcBef>
          <a:spcPct val="0"/>
        </a:spcBef>
        <a:buNone/>
        <a:defRPr sz="24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bg1"/>
        </a:buClr>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Clr>
          <a:schemeClr val="bg1"/>
        </a:buClr>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Clr>
          <a:schemeClr val="bg1"/>
        </a:buClr>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Clr>
          <a:schemeClr val="bg1"/>
        </a:buClr>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Clr>
          <a:schemeClr val="bg1"/>
        </a:buClr>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7ACDC2-4081-4C78-B791-1AFA435E9E54}"/>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CBFAE5F-52ED-4C29-B1DF-6FED64AB61E8}"/>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B9E615E-7354-4BA1-BC0E-A79723CB259B}"/>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85D306-CFC6-4D80-9438-7A34F5464A8A}" type="datetimeFigureOut">
              <a:rPr lang="en-GB" smtClean="0"/>
              <a:t>11/03/2019</a:t>
            </a:fld>
            <a:endParaRPr lang="en-GB"/>
          </a:p>
        </p:txBody>
      </p:sp>
      <p:sp>
        <p:nvSpPr>
          <p:cNvPr id="5" name="Footer Placeholder 4">
            <a:extLst>
              <a:ext uri="{FF2B5EF4-FFF2-40B4-BE49-F238E27FC236}">
                <a16:creationId xmlns:a16="http://schemas.microsoft.com/office/drawing/2014/main" id="{4187C376-443C-49B6-9E29-323B96B7A5DD}"/>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5A524A6-D486-4C7D-94CF-6F61BBE154E7}"/>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D789C2-1316-454B-AFB1-794A5716D81A}" type="slidenum">
              <a:rPr lang="en-GB" smtClean="0"/>
              <a:t>‹#›</a:t>
            </a:fld>
            <a:endParaRPr lang="en-GB"/>
          </a:p>
        </p:txBody>
      </p:sp>
    </p:spTree>
    <p:extLst>
      <p:ext uri="{BB962C8B-B14F-4D97-AF65-F5344CB8AC3E}">
        <p14:creationId xmlns:p14="http://schemas.microsoft.com/office/powerpoint/2010/main" val="119435987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721" r:id="rId12"/>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10"/>
          <p:cNvSpPr txBox="1">
            <a:spLocks/>
          </p:cNvSpPr>
          <p:nvPr userDrawn="1"/>
        </p:nvSpPr>
        <p:spPr>
          <a:xfrm>
            <a:off x="8564420" y="6308257"/>
            <a:ext cx="1465181" cy="230657"/>
          </a:xfrm>
          <a:prstGeom prst="rect">
            <a:avLst/>
          </a:prstGeom>
        </p:spPr>
        <p:txBody>
          <a:bodyPr vert="horz" lIns="0" tIns="0" rIns="0" bIns="0" rtlCol="0" anchor="b" anchorCtr="0"/>
          <a:lstStyle>
            <a:lvl1pPr algn="r">
              <a:defRPr>
                <a:solidFill>
                  <a:schemeClr val="bg1"/>
                </a:solidFill>
              </a:defRPr>
            </a:lvl1pPr>
          </a:lstStyle>
          <a:p>
            <a:pPr defTabSz="457063">
              <a:defRPr/>
            </a:pPr>
            <a:r>
              <a:rPr lang="en-US" sz="900" dirty="0">
                <a:solidFill>
                  <a:prstClr val="white"/>
                </a:solidFill>
              </a:rPr>
              <a:t>October 29, 2014</a:t>
            </a:r>
          </a:p>
        </p:txBody>
      </p:sp>
      <p:pic>
        <p:nvPicPr>
          <p:cNvPr id="5" name="Picture 4"/>
          <p:cNvPicPr>
            <a:picLocks noChangeAspect="1"/>
          </p:cNvPicPr>
          <p:nvPr userDrawn="1"/>
        </p:nvPicPr>
        <p:blipFill rotWithShape="1">
          <a:blip r:embed="rId13"/>
          <a:srcRect r="78518" b="20807"/>
          <a:stretch/>
        </p:blipFill>
        <p:spPr>
          <a:xfrm>
            <a:off x="826084" y="6308256"/>
            <a:ext cx="1767586" cy="241401"/>
          </a:xfrm>
          <a:prstGeom prst="rect">
            <a:avLst/>
          </a:prstGeom>
        </p:spPr>
      </p:pic>
      <p:pic>
        <p:nvPicPr>
          <p:cNvPr id="6" name="Picture 5"/>
          <p:cNvPicPr>
            <a:picLocks noChangeAspect="1"/>
          </p:cNvPicPr>
          <p:nvPr userDrawn="1"/>
        </p:nvPicPr>
        <p:blipFill rotWithShape="1">
          <a:blip r:embed="rId14"/>
          <a:srcRect l="-1" r="36397" b="-1339"/>
          <a:stretch/>
        </p:blipFill>
        <p:spPr>
          <a:xfrm>
            <a:off x="3179471" y="6276619"/>
            <a:ext cx="3727530" cy="308908"/>
          </a:xfrm>
          <a:prstGeom prst="rect">
            <a:avLst/>
          </a:prstGeom>
        </p:spPr>
      </p:pic>
      <p:sp>
        <p:nvSpPr>
          <p:cNvPr id="9" name="TextBox 8"/>
          <p:cNvSpPr txBox="1"/>
          <p:nvPr userDrawn="1"/>
        </p:nvSpPr>
        <p:spPr>
          <a:xfrm>
            <a:off x="10090076" y="6313563"/>
            <a:ext cx="1094887" cy="230832"/>
          </a:xfrm>
          <a:prstGeom prst="rect">
            <a:avLst/>
          </a:prstGeom>
          <a:noFill/>
        </p:spPr>
        <p:txBody>
          <a:bodyPr wrap="none" rtlCol="0">
            <a:spAutoFit/>
          </a:bodyPr>
          <a:lstStyle/>
          <a:p>
            <a:r>
              <a:rPr lang="en-GB" sz="900" b="1" dirty="0">
                <a:solidFill>
                  <a:schemeClr val="accent5">
                    <a:lumMod val="75000"/>
                  </a:schemeClr>
                </a:solidFill>
              </a:rPr>
              <a:t>PETER BAUER </a:t>
            </a:r>
            <a:r>
              <a:rPr lang="en-GB" sz="900" b="1" baseline="0" dirty="0">
                <a:solidFill>
                  <a:schemeClr val="accent5">
                    <a:lumMod val="75000"/>
                  </a:schemeClr>
                </a:solidFill>
              </a:rPr>
              <a:t>2018</a:t>
            </a:r>
            <a:endParaRPr lang="en-GB" sz="900" b="1" dirty="0">
              <a:solidFill>
                <a:schemeClr val="accent5">
                  <a:lumMod val="75000"/>
                </a:schemeClr>
              </a:solidFill>
            </a:endParaRPr>
          </a:p>
        </p:txBody>
      </p:sp>
    </p:spTree>
    <p:extLst>
      <p:ext uri="{BB962C8B-B14F-4D97-AF65-F5344CB8AC3E}">
        <p14:creationId xmlns:p14="http://schemas.microsoft.com/office/powerpoint/2010/main" val="33700427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914126" rtl="0" eaLnBrk="1" latinLnBrk="0" hangingPunct="1">
        <a:spcBef>
          <a:spcPct val="0"/>
        </a:spcBef>
        <a:buNone/>
        <a:defRPr sz="4399"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itchFamily="34" charset="0"/>
        <a:buChar char="–"/>
        <a:defRPr sz="2799" kern="1200">
          <a:solidFill>
            <a:schemeClr val="tx1"/>
          </a:solidFill>
          <a:latin typeface="+mn-lt"/>
          <a:ea typeface="+mn-ea"/>
          <a:cs typeface="+mn-cs"/>
        </a:defRPr>
      </a:lvl2pPr>
      <a:lvl3pPr marL="1142657" indent="-228531" algn="l" defTabSz="914126" rtl="0" eaLnBrk="1" latinLnBrk="0" hangingPunct="1">
        <a:spcBef>
          <a:spcPct val="20000"/>
        </a:spcBef>
        <a:buFont typeface="Arial" pitchFamily="34" charset="0"/>
        <a:buChar char="•"/>
        <a:defRPr sz="2399" kern="1200">
          <a:solidFill>
            <a:schemeClr val="tx1"/>
          </a:solidFill>
          <a:latin typeface="+mn-lt"/>
          <a:ea typeface="+mn-ea"/>
          <a:cs typeface="+mn-cs"/>
        </a:defRPr>
      </a:lvl3pPr>
      <a:lvl4pPr marL="1599720"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owerPoint_strip.png"/>
          <p:cNvPicPr>
            <a:picLocks noChangeAspect="1"/>
          </p:cNvPicPr>
          <p:nvPr/>
        </p:nvPicPr>
        <p:blipFill>
          <a:blip r:embed="rId3"/>
          <a:stretch>
            <a:fillRect/>
          </a:stretch>
        </p:blipFill>
        <p:spPr>
          <a:xfrm>
            <a:off x="1" y="0"/>
            <a:ext cx="182880" cy="6858000"/>
          </a:xfrm>
          <a:prstGeom prst="rect">
            <a:avLst/>
          </a:prstGeom>
        </p:spPr>
      </p:pic>
    </p:spTree>
    <p:extLst>
      <p:ext uri="{BB962C8B-B14F-4D97-AF65-F5344CB8AC3E}">
        <p14:creationId xmlns:p14="http://schemas.microsoft.com/office/powerpoint/2010/main" val="3062576508"/>
      </p:ext>
    </p:extLst>
  </p:cSld>
  <p:clrMap bg1="lt1" tx1="dk1" bg2="lt2" tx2="dk2" accent1="accent1" accent2="accent2" accent3="accent3" accent4="accent4" accent5="accent5" accent6="accent6" hlink="hlink" folHlink="folHlink"/>
  <p:sldLayoutIdLst>
    <p:sldLayoutId id="2147483723" r:id="rId1"/>
  </p:sldLayoutIdLst>
  <p:hf hdr="0" dt="0"/>
  <p:txStyles>
    <p:titleStyle>
      <a:lvl1pPr algn="l" defTabSz="301814" rtl="0" eaLnBrk="1" latinLnBrk="0" hangingPunct="1">
        <a:lnSpc>
          <a:spcPts val="1848"/>
        </a:lnSpc>
        <a:spcBef>
          <a:spcPct val="0"/>
        </a:spcBef>
        <a:buNone/>
        <a:defRPr sz="1585" kern="1200">
          <a:solidFill>
            <a:schemeClr val="bg1"/>
          </a:solidFill>
          <a:latin typeface="+mj-lt"/>
          <a:ea typeface="+mj-ea"/>
          <a:cs typeface="+mj-cs"/>
        </a:defRPr>
      </a:lvl1pPr>
    </p:titleStyle>
    <p:bodyStyle>
      <a:lvl1pPr marL="226361" indent="-226361" algn="l" defTabSz="301814" rtl="0" eaLnBrk="1" latinLnBrk="0" hangingPunct="1">
        <a:spcBef>
          <a:spcPct val="20000"/>
        </a:spcBef>
        <a:buClr>
          <a:schemeClr val="bg1"/>
        </a:buClr>
        <a:buFont typeface="Arial"/>
        <a:buChar char="•"/>
        <a:defRPr sz="2112" kern="1200">
          <a:solidFill>
            <a:schemeClr val="bg1"/>
          </a:solidFill>
          <a:latin typeface="+mn-lt"/>
          <a:ea typeface="+mn-ea"/>
          <a:cs typeface="+mn-cs"/>
        </a:defRPr>
      </a:lvl1pPr>
      <a:lvl2pPr marL="490448" indent="-188634" algn="l" defTabSz="301814" rtl="0" eaLnBrk="1" latinLnBrk="0" hangingPunct="1">
        <a:spcBef>
          <a:spcPct val="20000"/>
        </a:spcBef>
        <a:buClr>
          <a:schemeClr val="bg1"/>
        </a:buClr>
        <a:buFont typeface="Arial"/>
        <a:buChar char="–"/>
        <a:defRPr sz="1848" kern="1200">
          <a:solidFill>
            <a:schemeClr val="bg1"/>
          </a:solidFill>
          <a:latin typeface="+mn-lt"/>
          <a:ea typeface="+mn-ea"/>
          <a:cs typeface="+mn-cs"/>
        </a:defRPr>
      </a:lvl2pPr>
      <a:lvl3pPr marL="754536" indent="-150908" algn="l" defTabSz="301814" rtl="0" eaLnBrk="1" latinLnBrk="0" hangingPunct="1">
        <a:spcBef>
          <a:spcPct val="20000"/>
        </a:spcBef>
        <a:buClr>
          <a:schemeClr val="bg1"/>
        </a:buClr>
        <a:buFont typeface="Arial"/>
        <a:buChar char="•"/>
        <a:defRPr sz="1585" kern="1200">
          <a:solidFill>
            <a:schemeClr val="bg1"/>
          </a:solidFill>
          <a:latin typeface="+mn-lt"/>
          <a:ea typeface="+mn-ea"/>
          <a:cs typeface="+mn-cs"/>
        </a:defRPr>
      </a:lvl3pPr>
      <a:lvl4pPr marL="1056350" indent="-150908" algn="l" defTabSz="301814" rtl="0" eaLnBrk="1" latinLnBrk="0" hangingPunct="1">
        <a:spcBef>
          <a:spcPct val="20000"/>
        </a:spcBef>
        <a:buClr>
          <a:schemeClr val="bg1"/>
        </a:buClr>
        <a:buFont typeface="Arial"/>
        <a:buChar char="–"/>
        <a:defRPr sz="1321" kern="1200">
          <a:solidFill>
            <a:schemeClr val="bg1"/>
          </a:solidFill>
          <a:latin typeface="+mn-lt"/>
          <a:ea typeface="+mn-ea"/>
          <a:cs typeface="+mn-cs"/>
        </a:defRPr>
      </a:lvl4pPr>
      <a:lvl5pPr marL="1358165" indent="-150908" algn="l" defTabSz="301814" rtl="0" eaLnBrk="1" latinLnBrk="0" hangingPunct="1">
        <a:spcBef>
          <a:spcPct val="20000"/>
        </a:spcBef>
        <a:buClr>
          <a:schemeClr val="bg1"/>
        </a:buClr>
        <a:buFont typeface="Arial"/>
        <a:buChar char="»"/>
        <a:defRPr sz="1321" kern="1200">
          <a:solidFill>
            <a:schemeClr val="bg1"/>
          </a:solidFill>
          <a:latin typeface="+mn-lt"/>
          <a:ea typeface="+mn-ea"/>
          <a:cs typeface="+mn-cs"/>
        </a:defRPr>
      </a:lvl5pPr>
      <a:lvl6pPr marL="1659979" indent="-150908" algn="l" defTabSz="301814" rtl="0" eaLnBrk="1" latinLnBrk="0" hangingPunct="1">
        <a:spcBef>
          <a:spcPct val="20000"/>
        </a:spcBef>
        <a:buFont typeface="Arial"/>
        <a:buChar char="•"/>
        <a:defRPr sz="1321" kern="1200">
          <a:solidFill>
            <a:schemeClr val="tx1"/>
          </a:solidFill>
          <a:latin typeface="+mn-lt"/>
          <a:ea typeface="+mn-ea"/>
          <a:cs typeface="+mn-cs"/>
        </a:defRPr>
      </a:lvl6pPr>
      <a:lvl7pPr marL="1961792" indent="-150908" algn="l" defTabSz="301814" rtl="0" eaLnBrk="1" latinLnBrk="0" hangingPunct="1">
        <a:spcBef>
          <a:spcPct val="20000"/>
        </a:spcBef>
        <a:buFont typeface="Arial"/>
        <a:buChar char="•"/>
        <a:defRPr sz="1321" kern="1200">
          <a:solidFill>
            <a:schemeClr val="tx1"/>
          </a:solidFill>
          <a:latin typeface="+mn-lt"/>
          <a:ea typeface="+mn-ea"/>
          <a:cs typeface="+mn-cs"/>
        </a:defRPr>
      </a:lvl7pPr>
      <a:lvl8pPr marL="2263606" indent="-150908" algn="l" defTabSz="301814" rtl="0" eaLnBrk="1" latinLnBrk="0" hangingPunct="1">
        <a:spcBef>
          <a:spcPct val="20000"/>
        </a:spcBef>
        <a:buFont typeface="Arial"/>
        <a:buChar char="•"/>
        <a:defRPr sz="1321" kern="1200">
          <a:solidFill>
            <a:schemeClr val="tx1"/>
          </a:solidFill>
          <a:latin typeface="+mn-lt"/>
          <a:ea typeface="+mn-ea"/>
          <a:cs typeface="+mn-cs"/>
        </a:defRPr>
      </a:lvl8pPr>
      <a:lvl9pPr marL="2565421" indent="-150908" algn="l" defTabSz="301814" rtl="0" eaLnBrk="1" latinLnBrk="0" hangingPunct="1">
        <a:spcBef>
          <a:spcPct val="20000"/>
        </a:spcBef>
        <a:buFont typeface="Arial"/>
        <a:buChar char="•"/>
        <a:defRPr sz="1321" kern="1200">
          <a:solidFill>
            <a:schemeClr val="tx1"/>
          </a:solidFill>
          <a:latin typeface="+mn-lt"/>
          <a:ea typeface="+mn-ea"/>
          <a:cs typeface="+mn-cs"/>
        </a:defRPr>
      </a:lvl9pPr>
    </p:bodyStyle>
    <p:otherStyle>
      <a:defPPr>
        <a:defRPr lang="en-US"/>
      </a:defPPr>
      <a:lvl1pPr marL="0" algn="l" defTabSz="301814" rtl="0" eaLnBrk="1" latinLnBrk="0" hangingPunct="1">
        <a:defRPr sz="1188" kern="1200">
          <a:solidFill>
            <a:schemeClr val="tx1"/>
          </a:solidFill>
          <a:latin typeface="+mn-lt"/>
          <a:ea typeface="+mn-ea"/>
          <a:cs typeface="+mn-cs"/>
        </a:defRPr>
      </a:lvl1pPr>
      <a:lvl2pPr marL="301814" algn="l" defTabSz="301814" rtl="0" eaLnBrk="1" latinLnBrk="0" hangingPunct="1">
        <a:defRPr sz="1188" kern="1200">
          <a:solidFill>
            <a:schemeClr val="tx1"/>
          </a:solidFill>
          <a:latin typeface="+mn-lt"/>
          <a:ea typeface="+mn-ea"/>
          <a:cs typeface="+mn-cs"/>
        </a:defRPr>
      </a:lvl2pPr>
      <a:lvl3pPr marL="603629" algn="l" defTabSz="301814" rtl="0" eaLnBrk="1" latinLnBrk="0" hangingPunct="1">
        <a:defRPr sz="1188" kern="1200">
          <a:solidFill>
            <a:schemeClr val="tx1"/>
          </a:solidFill>
          <a:latin typeface="+mn-lt"/>
          <a:ea typeface="+mn-ea"/>
          <a:cs typeface="+mn-cs"/>
        </a:defRPr>
      </a:lvl3pPr>
      <a:lvl4pPr marL="905443" algn="l" defTabSz="301814" rtl="0" eaLnBrk="1" latinLnBrk="0" hangingPunct="1">
        <a:defRPr sz="1188" kern="1200">
          <a:solidFill>
            <a:schemeClr val="tx1"/>
          </a:solidFill>
          <a:latin typeface="+mn-lt"/>
          <a:ea typeface="+mn-ea"/>
          <a:cs typeface="+mn-cs"/>
        </a:defRPr>
      </a:lvl4pPr>
      <a:lvl5pPr marL="1207257" algn="l" defTabSz="301814" rtl="0" eaLnBrk="1" latinLnBrk="0" hangingPunct="1">
        <a:defRPr sz="1188" kern="1200">
          <a:solidFill>
            <a:schemeClr val="tx1"/>
          </a:solidFill>
          <a:latin typeface="+mn-lt"/>
          <a:ea typeface="+mn-ea"/>
          <a:cs typeface="+mn-cs"/>
        </a:defRPr>
      </a:lvl5pPr>
      <a:lvl6pPr marL="1509070" algn="l" defTabSz="301814" rtl="0" eaLnBrk="1" latinLnBrk="0" hangingPunct="1">
        <a:defRPr sz="1188" kern="1200">
          <a:solidFill>
            <a:schemeClr val="tx1"/>
          </a:solidFill>
          <a:latin typeface="+mn-lt"/>
          <a:ea typeface="+mn-ea"/>
          <a:cs typeface="+mn-cs"/>
        </a:defRPr>
      </a:lvl6pPr>
      <a:lvl7pPr marL="1810885" algn="l" defTabSz="301814" rtl="0" eaLnBrk="1" latinLnBrk="0" hangingPunct="1">
        <a:defRPr sz="1188" kern="1200">
          <a:solidFill>
            <a:schemeClr val="tx1"/>
          </a:solidFill>
          <a:latin typeface="+mn-lt"/>
          <a:ea typeface="+mn-ea"/>
          <a:cs typeface="+mn-cs"/>
        </a:defRPr>
      </a:lvl7pPr>
      <a:lvl8pPr marL="2112699" algn="l" defTabSz="301814" rtl="0" eaLnBrk="1" latinLnBrk="0" hangingPunct="1">
        <a:defRPr sz="1188" kern="1200">
          <a:solidFill>
            <a:schemeClr val="tx1"/>
          </a:solidFill>
          <a:latin typeface="+mn-lt"/>
          <a:ea typeface="+mn-ea"/>
          <a:cs typeface="+mn-cs"/>
        </a:defRPr>
      </a:lvl8pPr>
      <a:lvl9pPr marL="2414513" algn="l" defTabSz="301814" rtl="0" eaLnBrk="1" latinLnBrk="0" hangingPunct="1">
        <a:defRPr sz="11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6.gif"/></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file:///O:\perm\rd\dipb\iver\plots\46r1_hres_merge3_own\webplots\46r1_hres_merge3_own_custom3_latpre_drmse_t_Mh2z9Mh2u5Mh322_MgsupMgu2uM0001.png" TargetMode="Externa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jpeg"/><Relationship Id="rId12" Type="http://schemas.openxmlformats.org/officeDocument/2006/relationships/image" Target="../media/image40.jpeg"/><Relationship Id="rId2" Type="http://schemas.openxmlformats.org/officeDocument/2006/relationships/image" Target="../media/image30.emf"/><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emf"/><Relationship Id="rId5" Type="http://schemas.openxmlformats.org/officeDocument/2006/relationships/image" Target="../media/image33.jpeg"/><Relationship Id="rId10" Type="http://schemas.openxmlformats.org/officeDocument/2006/relationships/image" Target="../media/image38.emf"/><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emf"/><Relationship Id="rId2" Type="http://schemas.openxmlformats.org/officeDocument/2006/relationships/image" Target="../media/image43.png"/><Relationship Id="rId1" Type="http://schemas.openxmlformats.org/officeDocument/2006/relationships/slideLayout" Target="../slideLayouts/slideLayout2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55.jpe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8.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9.xml"/><Relationship Id="rId5" Type="http://schemas.openxmlformats.org/officeDocument/2006/relationships/image" Target="../media/image63.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notesSlide" Target="../notesSlides/notesSlide15.xml"/><Relationship Id="rId1" Type="http://schemas.openxmlformats.org/officeDocument/2006/relationships/slideLayout" Target="../slideLayouts/slideLayout31.xml"/><Relationship Id="rId6" Type="http://schemas.openxmlformats.org/officeDocument/2006/relationships/image" Target="../media/image69.tiff"/><Relationship Id="rId5" Type="http://schemas.openxmlformats.org/officeDocument/2006/relationships/image" Target="../media/image68.tiff"/><Relationship Id="rId4" Type="http://schemas.openxmlformats.org/officeDocument/2006/relationships/image" Target="../media/image67.tiff"/></Relationships>
</file>

<file path=ppt/slides/_rels/slide28.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00.png"/><Relationship Id="rId5" Type="http://schemas.openxmlformats.org/officeDocument/2006/relationships/image" Target="../media/image90.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6.xml"/><Relationship Id="rId7" Type="http://schemas.openxmlformats.org/officeDocument/2006/relationships/image" Target="../media/image16.wmf"/><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5.wmf"/><Relationship Id="rId4" Type="http://schemas.openxmlformats.org/officeDocument/2006/relationships/oleObject" Target="../embeddings/oleObject1.bin"/><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2160000" y="2045006"/>
            <a:ext cx="8506411" cy="1032761"/>
          </a:xfrm>
        </p:spPr>
        <p:txBody>
          <a:bodyPr/>
          <a:lstStyle/>
          <a:p>
            <a:r>
              <a:rPr lang="en-GB" dirty="0"/>
              <a:t>ECMWF research</a:t>
            </a:r>
            <a:endParaRPr lang="en-US" dirty="0"/>
          </a:p>
          <a:p>
            <a:endParaRPr lang="en-US" dirty="0"/>
          </a:p>
        </p:txBody>
      </p:sp>
      <p:sp>
        <p:nvSpPr>
          <p:cNvPr id="12" name="Text Placeholder 11"/>
          <p:cNvSpPr>
            <a:spLocks noGrp="1"/>
          </p:cNvSpPr>
          <p:nvPr>
            <p:ph type="body" sz="quarter" idx="12"/>
          </p:nvPr>
        </p:nvSpPr>
        <p:spPr>
          <a:xfrm>
            <a:off x="2160001" y="2628773"/>
            <a:ext cx="7341754" cy="307777"/>
          </a:xfrm>
        </p:spPr>
        <p:txBody>
          <a:bodyPr/>
          <a:lstStyle/>
          <a:p>
            <a:r>
              <a:rPr lang="en-US" dirty="0"/>
              <a:t>Andy Brown</a:t>
            </a:r>
          </a:p>
        </p:txBody>
      </p:sp>
    </p:spTree>
    <p:extLst>
      <p:ext uri="{BB962C8B-B14F-4D97-AF65-F5344CB8AC3E}">
        <p14:creationId xmlns:p14="http://schemas.microsoft.com/office/powerpoint/2010/main" val="948289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0ECD6C8-9CC5-4DFF-B65E-55DA25E3CE63}"/>
              </a:ext>
            </a:extLst>
          </p:cNvPr>
          <p:cNvPicPr>
            <a:picLocks noChangeAspect="1"/>
          </p:cNvPicPr>
          <p:nvPr/>
        </p:nvPicPr>
        <p:blipFill>
          <a:blip r:embed="rId3"/>
          <a:stretch>
            <a:fillRect/>
          </a:stretch>
        </p:blipFill>
        <p:spPr>
          <a:xfrm>
            <a:off x="946766" y="3340770"/>
            <a:ext cx="3451689" cy="2588766"/>
          </a:xfrm>
          <a:prstGeom prst="rect">
            <a:avLst/>
          </a:prstGeom>
        </p:spPr>
      </p:pic>
      <p:sp>
        <p:nvSpPr>
          <p:cNvPr id="2" name="Title 1"/>
          <p:cNvSpPr>
            <a:spLocks noGrp="1"/>
          </p:cNvSpPr>
          <p:nvPr>
            <p:ph type="title"/>
          </p:nvPr>
        </p:nvSpPr>
        <p:spPr/>
        <p:txBody>
          <a:bodyPr/>
          <a:lstStyle/>
          <a:p>
            <a:r>
              <a:rPr lang="en-US" dirty="0"/>
              <a:t>Impact of 1 hourly radiation on ENS</a:t>
            </a:r>
          </a:p>
        </p:txBody>
      </p:sp>
      <p:pic>
        <p:nvPicPr>
          <p:cNvPr id="7" name="Content Placeholder 6">
            <a:extLst>
              <a:ext uri="{FF2B5EF4-FFF2-40B4-BE49-F238E27FC236}">
                <a16:creationId xmlns:a16="http://schemas.microsoft.com/office/drawing/2014/main" id="{61029104-44B1-4B0E-B4C2-2BC7CE7E7408}"/>
              </a:ext>
            </a:extLst>
          </p:cNvPr>
          <p:cNvPicPr>
            <a:picLocks noGrp="1" noChangeAspect="1"/>
          </p:cNvPicPr>
          <p:nvPr>
            <p:ph sz="quarter" idx="14"/>
          </p:nvPr>
        </p:nvPicPr>
        <p:blipFill>
          <a:blip r:embed="rId4"/>
          <a:stretch>
            <a:fillRect/>
          </a:stretch>
        </p:blipFill>
        <p:spPr>
          <a:xfrm>
            <a:off x="6189672" y="1271815"/>
            <a:ext cx="4919928" cy="4984750"/>
          </a:xfrm>
        </p:spPr>
      </p:pic>
      <p:sp>
        <p:nvSpPr>
          <p:cNvPr id="4" name="Slide Number Placeholder 3"/>
          <p:cNvSpPr>
            <a:spLocks noGrp="1"/>
          </p:cNvSpPr>
          <p:nvPr>
            <p:ph type="sldNum" sz="quarter" idx="10"/>
          </p:nvPr>
        </p:nvSpPr>
        <p:spPr/>
        <p:txBody>
          <a:bodyPr/>
          <a:lstStyle/>
          <a:p>
            <a:fld id="{6B3B0B0F-E794-1244-9699-107C60B9C23A}" type="slidenum">
              <a:rPr lang="en-US" smtClean="0"/>
              <a:pPr/>
              <a:t>10</a:t>
            </a:fld>
            <a:endParaRPr lang="en-US" dirty="0"/>
          </a:p>
        </p:txBody>
      </p:sp>
      <p:sp>
        <p:nvSpPr>
          <p:cNvPr id="5" name="Footer Placeholder 4"/>
          <p:cNvSpPr>
            <a:spLocks noGrp="1"/>
          </p:cNvSpPr>
          <p:nvPr>
            <p:ph type="ftr" sz="quarter" idx="3"/>
          </p:nvPr>
        </p:nvSpPr>
        <p:spPr/>
        <p:txBody>
          <a:bodyPr/>
          <a:lstStyle/>
          <a:p>
            <a:pPr algn="ctr"/>
            <a:r>
              <a:rPr lang="en-US"/>
              <a:t>European Centre for Medium-Range Weather Forecasts</a:t>
            </a:r>
            <a:endParaRPr lang="en-US" dirty="0"/>
          </a:p>
        </p:txBody>
      </p:sp>
      <p:pic>
        <p:nvPicPr>
          <p:cNvPr id="9" name="Picture 8">
            <a:extLst>
              <a:ext uri="{FF2B5EF4-FFF2-40B4-BE49-F238E27FC236}">
                <a16:creationId xmlns:a16="http://schemas.microsoft.com/office/drawing/2014/main" id="{6EA21A43-4593-49B3-A4B8-5547B4B03FC7}"/>
              </a:ext>
            </a:extLst>
          </p:cNvPr>
          <p:cNvPicPr>
            <a:picLocks noChangeAspect="1"/>
          </p:cNvPicPr>
          <p:nvPr/>
        </p:nvPicPr>
        <p:blipFill>
          <a:blip r:embed="rId5"/>
          <a:stretch>
            <a:fillRect/>
          </a:stretch>
        </p:blipFill>
        <p:spPr>
          <a:xfrm>
            <a:off x="946766" y="776278"/>
            <a:ext cx="3451689" cy="2588766"/>
          </a:xfrm>
          <a:prstGeom prst="rect">
            <a:avLst/>
          </a:prstGeom>
        </p:spPr>
      </p:pic>
      <p:grpSp>
        <p:nvGrpSpPr>
          <p:cNvPr id="18" name="Group 17">
            <a:extLst>
              <a:ext uri="{FF2B5EF4-FFF2-40B4-BE49-F238E27FC236}">
                <a16:creationId xmlns:a16="http://schemas.microsoft.com/office/drawing/2014/main" id="{687776D9-37C5-47B0-BD68-D028EF253EDB}"/>
              </a:ext>
            </a:extLst>
          </p:cNvPr>
          <p:cNvGrpSpPr/>
          <p:nvPr/>
        </p:nvGrpSpPr>
        <p:grpSpPr>
          <a:xfrm>
            <a:off x="4604368" y="4342546"/>
            <a:ext cx="0" cy="1925904"/>
            <a:chOff x="4628644" y="1788340"/>
            <a:chExt cx="0" cy="1925904"/>
          </a:xfrm>
        </p:grpSpPr>
        <p:cxnSp>
          <p:nvCxnSpPr>
            <p:cNvPr id="15" name="Straight Arrow Connector 14">
              <a:extLst>
                <a:ext uri="{FF2B5EF4-FFF2-40B4-BE49-F238E27FC236}">
                  <a16:creationId xmlns:a16="http://schemas.microsoft.com/office/drawing/2014/main" id="{35EF033B-687E-4220-B56C-C5BB7139A80B}"/>
                </a:ext>
              </a:extLst>
            </p:cNvPr>
            <p:cNvCxnSpPr/>
            <p:nvPr/>
          </p:nvCxnSpPr>
          <p:spPr>
            <a:xfrm flipV="1">
              <a:off x="4628644" y="1788340"/>
              <a:ext cx="0" cy="96295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19C42BE7-60D8-41D7-A814-8797B783E6D7}"/>
                </a:ext>
              </a:extLst>
            </p:cNvPr>
            <p:cNvCxnSpPr>
              <a:cxnSpLocks/>
            </p:cNvCxnSpPr>
            <p:nvPr/>
          </p:nvCxnSpPr>
          <p:spPr>
            <a:xfrm>
              <a:off x="4628644" y="2751292"/>
              <a:ext cx="0" cy="962952"/>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grpSp>
      <p:sp>
        <p:nvSpPr>
          <p:cNvPr id="19" name="TextBox 18">
            <a:extLst>
              <a:ext uri="{FF2B5EF4-FFF2-40B4-BE49-F238E27FC236}">
                <a16:creationId xmlns:a16="http://schemas.microsoft.com/office/drawing/2014/main" id="{1C7B7B4B-B1B4-4418-A057-B8CB97C8B5A3}"/>
              </a:ext>
            </a:extLst>
          </p:cNvPr>
          <p:cNvSpPr txBox="1"/>
          <p:nvPr/>
        </p:nvSpPr>
        <p:spPr>
          <a:xfrm>
            <a:off x="4833402" y="4391693"/>
            <a:ext cx="1343025" cy="923330"/>
          </a:xfrm>
          <a:prstGeom prst="rect">
            <a:avLst/>
          </a:prstGeom>
          <a:noFill/>
        </p:spPr>
        <p:txBody>
          <a:bodyPr wrap="square" rtlCol="0">
            <a:spAutoFit/>
          </a:bodyPr>
          <a:lstStyle/>
          <a:p>
            <a:r>
              <a:rPr lang="en-GB" dirty="0">
                <a:solidFill>
                  <a:schemeClr val="accent1"/>
                </a:solidFill>
              </a:rPr>
              <a:t>1 hourly</a:t>
            </a:r>
          </a:p>
          <a:p>
            <a:r>
              <a:rPr lang="en-GB" dirty="0">
                <a:solidFill>
                  <a:schemeClr val="accent1"/>
                </a:solidFill>
              </a:rPr>
              <a:t>radiation</a:t>
            </a:r>
          </a:p>
          <a:p>
            <a:r>
              <a:rPr lang="en-GB" dirty="0">
                <a:solidFill>
                  <a:schemeClr val="accent1"/>
                </a:solidFill>
              </a:rPr>
              <a:t>is better</a:t>
            </a:r>
          </a:p>
        </p:txBody>
      </p:sp>
      <p:sp>
        <p:nvSpPr>
          <p:cNvPr id="20" name="TextBox 19">
            <a:extLst>
              <a:ext uri="{FF2B5EF4-FFF2-40B4-BE49-F238E27FC236}">
                <a16:creationId xmlns:a16="http://schemas.microsoft.com/office/drawing/2014/main" id="{047EA75D-C2DD-43DF-AAB9-5682968F83AC}"/>
              </a:ext>
            </a:extLst>
          </p:cNvPr>
          <p:cNvSpPr txBox="1"/>
          <p:nvPr/>
        </p:nvSpPr>
        <p:spPr>
          <a:xfrm>
            <a:off x="4833401" y="5333235"/>
            <a:ext cx="1343025" cy="923330"/>
          </a:xfrm>
          <a:prstGeom prst="rect">
            <a:avLst/>
          </a:prstGeom>
          <a:noFill/>
        </p:spPr>
        <p:txBody>
          <a:bodyPr wrap="square" rtlCol="0">
            <a:spAutoFit/>
          </a:bodyPr>
          <a:lstStyle/>
          <a:p>
            <a:r>
              <a:rPr lang="en-GB" dirty="0">
                <a:solidFill>
                  <a:schemeClr val="accent6"/>
                </a:solidFill>
              </a:rPr>
              <a:t>1 hourly</a:t>
            </a:r>
          </a:p>
          <a:p>
            <a:r>
              <a:rPr lang="en-GB" dirty="0">
                <a:solidFill>
                  <a:schemeClr val="accent6"/>
                </a:solidFill>
              </a:rPr>
              <a:t>radiation</a:t>
            </a:r>
          </a:p>
          <a:p>
            <a:r>
              <a:rPr lang="en-GB" dirty="0">
                <a:solidFill>
                  <a:schemeClr val="accent6"/>
                </a:solidFill>
              </a:rPr>
              <a:t>is worse</a:t>
            </a:r>
          </a:p>
        </p:txBody>
      </p:sp>
    </p:spTree>
    <p:extLst>
      <p:ext uri="{BB962C8B-B14F-4D97-AF65-F5344CB8AC3E}">
        <p14:creationId xmlns:p14="http://schemas.microsoft.com/office/powerpoint/2010/main" val="3783014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829983" y="526869"/>
            <a:ext cx="8634951" cy="1782380"/>
          </a:xfrm>
          <a:prstGeom prst="rect">
            <a:avLst/>
          </a:prstGeom>
        </p:spPr>
        <p:txBody>
          <a:bodyPr/>
          <a:lstStyle/>
          <a:p>
            <a:r>
              <a:rPr lang="en-GB" sz="1600" dirty="0">
                <a:solidFill>
                  <a:schemeClr val="tx1"/>
                </a:solidFill>
              </a:rPr>
              <a:t>- last step in aerosol climatology revision: 3D climatology</a:t>
            </a:r>
          </a:p>
          <a:p>
            <a:pPr lvl="1">
              <a:buClr>
                <a:schemeClr val="tx1"/>
              </a:buClr>
            </a:pPr>
            <a:r>
              <a:rPr lang="en-GB" sz="1200" dirty="0">
                <a:solidFill>
                  <a:schemeClr val="tx1"/>
                </a:solidFill>
              </a:rPr>
              <a:t>Reduced number of parameters needed to describe aerosol distribution</a:t>
            </a:r>
          </a:p>
          <a:p>
            <a:pPr lvl="1">
              <a:buClr>
                <a:schemeClr val="tx1"/>
              </a:buClr>
            </a:pPr>
            <a:r>
              <a:rPr lang="en-GB" sz="1200" dirty="0">
                <a:solidFill>
                  <a:schemeClr val="tx1"/>
                </a:solidFill>
              </a:rPr>
              <a:t>Easier to compare to full prognostic fields</a:t>
            </a:r>
          </a:p>
          <a:p>
            <a:pPr lvl="1">
              <a:buClr>
                <a:schemeClr val="tx1"/>
              </a:buClr>
            </a:pPr>
            <a:r>
              <a:rPr lang="en-GB" sz="1200" dirty="0">
                <a:solidFill>
                  <a:schemeClr val="tx1"/>
                </a:solidFill>
              </a:rPr>
              <a:t>Limited impact, some interesting local effects (e.g. mid Atlantic clouds and winds)</a:t>
            </a:r>
          </a:p>
          <a:p>
            <a:r>
              <a:rPr lang="en-GB" sz="1600" dirty="0">
                <a:solidFill>
                  <a:schemeClr val="tx1"/>
                </a:solidFill>
              </a:rPr>
              <a:t>- update aerosol climatology to CAMS reanalysis , harmonized aerosol optics RD-CAMS, working towards flexible prognostic aerosols for use in IFS</a:t>
            </a:r>
          </a:p>
        </p:txBody>
      </p:sp>
      <p:sp>
        <p:nvSpPr>
          <p:cNvPr id="6" name="Title 1"/>
          <p:cNvSpPr>
            <a:spLocks noGrp="1"/>
          </p:cNvSpPr>
          <p:nvPr>
            <p:ph type="title"/>
          </p:nvPr>
        </p:nvSpPr>
        <p:spPr>
          <a:xfrm>
            <a:off x="1255712" y="122238"/>
            <a:ext cx="8610600" cy="639762"/>
          </a:xfrm>
        </p:spPr>
        <p:txBody>
          <a:bodyPr/>
          <a:lstStyle/>
          <a:p>
            <a:r>
              <a:rPr lang="en-GB" sz="2000" dirty="0"/>
              <a:t>Upgrade to 3D aerosol climatology</a:t>
            </a:r>
          </a:p>
        </p:txBody>
      </p:sp>
      <p:pic>
        <p:nvPicPr>
          <p:cNvPr id="5" name="Picture 4">
            <a:extLst>
              <a:ext uri="{FF2B5EF4-FFF2-40B4-BE49-F238E27FC236}">
                <a16:creationId xmlns:a16="http://schemas.microsoft.com/office/drawing/2014/main" id="{CA508FED-CD18-4331-9E3D-2B2EE1EBC59D}"/>
              </a:ext>
            </a:extLst>
          </p:cNvPr>
          <p:cNvPicPr>
            <a:picLocks noChangeAspect="1"/>
          </p:cNvPicPr>
          <p:nvPr/>
        </p:nvPicPr>
        <p:blipFill>
          <a:blip r:embed="rId3"/>
          <a:stretch>
            <a:fillRect/>
          </a:stretch>
        </p:blipFill>
        <p:spPr>
          <a:xfrm>
            <a:off x="2157946" y="2193326"/>
            <a:ext cx="3168817" cy="4664674"/>
          </a:xfrm>
          <a:prstGeom prst="rect">
            <a:avLst/>
          </a:prstGeom>
        </p:spPr>
      </p:pic>
      <p:pic>
        <p:nvPicPr>
          <p:cNvPr id="13" name="Picture 12">
            <a:extLst>
              <a:ext uri="{FF2B5EF4-FFF2-40B4-BE49-F238E27FC236}">
                <a16:creationId xmlns:a16="http://schemas.microsoft.com/office/drawing/2014/main" id="{9586E480-9BCB-4583-8BB6-C0BAD99D1237}"/>
              </a:ext>
            </a:extLst>
          </p:cNvPr>
          <p:cNvPicPr>
            <a:picLocks noChangeAspect="1"/>
          </p:cNvPicPr>
          <p:nvPr/>
        </p:nvPicPr>
        <p:blipFill>
          <a:blip r:embed="rId4"/>
          <a:stretch>
            <a:fillRect/>
          </a:stretch>
        </p:blipFill>
        <p:spPr>
          <a:xfrm>
            <a:off x="5694878" y="2105766"/>
            <a:ext cx="3228298" cy="4752234"/>
          </a:xfrm>
          <a:prstGeom prst="rect">
            <a:avLst/>
          </a:prstGeom>
        </p:spPr>
      </p:pic>
    </p:spTree>
    <p:extLst>
      <p:ext uri="{BB962C8B-B14F-4D97-AF65-F5344CB8AC3E}">
        <p14:creationId xmlns:p14="http://schemas.microsoft.com/office/powerpoint/2010/main" val="15584770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DA4AE-9935-4E0F-BE57-0C3F3F524276}"/>
              </a:ext>
            </a:extLst>
          </p:cNvPr>
          <p:cNvSpPr>
            <a:spLocks noGrp="1"/>
          </p:cNvSpPr>
          <p:nvPr>
            <p:ph type="title"/>
          </p:nvPr>
        </p:nvSpPr>
        <p:spPr>
          <a:xfrm>
            <a:off x="2282009" y="220263"/>
            <a:ext cx="8564329" cy="369332"/>
          </a:xfrm>
        </p:spPr>
        <p:txBody>
          <a:bodyPr/>
          <a:lstStyle/>
          <a:p>
            <a:pPr algn="ctr"/>
            <a:r>
              <a:rPr lang="en-GB" b="1" dirty="0"/>
              <a:t>Atmospheric Composition for NWP           (2018 SAC topic)</a:t>
            </a:r>
          </a:p>
        </p:txBody>
      </p:sp>
      <p:grpSp>
        <p:nvGrpSpPr>
          <p:cNvPr id="8" name="Group 7">
            <a:extLst>
              <a:ext uri="{FF2B5EF4-FFF2-40B4-BE49-F238E27FC236}">
                <a16:creationId xmlns:a16="http://schemas.microsoft.com/office/drawing/2014/main" id="{E108A614-BFEA-49E5-9349-4338743CA666}"/>
              </a:ext>
            </a:extLst>
          </p:cNvPr>
          <p:cNvGrpSpPr/>
          <p:nvPr/>
        </p:nvGrpSpPr>
        <p:grpSpPr>
          <a:xfrm>
            <a:off x="1147793" y="782369"/>
            <a:ext cx="5472000" cy="5558233"/>
            <a:chOff x="3384438" y="757392"/>
            <a:chExt cx="5472000" cy="5558233"/>
          </a:xfrm>
        </p:grpSpPr>
        <p:sp>
          <p:nvSpPr>
            <p:cNvPr id="25" name="Circle: Hollow 24">
              <a:extLst>
                <a:ext uri="{FF2B5EF4-FFF2-40B4-BE49-F238E27FC236}">
                  <a16:creationId xmlns:a16="http://schemas.microsoft.com/office/drawing/2014/main" id="{F386781C-458B-4F4C-A165-81A9749EF70B}"/>
                </a:ext>
              </a:extLst>
            </p:cNvPr>
            <p:cNvSpPr/>
            <p:nvPr/>
          </p:nvSpPr>
          <p:spPr>
            <a:xfrm>
              <a:off x="4086438" y="1486957"/>
              <a:ext cx="4068000" cy="4068000"/>
            </a:xfrm>
            <a:prstGeom prst="donu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8" name="TextBox 17">
              <a:extLst>
                <a:ext uri="{FF2B5EF4-FFF2-40B4-BE49-F238E27FC236}">
                  <a16:creationId xmlns:a16="http://schemas.microsoft.com/office/drawing/2014/main" id="{DB2D03FE-2E09-415E-90A0-ECE4BB6B62C1}"/>
                </a:ext>
              </a:extLst>
            </p:cNvPr>
            <p:cNvSpPr txBox="1"/>
            <p:nvPr/>
          </p:nvSpPr>
          <p:spPr>
            <a:xfrm>
              <a:off x="5131655" y="1893416"/>
              <a:ext cx="2185214" cy="369332"/>
            </a:xfrm>
            <a:prstGeom prst="rect">
              <a:avLst/>
            </a:prstGeom>
            <a:noFill/>
          </p:spPr>
          <p:txBody>
            <a:bodyPr wrap="none" rtlCol="0">
              <a:spAutoFit/>
            </a:bodyPr>
            <a:lstStyle/>
            <a:p>
              <a:r>
                <a:rPr lang="en-GB" b="1" dirty="0">
                  <a:solidFill>
                    <a:schemeClr val="bg1"/>
                  </a:solidFill>
                </a:rPr>
                <a:t>Modelling aspects</a:t>
              </a:r>
            </a:p>
          </p:txBody>
        </p:sp>
        <p:sp>
          <p:nvSpPr>
            <p:cNvPr id="21" name="TextBox 20">
              <a:extLst>
                <a:ext uri="{FF2B5EF4-FFF2-40B4-BE49-F238E27FC236}">
                  <a16:creationId xmlns:a16="http://schemas.microsoft.com/office/drawing/2014/main" id="{038E1004-A297-4854-ACB0-C66A1CC02A95}"/>
                </a:ext>
              </a:extLst>
            </p:cNvPr>
            <p:cNvSpPr txBox="1"/>
            <p:nvPr/>
          </p:nvSpPr>
          <p:spPr>
            <a:xfrm>
              <a:off x="5457779" y="4794312"/>
              <a:ext cx="1432828" cy="369332"/>
            </a:xfrm>
            <a:prstGeom prst="rect">
              <a:avLst/>
            </a:prstGeom>
            <a:noFill/>
          </p:spPr>
          <p:txBody>
            <a:bodyPr wrap="none" rtlCol="0">
              <a:spAutoFit/>
            </a:bodyPr>
            <a:lstStyle/>
            <a:p>
              <a:r>
                <a:rPr lang="en-GB" b="1" dirty="0">
                  <a:solidFill>
                    <a:schemeClr val="bg1"/>
                  </a:solidFill>
                </a:rPr>
                <a:t>DA aspects</a:t>
              </a:r>
            </a:p>
          </p:txBody>
        </p:sp>
        <p:cxnSp>
          <p:nvCxnSpPr>
            <p:cNvPr id="26" name="Straight Connector 25">
              <a:extLst>
                <a:ext uri="{FF2B5EF4-FFF2-40B4-BE49-F238E27FC236}">
                  <a16:creationId xmlns:a16="http://schemas.microsoft.com/office/drawing/2014/main" id="{590446D6-CA5B-46CE-829E-BEDA79614D56}"/>
                </a:ext>
              </a:extLst>
            </p:cNvPr>
            <p:cNvCxnSpPr>
              <a:cxnSpLocks/>
            </p:cNvCxnSpPr>
            <p:nvPr/>
          </p:nvCxnSpPr>
          <p:spPr>
            <a:xfrm flipH="1">
              <a:off x="6109560" y="2480744"/>
              <a:ext cx="5025" cy="10440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1F7D133C-3394-42EC-B810-9438B33092E9}"/>
                </a:ext>
              </a:extLst>
            </p:cNvPr>
            <p:cNvSpPr txBox="1"/>
            <p:nvPr/>
          </p:nvSpPr>
          <p:spPr>
            <a:xfrm>
              <a:off x="5683514" y="3833125"/>
              <a:ext cx="1061509" cy="338554"/>
            </a:xfrm>
            <a:prstGeom prst="rect">
              <a:avLst/>
            </a:prstGeom>
            <a:noFill/>
          </p:spPr>
          <p:txBody>
            <a:bodyPr wrap="none" rtlCol="0">
              <a:spAutoFit/>
            </a:bodyPr>
            <a:lstStyle/>
            <a:p>
              <a:r>
                <a:rPr lang="en-GB" sz="1600" b="1" dirty="0">
                  <a:solidFill>
                    <a:srgbClr val="002060"/>
                  </a:solidFill>
                </a:rPr>
                <a:t>Aerosols</a:t>
              </a:r>
            </a:p>
          </p:txBody>
        </p:sp>
        <p:sp>
          <p:nvSpPr>
            <p:cNvPr id="30" name="Rectangle 29">
              <a:extLst>
                <a:ext uri="{FF2B5EF4-FFF2-40B4-BE49-F238E27FC236}">
                  <a16:creationId xmlns:a16="http://schemas.microsoft.com/office/drawing/2014/main" id="{70F703B3-A357-4119-ADE8-4FD1F1D94DC0}"/>
                </a:ext>
              </a:extLst>
            </p:cNvPr>
            <p:cNvSpPr/>
            <p:nvPr/>
          </p:nvSpPr>
          <p:spPr>
            <a:xfrm>
              <a:off x="5174680" y="3083774"/>
              <a:ext cx="889987" cy="369332"/>
            </a:xfrm>
            <a:prstGeom prst="rect">
              <a:avLst/>
            </a:prstGeom>
          </p:spPr>
          <p:txBody>
            <a:bodyPr wrap="none">
              <a:spAutoFit/>
            </a:bodyPr>
            <a:lstStyle/>
            <a:p>
              <a:r>
                <a:rPr lang="en-GB" b="1" dirty="0">
                  <a:solidFill>
                    <a:srgbClr val="002060"/>
                  </a:solidFill>
                </a:rPr>
                <a:t>Ozone</a:t>
              </a:r>
            </a:p>
          </p:txBody>
        </p:sp>
        <p:sp>
          <p:nvSpPr>
            <p:cNvPr id="31" name="TextBox 30">
              <a:extLst>
                <a:ext uri="{FF2B5EF4-FFF2-40B4-BE49-F238E27FC236}">
                  <a16:creationId xmlns:a16="http://schemas.microsoft.com/office/drawing/2014/main" id="{40896F09-4BF6-4877-93B8-2BB9EEE0265A}"/>
                </a:ext>
              </a:extLst>
            </p:cNvPr>
            <p:cNvSpPr txBox="1"/>
            <p:nvPr/>
          </p:nvSpPr>
          <p:spPr>
            <a:xfrm>
              <a:off x="6322823" y="3103258"/>
              <a:ext cx="615874" cy="369332"/>
            </a:xfrm>
            <a:prstGeom prst="rect">
              <a:avLst/>
            </a:prstGeom>
            <a:noFill/>
          </p:spPr>
          <p:txBody>
            <a:bodyPr wrap="none" rtlCol="0">
              <a:spAutoFit/>
            </a:bodyPr>
            <a:lstStyle/>
            <a:p>
              <a:r>
                <a:rPr lang="en-GB" b="1" dirty="0">
                  <a:solidFill>
                    <a:srgbClr val="002060"/>
                  </a:solidFill>
                </a:rPr>
                <a:t>CO</a:t>
              </a:r>
              <a:r>
                <a:rPr lang="en-GB" b="1" baseline="-25000" dirty="0">
                  <a:solidFill>
                    <a:srgbClr val="002060"/>
                  </a:solidFill>
                </a:rPr>
                <a:t>2</a:t>
              </a:r>
            </a:p>
          </p:txBody>
        </p:sp>
        <p:sp>
          <p:nvSpPr>
            <p:cNvPr id="32" name="Circle: Hollow 31">
              <a:extLst>
                <a:ext uri="{FF2B5EF4-FFF2-40B4-BE49-F238E27FC236}">
                  <a16:creationId xmlns:a16="http://schemas.microsoft.com/office/drawing/2014/main" id="{DC7EAC9C-4202-406B-B10F-E3F4C06DC59D}"/>
                </a:ext>
              </a:extLst>
            </p:cNvPr>
            <p:cNvSpPr/>
            <p:nvPr/>
          </p:nvSpPr>
          <p:spPr>
            <a:xfrm>
              <a:off x="3384438" y="782793"/>
              <a:ext cx="5472000" cy="5472000"/>
            </a:xfrm>
            <a:prstGeom prst="donut">
              <a:avLst>
                <a:gd name="adj" fmla="val 11629"/>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tx1"/>
                </a:solidFill>
              </a:endParaRPr>
            </a:p>
          </p:txBody>
        </p:sp>
        <p:cxnSp>
          <p:nvCxnSpPr>
            <p:cNvPr id="34" name="Straight Connector 33">
              <a:extLst>
                <a:ext uri="{FF2B5EF4-FFF2-40B4-BE49-F238E27FC236}">
                  <a16:creationId xmlns:a16="http://schemas.microsoft.com/office/drawing/2014/main" id="{C1B16AF8-A833-4E1B-B7A4-0655EE78BD7D}"/>
                </a:ext>
              </a:extLst>
            </p:cNvPr>
            <p:cNvCxnSpPr/>
            <p:nvPr/>
          </p:nvCxnSpPr>
          <p:spPr>
            <a:xfrm>
              <a:off x="4061037" y="3475752"/>
              <a:ext cx="1080000" cy="0"/>
            </a:xfrm>
            <a:prstGeom prst="line">
              <a:avLst/>
            </a:prstGeom>
            <a:ln w="6667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23EDE838-4497-48E6-87C7-5081DFC1B4C5}"/>
                </a:ext>
              </a:extLst>
            </p:cNvPr>
            <p:cNvCxnSpPr/>
            <p:nvPr/>
          </p:nvCxnSpPr>
          <p:spPr>
            <a:xfrm>
              <a:off x="7045720" y="3449058"/>
              <a:ext cx="1152000" cy="0"/>
            </a:xfrm>
            <a:prstGeom prst="line">
              <a:avLst/>
            </a:prstGeom>
            <a:ln w="6667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41183C28-657B-4CEB-AE37-E3AEBCA2FB07}"/>
                </a:ext>
              </a:extLst>
            </p:cNvPr>
            <p:cNvCxnSpPr>
              <a:cxnSpLocks/>
            </p:cNvCxnSpPr>
            <p:nvPr/>
          </p:nvCxnSpPr>
          <p:spPr>
            <a:xfrm>
              <a:off x="6120438" y="757392"/>
              <a:ext cx="0" cy="720000"/>
            </a:xfrm>
            <a:prstGeom prst="line">
              <a:avLst/>
            </a:prstGeom>
            <a:ln w="6667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81154E5D-DF53-4078-A4DF-C70BDD9DEFA8}"/>
                </a:ext>
              </a:extLst>
            </p:cNvPr>
            <p:cNvCxnSpPr>
              <a:cxnSpLocks/>
            </p:cNvCxnSpPr>
            <p:nvPr/>
          </p:nvCxnSpPr>
          <p:spPr>
            <a:xfrm>
              <a:off x="6050757" y="5595625"/>
              <a:ext cx="0" cy="720000"/>
            </a:xfrm>
            <a:prstGeom prst="line">
              <a:avLst/>
            </a:prstGeom>
            <a:ln w="666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083EDA54-872A-4918-9A98-7A4CDEC0DAC8}"/>
                </a:ext>
              </a:extLst>
            </p:cNvPr>
            <p:cNvSpPr txBox="1"/>
            <p:nvPr/>
          </p:nvSpPr>
          <p:spPr>
            <a:xfrm rot="16200000">
              <a:off x="2873381" y="3334127"/>
              <a:ext cx="1685077" cy="369332"/>
            </a:xfrm>
            <a:prstGeom prst="rect">
              <a:avLst/>
            </a:prstGeom>
            <a:noFill/>
          </p:spPr>
          <p:txBody>
            <a:bodyPr wrap="none" rtlCol="0">
              <a:spAutoFit/>
            </a:bodyPr>
            <a:lstStyle/>
            <a:p>
              <a:r>
                <a:rPr lang="en-GB" b="1" dirty="0">
                  <a:solidFill>
                    <a:schemeClr val="bg1"/>
                  </a:solidFill>
                </a:rPr>
                <a:t>Infrastructure</a:t>
              </a:r>
            </a:p>
          </p:txBody>
        </p:sp>
        <p:sp>
          <p:nvSpPr>
            <p:cNvPr id="41" name="TextBox 40">
              <a:extLst>
                <a:ext uri="{FF2B5EF4-FFF2-40B4-BE49-F238E27FC236}">
                  <a16:creationId xmlns:a16="http://schemas.microsoft.com/office/drawing/2014/main" id="{F3C133B7-8122-418D-A4A9-3F7F7A9D08FC}"/>
                </a:ext>
              </a:extLst>
            </p:cNvPr>
            <p:cNvSpPr txBox="1"/>
            <p:nvPr/>
          </p:nvSpPr>
          <p:spPr>
            <a:xfrm rot="5400000">
              <a:off x="7360848" y="3249644"/>
              <a:ext cx="2185214" cy="369332"/>
            </a:xfrm>
            <a:prstGeom prst="rect">
              <a:avLst/>
            </a:prstGeom>
            <a:noFill/>
          </p:spPr>
          <p:txBody>
            <a:bodyPr wrap="none" rtlCol="0">
              <a:spAutoFit/>
            </a:bodyPr>
            <a:lstStyle/>
            <a:p>
              <a:r>
                <a:rPr lang="en-GB" b="1" dirty="0">
                  <a:solidFill>
                    <a:schemeClr val="bg1"/>
                  </a:solidFill>
                </a:rPr>
                <a:t>Diagnostics (R2O)</a:t>
              </a:r>
            </a:p>
          </p:txBody>
        </p:sp>
        <p:cxnSp>
          <p:nvCxnSpPr>
            <p:cNvPr id="42" name="Straight Connector 41">
              <a:extLst>
                <a:ext uri="{FF2B5EF4-FFF2-40B4-BE49-F238E27FC236}">
                  <a16:creationId xmlns:a16="http://schemas.microsoft.com/office/drawing/2014/main" id="{D79CC102-88B3-42D4-AC8F-7B2C85C91A76}"/>
                </a:ext>
              </a:extLst>
            </p:cNvPr>
            <p:cNvCxnSpPr>
              <a:cxnSpLocks/>
            </p:cNvCxnSpPr>
            <p:nvPr/>
          </p:nvCxnSpPr>
          <p:spPr>
            <a:xfrm flipH="1" flipV="1">
              <a:off x="6110403" y="3500533"/>
              <a:ext cx="945570" cy="501745"/>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7AAA212B-22EA-4E1E-9ECC-BA35BB251DCF}"/>
                </a:ext>
              </a:extLst>
            </p:cNvPr>
            <p:cNvCxnSpPr>
              <a:cxnSpLocks/>
            </p:cNvCxnSpPr>
            <p:nvPr/>
          </p:nvCxnSpPr>
          <p:spPr>
            <a:xfrm rot="72000000" flipH="1" flipV="1">
              <a:off x="5188145" y="3536678"/>
              <a:ext cx="945570" cy="501745"/>
            </a:xfrm>
            <a:prstGeom prst="line">
              <a:avLst/>
            </a:prstGeom>
            <a:effectLst/>
          </p:spPr>
          <p:style>
            <a:lnRef idx="2">
              <a:schemeClr val="accent1"/>
            </a:lnRef>
            <a:fillRef idx="0">
              <a:schemeClr val="accent1"/>
            </a:fillRef>
            <a:effectRef idx="1">
              <a:schemeClr val="accent1"/>
            </a:effectRef>
            <a:fontRef idx="minor">
              <a:schemeClr val="tx1"/>
            </a:fontRef>
          </p:style>
        </p:cxnSp>
      </p:grpSp>
      <p:grpSp>
        <p:nvGrpSpPr>
          <p:cNvPr id="9" name="Group 8">
            <a:extLst>
              <a:ext uri="{FF2B5EF4-FFF2-40B4-BE49-F238E27FC236}">
                <a16:creationId xmlns:a16="http://schemas.microsoft.com/office/drawing/2014/main" id="{9FA17F65-CACD-4049-A11B-6D35F333DFFB}"/>
              </a:ext>
            </a:extLst>
          </p:cNvPr>
          <p:cNvGrpSpPr/>
          <p:nvPr/>
        </p:nvGrpSpPr>
        <p:grpSpPr>
          <a:xfrm>
            <a:off x="6873580" y="736597"/>
            <a:ext cx="5051720" cy="5787657"/>
            <a:chOff x="186266" y="648658"/>
            <a:chExt cx="5243848" cy="5787657"/>
          </a:xfrm>
        </p:grpSpPr>
        <p:sp>
          <p:nvSpPr>
            <p:cNvPr id="6" name="Rectangle: Rounded Corners 5">
              <a:extLst>
                <a:ext uri="{FF2B5EF4-FFF2-40B4-BE49-F238E27FC236}">
                  <a16:creationId xmlns:a16="http://schemas.microsoft.com/office/drawing/2014/main" id="{2BB73DA3-2A4B-4F64-9A5E-087423D0D0BE}"/>
                </a:ext>
              </a:extLst>
            </p:cNvPr>
            <p:cNvSpPr/>
            <p:nvPr/>
          </p:nvSpPr>
          <p:spPr>
            <a:xfrm>
              <a:off x="186266" y="648658"/>
              <a:ext cx="5243848" cy="5787657"/>
            </a:xfrm>
            <a:prstGeom prst="roundRect">
              <a:avLst>
                <a:gd name="adj" fmla="val 10967"/>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ED0B0746-9A63-4302-8179-C14006FF54A2}"/>
                </a:ext>
              </a:extLst>
            </p:cNvPr>
            <p:cNvSpPr txBox="1"/>
            <p:nvPr/>
          </p:nvSpPr>
          <p:spPr>
            <a:xfrm>
              <a:off x="330348" y="798743"/>
              <a:ext cx="5099766" cy="5404043"/>
            </a:xfrm>
            <a:prstGeom prst="rect">
              <a:avLst/>
            </a:prstGeom>
            <a:noFill/>
          </p:spPr>
          <p:txBody>
            <a:bodyPr wrap="square" rtlCol="0">
              <a:spAutoFit/>
            </a:bodyPr>
            <a:lstStyle/>
            <a:p>
              <a:pPr marL="285750" indent="-285750">
                <a:lnSpc>
                  <a:spcPct val="125000"/>
                </a:lnSpc>
                <a:spcBef>
                  <a:spcPts val="300"/>
                </a:spcBef>
                <a:spcAft>
                  <a:spcPts val="300"/>
                </a:spcAft>
                <a:buFont typeface="Wingdings" panose="05000000000000000000" pitchFamily="2" charset="2"/>
                <a:buChar char="§"/>
              </a:pPr>
              <a:r>
                <a:rPr lang="en-GB" sz="1900" dirty="0">
                  <a:solidFill>
                    <a:srgbClr val="002060"/>
                  </a:solidFill>
                </a:rPr>
                <a:t>Aim: </a:t>
              </a:r>
              <a:r>
                <a:rPr lang="en-GB" sz="1900" b="1" dirty="0">
                  <a:solidFill>
                    <a:srgbClr val="002060"/>
                  </a:solidFill>
                </a:rPr>
                <a:t>Recommend AC priority developments useful for NWP forecasting (</a:t>
              </a:r>
              <a:r>
                <a:rPr lang="en-GB" sz="1900" b="1" u="sng" dirty="0">
                  <a:solidFill>
                    <a:srgbClr val="002060"/>
                  </a:solidFill>
                </a:rPr>
                <a:t>up to seasonal time scales</a:t>
              </a:r>
              <a:r>
                <a:rPr lang="en-GB" sz="1900" b="1" dirty="0">
                  <a:solidFill>
                    <a:srgbClr val="002060"/>
                  </a:solidFill>
                </a:rPr>
                <a:t>) to be implemented by 2022</a:t>
              </a:r>
              <a:r>
                <a:rPr lang="en-GB" sz="1900" dirty="0">
                  <a:solidFill>
                    <a:srgbClr val="002060"/>
                  </a:solidFill>
                </a:rPr>
                <a:t>.</a:t>
              </a:r>
            </a:p>
            <a:p>
              <a:pPr marL="285750" indent="-285750">
                <a:lnSpc>
                  <a:spcPct val="125000"/>
                </a:lnSpc>
                <a:spcBef>
                  <a:spcPts val="300"/>
                </a:spcBef>
                <a:spcAft>
                  <a:spcPts val="300"/>
                </a:spcAft>
                <a:buFont typeface="Wingdings" panose="05000000000000000000" pitchFamily="2" charset="2"/>
                <a:buChar char="§"/>
              </a:pPr>
              <a:r>
                <a:rPr lang="en-GB" sz="1900" dirty="0">
                  <a:solidFill>
                    <a:srgbClr val="002060"/>
                  </a:solidFill>
                </a:rPr>
                <a:t>Leverage available and foreseen IFS developments.</a:t>
              </a:r>
            </a:p>
            <a:p>
              <a:pPr marL="285750" indent="-285750">
                <a:lnSpc>
                  <a:spcPct val="125000"/>
                </a:lnSpc>
                <a:spcBef>
                  <a:spcPts val="300"/>
                </a:spcBef>
                <a:spcAft>
                  <a:spcPts val="300"/>
                </a:spcAft>
                <a:buFont typeface="Wingdings" panose="05000000000000000000" pitchFamily="2" charset="2"/>
                <a:buChar char="§"/>
              </a:pPr>
              <a:r>
                <a:rPr lang="en-GB" sz="1900" dirty="0">
                  <a:solidFill>
                    <a:srgbClr val="002060"/>
                  </a:solidFill>
                </a:rPr>
                <a:t>The aim is not to homogenise the treatment of these AC species, but rather to </a:t>
              </a:r>
              <a:r>
                <a:rPr lang="en-GB" sz="1900" b="1" dirty="0">
                  <a:solidFill>
                    <a:srgbClr val="002060"/>
                  </a:solidFill>
                </a:rPr>
                <a:t>understand</a:t>
              </a:r>
              <a:r>
                <a:rPr lang="en-GB" sz="1900" dirty="0">
                  <a:solidFill>
                    <a:srgbClr val="002060"/>
                  </a:solidFill>
                </a:rPr>
                <a:t> through thorough testing </a:t>
              </a:r>
              <a:r>
                <a:rPr lang="en-GB" sz="1900" b="1" dirty="0">
                  <a:solidFill>
                    <a:srgbClr val="002060"/>
                  </a:solidFill>
                </a:rPr>
                <a:t>what</a:t>
              </a:r>
              <a:r>
                <a:rPr lang="en-GB" sz="1900" dirty="0">
                  <a:solidFill>
                    <a:srgbClr val="002060"/>
                  </a:solidFill>
                </a:rPr>
                <a:t> level of </a:t>
              </a:r>
              <a:r>
                <a:rPr lang="en-GB" sz="1900" b="1" dirty="0">
                  <a:solidFill>
                    <a:srgbClr val="002060"/>
                  </a:solidFill>
                </a:rPr>
                <a:t>complexity and/or coupling </a:t>
              </a:r>
              <a:r>
                <a:rPr lang="en-GB" sz="1900" dirty="0">
                  <a:solidFill>
                    <a:srgbClr val="002060"/>
                  </a:solidFill>
                </a:rPr>
                <a:t>these </a:t>
              </a:r>
              <a:r>
                <a:rPr lang="en-GB" sz="1900" b="1" dirty="0">
                  <a:solidFill>
                    <a:srgbClr val="002060"/>
                  </a:solidFill>
                </a:rPr>
                <a:t>AC species need </a:t>
              </a:r>
              <a:r>
                <a:rPr lang="en-GB" sz="1900" dirty="0">
                  <a:solidFill>
                    <a:srgbClr val="002060"/>
                  </a:solidFill>
                </a:rPr>
                <a:t>to have </a:t>
              </a:r>
              <a:r>
                <a:rPr lang="en-GB" sz="1900" b="1" dirty="0">
                  <a:solidFill>
                    <a:srgbClr val="002060"/>
                  </a:solidFill>
                </a:rPr>
                <a:t>to impact </a:t>
              </a:r>
              <a:r>
                <a:rPr lang="en-GB" sz="1900" dirty="0">
                  <a:solidFill>
                    <a:srgbClr val="002060"/>
                  </a:solidFill>
                </a:rPr>
                <a:t>the </a:t>
              </a:r>
              <a:r>
                <a:rPr lang="en-GB" sz="1900" b="1" dirty="0">
                  <a:solidFill>
                    <a:srgbClr val="002060"/>
                  </a:solidFill>
                </a:rPr>
                <a:t>NWP</a:t>
              </a:r>
              <a:r>
                <a:rPr lang="en-GB" sz="1900" dirty="0">
                  <a:solidFill>
                    <a:srgbClr val="002060"/>
                  </a:solidFill>
                </a:rPr>
                <a:t> forecasts;</a:t>
              </a:r>
            </a:p>
            <a:p>
              <a:pPr marL="285750" indent="-285750">
                <a:lnSpc>
                  <a:spcPct val="125000"/>
                </a:lnSpc>
                <a:spcBef>
                  <a:spcPts val="300"/>
                </a:spcBef>
                <a:spcAft>
                  <a:spcPts val="300"/>
                </a:spcAft>
                <a:buFont typeface="Wingdings" panose="05000000000000000000" pitchFamily="2" charset="2"/>
                <a:buChar char="§"/>
              </a:pPr>
              <a:r>
                <a:rPr lang="en-GB" sz="1900" dirty="0">
                  <a:solidFill>
                    <a:srgbClr val="002060"/>
                  </a:solidFill>
                </a:rPr>
                <a:t>New improved diagnostic &amp; products could become available.</a:t>
              </a:r>
              <a:endParaRPr lang="en-GB" sz="1900" dirty="0"/>
            </a:p>
          </p:txBody>
        </p:sp>
      </p:grpSp>
    </p:spTree>
    <p:extLst>
      <p:ext uri="{BB962C8B-B14F-4D97-AF65-F5344CB8AC3E}">
        <p14:creationId xmlns:p14="http://schemas.microsoft.com/office/powerpoint/2010/main" val="2541613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4204" y="819218"/>
            <a:ext cx="5572125" cy="3943350"/>
          </a:xfrm>
          <a:prstGeom prst="rect">
            <a:avLst/>
          </a:prstGeom>
        </p:spPr>
      </p:pic>
      <p:sp>
        <p:nvSpPr>
          <p:cNvPr id="2" name="Title 1"/>
          <p:cNvSpPr>
            <a:spLocks noGrp="1"/>
          </p:cNvSpPr>
          <p:nvPr>
            <p:ph type="title"/>
          </p:nvPr>
        </p:nvSpPr>
        <p:spPr/>
        <p:txBody>
          <a:bodyPr/>
          <a:lstStyle/>
          <a:p>
            <a:r>
              <a:rPr lang="en-GB" dirty="0"/>
              <a:t>Modified wave physics</a:t>
            </a:r>
          </a:p>
        </p:txBody>
      </p:sp>
      <p:sp>
        <p:nvSpPr>
          <p:cNvPr id="10" name="TextBox 9"/>
          <p:cNvSpPr txBox="1"/>
          <p:nvPr/>
        </p:nvSpPr>
        <p:spPr>
          <a:xfrm>
            <a:off x="4980873" y="4670393"/>
            <a:ext cx="1556836" cy="369332"/>
          </a:xfrm>
          <a:prstGeom prst="rect">
            <a:avLst/>
          </a:prstGeom>
          <a:noFill/>
        </p:spPr>
        <p:txBody>
          <a:bodyPr wrap="none" rtlCol="0">
            <a:spAutoFit/>
          </a:bodyPr>
          <a:lstStyle/>
          <a:p>
            <a:r>
              <a:rPr lang="en-GB" dirty="0"/>
              <a:t>new – default</a:t>
            </a:r>
          </a:p>
        </p:txBody>
      </p:sp>
      <p:sp>
        <p:nvSpPr>
          <p:cNvPr id="11" name="TextBox 10"/>
          <p:cNvSpPr txBox="1"/>
          <p:nvPr/>
        </p:nvSpPr>
        <p:spPr>
          <a:xfrm>
            <a:off x="2830882" y="5443979"/>
            <a:ext cx="7064680" cy="646331"/>
          </a:xfrm>
          <a:prstGeom prst="rect">
            <a:avLst/>
          </a:prstGeom>
          <a:noFill/>
        </p:spPr>
        <p:txBody>
          <a:bodyPr wrap="square" rtlCol="0">
            <a:spAutoFit/>
          </a:bodyPr>
          <a:lstStyle/>
          <a:p>
            <a:pPr algn="ctr"/>
            <a:r>
              <a:rPr lang="en-GB" u="sng" dirty="0"/>
              <a:t>Stand alone hindcast </a:t>
            </a:r>
            <a:r>
              <a:rPr lang="en-GB" dirty="0"/>
              <a:t>for 1 year, forced by ECMWF analysis winds: Mean Significant wave height difference (m)</a:t>
            </a:r>
          </a:p>
        </p:txBody>
      </p:sp>
      <p:sp>
        <p:nvSpPr>
          <p:cNvPr id="4" name="TextBox 3"/>
          <p:cNvSpPr txBox="1"/>
          <p:nvPr/>
        </p:nvSpPr>
        <p:spPr>
          <a:xfrm>
            <a:off x="1393809" y="781894"/>
            <a:ext cx="10431125" cy="1200329"/>
          </a:xfrm>
          <a:prstGeom prst="rect">
            <a:avLst/>
          </a:prstGeom>
          <a:noFill/>
        </p:spPr>
        <p:txBody>
          <a:bodyPr wrap="none" rtlCol="0">
            <a:spAutoFit/>
          </a:bodyPr>
          <a:lstStyle/>
          <a:p>
            <a:r>
              <a:rPr lang="en-GB" dirty="0"/>
              <a:t>The wave model has the tendency to produce </a:t>
            </a:r>
          </a:p>
          <a:p>
            <a:r>
              <a:rPr lang="en-GB" dirty="0"/>
              <a:t> - too much swell in the deep </a:t>
            </a:r>
            <a:r>
              <a:rPr lang="en-GB" b="1" dirty="0">
                <a:solidFill>
                  <a:srgbClr val="9900FF"/>
                </a:solidFill>
              </a:rPr>
              <a:t>Tropics</a:t>
            </a:r>
          </a:p>
          <a:p>
            <a:r>
              <a:rPr lang="en-GB" b="1" dirty="0">
                <a:solidFill>
                  <a:srgbClr val="9900FF"/>
                </a:solidFill>
              </a:rPr>
              <a:t> </a:t>
            </a:r>
            <a:r>
              <a:rPr lang="en-GB" dirty="0"/>
              <a:t>- too little waves in the </a:t>
            </a:r>
            <a:r>
              <a:rPr lang="en-GB" b="1" dirty="0">
                <a:solidFill>
                  <a:srgbClr val="00B050"/>
                </a:solidFill>
              </a:rPr>
              <a:t>stormy/windy areas</a:t>
            </a:r>
            <a:r>
              <a:rPr lang="en-GB" dirty="0"/>
              <a:t>.</a:t>
            </a:r>
          </a:p>
          <a:p>
            <a:r>
              <a:rPr lang="en-GB" dirty="0"/>
              <a:t>The modified wave physics, based on the work of Ardhuin et al. 2010 generally addresses this issue:</a:t>
            </a:r>
          </a:p>
        </p:txBody>
      </p:sp>
      <p:sp>
        <p:nvSpPr>
          <p:cNvPr id="5" name="Oval 4"/>
          <p:cNvSpPr/>
          <p:nvPr/>
        </p:nvSpPr>
        <p:spPr>
          <a:xfrm>
            <a:off x="5992971" y="3204541"/>
            <a:ext cx="1239520" cy="628423"/>
          </a:xfrm>
          <a:prstGeom prst="ellipse">
            <a:avLst/>
          </a:prstGeom>
          <a:noFill/>
          <a:ln w="381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Oval 12"/>
          <p:cNvSpPr/>
          <p:nvPr/>
        </p:nvSpPr>
        <p:spPr>
          <a:xfrm>
            <a:off x="4396635" y="3231681"/>
            <a:ext cx="769301" cy="628423"/>
          </a:xfrm>
          <a:prstGeom prst="ellipse">
            <a:avLst/>
          </a:prstGeom>
          <a:noFill/>
          <a:ln w="381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Oval 13"/>
          <p:cNvSpPr/>
          <p:nvPr/>
        </p:nvSpPr>
        <p:spPr>
          <a:xfrm>
            <a:off x="7573335" y="3219155"/>
            <a:ext cx="724185" cy="628423"/>
          </a:xfrm>
          <a:prstGeom prst="ellipse">
            <a:avLst/>
          </a:prstGeom>
          <a:noFill/>
          <a:ln w="381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Oval 14"/>
          <p:cNvSpPr/>
          <p:nvPr/>
        </p:nvSpPr>
        <p:spPr>
          <a:xfrm>
            <a:off x="6763636" y="2617941"/>
            <a:ext cx="1444629" cy="785530"/>
          </a:xfrm>
          <a:prstGeom prst="ellipse">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Oval 15"/>
          <p:cNvSpPr/>
          <p:nvPr/>
        </p:nvSpPr>
        <p:spPr>
          <a:xfrm>
            <a:off x="3303287" y="3890944"/>
            <a:ext cx="5173957" cy="628423"/>
          </a:xfrm>
          <a:prstGeom prst="ellipse">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Oval 16"/>
          <p:cNvSpPr/>
          <p:nvPr/>
        </p:nvSpPr>
        <p:spPr>
          <a:xfrm>
            <a:off x="4055791" y="3208185"/>
            <a:ext cx="525018" cy="628423"/>
          </a:xfrm>
          <a:prstGeom prst="ellipse">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Oval 17"/>
          <p:cNvSpPr/>
          <p:nvPr/>
        </p:nvSpPr>
        <p:spPr>
          <a:xfrm>
            <a:off x="5036475" y="2844931"/>
            <a:ext cx="1239520" cy="628423"/>
          </a:xfrm>
          <a:prstGeom prst="ellipse">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Footer Placeholder 4">
            <a:extLst>
              <a:ext uri="{FF2B5EF4-FFF2-40B4-BE49-F238E27FC236}">
                <a16:creationId xmlns:a16="http://schemas.microsoft.com/office/drawing/2014/main" id="{D6C67338-A626-48D3-B02F-6FDA1F6CBD44}"/>
              </a:ext>
            </a:extLst>
          </p:cNvPr>
          <p:cNvSpPr>
            <a:spLocks noGrp="1"/>
          </p:cNvSpPr>
          <p:nvPr>
            <p:ph type="ftr" sz="quarter" idx="3"/>
          </p:nvPr>
        </p:nvSpPr>
        <p:spPr>
          <a:xfrm>
            <a:off x="2484070" y="6291910"/>
            <a:ext cx="4053639" cy="230657"/>
          </a:xfrm>
        </p:spPr>
        <p:txBody>
          <a:bodyPr/>
          <a:lstStyle/>
          <a:p>
            <a:pPr algn="ctr"/>
            <a:r>
              <a:rPr lang="en-US" dirty="0"/>
              <a:t>European Centre for Medium-Range Weather Forecasts</a:t>
            </a:r>
          </a:p>
        </p:txBody>
      </p:sp>
    </p:spTree>
    <p:extLst>
      <p:ext uri="{BB962C8B-B14F-4D97-AF65-F5344CB8AC3E}">
        <p14:creationId xmlns:p14="http://schemas.microsoft.com/office/powerpoint/2010/main" val="4221406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27642-CD29-4546-ABDE-495F2C32D96D}"/>
              </a:ext>
            </a:extLst>
          </p:cNvPr>
          <p:cNvSpPr>
            <a:spLocks noGrp="1"/>
          </p:cNvSpPr>
          <p:nvPr>
            <p:ph type="title"/>
          </p:nvPr>
        </p:nvSpPr>
        <p:spPr/>
        <p:txBody>
          <a:bodyPr/>
          <a:lstStyle/>
          <a:p>
            <a:pPr algn="ctr"/>
            <a:r>
              <a:rPr lang="en-GB" dirty="0"/>
              <a:t>Wave model improvements: impact on “significant wave height” (SWH)</a:t>
            </a:r>
          </a:p>
        </p:txBody>
      </p:sp>
      <p:pic>
        <p:nvPicPr>
          <p:cNvPr id="7" name="Content Placeholder 6">
            <a:extLst>
              <a:ext uri="{FF2B5EF4-FFF2-40B4-BE49-F238E27FC236}">
                <a16:creationId xmlns:a16="http://schemas.microsoft.com/office/drawing/2014/main" id="{28709F12-43BF-4435-9D34-422FFAE77B16}"/>
              </a:ext>
            </a:extLst>
          </p:cNvPr>
          <p:cNvPicPr>
            <a:picLocks noGrp="1" noChangeAspect="1"/>
          </p:cNvPicPr>
          <p:nvPr>
            <p:ph sz="quarter" idx="14"/>
          </p:nvPr>
        </p:nvPicPr>
        <p:blipFill>
          <a:blip r:embed="rId3"/>
          <a:stretch>
            <a:fillRect/>
          </a:stretch>
        </p:blipFill>
        <p:spPr>
          <a:xfrm>
            <a:off x="1080000" y="1159995"/>
            <a:ext cx="9406251" cy="4984750"/>
          </a:xfrm>
        </p:spPr>
      </p:pic>
      <p:sp>
        <p:nvSpPr>
          <p:cNvPr id="4" name="Slide Number Placeholder 3">
            <a:extLst>
              <a:ext uri="{FF2B5EF4-FFF2-40B4-BE49-F238E27FC236}">
                <a16:creationId xmlns:a16="http://schemas.microsoft.com/office/drawing/2014/main" id="{D5D53497-8AAE-45D9-8312-17AE40445793}"/>
              </a:ext>
            </a:extLst>
          </p:cNvPr>
          <p:cNvSpPr>
            <a:spLocks noGrp="1"/>
          </p:cNvSpPr>
          <p:nvPr>
            <p:ph type="sldNum" sz="quarter" idx="10"/>
          </p:nvPr>
        </p:nvSpPr>
        <p:spPr/>
        <p:txBody>
          <a:bodyPr/>
          <a:lstStyle/>
          <a:p>
            <a:fld id="{6B3B0B0F-E794-1244-9699-107C60B9C23A}" type="slidenum">
              <a:rPr lang="en-US" smtClean="0"/>
              <a:pPr/>
              <a:t>14</a:t>
            </a:fld>
            <a:endParaRPr lang="en-US" dirty="0"/>
          </a:p>
        </p:txBody>
      </p:sp>
      <p:sp>
        <p:nvSpPr>
          <p:cNvPr id="5" name="Footer Placeholder 4">
            <a:extLst>
              <a:ext uri="{FF2B5EF4-FFF2-40B4-BE49-F238E27FC236}">
                <a16:creationId xmlns:a16="http://schemas.microsoft.com/office/drawing/2014/main" id="{CA5B8B9F-6F69-48B9-9028-352C4E33FF43}"/>
              </a:ext>
            </a:extLst>
          </p:cNvPr>
          <p:cNvSpPr>
            <a:spLocks noGrp="1"/>
          </p:cNvSpPr>
          <p:nvPr>
            <p:ph type="ftr" sz="quarter" idx="3"/>
          </p:nvPr>
        </p:nvSpPr>
        <p:spPr/>
        <p:txBody>
          <a:bodyPr/>
          <a:lstStyle/>
          <a:p>
            <a:pPr algn="ctr"/>
            <a:r>
              <a:rPr lang="en-US"/>
              <a:t>European Centre for Medium-Range Weather Forecasts</a:t>
            </a:r>
            <a:endParaRPr lang="en-US" dirty="0"/>
          </a:p>
        </p:txBody>
      </p:sp>
      <p:sp>
        <p:nvSpPr>
          <p:cNvPr id="8" name="TextBox 7">
            <a:extLst>
              <a:ext uri="{FF2B5EF4-FFF2-40B4-BE49-F238E27FC236}">
                <a16:creationId xmlns:a16="http://schemas.microsoft.com/office/drawing/2014/main" id="{10FD60D3-416E-41B6-A9EF-46BAE61DE3A8}"/>
              </a:ext>
            </a:extLst>
          </p:cNvPr>
          <p:cNvSpPr txBox="1"/>
          <p:nvPr/>
        </p:nvSpPr>
        <p:spPr>
          <a:xfrm>
            <a:off x="1391287" y="4667417"/>
            <a:ext cx="7524784" cy="1477328"/>
          </a:xfrm>
          <a:prstGeom prst="rect">
            <a:avLst/>
          </a:prstGeom>
          <a:solidFill>
            <a:schemeClr val="bg1">
              <a:lumMod val="95000"/>
            </a:schemeClr>
          </a:solidFill>
        </p:spPr>
        <p:txBody>
          <a:bodyPr wrap="square" rtlCol="0">
            <a:spAutoFit/>
          </a:bodyPr>
          <a:lstStyle/>
          <a:p>
            <a:pPr marL="285750" indent="-285750">
              <a:buFont typeface="Arial" panose="020B0604020202020204" pitchFamily="34" charset="0"/>
              <a:buChar char="•"/>
            </a:pPr>
            <a:r>
              <a:rPr lang="en-GB" dirty="0"/>
              <a:t>Green line shows the positive impact of wave model changes in SWH</a:t>
            </a:r>
          </a:p>
          <a:p>
            <a:endParaRPr lang="en-GB" dirty="0"/>
          </a:p>
          <a:p>
            <a:pPr marL="285750" indent="-285750">
              <a:buFont typeface="Arial" panose="020B0604020202020204" pitchFamily="34" charset="0"/>
              <a:buChar char="•"/>
            </a:pPr>
            <a:r>
              <a:rPr lang="en-GB" dirty="0"/>
              <a:t>Increased RMSE error at +6d and beyond is due to increased model activity. However, ACC remains positive (not shown here) </a:t>
            </a:r>
          </a:p>
          <a:p>
            <a:pPr marL="285750" indent="-285750">
              <a:buFont typeface="Arial" panose="020B0604020202020204" pitchFamily="34" charset="0"/>
              <a:buChar char="•"/>
            </a:pPr>
            <a:endParaRPr lang="en-GB" dirty="0"/>
          </a:p>
        </p:txBody>
      </p:sp>
      <p:pic>
        <p:nvPicPr>
          <p:cNvPr id="9" name="Picture 8">
            <a:extLst>
              <a:ext uri="{FF2B5EF4-FFF2-40B4-BE49-F238E27FC236}">
                <a16:creationId xmlns:a16="http://schemas.microsoft.com/office/drawing/2014/main" id="{8F7B765B-38DE-4D61-A800-31685E4E89A5}"/>
              </a:ext>
            </a:extLst>
          </p:cNvPr>
          <p:cNvPicPr>
            <a:picLocks noChangeAspect="1"/>
          </p:cNvPicPr>
          <p:nvPr/>
        </p:nvPicPr>
        <p:blipFill rotWithShape="1">
          <a:blip r:embed="rId4"/>
          <a:srcRect l="3522" t="3923" r="26232" b="8137"/>
          <a:stretch/>
        </p:blipFill>
        <p:spPr>
          <a:xfrm>
            <a:off x="9208876" y="4223658"/>
            <a:ext cx="2723209" cy="2634342"/>
          </a:xfrm>
          <a:prstGeom prst="rect">
            <a:avLst/>
          </a:prstGeom>
        </p:spPr>
      </p:pic>
    </p:spTree>
    <p:extLst>
      <p:ext uri="{BB962C8B-B14F-4D97-AF65-F5344CB8AC3E}">
        <p14:creationId xmlns:p14="http://schemas.microsoft.com/office/powerpoint/2010/main" val="337590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46605-E94C-4A2E-B529-B02B17D53B63}"/>
              </a:ext>
            </a:extLst>
          </p:cNvPr>
          <p:cNvSpPr>
            <a:spLocks noGrp="1"/>
          </p:cNvSpPr>
          <p:nvPr>
            <p:ph type="title"/>
          </p:nvPr>
        </p:nvSpPr>
        <p:spPr/>
        <p:txBody>
          <a:bodyPr/>
          <a:lstStyle/>
          <a:p>
            <a:r>
              <a:rPr lang="en-GB" dirty="0"/>
              <a:t>RD </a:t>
            </a:r>
            <a:r>
              <a:rPr lang="en-GB" dirty="0" err="1"/>
              <a:t>esuite</a:t>
            </a:r>
            <a:r>
              <a:rPr lang="en-GB" dirty="0"/>
              <a:t> ENS scorecard (full 46r1)</a:t>
            </a:r>
          </a:p>
        </p:txBody>
      </p:sp>
      <p:pic>
        <p:nvPicPr>
          <p:cNvPr id="7" name="Content Placeholder 6">
            <a:extLst>
              <a:ext uri="{FF2B5EF4-FFF2-40B4-BE49-F238E27FC236}">
                <a16:creationId xmlns:a16="http://schemas.microsoft.com/office/drawing/2014/main" id="{7E1721CC-BDDE-4AC7-AAC1-4E1D0F7B1E83}"/>
              </a:ext>
            </a:extLst>
          </p:cNvPr>
          <p:cNvPicPr>
            <a:picLocks noGrp="1" noChangeAspect="1"/>
          </p:cNvPicPr>
          <p:nvPr>
            <p:ph sz="quarter" idx="14"/>
          </p:nvPr>
        </p:nvPicPr>
        <p:blipFill>
          <a:blip r:embed="rId3"/>
          <a:stretch>
            <a:fillRect/>
          </a:stretch>
        </p:blipFill>
        <p:spPr>
          <a:xfrm>
            <a:off x="3650339" y="936625"/>
            <a:ext cx="4888146" cy="4984750"/>
          </a:xfrm>
        </p:spPr>
      </p:pic>
      <p:sp>
        <p:nvSpPr>
          <p:cNvPr id="4" name="Slide Number Placeholder 3">
            <a:extLst>
              <a:ext uri="{FF2B5EF4-FFF2-40B4-BE49-F238E27FC236}">
                <a16:creationId xmlns:a16="http://schemas.microsoft.com/office/drawing/2014/main" id="{36132385-8092-4482-A25B-162EB595A9C8}"/>
              </a:ext>
            </a:extLst>
          </p:cNvPr>
          <p:cNvSpPr>
            <a:spLocks noGrp="1"/>
          </p:cNvSpPr>
          <p:nvPr>
            <p:ph type="sldNum" sz="quarter" idx="10"/>
          </p:nvPr>
        </p:nvSpPr>
        <p:spPr/>
        <p:txBody>
          <a:bodyPr/>
          <a:lstStyle/>
          <a:p>
            <a:fld id="{6B3B0B0F-E794-1244-9699-107C60B9C23A}" type="slidenum">
              <a:rPr lang="en-US" smtClean="0"/>
              <a:pPr/>
              <a:t>15</a:t>
            </a:fld>
            <a:endParaRPr lang="en-US" dirty="0"/>
          </a:p>
        </p:txBody>
      </p:sp>
      <p:sp>
        <p:nvSpPr>
          <p:cNvPr id="5" name="Footer Placeholder 4">
            <a:extLst>
              <a:ext uri="{FF2B5EF4-FFF2-40B4-BE49-F238E27FC236}">
                <a16:creationId xmlns:a16="http://schemas.microsoft.com/office/drawing/2014/main" id="{47CA54D6-C676-438F-BB86-AD763EEBC7D0}"/>
              </a:ext>
            </a:extLst>
          </p:cNvPr>
          <p:cNvSpPr>
            <a:spLocks noGrp="1"/>
          </p:cNvSpPr>
          <p:nvPr>
            <p:ph type="ftr" sz="quarter" idx="3"/>
          </p:nvPr>
        </p:nvSpPr>
        <p:spPr/>
        <p:txBody>
          <a:bodyPr/>
          <a:lstStyle/>
          <a:p>
            <a:pPr algn="ctr"/>
            <a:r>
              <a:rPr lang="en-US"/>
              <a:t>European Centre for Medium-Range Weather Forecasts</a:t>
            </a:r>
            <a:endParaRPr lang="en-US" dirty="0"/>
          </a:p>
        </p:txBody>
      </p:sp>
    </p:spTree>
    <p:extLst>
      <p:ext uri="{BB962C8B-B14F-4D97-AF65-F5344CB8AC3E}">
        <p14:creationId xmlns:p14="http://schemas.microsoft.com/office/powerpoint/2010/main" val="2176708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9AE48-BBF8-467E-BD7F-3E5892C13DE8}"/>
              </a:ext>
            </a:extLst>
          </p:cNvPr>
          <p:cNvSpPr>
            <a:spLocks noGrp="1"/>
          </p:cNvSpPr>
          <p:nvPr>
            <p:ph type="title"/>
          </p:nvPr>
        </p:nvSpPr>
        <p:spPr/>
        <p:txBody>
          <a:bodyPr/>
          <a:lstStyle/>
          <a:p>
            <a:r>
              <a:rPr lang="en-GB" dirty="0"/>
              <a:t>RD </a:t>
            </a:r>
            <a:r>
              <a:rPr lang="en-GB" dirty="0" err="1"/>
              <a:t>esuite</a:t>
            </a:r>
            <a:r>
              <a:rPr lang="en-GB" dirty="0"/>
              <a:t> zonally averaged forecast errors T and R</a:t>
            </a:r>
          </a:p>
        </p:txBody>
      </p:sp>
      <p:pic>
        <p:nvPicPr>
          <p:cNvPr id="15" name="Content Placeholder 14">
            <a:extLst>
              <a:ext uri="{FF2B5EF4-FFF2-40B4-BE49-F238E27FC236}">
                <a16:creationId xmlns:a16="http://schemas.microsoft.com/office/drawing/2014/main" id="{F3E80958-F451-4721-930D-9FD960F5A15C}"/>
              </a:ext>
            </a:extLst>
          </p:cNvPr>
          <p:cNvPicPr>
            <a:picLocks noGrp="1" noChangeAspect="1"/>
          </p:cNvPicPr>
          <p:nvPr>
            <p:ph sz="quarter" idx="14"/>
          </p:nvPr>
        </p:nvPicPr>
        <p:blipFill>
          <a:blip r:embed="rId3"/>
          <a:stretch>
            <a:fillRect/>
          </a:stretch>
        </p:blipFill>
        <p:spPr>
          <a:xfrm>
            <a:off x="6476010" y="909755"/>
            <a:ext cx="3774937" cy="5338410"/>
          </a:xfrm>
        </p:spPr>
      </p:pic>
      <p:sp>
        <p:nvSpPr>
          <p:cNvPr id="4" name="Slide Number Placeholder 3">
            <a:extLst>
              <a:ext uri="{FF2B5EF4-FFF2-40B4-BE49-F238E27FC236}">
                <a16:creationId xmlns:a16="http://schemas.microsoft.com/office/drawing/2014/main" id="{9D696CF0-C6D4-42F1-A0BE-286811266C72}"/>
              </a:ext>
            </a:extLst>
          </p:cNvPr>
          <p:cNvSpPr>
            <a:spLocks noGrp="1"/>
          </p:cNvSpPr>
          <p:nvPr>
            <p:ph type="sldNum" sz="quarter" idx="10"/>
          </p:nvPr>
        </p:nvSpPr>
        <p:spPr/>
        <p:txBody>
          <a:bodyPr/>
          <a:lstStyle/>
          <a:p>
            <a:fld id="{6B3B0B0F-E794-1244-9699-107C60B9C23A}" type="slidenum">
              <a:rPr lang="en-US" smtClean="0"/>
              <a:pPr/>
              <a:t>16</a:t>
            </a:fld>
            <a:endParaRPr lang="en-US" dirty="0"/>
          </a:p>
        </p:txBody>
      </p:sp>
      <p:sp>
        <p:nvSpPr>
          <p:cNvPr id="5" name="Footer Placeholder 4">
            <a:extLst>
              <a:ext uri="{FF2B5EF4-FFF2-40B4-BE49-F238E27FC236}">
                <a16:creationId xmlns:a16="http://schemas.microsoft.com/office/drawing/2014/main" id="{CDE39C2E-B93F-4827-A49A-04E02DAA828E}"/>
              </a:ext>
            </a:extLst>
          </p:cNvPr>
          <p:cNvSpPr>
            <a:spLocks noGrp="1"/>
          </p:cNvSpPr>
          <p:nvPr>
            <p:ph type="ftr" sz="quarter" idx="3"/>
          </p:nvPr>
        </p:nvSpPr>
        <p:spPr/>
        <p:txBody>
          <a:bodyPr/>
          <a:lstStyle/>
          <a:p>
            <a:pPr algn="ctr"/>
            <a:r>
              <a:rPr lang="en-US"/>
              <a:t>European Centre for Medium-Range Weather Forecasts</a:t>
            </a:r>
            <a:endParaRPr lang="en-US" dirty="0"/>
          </a:p>
        </p:txBody>
      </p:sp>
      <p:pic>
        <p:nvPicPr>
          <p:cNvPr id="17" name="Picture 16">
            <a:extLst>
              <a:ext uri="{FF2B5EF4-FFF2-40B4-BE49-F238E27FC236}">
                <a16:creationId xmlns:a16="http://schemas.microsoft.com/office/drawing/2014/main" id="{D3105F3A-44F9-43E9-9196-9020275495C4}"/>
              </a:ext>
            </a:extLst>
          </p:cNvPr>
          <p:cNvPicPr>
            <a:picLocks noChangeAspect="1"/>
          </p:cNvPicPr>
          <p:nvPr/>
        </p:nvPicPr>
        <p:blipFill>
          <a:blip r:embed="rId4" r:link="rId5"/>
          <a:stretch>
            <a:fillRect/>
          </a:stretch>
        </p:blipFill>
        <p:spPr>
          <a:xfrm>
            <a:off x="2221310" y="770386"/>
            <a:ext cx="3873490" cy="5477779"/>
          </a:xfrm>
          <a:prstGeom prst="rect">
            <a:avLst/>
          </a:prstGeom>
        </p:spPr>
      </p:pic>
    </p:spTree>
    <p:extLst>
      <p:ext uri="{BB962C8B-B14F-4D97-AF65-F5344CB8AC3E}">
        <p14:creationId xmlns:p14="http://schemas.microsoft.com/office/powerpoint/2010/main" val="26011359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42ADB-6C7B-4E32-9BE2-25C33B3E9183}"/>
              </a:ext>
            </a:extLst>
          </p:cNvPr>
          <p:cNvSpPr>
            <a:spLocks noGrp="1"/>
          </p:cNvSpPr>
          <p:nvPr>
            <p:ph type="title"/>
          </p:nvPr>
        </p:nvSpPr>
        <p:spPr/>
        <p:txBody>
          <a:bodyPr/>
          <a:lstStyle/>
          <a:p>
            <a:r>
              <a:rPr lang="en-GB" dirty="0"/>
              <a:t>Further ahead</a:t>
            </a:r>
          </a:p>
        </p:txBody>
      </p:sp>
      <p:sp>
        <p:nvSpPr>
          <p:cNvPr id="3" name="Content Placeholder 2">
            <a:extLst>
              <a:ext uri="{FF2B5EF4-FFF2-40B4-BE49-F238E27FC236}">
                <a16:creationId xmlns:a16="http://schemas.microsoft.com/office/drawing/2014/main" id="{2C67B516-8477-48A0-B026-C99C0A67C44B}"/>
              </a:ext>
            </a:extLst>
          </p:cNvPr>
          <p:cNvSpPr>
            <a:spLocks noGrp="1"/>
          </p:cNvSpPr>
          <p:nvPr>
            <p:ph sz="quarter" idx="14"/>
          </p:nvPr>
        </p:nvSpPr>
        <p:spPr/>
        <p:txBody>
          <a:bodyPr/>
          <a:lstStyle/>
          <a:p>
            <a:r>
              <a:rPr lang="en-GB" dirty="0"/>
              <a:t>Scalability / FVM</a:t>
            </a:r>
          </a:p>
          <a:p>
            <a:r>
              <a:rPr lang="en-GB" dirty="0"/>
              <a:t>Exploitation of existing and new observations</a:t>
            </a:r>
          </a:p>
          <a:p>
            <a:r>
              <a:rPr lang="en-GB" dirty="0"/>
              <a:t>Suites for Bologna</a:t>
            </a:r>
          </a:p>
          <a:p>
            <a:r>
              <a:rPr lang="en-GB" dirty="0"/>
              <a:t>Coupled modelling and DA</a:t>
            </a:r>
          </a:p>
          <a:p>
            <a:r>
              <a:rPr lang="en-GB" dirty="0"/>
              <a:t>Extended range</a:t>
            </a:r>
          </a:p>
          <a:p>
            <a:r>
              <a:rPr lang="en-GB" dirty="0"/>
              <a:t>Carbon monitoring roadmap</a:t>
            </a:r>
          </a:p>
        </p:txBody>
      </p:sp>
      <p:sp>
        <p:nvSpPr>
          <p:cNvPr id="4" name="Slide Number Placeholder 3">
            <a:extLst>
              <a:ext uri="{FF2B5EF4-FFF2-40B4-BE49-F238E27FC236}">
                <a16:creationId xmlns:a16="http://schemas.microsoft.com/office/drawing/2014/main" id="{15A02AF8-5FAE-4E2D-830E-AB4DDC959A87}"/>
              </a:ext>
            </a:extLst>
          </p:cNvPr>
          <p:cNvSpPr>
            <a:spLocks noGrp="1"/>
          </p:cNvSpPr>
          <p:nvPr>
            <p:ph type="sldNum" sz="quarter" idx="10"/>
          </p:nvPr>
        </p:nvSpPr>
        <p:spPr/>
        <p:txBody>
          <a:bodyPr/>
          <a:lstStyle/>
          <a:p>
            <a:fld id="{E4AB80EA-DB86-D849-B86F-15DAF31F0474}" type="slidenum">
              <a:rPr lang="en-US" smtClean="0"/>
              <a:pPr/>
              <a:t>17</a:t>
            </a:fld>
            <a:endParaRPr lang="en-US" dirty="0"/>
          </a:p>
        </p:txBody>
      </p:sp>
      <p:sp>
        <p:nvSpPr>
          <p:cNvPr id="5" name="Footer Placeholder 4">
            <a:extLst>
              <a:ext uri="{FF2B5EF4-FFF2-40B4-BE49-F238E27FC236}">
                <a16:creationId xmlns:a16="http://schemas.microsoft.com/office/drawing/2014/main" id="{BF24A442-7BAB-4116-B621-4940DA837B0A}"/>
              </a:ext>
            </a:extLst>
          </p:cNvPr>
          <p:cNvSpPr>
            <a:spLocks noGrp="1"/>
          </p:cNvSpPr>
          <p:nvPr>
            <p:ph type="ftr" sz="quarter" idx="3"/>
          </p:nvPr>
        </p:nvSpPr>
        <p:spPr/>
        <p:txBody>
          <a:bodyPr/>
          <a:lstStyle/>
          <a:p>
            <a:pPr algn="ctr"/>
            <a:r>
              <a:rPr lang="en-US"/>
              <a:t>European Centre for Medium-Range Weather Forecasts</a:t>
            </a:r>
            <a:endParaRPr lang="en-US" dirty="0"/>
          </a:p>
        </p:txBody>
      </p:sp>
    </p:spTree>
    <p:extLst>
      <p:ext uri="{BB962C8B-B14F-4D97-AF65-F5344CB8AC3E}">
        <p14:creationId xmlns:p14="http://schemas.microsoft.com/office/powerpoint/2010/main" val="5527443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extBox 77"/>
          <p:cNvSpPr txBox="1"/>
          <p:nvPr/>
        </p:nvSpPr>
        <p:spPr>
          <a:xfrm>
            <a:off x="1084004" y="745658"/>
            <a:ext cx="2724139" cy="307697"/>
          </a:xfrm>
          <a:prstGeom prst="rect">
            <a:avLst/>
          </a:prstGeom>
          <a:solidFill>
            <a:schemeClr val="accent5">
              <a:lumMod val="40000"/>
              <a:lumOff val="60000"/>
            </a:schemeClr>
          </a:solidFill>
        </p:spPr>
        <p:txBody>
          <a:bodyPr wrap="none" rtlCol="0">
            <a:spAutoFit/>
          </a:bodyPr>
          <a:lstStyle/>
          <a:p>
            <a:pPr defTabSz="914126"/>
            <a:r>
              <a:rPr lang="en-GB" sz="1400" b="1" dirty="0">
                <a:solidFill>
                  <a:prstClr val="black"/>
                </a:solidFill>
                <a:latin typeface="Calibri"/>
              </a:rPr>
              <a:t>Novel algorithms and benchmarks</a:t>
            </a:r>
          </a:p>
        </p:txBody>
      </p:sp>
      <p:sp>
        <p:nvSpPr>
          <p:cNvPr id="79" name="TextBox 78"/>
          <p:cNvSpPr txBox="1"/>
          <p:nvPr/>
        </p:nvSpPr>
        <p:spPr>
          <a:xfrm>
            <a:off x="6381816" y="735807"/>
            <a:ext cx="1511687" cy="307697"/>
          </a:xfrm>
          <a:prstGeom prst="rect">
            <a:avLst/>
          </a:prstGeom>
          <a:solidFill>
            <a:schemeClr val="accent3">
              <a:lumMod val="40000"/>
              <a:lumOff val="60000"/>
            </a:schemeClr>
          </a:solidFill>
        </p:spPr>
        <p:txBody>
          <a:bodyPr wrap="none" rtlCol="0">
            <a:spAutoFit/>
          </a:bodyPr>
          <a:lstStyle/>
          <a:p>
            <a:pPr defTabSz="914126"/>
            <a:r>
              <a:rPr lang="en-GB" sz="1400" b="1" dirty="0">
                <a:solidFill>
                  <a:prstClr val="black"/>
                </a:solidFill>
                <a:latin typeface="Calibri"/>
              </a:rPr>
              <a:t>New technologies</a:t>
            </a:r>
          </a:p>
        </p:txBody>
      </p:sp>
      <p:sp>
        <p:nvSpPr>
          <p:cNvPr id="49" name="TextBox 48"/>
          <p:cNvSpPr txBox="1"/>
          <p:nvPr/>
        </p:nvSpPr>
        <p:spPr>
          <a:xfrm>
            <a:off x="4191565" y="743902"/>
            <a:ext cx="1693292" cy="307697"/>
          </a:xfrm>
          <a:prstGeom prst="rect">
            <a:avLst/>
          </a:prstGeom>
          <a:solidFill>
            <a:schemeClr val="accent6">
              <a:lumMod val="40000"/>
              <a:lumOff val="60000"/>
            </a:schemeClr>
          </a:solidFill>
        </p:spPr>
        <p:txBody>
          <a:bodyPr wrap="none" rtlCol="0">
            <a:spAutoFit/>
          </a:bodyPr>
          <a:lstStyle/>
          <a:p>
            <a:pPr defTabSz="914126"/>
            <a:r>
              <a:rPr lang="en-GB" sz="1400" b="1" dirty="0">
                <a:solidFill>
                  <a:prstClr val="black"/>
                </a:solidFill>
                <a:latin typeface="Calibri"/>
              </a:rPr>
              <a:t>Feature applications</a:t>
            </a:r>
          </a:p>
        </p:txBody>
      </p:sp>
      <p:sp>
        <p:nvSpPr>
          <p:cNvPr id="57" name="TextBox 56"/>
          <p:cNvSpPr txBox="1"/>
          <p:nvPr/>
        </p:nvSpPr>
        <p:spPr>
          <a:xfrm>
            <a:off x="8348038" y="734617"/>
            <a:ext cx="2281697" cy="307697"/>
          </a:xfrm>
          <a:prstGeom prst="rect">
            <a:avLst/>
          </a:prstGeom>
          <a:solidFill>
            <a:schemeClr val="accent2">
              <a:lumMod val="60000"/>
              <a:lumOff val="40000"/>
            </a:schemeClr>
          </a:solidFill>
        </p:spPr>
        <p:txBody>
          <a:bodyPr wrap="none" rtlCol="0">
            <a:spAutoFit/>
          </a:bodyPr>
          <a:lstStyle/>
          <a:p>
            <a:pPr defTabSz="914126"/>
            <a:r>
              <a:rPr lang="en-GB" sz="1400" b="1" dirty="0">
                <a:solidFill>
                  <a:prstClr val="black"/>
                </a:solidFill>
                <a:latin typeface="Calibri"/>
              </a:rPr>
              <a:t>Cross-disciplinary Flagships</a:t>
            </a:r>
          </a:p>
        </p:txBody>
      </p:sp>
      <p:pic>
        <p:nvPicPr>
          <p:cNvPr id="2" name="Picture 1">
            <a:extLst>
              <a:ext uri="{FF2B5EF4-FFF2-40B4-BE49-F238E27FC236}">
                <a16:creationId xmlns:a16="http://schemas.microsoft.com/office/drawing/2014/main" id="{5F27AA28-C788-42BE-8822-DE884537BD08}"/>
              </a:ext>
            </a:extLst>
          </p:cNvPr>
          <p:cNvPicPr>
            <a:picLocks noChangeAspect="1"/>
          </p:cNvPicPr>
          <p:nvPr/>
        </p:nvPicPr>
        <p:blipFill>
          <a:blip r:embed="rId2"/>
          <a:stretch>
            <a:fillRect/>
          </a:stretch>
        </p:blipFill>
        <p:spPr>
          <a:xfrm>
            <a:off x="5625390" y="5228732"/>
            <a:ext cx="2556711" cy="785778"/>
          </a:xfrm>
          <a:prstGeom prst="rect">
            <a:avLst/>
          </a:prstGeom>
          <a:effectLst>
            <a:outerShdw blurRad="50800" dist="38100" dir="2700000" algn="tl" rotWithShape="0">
              <a:prstClr val="black">
                <a:alpha val="40000"/>
              </a:prstClr>
            </a:outerShdw>
          </a:effectLst>
        </p:spPr>
      </p:pic>
      <p:sp>
        <p:nvSpPr>
          <p:cNvPr id="60" name="Bent Arrow 59"/>
          <p:cNvSpPr/>
          <p:nvPr/>
        </p:nvSpPr>
        <p:spPr>
          <a:xfrm rot="5400000" flipH="1">
            <a:off x="3822630" y="1634471"/>
            <a:ext cx="612798" cy="1771088"/>
          </a:xfrm>
          <a:prstGeom prst="bentArrow">
            <a:avLst>
              <a:gd name="adj1" fmla="val 39768"/>
              <a:gd name="adj2" fmla="val 35423"/>
              <a:gd name="adj3" fmla="val 31225"/>
              <a:gd name="adj4" fmla="val 68775"/>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GB" sz="1799">
              <a:solidFill>
                <a:prstClr val="black"/>
              </a:solidFill>
              <a:latin typeface="Calibri"/>
            </a:endParaRPr>
          </a:p>
        </p:txBody>
      </p:sp>
      <p:sp>
        <p:nvSpPr>
          <p:cNvPr id="73" name="Bent Arrow 72"/>
          <p:cNvSpPr/>
          <p:nvPr/>
        </p:nvSpPr>
        <p:spPr>
          <a:xfrm rot="5400000">
            <a:off x="6571695" y="3142021"/>
            <a:ext cx="2366559" cy="1342432"/>
          </a:xfrm>
          <a:prstGeom prst="bentArrow">
            <a:avLst>
              <a:gd name="adj1" fmla="val 25000"/>
              <a:gd name="adj2" fmla="val 16027"/>
              <a:gd name="adj3" fmla="val 23993"/>
              <a:gd name="adj4" fmla="val 68775"/>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GB" sz="1799">
              <a:solidFill>
                <a:prstClr val="black"/>
              </a:solidFill>
              <a:latin typeface="Calibri"/>
            </a:endParaRPr>
          </a:p>
        </p:txBody>
      </p:sp>
      <p:sp>
        <p:nvSpPr>
          <p:cNvPr id="69" name="Bent Arrow 68"/>
          <p:cNvSpPr/>
          <p:nvPr/>
        </p:nvSpPr>
        <p:spPr>
          <a:xfrm rot="5400000">
            <a:off x="7597210" y="1881951"/>
            <a:ext cx="712419" cy="2030575"/>
          </a:xfrm>
          <a:prstGeom prst="bentArrow">
            <a:avLst>
              <a:gd name="adj1" fmla="val 44925"/>
              <a:gd name="adj2" fmla="val 41342"/>
              <a:gd name="adj3" fmla="val 31225"/>
              <a:gd name="adj4" fmla="val 68775"/>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GB" sz="1799">
              <a:solidFill>
                <a:prstClr val="black"/>
              </a:solidFill>
              <a:latin typeface="Calibri"/>
            </a:endParaRPr>
          </a:p>
        </p:txBody>
      </p:sp>
      <p:sp>
        <p:nvSpPr>
          <p:cNvPr id="61" name="Bent Arrow 60"/>
          <p:cNvSpPr/>
          <p:nvPr/>
        </p:nvSpPr>
        <p:spPr>
          <a:xfrm rot="5400000">
            <a:off x="7645721" y="1550358"/>
            <a:ext cx="1188171" cy="2237923"/>
          </a:xfrm>
          <a:prstGeom prst="bentArrow">
            <a:avLst>
              <a:gd name="adj1" fmla="val 19018"/>
              <a:gd name="adj2" fmla="val 18536"/>
              <a:gd name="adj3" fmla="val 31225"/>
              <a:gd name="adj4" fmla="val 68775"/>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GB" sz="1799">
              <a:solidFill>
                <a:prstClr val="black"/>
              </a:solidFill>
              <a:latin typeface="Calibri"/>
            </a:endParaRPr>
          </a:p>
        </p:txBody>
      </p:sp>
      <p:sp>
        <p:nvSpPr>
          <p:cNvPr id="55" name="Bent Arrow 54"/>
          <p:cNvSpPr/>
          <p:nvPr/>
        </p:nvSpPr>
        <p:spPr>
          <a:xfrm rot="16200000" flipH="1" flipV="1">
            <a:off x="4207102" y="4514849"/>
            <a:ext cx="1287910" cy="1995783"/>
          </a:xfrm>
          <a:prstGeom prst="bentArrow">
            <a:avLst>
              <a:gd name="adj1" fmla="val 25000"/>
              <a:gd name="adj2" fmla="val 20884"/>
              <a:gd name="adj3" fmla="val 27518"/>
              <a:gd name="adj4" fmla="val 48601"/>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GB" sz="1799">
              <a:solidFill>
                <a:prstClr val="black"/>
              </a:solidFill>
              <a:latin typeface="Calibri"/>
            </a:endParaRPr>
          </a:p>
        </p:txBody>
      </p:sp>
      <p:sp>
        <p:nvSpPr>
          <p:cNvPr id="52" name="Bent Arrow 51"/>
          <p:cNvSpPr/>
          <p:nvPr/>
        </p:nvSpPr>
        <p:spPr>
          <a:xfrm rot="16200000" flipH="1" flipV="1">
            <a:off x="7547546" y="5007480"/>
            <a:ext cx="1295068" cy="1017676"/>
          </a:xfrm>
          <a:prstGeom prst="bentArrow">
            <a:avLst>
              <a:gd name="adj1" fmla="val 25000"/>
              <a:gd name="adj2" fmla="val 24864"/>
              <a:gd name="adj3" fmla="val 37468"/>
              <a:gd name="adj4" fmla="val 68775"/>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GB" sz="1799">
              <a:solidFill>
                <a:prstClr val="black"/>
              </a:solidFill>
              <a:latin typeface="Calibri"/>
            </a:endParaRPr>
          </a:p>
        </p:txBody>
      </p:sp>
      <p:sp>
        <p:nvSpPr>
          <p:cNvPr id="74" name="Bent Arrow 73"/>
          <p:cNvSpPr/>
          <p:nvPr/>
        </p:nvSpPr>
        <p:spPr>
          <a:xfrm rot="5400000">
            <a:off x="6309061" y="1061083"/>
            <a:ext cx="1808777" cy="2657191"/>
          </a:xfrm>
          <a:prstGeom prst="bentArrow">
            <a:avLst>
              <a:gd name="adj1" fmla="val 15110"/>
              <a:gd name="adj2" fmla="val 14100"/>
              <a:gd name="adj3" fmla="val 31225"/>
              <a:gd name="adj4" fmla="val 68775"/>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GB" sz="1799">
              <a:solidFill>
                <a:prstClr val="black"/>
              </a:solidFill>
              <a:latin typeface="Calibri"/>
            </a:endParaRPr>
          </a:p>
        </p:txBody>
      </p:sp>
      <p:sp>
        <p:nvSpPr>
          <p:cNvPr id="18" name="Down Arrow 17"/>
          <p:cNvSpPr/>
          <p:nvPr/>
        </p:nvSpPr>
        <p:spPr>
          <a:xfrm>
            <a:off x="9989805" y="3391909"/>
            <a:ext cx="423963" cy="1604695"/>
          </a:xfrm>
          <a:prstGeom prst="downArrow">
            <a:avLst>
              <a:gd name="adj1" fmla="val 66671"/>
              <a:gd name="adj2" fmla="val 78035"/>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GB" sz="1799">
              <a:solidFill>
                <a:prstClr val="white"/>
              </a:solidFill>
              <a:latin typeface="Calibri"/>
            </a:endParaRPr>
          </a:p>
        </p:txBody>
      </p:sp>
      <p:cxnSp>
        <p:nvCxnSpPr>
          <p:cNvPr id="17" name="Straight Connector 16"/>
          <p:cNvCxnSpPr/>
          <p:nvPr/>
        </p:nvCxnSpPr>
        <p:spPr>
          <a:xfrm>
            <a:off x="119304" y="4997341"/>
            <a:ext cx="6047097" cy="9400"/>
          </a:xfrm>
          <a:prstGeom prst="line">
            <a:avLst/>
          </a:prstGeom>
          <a:ln w="38100">
            <a:solidFill>
              <a:schemeClr val="accent6">
                <a:lumMod val="75000"/>
              </a:schemeClr>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166401" y="4997344"/>
            <a:ext cx="6119086" cy="17831"/>
          </a:xfrm>
          <a:prstGeom prst="line">
            <a:avLst/>
          </a:prstGeom>
          <a:ln w="38100">
            <a:solidFill>
              <a:schemeClr val="accent6">
                <a:lumMod val="75000"/>
              </a:schemeClr>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47" name="Bent Arrow 46"/>
          <p:cNvSpPr/>
          <p:nvPr/>
        </p:nvSpPr>
        <p:spPr>
          <a:xfrm rot="5400000" flipH="1">
            <a:off x="7747704" y="3700645"/>
            <a:ext cx="1803565" cy="964648"/>
          </a:xfrm>
          <a:prstGeom prst="bentArrow">
            <a:avLst>
              <a:gd name="adj1" fmla="val 25000"/>
              <a:gd name="adj2" fmla="val 24864"/>
              <a:gd name="adj3" fmla="val 37468"/>
              <a:gd name="adj4" fmla="val 68775"/>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GB" sz="1799">
              <a:solidFill>
                <a:prstClr val="black"/>
              </a:solidFill>
              <a:latin typeface="Calibri"/>
            </a:endParaRPr>
          </a:p>
        </p:txBody>
      </p:sp>
      <p:sp>
        <p:nvSpPr>
          <p:cNvPr id="81" name="Notched Right Arrow 80"/>
          <p:cNvSpPr/>
          <p:nvPr/>
        </p:nvSpPr>
        <p:spPr>
          <a:xfrm>
            <a:off x="119305" y="844549"/>
            <a:ext cx="11950215" cy="640741"/>
          </a:xfrm>
          <a:prstGeom prst="notchedRightArrow">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GB" sz="1799">
              <a:solidFill>
                <a:prstClr val="white"/>
              </a:solidFill>
              <a:latin typeface="Calibri"/>
            </a:endParaRPr>
          </a:p>
        </p:txBody>
      </p:sp>
      <p:sp>
        <p:nvSpPr>
          <p:cNvPr id="72" name="Bent Arrow 71"/>
          <p:cNvSpPr/>
          <p:nvPr/>
        </p:nvSpPr>
        <p:spPr>
          <a:xfrm rot="5400000">
            <a:off x="1218896" y="3097187"/>
            <a:ext cx="2203801" cy="1091480"/>
          </a:xfrm>
          <a:prstGeom prst="bentArrow">
            <a:avLst>
              <a:gd name="adj1" fmla="val 25000"/>
              <a:gd name="adj2" fmla="val 19884"/>
              <a:gd name="adj3" fmla="val 31225"/>
              <a:gd name="adj4" fmla="val 68775"/>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GB" sz="1799">
              <a:solidFill>
                <a:prstClr val="black"/>
              </a:solidFill>
              <a:latin typeface="Calibri"/>
            </a:endParaRPr>
          </a:p>
        </p:txBody>
      </p:sp>
      <p:sp>
        <p:nvSpPr>
          <p:cNvPr id="71" name="Bent Arrow 70"/>
          <p:cNvSpPr/>
          <p:nvPr/>
        </p:nvSpPr>
        <p:spPr>
          <a:xfrm rot="5400000">
            <a:off x="3254941" y="3688065"/>
            <a:ext cx="1361035" cy="1256041"/>
          </a:xfrm>
          <a:prstGeom prst="bentArrow">
            <a:avLst>
              <a:gd name="adj1" fmla="val 25000"/>
              <a:gd name="adj2" fmla="val 17737"/>
              <a:gd name="adj3" fmla="val 21959"/>
              <a:gd name="adj4" fmla="val 55568"/>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GB" sz="1799">
              <a:solidFill>
                <a:prstClr val="black"/>
              </a:solidFill>
              <a:latin typeface="Calibri"/>
            </a:endParaRPr>
          </a:p>
        </p:txBody>
      </p:sp>
      <p:sp>
        <p:nvSpPr>
          <p:cNvPr id="70" name="Bent Arrow 69"/>
          <p:cNvSpPr/>
          <p:nvPr/>
        </p:nvSpPr>
        <p:spPr>
          <a:xfrm rot="5400000" flipH="1">
            <a:off x="2739321" y="1439327"/>
            <a:ext cx="1165829" cy="1591477"/>
          </a:xfrm>
          <a:prstGeom prst="bentArrow">
            <a:avLst>
              <a:gd name="adj1" fmla="val 25000"/>
              <a:gd name="adj2" fmla="val 19884"/>
              <a:gd name="adj3" fmla="val 31225"/>
              <a:gd name="adj4" fmla="val 68775"/>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GB" sz="1799">
              <a:solidFill>
                <a:prstClr val="black"/>
              </a:solidFill>
              <a:latin typeface="Calibri"/>
            </a:endParaRPr>
          </a:p>
        </p:txBody>
      </p:sp>
      <p:sp>
        <p:nvSpPr>
          <p:cNvPr id="68" name="Bent Arrow 67"/>
          <p:cNvSpPr/>
          <p:nvPr/>
        </p:nvSpPr>
        <p:spPr>
          <a:xfrm rot="5400000" flipH="1">
            <a:off x="3825184" y="2607593"/>
            <a:ext cx="1244029" cy="1422708"/>
          </a:xfrm>
          <a:prstGeom prst="bentArrow">
            <a:avLst>
              <a:gd name="adj1" fmla="val 25000"/>
              <a:gd name="adj2" fmla="val 19884"/>
              <a:gd name="adj3" fmla="val 31225"/>
              <a:gd name="adj4" fmla="val 68775"/>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GB" sz="1799">
              <a:solidFill>
                <a:prstClr val="black"/>
              </a:solidFill>
              <a:latin typeface="Calibri"/>
            </a:endParaRPr>
          </a:p>
        </p:txBody>
      </p:sp>
      <p:sp>
        <p:nvSpPr>
          <p:cNvPr id="13" name="TextBox 12"/>
          <p:cNvSpPr txBox="1"/>
          <p:nvPr/>
        </p:nvSpPr>
        <p:spPr>
          <a:xfrm>
            <a:off x="191294" y="963648"/>
            <a:ext cx="11734247" cy="369236"/>
          </a:xfrm>
          <a:prstGeom prst="rect">
            <a:avLst/>
          </a:prstGeom>
          <a:noFill/>
        </p:spPr>
        <p:txBody>
          <a:bodyPr wrap="square" rtlCol="0">
            <a:spAutoFit/>
          </a:bodyPr>
          <a:lstStyle/>
          <a:p>
            <a:pPr defTabSz="807796"/>
            <a:r>
              <a:rPr lang="en-GB" sz="1799" b="1" dirty="0">
                <a:solidFill>
                  <a:srgbClr val="002060"/>
                </a:solidFill>
                <a:latin typeface="Calibri"/>
              </a:rPr>
              <a:t>|	2016	|	2017	|	2018	| 	2019	|	2020	|	2021	|	2022	|</a:t>
            </a:r>
          </a:p>
        </p:txBody>
      </p:sp>
      <p:cxnSp>
        <p:nvCxnSpPr>
          <p:cNvPr id="15" name="Straight Connector 14"/>
          <p:cNvCxnSpPr/>
          <p:nvPr/>
        </p:nvCxnSpPr>
        <p:spPr>
          <a:xfrm flipV="1">
            <a:off x="119304" y="2696933"/>
            <a:ext cx="4679301" cy="5013"/>
          </a:xfrm>
          <a:prstGeom prst="line">
            <a:avLst/>
          </a:prstGeom>
          <a:ln w="38100">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19304" y="3820020"/>
            <a:ext cx="4679301" cy="24620"/>
          </a:xfrm>
          <a:prstGeom prst="line">
            <a:avLst/>
          </a:prstGeom>
          <a:ln w="38100">
            <a:headEnd type="diamond" w="med" len="med"/>
            <a:tailEnd type="diamond" w="med" len="med"/>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618" y="3604053"/>
            <a:ext cx="3023548" cy="528387"/>
          </a:xfrm>
          <a:prstGeom prst="rect">
            <a:avLst/>
          </a:prstGeom>
        </p:spPr>
      </p:pic>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4910" y="4735762"/>
            <a:ext cx="3083904" cy="727587"/>
          </a:xfrm>
          <a:prstGeom prst="rect">
            <a:avLst/>
          </a:prstGeom>
          <a:effectLst>
            <a:outerShdw blurRad="50800" dist="38100" dir="2700000" algn="tl" rotWithShape="0">
              <a:prstClr val="black">
                <a:alpha val="40000"/>
              </a:prstClr>
            </a:outerShdw>
          </a:effectLst>
        </p:spPr>
      </p:pic>
      <p:cxnSp>
        <p:nvCxnSpPr>
          <p:cNvPr id="51" name="Straight Connector 50"/>
          <p:cNvCxnSpPr/>
          <p:nvPr/>
        </p:nvCxnSpPr>
        <p:spPr>
          <a:xfrm>
            <a:off x="2926885" y="1622038"/>
            <a:ext cx="5471183" cy="0"/>
          </a:xfrm>
          <a:prstGeom prst="line">
            <a:avLst/>
          </a:prstGeom>
          <a:ln w="38100">
            <a:solidFill>
              <a:schemeClr val="accent3">
                <a:lumMod val="60000"/>
                <a:lumOff val="40000"/>
              </a:schemeClr>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6854607" y="3282014"/>
            <a:ext cx="5214913" cy="3007"/>
          </a:xfrm>
          <a:prstGeom prst="line">
            <a:avLst/>
          </a:prstGeom>
          <a:ln w="38100">
            <a:solidFill>
              <a:schemeClr val="accent3">
                <a:lumMod val="60000"/>
                <a:lumOff val="40000"/>
              </a:schemeClr>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4798606" y="2696933"/>
            <a:ext cx="4679301" cy="5013"/>
          </a:xfrm>
          <a:prstGeom prst="line">
            <a:avLst/>
          </a:prstGeom>
          <a:ln w="38100">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798606" y="3853073"/>
            <a:ext cx="4679301" cy="24620"/>
          </a:xfrm>
          <a:prstGeom prst="line">
            <a:avLst/>
          </a:prstGeom>
          <a:ln w="38100">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6" name="Rounded Rectangle 5"/>
          <p:cNvSpPr/>
          <p:nvPr/>
        </p:nvSpPr>
        <p:spPr>
          <a:xfrm>
            <a:off x="7951714" y="2277173"/>
            <a:ext cx="4518054" cy="188859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GB" sz="1799">
              <a:solidFill>
                <a:prstClr val="white"/>
              </a:solidFill>
              <a:latin typeface="Calibri"/>
            </a:endParaRPr>
          </a:p>
        </p:txBody>
      </p:sp>
      <p:sp>
        <p:nvSpPr>
          <p:cNvPr id="7" name="TextBox 6"/>
          <p:cNvSpPr txBox="1"/>
          <p:nvPr/>
        </p:nvSpPr>
        <p:spPr>
          <a:xfrm>
            <a:off x="10414884" y="3731956"/>
            <a:ext cx="1676753" cy="461545"/>
          </a:xfrm>
          <a:prstGeom prst="rect">
            <a:avLst/>
          </a:prstGeom>
          <a:noFill/>
        </p:spPr>
        <p:txBody>
          <a:bodyPr wrap="none" rtlCol="0">
            <a:spAutoFit/>
          </a:bodyPr>
          <a:lstStyle/>
          <a:p>
            <a:pPr defTabSz="914126"/>
            <a:r>
              <a:rPr lang="en-GB" sz="2399" dirty="0" err="1">
                <a:solidFill>
                  <a:prstClr val="black"/>
                </a:solidFill>
                <a:latin typeface="Arial Black" panose="020B0A04020102020204" pitchFamily="34" charset="0"/>
              </a:rPr>
              <a:t>EuroHPC</a:t>
            </a:r>
            <a:endParaRPr lang="en-GB" sz="2399" dirty="0">
              <a:solidFill>
                <a:prstClr val="black"/>
              </a:solidFill>
              <a:latin typeface="Arial Black" panose="020B0A04020102020204" pitchFamily="34" charset="0"/>
            </a:endParaRPr>
          </a:p>
        </p:txBody>
      </p:sp>
      <p:cxnSp>
        <p:nvCxnSpPr>
          <p:cNvPr id="42" name="Straight Connector 41"/>
          <p:cNvCxnSpPr/>
          <p:nvPr/>
        </p:nvCxnSpPr>
        <p:spPr>
          <a:xfrm>
            <a:off x="5197813" y="6163852"/>
            <a:ext cx="1656794" cy="0"/>
          </a:xfrm>
          <a:prstGeom prst="line">
            <a:avLst/>
          </a:prstGeom>
          <a:ln w="38100">
            <a:solidFill>
              <a:schemeClr val="accent2">
                <a:lumMod val="75000"/>
              </a:schemeClr>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52" idx="3"/>
          </p:cNvCxnSpPr>
          <p:nvPr/>
        </p:nvCxnSpPr>
        <p:spPr>
          <a:xfrm>
            <a:off x="8450882" y="6163852"/>
            <a:ext cx="3818275" cy="828"/>
          </a:xfrm>
          <a:prstGeom prst="line">
            <a:avLst/>
          </a:prstGeom>
          <a:ln w="38100">
            <a:solidFill>
              <a:schemeClr val="accent2">
                <a:lumMod val="75000"/>
              </a:schemeClr>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8001" y="5937871"/>
            <a:ext cx="1531871" cy="874624"/>
          </a:xfrm>
          <a:prstGeom prst="rect">
            <a:avLst/>
          </a:prstGeom>
        </p:spPr>
      </p:pic>
      <p:pic>
        <p:nvPicPr>
          <p:cNvPr id="41" name="Picture 40" descr="../../../../Downloads/logo-maestro-big.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21465" y="3500990"/>
            <a:ext cx="2556711" cy="755272"/>
          </a:xfrm>
          <a:prstGeom prst="rect">
            <a:avLst/>
          </a:prstGeom>
          <a:solidFill>
            <a:schemeClr val="bg1"/>
          </a:solidFill>
          <a:ln>
            <a:noFill/>
          </a:ln>
          <a:effectLst>
            <a:outerShdw blurRad="50800" dist="38100" dir="2700000" algn="tl" rotWithShape="0">
              <a:prstClr val="black">
                <a:alpha val="40000"/>
              </a:prstClr>
            </a:outerShdw>
          </a:effectLst>
        </p:spPr>
      </p:pic>
      <p:pic>
        <p:nvPicPr>
          <p:cNvPr id="43" name="Picture 4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46561" y="2421151"/>
            <a:ext cx="2088430" cy="758553"/>
          </a:xfrm>
          <a:prstGeom prst="rect">
            <a:avLst/>
          </a:prstGeom>
          <a:effectLst>
            <a:outerShdw blurRad="50800" dist="38100" dir="2700000" algn="tl" rotWithShape="0">
              <a:prstClr val="black">
                <a:alpha val="40000"/>
              </a:prstClr>
            </a:outerShdw>
          </a:effectLst>
        </p:spPr>
      </p:pic>
      <p:pic>
        <p:nvPicPr>
          <p:cNvPr id="45" name="Picture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17570" y="6039480"/>
            <a:ext cx="1409702" cy="817627"/>
          </a:xfrm>
          <a:prstGeom prst="rect">
            <a:avLst/>
          </a:prstGeom>
          <a:effectLst>
            <a:outerShdw blurRad="50800" dist="38100" dir="2700000" algn="tl" rotWithShape="0">
              <a:prstClr val="black">
                <a:alpha val="40000"/>
              </a:prstClr>
            </a:outerShdw>
          </a:effectLst>
        </p:spPr>
      </p:pic>
      <p:cxnSp>
        <p:nvCxnSpPr>
          <p:cNvPr id="58" name="Straight Connector 57"/>
          <p:cNvCxnSpPr/>
          <p:nvPr/>
        </p:nvCxnSpPr>
        <p:spPr>
          <a:xfrm flipV="1">
            <a:off x="4798606" y="2200170"/>
            <a:ext cx="4679301" cy="5013"/>
          </a:xfrm>
          <a:prstGeom prst="line">
            <a:avLst/>
          </a:prstGeom>
          <a:ln w="38100">
            <a:headEnd type="diamond" w="med" len="med"/>
            <a:tailEnd type="diamond" w="med" len="med"/>
          </a:ln>
        </p:spPr>
        <p:style>
          <a:lnRef idx="1">
            <a:schemeClr val="accent1"/>
          </a:lnRef>
          <a:fillRef idx="0">
            <a:schemeClr val="accent1"/>
          </a:fillRef>
          <a:effectRef idx="0">
            <a:schemeClr val="accent1"/>
          </a:effectRef>
          <a:fontRef idx="minor">
            <a:schemeClr val="tx1"/>
          </a:fontRef>
        </p:style>
      </p:cxnSp>
      <p:pic>
        <p:nvPicPr>
          <p:cNvPr id="46" name="Picture 4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33928" y="2785950"/>
            <a:ext cx="1891415" cy="931007"/>
          </a:xfrm>
          <a:prstGeom prst="rect">
            <a:avLst/>
          </a:prstGeom>
        </p:spPr>
      </p:pic>
      <p:pic>
        <p:nvPicPr>
          <p:cNvPr id="3" name="Picture 2"/>
          <p:cNvPicPr>
            <a:picLocks noChangeAspect="1"/>
          </p:cNvPicPr>
          <p:nvPr/>
        </p:nvPicPr>
        <p:blipFill>
          <a:blip r:embed="rId10"/>
          <a:stretch>
            <a:fillRect/>
          </a:stretch>
        </p:blipFill>
        <p:spPr>
          <a:xfrm>
            <a:off x="5067996" y="1917226"/>
            <a:ext cx="2152060" cy="439625"/>
          </a:xfrm>
          <a:prstGeom prst="rect">
            <a:avLst/>
          </a:prstGeom>
          <a:solidFill>
            <a:schemeClr val="bg1"/>
          </a:solidFill>
        </p:spPr>
      </p:pic>
      <p:sp>
        <p:nvSpPr>
          <p:cNvPr id="59" name="Bent Arrow 58"/>
          <p:cNvSpPr/>
          <p:nvPr/>
        </p:nvSpPr>
        <p:spPr>
          <a:xfrm rot="5400000">
            <a:off x="6558125" y="949589"/>
            <a:ext cx="728325" cy="1799731"/>
          </a:xfrm>
          <a:prstGeom prst="bentArrow">
            <a:avLst>
              <a:gd name="adj1" fmla="val 28200"/>
              <a:gd name="adj2" fmla="val 42769"/>
              <a:gd name="adj3" fmla="val 31225"/>
              <a:gd name="adj4" fmla="val 43788"/>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GB" sz="1799">
              <a:solidFill>
                <a:prstClr val="black"/>
              </a:solidFill>
              <a:latin typeface="Calibri"/>
            </a:endParaRPr>
          </a:p>
        </p:txBody>
      </p:sp>
      <p:pic>
        <p:nvPicPr>
          <p:cNvPr id="50" name="Picture 49"/>
          <p:cNvPicPr>
            <a:picLocks noChangeAspect="1"/>
          </p:cNvPicPr>
          <p:nvPr/>
        </p:nvPicPr>
        <p:blipFill>
          <a:blip r:embed="rId11"/>
          <a:stretch>
            <a:fillRect/>
          </a:stretch>
        </p:blipFill>
        <p:spPr>
          <a:xfrm rot="5400000">
            <a:off x="4902968" y="589047"/>
            <a:ext cx="504183" cy="2008714"/>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nvPicPr>
        <p:blipFill rotWithShape="1">
          <a:blip r:embed="rId12">
            <a:extLst>
              <a:ext uri="{28A0092B-C50C-407E-A947-70E740481C1C}">
                <a14:useLocalDpi xmlns:a14="http://schemas.microsoft.com/office/drawing/2010/main" val="0"/>
              </a:ext>
            </a:extLst>
          </a:blip>
          <a:srcRect r="2827"/>
          <a:stretch/>
        </p:blipFill>
        <p:spPr>
          <a:xfrm>
            <a:off x="1487100" y="2109834"/>
            <a:ext cx="1871720" cy="1096036"/>
          </a:xfrm>
          <a:prstGeom prst="rect">
            <a:avLst/>
          </a:prstGeom>
          <a:effectLst>
            <a:outerShdw blurRad="50800" dist="38100" dir="2700000" algn="tl" rotWithShape="0">
              <a:prstClr val="black">
                <a:alpha val="40000"/>
              </a:prstClr>
            </a:outerShdw>
          </a:effectLst>
        </p:spPr>
      </p:pic>
      <p:pic>
        <p:nvPicPr>
          <p:cNvPr id="48" name="Grafik 2">
            <a:extLst>
              <a:ext uri="{FF2B5EF4-FFF2-40B4-BE49-F238E27FC236}">
                <a16:creationId xmlns:a16="http://schemas.microsoft.com/office/drawing/2014/main" id="{FDA1924A-A4FF-4B2E-A250-0799B9107451}"/>
              </a:ext>
            </a:extLst>
          </p:cNvPr>
          <p:cNvPicPr/>
          <p:nvPr/>
        </p:nvPicPr>
        <p:blipFill>
          <a:blip r:embed="rId13" cstate="print">
            <a:extLst>
              <a:ext uri="{28A0092B-C50C-407E-A947-70E740481C1C}">
                <a14:useLocalDpi xmlns:a14="http://schemas.microsoft.com/office/drawing/2010/main" val="0"/>
              </a:ext>
            </a:extLst>
          </a:blip>
          <a:stretch>
            <a:fillRect/>
          </a:stretch>
        </p:blipFill>
        <p:spPr>
          <a:xfrm>
            <a:off x="6814828" y="4724806"/>
            <a:ext cx="3095015" cy="738152"/>
          </a:xfrm>
          <a:prstGeom prst="rect">
            <a:avLst/>
          </a:prstGeom>
          <a:solidFill>
            <a:schemeClr val="bg1"/>
          </a:solidFill>
          <a:effectLst>
            <a:outerShdw blurRad="50800" dist="38100" dir="2700000" algn="tl" rotWithShape="0">
              <a:prstClr val="black">
                <a:alpha val="40000"/>
              </a:prstClr>
            </a:outerShdw>
          </a:effectLst>
        </p:spPr>
      </p:pic>
      <p:sp>
        <p:nvSpPr>
          <p:cNvPr id="54" name="TextBox 53">
            <a:extLst>
              <a:ext uri="{FF2B5EF4-FFF2-40B4-BE49-F238E27FC236}">
                <a16:creationId xmlns:a16="http://schemas.microsoft.com/office/drawing/2014/main" id="{4A442643-3489-4343-A8D3-C47BC05A5627}"/>
              </a:ext>
            </a:extLst>
          </p:cNvPr>
          <p:cNvSpPr txBox="1"/>
          <p:nvPr/>
        </p:nvSpPr>
        <p:spPr>
          <a:xfrm>
            <a:off x="619519" y="124617"/>
            <a:ext cx="11437298" cy="646203"/>
          </a:xfrm>
          <a:prstGeom prst="rect">
            <a:avLst/>
          </a:prstGeom>
          <a:noFill/>
        </p:spPr>
        <p:txBody>
          <a:bodyPr wrap="none" rtlCol="0">
            <a:spAutoFit/>
          </a:bodyPr>
          <a:lstStyle/>
          <a:p>
            <a:pPr algn="ctr" defTabSz="914126"/>
            <a:r>
              <a:rPr lang="en-GB" sz="3599" b="1" dirty="0">
                <a:solidFill>
                  <a:srgbClr val="002060"/>
                </a:solidFill>
                <a:latin typeface="Calibri"/>
                <a:cs typeface="Calibri"/>
              </a:rPr>
              <a:t>Scalability: ECMWF computing and data roadmap in H2020</a:t>
            </a:r>
            <a:endParaRPr lang="en-GB" sz="3599" b="1" u="sng" dirty="0">
              <a:solidFill>
                <a:srgbClr val="002060"/>
              </a:solidFill>
              <a:latin typeface="Calibri"/>
              <a:cs typeface="Calibri"/>
            </a:endParaRPr>
          </a:p>
        </p:txBody>
      </p:sp>
      <p:pic>
        <p:nvPicPr>
          <p:cNvPr id="4" name="Picture 3"/>
          <p:cNvPicPr>
            <a:picLocks noChangeAspect="1"/>
          </p:cNvPicPr>
          <p:nvPr/>
        </p:nvPicPr>
        <p:blipFill rotWithShape="1">
          <a:blip r:embed="rId14"/>
          <a:srcRect l="32692" r="34285" b="36305"/>
          <a:stretch/>
        </p:blipFill>
        <p:spPr>
          <a:xfrm>
            <a:off x="5014574" y="4076903"/>
            <a:ext cx="1889618" cy="79188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68162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24F03BAA-9885-44F8-9295-EDC0D5EA08D7}"/>
              </a:ext>
            </a:extLst>
          </p:cNvPr>
          <p:cNvPicPr>
            <a:picLocks noChangeAspect="1"/>
          </p:cNvPicPr>
          <p:nvPr/>
        </p:nvPicPr>
        <p:blipFill rotWithShape="1">
          <a:blip r:embed="rId2"/>
          <a:srcRect l="81821"/>
          <a:stretch/>
        </p:blipFill>
        <p:spPr>
          <a:xfrm>
            <a:off x="9571260" y="-4023"/>
            <a:ext cx="2603977" cy="66813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265" y="3819384"/>
            <a:ext cx="2185739" cy="9768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413992" y="4953453"/>
            <a:ext cx="2504687" cy="307697"/>
          </a:xfrm>
          <a:prstGeom prst="rect">
            <a:avLst/>
          </a:prstGeom>
          <a:noFill/>
        </p:spPr>
        <p:txBody>
          <a:bodyPr wrap="square" rtlCol="0">
            <a:spAutoFit/>
          </a:bodyPr>
          <a:lstStyle/>
          <a:p>
            <a:pPr algn="ctr" defTabSz="457063"/>
            <a:r>
              <a:rPr lang="en-GB" sz="1400" b="1" dirty="0">
                <a:solidFill>
                  <a:prstClr val="black"/>
                </a:solidFill>
                <a:latin typeface="Arial"/>
              </a:rPr>
              <a:t>HPC Workload profiles</a:t>
            </a:r>
          </a:p>
        </p:txBody>
      </p:sp>
      <p:pic>
        <p:nvPicPr>
          <p:cNvPr id="16" name="Picture 6" descr="http://jbmicro.com/wp-content/uploads/2013/03/Hadoop-Clust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9105" y="3388287"/>
            <a:ext cx="1620070" cy="1889294"/>
          </a:xfrm>
          <a:prstGeom prst="rect">
            <a:avLst/>
          </a:prstGeom>
          <a:noFill/>
          <a:extLst>
            <a:ext uri="{909E8E84-426E-40dd-AFC4-6F175D3DCCD1}">
              <a14:hiddenFill xmlns:a14="http://schemas.microsoft.com/office/drawing/2010/main" xmlns="">
                <a:solidFill>
                  <a:srgbClr val="FFFFFF"/>
                </a:solidFill>
              </a14:hiddenFill>
            </a:ext>
          </a:extLst>
        </p:spPr>
      </p:pic>
      <p:sp>
        <p:nvSpPr>
          <p:cNvPr id="20" name="TextBox 19"/>
          <p:cNvSpPr txBox="1"/>
          <p:nvPr/>
        </p:nvSpPr>
        <p:spPr>
          <a:xfrm>
            <a:off x="491324" y="1094820"/>
            <a:ext cx="7202716" cy="1784639"/>
          </a:xfrm>
          <a:prstGeom prst="rect">
            <a:avLst/>
          </a:prstGeom>
          <a:noFill/>
        </p:spPr>
        <p:txBody>
          <a:bodyPr wrap="square" rtlCol="0">
            <a:spAutoFit/>
          </a:bodyPr>
          <a:lstStyle/>
          <a:p>
            <a:pPr marL="285664" indent="-285664" defTabSz="914126">
              <a:spcAft>
                <a:spcPts val="1200"/>
              </a:spcAft>
              <a:buFont typeface="Arial" panose="020B0604020202020204" pitchFamily="34" charset="0"/>
              <a:buChar char="•"/>
            </a:pPr>
            <a:r>
              <a:rPr lang="en-GB" sz="1600" b="1" dirty="0">
                <a:solidFill>
                  <a:prstClr val="black"/>
                </a:solidFill>
                <a:latin typeface="Calibri"/>
              </a:rPr>
              <a:t>Kronos tests HPC systems by deploying realistic workloads:</a:t>
            </a:r>
          </a:p>
          <a:p>
            <a:pPr marL="799860" lvl="1" indent="-342797" defTabSz="914126">
              <a:spcAft>
                <a:spcPts val="1200"/>
              </a:spcAft>
              <a:buFont typeface="+mj-lt"/>
              <a:buAutoNum type="arabicPeriod"/>
            </a:pPr>
            <a:r>
              <a:rPr lang="en-GB" sz="1600" dirty="0">
                <a:solidFill>
                  <a:prstClr val="black"/>
                </a:solidFill>
                <a:latin typeface="Calibri"/>
              </a:rPr>
              <a:t>a workload model is generated from </a:t>
            </a:r>
            <a:r>
              <a:rPr lang="en-GB" sz="1600" b="1" dirty="0">
                <a:solidFill>
                  <a:prstClr val="black"/>
                </a:solidFill>
                <a:latin typeface="Calibri"/>
              </a:rPr>
              <a:t>HPC workload profiling data</a:t>
            </a:r>
          </a:p>
          <a:p>
            <a:pPr marL="799860" lvl="1" indent="-342797" defTabSz="914126">
              <a:spcAft>
                <a:spcPts val="1200"/>
              </a:spcAft>
              <a:buFont typeface="+mj-lt"/>
              <a:buAutoNum type="arabicPeriod"/>
            </a:pPr>
            <a:r>
              <a:rPr lang="en-GB" sz="1600" dirty="0">
                <a:solidFill>
                  <a:prstClr val="black"/>
                </a:solidFill>
                <a:latin typeface="Calibri"/>
              </a:rPr>
              <a:t>the workload model is then translated (and scaled) into a </a:t>
            </a:r>
            <a:r>
              <a:rPr lang="en-GB" sz="1600" b="1" dirty="0">
                <a:solidFill>
                  <a:prstClr val="black"/>
                </a:solidFill>
                <a:latin typeface="Calibri"/>
              </a:rPr>
              <a:t>schedule of representative and easily-portable applications</a:t>
            </a:r>
          </a:p>
          <a:p>
            <a:pPr marL="799860" lvl="1" indent="-342797" defTabSz="914126">
              <a:spcAft>
                <a:spcPts val="1200"/>
              </a:spcAft>
              <a:buFont typeface="+mj-lt"/>
              <a:buAutoNum type="arabicPeriod"/>
            </a:pPr>
            <a:r>
              <a:rPr lang="en-GB" sz="1600" dirty="0">
                <a:solidFill>
                  <a:prstClr val="black"/>
                </a:solidFill>
                <a:latin typeface="Calibri"/>
              </a:rPr>
              <a:t>Kronos models and tests </a:t>
            </a:r>
            <a:r>
              <a:rPr lang="en-GB" sz="1600" b="1" dirty="0">
                <a:solidFill>
                  <a:prstClr val="black"/>
                </a:solidFill>
                <a:latin typeface="Calibri"/>
              </a:rPr>
              <a:t>Compute, Interconnect, I/O subsystems</a:t>
            </a:r>
          </a:p>
        </p:txBody>
      </p:sp>
      <p:grpSp>
        <p:nvGrpSpPr>
          <p:cNvPr id="25" name="Group 24"/>
          <p:cNvGrpSpPr/>
          <p:nvPr/>
        </p:nvGrpSpPr>
        <p:grpSpPr>
          <a:xfrm>
            <a:off x="3364834" y="3247998"/>
            <a:ext cx="1894534" cy="2640741"/>
            <a:chOff x="3468583" y="3101939"/>
            <a:chExt cx="2191179" cy="2874378"/>
          </a:xfrm>
          <a:solidFill>
            <a:schemeClr val="tx2">
              <a:lumMod val="20000"/>
              <a:lumOff val="80000"/>
            </a:schemeClr>
          </a:solidFill>
        </p:grpSpPr>
        <p:grpSp>
          <p:nvGrpSpPr>
            <p:cNvPr id="10" name="Group 9"/>
            <p:cNvGrpSpPr/>
            <p:nvPr/>
          </p:nvGrpSpPr>
          <p:grpSpPr>
            <a:xfrm>
              <a:off x="3468583" y="3101939"/>
              <a:ext cx="2191179" cy="2361288"/>
              <a:chOff x="1501695" y="4212879"/>
              <a:chExt cx="1942613" cy="2158271"/>
            </a:xfrm>
            <a:grpFill/>
          </p:grpSpPr>
          <p:sp>
            <p:nvSpPr>
              <p:cNvPr id="11" name="Rounded Rectangle 10"/>
              <p:cNvSpPr/>
              <p:nvPr/>
            </p:nvSpPr>
            <p:spPr>
              <a:xfrm>
                <a:off x="1501695" y="4212879"/>
                <a:ext cx="1942613" cy="2158271"/>
              </a:xfrm>
              <a:prstGeom prst="roundRect">
                <a:avLst>
                  <a:gd name="adj" fmla="val 7134"/>
                </a:avLst>
              </a:prstGeom>
              <a:grpFill/>
              <a:ln/>
            </p:spPr>
            <p:style>
              <a:lnRef idx="2">
                <a:schemeClr val="accent1"/>
              </a:lnRef>
              <a:fillRef idx="1">
                <a:schemeClr val="lt1"/>
              </a:fillRef>
              <a:effectRef idx="0">
                <a:schemeClr val="accent1"/>
              </a:effectRef>
              <a:fontRef idx="minor">
                <a:schemeClr val="dk1"/>
              </a:fontRef>
            </p:style>
            <p:txBody>
              <a:bodyPr rtlCol="0" anchor="ctr"/>
              <a:lstStyle/>
              <a:p>
                <a:pPr algn="ctr" defTabSz="914126"/>
                <a:endParaRPr lang="en-GB" sz="1799">
                  <a:solidFill>
                    <a:prstClr val="black"/>
                  </a:solidFill>
                  <a:latin typeface="Calibri"/>
                </a:endParaRPr>
              </a:p>
            </p:txBody>
          </p:sp>
          <p:sp>
            <p:nvSpPr>
              <p:cNvPr id="12" name="Freeform 11"/>
              <p:cNvSpPr/>
              <p:nvPr/>
            </p:nvSpPr>
            <p:spPr>
              <a:xfrm>
                <a:off x="1793004" y="4511841"/>
                <a:ext cx="1391391" cy="662403"/>
              </a:xfrm>
              <a:custGeom>
                <a:avLst/>
                <a:gdLst>
                  <a:gd name="connsiteX0" fmla="*/ 0 w 1738785"/>
                  <a:gd name="connsiteY0" fmla="*/ 144902 h 869392"/>
                  <a:gd name="connsiteX1" fmla="*/ 144902 w 1738785"/>
                  <a:gd name="connsiteY1" fmla="*/ 0 h 869392"/>
                  <a:gd name="connsiteX2" fmla="*/ 1593883 w 1738785"/>
                  <a:gd name="connsiteY2" fmla="*/ 0 h 869392"/>
                  <a:gd name="connsiteX3" fmla="*/ 1738785 w 1738785"/>
                  <a:gd name="connsiteY3" fmla="*/ 144902 h 869392"/>
                  <a:gd name="connsiteX4" fmla="*/ 1738785 w 1738785"/>
                  <a:gd name="connsiteY4" fmla="*/ 724490 h 869392"/>
                  <a:gd name="connsiteX5" fmla="*/ 1593883 w 1738785"/>
                  <a:gd name="connsiteY5" fmla="*/ 869392 h 869392"/>
                  <a:gd name="connsiteX6" fmla="*/ 144902 w 1738785"/>
                  <a:gd name="connsiteY6" fmla="*/ 869392 h 869392"/>
                  <a:gd name="connsiteX7" fmla="*/ 0 w 1738785"/>
                  <a:gd name="connsiteY7" fmla="*/ 724490 h 869392"/>
                  <a:gd name="connsiteX8" fmla="*/ 0 w 1738785"/>
                  <a:gd name="connsiteY8" fmla="*/ 144902 h 869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8785" h="869392">
                    <a:moveTo>
                      <a:pt x="0" y="144902"/>
                    </a:moveTo>
                    <a:cubicBezTo>
                      <a:pt x="0" y="64875"/>
                      <a:pt x="64875" y="0"/>
                      <a:pt x="144902" y="0"/>
                    </a:cubicBezTo>
                    <a:lnTo>
                      <a:pt x="1593883" y="0"/>
                    </a:lnTo>
                    <a:cubicBezTo>
                      <a:pt x="1673910" y="0"/>
                      <a:pt x="1738785" y="64875"/>
                      <a:pt x="1738785" y="144902"/>
                    </a:cubicBezTo>
                    <a:lnTo>
                      <a:pt x="1738785" y="724490"/>
                    </a:lnTo>
                    <a:cubicBezTo>
                      <a:pt x="1738785" y="804517"/>
                      <a:pt x="1673910" y="869392"/>
                      <a:pt x="1593883" y="869392"/>
                    </a:cubicBezTo>
                    <a:lnTo>
                      <a:pt x="144902" y="869392"/>
                    </a:lnTo>
                    <a:cubicBezTo>
                      <a:pt x="64875" y="869392"/>
                      <a:pt x="0" y="804517"/>
                      <a:pt x="0" y="724490"/>
                    </a:cubicBezTo>
                    <a:lnTo>
                      <a:pt x="0" y="144902"/>
                    </a:lnTo>
                    <a:close/>
                  </a:path>
                </a:pathLst>
              </a:custGeom>
              <a:grpFill/>
            </p:spPr>
            <p:style>
              <a:lnRef idx="2">
                <a:schemeClr val="accent1"/>
              </a:lnRef>
              <a:fillRef idx="1">
                <a:schemeClr val="lt1"/>
              </a:fillRef>
              <a:effectRef idx="0">
                <a:schemeClr val="accent1"/>
              </a:effectRef>
              <a:fontRef idx="minor">
                <a:schemeClr val="dk1"/>
              </a:fontRef>
            </p:style>
            <p:txBody>
              <a:bodyPr spcFirstLastPara="0" vert="horz" wrap="square" lIns="126227" tIns="126227" rIns="126227" bIns="126227" numCol="1" spcCol="1270" anchor="ctr" anchorCtr="0">
                <a:noAutofit/>
              </a:bodyPr>
              <a:lstStyle/>
              <a:p>
                <a:pPr algn="ctr" defTabSz="977607">
                  <a:lnSpc>
                    <a:spcPct val="90000"/>
                  </a:lnSpc>
                  <a:spcBef>
                    <a:spcPct val="0"/>
                  </a:spcBef>
                  <a:spcAft>
                    <a:spcPct val="35000"/>
                  </a:spcAft>
                </a:pPr>
                <a:r>
                  <a:rPr lang="en-GB" sz="1400" dirty="0">
                    <a:solidFill>
                      <a:prstClr val="black"/>
                    </a:solidFill>
                    <a:latin typeface="Calibri"/>
                  </a:rPr>
                  <a:t>Workload Model</a:t>
                </a:r>
                <a:endParaRPr lang="en-GB" sz="1100" dirty="0">
                  <a:solidFill>
                    <a:prstClr val="black"/>
                  </a:solidFill>
                  <a:latin typeface="Calibri"/>
                </a:endParaRPr>
              </a:p>
            </p:txBody>
          </p:sp>
          <p:sp>
            <p:nvSpPr>
              <p:cNvPr id="13" name="Freeform 12"/>
              <p:cNvSpPr/>
              <p:nvPr/>
            </p:nvSpPr>
            <p:spPr>
              <a:xfrm>
                <a:off x="1793004" y="5450238"/>
                <a:ext cx="1391391" cy="668560"/>
              </a:xfrm>
              <a:custGeom>
                <a:avLst/>
                <a:gdLst>
                  <a:gd name="connsiteX0" fmla="*/ 0 w 1738785"/>
                  <a:gd name="connsiteY0" fmla="*/ 144902 h 869392"/>
                  <a:gd name="connsiteX1" fmla="*/ 144902 w 1738785"/>
                  <a:gd name="connsiteY1" fmla="*/ 0 h 869392"/>
                  <a:gd name="connsiteX2" fmla="*/ 1593883 w 1738785"/>
                  <a:gd name="connsiteY2" fmla="*/ 0 h 869392"/>
                  <a:gd name="connsiteX3" fmla="*/ 1738785 w 1738785"/>
                  <a:gd name="connsiteY3" fmla="*/ 144902 h 869392"/>
                  <a:gd name="connsiteX4" fmla="*/ 1738785 w 1738785"/>
                  <a:gd name="connsiteY4" fmla="*/ 724490 h 869392"/>
                  <a:gd name="connsiteX5" fmla="*/ 1593883 w 1738785"/>
                  <a:gd name="connsiteY5" fmla="*/ 869392 h 869392"/>
                  <a:gd name="connsiteX6" fmla="*/ 144902 w 1738785"/>
                  <a:gd name="connsiteY6" fmla="*/ 869392 h 869392"/>
                  <a:gd name="connsiteX7" fmla="*/ 0 w 1738785"/>
                  <a:gd name="connsiteY7" fmla="*/ 724490 h 869392"/>
                  <a:gd name="connsiteX8" fmla="*/ 0 w 1738785"/>
                  <a:gd name="connsiteY8" fmla="*/ 144902 h 869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8785" h="869392">
                    <a:moveTo>
                      <a:pt x="0" y="144902"/>
                    </a:moveTo>
                    <a:cubicBezTo>
                      <a:pt x="0" y="64875"/>
                      <a:pt x="64875" y="0"/>
                      <a:pt x="144902" y="0"/>
                    </a:cubicBezTo>
                    <a:lnTo>
                      <a:pt x="1593883" y="0"/>
                    </a:lnTo>
                    <a:cubicBezTo>
                      <a:pt x="1673910" y="0"/>
                      <a:pt x="1738785" y="64875"/>
                      <a:pt x="1738785" y="144902"/>
                    </a:cubicBezTo>
                    <a:lnTo>
                      <a:pt x="1738785" y="724490"/>
                    </a:lnTo>
                    <a:cubicBezTo>
                      <a:pt x="1738785" y="804517"/>
                      <a:pt x="1673910" y="869392"/>
                      <a:pt x="1593883" y="869392"/>
                    </a:cubicBezTo>
                    <a:lnTo>
                      <a:pt x="144902" y="869392"/>
                    </a:lnTo>
                    <a:cubicBezTo>
                      <a:pt x="64875" y="869392"/>
                      <a:pt x="0" y="804517"/>
                      <a:pt x="0" y="724490"/>
                    </a:cubicBezTo>
                    <a:lnTo>
                      <a:pt x="0" y="144902"/>
                    </a:lnTo>
                    <a:close/>
                  </a:path>
                </a:pathLst>
              </a:custGeom>
              <a:grpFill/>
            </p:spPr>
            <p:style>
              <a:lnRef idx="2">
                <a:schemeClr val="accent1"/>
              </a:lnRef>
              <a:fillRef idx="1">
                <a:schemeClr val="lt1"/>
              </a:fillRef>
              <a:effectRef idx="0">
                <a:schemeClr val="accent1"/>
              </a:effectRef>
              <a:fontRef idx="minor">
                <a:schemeClr val="dk1"/>
              </a:fontRef>
            </p:style>
            <p:txBody>
              <a:bodyPr spcFirstLastPara="0" vert="horz" wrap="square" lIns="126227" tIns="126227" rIns="126227" bIns="126227" numCol="1" spcCol="1270" anchor="ctr" anchorCtr="0">
                <a:noAutofit/>
              </a:bodyPr>
              <a:lstStyle/>
              <a:p>
                <a:pPr algn="ctr" defTabSz="977607">
                  <a:lnSpc>
                    <a:spcPct val="90000"/>
                  </a:lnSpc>
                  <a:spcBef>
                    <a:spcPct val="0"/>
                  </a:spcBef>
                </a:pPr>
                <a:r>
                  <a:rPr lang="en-GB" sz="1400" dirty="0">
                    <a:solidFill>
                      <a:prstClr val="black"/>
                    </a:solidFill>
                    <a:latin typeface="Calibri"/>
                  </a:rPr>
                  <a:t>Synthetic</a:t>
                </a:r>
              </a:p>
              <a:p>
                <a:pPr algn="ctr" defTabSz="977607">
                  <a:lnSpc>
                    <a:spcPct val="90000"/>
                  </a:lnSpc>
                  <a:spcBef>
                    <a:spcPct val="0"/>
                  </a:spcBef>
                </a:pPr>
                <a:r>
                  <a:rPr lang="en-GB" sz="1400" dirty="0">
                    <a:solidFill>
                      <a:prstClr val="black"/>
                    </a:solidFill>
                    <a:latin typeface="Calibri"/>
                  </a:rPr>
                  <a:t>Applications</a:t>
                </a:r>
              </a:p>
            </p:txBody>
          </p:sp>
        </p:grpSp>
        <p:sp>
          <p:nvSpPr>
            <p:cNvPr id="21" name="TextBox 20"/>
            <p:cNvSpPr txBox="1"/>
            <p:nvPr/>
          </p:nvSpPr>
          <p:spPr>
            <a:xfrm>
              <a:off x="3468583" y="5574413"/>
              <a:ext cx="2191179" cy="401904"/>
            </a:xfrm>
            <a:prstGeom prst="rect">
              <a:avLst/>
            </a:prstGeom>
            <a:grp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457063"/>
              <a:r>
                <a:rPr lang="en-GB" sz="1799" b="1" dirty="0">
                  <a:solidFill>
                    <a:prstClr val="black"/>
                  </a:solidFill>
                  <a:latin typeface="Arial"/>
                </a:rPr>
                <a:t>Kronos</a:t>
              </a:r>
            </a:p>
          </p:txBody>
        </p:sp>
      </p:grpSp>
      <p:sp>
        <p:nvSpPr>
          <p:cNvPr id="23" name="TextBox 22"/>
          <p:cNvSpPr txBox="1"/>
          <p:nvPr/>
        </p:nvSpPr>
        <p:spPr>
          <a:xfrm>
            <a:off x="6109851" y="5238463"/>
            <a:ext cx="1479713" cy="523084"/>
          </a:xfrm>
          <a:prstGeom prst="rect">
            <a:avLst/>
          </a:prstGeom>
          <a:noFill/>
        </p:spPr>
        <p:txBody>
          <a:bodyPr wrap="square" rtlCol="0">
            <a:spAutoFit/>
          </a:bodyPr>
          <a:lstStyle/>
          <a:p>
            <a:pPr defTabSz="457063"/>
            <a:r>
              <a:rPr lang="en-GB" sz="1400" b="1" dirty="0">
                <a:solidFill>
                  <a:prstClr val="black"/>
                </a:solidFill>
                <a:latin typeface="Arial"/>
              </a:rPr>
              <a:t>HPC prototype to be tested</a:t>
            </a:r>
          </a:p>
        </p:txBody>
      </p:sp>
      <p:sp>
        <p:nvSpPr>
          <p:cNvPr id="26" name="Right Arrow 25"/>
          <p:cNvSpPr/>
          <p:nvPr/>
        </p:nvSpPr>
        <p:spPr>
          <a:xfrm>
            <a:off x="5401113" y="4024299"/>
            <a:ext cx="406315" cy="581460"/>
          </a:xfrm>
          <a:prstGeom prst="rightArrow">
            <a:avLst>
              <a:gd name="adj1" fmla="val 60000"/>
              <a:gd name="adj2" fmla="val 50000"/>
            </a:avLst>
          </a:prstGeom>
          <a:solidFill>
            <a:schemeClr val="bg1">
              <a:lumMod val="6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7" name="Right Arrow 26"/>
          <p:cNvSpPr/>
          <p:nvPr/>
        </p:nvSpPr>
        <p:spPr>
          <a:xfrm>
            <a:off x="2869157" y="4017072"/>
            <a:ext cx="406315" cy="581460"/>
          </a:xfrm>
          <a:prstGeom prst="rightArrow">
            <a:avLst>
              <a:gd name="adj1" fmla="val 60000"/>
              <a:gd name="adj2" fmla="val 50000"/>
            </a:avLst>
          </a:prstGeom>
          <a:solidFill>
            <a:schemeClr val="bg1">
              <a:lumMod val="6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9" name="TextBox 28">
            <a:extLst>
              <a:ext uri="{FF2B5EF4-FFF2-40B4-BE49-F238E27FC236}">
                <a16:creationId xmlns:a16="http://schemas.microsoft.com/office/drawing/2014/main" id="{277583AC-9B4F-406F-9EAB-0959ED4CE506}"/>
              </a:ext>
            </a:extLst>
          </p:cNvPr>
          <p:cNvSpPr txBox="1"/>
          <p:nvPr/>
        </p:nvSpPr>
        <p:spPr>
          <a:xfrm>
            <a:off x="8424885" y="3764209"/>
            <a:ext cx="3013517" cy="307697"/>
          </a:xfrm>
          <a:prstGeom prst="rect">
            <a:avLst/>
          </a:prstGeom>
          <a:noFill/>
        </p:spPr>
        <p:txBody>
          <a:bodyPr wrap="square" rtlCol="0">
            <a:spAutoFit/>
          </a:bodyPr>
          <a:lstStyle/>
          <a:p>
            <a:pPr algn="ctr" defTabSz="914126">
              <a:spcAft>
                <a:spcPts val="600"/>
              </a:spcAft>
            </a:pPr>
            <a:r>
              <a:rPr lang="en-GB" sz="1400" b="1" dirty="0">
                <a:solidFill>
                  <a:prstClr val="black"/>
                </a:solidFill>
                <a:latin typeface="Calibri"/>
              </a:rPr>
              <a:t>E.g. Workload execution profiles</a:t>
            </a:r>
          </a:p>
        </p:txBody>
      </p:sp>
      <p:sp>
        <p:nvSpPr>
          <p:cNvPr id="30" name="TextBox 29">
            <a:extLst>
              <a:ext uri="{FF2B5EF4-FFF2-40B4-BE49-F238E27FC236}">
                <a16:creationId xmlns:a16="http://schemas.microsoft.com/office/drawing/2014/main" id="{A09F88C4-035B-4C82-8528-380E1CAA7833}"/>
              </a:ext>
            </a:extLst>
          </p:cNvPr>
          <p:cNvSpPr txBox="1"/>
          <p:nvPr/>
        </p:nvSpPr>
        <p:spPr>
          <a:xfrm>
            <a:off x="8743873" y="5720451"/>
            <a:ext cx="2673343" cy="307697"/>
          </a:xfrm>
          <a:prstGeom prst="rect">
            <a:avLst/>
          </a:prstGeom>
          <a:noFill/>
        </p:spPr>
        <p:txBody>
          <a:bodyPr wrap="square" rtlCol="0">
            <a:spAutoFit/>
          </a:bodyPr>
          <a:lstStyle/>
          <a:p>
            <a:pPr algn="ctr" defTabSz="914126">
              <a:spcAft>
                <a:spcPts val="600"/>
              </a:spcAft>
            </a:pPr>
            <a:r>
              <a:rPr lang="en-GB" sz="1400" b="1" dirty="0">
                <a:solidFill>
                  <a:prstClr val="black"/>
                </a:solidFill>
                <a:latin typeface="Calibri"/>
              </a:rPr>
              <a:t>E.g. I/O time-profiles</a:t>
            </a:r>
          </a:p>
        </p:txBody>
      </p:sp>
      <p:sp>
        <p:nvSpPr>
          <p:cNvPr id="3" name="Left Brace 2">
            <a:extLst>
              <a:ext uri="{FF2B5EF4-FFF2-40B4-BE49-F238E27FC236}">
                <a16:creationId xmlns:a16="http://schemas.microsoft.com/office/drawing/2014/main" id="{8BBC3C2A-4078-40E6-9405-F87261036372}"/>
              </a:ext>
            </a:extLst>
          </p:cNvPr>
          <p:cNvSpPr/>
          <p:nvPr/>
        </p:nvSpPr>
        <p:spPr>
          <a:xfrm>
            <a:off x="7862666" y="1486404"/>
            <a:ext cx="393596" cy="4525237"/>
          </a:xfrm>
          <a:prstGeom prst="leftBrace">
            <a:avLst>
              <a:gd name="adj1" fmla="val 119184"/>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914126"/>
            <a:endParaRPr lang="en-GB" sz="1799">
              <a:solidFill>
                <a:prstClr val="black"/>
              </a:solidFill>
              <a:latin typeface="Calibri"/>
            </a:endParaRPr>
          </a:p>
        </p:txBody>
      </p:sp>
      <p:sp>
        <p:nvSpPr>
          <p:cNvPr id="31" name="TextBox 30">
            <a:extLst>
              <a:ext uri="{FF2B5EF4-FFF2-40B4-BE49-F238E27FC236}">
                <a16:creationId xmlns:a16="http://schemas.microsoft.com/office/drawing/2014/main" id="{D6C08A7D-7185-4B24-88E1-FD8A14D3E1BF}"/>
              </a:ext>
            </a:extLst>
          </p:cNvPr>
          <p:cNvSpPr txBox="1"/>
          <p:nvPr/>
        </p:nvSpPr>
        <p:spPr>
          <a:xfrm>
            <a:off x="8570916" y="1179223"/>
            <a:ext cx="2673343" cy="338466"/>
          </a:xfrm>
          <a:prstGeom prst="rect">
            <a:avLst/>
          </a:prstGeom>
          <a:noFill/>
        </p:spPr>
        <p:txBody>
          <a:bodyPr wrap="square" rtlCol="0">
            <a:spAutoFit/>
          </a:bodyPr>
          <a:lstStyle/>
          <a:p>
            <a:pPr algn="ctr" defTabSz="914126">
              <a:spcAft>
                <a:spcPts val="600"/>
              </a:spcAft>
            </a:pPr>
            <a:r>
              <a:rPr lang="en-GB" sz="1600" b="1" dirty="0">
                <a:solidFill>
                  <a:prstClr val="black"/>
                </a:solidFill>
                <a:latin typeface="Calibri"/>
              </a:rPr>
              <a:t>Post-processing</a:t>
            </a:r>
          </a:p>
        </p:txBody>
      </p:sp>
      <p:pic>
        <p:nvPicPr>
          <p:cNvPr id="33" name="Picture 32">
            <a:extLst>
              <a:ext uri="{FF2B5EF4-FFF2-40B4-BE49-F238E27FC236}">
                <a16:creationId xmlns:a16="http://schemas.microsoft.com/office/drawing/2014/main" id="{D63E24B6-EAE0-4E19-99ED-A96AA266D8A3}"/>
              </a:ext>
            </a:extLst>
          </p:cNvPr>
          <p:cNvPicPr>
            <a:picLocks noChangeAspect="1"/>
          </p:cNvPicPr>
          <p:nvPr/>
        </p:nvPicPr>
        <p:blipFill>
          <a:blip r:embed="rId5"/>
          <a:stretch>
            <a:fillRect/>
          </a:stretch>
        </p:blipFill>
        <p:spPr>
          <a:xfrm>
            <a:off x="8253503" y="1653459"/>
            <a:ext cx="3840240" cy="2139273"/>
          </a:xfrm>
          <a:prstGeom prst="rect">
            <a:avLst/>
          </a:prstGeom>
        </p:spPr>
      </p:pic>
      <p:pic>
        <p:nvPicPr>
          <p:cNvPr id="35" name="Picture 34">
            <a:extLst>
              <a:ext uri="{FF2B5EF4-FFF2-40B4-BE49-F238E27FC236}">
                <a16:creationId xmlns:a16="http://schemas.microsoft.com/office/drawing/2014/main" id="{59C88A99-CAAD-4E37-96F9-4383479217C3}"/>
              </a:ext>
            </a:extLst>
          </p:cNvPr>
          <p:cNvPicPr>
            <a:picLocks noChangeAspect="1"/>
          </p:cNvPicPr>
          <p:nvPr/>
        </p:nvPicPr>
        <p:blipFill>
          <a:blip r:embed="rId6"/>
          <a:stretch>
            <a:fillRect/>
          </a:stretch>
        </p:blipFill>
        <p:spPr>
          <a:xfrm>
            <a:off x="8243116" y="4364290"/>
            <a:ext cx="3840241" cy="1346553"/>
          </a:xfrm>
          <a:prstGeom prst="rect">
            <a:avLst/>
          </a:prstGeom>
        </p:spPr>
      </p:pic>
      <p:pic>
        <p:nvPicPr>
          <p:cNvPr id="24" name="Picture 23">
            <a:extLst>
              <a:ext uri="{FF2B5EF4-FFF2-40B4-BE49-F238E27FC236}">
                <a16:creationId xmlns:a16="http://schemas.microsoft.com/office/drawing/2014/main" id="{A1EB4FC4-EAEE-8E4A-B8C5-8A9C22B028DC}"/>
              </a:ext>
            </a:extLst>
          </p:cNvPr>
          <p:cNvPicPr/>
          <p:nvPr/>
        </p:nvPicPr>
        <p:blipFill rotWithShape="1">
          <a:blip r:embed="rId7"/>
          <a:srcRect t="8710" b="7829"/>
          <a:stretch/>
        </p:blipFill>
        <p:spPr bwMode="auto">
          <a:xfrm>
            <a:off x="119304" y="23228"/>
            <a:ext cx="2495772" cy="410390"/>
          </a:xfrm>
          <a:prstGeom prst="rect">
            <a:avLst/>
          </a:prstGeom>
          <a:ln>
            <a:noFill/>
          </a:ln>
          <a:effectLst>
            <a:reflection stA="50000" endPos="25000" dir="5400000" sy="-100000" algn="bl" rotWithShape="0"/>
          </a:effectLst>
          <a:extLst>
            <a:ext uri="{53640926-AAD7-44d8-BBD7-CCE9431645EC}">
              <a14:shadowObscured xmlns="" xmlns:a14="http://schemas.microsoft.com/office/drawing/2010/main"/>
            </a:ext>
          </a:extLst>
        </p:spPr>
      </p:pic>
      <p:sp>
        <p:nvSpPr>
          <p:cNvPr id="34" name="Rectangle 33">
            <a:extLst>
              <a:ext uri="{FF2B5EF4-FFF2-40B4-BE49-F238E27FC236}">
                <a16:creationId xmlns:a16="http://schemas.microsoft.com/office/drawing/2014/main" id="{78A6877F-248C-44D8-9622-26FF0AD6F88D}"/>
              </a:ext>
            </a:extLst>
          </p:cNvPr>
          <p:cNvSpPr/>
          <p:nvPr/>
        </p:nvSpPr>
        <p:spPr>
          <a:xfrm>
            <a:off x="1428923" y="394355"/>
            <a:ext cx="9361856" cy="646163"/>
          </a:xfrm>
          <a:prstGeom prst="rect">
            <a:avLst/>
          </a:prstGeom>
        </p:spPr>
        <p:txBody>
          <a:bodyPr wrap="none">
            <a:spAutoFit/>
          </a:bodyPr>
          <a:lstStyle/>
          <a:p>
            <a:pPr defTabSz="914126"/>
            <a:r>
              <a:rPr lang="en-GB" sz="3599" b="1" dirty="0">
                <a:solidFill>
                  <a:srgbClr val="002060"/>
                </a:solidFill>
                <a:latin typeface="Calibri"/>
              </a:rPr>
              <a:t>Kronos workload simulator as a HPC benchmark</a:t>
            </a:r>
          </a:p>
        </p:txBody>
      </p:sp>
      <p:sp>
        <p:nvSpPr>
          <p:cNvPr id="37" name="TextBox 36">
            <a:extLst>
              <a:ext uri="{FF2B5EF4-FFF2-40B4-BE49-F238E27FC236}">
                <a16:creationId xmlns:a16="http://schemas.microsoft.com/office/drawing/2014/main" id="{EDE0D8D8-E444-49F5-B7DD-E10E7B94CF25}"/>
              </a:ext>
            </a:extLst>
          </p:cNvPr>
          <p:cNvSpPr txBox="1"/>
          <p:nvPr/>
        </p:nvSpPr>
        <p:spPr>
          <a:xfrm>
            <a:off x="6914159" y="6215344"/>
            <a:ext cx="2878180" cy="307697"/>
          </a:xfrm>
          <a:prstGeom prst="rect">
            <a:avLst/>
          </a:prstGeom>
          <a:noFill/>
        </p:spPr>
        <p:txBody>
          <a:bodyPr wrap="none" rtlCol="0">
            <a:spAutoFit/>
          </a:bodyPr>
          <a:lstStyle/>
          <a:p>
            <a:pPr defTabSz="914126"/>
            <a:r>
              <a:rPr lang="en-GB" sz="1400" b="1" dirty="0">
                <a:solidFill>
                  <a:prstClr val="black"/>
                </a:solidFill>
                <a:latin typeface="Calibri"/>
              </a:rPr>
              <a:t>[Antonino </a:t>
            </a:r>
            <a:r>
              <a:rPr lang="en-GB" sz="1400" b="1" dirty="0" err="1">
                <a:solidFill>
                  <a:prstClr val="black"/>
                </a:solidFill>
                <a:latin typeface="Calibri"/>
              </a:rPr>
              <a:t>Bonanni</a:t>
            </a:r>
            <a:r>
              <a:rPr lang="en-GB" sz="1400" b="1" dirty="0">
                <a:solidFill>
                  <a:prstClr val="black"/>
                </a:solidFill>
                <a:latin typeface="Calibri"/>
              </a:rPr>
              <a:t>, Tiago </a:t>
            </a:r>
            <a:r>
              <a:rPr lang="en-GB" sz="1400" b="1" dirty="0" err="1">
                <a:solidFill>
                  <a:prstClr val="black"/>
                </a:solidFill>
                <a:latin typeface="Calibri"/>
              </a:rPr>
              <a:t>Quintino</a:t>
            </a:r>
            <a:r>
              <a:rPr lang="en-GB" sz="1400" b="1" dirty="0">
                <a:solidFill>
                  <a:prstClr val="black"/>
                </a:solidFill>
                <a:latin typeface="Calibri"/>
              </a:rPr>
              <a:t>] </a:t>
            </a:r>
          </a:p>
        </p:txBody>
      </p:sp>
    </p:spTree>
    <p:extLst>
      <p:ext uri="{BB962C8B-B14F-4D97-AF65-F5344CB8AC3E}">
        <p14:creationId xmlns:p14="http://schemas.microsoft.com/office/powerpoint/2010/main" val="13440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45r1 – June 2018     0.25 degree Ocean coupled to HRES</a:t>
            </a:r>
          </a:p>
        </p:txBody>
      </p:sp>
      <p:pic>
        <p:nvPicPr>
          <p:cNvPr id="6" name="Content Placeholder 5"/>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2423328" y="937274"/>
            <a:ext cx="3385368" cy="4983452"/>
          </a:xfrm>
        </p:spPr>
      </p:pic>
      <p:sp>
        <p:nvSpPr>
          <p:cNvPr id="4" name="Slide Number Placeholder 3"/>
          <p:cNvSpPr>
            <a:spLocks noGrp="1"/>
          </p:cNvSpPr>
          <p:nvPr>
            <p:ph type="sldNum" sz="quarter" idx="10"/>
          </p:nvPr>
        </p:nvSpPr>
        <p:spPr/>
        <p:txBody>
          <a:bodyPr/>
          <a:lstStyle/>
          <a:p>
            <a:fld id="{E4AB80EA-DB86-D849-B86F-15DAF31F0474}" type="slidenum">
              <a:rPr lang="en-US" smtClean="0"/>
              <a:pPr/>
              <a:t>2</a:t>
            </a:fld>
            <a:endParaRPr lang="en-US" dirty="0"/>
          </a:p>
        </p:txBody>
      </p:sp>
      <p:sp>
        <p:nvSpPr>
          <p:cNvPr id="5" name="Footer Placeholder 4"/>
          <p:cNvSpPr>
            <a:spLocks noGrp="1"/>
          </p:cNvSpPr>
          <p:nvPr>
            <p:ph type="ftr" sz="quarter" idx="3"/>
          </p:nvPr>
        </p:nvSpPr>
        <p:spPr/>
        <p:txBody>
          <a:bodyPr/>
          <a:lstStyle/>
          <a:p>
            <a:pPr algn="ctr"/>
            <a:r>
              <a:rPr lang="en-US"/>
              <a:t>European Centre for Medium-Range Weather Forecasts</a:t>
            </a:r>
            <a:endParaRPr lang="en-US" dirty="0"/>
          </a:p>
        </p:txBody>
      </p:sp>
      <p:sp>
        <p:nvSpPr>
          <p:cNvPr id="3" name="TextBox 2"/>
          <p:cNvSpPr txBox="1"/>
          <p:nvPr/>
        </p:nvSpPr>
        <p:spPr>
          <a:xfrm>
            <a:off x="579715" y="3240189"/>
            <a:ext cx="1479572" cy="369236"/>
          </a:xfrm>
          <a:prstGeom prst="rect">
            <a:avLst/>
          </a:prstGeom>
          <a:noFill/>
        </p:spPr>
        <p:txBody>
          <a:bodyPr wrap="none" rtlCol="0">
            <a:spAutoFit/>
          </a:bodyPr>
          <a:lstStyle/>
          <a:p>
            <a:r>
              <a:rPr lang="en-GB" sz="1799" dirty="0">
                <a:solidFill>
                  <a:schemeClr val="bg1"/>
                </a:solidFill>
              </a:rPr>
              <a:t>Temperature</a:t>
            </a:r>
          </a:p>
        </p:txBody>
      </p:sp>
      <p:sp>
        <p:nvSpPr>
          <p:cNvPr id="8" name="TextBox 7"/>
          <p:cNvSpPr txBox="1"/>
          <p:nvPr/>
        </p:nvSpPr>
        <p:spPr>
          <a:xfrm>
            <a:off x="10594637" y="3244381"/>
            <a:ext cx="1492327" cy="369236"/>
          </a:xfrm>
          <a:prstGeom prst="rect">
            <a:avLst/>
          </a:prstGeom>
          <a:noFill/>
        </p:spPr>
        <p:txBody>
          <a:bodyPr wrap="none" rtlCol="0">
            <a:spAutoFit/>
          </a:bodyPr>
          <a:lstStyle/>
          <a:p>
            <a:r>
              <a:rPr lang="en-GB" sz="1799" dirty="0">
                <a:solidFill>
                  <a:schemeClr val="bg1"/>
                </a:solidFill>
              </a:rPr>
              <a:t>Geopotential</a:t>
            </a:r>
          </a:p>
        </p:txBody>
      </p:sp>
      <p:sp>
        <p:nvSpPr>
          <p:cNvPr id="9" name="TextBox 8"/>
          <p:cNvSpPr txBox="1"/>
          <p:nvPr/>
        </p:nvSpPr>
        <p:spPr>
          <a:xfrm>
            <a:off x="684979" y="3149534"/>
            <a:ext cx="1479572" cy="369236"/>
          </a:xfrm>
          <a:prstGeom prst="rect">
            <a:avLst/>
          </a:prstGeom>
          <a:noFill/>
        </p:spPr>
        <p:txBody>
          <a:bodyPr wrap="none" rtlCol="0">
            <a:spAutoFit/>
          </a:bodyPr>
          <a:lstStyle/>
          <a:p>
            <a:r>
              <a:rPr lang="en-GB" sz="1799" dirty="0"/>
              <a:t>Temperature</a:t>
            </a:r>
          </a:p>
        </p:txBody>
      </p:sp>
      <p:sp>
        <p:nvSpPr>
          <p:cNvPr id="10" name="TextBox 9"/>
          <p:cNvSpPr txBox="1"/>
          <p:nvPr/>
        </p:nvSpPr>
        <p:spPr>
          <a:xfrm>
            <a:off x="10624873" y="3149534"/>
            <a:ext cx="1082066" cy="369236"/>
          </a:xfrm>
          <a:prstGeom prst="rect">
            <a:avLst/>
          </a:prstGeom>
          <a:noFill/>
        </p:spPr>
        <p:txBody>
          <a:bodyPr wrap="none" rtlCol="0">
            <a:spAutoFit/>
          </a:bodyPr>
          <a:lstStyle/>
          <a:p>
            <a:r>
              <a:rPr lang="en-GB" sz="1799" dirty="0"/>
              <a:t>Humidity</a:t>
            </a:r>
          </a:p>
        </p:txBody>
      </p:sp>
      <p:pic>
        <p:nvPicPr>
          <p:cNvPr id="11" name="Content Placeholder 5">
            <a:extLst>
              <a:ext uri="{FF2B5EF4-FFF2-40B4-BE49-F238E27FC236}">
                <a16:creationId xmlns:a16="http://schemas.microsoft.com/office/drawing/2014/main" id="{D759D477-DCFB-4DF8-B51B-1F2A7A260F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5227" y="932199"/>
            <a:ext cx="3385367" cy="4983449"/>
          </a:xfrm>
          <a:prstGeom prst="rect">
            <a:avLst/>
          </a:prstGeom>
        </p:spPr>
      </p:pic>
    </p:spTree>
    <p:extLst>
      <p:ext uri="{BB962C8B-B14F-4D97-AF65-F5344CB8AC3E}">
        <p14:creationId xmlns:p14="http://schemas.microsoft.com/office/powerpoint/2010/main" val="2143158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080000" y="360000"/>
            <a:ext cx="10029600" cy="369332"/>
          </a:xfrm>
        </p:spPr>
        <p:txBody>
          <a:bodyPr/>
          <a:lstStyle/>
          <a:p>
            <a:r>
              <a:rPr lang="en-GB" dirty="0"/>
              <a:t>Finite-Volume Module of IFS: moist-precipitating dynamics and coupling to IFS physical parametrisations</a:t>
            </a:r>
          </a:p>
        </p:txBody>
      </p:sp>
      <p:sp>
        <p:nvSpPr>
          <p:cNvPr id="9" name="Content Placeholder 8"/>
          <p:cNvSpPr>
            <a:spLocks noGrp="1"/>
          </p:cNvSpPr>
          <p:nvPr>
            <p:ph sz="quarter" idx="14"/>
          </p:nvPr>
        </p:nvSpPr>
        <p:spPr>
          <a:xfrm>
            <a:off x="1080000" y="1159935"/>
            <a:ext cx="10029600" cy="4986000"/>
          </a:xfrm>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fld id="{6B3B0B0F-E794-1244-9699-107C60B9C23A}" type="slidenum">
              <a:rPr lang="en-US" smtClean="0"/>
              <a:pPr/>
              <a:t>20</a:t>
            </a:fld>
            <a:endParaRPr lang="en-US" dirty="0"/>
          </a:p>
        </p:txBody>
      </p:sp>
      <p:sp>
        <p:nvSpPr>
          <p:cNvPr id="5" name="Footer Placeholder 4"/>
          <p:cNvSpPr>
            <a:spLocks noGrp="1"/>
          </p:cNvSpPr>
          <p:nvPr>
            <p:ph type="ftr" sz="quarter" idx="3"/>
          </p:nvPr>
        </p:nvSpPr>
        <p:spPr/>
        <p:txBody>
          <a:bodyPr/>
          <a:lstStyle/>
          <a:p>
            <a:pPr algn="ctr"/>
            <a:r>
              <a:rPr lang="en-US"/>
              <a:t>European Centre for Medium-Range Weather Forecasts</a:t>
            </a:r>
            <a:endParaRPr lang="en-US" dirty="0"/>
          </a:p>
        </p:txBody>
      </p:sp>
      <p:pic>
        <p:nvPicPr>
          <p:cNvPr id="11" name="Picture 10">
            <a:extLst>
              <a:ext uri="{FF2B5EF4-FFF2-40B4-BE49-F238E27FC236}">
                <a16:creationId xmlns:a16="http://schemas.microsoft.com/office/drawing/2014/main" id="{CA3032F4-6608-2745-BCF1-C5085895C5AB}"/>
              </a:ext>
            </a:extLst>
          </p:cNvPr>
          <p:cNvPicPr>
            <a:picLocks noChangeAspect="1"/>
          </p:cNvPicPr>
          <p:nvPr/>
        </p:nvPicPr>
        <p:blipFill>
          <a:blip r:embed="rId2"/>
          <a:stretch>
            <a:fillRect/>
          </a:stretch>
        </p:blipFill>
        <p:spPr>
          <a:xfrm>
            <a:off x="866091" y="1159935"/>
            <a:ext cx="6324823" cy="2780375"/>
          </a:xfrm>
          <a:prstGeom prst="rect">
            <a:avLst/>
          </a:prstGeom>
        </p:spPr>
      </p:pic>
      <p:pic>
        <p:nvPicPr>
          <p:cNvPr id="13" name="Picture 12">
            <a:extLst>
              <a:ext uri="{FF2B5EF4-FFF2-40B4-BE49-F238E27FC236}">
                <a16:creationId xmlns:a16="http://schemas.microsoft.com/office/drawing/2014/main" id="{FE94E0E1-78DE-F14D-BAE8-02B6CA7DAEB8}"/>
              </a:ext>
            </a:extLst>
          </p:cNvPr>
          <p:cNvPicPr>
            <a:picLocks noChangeAspect="1"/>
          </p:cNvPicPr>
          <p:nvPr/>
        </p:nvPicPr>
        <p:blipFill>
          <a:blip r:embed="rId3"/>
          <a:stretch>
            <a:fillRect/>
          </a:stretch>
        </p:blipFill>
        <p:spPr>
          <a:xfrm>
            <a:off x="7538909" y="1011335"/>
            <a:ext cx="3784600" cy="5283200"/>
          </a:xfrm>
          <a:prstGeom prst="rect">
            <a:avLst/>
          </a:prstGeom>
        </p:spPr>
      </p:pic>
      <p:pic>
        <p:nvPicPr>
          <p:cNvPr id="3" name="Picture 2">
            <a:extLst>
              <a:ext uri="{FF2B5EF4-FFF2-40B4-BE49-F238E27FC236}">
                <a16:creationId xmlns:a16="http://schemas.microsoft.com/office/drawing/2014/main" id="{945C0E23-217B-9449-81DB-A889E3AEF4E5}"/>
              </a:ext>
            </a:extLst>
          </p:cNvPr>
          <p:cNvPicPr>
            <a:picLocks noChangeAspect="1"/>
          </p:cNvPicPr>
          <p:nvPr/>
        </p:nvPicPr>
        <p:blipFill>
          <a:blip r:embed="rId4"/>
          <a:stretch>
            <a:fillRect/>
          </a:stretch>
        </p:blipFill>
        <p:spPr>
          <a:xfrm>
            <a:off x="732781" y="4043128"/>
            <a:ext cx="6458133" cy="1950443"/>
          </a:xfrm>
          <a:prstGeom prst="rect">
            <a:avLst/>
          </a:prstGeom>
        </p:spPr>
      </p:pic>
      <p:sp>
        <p:nvSpPr>
          <p:cNvPr id="6" name="TextBox 5">
            <a:extLst>
              <a:ext uri="{FF2B5EF4-FFF2-40B4-BE49-F238E27FC236}">
                <a16:creationId xmlns:a16="http://schemas.microsoft.com/office/drawing/2014/main" id="{FE57CDE5-5A8E-434E-B200-3C2ADD03ED5A}"/>
              </a:ext>
            </a:extLst>
          </p:cNvPr>
          <p:cNvSpPr txBox="1"/>
          <p:nvPr/>
        </p:nvSpPr>
        <p:spPr>
          <a:xfrm>
            <a:off x="1335413" y="5921050"/>
            <a:ext cx="5442516" cy="338554"/>
          </a:xfrm>
          <a:prstGeom prst="rect">
            <a:avLst/>
          </a:prstGeom>
          <a:noFill/>
        </p:spPr>
        <p:txBody>
          <a:bodyPr wrap="none" rtlCol="0">
            <a:spAutoFit/>
          </a:bodyPr>
          <a:lstStyle/>
          <a:p>
            <a:r>
              <a:rPr lang="de-DE" sz="1600" dirty="0" err="1"/>
              <a:t>Results</a:t>
            </a:r>
            <a:r>
              <a:rPr lang="de-DE" sz="1600" dirty="0"/>
              <a:t> </a:t>
            </a:r>
            <a:r>
              <a:rPr lang="de-DE" sz="1600" dirty="0" err="1"/>
              <a:t>for</a:t>
            </a:r>
            <a:r>
              <a:rPr lang="de-DE" sz="1600" dirty="0"/>
              <a:t> IFS-FVM </a:t>
            </a:r>
            <a:r>
              <a:rPr lang="de-DE" sz="1600" dirty="0" err="1"/>
              <a:t>coupled</a:t>
            </a:r>
            <a:r>
              <a:rPr lang="de-DE" sz="1600" dirty="0"/>
              <a:t> </a:t>
            </a:r>
            <a:r>
              <a:rPr lang="de-DE" sz="1600" dirty="0" err="1"/>
              <a:t>to</a:t>
            </a:r>
            <a:r>
              <a:rPr lang="de-DE" sz="1600" dirty="0"/>
              <a:t> IFS </a:t>
            </a:r>
            <a:r>
              <a:rPr lang="de-DE" sz="1600" dirty="0" err="1"/>
              <a:t>cloud</a:t>
            </a:r>
            <a:r>
              <a:rPr lang="de-DE" sz="1600" dirty="0"/>
              <a:t> </a:t>
            </a:r>
            <a:r>
              <a:rPr lang="de-DE" sz="1600" dirty="0" err="1"/>
              <a:t>parametrisation</a:t>
            </a:r>
            <a:endParaRPr lang="de-DE" sz="1600" dirty="0"/>
          </a:p>
        </p:txBody>
      </p:sp>
    </p:spTree>
    <p:extLst>
      <p:ext uri="{BB962C8B-B14F-4D97-AF65-F5344CB8AC3E}">
        <p14:creationId xmlns:p14="http://schemas.microsoft.com/office/powerpoint/2010/main" val="10766963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080000" y="360000"/>
            <a:ext cx="10029600" cy="369332"/>
          </a:xfrm>
        </p:spPr>
        <p:txBody>
          <a:bodyPr/>
          <a:lstStyle/>
          <a:p>
            <a:r>
              <a:rPr lang="en-GB" dirty="0"/>
              <a:t>Finite-Volume Module of IFS: computational efficiency</a:t>
            </a:r>
          </a:p>
        </p:txBody>
      </p:sp>
      <p:sp>
        <p:nvSpPr>
          <p:cNvPr id="9" name="Content Placeholder 8"/>
          <p:cNvSpPr>
            <a:spLocks noGrp="1"/>
          </p:cNvSpPr>
          <p:nvPr>
            <p:ph sz="quarter" idx="14"/>
          </p:nvPr>
        </p:nvSpPr>
        <p:spPr>
          <a:xfrm>
            <a:off x="1080000" y="1026366"/>
            <a:ext cx="5003559" cy="5350754"/>
          </a:xfrm>
        </p:spPr>
        <p:txBody>
          <a:bodyPr/>
          <a:lstStyle/>
          <a:p>
            <a:pPr indent="0">
              <a:buNone/>
            </a:pPr>
            <a:endParaRPr lang="en-GB" dirty="0"/>
          </a:p>
          <a:p>
            <a:pPr marL="285750" indent="-285750"/>
            <a:r>
              <a:rPr lang="en-GB" sz="1600" dirty="0"/>
              <a:t>IFS-FVM substantially improved in terms of computational efficiency (</a:t>
            </a:r>
            <a:r>
              <a:rPr lang="en-GB" sz="1600" dirty="0" err="1"/>
              <a:t>Kühnlein</a:t>
            </a:r>
            <a:r>
              <a:rPr lang="en-GB" sz="1600" dirty="0"/>
              <a:t> et al. 2018)</a:t>
            </a:r>
          </a:p>
          <a:p>
            <a:pPr marL="285750" indent="-285750"/>
            <a:r>
              <a:rPr lang="en-GB" sz="1600" dirty="0"/>
              <a:t>improvement result of various developments, e.g. horizontal-vertical split advection scheme, preconditioning of elliptic solver, variable time step, coding implementation (cache, latency,…)</a:t>
            </a:r>
          </a:p>
          <a:p>
            <a:pPr marL="285750" indent="-285750"/>
            <a:r>
              <a:rPr lang="en-GB" sz="1600" dirty="0"/>
              <a:t>IFS-FVM already faster then the nonhydrostatic spectral-transform IFS</a:t>
            </a:r>
          </a:p>
          <a:p>
            <a:pPr marL="285750" indent="-285750"/>
            <a:r>
              <a:rPr lang="en-GB" sz="1600" dirty="0"/>
              <a:t>IFS-FVM still slower than the hydrostatic spectral-transform IFS, but gradually getting closer </a:t>
            </a:r>
          </a:p>
          <a:p>
            <a:pPr marL="285750" indent="-285750"/>
            <a:r>
              <a:rPr lang="en-GB" sz="1600" dirty="0"/>
              <a:t>IFS-FVM is becoming competitive to current operational formulation while using local discretisation (and smaller time steps)</a:t>
            </a:r>
          </a:p>
          <a:p>
            <a:pPr marL="285750" indent="-285750"/>
            <a:endParaRPr lang="en-GB" dirty="0"/>
          </a:p>
          <a:p>
            <a:endParaRPr lang="en-GB" dirty="0"/>
          </a:p>
          <a:p>
            <a:endParaRPr lang="en-GB" dirty="0"/>
          </a:p>
        </p:txBody>
      </p:sp>
      <p:sp>
        <p:nvSpPr>
          <p:cNvPr id="5" name="Footer Placeholder 4"/>
          <p:cNvSpPr>
            <a:spLocks noGrp="1"/>
          </p:cNvSpPr>
          <p:nvPr>
            <p:ph type="ftr" sz="quarter" idx="3"/>
          </p:nvPr>
        </p:nvSpPr>
        <p:spPr/>
        <p:txBody>
          <a:bodyPr/>
          <a:lstStyle/>
          <a:p>
            <a:pPr algn="ctr"/>
            <a:r>
              <a:rPr lang="en-US" dirty="0"/>
              <a:t>European Centre for Medium-Range Weather Forecasts</a:t>
            </a:r>
          </a:p>
        </p:txBody>
      </p:sp>
      <p:pic>
        <p:nvPicPr>
          <p:cNvPr id="3" name="Picture 2">
            <a:extLst>
              <a:ext uri="{FF2B5EF4-FFF2-40B4-BE49-F238E27FC236}">
                <a16:creationId xmlns:a16="http://schemas.microsoft.com/office/drawing/2014/main" id="{B1E72387-947E-EA41-A0B3-29992D829543}"/>
              </a:ext>
            </a:extLst>
          </p:cNvPr>
          <p:cNvPicPr>
            <a:picLocks noChangeAspect="1"/>
          </p:cNvPicPr>
          <p:nvPr/>
        </p:nvPicPr>
        <p:blipFill>
          <a:blip r:embed="rId2"/>
          <a:stretch>
            <a:fillRect/>
          </a:stretch>
        </p:blipFill>
        <p:spPr>
          <a:xfrm>
            <a:off x="6261457" y="1312147"/>
            <a:ext cx="4714386" cy="4212106"/>
          </a:xfrm>
          <a:prstGeom prst="rect">
            <a:avLst/>
          </a:prstGeom>
        </p:spPr>
      </p:pic>
      <p:sp>
        <p:nvSpPr>
          <p:cNvPr id="7" name="TextBox 6">
            <a:extLst>
              <a:ext uri="{FF2B5EF4-FFF2-40B4-BE49-F238E27FC236}">
                <a16:creationId xmlns:a16="http://schemas.microsoft.com/office/drawing/2014/main" id="{EBA32EA3-3E7F-CD47-BF19-90611A69DDE1}"/>
              </a:ext>
            </a:extLst>
          </p:cNvPr>
          <p:cNvSpPr txBox="1"/>
          <p:nvPr/>
        </p:nvSpPr>
        <p:spPr>
          <a:xfrm>
            <a:off x="6611944" y="5587074"/>
            <a:ext cx="4379725" cy="584775"/>
          </a:xfrm>
          <a:prstGeom prst="rect">
            <a:avLst/>
          </a:prstGeom>
          <a:noFill/>
        </p:spPr>
        <p:txBody>
          <a:bodyPr wrap="none" rtlCol="0">
            <a:spAutoFit/>
          </a:bodyPr>
          <a:lstStyle/>
          <a:p>
            <a:pPr algn="ctr"/>
            <a:r>
              <a:rPr lang="de-DE" sz="1600" dirty="0"/>
              <a:t> O1280/TCo1279 </a:t>
            </a:r>
            <a:r>
              <a:rPr lang="de-DE" sz="1600" dirty="0" err="1"/>
              <a:t>and</a:t>
            </a:r>
            <a:r>
              <a:rPr lang="de-DE" sz="1600" dirty="0"/>
              <a:t> L137 </a:t>
            </a:r>
            <a:r>
              <a:rPr lang="de-DE" sz="1600" dirty="0" err="1"/>
              <a:t>using</a:t>
            </a:r>
            <a:r>
              <a:rPr lang="de-DE" sz="1600" dirty="0"/>
              <a:t> dry </a:t>
            </a:r>
            <a:r>
              <a:rPr lang="de-DE" sz="1600" dirty="0" err="1"/>
              <a:t>dycore</a:t>
            </a:r>
            <a:endParaRPr lang="de-DE" sz="1600" dirty="0"/>
          </a:p>
          <a:p>
            <a:pPr algn="ctr"/>
            <a:r>
              <a:rPr lang="de-DE" sz="1600" dirty="0"/>
              <a:t>on 350 </a:t>
            </a:r>
            <a:r>
              <a:rPr lang="de-DE" sz="1600" dirty="0" err="1"/>
              <a:t>nodes</a:t>
            </a:r>
            <a:r>
              <a:rPr lang="de-DE" sz="1600" dirty="0"/>
              <a:t> </a:t>
            </a:r>
            <a:r>
              <a:rPr lang="de-DE" sz="1600" dirty="0" err="1"/>
              <a:t>of</a:t>
            </a:r>
            <a:r>
              <a:rPr lang="de-DE" sz="1600" dirty="0"/>
              <a:t> </a:t>
            </a:r>
            <a:r>
              <a:rPr lang="de-DE" sz="1600" dirty="0" err="1"/>
              <a:t>ECMWF‘s</a:t>
            </a:r>
            <a:r>
              <a:rPr lang="de-DE" sz="1600" dirty="0"/>
              <a:t> Cray XC40</a:t>
            </a:r>
          </a:p>
        </p:txBody>
      </p:sp>
    </p:spTree>
    <p:extLst>
      <p:ext uri="{BB962C8B-B14F-4D97-AF65-F5344CB8AC3E}">
        <p14:creationId xmlns:p14="http://schemas.microsoft.com/office/powerpoint/2010/main" val="88823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C5AC018-AEDA-42F1-8965-BB644D2A54F0}"/>
              </a:ext>
            </a:extLst>
          </p:cNvPr>
          <p:cNvSpPr/>
          <p:nvPr/>
        </p:nvSpPr>
        <p:spPr>
          <a:xfrm>
            <a:off x="183028" y="1483318"/>
            <a:ext cx="6976298" cy="3863770"/>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799"/>
          </a:p>
        </p:txBody>
      </p:sp>
      <p:pic>
        <p:nvPicPr>
          <p:cNvPr id="184" name="Picture 8"/>
          <p:cNvPicPr/>
          <p:nvPr/>
        </p:nvPicPr>
        <p:blipFill rotWithShape="1">
          <a:blip r:embed="rId3"/>
          <a:srcRect t="4842" r="-936"/>
          <a:stretch/>
        </p:blipFill>
        <p:spPr>
          <a:xfrm>
            <a:off x="358054" y="2153637"/>
            <a:ext cx="4688949" cy="2894281"/>
          </a:xfrm>
          <a:prstGeom prst="rect">
            <a:avLst/>
          </a:prstGeom>
          <a:ln>
            <a:noFill/>
          </a:ln>
        </p:spPr>
      </p:pic>
      <p:sp>
        <p:nvSpPr>
          <p:cNvPr id="185" name="CustomShape 1"/>
          <p:cNvSpPr/>
          <p:nvPr/>
        </p:nvSpPr>
        <p:spPr>
          <a:xfrm>
            <a:off x="-2165500" y="959105"/>
            <a:ext cx="11732710" cy="889958"/>
          </a:xfrm>
          <a:prstGeom prst="rect">
            <a:avLst/>
          </a:prstGeom>
          <a:noFill/>
          <a:ln>
            <a:noFill/>
          </a:ln>
        </p:spPr>
        <p:style>
          <a:lnRef idx="0">
            <a:scrgbClr r="0" g="0" b="0"/>
          </a:lnRef>
          <a:fillRef idx="0">
            <a:scrgbClr r="0" g="0" b="0"/>
          </a:fillRef>
          <a:effectRef idx="0">
            <a:scrgbClr r="0" g="0" b="0"/>
          </a:effectRef>
          <a:fontRef idx="minor"/>
        </p:style>
        <p:txBody>
          <a:bodyPr lIns="67482" tIns="33741" rIns="67482" bIns="33741"/>
          <a:lstStyle/>
          <a:p>
            <a:pPr algn="ctr">
              <a:lnSpc>
                <a:spcPct val="100000"/>
              </a:lnSpc>
            </a:pPr>
            <a:r>
              <a:rPr lang="en-US" sz="1799" dirty="0">
                <a:latin typeface="Arial" panose="020B0604020202020204" pitchFamily="34" charset="0"/>
                <a:cs typeface="Arial" panose="020B0604020202020204" pitchFamily="34" charset="0"/>
              </a:rPr>
              <a:t>Circulation response to resolved vs parametrized orographic drag</a:t>
            </a:r>
            <a:endParaRPr sz="1799"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48456" t="5438" r="11355"/>
          <a:stretch/>
        </p:blipFill>
        <p:spPr>
          <a:xfrm>
            <a:off x="4472611" y="2188052"/>
            <a:ext cx="1958801" cy="2866387"/>
          </a:xfrm>
          <a:prstGeom prst="rect">
            <a:avLst/>
          </a:prstGeom>
        </p:spPr>
      </p:pic>
      <p:sp>
        <p:nvSpPr>
          <p:cNvPr id="10" name="CustomShape 2"/>
          <p:cNvSpPr/>
          <p:nvPr/>
        </p:nvSpPr>
        <p:spPr>
          <a:xfrm>
            <a:off x="335789" y="1247404"/>
            <a:ext cx="6659235" cy="944253"/>
          </a:xfrm>
          <a:prstGeom prst="rect">
            <a:avLst/>
          </a:prstGeom>
          <a:noFill/>
          <a:ln>
            <a:noFill/>
          </a:ln>
        </p:spPr>
        <p:style>
          <a:lnRef idx="0">
            <a:scrgbClr r="0" g="0" b="0"/>
          </a:lnRef>
          <a:fillRef idx="0">
            <a:scrgbClr r="0" g="0" b="0"/>
          </a:fillRef>
          <a:effectRef idx="0">
            <a:scrgbClr r="0" g="0" b="0"/>
          </a:effectRef>
          <a:fontRef idx="minor"/>
        </p:style>
        <p:txBody>
          <a:bodyPr lIns="67482" tIns="33741" rIns="67482" bIns="33741"/>
          <a:lstStyle/>
          <a:p>
            <a:pPr algn="ctr">
              <a:lnSpc>
                <a:spcPct val="100000"/>
              </a:lnSpc>
            </a:pPr>
            <a:endParaRPr lang="en-US" sz="1600" dirty="0">
              <a:latin typeface="Arial" panose="020B0604020202020204" pitchFamily="34" charset="0"/>
              <a:cs typeface="Arial" panose="020B0604020202020204" pitchFamily="34" charset="0"/>
            </a:endParaRPr>
          </a:p>
          <a:p>
            <a:pPr algn="ctr">
              <a:lnSpc>
                <a:spcPct val="100000"/>
              </a:lnSpc>
            </a:pPr>
            <a:r>
              <a:rPr lang="en-US" sz="1600" dirty="0">
                <a:latin typeface="Arial" panose="020B0604020202020204" pitchFamily="34" charset="0"/>
                <a:cs typeface="Arial" panose="020B0604020202020204" pitchFamily="34" charset="0"/>
              </a:rPr>
              <a:t>Change in winds after 24 hours due to :</a:t>
            </a:r>
          </a:p>
          <a:p>
            <a:pPr algn="ctr">
              <a:lnSpc>
                <a:spcPct val="100000"/>
              </a:lnSpc>
            </a:pPr>
            <a:endParaRPr lang="en-US"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          </a:t>
            </a:r>
          </a:p>
        </p:txBody>
      </p:sp>
      <p:sp>
        <p:nvSpPr>
          <p:cNvPr id="3" name="TextBox 2"/>
          <p:cNvSpPr txBox="1"/>
          <p:nvPr/>
        </p:nvSpPr>
        <p:spPr>
          <a:xfrm>
            <a:off x="2702528" y="2207892"/>
            <a:ext cx="1498841" cy="369236"/>
          </a:xfrm>
          <a:prstGeom prst="rect">
            <a:avLst/>
          </a:prstGeom>
          <a:noFill/>
        </p:spPr>
        <p:txBody>
          <a:bodyPr wrap="square" rtlCol="0">
            <a:spAutoFit/>
          </a:bodyPr>
          <a:lstStyle/>
          <a:p>
            <a:r>
              <a:rPr lang="en-GB" sz="1799" dirty="0">
                <a:solidFill>
                  <a:srgbClr val="FF0000"/>
                </a:solidFill>
              </a:rPr>
              <a:t>UM 150 km</a:t>
            </a:r>
          </a:p>
        </p:txBody>
      </p:sp>
      <p:sp>
        <p:nvSpPr>
          <p:cNvPr id="14" name="TextBox 13"/>
          <p:cNvSpPr txBox="1"/>
          <p:nvPr/>
        </p:nvSpPr>
        <p:spPr>
          <a:xfrm>
            <a:off x="4552717" y="2211732"/>
            <a:ext cx="1606952" cy="369236"/>
          </a:xfrm>
          <a:prstGeom prst="rect">
            <a:avLst/>
          </a:prstGeom>
          <a:noFill/>
        </p:spPr>
        <p:txBody>
          <a:bodyPr wrap="square" rtlCol="0">
            <a:spAutoFit/>
          </a:bodyPr>
          <a:lstStyle/>
          <a:p>
            <a:r>
              <a:rPr lang="en-GB" sz="1799" dirty="0">
                <a:solidFill>
                  <a:srgbClr val="FF0000"/>
                </a:solidFill>
              </a:rPr>
              <a:t>IFS 150 km</a:t>
            </a:r>
          </a:p>
        </p:txBody>
      </p:sp>
      <p:pic>
        <p:nvPicPr>
          <p:cNvPr id="12" name="Picture 8"/>
          <p:cNvPicPr/>
          <p:nvPr/>
        </p:nvPicPr>
        <p:blipFill rotWithShape="1">
          <a:blip r:embed="rId3"/>
          <a:srcRect l="89841" r="-936"/>
          <a:stretch/>
        </p:blipFill>
        <p:spPr>
          <a:xfrm>
            <a:off x="6406503" y="2188053"/>
            <a:ext cx="515426" cy="2927352"/>
          </a:xfrm>
          <a:prstGeom prst="rect">
            <a:avLst/>
          </a:prstGeom>
          <a:ln>
            <a:noFill/>
          </a:ln>
        </p:spPr>
      </p:pic>
      <p:sp>
        <p:nvSpPr>
          <p:cNvPr id="6" name="TextBox 5">
            <a:extLst>
              <a:ext uri="{FF2B5EF4-FFF2-40B4-BE49-F238E27FC236}">
                <a16:creationId xmlns:a16="http://schemas.microsoft.com/office/drawing/2014/main" id="{C16FAC5A-1BC9-4A9F-86DE-FF70DB363162}"/>
              </a:ext>
            </a:extLst>
          </p:cNvPr>
          <p:cNvSpPr txBox="1"/>
          <p:nvPr/>
        </p:nvSpPr>
        <p:spPr>
          <a:xfrm>
            <a:off x="6159669" y="5416811"/>
            <a:ext cx="6029155" cy="1415403"/>
          </a:xfrm>
          <a:prstGeom prst="rect">
            <a:avLst/>
          </a:prstGeom>
          <a:solidFill>
            <a:schemeClr val="accent1">
              <a:lumMod val="20000"/>
              <a:lumOff val="80000"/>
            </a:schemeClr>
          </a:solidFill>
          <a:ln w="38100">
            <a:solidFill>
              <a:srgbClr val="0000FF"/>
            </a:solidFill>
          </a:ln>
        </p:spPr>
        <p:txBody>
          <a:bodyPr wrap="square" rtlCol="0">
            <a:spAutoFit/>
          </a:bodyPr>
          <a:lstStyle/>
          <a:p>
            <a:endParaRPr lang="en-GB" sz="1400" i="1" dirty="0">
              <a:solidFill>
                <a:srgbClr val="0000FF"/>
              </a:solidFill>
              <a:latin typeface="Arial" panose="020B0604020202020204" pitchFamily="34" charset="0"/>
              <a:cs typeface="Arial" panose="020B0604020202020204" pitchFamily="34" charset="0"/>
            </a:endParaRPr>
          </a:p>
          <a:p>
            <a:r>
              <a:rPr lang="en-GB" sz="1999" i="1" dirty="0">
                <a:solidFill>
                  <a:srgbClr val="0000FF"/>
                </a:solidFill>
                <a:latin typeface="Arial" panose="020B0604020202020204" pitchFamily="34" charset="0"/>
                <a:cs typeface="Arial" panose="020B0604020202020204" pitchFamily="34" charset="0"/>
              </a:rPr>
              <a:t>New GASS/WGNE </a:t>
            </a:r>
            <a:r>
              <a:rPr lang="en-GB" sz="1999" i="1" dirty="0" err="1">
                <a:solidFill>
                  <a:srgbClr val="0000FF"/>
                </a:solidFill>
                <a:latin typeface="Arial" panose="020B0604020202020204" pitchFamily="34" charset="0"/>
                <a:cs typeface="Arial" panose="020B0604020202020204" pitchFamily="34" charset="0"/>
              </a:rPr>
              <a:t>intercomparison</a:t>
            </a:r>
            <a:endParaRPr lang="en-GB" sz="1999" i="1" dirty="0">
              <a:solidFill>
                <a:srgbClr val="0000FF"/>
              </a:solidFill>
              <a:latin typeface="Arial" panose="020B0604020202020204" pitchFamily="34" charset="0"/>
              <a:cs typeface="Arial" panose="020B0604020202020204" pitchFamily="34" charset="0"/>
            </a:endParaRPr>
          </a:p>
          <a:p>
            <a:r>
              <a:rPr lang="en-GB" sz="1600" i="1" dirty="0">
                <a:solidFill>
                  <a:srgbClr val="0000FF"/>
                </a:solidFill>
                <a:latin typeface="Arial" panose="020B0604020202020204" pitchFamily="34" charset="0"/>
                <a:cs typeface="Arial" panose="020B0604020202020204" pitchFamily="34" charset="0"/>
              </a:rPr>
              <a:t>(DWD, </a:t>
            </a:r>
            <a:r>
              <a:rPr lang="en-GB" sz="1600" i="1" dirty="0" err="1">
                <a:solidFill>
                  <a:srgbClr val="0000FF"/>
                </a:solidFill>
                <a:latin typeface="Arial" panose="020B0604020202020204" pitchFamily="34" charset="0"/>
                <a:cs typeface="Arial" panose="020B0604020202020204" pitchFamily="34" charset="0"/>
              </a:rPr>
              <a:t>Meteo</a:t>
            </a:r>
            <a:r>
              <a:rPr lang="en-GB" sz="1600" i="1" dirty="0">
                <a:solidFill>
                  <a:srgbClr val="0000FF"/>
                </a:solidFill>
                <a:latin typeface="Arial" panose="020B0604020202020204" pitchFamily="34" charset="0"/>
                <a:cs typeface="Arial" panose="020B0604020202020204" pitchFamily="34" charset="0"/>
              </a:rPr>
              <a:t>-France, CMC, JMA, </a:t>
            </a:r>
          </a:p>
          <a:p>
            <a:r>
              <a:rPr lang="en-GB" sz="1600" i="1" dirty="0">
                <a:solidFill>
                  <a:srgbClr val="0000FF"/>
                </a:solidFill>
                <a:latin typeface="Arial" panose="020B0604020202020204" pitchFamily="34" charset="0"/>
                <a:cs typeface="Arial" panose="020B0604020202020204" pitchFamily="34" charset="0"/>
              </a:rPr>
              <a:t>KIAPS, NOAA/NCEP)</a:t>
            </a:r>
          </a:p>
          <a:p>
            <a:endParaRPr lang="en-GB" sz="1999" i="1" dirty="0">
              <a:solidFill>
                <a:srgbClr val="0000FF"/>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B691BBA-4EB5-45CF-8037-F55655731CC9}"/>
              </a:ext>
            </a:extLst>
          </p:cNvPr>
          <p:cNvSpPr txBox="1"/>
          <p:nvPr/>
        </p:nvSpPr>
        <p:spPr>
          <a:xfrm>
            <a:off x="7159326" y="2867722"/>
            <a:ext cx="5029499" cy="1200016"/>
          </a:xfrm>
          <a:prstGeom prst="rect">
            <a:avLst/>
          </a:prstGeom>
          <a:solidFill>
            <a:schemeClr val="bg1"/>
          </a:solidFill>
        </p:spPr>
        <p:txBody>
          <a:bodyPr wrap="square" rtlCol="0">
            <a:spAutoFit/>
          </a:bodyPr>
          <a:lstStyle/>
          <a:p>
            <a:r>
              <a:rPr lang="en-GB" sz="1799" dirty="0">
                <a:solidFill>
                  <a:srgbClr val="0000FF"/>
                </a:solidFill>
                <a:latin typeface="Arial" panose="020B0604020202020204" pitchFamily="34" charset="0"/>
                <a:cs typeface="Arial" panose="020B0604020202020204" pitchFamily="34" charset="0"/>
              </a:rPr>
              <a:t>Errors in the circulation response induced by orographic drag at low/intermediate resolution are due to both the parametrizations and their coupling with the dynamics</a:t>
            </a:r>
          </a:p>
        </p:txBody>
      </p:sp>
      <p:pic>
        <p:nvPicPr>
          <p:cNvPr id="23" name="Picture 6" descr="Image result for metoffice">
            <a:extLst>
              <a:ext uri="{FF2B5EF4-FFF2-40B4-BE49-F238E27FC236}">
                <a16:creationId xmlns:a16="http://schemas.microsoft.com/office/drawing/2014/main" id="{CBEB1785-E9EC-4798-81FC-FE878C9671E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03597" y="5994767"/>
            <a:ext cx="1637608" cy="81733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ECMWF_Master_Logo_RGB_nostrap.png">
            <a:extLst>
              <a:ext uri="{FF2B5EF4-FFF2-40B4-BE49-F238E27FC236}">
                <a16:creationId xmlns:a16="http://schemas.microsoft.com/office/drawing/2014/main" id="{A287DF51-1C17-4215-9B1C-EE2D94EA9D07}"/>
              </a:ext>
            </a:extLst>
          </p:cNvPr>
          <p:cNvPicPr>
            <a:picLocks noChangeAspect="1"/>
          </p:cNvPicPr>
          <p:nvPr/>
        </p:nvPicPr>
        <p:blipFill>
          <a:blip r:embed="rId6"/>
          <a:stretch>
            <a:fillRect/>
          </a:stretch>
        </p:blipFill>
        <p:spPr>
          <a:xfrm>
            <a:off x="10698834" y="5599336"/>
            <a:ext cx="1342371" cy="230598"/>
          </a:xfrm>
          <a:prstGeom prst="rect">
            <a:avLst/>
          </a:prstGeom>
        </p:spPr>
      </p:pic>
      <p:sp>
        <p:nvSpPr>
          <p:cNvPr id="22" name="TextBox 21">
            <a:extLst>
              <a:ext uri="{FF2B5EF4-FFF2-40B4-BE49-F238E27FC236}">
                <a16:creationId xmlns:a16="http://schemas.microsoft.com/office/drawing/2014/main" id="{C28AA282-645D-444E-8FFA-B7A126F25F12}"/>
              </a:ext>
            </a:extLst>
          </p:cNvPr>
          <p:cNvSpPr txBox="1"/>
          <p:nvPr/>
        </p:nvSpPr>
        <p:spPr>
          <a:xfrm>
            <a:off x="8005898" y="3996307"/>
            <a:ext cx="4182927" cy="307697"/>
          </a:xfrm>
          <a:prstGeom prst="rect">
            <a:avLst/>
          </a:prstGeom>
          <a:noFill/>
        </p:spPr>
        <p:txBody>
          <a:bodyPr wrap="square" rtlCol="0">
            <a:spAutoFit/>
          </a:bodyPr>
          <a:lstStyle/>
          <a:p>
            <a:r>
              <a:rPr lang="en-GB" sz="1400" i="1" dirty="0">
                <a:latin typeface="Arial" panose="020B0604020202020204" pitchFamily="34" charset="0"/>
                <a:cs typeface="Arial" panose="020B0604020202020204" pitchFamily="34" charset="0"/>
              </a:rPr>
              <a:t>van Niekerk, Sandu and Vosper, JAMES, 2018</a:t>
            </a:r>
          </a:p>
        </p:txBody>
      </p:sp>
      <p:sp>
        <p:nvSpPr>
          <p:cNvPr id="15" name="TextBox 14">
            <a:extLst>
              <a:ext uri="{FF2B5EF4-FFF2-40B4-BE49-F238E27FC236}">
                <a16:creationId xmlns:a16="http://schemas.microsoft.com/office/drawing/2014/main" id="{98C63F1D-78F2-4661-9F2D-3667EA3C31B9}"/>
              </a:ext>
            </a:extLst>
          </p:cNvPr>
          <p:cNvSpPr txBox="1"/>
          <p:nvPr/>
        </p:nvSpPr>
        <p:spPr>
          <a:xfrm>
            <a:off x="690845" y="4793348"/>
            <a:ext cx="2088489" cy="338466"/>
          </a:xfrm>
          <a:prstGeom prst="rect">
            <a:avLst/>
          </a:prstGeom>
          <a:solidFill>
            <a:schemeClr val="bg1"/>
          </a:solidFill>
        </p:spPr>
        <p:txBody>
          <a:bodyPr wrap="none" rtlCol="0">
            <a:spAutoFit/>
          </a:bodyPr>
          <a:lstStyle/>
          <a:p>
            <a:r>
              <a:rPr lang="en-GB" sz="1600" dirty="0"/>
              <a:t>20N                    50N</a:t>
            </a:r>
          </a:p>
        </p:txBody>
      </p:sp>
      <p:sp>
        <p:nvSpPr>
          <p:cNvPr id="28" name="TextBox 27">
            <a:extLst>
              <a:ext uri="{FF2B5EF4-FFF2-40B4-BE49-F238E27FC236}">
                <a16:creationId xmlns:a16="http://schemas.microsoft.com/office/drawing/2014/main" id="{3F515C71-3F70-4CC1-AB2D-4D313BEC5EDE}"/>
              </a:ext>
            </a:extLst>
          </p:cNvPr>
          <p:cNvSpPr txBox="1"/>
          <p:nvPr/>
        </p:nvSpPr>
        <p:spPr>
          <a:xfrm>
            <a:off x="2642196" y="4785264"/>
            <a:ext cx="1915410" cy="338466"/>
          </a:xfrm>
          <a:prstGeom prst="rect">
            <a:avLst/>
          </a:prstGeom>
          <a:solidFill>
            <a:schemeClr val="bg1"/>
          </a:solidFill>
        </p:spPr>
        <p:txBody>
          <a:bodyPr wrap="none" rtlCol="0">
            <a:spAutoFit/>
          </a:bodyPr>
          <a:lstStyle/>
          <a:p>
            <a:r>
              <a:rPr lang="en-GB" sz="1600" dirty="0"/>
              <a:t>20N                 50N</a:t>
            </a:r>
          </a:p>
        </p:txBody>
      </p:sp>
      <p:sp>
        <p:nvSpPr>
          <p:cNvPr id="29" name="TextBox 28">
            <a:extLst>
              <a:ext uri="{FF2B5EF4-FFF2-40B4-BE49-F238E27FC236}">
                <a16:creationId xmlns:a16="http://schemas.microsoft.com/office/drawing/2014/main" id="{90B74501-8AC6-4439-AD94-3703AFEFF507}"/>
              </a:ext>
            </a:extLst>
          </p:cNvPr>
          <p:cNvSpPr txBox="1"/>
          <p:nvPr/>
        </p:nvSpPr>
        <p:spPr>
          <a:xfrm>
            <a:off x="4484726" y="4776939"/>
            <a:ext cx="2146183" cy="338466"/>
          </a:xfrm>
          <a:prstGeom prst="rect">
            <a:avLst/>
          </a:prstGeom>
          <a:solidFill>
            <a:schemeClr val="bg1"/>
          </a:solidFill>
        </p:spPr>
        <p:txBody>
          <a:bodyPr wrap="none" rtlCol="0">
            <a:spAutoFit/>
          </a:bodyPr>
          <a:lstStyle/>
          <a:p>
            <a:r>
              <a:rPr lang="en-GB" sz="1600" dirty="0"/>
              <a:t>20N                     50N</a:t>
            </a:r>
          </a:p>
        </p:txBody>
      </p:sp>
      <p:sp>
        <p:nvSpPr>
          <p:cNvPr id="30" name="TextBox 29">
            <a:extLst>
              <a:ext uri="{FF2B5EF4-FFF2-40B4-BE49-F238E27FC236}">
                <a16:creationId xmlns:a16="http://schemas.microsoft.com/office/drawing/2014/main" id="{F4919C74-A055-4692-A4AF-A6C6795EF772}"/>
              </a:ext>
            </a:extLst>
          </p:cNvPr>
          <p:cNvSpPr txBox="1"/>
          <p:nvPr/>
        </p:nvSpPr>
        <p:spPr>
          <a:xfrm>
            <a:off x="793298" y="5008621"/>
            <a:ext cx="5815116" cy="338466"/>
          </a:xfrm>
          <a:prstGeom prst="rect">
            <a:avLst/>
          </a:prstGeom>
          <a:noFill/>
        </p:spPr>
        <p:txBody>
          <a:bodyPr wrap="square" rtlCol="0">
            <a:spAutoFit/>
          </a:bodyPr>
          <a:lstStyle/>
          <a:p>
            <a:pPr algn="ctr"/>
            <a:r>
              <a:rPr lang="en-GB" sz="1600" dirty="0"/>
              <a:t>Latitude</a:t>
            </a:r>
          </a:p>
        </p:txBody>
      </p:sp>
      <p:sp>
        <p:nvSpPr>
          <p:cNvPr id="31" name="TextBox 30">
            <a:extLst>
              <a:ext uri="{FF2B5EF4-FFF2-40B4-BE49-F238E27FC236}">
                <a16:creationId xmlns:a16="http://schemas.microsoft.com/office/drawing/2014/main" id="{608FDF57-C8D9-4B4A-BF04-841D6399E871}"/>
              </a:ext>
            </a:extLst>
          </p:cNvPr>
          <p:cNvSpPr txBox="1"/>
          <p:nvPr/>
        </p:nvSpPr>
        <p:spPr>
          <a:xfrm rot="16200000">
            <a:off x="-1094880" y="3431544"/>
            <a:ext cx="2894283" cy="338466"/>
          </a:xfrm>
          <a:prstGeom prst="rect">
            <a:avLst/>
          </a:prstGeom>
          <a:solidFill>
            <a:schemeClr val="bg1"/>
          </a:solidFill>
        </p:spPr>
        <p:txBody>
          <a:bodyPr wrap="square" rtlCol="0">
            <a:spAutoFit/>
          </a:bodyPr>
          <a:lstStyle/>
          <a:p>
            <a:pPr algn="ctr"/>
            <a:r>
              <a:rPr lang="en-GB" sz="1600" dirty="0"/>
              <a:t>Height  (m)</a:t>
            </a:r>
          </a:p>
        </p:txBody>
      </p:sp>
      <p:sp>
        <p:nvSpPr>
          <p:cNvPr id="32" name="TextBox 31">
            <a:extLst>
              <a:ext uri="{FF2B5EF4-FFF2-40B4-BE49-F238E27FC236}">
                <a16:creationId xmlns:a16="http://schemas.microsoft.com/office/drawing/2014/main" id="{C8A25162-122C-4D83-88DC-1CA215A9949D}"/>
              </a:ext>
            </a:extLst>
          </p:cNvPr>
          <p:cNvSpPr txBox="1"/>
          <p:nvPr/>
        </p:nvSpPr>
        <p:spPr>
          <a:xfrm>
            <a:off x="776266" y="2168556"/>
            <a:ext cx="1058053" cy="369236"/>
          </a:xfrm>
          <a:prstGeom prst="rect">
            <a:avLst/>
          </a:prstGeom>
          <a:noFill/>
        </p:spPr>
        <p:txBody>
          <a:bodyPr wrap="square" rtlCol="0">
            <a:spAutoFit/>
          </a:bodyPr>
          <a:lstStyle/>
          <a:p>
            <a:r>
              <a:rPr lang="en-GB" sz="1799" dirty="0">
                <a:solidFill>
                  <a:srgbClr val="FF0000"/>
                </a:solidFill>
              </a:rPr>
              <a:t>UM 4km</a:t>
            </a:r>
          </a:p>
        </p:txBody>
      </p:sp>
      <p:sp>
        <p:nvSpPr>
          <p:cNvPr id="24" name="TextBox 23">
            <a:extLst>
              <a:ext uri="{FF2B5EF4-FFF2-40B4-BE49-F238E27FC236}">
                <a16:creationId xmlns:a16="http://schemas.microsoft.com/office/drawing/2014/main" id="{12D703DE-5189-4057-B923-D5052BB4438E}"/>
              </a:ext>
            </a:extLst>
          </p:cNvPr>
          <p:cNvSpPr txBox="1"/>
          <p:nvPr/>
        </p:nvSpPr>
        <p:spPr>
          <a:xfrm>
            <a:off x="828927" y="1855104"/>
            <a:ext cx="1586881" cy="307697"/>
          </a:xfrm>
          <a:prstGeom prst="rect">
            <a:avLst/>
          </a:prstGeom>
          <a:noFill/>
        </p:spPr>
        <p:txBody>
          <a:bodyPr wrap="none" rtlCol="0">
            <a:spAutoFit/>
          </a:bodyPr>
          <a:lstStyle/>
          <a:p>
            <a:r>
              <a:rPr lang="en-GB" sz="1400" i="1" dirty="0"/>
              <a:t>explicit orography</a:t>
            </a:r>
          </a:p>
        </p:txBody>
      </p:sp>
      <p:sp>
        <p:nvSpPr>
          <p:cNvPr id="34" name="TextBox 33">
            <a:extLst>
              <a:ext uri="{FF2B5EF4-FFF2-40B4-BE49-F238E27FC236}">
                <a16:creationId xmlns:a16="http://schemas.microsoft.com/office/drawing/2014/main" id="{2C2EF3BE-242B-4327-B4AA-B978A462D81C}"/>
              </a:ext>
            </a:extLst>
          </p:cNvPr>
          <p:cNvSpPr txBox="1"/>
          <p:nvPr/>
        </p:nvSpPr>
        <p:spPr>
          <a:xfrm>
            <a:off x="3460960" y="1853226"/>
            <a:ext cx="2082079" cy="307697"/>
          </a:xfrm>
          <a:prstGeom prst="rect">
            <a:avLst/>
          </a:prstGeom>
          <a:noFill/>
        </p:spPr>
        <p:txBody>
          <a:bodyPr wrap="none" rtlCol="0">
            <a:spAutoFit/>
          </a:bodyPr>
          <a:lstStyle/>
          <a:p>
            <a:r>
              <a:rPr lang="en-GB" sz="1400" i="1" dirty="0"/>
              <a:t>parametrized orography</a:t>
            </a:r>
          </a:p>
        </p:txBody>
      </p:sp>
      <p:sp>
        <p:nvSpPr>
          <p:cNvPr id="5" name="Rectangle 4">
            <a:extLst>
              <a:ext uri="{FF2B5EF4-FFF2-40B4-BE49-F238E27FC236}">
                <a16:creationId xmlns:a16="http://schemas.microsoft.com/office/drawing/2014/main" id="{938441D4-0FDE-4056-B605-C652593E0087}"/>
              </a:ext>
            </a:extLst>
          </p:cNvPr>
          <p:cNvSpPr/>
          <p:nvPr/>
        </p:nvSpPr>
        <p:spPr>
          <a:xfrm>
            <a:off x="6327571" y="1991690"/>
            <a:ext cx="979500" cy="307697"/>
          </a:xfrm>
          <a:prstGeom prst="rect">
            <a:avLst/>
          </a:prstGeom>
        </p:spPr>
        <p:txBody>
          <a:bodyPr wrap="none">
            <a:spAutoFit/>
          </a:bodyPr>
          <a:lstStyle/>
          <a:p>
            <a:r>
              <a:rPr lang="en-US" sz="1400" dirty="0">
                <a:latin typeface="Arial" panose="020B0604020202020204" pitchFamily="34" charset="0"/>
                <a:cs typeface="Arial" panose="020B0604020202020204" pitchFamily="34" charset="0"/>
              </a:rPr>
              <a:t>(m/s/day) </a:t>
            </a:r>
            <a:endParaRPr lang="en-GB" sz="1400" dirty="0"/>
          </a:p>
        </p:txBody>
      </p:sp>
      <p:sp>
        <p:nvSpPr>
          <p:cNvPr id="25" name="Title 1">
            <a:extLst>
              <a:ext uri="{FF2B5EF4-FFF2-40B4-BE49-F238E27FC236}">
                <a16:creationId xmlns:a16="http://schemas.microsoft.com/office/drawing/2014/main" id="{D6B7807D-0698-4F1F-AC9A-A1F5C92334EF}"/>
              </a:ext>
            </a:extLst>
          </p:cNvPr>
          <p:cNvSpPr>
            <a:spLocks noGrp="1"/>
          </p:cNvSpPr>
          <p:nvPr>
            <p:ph type="title"/>
          </p:nvPr>
        </p:nvSpPr>
        <p:spPr>
          <a:xfrm>
            <a:off x="1512640" y="327632"/>
            <a:ext cx="7869600" cy="369332"/>
          </a:xfrm>
        </p:spPr>
        <p:txBody>
          <a:bodyPr/>
          <a:lstStyle/>
          <a:p>
            <a:r>
              <a:rPr lang="en-GB" dirty="0"/>
              <a:t>Physics/dynamics as f(resolution)</a:t>
            </a:r>
          </a:p>
        </p:txBody>
      </p:sp>
    </p:spTree>
    <p:extLst>
      <p:ext uri="{BB962C8B-B14F-4D97-AF65-F5344CB8AC3E}">
        <p14:creationId xmlns:p14="http://schemas.microsoft.com/office/powerpoint/2010/main" val="413338577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27A209C-C94F-4030-A847-A1DDA83C3F78}"/>
              </a:ext>
            </a:extLst>
          </p:cNvPr>
          <p:cNvPicPr>
            <a:picLocks noChangeAspect="1"/>
          </p:cNvPicPr>
          <p:nvPr/>
        </p:nvPicPr>
        <p:blipFill>
          <a:blip r:embed="rId2"/>
          <a:stretch>
            <a:fillRect/>
          </a:stretch>
        </p:blipFill>
        <p:spPr>
          <a:xfrm>
            <a:off x="84837" y="618223"/>
            <a:ext cx="5958182" cy="5989665"/>
          </a:xfrm>
          <a:prstGeom prst="rect">
            <a:avLst/>
          </a:prstGeom>
        </p:spPr>
      </p:pic>
      <p:pic>
        <p:nvPicPr>
          <p:cNvPr id="13" name="Picture 12">
            <a:extLst>
              <a:ext uri="{FF2B5EF4-FFF2-40B4-BE49-F238E27FC236}">
                <a16:creationId xmlns:a16="http://schemas.microsoft.com/office/drawing/2014/main" id="{AE364637-BFC2-4BE9-863E-492E20F50CB9}"/>
              </a:ext>
            </a:extLst>
          </p:cNvPr>
          <p:cNvPicPr>
            <a:picLocks noChangeAspect="1"/>
          </p:cNvPicPr>
          <p:nvPr/>
        </p:nvPicPr>
        <p:blipFill>
          <a:blip r:embed="rId3"/>
          <a:stretch>
            <a:fillRect/>
          </a:stretch>
        </p:blipFill>
        <p:spPr>
          <a:xfrm>
            <a:off x="6570002" y="3405967"/>
            <a:ext cx="3810722" cy="3107674"/>
          </a:xfrm>
          <a:prstGeom prst="rect">
            <a:avLst/>
          </a:prstGeom>
        </p:spPr>
      </p:pic>
      <p:pic>
        <p:nvPicPr>
          <p:cNvPr id="15" name="Picture 14">
            <a:extLst>
              <a:ext uri="{FF2B5EF4-FFF2-40B4-BE49-F238E27FC236}">
                <a16:creationId xmlns:a16="http://schemas.microsoft.com/office/drawing/2014/main" id="{1391E3E1-088D-4419-8DDD-B07AC5363172}"/>
              </a:ext>
            </a:extLst>
          </p:cNvPr>
          <p:cNvPicPr>
            <a:picLocks noChangeAspect="1"/>
          </p:cNvPicPr>
          <p:nvPr/>
        </p:nvPicPr>
        <p:blipFill>
          <a:blip r:embed="rId4"/>
          <a:stretch>
            <a:fillRect/>
          </a:stretch>
        </p:blipFill>
        <p:spPr>
          <a:xfrm>
            <a:off x="6577501" y="893"/>
            <a:ext cx="3795726" cy="3085296"/>
          </a:xfrm>
          <a:prstGeom prst="rect">
            <a:avLst/>
          </a:prstGeom>
        </p:spPr>
      </p:pic>
      <p:grpSp>
        <p:nvGrpSpPr>
          <p:cNvPr id="8" name="Group 7">
            <a:extLst>
              <a:ext uri="{FF2B5EF4-FFF2-40B4-BE49-F238E27FC236}">
                <a16:creationId xmlns:a16="http://schemas.microsoft.com/office/drawing/2014/main" id="{257001BD-D8F0-4C1E-829A-69757EB713E5}"/>
              </a:ext>
            </a:extLst>
          </p:cNvPr>
          <p:cNvGrpSpPr/>
          <p:nvPr/>
        </p:nvGrpSpPr>
        <p:grpSpPr>
          <a:xfrm>
            <a:off x="10528334" y="1909201"/>
            <a:ext cx="0" cy="1496766"/>
            <a:chOff x="4081806" y="2452675"/>
            <a:chExt cx="0" cy="1497156"/>
          </a:xfrm>
        </p:grpSpPr>
        <p:cxnSp>
          <p:nvCxnSpPr>
            <p:cNvPr id="9" name="Straight Arrow Connector 8">
              <a:extLst>
                <a:ext uri="{FF2B5EF4-FFF2-40B4-BE49-F238E27FC236}">
                  <a16:creationId xmlns:a16="http://schemas.microsoft.com/office/drawing/2014/main" id="{B19A41BC-AD1A-4BD5-A2ED-5FAAE85E1C26}"/>
                </a:ext>
              </a:extLst>
            </p:cNvPr>
            <p:cNvCxnSpPr/>
            <p:nvPr/>
          </p:nvCxnSpPr>
          <p:spPr>
            <a:xfrm flipV="1">
              <a:off x="4081806" y="2452675"/>
              <a:ext cx="0" cy="884413"/>
            </a:xfrm>
            <a:prstGeom prst="straightConnector1">
              <a:avLst/>
            </a:prstGeom>
            <a:ln w="4762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C095E57-39E1-4CCA-9D72-601509DDA366}"/>
                </a:ext>
              </a:extLst>
            </p:cNvPr>
            <p:cNvCxnSpPr>
              <a:cxnSpLocks/>
            </p:cNvCxnSpPr>
            <p:nvPr/>
          </p:nvCxnSpPr>
          <p:spPr>
            <a:xfrm>
              <a:off x="4081806" y="3337088"/>
              <a:ext cx="0" cy="612743"/>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6C2C5C04-C15C-455E-9E56-952FB43EB1A2}"/>
              </a:ext>
            </a:extLst>
          </p:cNvPr>
          <p:cNvGrpSpPr/>
          <p:nvPr/>
        </p:nvGrpSpPr>
        <p:grpSpPr>
          <a:xfrm>
            <a:off x="10528334" y="5360341"/>
            <a:ext cx="0" cy="1496766"/>
            <a:chOff x="4081806" y="2452675"/>
            <a:chExt cx="0" cy="1497156"/>
          </a:xfrm>
        </p:grpSpPr>
        <p:cxnSp>
          <p:nvCxnSpPr>
            <p:cNvPr id="16" name="Straight Arrow Connector 15">
              <a:extLst>
                <a:ext uri="{FF2B5EF4-FFF2-40B4-BE49-F238E27FC236}">
                  <a16:creationId xmlns:a16="http://schemas.microsoft.com/office/drawing/2014/main" id="{009366CA-B5D6-4B82-93A0-3B24FC344AF3}"/>
                </a:ext>
              </a:extLst>
            </p:cNvPr>
            <p:cNvCxnSpPr/>
            <p:nvPr/>
          </p:nvCxnSpPr>
          <p:spPr>
            <a:xfrm flipV="1">
              <a:off x="4081806" y="2452675"/>
              <a:ext cx="0" cy="884413"/>
            </a:xfrm>
            <a:prstGeom prst="straightConnector1">
              <a:avLst/>
            </a:prstGeom>
            <a:ln w="4762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F99BE53-5DB9-45F4-A5BD-2B007B482CE6}"/>
                </a:ext>
              </a:extLst>
            </p:cNvPr>
            <p:cNvCxnSpPr>
              <a:cxnSpLocks/>
            </p:cNvCxnSpPr>
            <p:nvPr/>
          </p:nvCxnSpPr>
          <p:spPr>
            <a:xfrm>
              <a:off x="4081806" y="3337088"/>
              <a:ext cx="0" cy="612743"/>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F734046F-06C7-4CB3-8D1C-B489BF4634B6}"/>
              </a:ext>
            </a:extLst>
          </p:cNvPr>
          <p:cNvSpPr txBox="1"/>
          <p:nvPr/>
        </p:nvSpPr>
        <p:spPr>
          <a:xfrm>
            <a:off x="0" y="893"/>
            <a:ext cx="5961925" cy="400006"/>
          </a:xfrm>
          <a:prstGeom prst="rect">
            <a:avLst/>
          </a:prstGeom>
          <a:noFill/>
        </p:spPr>
        <p:txBody>
          <a:bodyPr wrap="square" rtlCol="0">
            <a:spAutoFit/>
          </a:bodyPr>
          <a:lstStyle/>
          <a:p>
            <a:pPr defTabSz="914126"/>
            <a:r>
              <a:rPr lang="en-GB" sz="1999" b="1" dirty="0">
                <a:solidFill>
                  <a:prstClr val="black"/>
                </a:solidFill>
                <a:latin typeface="Calibri" panose="020F0502020204030204"/>
              </a:rPr>
              <a:t>137 levels vs 91 levels ENS scores</a:t>
            </a:r>
          </a:p>
        </p:txBody>
      </p:sp>
      <p:sp>
        <p:nvSpPr>
          <p:cNvPr id="18" name="TextBox 17">
            <a:extLst>
              <a:ext uri="{FF2B5EF4-FFF2-40B4-BE49-F238E27FC236}">
                <a16:creationId xmlns:a16="http://schemas.microsoft.com/office/drawing/2014/main" id="{C195FDA6-E5A0-4ADE-9B69-9210AE199DA4}"/>
              </a:ext>
            </a:extLst>
          </p:cNvPr>
          <p:cNvSpPr txBox="1"/>
          <p:nvPr/>
        </p:nvSpPr>
        <p:spPr>
          <a:xfrm>
            <a:off x="-15527" y="308903"/>
            <a:ext cx="6084808" cy="338466"/>
          </a:xfrm>
          <a:prstGeom prst="rect">
            <a:avLst/>
          </a:prstGeom>
          <a:noFill/>
        </p:spPr>
        <p:txBody>
          <a:bodyPr wrap="square" rtlCol="0">
            <a:spAutoFit/>
          </a:bodyPr>
          <a:lstStyle/>
          <a:p>
            <a:pPr defTabSz="914126"/>
            <a:r>
              <a:rPr lang="en-US" sz="1600" b="1" dirty="0">
                <a:solidFill>
                  <a:prstClr val="black"/>
                </a:solidFill>
                <a:latin typeface="Calibri" panose="020F0502020204030204"/>
              </a:rPr>
              <a:t>Experiments: TCo639, 10 members, 91 levels, June-August, 44 </a:t>
            </a:r>
            <a:r>
              <a:rPr lang="en-US" sz="1600" b="1" dirty="0" err="1">
                <a:solidFill>
                  <a:prstClr val="black"/>
                </a:solidFill>
                <a:latin typeface="Calibri" panose="020F0502020204030204"/>
              </a:rPr>
              <a:t>inidates</a:t>
            </a:r>
            <a:endParaRPr lang="en-GB" sz="1600" b="1" dirty="0">
              <a:solidFill>
                <a:prstClr val="black"/>
              </a:solidFill>
              <a:latin typeface="Calibri" panose="020F0502020204030204"/>
            </a:endParaRPr>
          </a:p>
        </p:txBody>
      </p:sp>
    </p:spTree>
    <p:extLst>
      <p:ext uri="{BB962C8B-B14F-4D97-AF65-F5344CB8AC3E}">
        <p14:creationId xmlns:p14="http://schemas.microsoft.com/office/powerpoint/2010/main" val="5753472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3E80B56-C579-41DD-A263-AE10AD2A3FB8}"/>
              </a:ext>
            </a:extLst>
          </p:cNvPr>
          <p:cNvSpPr txBox="1">
            <a:spLocks/>
          </p:cNvSpPr>
          <p:nvPr/>
        </p:nvSpPr>
        <p:spPr bwMode="auto">
          <a:xfrm>
            <a:off x="171295" y="893"/>
            <a:ext cx="6507697" cy="647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1" fontAlgn="base" hangingPunct="1">
              <a:lnSpc>
                <a:spcPct val="90000"/>
              </a:lnSpc>
              <a:spcBef>
                <a:spcPct val="0"/>
              </a:spcBef>
              <a:spcAft>
                <a:spcPct val="0"/>
              </a:spcAft>
              <a:defRPr sz="2600" b="1">
                <a:solidFill>
                  <a:srgbClr val="1F3692"/>
                </a:solidFill>
                <a:latin typeface="Calibri"/>
                <a:ea typeface="ＭＳ Ｐゴシック" pitchFamily="39" charset="-128"/>
                <a:cs typeface="ＭＳ Ｐゴシック" pitchFamily="39" charset="-128"/>
              </a:defRPr>
            </a:lvl1pPr>
            <a:lvl2pPr algn="l" rtl="0" eaLnBrk="1" fontAlgn="base" hangingPunct="1">
              <a:lnSpc>
                <a:spcPct val="90000"/>
              </a:lnSpc>
              <a:spcBef>
                <a:spcPct val="0"/>
              </a:spcBef>
              <a:spcAft>
                <a:spcPct val="0"/>
              </a:spcAft>
              <a:defRPr sz="2600" b="1">
                <a:solidFill>
                  <a:srgbClr val="1F3692"/>
                </a:solidFill>
                <a:latin typeface="Calibri" pitchFamily="39" charset="0"/>
                <a:ea typeface="ＭＳ Ｐゴシック" pitchFamily="39" charset="-128"/>
                <a:cs typeface="ＭＳ Ｐゴシック" pitchFamily="39" charset="-128"/>
              </a:defRPr>
            </a:lvl2pPr>
            <a:lvl3pPr algn="l" rtl="0" eaLnBrk="1" fontAlgn="base" hangingPunct="1">
              <a:lnSpc>
                <a:spcPct val="90000"/>
              </a:lnSpc>
              <a:spcBef>
                <a:spcPct val="0"/>
              </a:spcBef>
              <a:spcAft>
                <a:spcPct val="0"/>
              </a:spcAft>
              <a:defRPr sz="2600" b="1">
                <a:solidFill>
                  <a:srgbClr val="1F3692"/>
                </a:solidFill>
                <a:latin typeface="Calibri" pitchFamily="39" charset="0"/>
                <a:ea typeface="ＭＳ Ｐゴシック" pitchFamily="39" charset="-128"/>
                <a:cs typeface="ＭＳ Ｐゴシック" pitchFamily="39" charset="-128"/>
              </a:defRPr>
            </a:lvl3pPr>
            <a:lvl4pPr algn="l" rtl="0" eaLnBrk="1" fontAlgn="base" hangingPunct="1">
              <a:lnSpc>
                <a:spcPct val="90000"/>
              </a:lnSpc>
              <a:spcBef>
                <a:spcPct val="0"/>
              </a:spcBef>
              <a:spcAft>
                <a:spcPct val="0"/>
              </a:spcAft>
              <a:defRPr sz="2600" b="1">
                <a:solidFill>
                  <a:srgbClr val="1F3692"/>
                </a:solidFill>
                <a:latin typeface="Calibri" pitchFamily="39" charset="0"/>
                <a:ea typeface="ＭＳ Ｐゴシック" pitchFamily="39" charset="-128"/>
                <a:cs typeface="ＭＳ Ｐゴシック" pitchFamily="39" charset="-128"/>
              </a:defRPr>
            </a:lvl4pPr>
            <a:lvl5pPr algn="l" rtl="0" eaLnBrk="1" fontAlgn="base" hangingPunct="1">
              <a:lnSpc>
                <a:spcPct val="90000"/>
              </a:lnSpc>
              <a:spcBef>
                <a:spcPct val="0"/>
              </a:spcBef>
              <a:spcAft>
                <a:spcPct val="0"/>
              </a:spcAft>
              <a:defRPr sz="2600" b="1">
                <a:solidFill>
                  <a:srgbClr val="1F3692"/>
                </a:solidFill>
                <a:latin typeface="Calibri" pitchFamily="39" charset="0"/>
                <a:ea typeface="ＭＳ Ｐゴシック" pitchFamily="39" charset="-128"/>
                <a:cs typeface="ＭＳ Ｐゴシック" pitchFamily="39" charset="-128"/>
              </a:defRPr>
            </a:lvl5pPr>
            <a:lvl6pPr marL="457200" algn="l" rtl="0" eaLnBrk="1" fontAlgn="base" hangingPunct="1">
              <a:lnSpc>
                <a:spcPct val="90000"/>
              </a:lnSpc>
              <a:spcBef>
                <a:spcPct val="0"/>
              </a:spcBef>
              <a:spcAft>
                <a:spcPct val="0"/>
              </a:spcAft>
              <a:defRPr sz="2800">
                <a:solidFill>
                  <a:srgbClr val="00279F"/>
                </a:solidFill>
                <a:latin typeface="Arial Black" charset="0"/>
              </a:defRPr>
            </a:lvl6pPr>
            <a:lvl7pPr marL="914400" algn="l" rtl="0" eaLnBrk="1" fontAlgn="base" hangingPunct="1">
              <a:lnSpc>
                <a:spcPct val="90000"/>
              </a:lnSpc>
              <a:spcBef>
                <a:spcPct val="0"/>
              </a:spcBef>
              <a:spcAft>
                <a:spcPct val="0"/>
              </a:spcAft>
              <a:defRPr sz="2800">
                <a:solidFill>
                  <a:srgbClr val="00279F"/>
                </a:solidFill>
                <a:latin typeface="Arial Black" charset="0"/>
              </a:defRPr>
            </a:lvl7pPr>
            <a:lvl8pPr marL="1371600" algn="l" rtl="0" eaLnBrk="1" fontAlgn="base" hangingPunct="1">
              <a:lnSpc>
                <a:spcPct val="90000"/>
              </a:lnSpc>
              <a:spcBef>
                <a:spcPct val="0"/>
              </a:spcBef>
              <a:spcAft>
                <a:spcPct val="0"/>
              </a:spcAft>
              <a:defRPr sz="2800">
                <a:solidFill>
                  <a:srgbClr val="00279F"/>
                </a:solidFill>
                <a:latin typeface="Arial Black" charset="0"/>
              </a:defRPr>
            </a:lvl8pPr>
            <a:lvl9pPr marL="1828800" algn="l" rtl="0" eaLnBrk="1" fontAlgn="base" hangingPunct="1">
              <a:lnSpc>
                <a:spcPct val="90000"/>
              </a:lnSpc>
              <a:spcBef>
                <a:spcPct val="0"/>
              </a:spcBef>
              <a:spcAft>
                <a:spcPct val="0"/>
              </a:spcAft>
              <a:defRPr sz="2800">
                <a:solidFill>
                  <a:srgbClr val="00279F"/>
                </a:solidFill>
                <a:latin typeface="Arial Black" charset="0"/>
              </a:defRPr>
            </a:lvl9pPr>
          </a:lstStyle>
          <a:p>
            <a:pPr defTabSz="914126"/>
            <a:r>
              <a:rPr lang="en-GB" sz="2599" kern="0" dirty="0"/>
              <a:t>Re-centring with multiple centre analyses</a:t>
            </a:r>
          </a:p>
        </p:txBody>
      </p:sp>
      <p:grpSp>
        <p:nvGrpSpPr>
          <p:cNvPr id="6" name="Group 5">
            <a:extLst>
              <a:ext uri="{FF2B5EF4-FFF2-40B4-BE49-F238E27FC236}">
                <a16:creationId xmlns:a16="http://schemas.microsoft.com/office/drawing/2014/main" id="{7FA0647E-D4FD-447E-AE8F-E61D8BC946F1}"/>
              </a:ext>
            </a:extLst>
          </p:cNvPr>
          <p:cNvGrpSpPr/>
          <p:nvPr/>
        </p:nvGrpSpPr>
        <p:grpSpPr>
          <a:xfrm>
            <a:off x="1363993" y="2388649"/>
            <a:ext cx="1772350" cy="1655258"/>
            <a:chOff x="2521010" y="3331808"/>
            <a:chExt cx="1772812" cy="1655689"/>
          </a:xfrm>
        </p:grpSpPr>
        <p:cxnSp>
          <p:nvCxnSpPr>
            <p:cNvPr id="7" name="Straight Arrow Connector 6">
              <a:extLst>
                <a:ext uri="{FF2B5EF4-FFF2-40B4-BE49-F238E27FC236}">
                  <a16:creationId xmlns:a16="http://schemas.microsoft.com/office/drawing/2014/main" id="{2E06C856-0E71-42DE-A7B9-AEA9F0DA4418}"/>
                </a:ext>
              </a:extLst>
            </p:cNvPr>
            <p:cNvCxnSpPr/>
            <p:nvPr/>
          </p:nvCxnSpPr>
          <p:spPr bwMode="auto">
            <a:xfrm flipV="1">
              <a:off x="3358894" y="3331808"/>
              <a:ext cx="302966" cy="783647"/>
            </a:xfrm>
            <a:prstGeom prst="straightConnector1">
              <a:avLst/>
            </a:prstGeom>
            <a:noFill/>
            <a:ln w="50800" cap="flat" cmpd="sng" algn="ctr">
              <a:solidFill>
                <a:schemeClr val="accent2"/>
              </a:solidFill>
              <a:prstDash val="solid"/>
              <a:round/>
              <a:headEnd type="none" w="med" len="med"/>
              <a:tailEnd type="triangle"/>
            </a:ln>
            <a:effectLst/>
          </p:spPr>
        </p:cxnSp>
        <p:cxnSp>
          <p:nvCxnSpPr>
            <p:cNvPr id="8" name="Straight Arrow Connector 7">
              <a:extLst>
                <a:ext uri="{FF2B5EF4-FFF2-40B4-BE49-F238E27FC236}">
                  <a16:creationId xmlns:a16="http://schemas.microsoft.com/office/drawing/2014/main" id="{FFF61C83-0EC1-48D2-BCD3-23E88FD02AF8}"/>
                </a:ext>
              </a:extLst>
            </p:cNvPr>
            <p:cNvCxnSpPr/>
            <p:nvPr/>
          </p:nvCxnSpPr>
          <p:spPr bwMode="auto">
            <a:xfrm>
              <a:off x="3372542" y="4295519"/>
              <a:ext cx="240956" cy="691978"/>
            </a:xfrm>
            <a:prstGeom prst="straightConnector1">
              <a:avLst/>
            </a:prstGeom>
            <a:noFill/>
            <a:ln w="50800" cap="flat" cmpd="sng" algn="ctr">
              <a:solidFill>
                <a:schemeClr val="accent2"/>
              </a:solidFill>
              <a:prstDash val="solid"/>
              <a:round/>
              <a:headEnd type="none" w="med" len="med"/>
              <a:tailEnd type="triangle"/>
            </a:ln>
            <a:effectLst/>
          </p:spPr>
        </p:cxnSp>
        <p:cxnSp>
          <p:nvCxnSpPr>
            <p:cNvPr id="9" name="Straight Arrow Connector 8">
              <a:extLst>
                <a:ext uri="{FF2B5EF4-FFF2-40B4-BE49-F238E27FC236}">
                  <a16:creationId xmlns:a16="http://schemas.microsoft.com/office/drawing/2014/main" id="{D56A31B0-1034-424B-9420-D5127593FBA5}"/>
                </a:ext>
              </a:extLst>
            </p:cNvPr>
            <p:cNvCxnSpPr/>
            <p:nvPr/>
          </p:nvCxnSpPr>
          <p:spPr bwMode="auto">
            <a:xfrm>
              <a:off x="3457102" y="4208899"/>
              <a:ext cx="836720" cy="182974"/>
            </a:xfrm>
            <a:prstGeom prst="straightConnector1">
              <a:avLst/>
            </a:prstGeom>
            <a:noFill/>
            <a:ln w="50800" cap="flat" cmpd="sng" algn="ctr">
              <a:solidFill>
                <a:schemeClr val="accent2"/>
              </a:solidFill>
              <a:prstDash val="solid"/>
              <a:round/>
              <a:headEnd type="none" w="med" len="med"/>
              <a:tailEnd type="triangle"/>
            </a:ln>
            <a:effectLst/>
          </p:spPr>
        </p:cxnSp>
        <p:cxnSp>
          <p:nvCxnSpPr>
            <p:cNvPr id="10" name="Straight Arrow Connector 9">
              <a:extLst>
                <a:ext uri="{FF2B5EF4-FFF2-40B4-BE49-F238E27FC236}">
                  <a16:creationId xmlns:a16="http://schemas.microsoft.com/office/drawing/2014/main" id="{D00DCB32-5BB0-47E1-AD2E-039446FF23E2}"/>
                </a:ext>
              </a:extLst>
            </p:cNvPr>
            <p:cNvCxnSpPr>
              <a:stCxn id="19" idx="2"/>
            </p:cNvCxnSpPr>
            <p:nvPr/>
          </p:nvCxnSpPr>
          <p:spPr bwMode="auto">
            <a:xfrm flipH="1">
              <a:off x="2644261" y="4208899"/>
              <a:ext cx="609600" cy="107092"/>
            </a:xfrm>
            <a:prstGeom prst="straightConnector1">
              <a:avLst/>
            </a:prstGeom>
            <a:noFill/>
            <a:ln w="50800" cap="flat" cmpd="sng" algn="ctr">
              <a:solidFill>
                <a:schemeClr val="accent2"/>
              </a:solidFill>
              <a:prstDash val="solid"/>
              <a:round/>
              <a:headEnd type="none" w="med" len="med"/>
              <a:tailEnd type="triangle"/>
            </a:ln>
            <a:effectLst/>
          </p:spPr>
        </p:cxnSp>
        <p:cxnSp>
          <p:nvCxnSpPr>
            <p:cNvPr id="11" name="Straight Arrow Connector 10">
              <a:extLst>
                <a:ext uri="{FF2B5EF4-FFF2-40B4-BE49-F238E27FC236}">
                  <a16:creationId xmlns:a16="http://schemas.microsoft.com/office/drawing/2014/main" id="{5129B0A8-3899-48A9-B586-429311E1624A}"/>
                </a:ext>
              </a:extLst>
            </p:cNvPr>
            <p:cNvCxnSpPr>
              <a:stCxn id="19" idx="1"/>
            </p:cNvCxnSpPr>
            <p:nvPr/>
          </p:nvCxnSpPr>
          <p:spPr bwMode="auto">
            <a:xfrm flipH="1" flipV="1">
              <a:off x="3097342" y="3772294"/>
              <a:ext cx="187282" cy="360880"/>
            </a:xfrm>
            <a:prstGeom prst="straightConnector1">
              <a:avLst/>
            </a:prstGeom>
            <a:noFill/>
            <a:ln w="50800" cap="flat" cmpd="sng" algn="ctr">
              <a:solidFill>
                <a:schemeClr val="accent2"/>
              </a:solidFill>
              <a:prstDash val="solid"/>
              <a:round/>
              <a:headEnd type="none" w="med" len="med"/>
              <a:tailEnd type="triangle"/>
            </a:ln>
            <a:effectLst/>
          </p:spPr>
        </p:cxnSp>
        <p:cxnSp>
          <p:nvCxnSpPr>
            <p:cNvPr id="12" name="Straight Arrow Connector 11">
              <a:extLst>
                <a:ext uri="{FF2B5EF4-FFF2-40B4-BE49-F238E27FC236}">
                  <a16:creationId xmlns:a16="http://schemas.microsoft.com/office/drawing/2014/main" id="{EFDC5080-B09C-4A7C-832C-1B182716A673}"/>
                </a:ext>
              </a:extLst>
            </p:cNvPr>
            <p:cNvCxnSpPr/>
            <p:nvPr/>
          </p:nvCxnSpPr>
          <p:spPr bwMode="auto">
            <a:xfrm flipH="1">
              <a:off x="3104166" y="4277800"/>
              <a:ext cx="187282" cy="387812"/>
            </a:xfrm>
            <a:prstGeom prst="straightConnector1">
              <a:avLst/>
            </a:prstGeom>
            <a:noFill/>
            <a:ln w="50800" cap="flat" cmpd="sng" algn="ctr">
              <a:solidFill>
                <a:schemeClr val="accent2"/>
              </a:solidFill>
              <a:prstDash val="solid"/>
              <a:round/>
              <a:headEnd type="none" w="med" len="med"/>
              <a:tailEnd type="triangle"/>
            </a:ln>
            <a:effectLst/>
          </p:spPr>
        </p:cxnSp>
        <p:cxnSp>
          <p:nvCxnSpPr>
            <p:cNvPr id="13" name="Straight Arrow Connector 12">
              <a:extLst>
                <a:ext uri="{FF2B5EF4-FFF2-40B4-BE49-F238E27FC236}">
                  <a16:creationId xmlns:a16="http://schemas.microsoft.com/office/drawing/2014/main" id="{CECCA69C-C219-4A29-8424-58E4E9894644}"/>
                </a:ext>
              </a:extLst>
            </p:cNvPr>
            <p:cNvCxnSpPr/>
            <p:nvPr/>
          </p:nvCxnSpPr>
          <p:spPr bwMode="auto">
            <a:xfrm flipV="1">
              <a:off x="3440620" y="4072656"/>
              <a:ext cx="632906" cy="75410"/>
            </a:xfrm>
            <a:prstGeom prst="straightConnector1">
              <a:avLst/>
            </a:prstGeom>
            <a:noFill/>
            <a:ln w="50800" cap="flat" cmpd="sng" algn="ctr">
              <a:solidFill>
                <a:schemeClr val="accent2"/>
              </a:solidFill>
              <a:prstDash val="solid"/>
              <a:round/>
              <a:headEnd type="none" w="med" len="med"/>
              <a:tailEnd type="triangle"/>
            </a:ln>
            <a:effectLst/>
          </p:spPr>
        </p:cxnSp>
        <p:cxnSp>
          <p:nvCxnSpPr>
            <p:cNvPr id="14" name="Straight Arrow Connector 13">
              <a:extLst>
                <a:ext uri="{FF2B5EF4-FFF2-40B4-BE49-F238E27FC236}">
                  <a16:creationId xmlns:a16="http://schemas.microsoft.com/office/drawing/2014/main" id="{503E42FD-D779-46B3-A25B-FBE7360807F9}"/>
                </a:ext>
              </a:extLst>
            </p:cNvPr>
            <p:cNvCxnSpPr/>
            <p:nvPr/>
          </p:nvCxnSpPr>
          <p:spPr bwMode="auto">
            <a:xfrm flipH="1" flipV="1">
              <a:off x="2521010" y="3683577"/>
              <a:ext cx="745864" cy="471456"/>
            </a:xfrm>
            <a:prstGeom prst="straightConnector1">
              <a:avLst/>
            </a:prstGeom>
            <a:noFill/>
            <a:ln w="50800" cap="flat" cmpd="sng" algn="ctr">
              <a:solidFill>
                <a:schemeClr val="accent2"/>
              </a:solidFill>
              <a:prstDash val="solid"/>
              <a:round/>
              <a:headEnd type="none" w="med" len="med"/>
              <a:tailEnd type="triangle"/>
            </a:ln>
            <a:effectLst/>
          </p:spPr>
        </p:cxnSp>
        <p:cxnSp>
          <p:nvCxnSpPr>
            <p:cNvPr id="15" name="Straight Arrow Connector 14">
              <a:extLst>
                <a:ext uri="{FF2B5EF4-FFF2-40B4-BE49-F238E27FC236}">
                  <a16:creationId xmlns:a16="http://schemas.microsoft.com/office/drawing/2014/main" id="{647A184F-E74C-48C1-B83D-77BFE8665A29}"/>
                </a:ext>
              </a:extLst>
            </p:cNvPr>
            <p:cNvCxnSpPr/>
            <p:nvPr/>
          </p:nvCxnSpPr>
          <p:spPr bwMode="auto">
            <a:xfrm>
              <a:off x="3420904" y="4286524"/>
              <a:ext cx="240956" cy="210699"/>
            </a:xfrm>
            <a:prstGeom prst="straightConnector1">
              <a:avLst/>
            </a:prstGeom>
            <a:noFill/>
            <a:ln w="50800" cap="flat" cmpd="sng" algn="ctr">
              <a:solidFill>
                <a:schemeClr val="accent2"/>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411E6A8C-4A3A-4EEC-B53B-A9B8F30D7B47}"/>
                </a:ext>
              </a:extLst>
            </p:cNvPr>
            <p:cNvCxnSpPr/>
            <p:nvPr/>
          </p:nvCxnSpPr>
          <p:spPr bwMode="auto">
            <a:xfrm flipV="1">
              <a:off x="3405071" y="3756958"/>
              <a:ext cx="489153" cy="363511"/>
            </a:xfrm>
            <a:prstGeom prst="straightConnector1">
              <a:avLst/>
            </a:prstGeom>
            <a:noFill/>
            <a:ln w="50800" cap="flat" cmpd="sng" algn="ctr">
              <a:solidFill>
                <a:schemeClr val="accent2"/>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B703857B-326F-4126-B117-01B8AFE96A59}"/>
                </a:ext>
              </a:extLst>
            </p:cNvPr>
            <p:cNvCxnSpPr/>
            <p:nvPr/>
          </p:nvCxnSpPr>
          <p:spPr bwMode="auto">
            <a:xfrm flipH="1">
              <a:off x="2880289" y="4218325"/>
              <a:ext cx="420776" cy="376565"/>
            </a:xfrm>
            <a:prstGeom prst="straightConnector1">
              <a:avLst/>
            </a:prstGeom>
            <a:noFill/>
            <a:ln w="50800" cap="flat" cmpd="sng" algn="ctr">
              <a:solidFill>
                <a:schemeClr val="accent2"/>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A13BB889-A3DB-4E0B-843A-C881CD7D732C}"/>
                </a:ext>
              </a:extLst>
            </p:cNvPr>
            <p:cNvCxnSpPr/>
            <p:nvPr/>
          </p:nvCxnSpPr>
          <p:spPr bwMode="auto">
            <a:xfrm flipH="1" flipV="1">
              <a:off x="3273104" y="3617219"/>
              <a:ext cx="79559" cy="551163"/>
            </a:xfrm>
            <a:prstGeom prst="straightConnector1">
              <a:avLst/>
            </a:prstGeom>
            <a:noFill/>
            <a:ln w="50800" cap="flat" cmpd="sng" algn="ctr">
              <a:solidFill>
                <a:schemeClr val="accent2"/>
              </a:solidFill>
              <a:prstDash val="solid"/>
              <a:round/>
              <a:headEnd type="none" w="med" len="med"/>
              <a:tailEnd type="triangle"/>
            </a:ln>
            <a:effectLst/>
          </p:spPr>
        </p:cxnSp>
        <p:sp>
          <p:nvSpPr>
            <p:cNvPr id="19" name="Oval 18">
              <a:extLst>
                <a:ext uri="{FF2B5EF4-FFF2-40B4-BE49-F238E27FC236}">
                  <a16:creationId xmlns:a16="http://schemas.microsoft.com/office/drawing/2014/main" id="{595B9986-AC86-45FF-B9CA-0C758305FAC1}"/>
                </a:ext>
              </a:extLst>
            </p:cNvPr>
            <p:cNvSpPr/>
            <p:nvPr/>
          </p:nvSpPr>
          <p:spPr bwMode="auto">
            <a:xfrm>
              <a:off x="3253861" y="4101807"/>
              <a:ext cx="210065" cy="214184"/>
            </a:xfrm>
            <a:prstGeom prst="ellipse">
              <a:avLst/>
            </a:prstGeom>
            <a:solidFill>
              <a:schemeClr val="tx2"/>
            </a:solidFill>
            <a:ln w="50800" cap="flat" cmpd="sng" algn="ctr">
              <a:no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defTabSz="914126" eaLnBrk="0" fontAlgn="base" hangingPunct="0">
                <a:spcBef>
                  <a:spcPct val="0"/>
                </a:spcBef>
                <a:spcAft>
                  <a:spcPct val="0"/>
                </a:spcAft>
              </a:pPr>
              <a:endParaRPr lang="en-GB" sz="1799" b="1">
                <a:solidFill>
                  <a:prstClr val="black"/>
                </a:solidFill>
                <a:latin typeface="Arial" charset="0"/>
              </a:endParaRPr>
            </a:p>
          </p:txBody>
        </p:sp>
      </p:grpSp>
      <p:grpSp>
        <p:nvGrpSpPr>
          <p:cNvPr id="20" name="Group 19">
            <a:extLst>
              <a:ext uri="{FF2B5EF4-FFF2-40B4-BE49-F238E27FC236}">
                <a16:creationId xmlns:a16="http://schemas.microsoft.com/office/drawing/2014/main" id="{48012DF7-B18D-430C-BAA6-9E94CD4D435E}"/>
              </a:ext>
            </a:extLst>
          </p:cNvPr>
          <p:cNvGrpSpPr/>
          <p:nvPr/>
        </p:nvGrpSpPr>
        <p:grpSpPr>
          <a:xfrm>
            <a:off x="926083" y="4720841"/>
            <a:ext cx="2621819" cy="1968443"/>
            <a:chOff x="6954345" y="3432482"/>
            <a:chExt cx="2622502" cy="1968956"/>
          </a:xfrm>
        </p:grpSpPr>
        <p:grpSp>
          <p:nvGrpSpPr>
            <p:cNvPr id="21" name="Group 20">
              <a:extLst>
                <a:ext uri="{FF2B5EF4-FFF2-40B4-BE49-F238E27FC236}">
                  <a16:creationId xmlns:a16="http://schemas.microsoft.com/office/drawing/2014/main" id="{3924A8CA-168A-4E7E-A9EE-199FB8280A13}"/>
                </a:ext>
              </a:extLst>
            </p:cNvPr>
            <p:cNvGrpSpPr/>
            <p:nvPr/>
          </p:nvGrpSpPr>
          <p:grpSpPr>
            <a:xfrm>
              <a:off x="6954345" y="3432482"/>
              <a:ext cx="1649561" cy="634915"/>
              <a:chOff x="6372388" y="3513369"/>
              <a:chExt cx="1649561" cy="634915"/>
            </a:xfrm>
          </p:grpSpPr>
          <p:cxnSp>
            <p:nvCxnSpPr>
              <p:cNvPr id="34" name="Straight Arrow Connector 33">
                <a:extLst>
                  <a:ext uri="{FF2B5EF4-FFF2-40B4-BE49-F238E27FC236}">
                    <a16:creationId xmlns:a16="http://schemas.microsoft.com/office/drawing/2014/main" id="{23958B08-6539-4554-AE95-7316BBA266F2}"/>
                  </a:ext>
                </a:extLst>
              </p:cNvPr>
              <p:cNvCxnSpPr/>
              <p:nvPr/>
            </p:nvCxnSpPr>
            <p:spPr bwMode="auto">
              <a:xfrm>
                <a:off x="7185229" y="3965310"/>
                <a:ext cx="836720" cy="182974"/>
              </a:xfrm>
              <a:prstGeom prst="straightConnector1">
                <a:avLst/>
              </a:prstGeom>
              <a:noFill/>
              <a:ln w="50800" cap="flat" cmpd="sng" algn="ctr">
                <a:solidFill>
                  <a:schemeClr val="accent2"/>
                </a:solidFill>
                <a:prstDash val="solid"/>
                <a:round/>
                <a:headEnd type="none" w="med" len="med"/>
                <a:tailEnd type="triangle"/>
              </a:ln>
              <a:effectLst/>
            </p:spPr>
          </p:cxnSp>
          <p:cxnSp>
            <p:nvCxnSpPr>
              <p:cNvPr id="35" name="Straight Arrow Connector 34">
                <a:extLst>
                  <a:ext uri="{FF2B5EF4-FFF2-40B4-BE49-F238E27FC236}">
                    <a16:creationId xmlns:a16="http://schemas.microsoft.com/office/drawing/2014/main" id="{F519759B-FCB7-4AAE-8991-1D645389E60B}"/>
                  </a:ext>
                </a:extLst>
              </p:cNvPr>
              <p:cNvCxnSpPr>
                <a:stCxn id="38" idx="2"/>
              </p:cNvCxnSpPr>
              <p:nvPr/>
            </p:nvCxnSpPr>
            <p:spPr bwMode="auto">
              <a:xfrm flipH="1">
                <a:off x="6372388" y="3965310"/>
                <a:ext cx="609600" cy="107092"/>
              </a:xfrm>
              <a:prstGeom prst="straightConnector1">
                <a:avLst/>
              </a:prstGeom>
              <a:noFill/>
              <a:ln w="50800" cap="flat" cmpd="sng" algn="ctr">
                <a:solidFill>
                  <a:schemeClr val="accent2"/>
                </a:solidFill>
                <a:prstDash val="solid"/>
                <a:round/>
                <a:headEnd type="none" w="med" len="med"/>
                <a:tailEnd type="triangle"/>
              </a:ln>
              <a:effectLst/>
            </p:spPr>
          </p:cxnSp>
          <p:cxnSp>
            <p:nvCxnSpPr>
              <p:cNvPr id="36" name="Straight Arrow Connector 35">
                <a:extLst>
                  <a:ext uri="{FF2B5EF4-FFF2-40B4-BE49-F238E27FC236}">
                    <a16:creationId xmlns:a16="http://schemas.microsoft.com/office/drawing/2014/main" id="{508D2ECF-3E2E-41A9-AFA3-EA3095444E3F}"/>
                  </a:ext>
                </a:extLst>
              </p:cNvPr>
              <p:cNvCxnSpPr>
                <a:stCxn id="38" idx="1"/>
              </p:cNvCxnSpPr>
              <p:nvPr/>
            </p:nvCxnSpPr>
            <p:spPr bwMode="auto">
              <a:xfrm flipH="1" flipV="1">
                <a:off x="6825469" y="3528705"/>
                <a:ext cx="187282" cy="360880"/>
              </a:xfrm>
              <a:prstGeom prst="straightConnector1">
                <a:avLst/>
              </a:prstGeom>
              <a:noFill/>
              <a:ln w="50800" cap="flat" cmpd="sng" algn="ctr">
                <a:solidFill>
                  <a:schemeClr val="accent2"/>
                </a:solidFill>
                <a:prstDash val="solid"/>
                <a:round/>
                <a:headEnd type="none" w="med" len="med"/>
                <a:tailEnd type="triangle"/>
              </a:ln>
              <a:effectLst/>
            </p:spPr>
          </p:cxnSp>
          <p:cxnSp>
            <p:nvCxnSpPr>
              <p:cNvPr id="37" name="Straight Arrow Connector 36">
                <a:extLst>
                  <a:ext uri="{FF2B5EF4-FFF2-40B4-BE49-F238E27FC236}">
                    <a16:creationId xmlns:a16="http://schemas.microsoft.com/office/drawing/2014/main" id="{842BBCBF-4F4F-4171-8C38-982D5BC0F129}"/>
                  </a:ext>
                </a:extLst>
              </p:cNvPr>
              <p:cNvCxnSpPr/>
              <p:nvPr/>
            </p:nvCxnSpPr>
            <p:spPr bwMode="auto">
              <a:xfrm flipV="1">
                <a:off x="7133198" y="3513369"/>
                <a:ext cx="489153" cy="363511"/>
              </a:xfrm>
              <a:prstGeom prst="straightConnector1">
                <a:avLst/>
              </a:prstGeom>
              <a:noFill/>
              <a:ln w="50800" cap="flat" cmpd="sng" algn="ctr">
                <a:solidFill>
                  <a:schemeClr val="accent2"/>
                </a:solidFill>
                <a:prstDash val="solid"/>
                <a:round/>
                <a:headEnd type="none" w="med" len="med"/>
                <a:tailEnd type="triangle"/>
              </a:ln>
              <a:effectLst/>
            </p:spPr>
          </p:cxnSp>
          <p:sp>
            <p:nvSpPr>
              <p:cNvPr id="38" name="Oval 37">
                <a:extLst>
                  <a:ext uri="{FF2B5EF4-FFF2-40B4-BE49-F238E27FC236}">
                    <a16:creationId xmlns:a16="http://schemas.microsoft.com/office/drawing/2014/main" id="{E69307E1-3D4D-4B63-9565-E4F6EF556AB6}"/>
                  </a:ext>
                </a:extLst>
              </p:cNvPr>
              <p:cNvSpPr/>
              <p:nvPr/>
            </p:nvSpPr>
            <p:spPr bwMode="auto">
              <a:xfrm>
                <a:off x="6981988" y="3858218"/>
                <a:ext cx="210065" cy="214184"/>
              </a:xfrm>
              <a:prstGeom prst="ellipse">
                <a:avLst/>
              </a:prstGeom>
              <a:solidFill>
                <a:schemeClr val="tx2"/>
              </a:solidFill>
              <a:ln w="50800" cap="flat" cmpd="sng" algn="ctr">
                <a:no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defTabSz="914126" eaLnBrk="0" fontAlgn="base" hangingPunct="0">
                  <a:spcBef>
                    <a:spcPct val="0"/>
                  </a:spcBef>
                  <a:spcAft>
                    <a:spcPct val="0"/>
                  </a:spcAft>
                </a:pPr>
                <a:endParaRPr lang="en-GB" sz="1799" b="1">
                  <a:solidFill>
                    <a:prstClr val="black"/>
                  </a:solidFill>
                  <a:latin typeface="Arial" charset="0"/>
                </a:endParaRPr>
              </a:p>
            </p:txBody>
          </p:sp>
        </p:grpSp>
        <p:grpSp>
          <p:nvGrpSpPr>
            <p:cNvPr id="22" name="Group 21">
              <a:extLst>
                <a:ext uri="{FF2B5EF4-FFF2-40B4-BE49-F238E27FC236}">
                  <a16:creationId xmlns:a16="http://schemas.microsoft.com/office/drawing/2014/main" id="{71981DDA-9378-4D4A-A44F-0F48C16F05FE}"/>
                </a:ext>
              </a:extLst>
            </p:cNvPr>
            <p:cNvGrpSpPr/>
            <p:nvPr/>
          </p:nvGrpSpPr>
          <p:grpSpPr>
            <a:xfrm>
              <a:off x="8383610" y="3457953"/>
              <a:ext cx="1193237" cy="1655689"/>
              <a:chOff x="8500494" y="3170850"/>
              <a:chExt cx="1193237" cy="1655689"/>
            </a:xfrm>
          </p:grpSpPr>
          <p:cxnSp>
            <p:nvCxnSpPr>
              <p:cNvPr id="29" name="Straight Arrow Connector 28">
                <a:extLst>
                  <a:ext uri="{FF2B5EF4-FFF2-40B4-BE49-F238E27FC236}">
                    <a16:creationId xmlns:a16="http://schemas.microsoft.com/office/drawing/2014/main" id="{809FFDE4-4B11-41F3-8782-27C71FA27890}"/>
                  </a:ext>
                </a:extLst>
              </p:cNvPr>
              <p:cNvCxnSpPr/>
              <p:nvPr/>
            </p:nvCxnSpPr>
            <p:spPr bwMode="auto">
              <a:xfrm flipV="1">
                <a:off x="8979099" y="3170850"/>
                <a:ext cx="302966" cy="783647"/>
              </a:xfrm>
              <a:prstGeom prst="straightConnector1">
                <a:avLst/>
              </a:prstGeom>
              <a:noFill/>
              <a:ln w="50800" cap="flat" cmpd="sng" algn="ctr">
                <a:solidFill>
                  <a:schemeClr val="accent2"/>
                </a:solidFill>
                <a:prstDash val="solid"/>
                <a:round/>
                <a:headEnd type="none" w="med" len="med"/>
                <a:tailEnd type="triangle"/>
              </a:ln>
              <a:effectLst/>
            </p:spPr>
          </p:cxnSp>
          <p:cxnSp>
            <p:nvCxnSpPr>
              <p:cNvPr id="30" name="Straight Arrow Connector 29">
                <a:extLst>
                  <a:ext uri="{FF2B5EF4-FFF2-40B4-BE49-F238E27FC236}">
                    <a16:creationId xmlns:a16="http://schemas.microsoft.com/office/drawing/2014/main" id="{B7CC27D4-6FF5-4582-ABEC-3392A2CBC072}"/>
                  </a:ext>
                </a:extLst>
              </p:cNvPr>
              <p:cNvCxnSpPr/>
              <p:nvPr/>
            </p:nvCxnSpPr>
            <p:spPr bwMode="auto">
              <a:xfrm>
                <a:off x="8992747" y="4134561"/>
                <a:ext cx="240956" cy="691978"/>
              </a:xfrm>
              <a:prstGeom prst="straightConnector1">
                <a:avLst/>
              </a:prstGeom>
              <a:noFill/>
              <a:ln w="50800" cap="flat" cmpd="sng" algn="ctr">
                <a:solidFill>
                  <a:schemeClr val="accent2"/>
                </a:solidFill>
                <a:prstDash val="solid"/>
                <a:round/>
                <a:headEnd type="none" w="med" len="med"/>
                <a:tailEnd type="triangle"/>
              </a:ln>
              <a:effectLst/>
            </p:spPr>
          </p:cxnSp>
          <p:cxnSp>
            <p:nvCxnSpPr>
              <p:cNvPr id="31" name="Straight Arrow Connector 30">
                <a:extLst>
                  <a:ext uri="{FF2B5EF4-FFF2-40B4-BE49-F238E27FC236}">
                    <a16:creationId xmlns:a16="http://schemas.microsoft.com/office/drawing/2014/main" id="{410BD127-2AC5-4630-95DA-98502FA3FF54}"/>
                  </a:ext>
                </a:extLst>
              </p:cNvPr>
              <p:cNvCxnSpPr/>
              <p:nvPr/>
            </p:nvCxnSpPr>
            <p:spPr bwMode="auto">
              <a:xfrm flipV="1">
                <a:off x="9060825" y="3911698"/>
                <a:ext cx="632906" cy="75410"/>
              </a:xfrm>
              <a:prstGeom prst="straightConnector1">
                <a:avLst/>
              </a:prstGeom>
              <a:noFill/>
              <a:ln w="50800" cap="flat" cmpd="sng" algn="ctr">
                <a:solidFill>
                  <a:schemeClr val="accent2"/>
                </a:solidFill>
                <a:prstDash val="solid"/>
                <a:round/>
                <a:headEnd type="none" w="med" len="med"/>
                <a:tailEnd type="triangle"/>
              </a:ln>
              <a:effectLst/>
            </p:spPr>
          </p:cxnSp>
          <p:cxnSp>
            <p:nvCxnSpPr>
              <p:cNvPr id="32" name="Straight Arrow Connector 31">
                <a:extLst>
                  <a:ext uri="{FF2B5EF4-FFF2-40B4-BE49-F238E27FC236}">
                    <a16:creationId xmlns:a16="http://schemas.microsoft.com/office/drawing/2014/main" id="{BD7098AB-F7D4-4623-8606-B218A7930339}"/>
                  </a:ext>
                </a:extLst>
              </p:cNvPr>
              <p:cNvCxnSpPr/>
              <p:nvPr/>
            </p:nvCxnSpPr>
            <p:spPr bwMode="auto">
              <a:xfrm flipH="1">
                <a:off x="8500494" y="4057367"/>
                <a:ext cx="420776" cy="376565"/>
              </a:xfrm>
              <a:prstGeom prst="straightConnector1">
                <a:avLst/>
              </a:prstGeom>
              <a:noFill/>
              <a:ln w="50800" cap="flat" cmpd="sng" algn="ctr">
                <a:solidFill>
                  <a:schemeClr val="accent2"/>
                </a:solidFill>
                <a:prstDash val="solid"/>
                <a:round/>
                <a:headEnd type="none" w="med" len="med"/>
                <a:tailEnd type="triangle"/>
              </a:ln>
              <a:effectLst/>
            </p:spPr>
          </p:cxnSp>
          <p:sp>
            <p:nvSpPr>
              <p:cNvPr id="33" name="Oval 32">
                <a:extLst>
                  <a:ext uri="{FF2B5EF4-FFF2-40B4-BE49-F238E27FC236}">
                    <a16:creationId xmlns:a16="http://schemas.microsoft.com/office/drawing/2014/main" id="{7A384F93-E3FD-4C81-8B4F-796147407132}"/>
                  </a:ext>
                </a:extLst>
              </p:cNvPr>
              <p:cNvSpPr/>
              <p:nvPr/>
            </p:nvSpPr>
            <p:spPr bwMode="auto">
              <a:xfrm>
                <a:off x="8874066" y="3940849"/>
                <a:ext cx="210065" cy="214184"/>
              </a:xfrm>
              <a:prstGeom prst="ellipse">
                <a:avLst/>
              </a:prstGeom>
              <a:solidFill>
                <a:schemeClr val="tx2"/>
              </a:solidFill>
              <a:ln w="50800" cap="flat" cmpd="sng" algn="ctr">
                <a:no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defTabSz="914126" eaLnBrk="0" fontAlgn="base" hangingPunct="0">
                  <a:spcBef>
                    <a:spcPct val="0"/>
                  </a:spcBef>
                  <a:spcAft>
                    <a:spcPct val="0"/>
                  </a:spcAft>
                </a:pPr>
                <a:endParaRPr lang="en-GB" sz="1799" b="1">
                  <a:solidFill>
                    <a:prstClr val="black"/>
                  </a:solidFill>
                  <a:latin typeface="Arial" charset="0"/>
                </a:endParaRPr>
              </a:p>
            </p:txBody>
          </p:sp>
        </p:grpSp>
        <p:grpSp>
          <p:nvGrpSpPr>
            <p:cNvPr id="23" name="Group 22">
              <a:extLst>
                <a:ext uri="{FF2B5EF4-FFF2-40B4-BE49-F238E27FC236}">
                  <a16:creationId xmlns:a16="http://schemas.microsoft.com/office/drawing/2014/main" id="{54992F4D-12DA-47F0-86EA-186664C2DD51}"/>
                </a:ext>
              </a:extLst>
            </p:cNvPr>
            <p:cNvGrpSpPr/>
            <p:nvPr/>
          </p:nvGrpSpPr>
          <p:grpSpPr>
            <a:xfrm>
              <a:off x="7338942" y="4353045"/>
              <a:ext cx="1140850" cy="1048393"/>
              <a:chOff x="4800483" y="4491975"/>
              <a:chExt cx="1140850" cy="1048393"/>
            </a:xfrm>
          </p:grpSpPr>
          <p:cxnSp>
            <p:nvCxnSpPr>
              <p:cNvPr id="24" name="Straight Arrow Connector 23">
                <a:extLst>
                  <a:ext uri="{FF2B5EF4-FFF2-40B4-BE49-F238E27FC236}">
                    <a16:creationId xmlns:a16="http://schemas.microsoft.com/office/drawing/2014/main" id="{8ECF2DA2-BCC4-496E-90CE-107C8F58ED49}"/>
                  </a:ext>
                </a:extLst>
              </p:cNvPr>
              <p:cNvCxnSpPr/>
              <p:nvPr/>
            </p:nvCxnSpPr>
            <p:spPr bwMode="auto">
              <a:xfrm flipH="1">
                <a:off x="5383639" y="5152556"/>
                <a:ext cx="187282" cy="387812"/>
              </a:xfrm>
              <a:prstGeom prst="straightConnector1">
                <a:avLst/>
              </a:prstGeom>
              <a:noFill/>
              <a:ln w="50800" cap="flat" cmpd="sng" algn="ctr">
                <a:solidFill>
                  <a:schemeClr val="accent2"/>
                </a:solidFill>
                <a:prstDash val="solid"/>
                <a:round/>
                <a:headEnd type="none" w="med" len="med"/>
                <a:tailEnd type="triangle"/>
              </a:ln>
              <a:effectLst/>
            </p:spPr>
          </p:cxnSp>
          <p:cxnSp>
            <p:nvCxnSpPr>
              <p:cNvPr id="25" name="Straight Arrow Connector 24">
                <a:extLst>
                  <a:ext uri="{FF2B5EF4-FFF2-40B4-BE49-F238E27FC236}">
                    <a16:creationId xmlns:a16="http://schemas.microsoft.com/office/drawing/2014/main" id="{9FD66FF8-228A-4F17-8A24-A15E208C09F5}"/>
                  </a:ext>
                </a:extLst>
              </p:cNvPr>
              <p:cNvCxnSpPr/>
              <p:nvPr/>
            </p:nvCxnSpPr>
            <p:spPr bwMode="auto">
              <a:xfrm flipH="1" flipV="1">
                <a:off x="4800483" y="4558333"/>
                <a:ext cx="745864" cy="471456"/>
              </a:xfrm>
              <a:prstGeom prst="straightConnector1">
                <a:avLst/>
              </a:prstGeom>
              <a:noFill/>
              <a:ln w="50800" cap="flat" cmpd="sng" algn="ctr">
                <a:solidFill>
                  <a:schemeClr val="accent2"/>
                </a:solidFill>
                <a:prstDash val="solid"/>
                <a:round/>
                <a:headEnd type="none" w="med" len="med"/>
                <a:tailEnd type="triangle"/>
              </a:ln>
              <a:effectLst/>
            </p:spPr>
          </p:cxnSp>
          <p:cxnSp>
            <p:nvCxnSpPr>
              <p:cNvPr id="26" name="Straight Arrow Connector 25">
                <a:extLst>
                  <a:ext uri="{FF2B5EF4-FFF2-40B4-BE49-F238E27FC236}">
                    <a16:creationId xmlns:a16="http://schemas.microsoft.com/office/drawing/2014/main" id="{4467BA59-94F0-4A3D-B8AF-ED936FEC7337}"/>
                  </a:ext>
                </a:extLst>
              </p:cNvPr>
              <p:cNvCxnSpPr/>
              <p:nvPr/>
            </p:nvCxnSpPr>
            <p:spPr bwMode="auto">
              <a:xfrm>
                <a:off x="5700377" y="5161280"/>
                <a:ext cx="240956" cy="210699"/>
              </a:xfrm>
              <a:prstGeom prst="straightConnector1">
                <a:avLst/>
              </a:prstGeom>
              <a:noFill/>
              <a:ln w="50800" cap="flat" cmpd="sng" algn="ctr">
                <a:solidFill>
                  <a:schemeClr val="accent2"/>
                </a:solidFill>
                <a:prstDash val="solid"/>
                <a:round/>
                <a:headEnd type="none" w="med" len="med"/>
                <a:tailEnd type="triangle"/>
              </a:ln>
              <a:effectLst/>
            </p:spPr>
          </p:cxnSp>
          <p:cxnSp>
            <p:nvCxnSpPr>
              <p:cNvPr id="27" name="Straight Arrow Connector 26">
                <a:extLst>
                  <a:ext uri="{FF2B5EF4-FFF2-40B4-BE49-F238E27FC236}">
                    <a16:creationId xmlns:a16="http://schemas.microsoft.com/office/drawing/2014/main" id="{D6DD412B-52EF-4DB4-840F-8F321F195EAA}"/>
                  </a:ext>
                </a:extLst>
              </p:cNvPr>
              <p:cNvCxnSpPr/>
              <p:nvPr/>
            </p:nvCxnSpPr>
            <p:spPr bwMode="auto">
              <a:xfrm flipH="1" flipV="1">
                <a:off x="5552577" y="4491975"/>
                <a:ext cx="79559" cy="551163"/>
              </a:xfrm>
              <a:prstGeom prst="straightConnector1">
                <a:avLst/>
              </a:prstGeom>
              <a:noFill/>
              <a:ln w="50800" cap="flat" cmpd="sng" algn="ctr">
                <a:solidFill>
                  <a:schemeClr val="accent2"/>
                </a:solidFill>
                <a:prstDash val="solid"/>
                <a:round/>
                <a:headEnd type="none" w="med" len="med"/>
                <a:tailEnd type="triangle"/>
              </a:ln>
              <a:effectLst/>
            </p:spPr>
          </p:cxnSp>
          <p:sp>
            <p:nvSpPr>
              <p:cNvPr id="28" name="Oval 27">
                <a:extLst>
                  <a:ext uri="{FF2B5EF4-FFF2-40B4-BE49-F238E27FC236}">
                    <a16:creationId xmlns:a16="http://schemas.microsoft.com/office/drawing/2014/main" id="{3FBF083A-C733-4499-870F-A25421975284}"/>
                  </a:ext>
                </a:extLst>
              </p:cNvPr>
              <p:cNvSpPr/>
              <p:nvPr/>
            </p:nvSpPr>
            <p:spPr bwMode="auto">
              <a:xfrm>
                <a:off x="5533334" y="4976563"/>
                <a:ext cx="210065" cy="214184"/>
              </a:xfrm>
              <a:prstGeom prst="ellipse">
                <a:avLst/>
              </a:prstGeom>
              <a:solidFill>
                <a:schemeClr val="tx2"/>
              </a:solidFill>
              <a:ln w="50800" cap="flat" cmpd="sng" algn="ctr">
                <a:no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defTabSz="914126" eaLnBrk="0" fontAlgn="base" hangingPunct="0">
                  <a:spcBef>
                    <a:spcPct val="0"/>
                  </a:spcBef>
                  <a:spcAft>
                    <a:spcPct val="0"/>
                  </a:spcAft>
                </a:pPr>
                <a:endParaRPr lang="en-GB" sz="1799" b="1">
                  <a:solidFill>
                    <a:prstClr val="black"/>
                  </a:solidFill>
                  <a:latin typeface="Arial" charset="0"/>
                </a:endParaRPr>
              </a:p>
            </p:txBody>
          </p:sp>
        </p:grpSp>
      </p:grpSp>
      <p:sp>
        <p:nvSpPr>
          <p:cNvPr id="39" name="TextBox 38">
            <a:extLst>
              <a:ext uri="{FF2B5EF4-FFF2-40B4-BE49-F238E27FC236}">
                <a16:creationId xmlns:a16="http://schemas.microsoft.com/office/drawing/2014/main" id="{C2CF8889-7AAE-4ADC-A775-850A33FAD3B8}"/>
              </a:ext>
            </a:extLst>
          </p:cNvPr>
          <p:cNvSpPr txBox="1"/>
          <p:nvPr/>
        </p:nvSpPr>
        <p:spPr>
          <a:xfrm>
            <a:off x="55030" y="2006228"/>
            <a:ext cx="4208261" cy="369236"/>
          </a:xfrm>
          <a:prstGeom prst="rect">
            <a:avLst/>
          </a:prstGeom>
          <a:noFill/>
        </p:spPr>
        <p:txBody>
          <a:bodyPr wrap="none" rtlCol="0">
            <a:spAutoFit/>
          </a:bodyPr>
          <a:lstStyle/>
          <a:p>
            <a:pPr defTabSz="914126"/>
            <a:r>
              <a:rPr lang="en-GB" sz="1799" b="1" dirty="0">
                <a:solidFill>
                  <a:prstClr val="black"/>
                </a:solidFill>
                <a:latin typeface="Calibri" panose="020F0502020204030204"/>
              </a:rPr>
              <a:t>Re-centre perturbations on single Analysis</a:t>
            </a:r>
          </a:p>
        </p:txBody>
      </p:sp>
      <p:sp>
        <p:nvSpPr>
          <p:cNvPr id="40" name="TextBox 39">
            <a:extLst>
              <a:ext uri="{FF2B5EF4-FFF2-40B4-BE49-F238E27FC236}">
                <a16:creationId xmlns:a16="http://schemas.microsoft.com/office/drawing/2014/main" id="{44A85490-D66C-4192-AD58-351FD67783DC}"/>
              </a:ext>
            </a:extLst>
          </p:cNvPr>
          <p:cNvSpPr txBox="1"/>
          <p:nvPr/>
        </p:nvSpPr>
        <p:spPr>
          <a:xfrm>
            <a:off x="46712" y="4191608"/>
            <a:ext cx="4514356" cy="369236"/>
          </a:xfrm>
          <a:prstGeom prst="rect">
            <a:avLst/>
          </a:prstGeom>
          <a:noFill/>
        </p:spPr>
        <p:txBody>
          <a:bodyPr wrap="none" rtlCol="0">
            <a:spAutoFit/>
          </a:bodyPr>
          <a:lstStyle/>
          <a:p>
            <a:pPr defTabSz="914126"/>
            <a:r>
              <a:rPr lang="en-GB" sz="1799" b="1" dirty="0">
                <a:solidFill>
                  <a:prstClr val="black"/>
                </a:solidFill>
                <a:latin typeface="Calibri" panose="020F0502020204030204"/>
              </a:rPr>
              <a:t>Re-centre perturbations on multiple Analyses</a:t>
            </a:r>
          </a:p>
        </p:txBody>
      </p:sp>
      <p:sp>
        <p:nvSpPr>
          <p:cNvPr id="41" name="Rectangle 40">
            <a:extLst>
              <a:ext uri="{FF2B5EF4-FFF2-40B4-BE49-F238E27FC236}">
                <a16:creationId xmlns:a16="http://schemas.microsoft.com/office/drawing/2014/main" id="{E6800FAE-D38F-4EE7-B2A8-3664E078B4FE}"/>
              </a:ext>
            </a:extLst>
          </p:cNvPr>
          <p:cNvSpPr/>
          <p:nvPr/>
        </p:nvSpPr>
        <p:spPr>
          <a:xfrm>
            <a:off x="46713" y="538816"/>
            <a:ext cx="5732472" cy="1476943"/>
          </a:xfrm>
          <a:prstGeom prst="rect">
            <a:avLst/>
          </a:prstGeom>
        </p:spPr>
        <p:txBody>
          <a:bodyPr wrap="square">
            <a:spAutoFit/>
          </a:bodyPr>
          <a:lstStyle/>
          <a:p>
            <a:pPr defTabSz="914126"/>
            <a:r>
              <a:rPr lang="en-GB" sz="1799" dirty="0">
                <a:solidFill>
                  <a:prstClr val="black"/>
                </a:solidFill>
                <a:latin typeface="Calibri" panose="020F0502020204030204"/>
              </a:rPr>
              <a:t>Here: centre on a small number of HRES like analyses with different satellite </a:t>
            </a:r>
            <a:r>
              <a:rPr lang="en-GB" sz="1799" dirty="0" err="1">
                <a:solidFill>
                  <a:prstClr val="black"/>
                </a:solidFill>
                <a:latin typeface="Calibri" panose="020F0502020204030204"/>
              </a:rPr>
              <a:t>obs</a:t>
            </a:r>
            <a:r>
              <a:rPr lang="en-GB" sz="1799" dirty="0">
                <a:solidFill>
                  <a:prstClr val="black"/>
                </a:solidFill>
                <a:latin typeface="Calibri" panose="020F0502020204030204"/>
              </a:rPr>
              <a:t> selection for thinning. No model </a:t>
            </a:r>
            <a:r>
              <a:rPr lang="en-GB" sz="1799" dirty="0" err="1">
                <a:solidFill>
                  <a:prstClr val="black"/>
                </a:solidFill>
                <a:latin typeface="Calibri" panose="020F0502020204030204"/>
              </a:rPr>
              <a:t>unc</a:t>
            </a:r>
            <a:r>
              <a:rPr lang="en-GB" sz="1799" dirty="0">
                <a:solidFill>
                  <a:prstClr val="black"/>
                </a:solidFill>
                <a:latin typeface="Calibri" panose="020F0502020204030204"/>
              </a:rPr>
              <a:t>. representation and </a:t>
            </a:r>
            <a:r>
              <a:rPr lang="en-GB" sz="1799" dirty="0" err="1">
                <a:solidFill>
                  <a:prstClr val="black"/>
                </a:solidFill>
                <a:latin typeface="Calibri" panose="020F0502020204030204"/>
              </a:rPr>
              <a:t>obs</a:t>
            </a:r>
            <a:r>
              <a:rPr lang="en-GB" sz="1799" dirty="0">
                <a:solidFill>
                  <a:prstClr val="black"/>
                </a:solidFill>
                <a:latin typeface="Calibri" panose="020F0502020204030204"/>
              </a:rPr>
              <a:t> perturbations in the centre analyses to limit sampling uncertainty (see </a:t>
            </a:r>
            <a:r>
              <a:rPr lang="en-GB" sz="1799" dirty="0" err="1">
                <a:solidFill>
                  <a:prstClr val="black"/>
                </a:solidFill>
                <a:latin typeface="Calibri" panose="020F0502020204030204"/>
              </a:rPr>
              <a:t>Hólm</a:t>
            </a:r>
            <a:r>
              <a:rPr lang="en-GB" sz="1799" dirty="0">
                <a:solidFill>
                  <a:prstClr val="black"/>
                </a:solidFill>
                <a:latin typeface="Calibri" panose="020F0502020204030204"/>
              </a:rPr>
              <a:t>, 2018 for details).</a:t>
            </a:r>
          </a:p>
        </p:txBody>
      </p:sp>
      <p:pic>
        <p:nvPicPr>
          <p:cNvPr id="42" name="Picture 41">
            <a:extLst>
              <a:ext uri="{FF2B5EF4-FFF2-40B4-BE49-F238E27FC236}">
                <a16:creationId xmlns:a16="http://schemas.microsoft.com/office/drawing/2014/main" id="{34CE5656-8A0F-41AA-A7F8-ED1B4D9B4436}"/>
              </a:ext>
            </a:extLst>
          </p:cNvPr>
          <p:cNvPicPr>
            <a:picLocks noChangeAspect="1"/>
          </p:cNvPicPr>
          <p:nvPr/>
        </p:nvPicPr>
        <p:blipFill>
          <a:blip r:embed="rId2"/>
          <a:stretch>
            <a:fillRect/>
          </a:stretch>
        </p:blipFill>
        <p:spPr>
          <a:xfrm>
            <a:off x="6373034" y="826215"/>
            <a:ext cx="5256431" cy="5513539"/>
          </a:xfrm>
          <a:prstGeom prst="rect">
            <a:avLst/>
          </a:prstGeom>
        </p:spPr>
      </p:pic>
      <p:sp>
        <p:nvSpPr>
          <p:cNvPr id="43" name="TextBox 42">
            <a:extLst>
              <a:ext uri="{FF2B5EF4-FFF2-40B4-BE49-F238E27FC236}">
                <a16:creationId xmlns:a16="http://schemas.microsoft.com/office/drawing/2014/main" id="{58DD35B0-0C88-4AFB-A32D-F39499E8C3E7}"/>
              </a:ext>
            </a:extLst>
          </p:cNvPr>
          <p:cNvSpPr txBox="1"/>
          <p:nvPr/>
        </p:nvSpPr>
        <p:spPr>
          <a:xfrm>
            <a:off x="6373035" y="279188"/>
            <a:ext cx="5521577" cy="369236"/>
          </a:xfrm>
          <a:prstGeom prst="rect">
            <a:avLst/>
          </a:prstGeom>
          <a:noFill/>
        </p:spPr>
        <p:txBody>
          <a:bodyPr wrap="square" rtlCol="0">
            <a:spAutoFit/>
          </a:bodyPr>
          <a:lstStyle/>
          <a:p>
            <a:pPr defTabSz="914126"/>
            <a:r>
              <a:rPr lang="en-GB" sz="1799" dirty="0">
                <a:solidFill>
                  <a:prstClr val="black"/>
                </a:solidFill>
                <a:latin typeface="Calibri" panose="020F0502020204030204"/>
              </a:rPr>
              <a:t>TCo639 experiments Analysis + ENS, verified against </a:t>
            </a:r>
            <a:r>
              <a:rPr lang="en-GB" sz="1799" dirty="0" err="1">
                <a:solidFill>
                  <a:prstClr val="black"/>
                </a:solidFill>
                <a:latin typeface="Calibri" panose="020F0502020204030204"/>
              </a:rPr>
              <a:t>Oper</a:t>
            </a:r>
            <a:endParaRPr lang="en-GB" sz="1799" dirty="0">
              <a:solidFill>
                <a:prstClr val="black"/>
              </a:solidFill>
              <a:latin typeface="Calibri" panose="020F0502020204030204"/>
            </a:endParaRPr>
          </a:p>
        </p:txBody>
      </p:sp>
    </p:spTree>
    <p:extLst>
      <p:ext uri="{BB962C8B-B14F-4D97-AF65-F5344CB8AC3E}">
        <p14:creationId xmlns:p14="http://schemas.microsoft.com/office/powerpoint/2010/main" val="27780472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4988" r="55951" b="55959"/>
          <a:stretch/>
        </p:blipFill>
        <p:spPr>
          <a:xfrm>
            <a:off x="7943641" y="2051459"/>
            <a:ext cx="3422227" cy="4466397"/>
          </a:xfrm>
          <a:prstGeom prst="rect">
            <a:avLst/>
          </a:prstGeom>
        </p:spPr>
      </p:pic>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l="84737" t="8858" r="2046" b="7576"/>
          <a:stretch/>
        </p:blipFill>
        <p:spPr>
          <a:xfrm rot="5400000">
            <a:off x="3610202" y="3345087"/>
            <a:ext cx="630072" cy="5864279"/>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680" t="32308" r="21579"/>
          <a:stretch/>
        </p:blipFill>
        <p:spPr>
          <a:xfrm>
            <a:off x="370886" y="840894"/>
            <a:ext cx="3554353" cy="2277547"/>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3076" t="31453" r="21700"/>
          <a:stretch/>
        </p:blipFill>
        <p:spPr>
          <a:xfrm>
            <a:off x="4135877" y="840894"/>
            <a:ext cx="3638199" cy="2345527"/>
          </a:xfrm>
          <a:prstGeom prst="rect">
            <a:avLst/>
          </a:prstGeom>
        </p:spPr>
      </p:pic>
      <p:sp>
        <p:nvSpPr>
          <p:cNvPr id="8" name="TextBox 7"/>
          <p:cNvSpPr txBox="1"/>
          <p:nvPr/>
        </p:nvSpPr>
        <p:spPr>
          <a:xfrm>
            <a:off x="8277857" y="620636"/>
            <a:ext cx="3747373" cy="707886"/>
          </a:xfrm>
          <a:prstGeom prst="rect">
            <a:avLst/>
          </a:prstGeom>
          <a:noFill/>
          <a:ln w="38100" cmpd="sng">
            <a:solidFill>
              <a:srgbClr val="FF0000"/>
            </a:solidFill>
          </a:ln>
        </p:spPr>
        <p:txBody>
          <a:bodyPr wrap="none" rtlCol="0">
            <a:spAutoFit/>
          </a:bodyPr>
          <a:lstStyle/>
          <a:p>
            <a:r>
              <a:rPr lang="en-US" sz="2000" dirty="0">
                <a:latin typeface="Calibri" panose="020F0502020204030204" pitchFamily="34" charset="0"/>
                <a:cs typeface="Calibri" panose="020F0502020204030204" pitchFamily="34" charset="0"/>
              </a:rPr>
              <a:t>Impact on albedo and momentum</a:t>
            </a:r>
          </a:p>
          <a:p>
            <a:pPr marL="285750" indent="-285750">
              <a:buFont typeface="Wingdings" charset="0"/>
              <a:buChar char="à"/>
            </a:pPr>
            <a:r>
              <a:rPr lang="en-US" sz="2000" dirty="0">
                <a:latin typeface="Calibri" panose="020F0502020204030204" pitchFamily="34" charset="0"/>
                <a:cs typeface="Calibri" panose="020F0502020204030204" pitchFamily="34" charset="0"/>
                <a:sym typeface="Wingdings"/>
              </a:rPr>
              <a:t>Modifies the jet circulation</a:t>
            </a:r>
          </a:p>
        </p:txBody>
      </p:sp>
      <p:sp>
        <p:nvSpPr>
          <p:cNvPr id="9" name="TextShape 2"/>
          <p:cNvSpPr txBox="1"/>
          <p:nvPr/>
        </p:nvSpPr>
        <p:spPr>
          <a:xfrm>
            <a:off x="-238546" y="-262410"/>
            <a:ext cx="11938066" cy="1055520"/>
          </a:xfrm>
          <a:prstGeom prst="rect">
            <a:avLst/>
          </a:prstGeom>
          <a:noFill/>
          <a:ln>
            <a:noFill/>
          </a:ln>
        </p:spPr>
        <p:txBody>
          <a:bodyPr lIns="0" tIns="0" rIns="0" bIns="0" anchor="ctr"/>
          <a:lstStyle/>
          <a:p>
            <a:pPr algn="ctr">
              <a:lnSpc>
                <a:spcPct val="100000"/>
              </a:lnSpc>
            </a:pPr>
            <a:r>
              <a:rPr lang="en-GB" sz="2800" b="1" u="sng" spc="-1" dirty="0">
                <a:solidFill>
                  <a:srgbClr val="1F497D"/>
                </a:solidFill>
                <a:uFill>
                  <a:solidFill>
                    <a:srgbClr val="FFFFFF"/>
                  </a:solidFill>
                </a:uFill>
                <a:latin typeface="+mj-lt"/>
              </a:rPr>
              <a:t>Snow cover data assimilation over the HTP</a:t>
            </a:r>
            <a:endParaRPr lang="en-US" b="1" spc="-1" dirty="0">
              <a:solidFill>
                <a:srgbClr val="1F497D"/>
              </a:solidFill>
              <a:uFill>
                <a:solidFill>
                  <a:srgbClr val="FFFFFF"/>
                </a:solidFill>
              </a:uFill>
              <a:latin typeface="+mj-lt"/>
            </a:endParaRPr>
          </a:p>
        </p:txBody>
      </p:sp>
      <p:sp>
        <p:nvSpPr>
          <p:cNvPr id="10" name="TextBox 9"/>
          <p:cNvSpPr txBox="1"/>
          <p:nvPr/>
        </p:nvSpPr>
        <p:spPr>
          <a:xfrm>
            <a:off x="1793676" y="2339106"/>
            <a:ext cx="2172390" cy="646331"/>
          </a:xfrm>
          <a:prstGeom prst="rect">
            <a:avLst/>
          </a:prstGeom>
          <a:noFill/>
        </p:spPr>
        <p:txBody>
          <a:bodyPr wrap="none" rtlCol="0">
            <a:spAutoFit/>
          </a:bodyPr>
          <a:lstStyle/>
          <a:p>
            <a:pPr algn="r"/>
            <a:r>
              <a:rPr lang="en-US" dirty="0"/>
              <a:t>CTRL</a:t>
            </a:r>
          </a:p>
          <a:p>
            <a:r>
              <a:rPr lang="en-US" dirty="0"/>
              <a:t>Overestimate snow</a:t>
            </a:r>
          </a:p>
        </p:txBody>
      </p:sp>
      <p:sp>
        <p:nvSpPr>
          <p:cNvPr id="11" name="TextBox 10"/>
          <p:cNvSpPr txBox="1"/>
          <p:nvPr/>
        </p:nvSpPr>
        <p:spPr>
          <a:xfrm>
            <a:off x="5436046" y="2391994"/>
            <a:ext cx="2378137" cy="646331"/>
          </a:xfrm>
          <a:prstGeom prst="rect">
            <a:avLst/>
          </a:prstGeom>
          <a:noFill/>
        </p:spPr>
        <p:txBody>
          <a:bodyPr wrap="none" rtlCol="0">
            <a:spAutoFit/>
          </a:bodyPr>
          <a:lstStyle/>
          <a:p>
            <a:r>
              <a:rPr lang="en-US" dirty="0"/>
              <a:t>Test (snow cover DA)</a:t>
            </a:r>
          </a:p>
          <a:p>
            <a:r>
              <a:rPr lang="en-US" dirty="0"/>
              <a:t>More realistic snow</a:t>
            </a:r>
          </a:p>
        </p:txBody>
      </p:sp>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t="28352" r="13416" b="49374"/>
          <a:stretch/>
        </p:blipFill>
        <p:spPr>
          <a:xfrm>
            <a:off x="756920" y="3622842"/>
            <a:ext cx="6177660" cy="2339348"/>
          </a:xfrm>
          <a:prstGeom prst="rect">
            <a:avLst/>
          </a:prstGeom>
        </p:spPr>
      </p:pic>
      <p:sp>
        <p:nvSpPr>
          <p:cNvPr id="15" name="TextBox 14"/>
          <p:cNvSpPr txBox="1"/>
          <p:nvPr/>
        </p:nvSpPr>
        <p:spPr>
          <a:xfrm>
            <a:off x="1307680" y="6224479"/>
            <a:ext cx="378630" cy="369332"/>
          </a:xfrm>
          <a:prstGeom prst="rect">
            <a:avLst/>
          </a:prstGeom>
          <a:noFill/>
        </p:spPr>
        <p:txBody>
          <a:bodyPr wrap="none" rtlCol="0">
            <a:spAutoFit/>
          </a:bodyPr>
          <a:lstStyle/>
          <a:p>
            <a:r>
              <a:rPr lang="en-GB" dirty="0">
                <a:sym typeface="Wingdings" panose="05000000000000000000" pitchFamily="2" charset="2"/>
              </a:rPr>
              <a:t></a:t>
            </a:r>
            <a:endParaRPr lang="en-GB" dirty="0"/>
          </a:p>
        </p:txBody>
      </p:sp>
      <p:sp>
        <p:nvSpPr>
          <p:cNvPr id="2" name="TextBox 1"/>
          <p:cNvSpPr txBox="1"/>
          <p:nvPr/>
        </p:nvSpPr>
        <p:spPr>
          <a:xfrm>
            <a:off x="8636118" y="1477772"/>
            <a:ext cx="2408185" cy="646331"/>
          </a:xfrm>
          <a:prstGeom prst="rect">
            <a:avLst/>
          </a:prstGeom>
          <a:noFill/>
        </p:spPr>
        <p:txBody>
          <a:bodyPr wrap="none" rtlCol="0">
            <a:spAutoFit/>
          </a:bodyPr>
          <a:lstStyle/>
          <a:p>
            <a:pPr algn="ctr"/>
            <a:r>
              <a:rPr lang="en-US" dirty="0"/>
              <a:t>Change in error R</a:t>
            </a:r>
          </a:p>
          <a:p>
            <a:r>
              <a:rPr lang="en-US" dirty="0"/>
              <a:t>Oct 2011 </a:t>
            </a:r>
            <a:r>
              <a:rPr lang="mr-IN" dirty="0"/>
              <a:t>–</a:t>
            </a:r>
            <a:r>
              <a:rPr lang="en-US" dirty="0"/>
              <a:t> June 2012</a:t>
            </a:r>
          </a:p>
        </p:txBody>
      </p:sp>
      <p:sp>
        <p:nvSpPr>
          <p:cNvPr id="20" name="TextBox 19"/>
          <p:cNvSpPr txBox="1"/>
          <p:nvPr/>
        </p:nvSpPr>
        <p:spPr>
          <a:xfrm>
            <a:off x="2628283" y="3515119"/>
            <a:ext cx="2408185" cy="646331"/>
          </a:xfrm>
          <a:prstGeom prst="rect">
            <a:avLst/>
          </a:prstGeom>
          <a:noFill/>
        </p:spPr>
        <p:txBody>
          <a:bodyPr wrap="none" rtlCol="0">
            <a:spAutoFit/>
          </a:bodyPr>
          <a:lstStyle/>
          <a:p>
            <a:pPr algn="ctr"/>
            <a:r>
              <a:rPr lang="en-US" dirty="0"/>
              <a:t>Change in error T</a:t>
            </a:r>
          </a:p>
          <a:p>
            <a:r>
              <a:rPr lang="en-US" dirty="0"/>
              <a:t>Oct 2011 </a:t>
            </a:r>
            <a:r>
              <a:rPr lang="mr-IN" dirty="0"/>
              <a:t>–</a:t>
            </a:r>
            <a:r>
              <a:rPr lang="en-US" dirty="0"/>
              <a:t> June 2012</a:t>
            </a:r>
          </a:p>
        </p:txBody>
      </p:sp>
    </p:spTree>
    <p:extLst>
      <p:ext uri="{BB962C8B-B14F-4D97-AF65-F5344CB8AC3E}">
        <p14:creationId xmlns:p14="http://schemas.microsoft.com/office/powerpoint/2010/main" val="23896499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2AB48-11D2-4E32-818D-A52A348B89D1}"/>
              </a:ext>
            </a:extLst>
          </p:cNvPr>
          <p:cNvSpPr>
            <a:spLocks noGrp="1"/>
          </p:cNvSpPr>
          <p:nvPr>
            <p:ph type="title"/>
          </p:nvPr>
        </p:nvSpPr>
        <p:spPr/>
        <p:txBody>
          <a:bodyPr/>
          <a:lstStyle/>
          <a:p>
            <a:r>
              <a:rPr lang="en-GB" dirty="0"/>
              <a:t>Collaborations and serving community: S2S project</a:t>
            </a:r>
          </a:p>
        </p:txBody>
      </p:sp>
      <p:sp>
        <p:nvSpPr>
          <p:cNvPr id="4" name="Slide Number Placeholder 3">
            <a:extLst>
              <a:ext uri="{FF2B5EF4-FFF2-40B4-BE49-F238E27FC236}">
                <a16:creationId xmlns:a16="http://schemas.microsoft.com/office/drawing/2014/main" id="{C1B587E8-D808-41D5-ADC2-4D415C3D76EF}"/>
              </a:ext>
            </a:extLst>
          </p:cNvPr>
          <p:cNvSpPr>
            <a:spLocks noGrp="1"/>
          </p:cNvSpPr>
          <p:nvPr>
            <p:ph type="sldNum" sz="quarter" idx="10"/>
          </p:nvPr>
        </p:nvSpPr>
        <p:spPr/>
        <p:txBody>
          <a:bodyPr/>
          <a:lstStyle/>
          <a:p>
            <a:fld id="{E4AB80EA-DB86-D849-B86F-15DAF31F0474}" type="slidenum">
              <a:rPr lang="en-US" smtClean="0"/>
              <a:pPr/>
              <a:t>26</a:t>
            </a:fld>
            <a:endParaRPr lang="en-US" dirty="0"/>
          </a:p>
        </p:txBody>
      </p:sp>
      <p:sp>
        <p:nvSpPr>
          <p:cNvPr id="5" name="Footer Placeholder 4">
            <a:extLst>
              <a:ext uri="{FF2B5EF4-FFF2-40B4-BE49-F238E27FC236}">
                <a16:creationId xmlns:a16="http://schemas.microsoft.com/office/drawing/2014/main" id="{BA9D8500-9306-40ED-B888-F4BEE4E107DB}"/>
              </a:ext>
            </a:extLst>
          </p:cNvPr>
          <p:cNvSpPr>
            <a:spLocks noGrp="1"/>
          </p:cNvSpPr>
          <p:nvPr>
            <p:ph type="ftr" sz="quarter" idx="3"/>
          </p:nvPr>
        </p:nvSpPr>
        <p:spPr/>
        <p:txBody>
          <a:bodyPr/>
          <a:lstStyle/>
          <a:p>
            <a:pPr algn="ctr"/>
            <a:r>
              <a:rPr lang="en-US"/>
              <a:t>European Centre for Medium-Range Weather Forecasts</a:t>
            </a:r>
            <a:endParaRPr lang="en-US" dirty="0"/>
          </a:p>
        </p:txBody>
      </p:sp>
      <p:pic>
        <p:nvPicPr>
          <p:cNvPr id="6" name="Content Placeholder 5">
            <a:extLst>
              <a:ext uri="{FF2B5EF4-FFF2-40B4-BE49-F238E27FC236}">
                <a16:creationId xmlns:a16="http://schemas.microsoft.com/office/drawing/2014/main" id="{E34AB2B4-FC8E-4A97-A6BA-BC3CDC18ED25}"/>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2573306" y="936625"/>
            <a:ext cx="7588778" cy="5371630"/>
          </a:xfrm>
          <a:prstGeom prst="rect">
            <a:avLst/>
          </a:prstGeom>
        </p:spPr>
      </p:pic>
      <p:pic>
        <p:nvPicPr>
          <p:cNvPr id="8" name="Picture 7">
            <a:extLst>
              <a:ext uri="{FF2B5EF4-FFF2-40B4-BE49-F238E27FC236}">
                <a16:creationId xmlns:a16="http://schemas.microsoft.com/office/drawing/2014/main" id="{E610E0BD-0A73-4FA5-84EC-DD14CD899A1D}"/>
              </a:ext>
            </a:extLst>
          </p:cNvPr>
          <p:cNvPicPr>
            <a:picLocks noChangeAspect="1"/>
          </p:cNvPicPr>
          <p:nvPr/>
        </p:nvPicPr>
        <p:blipFill>
          <a:blip r:embed="rId3"/>
          <a:stretch>
            <a:fillRect/>
          </a:stretch>
        </p:blipFill>
        <p:spPr>
          <a:xfrm>
            <a:off x="10784874" y="5793833"/>
            <a:ext cx="781159" cy="1028844"/>
          </a:xfrm>
          <a:prstGeom prst="rect">
            <a:avLst/>
          </a:prstGeom>
        </p:spPr>
      </p:pic>
    </p:spTree>
    <p:extLst>
      <p:ext uri="{BB962C8B-B14F-4D97-AF65-F5344CB8AC3E}">
        <p14:creationId xmlns:p14="http://schemas.microsoft.com/office/powerpoint/2010/main" val="8634519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2A5D7C-E95E-E34F-A2B2-EF3E2C0F1A88}"/>
              </a:ext>
            </a:extLst>
          </p:cNvPr>
          <p:cNvSpPr/>
          <p:nvPr/>
        </p:nvSpPr>
        <p:spPr>
          <a:xfrm>
            <a:off x="2618487" y="5765524"/>
            <a:ext cx="2265536" cy="45435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914400"/>
            <a:endParaRPr lang="en-US" sz="1188">
              <a:solidFill>
                <a:prstClr val="black"/>
              </a:solidFill>
              <a:latin typeface="Arial"/>
            </a:endParaRPr>
          </a:p>
        </p:txBody>
      </p:sp>
      <p:sp>
        <p:nvSpPr>
          <p:cNvPr id="2" name="Title 1"/>
          <p:cNvSpPr>
            <a:spLocks noGrp="1"/>
          </p:cNvSpPr>
          <p:nvPr>
            <p:ph type="title"/>
          </p:nvPr>
        </p:nvSpPr>
        <p:spPr>
          <a:xfrm>
            <a:off x="1627974" y="142727"/>
            <a:ext cx="9463306" cy="282569"/>
          </a:xfrm>
        </p:spPr>
        <p:txBody>
          <a:bodyPr/>
          <a:lstStyle/>
          <a:p>
            <a:pPr>
              <a:lnSpc>
                <a:spcPct val="120000"/>
              </a:lnSpc>
            </a:pPr>
            <a:r>
              <a:rPr lang="en-US" sz="2000" b="1" dirty="0">
                <a:solidFill>
                  <a:schemeClr val="tx1"/>
                </a:solidFill>
              </a:rPr>
              <a:t>ROADMAP FOR AN OPERATIONAL CO</a:t>
            </a:r>
            <a:r>
              <a:rPr lang="en-US" sz="2000" b="1" baseline="-25000" dirty="0">
                <a:solidFill>
                  <a:schemeClr val="tx1"/>
                </a:solidFill>
              </a:rPr>
              <a:t>2</a:t>
            </a:r>
            <a:r>
              <a:rPr lang="en-US" sz="2000" b="1" dirty="0">
                <a:solidFill>
                  <a:schemeClr val="tx1"/>
                </a:solidFill>
              </a:rPr>
              <a:t> EMISSIONS MONITORING SERVICE</a:t>
            </a:r>
          </a:p>
        </p:txBody>
      </p:sp>
      <p:grpSp>
        <p:nvGrpSpPr>
          <p:cNvPr id="35" name="Group 34">
            <a:extLst>
              <a:ext uri="{FF2B5EF4-FFF2-40B4-BE49-F238E27FC236}">
                <a16:creationId xmlns:a16="http://schemas.microsoft.com/office/drawing/2014/main" id="{FEB58E75-60BD-FC47-BFCD-23B4827F2109}"/>
              </a:ext>
            </a:extLst>
          </p:cNvPr>
          <p:cNvGrpSpPr/>
          <p:nvPr/>
        </p:nvGrpSpPr>
        <p:grpSpPr>
          <a:xfrm>
            <a:off x="2968361" y="3448252"/>
            <a:ext cx="6596795" cy="403574"/>
            <a:chOff x="1079539" y="987574"/>
            <a:chExt cx="7176728" cy="458496"/>
          </a:xfrm>
        </p:grpSpPr>
        <p:grpSp>
          <p:nvGrpSpPr>
            <p:cNvPr id="14" name="Group 13"/>
            <p:cNvGrpSpPr/>
            <p:nvPr/>
          </p:nvGrpSpPr>
          <p:grpSpPr>
            <a:xfrm>
              <a:off x="1079539" y="987574"/>
              <a:ext cx="7176728" cy="243335"/>
              <a:chOff x="1438170" y="1100220"/>
              <a:chExt cx="9571464" cy="324530"/>
            </a:xfrm>
          </p:grpSpPr>
          <p:cxnSp>
            <p:nvCxnSpPr>
              <p:cNvPr id="4" name="Straight Connector 3"/>
              <p:cNvCxnSpPr/>
              <p:nvPr/>
            </p:nvCxnSpPr>
            <p:spPr>
              <a:xfrm>
                <a:off x="1438507" y="1262485"/>
                <a:ext cx="956774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438170" y="1100220"/>
                <a:ext cx="0" cy="3245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634603" y="1100220"/>
                <a:ext cx="0" cy="3245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831036" y="1100220"/>
                <a:ext cx="0" cy="3245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027469" y="1100220"/>
                <a:ext cx="0" cy="3245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223902" y="1100220"/>
                <a:ext cx="0" cy="3245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1009634" y="1100220"/>
                <a:ext cx="0" cy="3245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420335" y="1100220"/>
                <a:ext cx="0" cy="3245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616768" y="1100220"/>
                <a:ext cx="0" cy="3245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9813201" y="1100220"/>
                <a:ext cx="0" cy="3245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TextBox 23"/>
            <p:cNvSpPr txBox="1"/>
            <p:nvPr/>
          </p:nvSpPr>
          <p:spPr>
            <a:xfrm>
              <a:off x="7514554" y="1133486"/>
              <a:ext cx="651708" cy="312584"/>
            </a:xfrm>
            <a:prstGeom prst="rect">
              <a:avLst/>
            </a:prstGeom>
            <a:noFill/>
            <a:ln w="38100">
              <a:noFill/>
            </a:ln>
          </p:spPr>
          <p:txBody>
            <a:bodyPr wrap="square" rtlCol="0">
              <a:spAutoFit/>
            </a:bodyPr>
            <a:lstStyle/>
            <a:p>
              <a:pPr defTabSz="914400"/>
              <a:r>
                <a:rPr lang="en-GB" sz="1188" b="1" dirty="0">
                  <a:solidFill>
                    <a:prstClr val="black"/>
                  </a:solidFill>
                  <a:latin typeface="Arial"/>
                </a:rPr>
                <a:t>2025</a:t>
              </a:r>
            </a:p>
          </p:txBody>
        </p:sp>
        <p:sp>
          <p:nvSpPr>
            <p:cNvPr id="25" name="TextBox 24"/>
            <p:cNvSpPr txBox="1"/>
            <p:nvPr/>
          </p:nvSpPr>
          <p:spPr>
            <a:xfrm>
              <a:off x="1259632" y="1131561"/>
              <a:ext cx="579748" cy="312584"/>
            </a:xfrm>
            <a:prstGeom prst="rect">
              <a:avLst/>
            </a:prstGeom>
            <a:noFill/>
            <a:ln w="38100">
              <a:noFill/>
            </a:ln>
          </p:spPr>
          <p:txBody>
            <a:bodyPr wrap="square" rtlCol="0">
              <a:spAutoFit/>
            </a:bodyPr>
            <a:lstStyle/>
            <a:p>
              <a:pPr defTabSz="914400"/>
              <a:r>
                <a:rPr lang="en-GB" sz="1188" b="1" dirty="0">
                  <a:solidFill>
                    <a:prstClr val="black"/>
                  </a:solidFill>
                  <a:latin typeface="Arial"/>
                </a:rPr>
                <a:t>2018</a:t>
              </a:r>
            </a:p>
          </p:txBody>
        </p:sp>
        <p:sp>
          <p:nvSpPr>
            <p:cNvPr id="26" name="TextBox 25"/>
            <p:cNvSpPr txBox="1"/>
            <p:nvPr/>
          </p:nvSpPr>
          <p:spPr>
            <a:xfrm>
              <a:off x="3104638" y="1131561"/>
              <a:ext cx="609954" cy="312584"/>
            </a:xfrm>
            <a:prstGeom prst="rect">
              <a:avLst/>
            </a:prstGeom>
            <a:noFill/>
            <a:ln w="38100">
              <a:noFill/>
            </a:ln>
          </p:spPr>
          <p:txBody>
            <a:bodyPr wrap="square" rtlCol="0">
              <a:spAutoFit/>
            </a:bodyPr>
            <a:lstStyle/>
            <a:p>
              <a:pPr defTabSz="914400"/>
              <a:r>
                <a:rPr lang="en-GB" sz="1188" b="1" dirty="0">
                  <a:solidFill>
                    <a:prstClr val="black"/>
                  </a:solidFill>
                  <a:latin typeface="Arial"/>
                </a:rPr>
                <a:t>2020</a:t>
              </a:r>
            </a:p>
          </p:txBody>
        </p:sp>
        <p:sp>
          <p:nvSpPr>
            <p:cNvPr id="27" name="TextBox 26"/>
            <p:cNvSpPr txBox="1"/>
            <p:nvPr/>
          </p:nvSpPr>
          <p:spPr>
            <a:xfrm>
              <a:off x="2159746" y="1131561"/>
              <a:ext cx="612433" cy="312584"/>
            </a:xfrm>
            <a:prstGeom prst="rect">
              <a:avLst/>
            </a:prstGeom>
            <a:noFill/>
            <a:ln w="38100">
              <a:noFill/>
            </a:ln>
          </p:spPr>
          <p:txBody>
            <a:bodyPr wrap="square" rtlCol="0">
              <a:spAutoFit/>
            </a:bodyPr>
            <a:lstStyle/>
            <a:p>
              <a:pPr defTabSz="914400"/>
              <a:r>
                <a:rPr lang="en-GB" sz="1188" b="1" dirty="0">
                  <a:solidFill>
                    <a:prstClr val="black"/>
                  </a:solidFill>
                  <a:latin typeface="Arial"/>
                </a:rPr>
                <a:t>2019</a:t>
              </a:r>
            </a:p>
          </p:txBody>
        </p:sp>
        <p:sp>
          <p:nvSpPr>
            <p:cNvPr id="28" name="TextBox 27"/>
            <p:cNvSpPr txBox="1"/>
            <p:nvPr/>
          </p:nvSpPr>
          <p:spPr>
            <a:xfrm>
              <a:off x="3959976" y="1131561"/>
              <a:ext cx="611876" cy="312584"/>
            </a:xfrm>
            <a:prstGeom prst="rect">
              <a:avLst/>
            </a:prstGeom>
            <a:noFill/>
            <a:ln w="38100">
              <a:noFill/>
            </a:ln>
          </p:spPr>
          <p:txBody>
            <a:bodyPr wrap="square" rtlCol="0">
              <a:spAutoFit/>
            </a:bodyPr>
            <a:lstStyle/>
            <a:p>
              <a:pPr defTabSz="914400"/>
              <a:r>
                <a:rPr lang="en-GB" sz="1188" b="1" dirty="0">
                  <a:solidFill>
                    <a:prstClr val="black"/>
                  </a:solidFill>
                  <a:latin typeface="Arial"/>
                </a:rPr>
                <a:t>2021</a:t>
              </a:r>
            </a:p>
          </p:txBody>
        </p:sp>
        <p:sp>
          <p:nvSpPr>
            <p:cNvPr id="29" name="TextBox 28"/>
            <p:cNvSpPr txBox="1"/>
            <p:nvPr/>
          </p:nvSpPr>
          <p:spPr>
            <a:xfrm>
              <a:off x="4860090" y="1131561"/>
              <a:ext cx="567655" cy="312584"/>
            </a:xfrm>
            <a:prstGeom prst="rect">
              <a:avLst/>
            </a:prstGeom>
            <a:noFill/>
            <a:ln w="38100">
              <a:noFill/>
            </a:ln>
          </p:spPr>
          <p:txBody>
            <a:bodyPr wrap="square" rtlCol="0">
              <a:spAutoFit/>
            </a:bodyPr>
            <a:lstStyle/>
            <a:p>
              <a:pPr defTabSz="914400"/>
              <a:r>
                <a:rPr lang="en-GB" sz="1188" b="1" dirty="0">
                  <a:solidFill>
                    <a:prstClr val="black"/>
                  </a:solidFill>
                  <a:latin typeface="Arial"/>
                </a:rPr>
                <a:t>2022</a:t>
              </a:r>
            </a:p>
          </p:txBody>
        </p:sp>
        <p:sp>
          <p:nvSpPr>
            <p:cNvPr id="30" name="TextBox 29"/>
            <p:cNvSpPr txBox="1"/>
            <p:nvPr/>
          </p:nvSpPr>
          <p:spPr>
            <a:xfrm>
              <a:off x="5760204" y="1131561"/>
              <a:ext cx="611876" cy="312584"/>
            </a:xfrm>
            <a:prstGeom prst="rect">
              <a:avLst/>
            </a:prstGeom>
            <a:noFill/>
            <a:ln w="38100">
              <a:noFill/>
            </a:ln>
          </p:spPr>
          <p:txBody>
            <a:bodyPr wrap="square" rtlCol="0">
              <a:spAutoFit/>
            </a:bodyPr>
            <a:lstStyle/>
            <a:p>
              <a:pPr defTabSz="914400"/>
              <a:r>
                <a:rPr lang="en-GB" sz="1188" b="1" dirty="0">
                  <a:solidFill>
                    <a:prstClr val="black"/>
                  </a:solidFill>
                  <a:latin typeface="Arial"/>
                </a:rPr>
                <a:t>2023</a:t>
              </a:r>
            </a:p>
          </p:txBody>
        </p:sp>
        <p:sp>
          <p:nvSpPr>
            <p:cNvPr id="31" name="TextBox 30"/>
            <p:cNvSpPr txBox="1"/>
            <p:nvPr/>
          </p:nvSpPr>
          <p:spPr>
            <a:xfrm>
              <a:off x="6660317" y="1131561"/>
              <a:ext cx="608854" cy="312584"/>
            </a:xfrm>
            <a:prstGeom prst="rect">
              <a:avLst/>
            </a:prstGeom>
            <a:noFill/>
            <a:ln w="38100">
              <a:noFill/>
            </a:ln>
          </p:spPr>
          <p:txBody>
            <a:bodyPr wrap="square" rtlCol="0">
              <a:spAutoFit/>
            </a:bodyPr>
            <a:lstStyle/>
            <a:p>
              <a:pPr defTabSz="914400"/>
              <a:r>
                <a:rPr lang="en-GB" sz="1188" b="1" dirty="0">
                  <a:solidFill>
                    <a:prstClr val="black"/>
                  </a:solidFill>
                  <a:latin typeface="Arial"/>
                </a:rPr>
                <a:t>2024</a:t>
              </a:r>
            </a:p>
          </p:txBody>
        </p:sp>
      </p:grpSp>
      <p:cxnSp>
        <p:nvCxnSpPr>
          <p:cNvPr id="37" name="Straight Connector 36">
            <a:extLst>
              <a:ext uri="{FF2B5EF4-FFF2-40B4-BE49-F238E27FC236}">
                <a16:creationId xmlns:a16="http://schemas.microsoft.com/office/drawing/2014/main" id="{2730B9B1-424C-1742-A9A3-59276154E1AA}"/>
              </a:ext>
            </a:extLst>
          </p:cNvPr>
          <p:cNvCxnSpPr/>
          <p:nvPr/>
        </p:nvCxnSpPr>
        <p:spPr>
          <a:xfrm>
            <a:off x="2818994" y="2646725"/>
            <a:ext cx="1784774"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626268A-80E0-8744-88C9-9965967A332E}"/>
              </a:ext>
            </a:extLst>
          </p:cNvPr>
          <p:cNvCxnSpPr>
            <a:cxnSpLocks/>
          </p:cNvCxnSpPr>
          <p:nvPr/>
        </p:nvCxnSpPr>
        <p:spPr>
          <a:xfrm>
            <a:off x="2818995" y="2072245"/>
            <a:ext cx="4733137"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156543A-C591-4442-90DA-39152B3F76ED}"/>
              </a:ext>
            </a:extLst>
          </p:cNvPr>
          <p:cNvCxnSpPr>
            <a:cxnSpLocks/>
          </p:cNvCxnSpPr>
          <p:nvPr/>
        </p:nvCxnSpPr>
        <p:spPr>
          <a:xfrm>
            <a:off x="4038942" y="2469042"/>
            <a:ext cx="1464803"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1FCC1D3-30B5-0345-9DC4-F7F794BC19DF}"/>
              </a:ext>
            </a:extLst>
          </p:cNvPr>
          <p:cNvCxnSpPr>
            <a:cxnSpLocks/>
          </p:cNvCxnSpPr>
          <p:nvPr/>
        </p:nvCxnSpPr>
        <p:spPr>
          <a:xfrm>
            <a:off x="3161759" y="1388094"/>
            <a:ext cx="3588015"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44C3E234-E55B-3D4F-AA56-D71DF3368F50}"/>
              </a:ext>
            </a:extLst>
          </p:cNvPr>
          <p:cNvSpPr txBox="1"/>
          <p:nvPr/>
        </p:nvSpPr>
        <p:spPr>
          <a:xfrm>
            <a:off x="6565879" y="5233847"/>
            <a:ext cx="1345786" cy="861774"/>
          </a:xfrm>
          <a:prstGeom prst="rect">
            <a:avLst/>
          </a:prstGeom>
          <a:solidFill>
            <a:schemeClr val="bg1"/>
          </a:solidFill>
          <a:ln w="19050">
            <a:solidFill>
              <a:srgbClr val="00339B"/>
            </a:solidFill>
          </a:ln>
        </p:spPr>
        <p:txBody>
          <a:bodyPr wrap="square" rtlCol="0">
            <a:spAutoFit/>
          </a:bodyPr>
          <a:lstStyle/>
          <a:p>
            <a:pPr defTabSz="914400"/>
            <a:r>
              <a:rPr lang="en-GB" sz="1000" b="1" dirty="0">
                <a:solidFill>
                  <a:srgbClr val="00339B"/>
                </a:solidFill>
                <a:latin typeface="Arial"/>
              </a:rPr>
              <a:t>Prototype system(s) for hot spot emissions and country-region scale emissions</a:t>
            </a:r>
            <a:endParaRPr lang="en-US" sz="1000" b="1" dirty="0">
              <a:solidFill>
                <a:srgbClr val="00339B"/>
              </a:solidFill>
              <a:latin typeface="Arial"/>
            </a:endParaRPr>
          </a:p>
        </p:txBody>
      </p:sp>
      <p:sp>
        <p:nvSpPr>
          <p:cNvPr id="56" name="TextBox 55">
            <a:extLst>
              <a:ext uri="{FF2B5EF4-FFF2-40B4-BE49-F238E27FC236}">
                <a16:creationId xmlns:a16="http://schemas.microsoft.com/office/drawing/2014/main" id="{E3B451AB-E218-1245-8DEF-975804A2A16E}"/>
              </a:ext>
            </a:extLst>
          </p:cNvPr>
          <p:cNvSpPr txBox="1"/>
          <p:nvPr/>
        </p:nvSpPr>
        <p:spPr>
          <a:xfrm>
            <a:off x="8201946" y="5297313"/>
            <a:ext cx="1068759" cy="553998"/>
          </a:xfrm>
          <a:prstGeom prst="rect">
            <a:avLst/>
          </a:prstGeom>
          <a:solidFill>
            <a:schemeClr val="bg1"/>
          </a:solidFill>
          <a:ln w="19050">
            <a:solidFill>
              <a:srgbClr val="00339B"/>
            </a:solidFill>
          </a:ln>
        </p:spPr>
        <p:txBody>
          <a:bodyPr wrap="square" rtlCol="0">
            <a:spAutoFit/>
          </a:bodyPr>
          <a:lstStyle/>
          <a:p>
            <a:pPr defTabSz="914400"/>
            <a:r>
              <a:rPr lang="en-GB" sz="1000" b="1" dirty="0">
                <a:solidFill>
                  <a:srgbClr val="00339B"/>
                </a:solidFill>
                <a:latin typeface="Arial"/>
              </a:rPr>
              <a:t>Pre-operational system</a:t>
            </a:r>
            <a:endParaRPr lang="en-US" sz="1000" b="1" dirty="0">
              <a:solidFill>
                <a:srgbClr val="00339B"/>
              </a:solidFill>
              <a:latin typeface="Arial"/>
            </a:endParaRPr>
          </a:p>
        </p:txBody>
      </p:sp>
      <p:sp>
        <p:nvSpPr>
          <p:cNvPr id="62" name="TextBox 61">
            <a:extLst>
              <a:ext uri="{FF2B5EF4-FFF2-40B4-BE49-F238E27FC236}">
                <a16:creationId xmlns:a16="http://schemas.microsoft.com/office/drawing/2014/main" id="{CDA210CD-5319-E84C-B04C-844CE5A79FB2}"/>
              </a:ext>
            </a:extLst>
          </p:cNvPr>
          <p:cNvSpPr txBox="1"/>
          <p:nvPr/>
        </p:nvSpPr>
        <p:spPr>
          <a:xfrm>
            <a:off x="5519380" y="2335359"/>
            <a:ext cx="1030058" cy="282065"/>
          </a:xfrm>
          <a:prstGeom prst="rect">
            <a:avLst/>
          </a:prstGeom>
          <a:noFill/>
        </p:spPr>
        <p:txBody>
          <a:bodyPr wrap="square" rtlCol="0">
            <a:spAutoFit/>
          </a:bodyPr>
          <a:lstStyle/>
          <a:p>
            <a:pPr defTabSz="914400"/>
            <a:r>
              <a:rPr lang="en-GB" sz="1200" b="1" dirty="0">
                <a:solidFill>
                  <a:srgbClr val="4BACC6"/>
                </a:solidFill>
                <a:latin typeface="Arial"/>
              </a:rPr>
              <a:t>OCO-2/-3</a:t>
            </a:r>
            <a:endParaRPr lang="en-US" sz="1200" b="1" dirty="0">
              <a:solidFill>
                <a:srgbClr val="4BACC6"/>
              </a:solidFill>
              <a:latin typeface="Arial"/>
            </a:endParaRPr>
          </a:p>
        </p:txBody>
      </p:sp>
      <p:sp>
        <p:nvSpPr>
          <p:cNvPr id="63" name="TextBox 62">
            <a:extLst>
              <a:ext uri="{FF2B5EF4-FFF2-40B4-BE49-F238E27FC236}">
                <a16:creationId xmlns:a16="http://schemas.microsoft.com/office/drawing/2014/main" id="{B2A56C9F-E8A0-904C-8867-872C16C14AD3}"/>
              </a:ext>
            </a:extLst>
          </p:cNvPr>
          <p:cNvSpPr txBox="1"/>
          <p:nvPr/>
        </p:nvSpPr>
        <p:spPr>
          <a:xfrm>
            <a:off x="7564556" y="1935971"/>
            <a:ext cx="1236932" cy="282065"/>
          </a:xfrm>
          <a:prstGeom prst="rect">
            <a:avLst/>
          </a:prstGeom>
          <a:noFill/>
        </p:spPr>
        <p:txBody>
          <a:bodyPr wrap="square" rtlCol="0">
            <a:spAutoFit/>
          </a:bodyPr>
          <a:lstStyle/>
          <a:p>
            <a:pPr defTabSz="914400"/>
            <a:r>
              <a:rPr lang="en-GB" sz="1200" b="1" dirty="0">
                <a:solidFill>
                  <a:srgbClr val="7030A0"/>
                </a:solidFill>
                <a:latin typeface="Arial"/>
              </a:rPr>
              <a:t>GOSAT-1 / -2</a:t>
            </a:r>
            <a:endParaRPr lang="en-US" sz="1200" b="1" dirty="0">
              <a:solidFill>
                <a:srgbClr val="7030A0"/>
              </a:solidFill>
              <a:latin typeface="Arial"/>
            </a:endParaRPr>
          </a:p>
        </p:txBody>
      </p:sp>
      <p:sp>
        <p:nvSpPr>
          <p:cNvPr id="64" name="TextBox 63">
            <a:extLst>
              <a:ext uri="{FF2B5EF4-FFF2-40B4-BE49-F238E27FC236}">
                <a16:creationId xmlns:a16="http://schemas.microsoft.com/office/drawing/2014/main" id="{7754A7A2-10F9-D149-97DC-5E3601E374BE}"/>
              </a:ext>
            </a:extLst>
          </p:cNvPr>
          <p:cNvSpPr txBox="1"/>
          <p:nvPr/>
        </p:nvSpPr>
        <p:spPr>
          <a:xfrm>
            <a:off x="8365293" y="2921166"/>
            <a:ext cx="1176395" cy="282065"/>
          </a:xfrm>
          <a:prstGeom prst="rect">
            <a:avLst/>
          </a:prstGeom>
          <a:noFill/>
        </p:spPr>
        <p:txBody>
          <a:bodyPr wrap="square" rtlCol="0">
            <a:spAutoFit/>
          </a:bodyPr>
          <a:lstStyle/>
          <a:p>
            <a:pPr defTabSz="914400"/>
            <a:r>
              <a:rPr lang="en-GB" sz="1200" b="1" dirty="0">
                <a:solidFill>
                  <a:srgbClr val="00339B"/>
                </a:solidFill>
                <a:latin typeface="Arial"/>
              </a:rPr>
              <a:t>MICROCARB</a:t>
            </a:r>
            <a:endParaRPr lang="en-US" sz="1200" b="1" dirty="0">
              <a:solidFill>
                <a:srgbClr val="00339B"/>
              </a:solidFill>
              <a:latin typeface="Arial"/>
            </a:endParaRPr>
          </a:p>
        </p:txBody>
      </p:sp>
      <p:sp>
        <p:nvSpPr>
          <p:cNvPr id="65" name="TextBox 64">
            <a:extLst>
              <a:ext uri="{FF2B5EF4-FFF2-40B4-BE49-F238E27FC236}">
                <a16:creationId xmlns:a16="http://schemas.microsoft.com/office/drawing/2014/main" id="{871BDE77-7E05-6548-9A0F-1DD83B6590CE}"/>
              </a:ext>
            </a:extLst>
          </p:cNvPr>
          <p:cNvSpPr txBox="1"/>
          <p:nvPr/>
        </p:nvSpPr>
        <p:spPr>
          <a:xfrm>
            <a:off x="9705646" y="3263753"/>
            <a:ext cx="1597030" cy="282065"/>
          </a:xfrm>
          <a:prstGeom prst="rect">
            <a:avLst/>
          </a:prstGeom>
          <a:noFill/>
        </p:spPr>
        <p:txBody>
          <a:bodyPr wrap="square" rtlCol="0">
            <a:spAutoFit/>
          </a:bodyPr>
          <a:lstStyle/>
          <a:p>
            <a:pPr defTabSz="914400"/>
            <a:r>
              <a:rPr lang="en-GB" sz="1200" b="1" dirty="0">
                <a:solidFill>
                  <a:srgbClr val="00339B"/>
                </a:solidFill>
                <a:latin typeface="Arial"/>
              </a:rPr>
              <a:t>SENTINEL CO</a:t>
            </a:r>
            <a:r>
              <a:rPr lang="en-GB" sz="1200" b="1" baseline="-25000" dirty="0">
                <a:solidFill>
                  <a:srgbClr val="00339B"/>
                </a:solidFill>
                <a:latin typeface="Arial"/>
              </a:rPr>
              <a:t>2</a:t>
            </a:r>
            <a:r>
              <a:rPr lang="en-GB" sz="1200" b="1" dirty="0">
                <a:solidFill>
                  <a:srgbClr val="00339B"/>
                </a:solidFill>
                <a:latin typeface="Arial"/>
              </a:rPr>
              <a:t> </a:t>
            </a:r>
            <a:endParaRPr lang="en-US" sz="1200" b="1" dirty="0">
              <a:solidFill>
                <a:srgbClr val="00339B"/>
              </a:solidFill>
              <a:latin typeface="Arial"/>
            </a:endParaRPr>
          </a:p>
        </p:txBody>
      </p:sp>
      <p:cxnSp>
        <p:nvCxnSpPr>
          <p:cNvPr id="67" name="Straight Connector 66">
            <a:extLst>
              <a:ext uri="{FF2B5EF4-FFF2-40B4-BE49-F238E27FC236}">
                <a16:creationId xmlns:a16="http://schemas.microsoft.com/office/drawing/2014/main" id="{7409AD22-E49C-BD4A-9551-519A24945AF0}"/>
              </a:ext>
            </a:extLst>
          </p:cNvPr>
          <p:cNvCxnSpPr>
            <a:cxnSpLocks/>
          </p:cNvCxnSpPr>
          <p:nvPr/>
        </p:nvCxnSpPr>
        <p:spPr>
          <a:xfrm>
            <a:off x="2818995" y="1740241"/>
            <a:ext cx="2681017"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F554C6C2-4367-F24B-8FCD-0DC2E53DEF78}"/>
              </a:ext>
            </a:extLst>
          </p:cNvPr>
          <p:cNvSpPr txBox="1"/>
          <p:nvPr/>
        </p:nvSpPr>
        <p:spPr>
          <a:xfrm>
            <a:off x="5442158" y="1605023"/>
            <a:ext cx="1030058" cy="282065"/>
          </a:xfrm>
          <a:prstGeom prst="rect">
            <a:avLst/>
          </a:prstGeom>
          <a:noFill/>
        </p:spPr>
        <p:txBody>
          <a:bodyPr wrap="square" rtlCol="0">
            <a:spAutoFit/>
          </a:bodyPr>
          <a:lstStyle/>
          <a:p>
            <a:pPr defTabSz="914400"/>
            <a:r>
              <a:rPr lang="en-GB" sz="1200" b="1" dirty="0">
                <a:solidFill>
                  <a:srgbClr val="E02910"/>
                </a:solidFill>
                <a:latin typeface="Arial"/>
              </a:rPr>
              <a:t>TANSAT/-2</a:t>
            </a:r>
            <a:endParaRPr lang="en-US" sz="1200" b="1" dirty="0">
              <a:solidFill>
                <a:srgbClr val="E02910"/>
              </a:solidFill>
              <a:latin typeface="Arial"/>
            </a:endParaRPr>
          </a:p>
        </p:txBody>
      </p:sp>
      <p:sp>
        <p:nvSpPr>
          <p:cNvPr id="69" name="TextBox 68">
            <a:extLst>
              <a:ext uri="{FF2B5EF4-FFF2-40B4-BE49-F238E27FC236}">
                <a16:creationId xmlns:a16="http://schemas.microsoft.com/office/drawing/2014/main" id="{C262C1CB-65F2-E94F-B2E3-735F089BC2AE}"/>
              </a:ext>
            </a:extLst>
          </p:cNvPr>
          <p:cNvSpPr txBox="1"/>
          <p:nvPr/>
        </p:nvSpPr>
        <p:spPr>
          <a:xfrm>
            <a:off x="5375329" y="4094832"/>
            <a:ext cx="1222665" cy="282065"/>
          </a:xfrm>
          <a:prstGeom prst="rect">
            <a:avLst/>
          </a:prstGeom>
          <a:noFill/>
        </p:spPr>
        <p:txBody>
          <a:bodyPr wrap="square" rtlCol="0">
            <a:spAutoFit/>
          </a:bodyPr>
          <a:lstStyle/>
          <a:p>
            <a:pPr defTabSz="914400"/>
            <a:r>
              <a:rPr lang="en-GB" sz="1200" b="1" dirty="0">
                <a:solidFill>
                  <a:srgbClr val="00339B"/>
                </a:solidFill>
                <a:latin typeface="Arial"/>
              </a:rPr>
              <a:t>CHE</a:t>
            </a:r>
            <a:endParaRPr lang="en-US" sz="1200" b="1" dirty="0">
              <a:solidFill>
                <a:srgbClr val="00339B"/>
              </a:solidFill>
              <a:latin typeface="Arial"/>
            </a:endParaRPr>
          </a:p>
        </p:txBody>
      </p:sp>
      <p:sp>
        <p:nvSpPr>
          <p:cNvPr id="70" name="TextBox 69">
            <a:extLst>
              <a:ext uri="{FF2B5EF4-FFF2-40B4-BE49-F238E27FC236}">
                <a16:creationId xmlns:a16="http://schemas.microsoft.com/office/drawing/2014/main" id="{F0CF3A2C-3A22-2041-87B2-62EE071EF090}"/>
              </a:ext>
            </a:extLst>
          </p:cNvPr>
          <p:cNvSpPr txBox="1"/>
          <p:nvPr/>
        </p:nvSpPr>
        <p:spPr>
          <a:xfrm>
            <a:off x="6319813" y="4293637"/>
            <a:ext cx="1300099" cy="282065"/>
          </a:xfrm>
          <a:prstGeom prst="rect">
            <a:avLst/>
          </a:prstGeom>
          <a:noFill/>
        </p:spPr>
        <p:txBody>
          <a:bodyPr wrap="square" rtlCol="0">
            <a:spAutoFit/>
          </a:bodyPr>
          <a:lstStyle/>
          <a:p>
            <a:pPr defTabSz="914400"/>
            <a:r>
              <a:rPr lang="en-GB" sz="1200" b="1" dirty="0">
                <a:solidFill>
                  <a:srgbClr val="00339B"/>
                </a:solidFill>
                <a:latin typeface="Arial"/>
              </a:rPr>
              <a:t>VERIFY</a:t>
            </a:r>
          </a:p>
        </p:txBody>
      </p:sp>
      <p:sp>
        <p:nvSpPr>
          <p:cNvPr id="71" name="TextBox 70">
            <a:extLst>
              <a:ext uri="{FF2B5EF4-FFF2-40B4-BE49-F238E27FC236}">
                <a16:creationId xmlns:a16="http://schemas.microsoft.com/office/drawing/2014/main" id="{0885875B-8B95-F243-A06E-C2DF6BFC7F50}"/>
              </a:ext>
            </a:extLst>
          </p:cNvPr>
          <p:cNvSpPr txBox="1"/>
          <p:nvPr/>
        </p:nvSpPr>
        <p:spPr>
          <a:xfrm>
            <a:off x="7389328" y="4344471"/>
            <a:ext cx="2327884" cy="282065"/>
          </a:xfrm>
          <a:prstGeom prst="rect">
            <a:avLst/>
          </a:prstGeom>
          <a:noFill/>
        </p:spPr>
        <p:txBody>
          <a:bodyPr wrap="square" rtlCol="0">
            <a:spAutoFit/>
          </a:bodyPr>
          <a:lstStyle/>
          <a:p>
            <a:pPr defTabSz="914400"/>
            <a:r>
              <a:rPr lang="en-GB" sz="1200" b="1" dirty="0">
                <a:solidFill>
                  <a:srgbClr val="00339B"/>
                </a:solidFill>
                <a:latin typeface="Arial"/>
              </a:rPr>
              <a:t>SPACE-5-EO-2019</a:t>
            </a:r>
            <a:endParaRPr lang="en-US" sz="1200" b="1" dirty="0">
              <a:solidFill>
                <a:srgbClr val="00339B"/>
              </a:solidFill>
              <a:latin typeface="Arial"/>
            </a:endParaRPr>
          </a:p>
        </p:txBody>
      </p:sp>
      <p:sp>
        <p:nvSpPr>
          <p:cNvPr id="52" name="TextBox 51">
            <a:extLst>
              <a:ext uri="{FF2B5EF4-FFF2-40B4-BE49-F238E27FC236}">
                <a16:creationId xmlns:a16="http://schemas.microsoft.com/office/drawing/2014/main" id="{475C4B3F-CE39-8344-8A4A-E133B5A01663}"/>
              </a:ext>
            </a:extLst>
          </p:cNvPr>
          <p:cNvSpPr txBox="1"/>
          <p:nvPr/>
        </p:nvSpPr>
        <p:spPr>
          <a:xfrm>
            <a:off x="4015701" y="5232224"/>
            <a:ext cx="994005" cy="1015663"/>
          </a:xfrm>
          <a:prstGeom prst="rect">
            <a:avLst/>
          </a:prstGeom>
          <a:solidFill>
            <a:schemeClr val="bg1"/>
          </a:solidFill>
          <a:ln w="19050">
            <a:solidFill>
              <a:srgbClr val="00339B"/>
            </a:solidFill>
          </a:ln>
        </p:spPr>
        <p:txBody>
          <a:bodyPr wrap="square" rtlCol="0">
            <a:spAutoFit/>
          </a:bodyPr>
          <a:lstStyle/>
          <a:p>
            <a:pPr defTabSz="914400"/>
            <a:r>
              <a:rPr lang="en-GB" sz="1000" b="1" dirty="0">
                <a:solidFill>
                  <a:srgbClr val="00339B"/>
                </a:solidFill>
                <a:latin typeface="Arial"/>
              </a:rPr>
              <a:t>Definition of  system components,  spatial temporal scales</a:t>
            </a:r>
            <a:endParaRPr lang="en-US" sz="1000" b="1" dirty="0">
              <a:solidFill>
                <a:srgbClr val="00339B"/>
              </a:solidFill>
              <a:latin typeface="Arial"/>
            </a:endParaRPr>
          </a:p>
        </p:txBody>
      </p:sp>
      <p:sp>
        <p:nvSpPr>
          <p:cNvPr id="58" name="TextBox 57">
            <a:extLst>
              <a:ext uri="{FF2B5EF4-FFF2-40B4-BE49-F238E27FC236}">
                <a16:creationId xmlns:a16="http://schemas.microsoft.com/office/drawing/2014/main" id="{5BBAF7E0-D6F6-F248-BCD4-56389BF547AA}"/>
              </a:ext>
            </a:extLst>
          </p:cNvPr>
          <p:cNvSpPr txBox="1"/>
          <p:nvPr/>
        </p:nvSpPr>
        <p:spPr>
          <a:xfrm>
            <a:off x="5295279" y="5264886"/>
            <a:ext cx="986365" cy="861774"/>
          </a:xfrm>
          <a:prstGeom prst="rect">
            <a:avLst/>
          </a:prstGeom>
          <a:solidFill>
            <a:schemeClr val="bg1"/>
          </a:solidFill>
          <a:ln w="19050">
            <a:solidFill>
              <a:srgbClr val="00339B"/>
            </a:solidFill>
          </a:ln>
        </p:spPr>
        <p:txBody>
          <a:bodyPr wrap="square" rtlCol="0">
            <a:spAutoFit/>
          </a:bodyPr>
          <a:lstStyle/>
          <a:p>
            <a:pPr defTabSz="914400"/>
            <a:r>
              <a:rPr lang="en-GB" sz="1000" b="1" dirty="0">
                <a:solidFill>
                  <a:srgbClr val="00339B"/>
                </a:solidFill>
                <a:latin typeface="Arial"/>
              </a:rPr>
              <a:t>Early Prototype, country / region emissions</a:t>
            </a:r>
            <a:endParaRPr lang="en-US" sz="1000" b="1" dirty="0">
              <a:solidFill>
                <a:srgbClr val="00339B"/>
              </a:solidFill>
              <a:latin typeface="Arial"/>
            </a:endParaRPr>
          </a:p>
        </p:txBody>
      </p:sp>
      <p:sp>
        <p:nvSpPr>
          <p:cNvPr id="77" name="TextBox 76">
            <a:extLst>
              <a:ext uri="{FF2B5EF4-FFF2-40B4-BE49-F238E27FC236}">
                <a16:creationId xmlns:a16="http://schemas.microsoft.com/office/drawing/2014/main" id="{9A1793CC-E890-E849-AC30-02668FAD5274}"/>
              </a:ext>
            </a:extLst>
          </p:cNvPr>
          <p:cNvSpPr txBox="1"/>
          <p:nvPr/>
        </p:nvSpPr>
        <p:spPr>
          <a:xfrm>
            <a:off x="2818995" y="5775880"/>
            <a:ext cx="1009231" cy="553998"/>
          </a:xfrm>
          <a:prstGeom prst="rect">
            <a:avLst/>
          </a:prstGeom>
          <a:solidFill>
            <a:schemeClr val="bg1"/>
          </a:solidFill>
          <a:ln w="19050">
            <a:solidFill>
              <a:srgbClr val="00339B"/>
            </a:solidFill>
          </a:ln>
        </p:spPr>
        <p:txBody>
          <a:bodyPr wrap="square" rtlCol="0">
            <a:spAutoFit/>
          </a:bodyPr>
          <a:lstStyle/>
          <a:p>
            <a:pPr defTabSz="914400"/>
            <a:r>
              <a:rPr lang="en-GB" sz="1000" b="1" dirty="0">
                <a:solidFill>
                  <a:srgbClr val="00339B"/>
                </a:solidFill>
                <a:latin typeface="Arial"/>
              </a:rPr>
              <a:t>In-situ network design</a:t>
            </a:r>
            <a:endParaRPr lang="en-US" sz="1000" b="1" dirty="0">
              <a:solidFill>
                <a:srgbClr val="00339B"/>
              </a:solidFill>
              <a:latin typeface="Arial"/>
            </a:endParaRPr>
          </a:p>
        </p:txBody>
      </p:sp>
      <p:cxnSp>
        <p:nvCxnSpPr>
          <p:cNvPr id="91" name="Elbow Connector 90">
            <a:extLst>
              <a:ext uri="{FF2B5EF4-FFF2-40B4-BE49-F238E27FC236}">
                <a16:creationId xmlns:a16="http://schemas.microsoft.com/office/drawing/2014/main" id="{A88F0A26-82D5-7D48-950A-D39518B8F4B8}"/>
              </a:ext>
            </a:extLst>
          </p:cNvPr>
          <p:cNvCxnSpPr>
            <a:cxnSpLocks/>
            <a:stCxn id="56" idx="0"/>
          </p:cNvCxnSpPr>
          <p:nvPr/>
        </p:nvCxnSpPr>
        <p:spPr>
          <a:xfrm rot="5400000" flipH="1" flipV="1">
            <a:off x="8524796" y="5080625"/>
            <a:ext cx="433377" cy="0"/>
          </a:xfrm>
          <a:prstGeom prst="bentConnector3">
            <a:avLst/>
          </a:prstGeom>
          <a:ln w="19050">
            <a:solidFill>
              <a:srgbClr val="00339B"/>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34D30BC3-51D6-0A46-B1CD-3DAE97F5E3A0}"/>
              </a:ext>
            </a:extLst>
          </p:cNvPr>
          <p:cNvSpPr txBox="1"/>
          <p:nvPr/>
        </p:nvSpPr>
        <p:spPr>
          <a:xfrm>
            <a:off x="8583765" y="4534702"/>
            <a:ext cx="2902922" cy="461665"/>
          </a:xfrm>
          <a:prstGeom prst="rect">
            <a:avLst/>
          </a:prstGeom>
          <a:noFill/>
        </p:spPr>
        <p:txBody>
          <a:bodyPr wrap="square" rtlCol="0">
            <a:spAutoFit/>
          </a:bodyPr>
          <a:lstStyle/>
          <a:p>
            <a:pPr defTabSz="914400"/>
            <a:r>
              <a:rPr lang="en-GB" sz="1200" b="1" dirty="0">
                <a:solidFill>
                  <a:srgbClr val="00339B"/>
                </a:solidFill>
                <a:latin typeface="Arial"/>
              </a:rPr>
              <a:t>COPERNICUS CO</a:t>
            </a:r>
            <a:r>
              <a:rPr lang="en-GB" sz="1200" b="1" baseline="-25000" dirty="0">
                <a:solidFill>
                  <a:srgbClr val="00339B"/>
                </a:solidFill>
                <a:latin typeface="Arial"/>
              </a:rPr>
              <a:t>2</a:t>
            </a:r>
            <a:r>
              <a:rPr lang="en-GB" sz="1200" b="1" dirty="0">
                <a:solidFill>
                  <a:srgbClr val="00339B"/>
                </a:solidFill>
                <a:latin typeface="Arial"/>
              </a:rPr>
              <a:t> SERVICE </a:t>
            </a:r>
          </a:p>
          <a:p>
            <a:pPr defTabSz="914400"/>
            <a:r>
              <a:rPr lang="en-GB" sz="1200" b="1" dirty="0">
                <a:solidFill>
                  <a:srgbClr val="00339B"/>
                </a:solidFill>
                <a:latin typeface="Arial"/>
              </a:rPr>
              <a:t>                    </a:t>
            </a:r>
            <a:endParaRPr lang="en-US" sz="1200" b="1" dirty="0">
              <a:solidFill>
                <a:srgbClr val="00339B"/>
              </a:solidFill>
              <a:latin typeface="Arial"/>
            </a:endParaRPr>
          </a:p>
        </p:txBody>
      </p:sp>
      <p:sp>
        <p:nvSpPr>
          <p:cNvPr id="60" name="TextBox 59">
            <a:extLst>
              <a:ext uri="{FF2B5EF4-FFF2-40B4-BE49-F238E27FC236}">
                <a16:creationId xmlns:a16="http://schemas.microsoft.com/office/drawing/2014/main" id="{C2C40D4F-ACDB-A84B-BC36-FF262017E887}"/>
              </a:ext>
            </a:extLst>
          </p:cNvPr>
          <p:cNvSpPr txBox="1"/>
          <p:nvPr/>
        </p:nvSpPr>
        <p:spPr>
          <a:xfrm>
            <a:off x="9541688" y="5601689"/>
            <a:ext cx="1068759" cy="400110"/>
          </a:xfrm>
          <a:prstGeom prst="rect">
            <a:avLst/>
          </a:prstGeom>
          <a:solidFill>
            <a:schemeClr val="bg1"/>
          </a:solidFill>
          <a:ln w="19050">
            <a:solidFill>
              <a:srgbClr val="00339B"/>
            </a:solidFill>
          </a:ln>
        </p:spPr>
        <p:txBody>
          <a:bodyPr wrap="square" rtlCol="0">
            <a:spAutoFit/>
          </a:bodyPr>
          <a:lstStyle/>
          <a:p>
            <a:pPr defTabSz="914400"/>
            <a:r>
              <a:rPr lang="en-GB" sz="1000" b="1" dirty="0">
                <a:solidFill>
                  <a:srgbClr val="00339B"/>
                </a:solidFill>
                <a:latin typeface="Arial"/>
              </a:rPr>
              <a:t>Operational system</a:t>
            </a:r>
            <a:endParaRPr lang="en-US" sz="1000" b="1" dirty="0">
              <a:solidFill>
                <a:srgbClr val="00339B"/>
              </a:solidFill>
              <a:latin typeface="Arial"/>
            </a:endParaRPr>
          </a:p>
        </p:txBody>
      </p:sp>
      <p:cxnSp>
        <p:nvCxnSpPr>
          <p:cNvPr id="61" name="Elbow Connector 60">
            <a:extLst>
              <a:ext uri="{FF2B5EF4-FFF2-40B4-BE49-F238E27FC236}">
                <a16:creationId xmlns:a16="http://schemas.microsoft.com/office/drawing/2014/main" id="{75E9582C-C793-754E-BC88-7F15B5121CD5}"/>
              </a:ext>
            </a:extLst>
          </p:cNvPr>
          <p:cNvCxnSpPr>
            <a:cxnSpLocks/>
          </p:cNvCxnSpPr>
          <p:nvPr/>
        </p:nvCxnSpPr>
        <p:spPr>
          <a:xfrm rot="5400000" flipH="1" flipV="1">
            <a:off x="9574114" y="5236522"/>
            <a:ext cx="730332" cy="3"/>
          </a:xfrm>
          <a:prstGeom prst="bentConnector3">
            <a:avLst/>
          </a:prstGeom>
          <a:ln w="19050">
            <a:solidFill>
              <a:srgbClr val="00339B"/>
            </a:solidFill>
            <a:tailEnd type="triangle"/>
          </a:ln>
        </p:spPr>
        <p:style>
          <a:lnRef idx="1">
            <a:schemeClr val="accent1"/>
          </a:lnRef>
          <a:fillRef idx="0">
            <a:schemeClr val="accent1"/>
          </a:fillRef>
          <a:effectRef idx="0">
            <a:schemeClr val="accent1"/>
          </a:effectRef>
          <a:fontRef idx="minor">
            <a:schemeClr val="tx1"/>
          </a:fontRef>
        </p:style>
      </p:cxnSp>
      <p:cxnSp>
        <p:nvCxnSpPr>
          <p:cNvPr id="73" name="Elbow Connector 72">
            <a:extLst>
              <a:ext uri="{FF2B5EF4-FFF2-40B4-BE49-F238E27FC236}">
                <a16:creationId xmlns:a16="http://schemas.microsoft.com/office/drawing/2014/main" id="{E656D378-B3F0-4747-96BA-C85B18118DB1}"/>
              </a:ext>
            </a:extLst>
          </p:cNvPr>
          <p:cNvCxnSpPr>
            <a:cxnSpLocks/>
          </p:cNvCxnSpPr>
          <p:nvPr/>
        </p:nvCxnSpPr>
        <p:spPr>
          <a:xfrm rot="16200000" flipV="1">
            <a:off x="5446360" y="4880165"/>
            <a:ext cx="609000" cy="187383"/>
          </a:xfrm>
          <a:prstGeom prst="bentConnector3">
            <a:avLst/>
          </a:prstGeom>
          <a:ln w="19050">
            <a:solidFill>
              <a:srgbClr val="00339B"/>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F299FEAF-0995-0D4B-8523-6740F221509A}"/>
              </a:ext>
            </a:extLst>
          </p:cNvPr>
          <p:cNvCxnSpPr/>
          <p:nvPr/>
        </p:nvCxnSpPr>
        <p:spPr>
          <a:xfrm flipV="1">
            <a:off x="3110483" y="1564168"/>
            <a:ext cx="3201668"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F554C6C2-4367-F24B-8FCD-0DC2E53DEF78}"/>
              </a:ext>
            </a:extLst>
          </p:cNvPr>
          <p:cNvSpPr txBox="1"/>
          <p:nvPr/>
        </p:nvSpPr>
        <p:spPr>
          <a:xfrm>
            <a:off x="6265708" y="1435275"/>
            <a:ext cx="1030058" cy="282065"/>
          </a:xfrm>
          <a:prstGeom prst="rect">
            <a:avLst/>
          </a:prstGeom>
          <a:noFill/>
        </p:spPr>
        <p:txBody>
          <a:bodyPr wrap="square" rtlCol="0">
            <a:spAutoFit/>
          </a:bodyPr>
          <a:lstStyle/>
          <a:p>
            <a:pPr defTabSz="914400"/>
            <a:r>
              <a:rPr lang="en-GB" sz="1200" b="1" dirty="0">
                <a:solidFill>
                  <a:srgbClr val="E02910"/>
                </a:solidFill>
                <a:latin typeface="Arial"/>
              </a:rPr>
              <a:t>FY-3D/-3G</a:t>
            </a:r>
            <a:endParaRPr lang="en-US" sz="1200" b="1" dirty="0">
              <a:solidFill>
                <a:srgbClr val="E02910"/>
              </a:solidFill>
              <a:latin typeface="Arial"/>
            </a:endParaRPr>
          </a:p>
        </p:txBody>
      </p:sp>
      <p:sp>
        <p:nvSpPr>
          <p:cNvPr id="84" name="TextBox 83">
            <a:extLst>
              <a:ext uri="{FF2B5EF4-FFF2-40B4-BE49-F238E27FC236}">
                <a16:creationId xmlns:a16="http://schemas.microsoft.com/office/drawing/2014/main" id="{7754A7A2-10F9-D149-97DC-5E3601E374BE}"/>
              </a:ext>
            </a:extLst>
          </p:cNvPr>
          <p:cNvSpPr txBox="1"/>
          <p:nvPr/>
        </p:nvSpPr>
        <p:spPr>
          <a:xfrm>
            <a:off x="9862391" y="994603"/>
            <a:ext cx="1367500" cy="661528"/>
          </a:xfrm>
          <a:prstGeom prst="rect">
            <a:avLst/>
          </a:prstGeom>
          <a:noFill/>
        </p:spPr>
        <p:txBody>
          <a:bodyPr wrap="square" rtlCol="0">
            <a:spAutoFit/>
          </a:bodyPr>
          <a:lstStyle/>
          <a:p>
            <a:pPr defTabSz="914400"/>
            <a:r>
              <a:rPr lang="en-GB" sz="1200" b="1" dirty="0">
                <a:solidFill>
                  <a:srgbClr val="E02910"/>
                </a:solidFill>
                <a:latin typeface="Arial"/>
              </a:rPr>
              <a:t>Chinese operational</a:t>
            </a:r>
          </a:p>
          <a:p>
            <a:pPr defTabSz="914400"/>
            <a:r>
              <a:rPr lang="en-GB" sz="1200" b="1" dirty="0">
                <a:solidFill>
                  <a:srgbClr val="E02910"/>
                </a:solidFill>
                <a:latin typeface="Arial"/>
              </a:rPr>
              <a:t>missions</a:t>
            </a:r>
            <a:endParaRPr lang="en-US" sz="1200" b="1" dirty="0">
              <a:solidFill>
                <a:srgbClr val="E02910"/>
              </a:solidFill>
              <a:latin typeface="Arial"/>
            </a:endParaRPr>
          </a:p>
        </p:txBody>
      </p:sp>
      <p:sp>
        <p:nvSpPr>
          <p:cNvPr id="86" name="Title 1"/>
          <p:cNvSpPr txBox="1">
            <a:spLocks/>
          </p:cNvSpPr>
          <p:nvPr/>
        </p:nvSpPr>
        <p:spPr>
          <a:xfrm>
            <a:off x="1446816" y="762380"/>
            <a:ext cx="6941929" cy="243817"/>
          </a:xfrm>
          <a:prstGeom prst="rect">
            <a:avLst/>
          </a:prstGeom>
        </p:spPr>
        <p:txBody>
          <a:bodyPr lIns="0" tIns="0" rIns="0" bIns="0"/>
          <a:lstStyle>
            <a:lvl1pPr algn="l" defTabSz="371475" rtl="0" eaLnBrk="1" latinLnBrk="0" hangingPunct="1">
              <a:lnSpc>
                <a:spcPts val="2275"/>
              </a:lnSpc>
              <a:spcBef>
                <a:spcPct val="0"/>
              </a:spcBef>
              <a:buNone/>
              <a:defRPr sz="1950" kern="1200">
                <a:solidFill>
                  <a:srgbClr val="839DB2"/>
                </a:solidFill>
                <a:latin typeface="+mj-lt"/>
                <a:ea typeface="+mj-ea"/>
                <a:cs typeface="+mj-cs"/>
              </a:defRPr>
            </a:lvl1pPr>
          </a:lstStyle>
          <a:p>
            <a:r>
              <a:rPr lang="en-US" sz="1600" b="1" dirty="0">
                <a:solidFill>
                  <a:prstClr val="black"/>
                </a:solidFill>
                <a:latin typeface="Arial"/>
              </a:rPr>
              <a:t>SPACE COMPONENT </a:t>
            </a:r>
          </a:p>
        </p:txBody>
      </p:sp>
      <p:sp>
        <p:nvSpPr>
          <p:cNvPr id="76" name="Title 1"/>
          <p:cNvSpPr txBox="1">
            <a:spLocks/>
          </p:cNvSpPr>
          <p:nvPr/>
        </p:nvSpPr>
        <p:spPr>
          <a:xfrm>
            <a:off x="1484801" y="3870244"/>
            <a:ext cx="6941929" cy="243817"/>
          </a:xfrm>
          <a:prstGeom prst="rect">
            <a:avLst/>
          </a:prstGeom>
        </p:spPr>
        <p:txBody>
          <a:bodyPr lIns="0" tIns="0" rIns="0" bIns="0"/>
          <a:lstStyle>
            <a:lvl1pPr algn="l" defTabSz="371475" rtl="0" eaLnBrk="1" latinLnBrk="0" hangingPunct="1">
              <a:lnSpc>
                <a:spcPts val="2275"/>
              </a:lnSpc>
              <a:spcBef>
                <a:spcPct val="0"/>
              </a:spcBef>
              <a:buNone/>
              <a:defRPr sz="1950" kern="1200">
                <a:solidFill>
                  <a:srgbClr val="839DB2"/>
                </a:solidFill>
                <a:latin typeface="+mj-lt"/>
                <a:ea typeface="+mj-ea"/>
                <a:cs typeface="+mj-cs"/>
              </a:defRPr>
            </a:lvl1pPr>
          </a:lstStyle>
          <a:p>
            <a:r>
              <a:rPr lang="en-US" sz="1600" b="1" dirty="0">
                <a:solidFill>
                  <a:prstClr val="black"/>
                </a:solidFill>
                <a:latin typeface="Arial"/>
              </a:rPr>
              <a:t>SERVICE COMPONENT </a:t>
            </a:r>
          </a:p>
        </p:txBody>
      </p:sp>
      <p:cxnSp>
        <p:nvCxnSpPr>
          <p:cNvPr id="87" name="Straight Connector 86">
            <a:extLst>
              <a:ext uri="{FF2B5EF4-FFF2-40B4-BE49-F238E27FC236}">
                <a16:creationId xmlns:a16="http://schemas.microsoft.com/office/drawing/2014/main" id="{F299FEAF-0995-0D4B-8523-6740F221509A}"/>
              </a:ext>
            </a:extLst>
          </p:cNvPr>
          <p:cNvCxnSpPr/>
          <p:nvPr/>
        </p:nvCxnSpPr>
        <p:spPr>
          <a:xfrm>
            <a:off x="5315423" y="1212020"/>
            <a:ext cx="2400197"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F554C6C2-4367-F24B-8FCD-0DC2E53DEF78}"/>
              </a:ext>
            </a:extLst>
          </p:cNvPr>
          <p:cNvSpPr txBox="1"/>
          <p:nvPr/>
        </p:nvSpPr>
        <p:spPr>
          <a:xfrm>
            <a:off x="6717870" y="1254132"/>
            <a:ext cx="612669" cy="276999"/>
          </a:xfrm>
          <a:prstGeom prst="rect">
            <a:avLst/>
          </a:prstGeom>
          <a:noFill/>
        </p:spPr>
        <p:txBody>
          <a:bodyPr wrap="square" rtlCol="0">
            <a:spAutoFit/>
          </a:bodyPr>
          <a:lstStyle/>
          <a:p>
            <a:pPr defTabSz="914400"/>
            <a:r>
              <a:rPr lang="en-GB" sz="1200" b="1" dirty="0">
                <a:solidFill>
                  <a:srgbClr val="E02910"/>
                </a:solidFill>
                <a:latin typeface="Arial"/>
              </a:rPr>
              <a:t>GF-5</a:t>
            </a:r>
          </a:p>
        </p:txBody>
      </p:sp>
      <p:sp>
        <p:nvSpPr>
          <p:cNvPr id="89" name="TextBox 88">
            <a:extLst>
              <a:ext uri="{FF2B5EF4-FFF2-40B4-BE49-F238E27FC236}">
                <a16:creationId xmlns:a16="http://schemas.microsoft.com/office/drawing/2014/main" id="{F554C6C2-4367-F24B-8FCD-0DC2E53DEF78}"/>
              </a:ext>
            </a:extLst>
          </p:cNvPr>
          <p:cNvSpPr txBox="1"/>
          <p:nvPr/>
        </p:nvSpPr>
        <p:spPr>
          <a:xfrm>
            <a:off x="7692556" y="1080139"/>
            <a:ext cx="1370883" cy="282065"/>
          </a:xfrm>
          <a:prstGeom prst="rect">
            <a:avLst/>
          </a:prstGeom>
          <a:noFill/>
        </p:spPr>
        <p:txBody>
          <a:bodyPr wrap="square" rtlCol="0">
            <a:spAutoFit/>
          </a:bodyPr>
          <a:lstStyle/>
          <a:p>
            <a:pPr defTabSz="914400"/>
            <a:r>
              <a:rPr lang="en-GB" sz="1200" b="1" dirty="0">
                <a:solidFill>
                  <a:srgbClr val="E02910"/>
                </a:solidFill>
                <a:latin typeface="Arial"/>
              </a:rPr>
              <a:t>AEMS</a:t>
            </a:r>
            <a:endParaRPr lang="en-US" sz="1200" b="1" dirty="0">
              <a:solidFill>
                <a:srgbClr val="E02910"/>
              </a:solidFill>
              <a:latin typeface="Arial"/>
            </a:endParaRPr>
          </a:p>
        </p:txBody>
      </p:sp>
      <p:cxnSp>
        <p:nvCxnSpPr>
          <p:cNvPr id="90" name="Straight Connector 89">
            <a:extLst>
              <a:ext uri="{FF2B5EF4-FFF2-40B4-BE49-F238E27FC236}">
                <a16:creationId xmlns:a16="http://schemas.microsoft.com/office/drawing/2014/main" id="{D156543A-C591-4442-90DA-39152B3F76ED}"/>
              </a:ext>
            </a:extLst>
          </p:cNvPr>
          <p:cNvCxnSpPr>
            <a:cxnSpLocks/>
          </p:cNvCxnSpPr>
          <p:nvPr/>
        </p:nvCxnSpPr>
        <p:spPr>
          <a:xfrm>
            <a:off x="7154916" y="1566423"/>
            <a:ext cx="2262317"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F299FEAF-0995-0D4B-8523-6740F221509A}"/>
              </a:ext>
            </a:extLst>
          </p:cNvPr>
          <p:cNvCxnSpPr/>
          <p:nvPr/>
        </p:nvCxnSpPr>
        <p:spPr>
          <a:xfrm>
            <a:off x="5734392" y="3064922"/>
            <a:ext cx="2643605" cy="6141"/>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73A28AB3-88C9-AF47-B329-8568FC7DBDF5}"/>
              </a:ext>
            </a:extLst>
          </p:cNvPr>
          <p:cNvSpPr txBox="1"/>
          <p:nvPr/>
        </p:nvSpPr>
        <p:spPr>
          <a:xfrm>
            <a:off x="7703849" y="2577741"/>
            <a:ext cx="1182995" cy="282065"/>
          </a:xfrm>
          <a:prstGeom prst="rect">
            <a:avLst/>
          </a:prstGeom>
          <a:noFill/>
        </p:spPr>
        <p:txBody>
          <a:bodyPr wrap="square" rtlCol="0">
            <a:spAutoFit/>
          </a:bodyPr>
          <a:lstStyle/>
          <a:p>
            <a:pPr defTabSz="914400"/>
            <a:r>
              <a:rPr lang="en-GB" sz="1200" b="1" dirty="0">
                <a:solidFill>
                  <a:srgbClr val="4BACC6"/>
                </a:solidFill>
                <a:latin typeface="Arial"/>
              </a:rPr>
              <a:t>GEOCARB?</a:t>
            </a:r>
            <a:endParaRPr lang="en-US" sz="1200" b="1" dirty="0">
              <a:solidFill>
                <a:srgbClr val="4BACC6"/>
              </a:solidFill>
              <a:latin typeface="Arial"/>
            </a:endParaRPr>
          </a:p>
        </p:txBody>
      </p:sp>
      <p:sp>
        <p:nvSpPr>
          <p:cNvPr id="6" name="TextBox 5">
            <a:extLst>
              <a:ext uri="{FF2B5EF4-FFF2-40B4-BE49-F238E27FC236}">
                <a16:creationId xmlns:a16="http://schemas.microsoft.com/office/drawing/2014/main" id="{336F961E-B69C-2B48-B6F5-77D20F94B765}"/>
              </a:ext>
            </a:extLst>
          </p:cNvPr>
          <p:cNvSpPr txBox="1"/>
          <p:nvPr/>
        </p:nvSpPr>
        <p:spPr>
          <a:xfrm>
            <a:off x="7002463" y="552512"/>
            <a:ext cx="1194558" cy="307777"/>
          </a:xfrm>
          <a:prstGeom prst="rect">
            <a:avLst/>
          </a:prstGeom>
          <a:solidFill>
            <a:srgbClr val="92D050"/>
          </a:solidFill>
        </p:spPr>
        <p:txBody>
          <a:bodyPr wrap="none" rtlCol="0">
            <a:spAutoFit/>
          </a:bodyPr>
          <a:lstStyle/>
          <a:p>
            <a:pPr defTabSz="914400" fontAlgn="base">
              <a:spcBef>
                <a:spcPct val="0"/>
              </a:spcBef>
              <a:spcAft>
                <a:spcPct val="0"/>
              </a:spcAft>
            </a:pPr>
            <a:r>
              <a:rPr lang="en-US" sz="1400" b="1" dirty="0">
                <a:solidFill>
                  <a:prstClr val="white"/>
                </a:solidFill>
                <a:latin typeface="Arial" panose="020B0604020202020204" pitchFamily="34" charset="0"/>
                <a:cs typeface="Arial" panose="020B0604020202020204" pitchFamily="34" charset="0"/>
              </a:rPr>
              <a:t>RESEARCH</a:t>
            </a:r>
          </a:p>
        </p:txBody>
      </p:sp>
      <p:cxnSp>
        <p:nvCxnSpPr>
          <p:cNvPr id="95" name="Straight Connector 94">
            <a:extLst>
              <a:ext uri="{FF2B5EF4-FFF2-40B4-BE49-F238E27FC236}">
                <a16:creationId xmlns:a16="http://schemas.microsoft.com/office/drawing/2014/main" id="{7C3486C3-49E3-9D4F-B6DA-9F2AA6450CA5}"/>
              </a:ext>
            </a:extLst>
          </p:cNvPr>
          <p:cNvCxnSpPr/>
          <p:nvPr/>
        </p:nvCxnSpPr>
        <p:spPr>
          <a:xfrm>
            <a:off x="5943673" y="2738285"/>
            <a:ext cx="1784774" cy="0"/>
          </a:xfrm>
          <a:prstGeom prst="line">
            <a:avLst/>
          </a:prstGeom>
          <a:ln w="76200">
            <a:solidFill>
              <a:srgbClr val="92D050"/>
            </a:solidFill>
            <a:prstDash val="sysDash"/>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CB28D745-7EE7-3049-A265-D68016A7D8EC}"/>
              </a:ext>
            </a:extLst>
          </p:cNvPr>
          <p:cNvPicPr>
            <a:picLocks/>
          </p:cNvPicPr>
          <p:nvPr/>
        </p:nvPicPr>
        <p:blipFill>
          <a:blip r:embed="rId3"/>
          <a:stretch>
            <a:fillRect/>
          </a:stretch>
        </p:blipFill>
        <p:spPr>
          <a:xfrm>
            <a:off x="2086581" y="2976602"/>
            <a:ext cx="360000" cy="216000"/>
          </a:xfrm>
          <a:prstGeom prst="rect">
            <a:avLst/>
          </a:prstGeom>
          <a:ln>
            <a:solidFill>
              <a:schemeClr val="tx1"/>
            </a:solidFill>
          </a:ln>
        </p:spPr>
      </p:pic>
      <p:pic>
        <p:nvPicPr>
          <p:cNvPr id="9" name="Picture 8">
            <a:extLst>
              <a:ext uri="{FF2B5EF4-FFF2-40B4-BE49-F238E27FC236}">
                <a16:creationId xmlns:a16="http://schemas.microsoft.com/office/drawing/2014/main" id="{D59BEFFD-DC2D-0E49-8D67-CF4C089AB857}"/>
              </a:ext>
            </a:extLst>
          </p:cNvPr>
          <p:cNvPicPr>
            <a:picLocks/>
          </p:cNvPicPr>
          <p:nvPr/>
        </p:nvPicPr>
        <p:blipFill>
          <a:blip r:embed="rId4"/>
          <a:stretch>
            <a:fillRect/>
          </a:stretch>
        </p:blipFill>
        <p:spPr>
          <a:xfrm>
            <a:off x="2086581" y="2460128"/>
            <a:ext cx="360000" cy="216000"/>
          </a:xfrm>
          <a:prstGeom prst="rect">
            <a:avLst/>
          </a:prstGeom>
          <a:ln>
            <a:solidFill>
              <a:schemeClr val="tx1"/>
            </a:solidFill>
          </a:ln>
        </p:spPr>
      </p:pic>
      <p:sp>
        <p:nvSpPr>
          <p:cNvPr id="97" name="TextBox 96">
            <a:extLst>
              <a:ext uri="{FF2B5EF4-FFF2-40B4-BE49-F238E27FC236}">
                <a16:creationId xmlns:a16="http://schemas.microsoft.com/office/drawing/2014/main" id="{F71C6AE2-051F-8D46-AE7B-E9B65D15F060}"/>
              </a:ext>
            </a:extLst>
          </p:cNvPr>
          <p:cNvSpPr txBox="1"/>
          <p:nvPr/>
        </p:nvSpPr>
        <p:spPr>
          <a:xfrm>
            <a:off x="8273005" y="552060"/>
            <a:ext cx="1359155" cy="307777"/>
          </a:xfrm>
          <a:prstGeom prst="rect">
            <a:avLst/>
          </a:prstGeom>
          <a:solidFill>
            <a:srgbClr val="FAC090"/>
          </a:solidFill>
        </p:spPr>
        <p:txBody>
          <a:bodyPr wrap="none" rtlCol="0">
            <a:spAutoFit/>
          </a:bodyPr>
          <a:lstStyle/>
          <a:p>
            <a:pPr defTabSz="914400" fontAlgn="base">
              <a:spcBef>
                <a:spcPct val="0"/>
              </a:spcBef>
              <a:spcAft>
                <a:spcPct val="0"/>
              </a:spcAft>
            </a:pPr>
            <a:r>
              <a:rPr lang="en-US" sz="1400" b="1" dirty="0">
                <a:solidFill>
                  <a:prstClr val="white"/>
                </a:solidFill>
                <a:latin typeface="Arial" panose="020B0604020202020204" pitchFamily="34" charset="0"/>
                <a:cs typeface="Arial" panose="020B0604020202020204" pitchFamily="34" charset="0"/>
              </a:rPr>
              <a:t>OPERATIONS</a:t>
            </a:r>
          </a:p>
        </p:txBody>
      </p:sp>
      <p:pic>
        <p:nvPicPr>
          <p:cNvPr id="10" name="Picture 9">
            <a:extLst>
              <a:ext uri="{FF2B5EF4-FFF2-40B4-BE49-F238E27FC236}">
                <a16:creationId xmlns:a16="http://schemas.microsoft.com/office/drawing/2014/main" id="{91A1F9E5-F6E8-5647-8A20-854F55B86506}"/>
              </a:ext>
            </a:extLst>
          </p:cNvPr>
          <p:cNvPicPr>
            <a:picLocks/>
          </p:cNvPicPr>
          <p:nvPr/>
        </p:nvPicPr>
        <p:blipFill>
          <a:blip r:embed="rId5"/>
          <a:stretch>
            <a:fillRect/>
          </a:stretch>
        </p:blipFill>
        <p:spPr>
          <a:xfrm>
            <a:off x="2086581" y="1361187"/>
            <a:ext cx="360000" cy="216388"/>
          </a:xfrm>
          <a:prstGeom prst="rect">
            <a:avLst/>
          </a:prstGeom>
          <a:ln>
            <a:solidFill>
              <a:schemeClr val="tx1"/>
            </a:solidFill>
          </a:ln>
        </p:spPr>
      </p:pic>
      <p:pic>
        <p:nvPicPr>
          <p:cNvPr id="12" name="Picture 11">
            <a:extLst>
              <a:ext uri="{FF2B5EF4-FFF2-40B4-BE49-F238E27FC236}">
                <a16:creationId xmlns:a16="http://schemas.microsoft.com/office/drawing/2014/main" id="{020D794C-7743-8141-824A-C67013557217}"/>
              </a:ext>
            </a:extLst>
          </p:cNvPr>
          <p:cNvPicPr>
            <a:picLocks/>
          </p:cNvPicPr>
          <p:nvPr/>
        </p:nvPicPr>
        <p:blipFill>
          <a:blip r:embed="rId6"/>
          <a:stretch>
            <a:fillRect/>
          </a:stretch>
        </p:blipFill>
        <p:spPr>
          <a:xfrm>
            <a:off x="2086581" y="1957092"/>
            <a:ext cx="360000" cy="216000"/>
          </a:xfrm>
          <a:prstGeom prst="rect">
            <a:avLst/>
          </a:prstGeom>
          <a:ln>
            <a:solidFill>
              <a:schemeClr val="tx1"/>
            </a:solidFill>
          </a:ln>
        </p:spPr>
      </p:pic>
      <p:cxnSp>
        <p:nvCxnSpPr>
          <p:cNvPr id="98" name="Straight Connector 97">
            <a:extLst>
              <a:ext uri="{FF2B5EF4-FFF2-40B4-BE49-F238E27FC236}">
                <a16:creationId xmlns:a16="http://schemas.microsoft.com/office/drawing/2014/main" id="{897BCD8A-8A29-FD42-AF00-C544DE2CF31C}"/>
              </a:ext>
            </a:extLst>
          </p:cNvPr>
          <p:cNvCxnSpPr>
            <a:cxnSpLocks/>
          </p:cNvCxnSpPr>
          <p:nvPr/>
        </p:nvCxnSpPr>
        <p:spPr>
          <a:xfrm>
            <a:off x="8741123" y="1714497"/>
            <a:ext cx="1823693" cy="0"/>
          </a:xfrm>
          <a:prstGeom prst="line">
            <a:avLst/>
          </a:prstGeom>
          <a:ln w="76200">
            <a:solidFill>
              <a:srgbClr val="FAC09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D5434A1A-616D-7D49-8E22-CF7C8A938DD7}"/>
              </a:ext>
            </a:extLst>
          </p:cNvPr>
          <p:cNvCxnSpPr>
            <a:cxnSpLocks/>
          </p:cNvCxnSpPr>
          <p:nvPr/>
        </p:nvCxnSpPr>
        <p:spPr>
          <a:xfrm>
            <a:off x="9182901" y="3224491"/>
            <a:ext cx="947393" cy="0"/>
          </a:xfrm>
          <a:prstGeom prst="line">
            <a:avLst/>
          </a:prstGeom>
          <a:ln w="76200">
            <a:solidFill>
              <a:srgbClr val="FAC09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23C11D35-2B90-DE42-9657-EC367252BFE9}"/>
              </a:ext>
            </a:extLst>
          </p:cNvPr>
          <p:cNvCxnSpPr>
            <a:cxnSpLocks/>
          </p:cNvCxnSpPr>
          <p:nvPr/>
        </p:nvCxnSpPr>
        <p:spPr>
          <a:xfrm>
            <a:off x="9541692" y="3076351"/>
            <a:ext cx="947393" cy="0"/>
          </a:xfrm>
          <a:prstGeom prst="line">
            <a:avLst/>
          </a:prstGeom>
          <a:ln w="76200">
            <a:solidFill>
              <a:srgbClr val="FAC09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BD63B96-8366-4C44-99FA-831FBA02C608}"/>
              </a:ext>
            </a:extLst>
          </p:cNvPr>
          <p:cNvCxnSpPr>
            <a:cxnSpLocks/>
          </p:cNvCxnSpPr>
          <p:nvPr/>
        </p:nvCxnSpPr>
        <p:spPr>
          <a:xfrm>
            <a:off x="9850648" y="2921165"/>
            <a:ext cx="947393" cy="0"/>
          </a:xfrm>
          <a:prstGeom prst="line">
            <a:avLst/>
          </a:prstGeom>
          <a:ln w="76200">
            <a:solidFill>
              <a:srgbClr val="FAC09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6F122CBB-9733-ED45-95A7-0BF63C2528A6}"/>
              </a:ext>
            </a:extLst>
          </p:cNvPr>
          <p:cNvCxnSpPr/>
          <p:nvPr/>
        </p:nvCxnSpPr>
        <p:spPr>
          <a:xfrm>
            <a:off x="2717139" y="4223874"/>
            <a:ext cx="2643605"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381F49F1-1DC6-094E-95C6-D818C4B4A56A}"/>
              </a:ext>
            </a:extLst>
          </p:cNvPr>
          <p:cNvCxnSpPr>
            <a:cxnSpLocks/>
          </p:cNvCxnSpPr>
          <p:nvPr/>
        </p:nvCxnSpPr>
        <p:spPr>
          <a:xfrm>
            <a:off x="3090786" y="4430715"/>
            <a:ext cx="3229026"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34FD51BF-13C6-B349-8E2C-95AB51303A32}"/>
              </a:ext>
            </a:extLst>
          </p:cNvPr>
          <p:cNvCxnSpPr>
            <a:cxnSpLocks/>
          </p:cNvCxnSpPr>
          <p:nvPr/>
        </p:nvCxnSpPr>
        <p:spPr>
          <a:xfrm>
            <a:off x="5221547" y="4631414"/>
            <a:ext cx="3229026"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2EB9D0BB-F100-FA46-BE57-4D7B23BF5DAB}"/>
              </a:ext>
            </a:extLst>
          </p:cNvPr>
          <p:cNvSpPr txBox="1"/>
          <p:nvPr/>
        </p:nvSpPr>
        <p:spPr>
          <a:xfrm>
            <a:off x="1941512" y="1080139"/>
            <a:ext cx="612668" cy="276999"/>
          </a:xfrm>
          <a:prstGeom prst="rect">
            <a:avLst/>
          </a:prstGeom>
          <a:noFill/>
        </p:spPr>
        <p:txBody>
          <a:bodyPr wrap="none" rtlCol="0">
            <a:spAutoFit/>
          </a:bodyPr>
          <a:lstStyle/>
          <a:p>
            <a:pPr defTabSz="914400" fontAlgn="base">
              <a:spcBef>
                <a:spcPct val="0"/>
              </a:spcBef>
              <a:spcAft>
                <a:spcPct val="0"/>
              </a:spcAft>
            </a:pPr>
            <a:r>
              <a:rPr lang="en-US" sz="1200" b="1" dirty="0">
                <a:solidFill>
                  <a:srgbClr val="E02910"/>
                </a:solidFill>
                <a:latin typeface="Arial" panose="020B0604020202020204" pitchFamily="34" charset="0"/>
                <a:cs typeface="Arial" panose="020B0604020202020204" pitchFamily="34" charset="0"/>
              </a:rPr>
              <a:t>China</a:t>
            </a:r>
          </a:p>
        </p:txBody>
      </p:sp>
      <p:sp>
        <p:nvSpPr>
          <p:cNvPr id="105" name="TextBox 104">
            <a:extLst>
              <a:ext uri="{FF2B5EF4-FFF2-40B4-BE49-F238E27FC236}">
                <a16:creationId xmlns:a16="http://schemas.microsoft.com/office/drawing/2014/main" id="{1EE098D8-B153-694A-B295-61282C62CD22}"/>
              </a:ext>
            </a:extLst>
          </p:cNvPr>
          <p:cNvSpPr txBox="1"/>
          <p:nvPr/>
        </p:nvSpPr>
        <p:spPr>
          <a:xfrm>
            <a:off x="1960247" y="1687962"/>
            <a:ext cx="628698" cy="276999"/>
          </a:xfrm>
          <a:prstGeom prst="rect">
            <a:avLst/>
          </a:prstGeom>
          <a:noFill/>
        </p:spPr>
        <p:txBody>
          <a:bodyPr wrap="none" rtlCol="0">
            <a:spAutoFit/>
          </a:bodyPr>
          <a:lstStyle/>
          <a:p>
            <a:pPr defTabSz="914400" fontAlgn="base">
              <a:spcBef>
                <a:spcPct val="0"/>
              </a:spcBef>
              <a:spcAft>
                <a:spcPct val="0"/>
              </a:spcAft>
            </a:pPr>
            <a:r>
              <a:rPr lang="en-US" sz="1200" b="1" dirty="0">
                <a:solidFill>
                  <a:srgbClr val="7030A0"/>
                </a:solidFill>
                <a:latin typeface="Arial" panose="020B0604020202020204" pitchFamily="34" charset="0"/>
                <a:cs typeface="Arial" panose="020B0604020202020204" pitchFamily="34" charset="0"/>
              </a:rPr>
              <a:t>Japan</a:t>
            </a:r>
          </a:p>
        </p:txBody>
      </p:sp>
      <p:sp>
        <p:nvSpPr>
          <p:cNvPr id="106" name="TextBox 105">
            <a:extLst>
              <a:ext uri="{FF2B5EF4-FFF2-40B4-BE49-F238E27FC236}">
                <a16:creationId xmlns:a16="http://schemas.microsoft.com/office/drawing/2014/main" id="{84798DCB-F26D-9941-8F05-6821311A31BD}"/>
              </a:ext>
            </a:extLst>
          </p:cNvPr>
          <p:cNvSpPr txBox="1"/>
          <p:nvPr/>
        </p:nvSpPr>
        <p:spPr>
          <a:xfrm>
            <a:off x="1997953" y="2207055"/>
            <a:ext cx="508473" cy="276999"/>
          </a:xfrm>
          <a:prstGeom prst="rect">
            <a:avLst/>
          </a:prstGeom>
          <a:noFill/>
        </p:spPr>
        <p:txBody>
          <a:bodyPr wrap="none" rtlCol="0">
            <a:spAutoFit/>
          </a:bodyPr>
          <a:lstStyle/>
          <a:p>
            <a:pPr defTabSz="914400" fontAlgn="base">
              <a:spcBef>
                <a:spcPct val="0"/>
              </a:spcBef>
              <a:spcAft>
                <a:spcPct val="0"/>
              </a:spcAft>
            </a:pPr>
            <a:r>
              <a:rPr lang="en-US" sz="1200" b="1" dirty="0">
                <a:solidFill>
                  <a:srgbClr val="4BACC6"/>
                </a:solidFill>
                <a:latin typeface="Arial" panose="020B0604020202020204" pitchFamily="34" charset="0"/>
                <a:cs typeface="Arial" panose="020B0604020202020204" pitchFamily="34" charset="0"/>
              </a:rPr>
              <a:t>USA</a:t>
            </a:r>
          </a:p>
        </p:txBody>
      </p:sp>
      <p:sp>
        <p:nvSpPr>
          <p:cNvPr id="107" name="TextBox 106">
            <a:extLst>
              <a:ext uri="{FF2B5EF4-FFF2-40B4-BE49-F238E27FC236}">
                <a16:creationId xmlns:a16="http://schemas.microsoft.com/office/drawing/2014/main" id="{FF865D9F-379E-1F46-9597-95BFF1F06BD5}"/>
              </a:ext>
            </a:extLst>
          </p:cNvPr>
          <p:cNvSpPr txBox="1"/>
          <p:nvPr/>
        </p:nvSpPr>
        <p:spPr>
          <a:xfrm>
            <a:off x="2046634" y="2726148"/>
            <a:ext cx="397866" cy="276999"/>
          </a:xfrm>
          <a:prstGeom prst="rect">
            <a:avLst/>
          </a:prstGeom>
          <a:noFill/>
        </p:spPr>
        <p:txBody>
          <a:bodyPr wrap="none" rtlCol="0">
            <a:spAutoFit/>
          </a:bodyPr>
          <a:lstStyle/>
          <a:p>
            <a:pPr defTabSz="914400" fontAlgn="base">
              <a:spcBef>
                <a:spcPct val="0"/>
              </a:spcBef>
              <a:spcAft>
                <a:spcPct val="0"/>
              </a:spcAft>
            </a:pPr>
            <a:r>
              <a:rPr lang="en-US" sz="1200" b="1" dirty="0">
                <a:solidFill>
                  <a:srgbClr val="00339B"/>
                </a:solidFill>
                <a:latin typeface="Arial" panose="020B0604020202020204" pitchFamily="34" charset="0"/>
                <a:cs typeface="Arial" panose="020B0604020202020204" pitchFamily="34" charset="0"/>
              </a:rPr>
              <a:t>EU</a:t>
            </a:r>
          </a:p>
        </p:txBody>
      </p:sp>
      <p:cxnSp>
        <p:nvCxnSpPr>
          <p:cNvPr id="108" name="Straight Connector 107">
            <a:extLst>
              <a:ext uri="{FF2B5EF4-FFF2-40B4-BE49-F238E27FC236}">
                <a16:creationId xmlns:a16="http://schemas.microsoft.com/office/drawing/2014/main" id="{DAB95F42-A5AD-7C46-90EA-1EC0476127DA}"/>
              </a:ext>
            </a:extLst>
          </p:cNvPr>
          <p:cNvCxnSpPr>
            <a:cxnSpLocks/>
          </p:cNvCxnSpPr>
          <p:nvPr/>
        </p:nvCxnSpPr>
        <p:spPr>
          <a:xfrm>
            <a:off x="7161853" y="4832113"/>
            <a:ext cx="3643200" cy="0"/>
          </a:xfrm>
          <a:prstGeom prst="line">
            <a:avLst/>
          </a:prstGeom>
          <a:ln w="76200">
            <a:solidFill>
              <a:srgbClr val="FAC090"/>
            </a:solidFill>
          </a:ln>
        </p:spPr>
        <p:style>
          <a:lnRef idx="1">
            <a:schemeClr val="accent1"/>
          </a:lnRef>
          <a:fillRef idx="0">
            <a:schemeClr val="accent1"/>
          </a:fillRef>
          <a:effectRef idx="0">
            <a:schemeClr val="accent1"/>
          </a:effectRef>
          <a:fontRef idx="minor">
            <a:schemeClr val="tx1"/>
          </a:fontRef>
        </p:style>
      </p:cxnSp>
      <p:cxnSp>
        <p:nvCxnSpPr>
          <p:cNvPr id="93" name="Elbow Connector 92">
            <a:extLst>
              <a:ext uri="{FF2B5EF4-FFF2-40B4-BE49-F238E27FC236}">
                <a16:creationId xmlns:a16="http://schemas.microsoft.com/office/drawing/2014/main" id="{234AEEBF-3C2A-D442-A28B-14D5141EB57C}"/>
              </a:ext>
            </a:extLst>
          </p:cNvPr>
          <p:cNvCxnSpPr>
            <a:cxnSpLocks/>
            <a:stCxn id="55" idx="0"/>
          </p:cNvCxnSpPr>
          <p:nvPr/>
        </p:nvCxnSpPr>
        <p:spPr>
          <a:xfrm rot="5400000" flipH="1" flipV="1">
            <a:off x="7150707" y="4781569"/>
            <a:ext cx="540344" cy="364215"/>
          </a:xfrm>
          <a:prstGeom prst="bentConnector3">
            <a:avLst/>
          </a:prstGeom>
          <a:ln w="19050">
            <a:solidFill>
              <a:srgbClr val="00339B"/>
            </a:solidFill>
            <a:tailEnd type="triangle"/>
          </a:ln>
        </p:spPr>
        <p:style>
          <a:lnRef idx="1">
            <a:schemeClr val="accent1"/>
          </a:lnRef>
          <a:fillRef idx="0">
            <a:schemeClr val="accent1"/>
          </a:fillRef>
          <a:effectRef idx="0">
            <a:schemeClr val="accent1"/>
          </a:effectRef>
          <a:fontRef idx="minor">
            <a:schemeClr val="tx1"/>
          </a:fontRef>
        </p:style>
      </p:cxnSp>
      <p:pic>
        <p:nvPicPr>
          <p:cNvPr id="109" name="Picture 108">
            <a:extLst>
              <a:ext uri="{FF2B5EF4-FFF2-40B4-BE49-F238E27FC236}">
                <a16:creationId xmlns:a16="http://schemas.microsoft.com/office/drawing/2014/main" id="{BEF77B19-BF52-B045-8310-61B6E7A460E7}"/>
              </a:ext>
            </a:extLst>
          </p:cNvPr>
          <p:cNvPicPr>
            <a:picLocks/>
          </p:cNvPicPr>
          <p:nvPr/>
        </p:nvPicPr>
        <p:blipFill>
          <a:blip r:embed="rId3"/>
          <a:stretch>
            <a:fillRect/>
          </a:stretch>
        </p:blipFill>
        <p:spPr>
          <a:xfrm>
            <a:off x="2124557" y="4447852"/>
            <a:ext cx="360000" cy="216000"/>
          </a:xfrm>
          <a:prstGeom prst="rect">
            <a:avLst/>
          </a:prstGeom>
          <a:ln>
            <a:solidFill>
              <a:schemeClr val="tx1"/>
            </a:solidFill>
          </a:ln>
        </p:spPr>
      </p:pic>
      <p:sp>
        <p:nvSpPr>
          <p:cNvPr id="112" name="TextBox 111">
            <a:extLst>
              <a:ext uri="{FF2B5EF4-FFF2-40B4-BE49-F238E27FC236}">
                <a16:creationId xmlns:a16="http://schemas.microsoft.com/office/drawing/2014/main" id="{32EA2249-518A-574D-B559-E14F52342E9F}"/>
              </a:ext>
            </a:extLst>
          </p:cNvPr>
          <p:cNvSpPr txBox="1"/>
          <p:nvPr/>
        </p:nvSpPr>
        <p:spPr>
          <a:xfrm>
            <a:off x="2084610" y="4197398"/>
            <a:ext cx="397866" cy="276999"/>
          </a:xfrm>
          <a:prstGeom prst="rect">
            <a:avLst/>
          </a:prstGeom>
          <a:noFill/>
        </p:spPr>
        <p:txBody>
          <a:bodyPr wrap="none" rtlCol="0">
            <a:spAutoFit/>
          </a:bodyPr>
          <a:lstStyle/>
          <a:p>
            <a:pPr defTabSz="914400" fontAlgn="base">
              <a:spcBef>
                <a:spcPct val="0"/>
              </a:spcBef>
              <a:spcAft>
                <a:spcPct val="0"/>
              </a:spcAft>
            </a:pPr>
            <a:r>
              <a:rPr lang="en-US" sz="1200" b="1" dirty="0">
                <a:solidFill>
                  <a:srgbClr val="00339B"/>
                </a:solidFill>
                <a:latin typeface="Arial" panose="020B0604020202020204" pitchFamily="34" charset="0"/>
                <a:cs typeface="Arial" panose="020B0604020202020204" pitchFamily="34" charset="0"/>
              </a:rPr>
              <a:t>EU</a:t>
            </a:r>
          </a:p>
        </p:txBody>
      </p:sp>
      <p:cxnSp>
        <p:nvCxnSpPr>
          <p:cNvPr id="81" name="Elbow Connector 80">
            <a:extLst>
              <a:ext uri="{FF2B5EF4-FFF2-40B4-BE49-F238E27FC236}">
                <a16:creationId xmlns:a16="http://schemas.microsoft.com/office/drawing/2014/main" id="{25A7FF05-D5F1-AF41-9C40-5127EE8BB501}"/>
              </a:ext>
            </a:extLst>
          </p:cNvPr>
          <p:cNvCxnSpPr>
            <a:cxnSpLocks/>
          </p:cNvCxnSpPr>
          <p:nvPr/>
        </p:nvCxnSpPr>
        <p:spPr>
          <a:xfrm rot="5400000" flipH="1" flipV="1">
            <a:off x="3095696" y="4402983"/>
            <a:ext cx="1094513" cy="827637"/>
          </a:xfrm>
          <a:prstGeom prst="bentConnector3">
            <a:avLst>
              <a:gd name="adj1" fmla="val 50000"/>
            </a:avLst>
          </a:prstGeom>
          <a:ln w="19050">
            <a:solidFill>
              <a:srgbClr val="00339B"/>
            </a:solidFill>
            <a:tailEnd type="triangle"/>
          </a:ln>
        </p:spPr>
        <p:style>
          <a:lnRef idx="1">
            <a:schemeClr val="accent1"/>
          </a:lnRef>
          <a:fillRef idx="0">
            <a:schemeClr val="accent1"/>
          </a:fillRef>
          <a:effectRef idx="0">
            <a:schemeClr val="accent1"/>
          </a:effectRef>
          <a:fontRef idx="minor">
            <a:schemeClr val="tx1"/>
          </a:fontRef>
        </p:style>
      </p:cxnSp>
      <p:cxnSp>
        <p:nvCxnSpPr>
          <p:cNvPr id="83" name="Elbow Connector 82">
            <a:extLst>
              <a:ext uri="{FF2B5EF4-FFF2-40B4-BE49-F238E27FC236}">
                <a16:creationId xmlns:a16="http://schemas.microsoft.com/office/drawing/2014/main" id="{AD88EB05-D204-A44E-874F-B4941805A156}"/>
              </a:ext>
            </a:extLst>
          </p:cNvPr>
          <p:cNvCxnSpPr>
            <a:cxnSpLocks/>
            <a:stCxn id="77" idx="0"/>
          </p:cNvCxnSpPr>
          <p:nvPr/>
        </p:nvCxnSpPr>
        <p:spPr>
          <a:xfrm rot="5400000" flipH="1" flipV="1">
            <a:off x="3147973" y="4440351"/>
            <a:ext cx="1511166" cy="1159892"/>
          </a:xfrm>
          <a:prstGeom prst="bentConnector3">
            <a:avLst/>
          </a:prstGeom>
          <a:ln w="19050">
            <a:solidFill>
              <a:srgbClr val="00339B"/>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E0833097-180D-F44F-8862-BD051AE99DBD}"/>
              </a:ext>
            </a:extLst>
          </p:cNvPr>
          <p:cNvSpPr txBox="1"/>
          <p:nvPr/>
        </p:nvSpPr>
        <p:spPr>
          <a:xfrm>
            <a:off x="2139929" y="5248680"/>
            <a:ext cx="1483705" cy="400110"/>
          </a:xfrm>
          <a:prstGeom prst="rect">
            <a:avLst/>
          </a:prstGeom>
          <a:solidFill>
            <a:schemeClr val="bg1"/>
          </a:solidFill>
          <a:ln w="19050">
            <a:solidFill>
              <a:srgbClr val="00339B"/>
            </a:solidFill>
          </a:ln>
        </p:spPr>
        <p:txBody>
          <a:bodyPr wrap="square" rtlCol="0">
            <a:spAutoFit/>
          </a:bodyPr>
          <a:lstStyle/>
          <a:p>
            <a:pPr defTabSz="914400"/>
            <a:r>
              <a:rPr lang="en-GB" sz="1000" b="1" dirty="0">
                <a:solidFill>
                  <a:srgbClr val="00339B"/>
                </a:solidFill>
                <a:latin typeface="Arial"/>
              </a:rPr>
              <a:t>System performance analysis</a:t>
            </a:r>
            <a:endParaRPr lang="en-US" sz="1000" b="1" dirty="0">
              <a:solidFill>
                <a:srgbClr val="00339B"/>
              </a:solidFill>
              <a:latin typeface="Arial"/>
            </a:endParaRPr>
          </a:p>
        </p:txBody>
      </p:sp>
      <p:cxnSp>
        <p:nvCxnSpPr>
          <p:cNvPr id="85" name="Elbow Connector 84">
            <a:extLst>
              <a:ext uri="{FF2B5EF4-FFF2-40B4-BE49-F238E27FC236}">
                <a16:creationId xmlns:a16="http://schemas.microsoft.com/office/drawing/2014/main" id="{03E7934C-C3C7-3A44-9FF9-F8DBFB557800}"/>
              </a:ext>
            </a:extLst>
          </p:cNvPr>
          <p:cNvCxnSpPr>
            <a:cxnSpLocks/>
          </p:cNvCxnSpPr>
          <p:nvPr/>
        </p:nvCxnSpPr>
        <p:spPr>
          <a:xfrm rot="5400000" flipH="1" flipV="1">
            <a:off x="4303743" y="4588424"/>
            <a:ext cx="949823" cy="354223"/>
          </a:xfrm>
          <a:prstGeom prst="bentConnector3">
            <a:avLst/>
          </a:prstGeom>
          <a:ln w="19050">
            <a:solidFill>
              <a:srgbClr val="00339B"/>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A30ACFE5-B9B3-8A4F-8CB2-EC301DC38C9A}"/>
              </a:ext>
            </a:extLst>
          </p:cNvPr>
          <p:cNvCxnSpPr>
            <a:cxnSpLocks/>
          </p:cNvCxnSpPr>
          <p:nvPr/>
        </p:nvCxnSpPr>
        <p:spPr>
          <a:xfrm>
            <a:off x="5855766" y="4832113"/>
            <a:ext cx="1440000" cy="0"/>
          </a:xfrm>
          <a:prstGeom prst="line">
            <a:avLst/>
          </a:prstGeom>
          <a:ln w="76200">
            <a:solidFill>
              <a:srgbClr val="FAC09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72581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F6C3BF2B-6A5B-4B4A-82A2-1B7DCCC7B7B9}"/>
              </a:ext>
            </a:extLst>
          </p:cNvPr>
          <p:cNvPicPr>
            <a:picLocks noChangeAspect="1"/>
          </p:cNvPicPr>
          <p:nvPr/>
        </p:nvPicPr>
        <p:blipFill>
          <a:blip r:embed="rId2"/>
          <a:stretch>
            <a:fillRect/>
          </a:stretch>
        </p:blipFill>
        <p:spPr>
          <a:xfrm>
            <a:off x="184673" y="951345"/>
            <a:ext cx="7047535" cy="5269634"/>
          </a:xfrm>
          <a:prstGeom prst="rect">
            <a:avLst/>
          </a:prstGeom>
        </p:spPr>
      </p:pic>
      <p:sp>
        <p:nvSpPr>
          <p:cNvPr id="18" name="Rectangle 17">
            <a:extLst>
              <a:ext uri="{FF2B5EF4-FFF2-40B4-BE49-F238E27FC236}">
                <a16:creationId xmlns:a16="http://schemas.microsoft.com/office/drawing/2014/main" id="{7FC18264-DD81-4CB8-A93B-F5DC2863FEC9}"/>
              </a:ext>
            </a:extLst>
          </p:cNvPr>
          <p:cNvSpPr/>
          <p:nvPr/>
        </p:nvSpPr>
        <p:spPr>
          <a:xfrm>
            <a:off x="5061111" y="5389982"/>
            <a:ext cx="2615585" cy="830997"/>
          </a:xfrm>
          <a:prstGeom prst="rect">
            <a:avLst/>
          </a:prstGeom>
        </p:spPr>
        <p:txBody>
          <a:bodyPr wrap="square">
            <a:spAutoFit/>
          </a:bodyPr>
          <a:lstStyle/>
          <a:p>
            <a:pPr algn="ctr"/>
            <a:r>
              <a:rPr lang="en-GB" sz="1600" i="1" dirty="0"/>
              <a:t>12 hour </a:t>
            </a:r>
            <a:r>
              <a:rPr lang="en-GB" sz="1600" i="1" dirty="0" err="1"/>
              <a:t>Cloudsat</a:t>
            </a:r>
            <a:r>
              <a:rPr lang="en-GB" sz="1600" i="1" dirty="0"/>
              <a:t> coverage on model cloud field</a:t>
            </a:r>
          </a:p>
        </p:txBody>
      </p:sp>
      <p:sp>
        <p:nvSpPr>
          <p:cNvPr id="2" name="Title 1"/>
          <p:cNvSpPr>
            <a:spLocks noGrp="1"/>
          </p:cNvSpPr>
          <p:nvPr>
            <p:ph type="title"/>
          </p:nvPr>
        </p:nvSpPr>
        <p:spPr>
          <a:xfrm>
            <a:off x="747131" y="360000"/>
            <a:ext cx="11128917" cy="369332"/>
          </a:xfrm>
        </p:spPr>
        <p:txBody>
          <a:bodyPr/>
          <a:lstStyle/>
          <a:p>
            <a:r>
              <a:rPr lang="en-GB" dirty="0"/>
              <a:t>First-ever direct 4D-Var assimilation of space-borne cloud radar and lidar in NWP</a:t>
            </a:r>
          </a:p>
        </p:txBody>
      </p:sp>
      <p:sp>
        <p:nvSpPr>
          <p:cNvPr id="4" name="Slide Number Placeholder 3"/>
          <p:cNvSpPr>
            <a:spLocks noGrp="1"/>
          </p:cNvSpPr>
          <p:nvPr>
            <p:ph type="sldNum" sz="quarter" idx="10"/>
          </p:nvPr>
        </p:nvSpPr>
        <p:spPr/>
        <p:txBody>
          <a:bodyPr/>
          <a:lstStyle/>
          <a:p>
            <a:fld id="{6B3B0B0F-E794-1244-9699-107C60B9C23A}" type="slidenum">
              <a:rPr lang="en-US" smtClean="0"/>
              <a:pPr/>
              <a:t>28</a:t>
            </a:fld>
            <a:endParaRPr lang="en-US" dirty="0"/>
          </a:p>
        </p:txBody>
      </p:sp>
      <p:sp>
        <p:nvSpPr>
          <p:cNvPr id="5" name="Footer Placeholder 4"/>
          <p:cNvSpPr>
            <a:spLocks noGrp="1"/>
          </p:cNvSpPr>
          <p:nvPr>
            <p:ph type="ftr" sz="quarter" idx="3"/>
          </p:nvPr>
        </p:nvSpPr>
        <p:spPr/>
        <p:txBody>
          <a:bodyPr/>
          <a:lstStyle/>
          <a:p>
            <a:pPr algn="ctr"/>
            <a:r>
              <a:rPr lang="en-US"/>
              <a:t>European Centre for Medium-Range Weather Forecasts</a:t>
            </a:r>
            <a:endParaRPr lang="en-US" dirty="0"/>
          </a:p>
        </p:txBody>
      </p:sp>
      <p:sp>
        <p:nvSpPr>
          <p:cNvPr id="27" name="Content Placeholder 2">
            <a:extLst>
              <a:ext uri="{FF2B5EF4-FFF2-40B4-BE49-F238E27FC236}">
                <a16:creationId xmlns:a16="http://schemas.microsoft.com/office/drawing/2014/main" id="{12EBF2D7-452A-4CAD-9B23-EE036D46C65C}"/>
              </a:ext>
            </a:extLst>
          </p:cNvPr>
          <p:cNvSpPr>
            <a:spLocks noGrp="1"/>
          </p:cNvSpPr>
          <p:nvPr>
            <p:ph sz="quarter" idx="14"/>
          </p:nvPr>
        </p:nvSpPr>
        <p:spPr>
          <a:xfrm>
            <a:off x="6789549" y="2042476"/>
            <a:ext cx="5198553" cy="3236500"/>
          </a:xfrm>
        </p:spPr>
        <p:txBody>
          <a:bodyPr/>
          <a:lstStyle/>
          <a:p>
            <a:pPr>
              <a:lnSpc>
                <a:spcPct val="100000"/>
              </a:lnSpc>
            </a:pPr>
            <a:r>
              <a:rPr lang="en-GB" dirty="0"/>
              <a:t>Novel observation type: challenge to implement and for 4D-Var linearized cloud physics, but promising results</a:t>
            </a:r>
          </a:p>
          <a:p>
            <a:pPr indent="0">
              <a:lnSpc>
                <a:spcPct val="100000"/>
              </a:lnSpc>
              <a:buNone/>
            </a:pPr>
            <a:endParaRPr lang="en-GB" dirty="0"/>
          </a:p>
          <a:p>
            <a:pPr>
              <a:lnSpc>
                <a:spcPct val="100000"/>
              </a:lnSpc>
            </a:pPr>
            <a:r>
              <a:rPr lang="en-GB" dirty="0"/>
              <a:t>Enables observation monitoring: </a:t>
            </a:r>
          </a:p>
          <a:p>
            <a:pPr lvl="1">
              <a:lnSpc>
                <a:spcPct val="100000"/>
              </a:lnSpc>
            </a:pPr>
            <a:r>
              <a:rPr lang="en-GB" dirty="0"/>
              <a:t>simplify model evaluation</a:t>
            </a:r>
          </a:p>
          <a:p>
            <a:pPr lvl="1">
              <a:lnSpc>
                <a:spcPct val="100000"/>
              </a:lnSpc>
            </a:pPr>
            <a:r>
              <a:rPr lang="en-GB" dirty="0"/>
              <a:t>real-time monitoring could help detect instrument issues faster than observations alone</a:t>
            </a:r>
          </a:p>
        </p:txBody>
      </p:sp>
    </p:spTree>
    <p:extLst>
      <p:ext uri="{BB962C8B-B14F-4D97-AF65-F5344CB8AC3E}">
        <p14:creationId xmlns:p14="http://schemas.microsoft.com/office/powerpoint/2010/main" val="39258695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Text Box 4">
            <a:extLst>
              <a:ext uri="{FF2B5EF4-FFF2-40B4-BE49-F238E27FC236}">
                <a16:creationId xmlns:a16="http://schemas.microsoft.com/office/drawing/2014/main" id="{6B917DCB-0431-4509-B94A-AA253809BE02}"/>
              </a:ext>
            </a:extLst>
          </p:cNvPr>
          <p:cNvSpPr txBox="1">
            <a:spLocks noChangeArrowheads="1"/>
          </p:cNvSpPr>
          <p:nvPr/>
        </p:nvSpPr>
        <p:spPr bwMode="auto">
          <a:xfrm>
            <a:off x="479251" y="5300721"/>
            <a:ext cx="7558871" cy="1268823"/>
          </a:xfrm>
          <a:prstGeom prst="rect">
            <a:avLst/>
          </a:prstGeom>
          <a:solidFill>
            <a:srgbClr val="FFFF99"/>
          </a:solidFill>
          <a:ln>
            <a:noFill/>
          </a:ln>
          <a:extLst/>
        </p:spPr>
        <p:txBody>
          <a:bodyPr wrap="square" lIns="17995" tIns="3599" rIns="17995" bIns="3599">
            <a:spAutoFit/>
          </a:bodyPr>
          <a:lstStyle>
            <a:lvl1pPr>
              <a:defRPr b="1">
                <a:solidFill>
                  <a:schemeClr val="tx2"/>
                </a:solidFill>
                <a:latin typeface="Helvetica" pitchFamily="34" charset="0"/>
              </a:defRPr>
            </a:lvl1pPr>
            <a:lvl2pPr marL="742950" indent="-285750">
              <a:defRPr b="1">
                <a:solidFill>
                  <a:schemeClr val="tx2"/>
                </a:solidFill>
                <a:latin typeface="Helvetica" pitchFamily="34" charset="0"/>
              </a:defRPr>
            </a:lvl2pPr>
            <a:lvl3pPr marL="1143000" indent="-228600">
              <a:defRPr b="1">
                <a:solidFill>
                  <a:schemeClr val="tx2"/>
                </a:solidFill>
                <a:latin typeface="Helvetica" pitchFamily="34" charset="0"/>
              </a:defRPr>
            </a:lvl3pPr>
            <a:lvl4pPr marL="1600200" indent="-228600">
              <a:defRPr b="1">
                <a:solidFill>
                  <a:schemeClr val="tx2"/>
                </a:solidFill>
                <a:latin typeface="Helvetica" pitchFamily="34" charset="0"/>
              </a:defRPr>
            </a:lvl4pPr>
            <a:lvl5pPr marL="2057400" indent="-228600">
              <a:defRPr b="1">
                <a:solidFill>
                  <a:schemeClr val="tx2"/>
                </a:solidFill>
                <a:latin typeface="Helvetica" pitchFamily="34" charset="0"/>
              </a:defRPr>
            </a:lvl5pPr>
            <a:lvl6pPr marL="2514600" indent="-228600" eaLnBrk="0" fontAlgn="base" hangingPunct="0">
              <a:spcBef>
                <a:spcPct val="0"/>
              </a:spcBef>
              <a:spcAft>
                <a:spcPct val="0"/>
              </a:spcAft>
              <a:defRPr b="1">
                <a:solidFill>
                  <a:schemeClr val="tx2"/>
                </a:solidFill>
                <a:latin typeface="Helvetica" pitchFamily="34" charset="0"/>
              </a:defRPr>
            </a:lvl6pPr>
            <a:lvl7pPr marL="2971800" indent="-228600" eaLnBrk="0" fontAlgn="base" hangingPunct="0">
              <a:spcBef>
                <a:spcPct val="0"/>
              </a:spcBef>
              <a:spcAft>
                <a:spcPct val="0"/>
              </a:spcAft>
              <a:defRPr b="1">
                <a:solidFill>
                  <a:schemeClr val="tx2"/>
                </a:solidFill>
                <a:latin typeface="Helvetica" pitchFamily="34" charset="0"/>
              </a:defRPr>
            </a:lvl7pPr>
            <a:lvl8pPr marL="3429000" indent="-228600" eaLnBrk="0" fontAlgn="base" hangingPunct="0">
              <a:spcBef>
                <a:spcPct val="0"/>
              </a:spcBef>
              <a:spcAft>
                <a:spcPct val="0"/>
              </a:spcAft>
              <a:defRPr b="1">
                <a:solidFill>
                  <a:schemeClr val="tx2"/>
                </a:solidFill>
                <a:latin typeface="Helvetica" pitchFamily="34" charset="0"/>
              </a:defRPr>
            </a:lvl8pPr>
            <a:lvl9pPr marL="3886200" indent="-228600" eaLnBrk="0" fontAlgn="base" hangingPunct="0">
              <a:spcBef>
                <a:spcPct val="0"/>
              </a:spcBef>
              <a:spcAft>
                <a:spcPct val="0"/>
              </a:spcAft>
              <a:defRPr b="1">
                <a:solidFill>
                  <a:schemeClr val="tx2"/>
                </a:solidFill>
                <a:latin typeface="Helvetica" pitchFamily="34" charset="0"/>
              </a:defRPr>
            </a:lvl9pPr>
          </a:lstStyle>
          <a:p>
            <a:pPr marL="285664" indent="-285664">
              <a:spcBef>
                <a:spcPct val="50000"/>
              </a:spcBef>
              <a:buSzPct val="120000"/>
              <a:buFont typeface="Arial" panose="020B0604020202020204" pitchFamily="34" charset="0"/>
              <a:buChar char="•"/>
            </a:pPr>
            <a:r>
              <a:rPr lang="en-GB" altLang="en-US" sz="1799" b="0" dirty="0">
                <a:solidFill>
                  <a:schemeClr val="tx1"/>
                </a:solidFill>
              </a:rPr>
              <a:t> </a:t>
            </a:r>
            <a:r>
              <a:rPr lang="en-GB" altLang="en-US" sz="1799" b="0" u="sng" dirty="0">
                <a:solidFill>
                  <a:schemeClr val="tx1"/>
                </a:solidFill>
              </a:rPr>
              <a:t>Assimilation of </a:t>
            </a:r>
            <a:r>
              <a:rPr lang="en-GB" altLang="en-US" sz="1799" b="0" u="sng" dirty="0" err="1">
                <a:solidFill>
                  <a:schemeClr val="tx1"/>
                </a:solidFill>
              </a:rPr>
              <a:t>CloudSat</a:t>
            </a:r>
            <a:r>
              <a:rPr lang="en-GB" altLang="en-US" sz="1799" b="0" u="sng" dirty="0">
                <a:solidFill>
                  <a:schemeClr val="tx1"/>
                </a:solidFill>
              </a:rPr>
              <a:t> and CALIPSO </a:t>
            </a:r>
            <a:r>
              <a:rPr lang="en-GB" altLang="en-US" sz="1799" b="0" u="sng" dirty="0" err="1">
                <a:solidFill>
                  <a:schemeClr val="tx1"/>
                </a:solidFill>
              </a:rPr>
              <a:t>obs</a:t>
            </a:r>
            <a:r>
              <a:rPr lang="en-GB" altLang="en-US" sz="1799" b="0" u="sng" dirty="0">
                <a:solidFill>
                  <a:schemeClr val="tx1"/>
                </a:solidFill>
              </a:rPr>
              <a:t>:</a:t>
            </a:r>
          </a:p>
          <a:p>
            <a:pPr lvl="1">
              <a:spcBef>
                <a:spcPts val="600"/>
              </a:spcBef>
              <a:buSzPct val="120000"/>
              <a:buFont typeface="Helvetica" panose="020B0604020202020204" pitchFamily="34" charset="0"/>
              <a:buChar char="‒"/>
            </a:pPr>
            <a:r>
              <a:rPr lang="en-GB" altLang="en-US" sz="1799" b="0" dirty="0">
                <a:solidFill>
                  <a:schemeClr val="tx1"/>
                </a:solidFill>
              </a:rPr>
              <a:t>a positive impact on analysis fit to observations and subsequent short-term forecast</a:t>
            </a:r>
          </a:p>
          <a:p>
            <a:pPr lvl="1">
              <a:spcBef>
                <a:spcPts val="600"/>
              </a:spcBef>
              <a:buSzPct val="120000"/>
              <a:buFont typeface="Helvetica" panose="020B0604020202020204" pitchFamily="34" charset="0"/>
              <a:buChar char="‒"/>
            </a:pPr>
            <a:r>
              <a:rPr lang="en-GB" altLang="en-US" sz="1799" b="0" dirty="0">
                <a:solidFill>
                  <a:schemeClr val="tx1"/>
                </a:solidFill>
              </a:rPr>
              <a:t>improving forecast of rain rates in Tropics</a:t>
            </a:r>
          </a:p>
        </p:txBody>
      </p:sp>
      <p:sp>
        <p:nvSpPr>
          <p:cNvPr id="6" name="Text Box 7">
            <a:extLst>
              <a:ext uri="{FF2B5EF4-FFF2-40B4-BE49-F238E27FC236}">
                <a16:creationId xmlns:a16="http://schemas.microsoft.com/office/drawing/2014/main" id="{CB86EF8A-142E-441A-B5E5-22271787042D}"/>
              </a:ext>
            </a:extLst>
          </p:cNvPr>
          <p:cNvSpPr txBox="1">
            <a:spLocks noChangeArrowheads="1"/>
          </p:cNvSpPr>
          <p:nvPr/>
        </p:nvSpPr>
        <p:spPr bwMode="auto">
          <a:xfrm>
            <a:off x="767208" y="626877"/>
            <a:ext cx="10438441" cy="313268"/>
          </a:xfrm>
          <a:prstGeom prst="rect">
            <a:avLst/>
          </a:prstGeom>
          <a:noFill/>
          <a:ln w="28575">
            <a:noFill/>
            <a:miter lim="800000"/>
            <a:headEnd/>
            <a:tailEnd/>
          </a:ln>
          <a:extLst/>
        </p:spPr>
        <p:txBody>
          <a:bodyPr wrap="square" tIns="17995" bIns="17995">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ts val="0"/>
              </a:spcBef>
              <a:buClr>
                <a:srgbClr val="3333CC"/>
              </a:buClr>
              <a:buSzPts val="1400"/>
              <a:buNone/>
            </a:pPr>
            <a:r>
              <a:rPr lang="en-GB" altLang="en-US" sz="1799" b="1" dirty="0">
                <a:solidFill>
                  <a:srgbClr val="0033CC"/>
                </a:solidFill>
                <a:latin typeface="Helvetica" panose="020B0604020202020204" pitchFamily="34" charset="0"/>
              </a:rPr>
              <a:t>Verification of forecast against TRMM data for 10 days of 4D-Var cycling: 20070801 - 20070810</a:t>
            </a:r>
          </a:p>
        </p:txBody>
      </p:sp>
      <p:sp>
        <p:nvSpPr>
          <p:cNvPr id="18" name="Text Box 7">
            <a:extLst>
              <a:ext uri="{FF2B5EF4-FFF2-40B4-BE49-F238E27FC236}">
                <a16:creationId xmlns:a16="http://schemas.microsoft.com/office/drawing/2014/main" id="{EEFCF16F-2290-469E-9514-2122D826136D}"/>
              </a:ext>
            </a:extLst>
          </p:cNvPr>
          <p:cNvSpPr txBox="1">
            <a:spLocks noChangeArrowheads="1"/>
          </p:cNvSpPr>
          <p:nvPr/>
        </p:nvSpPr>
        <p:spPr bwMode="auto">
          <a:xfrm>
            <a:off x="8470057" y="5228731"/>
            <a:ext cx="3239516" cy="1479439"/>
          </a:xfrm>
          <a:prstGeom prst="rect">
            <a:avLst/>
          </a:prstGeom>
          <a:noFill/>
          <a:ln w="28575">
            <a:noFill/>
            <a:miter lim="800000"/>
            <a:headEnd/>
            <a:tailEnd/>
          </a:ln>
          <a:extLst/>
        </p:spPr>
        <p:txBody>
          <a:bodyPr wrap="square" tIns="17995" bIns="17995">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Clr>
                <a:srgbClr val="3333CC"/>
              </a:buClr>
              <a:buSzPts val="1400"/>
              <a:buNone/>
            </a:pPr>
            <a:r>
              <a:rPr lang="en-GB" altLang="en-US" sz="1400" dirty="0">
                <a:solidFill>
                  <a:srgbClr val="0033CC"/>
                </a:solidFill>
                <a:latin typeface="Helvetica" panose="020B0604020202020204" pitchFamily="34" charset="0"/>
              </a:rPr>
              <a:t>CONTROL</a:t>
            </a:r>
            <a:r>
              <a:rPr lang="en-GB" altLang="en-US" sz="1400" dirty="0">
                <a:latin typeface="Helvetica" panose="020B0604020202020204" pitchFamily="34" charset="0"/>
              </a:rPr>
              <a:t> – all standard observations</a:t>
            </a:r>
          </a:p>
          <a:p>
            <a:pPr>
              <a:lnSpc>
                <a:spcPct val="120000"/>
              </a:lnSpc>
              <a:spcBef>
                <a:spcPts val="0"/>
              </a:spcBef>
              <a:buClr>
                <a:srgbClr val="3333CC"/>
              </a:buClr>
              <a:buSzPts val="1400"/>
              <a:buNone/>
            </a:pPr>
            <a:r>
              <a:rPr lang="en-GB" altLang="en-US" sz="1400" dirty="0">
                <a:solidFill>
                  <a:srgbClr val="FF0000"/>
                </a:solidFill>
                <a:latin typeface="Helvetica" panose="020B0604020202020204" pitchFamily="34" charset="0"/>
              </a:rPr>
              <a:t>EXP</a:t>
            </a:r>
            <a:r>
              <a:rPr lang="en-GB" altLang="en-US" sz="1400" dirty="0">
                <a:latin typeface="Helvetica" panose="020B0604020202020204" pitchFamily="34" charset="0"/>
              </a:rPr>
              <a:t>           – all standard </a:t>
            </a:r>
            <a:r>
              <a:rPr lang="en-GB" altLang="en-US" sz="1400" dirty="0" err="1">
                <a:latin typeface="Helvetica" panose="020B0604020202020204" pitchFamily="34" charset="0"/>
              </a:rPr>
              <a:t>obs</a:t>
            </a:r>
            <a:r>
              <a:rPr lang="en-GB" altLang="en-US" sz="1400" dirty="0">
                <a:latin typeface="Helvetica" panose="020B0604020202020204" pitchFamily="34" charset="0"/>
              </a:rPr>
              <a:t> + cloud</a:t>
            </a:r>
          </a:p>
          <a:p>
            <a:pPr>
              <a:lnSpc>
                <a:spcPct val="90000"/>
              </a:lnSpc>
              <a:spcBef>
                <a:spcPts val="0"/>
              </a:spcBef>
              <a:buClr>
                <a:srgbClr val="3333CC"/>
              </a:buClr>
              <a:buSzPts val="1400"/>
              <a:buNone/>
            </a:pPr>
            <a:r>
              <a:rPr lang="en-GB" altLang="en-US" sz="1400" dirty="0">
                <a:latin typeface="Helvetica" panose="020B0604020202020204" pitchFamily="34" charset="0"/>
              </a:rPr>
              <a:t>                     </a:t>
            </a:r>
            <a:r>
              <a:rPr lang="en-GB" altLang="en-US" sz="1400" dirty="0" err="1">
                <a:latin typeface="Helvetica" panose="020B0604020202020204" pitchFamily="34" charset="0"/>
              </a:rPr>
              <a:t>radar&amp;lidar</a:t>
            </a:r>
            <a:r>
              <a:rPr lang="en-GB" altLang="en-US" sz="1400" dirty="0">
                <a:latin typeface="Helvetica" panose="020B0604020202020204" pitchFamily="34" charset="0"/>
              </a:rPr>
              <a:t>: </a:t>
            </a:r>
          </a:p>
          <a:p>
            <a:pPr>
              <a:lnSpc>
                <a:spcPct val="90000"/>
              </a:lnSpc>
              <a:spcBef>
                <a:spcPts val="0"/>
              </a:spcBef>
              <a:buClr>
                <a:srgbClr val="3333CC"/>
              </a:buClr>
              <a:buSzPts val="1400"/>
              <a:buNone/>
            </a:pPr>
            <a:r>
              <a:rPr lang="en-GB" altLang="en-US" sz="1400" dirty="0">
                <a:latin typeface="Helvetica" panose="020B0604020202020204" pitchFamily="34" charset="0"/>
              </a:rPr>
              <a:t>                      - </a:t>
            </a:r>
            <a:r>
              <a:rPr lang="en-GB" altLang="en-US" sz="1400" dirty="0">
                <a:solidFill>
                  <a:srgbClr val="FF0000"/>
                </a:solidFill>
                <a:latin typeface="Helvetica" panose="020B0604020202020204" pitchFamily="34" charset="0"/>
              </a:rPr>
              <a:t>single </a:t>
            </a:r>
            <a:r>
              <a:rPr lang="en-GB" altLang="en-US" sz="1400" dirty="0" err="1">
                <a:solidFill>
                  <a:srgbClr val="FF0000"/>
                </a:solidFill>
                <a:latin typeface="Helvetica" panose="020B0604020202020204" pitchFamily="34" charset="0"/>
              </a:rPr>
              <a:t>obs</a:t>
            </a:r>
            <a:r>
              <a:rPr lang="en-GB" altLang="en-US" sz="1400" dirty="0">
                <a:solidFill>
                  <a:srgbClr val="FF0000"/>
                </a:solidFill>
                <a:latin typeface="Helvetica" panose="020B0604020202020204" pitchFamily="34" charset="0"/>
              </a:rPr>
              <a:t> error</a:t>
            </a:r>
          </a:p>
          <a:p>
            <a:pPr>
              <a:lnSpc>
                <a:spcPct val="90000"/>
              </a:lnSpc>
              <a:spcBef>
                <a:spcPts val="0"/>
              </a:spcBef>
              <a:buClr>
                <a:srgbClr val="3333CC"/>
              </a:buClr>
              <a:buSzPts val="1400"/>
              <a:buNone/>
            </a:pPr>
            <a:r>
              <a:rPr lang="en-GB" altLang="en-US" sz="1400" dirty="0">
                <a:latin typeface="Helvetica" panose="020B0604020202020204" pitchFamily="34" charset="0"/>
              </a:rPr>
              <a:t>                      - </a:t>
            </a:r>
            <a:r>
              <a:rPr lang="en-GB" altLang="en-US" sz="1400" dirty="0">
                <a:solidFill>
                  <a:srgbClr val="FF9933"/>
                </a:solidFill>
                <a:latin typeface="Helvetica" panose="020B0604020202020204" pitchFamily="34" charset="0"/>
              </a:rPr>
              <a:t>double </a:t>
            </a:r>
            <a:r>
              <a:rPr lang="en-GB" altLang="en-US" sz="1400" dirty="0" err="1">
                <a:solidFill>
                  <a:srgbClr val="FF9933"/>
                </a:solidFill>
                <a:latin typeface="Helvetica" panose="020B0604020202020204" pitchFamily="34" charset="0"/>
              </a:rPr>
              <a:t>obs</a:t>
            </a:r>
            <a:r>
              <a:rPr lang="en-GB" altLang="en-US" sz="1400" dirty="0">
                <a:solidFill>
                  <a:srgbClr val="FF9933"/>
                </a:solidFill>
                <a:latin typeface="Helvetica" panose="020B0604020202020204" pitchFamily="34" charset="0"/>
              </a:rPr>
              <a:t> error</a:t>
            </a:r>
          </a:p>
          <a:p>
            <a:pPr>
              <a:lnSpc>
                <a:spcPct val="90000"/>
              </a:lnSpc>
              <a:spcBef>
                <a:spcPts val="0"/>
              </a:spcBef>
              <a:buClr>
                <a:srgbClr val="3333CC"/>
              </a:buClr>
              <a:buSzPts val="1400"/>
              <a:buNone/>
            </a:pPr>
            <a:r>
              <a:rPr lang="en-GB" altLang="en-US" sz="1400" dirty="0">
                <a:latin typeface="Helvetica" panose="020B0604020202020204" pitchFamily="34" charset="0"/>
              </a:rPr>
              <a:t>                      - </a:t>
            </a:r>
            <a:r>
              <a:rPr lang="en-GB" altLang="en-US" sz="1400" dirty="0">
                <a:solidFill>
                  <a:srgbClr val="9900FF"/>
                </a:solidFill>
                <a:latin typeface="Helvetica" panose="020B0604020202020204" pitchFamily="34" charset="0"/>
              </a:rPr>
              <a:t>1.5 </a:t>
            </a:r>
            <a:r>
              <a:rPr lang="en-GB" altLang="en-US" sz="1400" dirty="0" err="1">
                <a:solidFill>
                  <a:srgbClr val="9900FF"/>
                </a:solidFill>
                <a:latin typeface="Helvetica" panose="020B0604020202020204" pitchFamily="34" charset="0"/>
              </a:rPr>
              <a:t>obs</a:t>
            </a:r>
            <a:r>
              <a:rPr lang="en-GB" altLang="en-US" sz="1400" dirty="0">
                <a:solidFill>
                  <a:srgbClr val="9900FF"/>
                </a:solidFill>
                <a:latin typeface="Helvetica" panose="020B0604020202020204" pitchFamily="34" charset="0"/>
              </a:rPr>
              <a:t> error</a:t>
            </a:r>
          </a:p>
          <a:p>
            <a:pPr>
              <a:lnSpc>
                <a:spcPct val="90000"/>
              </a:lnSpc>
              <a:spcBef>
                <a:spcPts val="0"/>
              </a:spcBef>
              <a:buClr>
                <a:srgbClr val="3333CC"/>
              </a:buClr>
              <a:buSzPts val="1400"/>
              <a:buNone/>
            </a:pPr>
            <a:r>
              <a:rPr lang="en-GB" altLang="en-US" sz="1400" dirty="0">
                <a:latin typeface="Helvetica" panose="020B0604020202020204" pitchFamily="34" charset="0"/>
              </a:rPr>
              <a:t>                   </a:t>
            </a:r>
          </a:p>
        </p:txBody>
      </p:sp>
      <p:sp>
        <p:nvSpPr>
          <p:cNvPr id="20" name="Text Box 8">
            <a:extLst>
              <a:ext uri="{FF2B5EF4-FFF2-40B4-BE49-F238E27FC236}">
                <a16:creationId xmlns:a16="http://schemas.microsoft.com/office/drawing/2014/main" id="{26010FBA-1419-4A3D-908D-D58DD198F215}"/>
              </a:ext>
            </a:extLst>
          </p:cNvPr>
          <p:cNvSpPr txBox="1">
            <a:spLocks noChangeArrowheads="1"/>
          </p:cNvSpPr>
          <p:nvPr/>
        </p:nvSpPr>
        <p:spPr bwMode="auto">
          <a:xfrm>
            <a:off x="1559090" y="106063"/>
            <a:ext cx="8517645" cy="371378"/>
          </a:xfrm>
          <a:prstGeom prst="rect">
            <a:avLst/>
          </a:prstGeom>
          <a:noFill/>
          <a:ln>
            <a:noFill/>
          </a:ln>
          <a:extLst/>
        </p:spPr>
        <p:txBody>
          <a:bodyPr lIns="17995" tIns="17995" rIns="17995" bIns="17995"/>
          <a:lstStyle>
            <a:defPPr>
              <a:defRPr lang="en-US"/>
            </a:defPPr>
            <a:lvl1pPr algn="l" rtl="0" eaLnBrk="0" fontAlgn="base" hangingPunct="0">
              <a:spcBef>
                <a:spcPct val="20000"/>
              </a:spcBef>
              <a:spcAft>
                <a:spcPct val="0"/>
              </a:spcAft>
              <a:buSzPct val="120000"/>
              <a:buChar char=" "/>
              <a:defRPr b="1" kern="1200">
                <a:solidFill>
                  <a:schemeClr val="tx2"/>
                </a:solidFill>
                <a:latin typeface="Helvetica" panose="020B0604020202020204" pitchFamily="34" charset="0"/>
                <a:ea typeface="+mn-ea"/>
                <a:cs typeface="+mn-cs"/>
              </a:defRPr>
            </a:lvl1pPr>
            <a:lvl2pPr marL="457200" algn="l" rtl="0" eaLnBrk="0" fontAlgn="base" hangingPunct="0">
              <a:spcBef>
                <a:spcPct val="20000"/>
              </a:spcBef>
              <a:spcAft>
                <a:spcPct val="0"/>
              </a:spcAft>
              <a:buSzPct val="120000"/>
              <a:buChar char=" "/>
              <a:defRPr b="1" kern="1200">
                <a:solidFill>
                  <a:schemeClr val="tx2"/>
                </a:solidFill>
                <a:latin typeface="Helvetica" panose="020B0604020202020204" pitchFamily="34" charset="0"/>
                <a:ea typeface="+mn-ea"/>
                <a:cs typeface="+mn-cs"/>
              </a:defRPr>
            </a:lvl2pPr>
            <a:lvl3pPr marL="914400" algn="l" rtl="0" eaLnBrk="0" fontAlgn="base" hangingPunct="0">
              <a:spcBef>
                <a:spcPct val="20000"/>
              </a:spcBef>
              <a:spcAft>
                <a:spcPct val="0"/>
              </a:spcAft>
              <a:buSzPct val="120000"/>
              <a:buChar char=" "/>
              <a:defRPr b="1" kern="1200">
                <a:solidFill>
                  <a:schemeClr val="tx2"/>
                </a:solidFill>
                <a:latin typeface="Helvetica" panose="020B0604020202020204" pitchFamily="34" charset="0"/>
                <a:ea typeface="+mn-ea"/>
                <a:cs typeface="+mn-cs"/>
              </a:defRPr>
            </a:lvl3pPr>
            <a:lvl4pPr marL="1371600" algn="l" rtl="0" eaLnBrk="0" fontAlgn="base" hangingPunct="0">
              <a:spcBef>
                <a:spcPct val="20000"/>
              </a:spcBef>
              <a:spcAft>
                <a:spcPct val="0"/>
              </a:spcAft>
              <a:buSzPct val="120000"/>
              <a:buChar char=" "/>
              <a:defRPr b="1" kern="1200">
                <a:solidFill>
                  <a:schemeClr val="tx2"/>
                </a:solidFill>
                <a:latin typeface="Helvetica" panose="020B0604020202020204" pitchFamily="34" charset="0"/>
                <a:ea typeface="+mn-ea"/>
                <a:cs typeface="+mn-cs"/>
              </a:defRPr>
            </a:lvl4pPr>
            <a:lvl5pPr marL="1828800" algn="l" rtl="0" eaLnBrk="0" fontAlgn="base" hangingPunct="0">
              <a:spcBef>
                <a:spcPct val="20000"/>
              </a:spcBef>
              <a:spcAft>
                <a:spcPct val="0"/>
              </a:spcAft>
              <a:buSzPct val="120000"/>
              <a:buChar char=" "/>
              <a:defRPr b="1" kern="1200">
                <a:solidFill>
                  <a:schemeClr val="tx2"/>
                </a:solidFill>
                <a:latin typeface="Helvetica" panose="020B0604020202020204" pitchFamily="34" charset="0"/>
                <a:ea typeface="+mn-ea"/>
                <a:cs typeface="+mn-cs"/>
              </a:defRPr>
            </a:lvl5pPr>
            <a:lvl6pPr marL="2286000" algn="l" defTabSz="914400" rtl="0" eaLnBrk="1" latinLnBrk="0" hangingPunct="1">
              <a:defRPr b="1" kern="1200">
                <a:solidFill>
                  <a:schemeClr val="tx2"/>
                </a:solidFill>
                <a:latin typeface="Helvetica" panose="020B0604020202020204" pitchFamily="34" charset="0"/>
                <a:ea typeface="+mn-ea"/>
                <a:cs typeface="+mn-cs"/>
              </a:defRPr>
            </a:lvl6pPr>
            <a:lvl7pPr marL="2743200" algn="l" defTabSz="914400" rtl="0" eaLnBrk="1" latinLnBrk="0" hangingPunct="1">
              <a:defRPr b="1" kern="1200">
                <a:solidFill>
                  <a:schemeClr val="tx2"/>
                </a:solidFill>
                <a:latin typeface="Helvetica" panose="020B0604020202020204" pitchFamily="34" charset="0"/>
                <a:ea typeface="+mn-ea"/>
                <a:cs typeface="+mn-cs"/>
              </a:defRPr>
            </a:lvl7pPr>
            <a:lvl8pPr marL="3200400" algn="l" defTabSz="914400" rtl="0" eaLnBrk="1" latinLnBrk="0" hangingPunct="1">
              <a:defRPr b="1" kern="1200">
                <a:solidFill>
                  <a:schemeClr val="tx2"/>
                </a:solidFill>
                <a:latin typeface="Helvetica" panose="020B0604020202020204" pitchFamily="34" charset="0"/>
                <a:ea typeface="+mn-ea"/>
                <a:cs typeface="+mn-cs"/>
              </a:defRPr>
            </a:lvl8pPr>
            <a:lvl9pPr marL="3657600" algn="l" defTabSz="914400" rtl="0" eaLnBrk="1" latinLnBrk="0" hangingPunct="1">
              <a:defRPr b="1" kern="1200">
                <a:solidFill>
                  <a:schemeClr val="tx2"/>
                </a:solidFill>
                <a:latin typeface="Helvetica" panose="020B0604020202020204" pitchFamily="34" charset="0"/>
                <a:ea typeface="+mn-ea"/>
                <a:cs typeface="+mn-cs"/>
              </a:defRPr>
            </a:lvl9pPr>
          </a:lstStyle>
          <a:p>
            <a:pPr algn="ctr">
              <a:buFontTx/>
              <a:buNone/>
            </a:pPr>
            <a:r>
              <a:rPr lang="en-US" altLang="en-US" sz="1799" i="1" dirty="0">
                <a:solidFill>
                  <a:srgbClr val="0033CC"/>
                </a:solidFill>
                <a:latin typeface="Comic Sans MS" panose="030F0702030302020204" pitchFamily="66" charset="0"/>
              </a:rPr>
              <a:t>  </a:t>
            </a:r>
            <a:r>
              <a:rPr lang="en-US" altLang="en-US" sz="1799" i="1" dirty="0">
                <a:solidFill>
                  <a:srgbClr val="FF0000"/>
                </a:solidFill>
                <a:latin typeface="Comic Sans MS" panose="030F0702030302020204" pitchFamily="66" charset="0"/>
              </a:rPr>
              <a:t>4D-Var using new observations – impact on subsequent forecast</a:t>
            </a:r>
            <a:endParaRPr lang="en-US" altLang="en-US" sz="1799" dirty="0">
              <a:solidFill>
                <a:schemeClr val="tx1"/>
              </a:solidFill>
              <a:latin typeface="Times" panose="02020603050405020304" pitchFamily="18" charset="0"/>
            </a:endParaRPr>
          </a:p>
        </p:txBody>
      </p:sp>
      <p:pic>
        <p:nvPicPr>
          <p:cNvPr id="4" name="Picture 3">
            <a:extLst>
              <a:ext uri="{FF2B5EF4-FFF2-40B4-BE49-F238E27FC236}">
                <a16:creationId xmlns:a16="http://schemas.microsoft.com/office/drawing/2014/main" id="{BBF2840F-FBD9-48E3-8F17-08BC6E8E91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9745" y="1045014"/>
            <a:ext cx="5372236" cy="4019273"/>
          </a:xfrm>
          <a:prstGeom prst="rect">
            <a:avLst/>
          </a:prstGeom>
        </p:spPr>
      </p:pic>
      <p:pic>
        <p:nvPicPr>
          <p:cNvPr id="9" name="Picture 8">
            <a:extLst>
              <a:ext uri="{FF2B5EF4-FFF2-40B4-BE49-F238E27FC236}">
                <a16:creationId xmlns:a16="http://schemas.microsoft.com/office/drawing/2014/main" id="{B7214E3E-4F04-4229-B920-851EAC2C16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7338" y="1053355"/>
            <a:ext cx="5372236" cy="4019273"/>
          </a:xfrm>
          <a:prstGeom prst="rect">
            <a:avLst/>
          </a:prstGeom>
        </p:spPr>
      </p:pic>
      <p:cxnSp>
        <p:nvCxnSpPr>
          <p:cNvPr id="11" name="Straight Arrow Connector 10">
            <a:extLst>
              <a:ext uri="{FF2B5EF4-FFF2-40B4-BE49-F238E27FC236}">
                <a16:creationId xmlns:a16="http://schemas.microsoft.com/office/drawing/2014/main" id="{B6E5C7AF-4480-494A-9BB1-C37D5C6220A8}"/>
              </a:ext>
            </a:extLst>
          </p:cNvPr>
          <p:cNvCxnSpPr/>
          <p:nvPr/>
        </p:nvCxnSpPr>
        <p:spPr bwMode="auto">
          <a:xfrm flipV="1">
            <a:off x="2566939" y="1629269"/>
            <a:ext cx="0" cy="359946"/>
          </a:xfrm>
          <a:prstGeom prst="straightConnector1">
            <a:avLst/>
          </a:prstGeom>
          <a:noFill/>
          <a:ln w="38100" cap="flat" cmpd="sng" algn="ctr">
            <a:solidFill>
              <a:schemeClr val="tx2">
                <a:lumMod val="95000"/>
                <a:lumOff val="5000"/>
              </a:schemeClr>
            </a:solidFill>
            <a:prstDash val="solid"/>
            <a:round/>
            <a:headEnd type="none" w="med" len="med"/>
            <a:tailEnd type="triangle"/>
          </a:ln>
          <a:effectLst/>
        </p:spPr>
      </p:cxnSp>
      <p:cxnSp>
        <p:nvCxnSpPr>
          <p:cNvPr id="15" name="Straight Arrow Connector 14">
            <a:extLst>
              <a:ext uri="{FF2B5EF4-FFF2-40B4-BE49-F238E27FC236}">
                <a16:creationId xmlns:a16="http://schemas.microsoft.com/office/drawing/2014/main" id="{24DC2FBB-08F4-4479-A70D-FF904111755B}"/>
              </a:ext>
            </a:extLst>
          </p:cNvPr>
          <p:cNvCxnSpPr>
            <a:cxnSpLocks/>
          </p:cNvCxnSpPr>
          <p:nvPr/>
        </p:nvCxnSpPr>
        <p:spPr bwMode="auto">
          <a:xfrm rot="10800000" flipV="1">
            <a:off x="2573890" y="3285022"/>
            <a:ext cx="0" cy="359946"/>
          </a:xfrm>
          <a:prstGeom prst="straightConnector1">
            <a:avLst/>
          </a:prstGeom>
          <a:noFill/>
          <a:ln w="38100" cap="flat" cmpd="sng" algn="ctr">
            <a:solidFill>
              <a:schemeClr val="tx2">
                <a:lumMod val="95000"/>
                <a:lumOff val="5000"/>
              </a:schemeClr>
            </a:solidFill>
            <a:prstDash val="solid"/>
            <a:round/>
            <a:headEnd type="none" w="med" len="med"/>
            <a:tailEnd type="triangle"/>
          </a:ln>
          <a:effectLst/>
        </p:spPr>
      </p:cxnSp>
      <p:sp>
        <p:nvSpPr>
          <p:cNvPr id="16" name="Text Box 10">
            <a:extLst>
              <a:ext uri="{FF2B5EF4-FFF2-40B4-BE49-F238E27FC236}">
                <a16:creationId xmlns:a16="http://schemas.microsoft.com/office/drawing/2014/main" id="{E433CA15-A125-4EAD-A4F4-C426033FC83A}"/>
              </a:ext>
            </a:extLst>
          </p:cNvPr>
          <p:cNvSpPr txBox="1">
            <a:spLocks noChangeArrowheads="1"/>
          </p:cNvSpPr>
          <p:nvPr/>
        </p:nvSpPr>
        <p:spPr bwMode="auto">
          <a:xfrm>
            <a:off x="2698346" y="1629269"/>
            <a:ext cx="647903" cy="251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17995" tIns="17995" rIns="17995" bIns="17995"/>
          <a:lstStyle>
            <a:defPPr>
              <a:defRPr lang="en-US"/>
            </a:defPPr>
            <a:lvl1pPr algn="l" rtl="0" eaLnBrk="0" fontAlgn="base" hangingPunct="0">
              <a:spcBef>
                <a:spcPct val="20000"/>
              </a:spcBef>
              <a:spcAft>
                <a:spcPct val="0"/>
              </a:spcAft>
              <a:buSzPct val="120000"/>
              <a:buChar char=" "/>
              <a:defRPr b="1" kern="1200">
                <a:solidFill>
                  <a:schemeClr val="tx2"/>
                </a:solidFill>
                <a:latin typeface="Helvetica" panose="020B0604020202020204" pitchFamily="34" charset="0"/>
                <a:ea typeface="+mn-ea"/>
                <a:cs typeface="+mn-cs"/>
              </a:defRPr>
            </a:lvl1pPr>
            <a:lvl2pPr marL="457200" algn="l" rtl="0" eaLnBrk="0" fontAlgn="base" hangingPunct="0">
              <a:spcBef>
                <a:spcPct val="20000"/>
              </a:spcBef>
              <a:spcAft>
                <a:spcPct val="0"/>
              </a:spcAft>
              <a:buSzPct val="120000"/>
              <a:buChar char=" "/>
              <a:defRPr b="1" kern="1200">
                <a:solidFill>
                  <a:schemeClr val="tx2"/>
                </a:solidFill>
                <a:latin typeface="Helvetica" panose="020B0604020202020204" pitchFamily="34" charset="0"/>
                <a:ea typeface="+mn-ea"/>
                <a:cs typeface="+mn-cs"/>
              </a:defRPr>
            </a:lvl2pPr>
            <a:lvl3pPr marL="914400" algn="l" rtl="0" eaLnBrk="0" fontAlgn="base" hangingPunct="0">
              <a:spcBef>
                <a:spcPct val="20000"/>
              </a:spcBef>
              <a:spcAft>
                <a:spcPct val="0"/>
              </a:spcAft>
              <a:buSzPct val="120000"/>
              <a:buChar char=" "/>
              <a:defRPr b="1" kern="1200">
                <a:solidFill>
                  <a:schemeClr val="tx2"/>
                </a:solidFill>
                <a:latin typeface="Helvetica" panose="020B0604020202020204" pitchFamily="34" charset="0"/>
                <a:ea typeface="+mn-ea"/>
                <a:cs typeface="+mn-cs"/>
              </a:defRPr>
            </a:lvl3pPr>
            <a:lvl4pPr marL="1371600" algn="l" rtl="0" eaLnBrk="0" fontAlgn="base" hangingPunct="0">
              <a:spcBef>
                <a:spcPct val="20000"/>
              </a:spcBef>
              <a:spcAft>
                <a:spcPct val="0"/>
              </a:spcAft>
              <a:buSzPct val="120000"/>
              <a:buChar char=" "/>
              <a:defRPr b="1" kern="1200">
                <a:solidFill>
                  <a:schemeClr val="tx2"/>
                </a:solidFill>
                <a:latin typeface="Helvetica" panose="020B0604020202020204" pitchFamily="34" charset="0"/>
                <a:ea typeface="+mn-ea"/>
                <a:cs typeface="+mn-cs"/>
              </a:defRPr>
            </a:lvl4pPr>
            <a:lvl5pPr marL="1828800" algn="l" rtl="0" eaLnBrk="0" fontAlgn="base" hangingPunct="0">
              <a:spcBef>
                <a:spcPct val="20000"/>
              </a:spcBef>
              <a:spcAft>
                <a:spcPct val="0"/>
              </a:spcAft>
              <a:buSzPct val="120000"/>
              <a:buChar char=" "/>
              <a:defRPr b="1" kern="1200">
                <a:solidFill>
                  <a:schemeClr val="tx2"/>
                </a:solidFill>
                <a:latin typeface="Helvetica" panose="020B0604020202020204" pitchFamily="34" charset="0"/>
                <a:ea typeface="+mn-ea"/>
                <a:cs typeface="+mn-cs"/>
              </a:defRPr>
            </a:lvl5pPr>
            <a:lvl6pPr marL="2286000" algn="l" defTabSz="914400" rtl="0" eaLnBrk="1" latinLnBrk="0" hangingPunct="1">
              <a:defRPr b="1" kern="1200">
                <a:solidFill>
                  <a:schemeClr val="tx2"/>
                </a:solidFill>
                <a:latin typeface="Helvetica" panose="020B0604020202020204" pitchFamily="34" charset="0"/>
                <a:ea typeface="+mn-ea"/>
                <a:cs typeface="+mn-cs"/>
              </a:defRPr>
            </a:lvl6pPr>
            <a:lvl7pPr marL="2743200" algn="l" defTabSz="914400" rtl="0" eaLnBrk="1" latinLnBrk="0" hangingPunct="1">
              <a:defRPr b="1" kern="1200">
                <a:solidFill>
                  <a:schemeClr val="tx2"/>
                </a:solidFill>
                <a:latin typeface="Helvetica" panose="020B0604020202020204" pitchFamily="34" charset="0"/>
                <a:ea typeface="+mn-ea"/>
                <a:cs typeface="+mn-cs"/>
              </a:defRPr>
            </a:lvl7pPr>
            <a:lvl8pPr marL="3200400" algn="l" defTabSz="914400" rtl="0" eaLnBrk="1" latinLnBrk="0" hangingPunct="1">
              <a:defRPr b="1" kern="1200">
                <a:solidFill>
                  <a:schemeClr val="tx2"/>
                </a:solidFill>
                <a:latin typeface="Helvetica" panose="020B0604020202020204" pitchFamily="34" charset="0"/>
                <a:ea typeface="+mn-ea"/>
                <a:cs typeface="+mn-cs"/>
              </a:defRPr>
            </a:lvl8pPr>
            <a:lvl9pPr marL="3657600" algn="l" defTabSz="914400" rtl="0" eaLnBrk="1" latinLnBrk="0" hangingPunct="1">
              <a:defRPr b="1" kern="1200">
                <a:solidFill>
                  <a:schemeClr val="tx2"/>
                </a:solidFill>
                <a:latin typeface="Helvetica" panose="020B0604020202020204" pitchFamily="34" charset="0"/>
                <a:ea typeface="+mn-ea"/>
                <a:cs typeface="+mn-cs"/>
              </a:defRPr>
            </a:lvl9pPr>
          </a:lstStyle>
          <a:p>
            <a:pPr>
              <a:buFontTx/>
              <a:buNone/>
            </a:pPr>
            <a:r>
              <a:rPr lang="en-US" altLang="en-US" sz="1600" dirty="0">
                <a:solidFill>
                  <a:srgbClr val="0033CC"/>
                </a:solidFill>
              </a:rPr>
              <a:t>better</a:t>
            </a:r>
          </a:p>
        </p:txBody>
      </p:sp>
      <p:sp>
        <p:nvSpPr>
          <p:cNvPr id="19" name="Text Box 10">
            <a:extLst>
              <a:ext uri="{FF2B5EF4-FFF2-40B4-BE49-F238E27FC236}">
                <a16:creationId xmlns:a16="http://schemas.microsoft.com/office/drawing/2014/main" id="{0402B19B-113C-4E7E-873C-DFDCEB9980F9}"/>
              </a:ext>
            </a:extLst>
          </p:cNvPr>
          <p:cNvSpPr txBox="1">
            <a:spLocks noChangeArrowheads="1"/>
          </p:cNvSpPr>
          <p:nvPr/>
        </p:nvSpPr>
        <p:spPr bwMode="auto">
          <a:xfrm>
            <a:off x="2698346" y="3400779"/>
            <a:ext cx="647903" cy="251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17995" tIns="17995" rIns="17995" bIns="17995"/>
          <a:lstStyle>
            <a:defPPr>
              <a:defRPr lang="en-US"/>
            </a:defPPr>
            <a:lvl1pPr algn="l" rtl="0" eaLnBrk="0" fontAlgn="base" hangingPunct="0">
              <a:spcBef>
                <a:spcPct val="20000"/>
              </a:spcBef>
              <a:spcAft>
                <a:spcPct val="0"/>
              </a:spcAft>
              <a:buSzPct val="120000"/>
              <a:buChar char=" "/>
              <a:defRPr b="1" kern="1200">
                <a:solidFill>
                  <a:schemeClr val="tx2"/>
                </a:solidFill>
                <a:latin typeface="Helvetica" panose="020B0604020202020204" pitchFamily="34" charset="0"/>
                <a:ea typeface="+mn-ea"/>
                <a:cs typeface="+mn-cs"/>
              </a:defRPr>
            </a:lvl1pPr>
            <a:lvl2pPr marL="457200" algn="l" rtl="0" eaLnBrk="0" fontAlgn="base" hangingPunct="0">
              <a:spcBef>
                <a:spcPct val="20000"/>
              </a:spcBef>
              <a:spcAft>
                <a:spcPct val="0"/>
              </a:spcAft>
              <a:buSzPct val="120000"/>
              <a:buChar char=" "/>
              <a:defRPr b="1" kern="1200">
                <a:solidFill>
                  <a:schemeClr val="tx2"/>
                </a:solidFill>
                <a:latin typeface="Helvetica" panose="020B0604020202020204" pitchFamily="34" charset="0"/>
                <a:ea typeface="+mn-ea"/>
                <a:cs typeface="+mn-cs"/>
              </a:defRPr>
            </a:lvl2pPr>
            <a:lvl3pPr marL="914400" algn="l" rtl="0" eaLnBrk="0" fontAlgn="base" hangingPunct="0">
              <a:spcBef>
                <a:spcPct val="20000"/>
              </a:spcBef>
              <a:spcAft>
                <a:spcPct val="0"/>
              </a:spcAft>
              <a:buSzPct val="120000"/>
              <a:buChar char=" "/>
              <a:defRPr b="1" kern="1200">
                <a:solidFill>
                  <a:schemeClr val="tx2"/>
                </a:solidFill>
                <a:latin typeface="Helvetica" panose="020B0604020202020204" pitchFamily="34" charset="0"/>
                <a:ea typeface="+mn-ea"/>
                <a:cs typeface="+mn-cs"/>
              </a:defRPr>
            </a:lvl3pPr>
            <a:lvl4pPr marL="1371600" algn="l" rtl="0" eaLnBrk="0" fontAlgn="base" hangingPunct="0">
              <a:spcBef>
                <a:spcPct val="20000"/>
              </a:spcBef>
              <a:spcAft>
                <a:spcPct val="0"/>
              </a:spcAft>
              <a:buSzPct val="120000"/>
              <a:buChar char=" "/>
              <a:defRPr b="1" kern="1200">
                <a:solidFill>
                  <a:schemeClr val="tx2"/>
                </a:solidFill>
                <a:latin typeface="Helvetica" panose="020B0604020202020204" pitchFamily="34" charset="0"/>
                <a:ea typeface="+mn-ea"/>
                <a:cs typeface="+mn-cs"/>
              </a:defRPr>
            </a:lvl4pPr>
            <a:lvl5pPr marL="1828800" algn="l" rtl="0" eaLnBrk="0" fontAlgn="base" hangingPunct="0">
              <a:spcBef>
                <a:spcPct val="20000"/>
              </a:spcBef>
              <a:spcAft>
                <a:spcPct val="0"/>
              </a:spcAft>
              <a:buSzPct val="120000"/>
              <a:buChar char=" "/>
              <a:defRPr b="1" kern="1200">
                <a:solidFill>
                  <a:schemeClr val="tx2"/>
                </a:solidFill>
                <a:latin typeface="Helvetica" panose="020B0604020202020204" pitchFamily="34" charset="0"/>
                <a:ea typeface="+mn-ea"/>
                <a:cs typeface="+mn-cs"/>
              </a:defRPr>
            </a:lvl5pPr>
            <a:lvl6pPr marL="2286000" algn="l" defTabSz="914400" rtl="0" eaLnBrk="1" latinLnBrk="0" hangingPunct="1">
              <a:defRPr b="1" kern="1200">
                <a:solidFill>
                  <a:schemeClr val="tx2"/>
                </a:solidFill>
                <a:latin typeface="Helvetica" panose="020B0604020202020204" pitchFamily="34" charset="0"/>
                <a:ea typeface="+mn-ea"/>
                <a:cs typeface="+mn-cs"/>
              </a:defRPr>
            </a:lvl6pPr>
            <a:lvl7pPr marL="2743200" algn="l" defTabSz="914400" rtl="0" eaLnBrk="1" latinLnBrk="0" hangingPunct="1">
              <a:defRPr b="1" kern="1200">
                <a:solidFill>
                  <a:schemeClr val="tx2"/>
                </a:solidFill>
                <a:latin typeface="Helvetica" panose="020B0604020202020204" pitchFamily="34" charset="0"/>
                <a:ea typeface="+mn-ea"/>
                <a:cs typeface="+mn-cs"/>
              </a:defRPr>
            </a:lvl7pPr>
            <a:lvl8pPr marL="3200400" algn="l" defTabSz="914400" rtl="0" eaLnBrk="1" latinLnBrk="0" hangingPunct="1">
              <a:defRPr b="1" kern="1200">
                <a:solidFill>
                  <a:schemeClr val="tx2"/>
                </a:solidFill>
                <a:latin typeface="Helvetica" panose="020B0604020202020204" pitchFamily="34" charset="0"/>
                <a:ea typeface="+mn-ea"/>
                <a:cs typeface="+mn-cs"/>
              </a:defRPr>
            </a:lvl8pPr>
            <a:lvl9pPr marL="3657600" algn="l" defTabSz="914400" rtl="0" eaLnBrk="1" latinLnBrk="0" hangingPunct="1">
              <a:defRPr b="1" kern="1200">
                <a:solidFill>
                  <a:schemeClr val="tx2"/>
                </a:solidFill>
                <a:latin typeface="Helvetica" panose="020B0604020202020204" pitchFamily="34" charset="0"/>
                <a:ea typeface="+mn-ea"/>
                <a:cs typeface="+mn-cs"/>
              </a:defRPr>
            </a:lvl9pPr>
          </a:lstStyle>
          <a:p>
            <a:pPr>
              <a:buFontTx/>
              <a:buNone/>
            </a:pPr>
            <a:r>
              <a:rPr lang="en-US" altLang="en-US" sz="1600" dirty="0">
                <a:solidFill>
                  <a:srgbClr val="0033CC"/>
                </a:solidFill>
              </a:rPr>
              <a:t>worse</a:t>
            </a:r>
          </a:p>
        </p:txBody>
      </p:sp>
      <p:cxnSp>
        <p:nvCxnSpPr>
          <p:cNvPr id="21" name="Straight Arrow Connector 20">
            <a:extLst>
              <a:ext uri="{FF2B5EF4-FFF2-40B4-BE49-F238E27FC236}">
                <a16:creationId xmlns:a16="http://schemas.microsoft.com/office/drawing/2014/main" id="{87E73A28-2FFA-48C9-86E7-3FD09650FA94}"/>
              </a:ext>
            </a:extLst>
          </p:cNvPr>
          <p:cNvCxnSpPr/>
          <p:nvPr/>
        </p:nvCxnSpPr>
        <p:spPr bwMode="auto">
          <a:xfrm flipV="1">
            <a:off x="9202521" y="2493140"/>
            <a:ext cx="0" cy="359946"/>
          </a:xfrm>
          <a:prstGeom prst="straightConnector1">
            <a:avLst/>
          </a:prstGeom>
          <a:noFill/>
          <a:ln w="38100" cap="flat" cmpd="sng" algn="ctr">
            <a:solidFill>
              <a:schemeClr val="tx2">
                <a:lumMod val="95000"/>
                <a:lumOff val="5000"/>
              </a:schemeClr>
            </a:solidFill>
            <a:prstDash val="solid"/>
            <a:round/>
            <a:headEnd type="none" w="med" len="med"/>
            <a:tailEnd type="triangle"/>
          </a:ln>
          <a:effectLst/>
        </p:spPr>
      </p:cxnSp>
      <p:cxnSp>
        <p:nvCxnSpPr>
          <p:cNvPr id="22" name="Straight Arrow Connector 21">
            <a:extLst>
              <a:ext uri="{FF2B5EF4-FFF2-40B4-BE49-F238E27FC236}">
                <a16:creationId xmlns:a16="http://schemas.microsoft.com/office/drawing/2014/main" id="{75D61F9A-DFA2-42D3-B8BE-1F9A10BD8FD9}"/>
              </a:ext>
            </a:extLst>
          </p:cNvPr>
          <p:cNvCxnSpPr>
            <a:cxnSpLocks/>
          </p:cNvCxnSpPr>
          <p:nvPr/>
        </p:nvCxnSpPr>
        <p:spPr bwMode="auto">
          <a:xfrm rot="10800000" flipV="1">
            <a:off x="9209473" y="4148893"/>
            <a:ext cx="0" cy="359946"/>
          </a:xfrm>
          <a:prstGeom prst="straightConnector1">
            <a:avLst/>
          </a:prstGeom>
          <a:noFill/>
          <a:ln w="38100" cap="flat" cmpd="sng" algn="ctr">
            <a:solidFill>
              <a:schemeClr val="tx2">
                <a:lumMod val="95000"/>
                <a:lumOff val="5000"/>
              </a:schemeClr>
            </a:solidFill>
            <a:prstDash val="solid"/>
            <a:round/>
            <a:headEnd type="none" w="med" len="med"/>
            <a:tailEnd type="triangle"/>
          </a:ln>
          <a:effectLst/>
        </p:spPr>
      </p:cxnSp>
      <p:sp>
        <p:nvSpPr>
          <p:cNvPr id="23" name="Text Box 10">
            <a:extLst>
              <a:ext uri="{FF2B5EF4-FFF2-40B4-BE49-F238E27FC236}">
                <a16:creationId xmlns:a16="http://schemas.microsoft.com/office/drawing/2014/main" id="{A26ADF64-0B05-4438-AFFE-F844359E08AF}"/>
              </a:ext>
            </a:extLst>
          </p:cNvPr>
          <p:cNvSpPr txBox="1">
            <a:spLocks noChangeArrowheads="1"/>
          </p:cNvSpPr>
          <p:nvPr/>
        </p:nvSpPr>
        <p:spPr bwMode="auto">
          <a:xfrm>
            <a:off x="9333928" y="2493140"/>
            <a:ext cx="647903" cy="251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17995" tIns="17995" rIns="17995" bIns="17995"/>
          <a:lstStyle>
            <a:defPPr>
              <a:defRPr lang="en-US"/>
            </a:defPPr>
            <a:lvl1pPr algn="l" rtl="0" eaLnBrk="0" fontAlgn="base" hangingPunct="0">
              <a:spcBef>
                <a:spcPct val="20000"/>
              </a:spcBef>
              <a:spcAft>
                <a:spcPct val="0"/>
              </a:spcAft>
              <a:buSzPct val="120000"/>
              <a:buChar char=" "/>
              <a:defRPr b="1" kern="1200">
                <a:solidFill>
                  <a:schemeClr val="tx2"/>
                </a:solidFill>
                <a:latin typeface="Helvetica" panose="020B0604020202020204" pitchFamily="34" charset="0"/>
                <a:ea typeface="+mn-ea"/>
                <a:cs typeface="+mn-cs"/>
              </a:defRPr>
            </a:lvl1pPr>
            <a:lvl2pPr marL="457200" algn="l" rtl="0" eaLnBrk="0" fontAlgn="base" hangingPunct="0">
              <a:spcBef>
                <a:spcPct val="20000"/>
              </a:spcBef>
              <a:spcAft>
                <a:spcPct val="0"/>
              </a:spcAft>
              <a:buSzPct val="120000"/>
              <a:buChar char=" "/>
              <a:defRPr b="1" kern="1200">
                <a:solidFill>
                  <a:schemeClr val="tx2"/>
                </a:solidFill>
                <a:latin typeface="Helvetica" panose="020B0604020202020204" pitchFamily="34" charset="0"/>
                <a:ea typeface="+mn-ea"/>
                <a:cs typeface="+mn-cs"/>
              </a:defRPr>
            </a:lvl2pPr>
            <a:lvl3pPr marL="914400" algn="l" rtl="0" eaLnBrk="0" fontAlgn="base" hangingPunct="0">
              <a:spcBef>
                <a:spcPct val="20000"/>
              </a:spcBef>
              <a:spcAft>
                <a:spcPct val="0"/>
              </a:spcAft>
              <a:buSzPct val="120000"/>
              <a:buChar char=" "/>
              <a:defRPr b="1" kern="1200">
                <a:solidFill>
                  <a:schemeClr val="tx2"/>
                </a:solidFill>
                <a:latin typeface="Helvetica" panose="020B0604020202020204" pitchFamily="34" charset="0"/>
                <a:ea typeface="+mn-ea"/>
                <a:cs typeface="+mn-cs"/>
              </a:defRPr>
            </a:lvl3pPr>
            <a:lvl4pPr marL="1371600" algn="l" rtl="0" eaLnBrk="0" fontAlgn="base" hangingPunct="0">
              <a:spcBef>
                <a:spcPct val="20000"/>
              </a:spcBef>
              <a:spcAft>
                <a:spcPct val="0"/>
              </a:spcAft>
              <a:buSzPct val="120000"/>
              <a:buChar char=" "/>
              <a:defRPr b="1" kern="1200">
                <a:solidFill>
                  <a:schemeClr val="tx2"/>
                </a:solidFill>
                <a:latin typeface="Helvetica" panose="020B0604020202020204" pitchFamily="34" charset="0"/>
                <a:ea typeface="+mn-ea"/>
                <a:cs typeface="+mn-cs"/>
              </a:defRPr>
            </a:lvl4pPr>
            <a:lvl5pPr marL="1828800" algn="l" rtl="0" eaLnBrk="0" fontAlgn="base" hangingPunct="0">
              <a:spcBef>
                <a:spcPct val="20000"/>
              </a:spcBef>
              <a:spcAft>
                <a:spcPct val="0"/>
              </a:spcAft>
              <a:buSzPct val="120000"/>
              <a:buChar char=" "/>
              <a:defRPr b="1" kern="1200">
                <a:solidFill>
                  <a:schemeClr val="tx2"/>
                </a:solidFill>
                <a:latin typeface="Helvetica" panose="020B0604020202020204" pitchFamily="34" charset="0"/>
                <a:ea typeface="+mn-ea"/>
                <a:cs typeface="+mn-cs"/>
              </a:defRPr>
            </a:lvl5pPr>
            <a:lvl6pPr marL="2286000" algn="l" defTabSz="914400" rtl="0" eaLnBrk="1" latinLnBrk="0" hangingPunct="1">
              <a:defRPr b="1" kern="1200">
                <a:solidFill>
                  <a:schemeClr val="tx2"/>
                </a:solidFill>
                <a:latin typeface="Helvetica" panose="020B0604020202020204" pitchFamily="34" charset="0"/>
                <a:ea typeface="+mn-ea"/>
                <a:cs typeface="+mn-cs"/>
              </a:defRPr>
            </a:lvl6pPr>
            <a:lvl7pPr marL="2743200" algn="l" defTabSz="914400" rtl="0" eaLnBrk="1" latinLnBrk="0" hangingPunct="1">
              <a:defRPr b="1" kern="1200">
                <a:solidFill>
                  <a:schemeClr val="tx2"/>
                </a:solidFill>
                <a:latin typeface="Helvetica" panose="020B0604020202020204" pitchFamily="34" charset="0"/>
                <a:ea typeface="+mn-ea"/>
                <a:cs typeface="+mn-cs"/>
              </a:defRPr>
            </a:lvl7pPr>
            <a:lvl8pPr marL="3200400" algn="l" defTabSz="914400" rtl="0" eaLnBrk="1" latinLnBrk="0" hangingPunct="1">
              <a:defRPr b="1" kern="1200">
                <a:solidFill>
                  <a:schemeClr val="tx2"/>
                </a:solidFill>
                <a:latin typeface="Helvetica" panose="020B0604020202020204" pitchFamily="34" charset="0"/>
                <a:ea typeface="+mn-ea"/>
                <a:cs typeface="+mn-cs"/>
              </a:defRPr>
            </a:lvl8pPr>
            <a:lvl9pPr marL="3657600" algn="l" defTabSz="914400" rtl="0" eaLnBrk="1" latinLnBrk="0" hangingPunct="1">
              <a:defRPr b="1" kern="1200">
                <a:solidFill>
                  <a:schemeClr val="tx2"/>
                </a:solidFill>
                <a:latin typeface="Helvetica" panose="020B0604020202020204" pitchFamily="34" charset="0"/>
                <a:ea typeface="+mn-ea"/>
                <a:cs typeface="+mn-cs"/>
              </a:defRPr>
            </a:lvl9pPr>
          </a:lstStyle>
          <a:p>
            <a:pPr>
              <a:buFontTx/>
              <a:buNone/>
            </a:pPr>
            <a:r>
              <a:rPr lang="en-US" altLang="en-US" sz="1600" dirty="0">
                <a:solidFill>
                  <a:srgbClr val="0033CC"/>
                </a:solidFill>
              </a:rPr>
              <a:t>worse</a:t>
            </a:r>
          </a:p>
        </p:txBody>
      </p:sp>
      <p:sp>
        <p:nvSpPr>
          <p:cNvPr id="24" name="Text Box 10">
            <a:extLst>
              <a:ext uri="{FF2B5EF4-FFF2-40B4-BE49-F238E27FC236}">
                <a16:creationId xmlns:a16="http://schemas.microsoft.com/office/drawing/2014/main" id="{2089C102-8148-4D17-B175-2824A204B11D}"/>
              </a:ext>
            </a:extLst>
          </p:cNvPr>
          <p:cNvSpPr txBox="1">
            <a:spLocks noChangeArrowheads="1"/>
          </p:cNvSpPr>
          <p:nvPr/>
        </p:nvSpPr>
        <p:spPr bwMode="auto">
          <a:xfrm>
            <a:off x="9333928" y="4264650"/>
            <a:ext cx="647903" cy="251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17995" tIns="17995" rIns="17995" bIns="17995"/>
          <a:lstStyle>
            <a:defPPr>
              <a:defRPr lang="en-US"/>
            </a:defPPr>
            <a:lvl1pPr algn="l" rtl="0" eaLnBrk="0" fontAlgn="base" hangingPunct="0">
              <a:spcBef>
                <a:spcPct val="20000"/>
              </a:spcBef>
              <a:spcAft>
                <a:spcPct val="0"/>
              </a:spcAft>
              <a:buSzPct val="120000"/>
              <a:buChar char=" "/>
              <a:defRPr b="1" kern="1200">
                <a:solidFill>
                  <a:schemeClr val="tx2"/>
                </a:solidFill>
                <a:latin typeface="Helvetica" panose="020B0604020202020204" pitchFamily="34" charset="0"/>
                <a:ea typeface="+mn-ea"/>
                <a:cs typeface="+mn-cs"/>
              </a:defRPr>
            </a:lvl1pPr>
            <a:lvl2pPr marL="457200" algn="l" rtl="0" eaLnBrk="0" fontAlgn="base" hangingPunct="0">
              <a:spcBef>
                <a:spcPct val="20000"/>
              </a:spcBef>
              <a:spcAft>
                <a:spcPct val="0"/>
              </a:spcAft>
              <a:buSzPct val="120000"/>
              <a:buChar char=" "/>
              <a:defRPr b="1" kern="1200">
                <a:solidFill>
                  <a:schemeClr val="tx2"/>
                </a:solidFill>
                <a:latin typeface="Helvetica" panose="020B0604020202020204" pitchFamily="34" charset="0"/>
                <a:ea typeface="+mn-ea"/>
                <a:cs typeface="+mn-cs"/>
              </a:defRPr>
            </a:lvl2pPr>
            <a:lvl3pPr marL="914400" algn="l" rtl="0" eaLnBrk="0" fontAlgn="base" hangingPunct="0">
              <a:spcBef>
                <a:spcPct val="20000"/>
              </a:spcBef>
              <a:spcAft>
                <a:spcPct val="0"/>
              </a:spcAft>
              <a:buSzPct val="120000"/>
              <a:buChar char=" "/>
              <a:defRPr b="1" kern="1200">
                <a:solidFill>
                  <a:schemeClr val="tx2"/>
                </a:solidFill>
                <a:latin typeface="Helvetica" panose="020B0604020202020204" pitchFamily="34" charset="0"/>
                <a:ea typeface="+mn-ea"/>
                <a:cs typeface="+mn-cs"/>
              </a:defRPr>
            </a:lvl3pPr>
            <a:lvl4pPr marL="1371600" algn="l" rtl="0" eaLnBrk="0" fontAlgn="base" hangingPunct="0">
              <a:spcBef>
                <a:spcPct val="20000"/>
              </a:spcBef>
              <a:spcAft>
                <a:spcPct val="0"/>
              </a:spcAft>
              <a:buSzPct val="120000"/>
              <a:buChar char=" "/>
              <a:defRPr b="1" kern="1200">
                <a:solidFill>
                  <a:schemeClr val="tx2"/>
                </a:solidFill>
                <a:latin typeface="Helvetica" panose="020B0604020202020204" pitchFamily="34" charset="0"/>
                <a:ea typeface="+mn-ea"/>
                <a:cs typeface="+mn-cs"/>
              </a:defRPr>
            </a:lvl4pPr>
            <a:lvl5pPr marL="1828800" algn="l" rtl="0" eaLnBrk="0" fontAlgn="base" hangingPunct="0">
              <a:spcBef>
                <a:spcPct val="20000"/>
              </a:spcBef>
              <a:spcAft>
                <a:spcPct val="0"/>
              </a:spcAft>
              <a:buSzPct val="120000"/>
              <a:buChar char=" "/>
              <a:defRPr b="1" kern="1200">
                <a:solidFill>
                  <a:schemeClr val="tx2"/>
                </a:solidFill>
                <a:latin typeface="Helvetica" panose="020B0604020202020204" pitchFamily="34" charset="0"/>
                <a:ea typeface="+mn-ea"/>
                <a:cs typeface="+mn-cs"/>
              </a:defRPr>
            </a:lvl5pPr>
            <a:lvl6pPr marL="2286000" algn="l" defTabSz="914400" rtl="0" eaLnBrk="1" latinLnBrk="0" hangingPunct="1">
              <a:defRPr b="1" kern="1200">
                <a:solidFill>
                  <a:schemeClr val="tx2"/>
                </a:solidFill>
                <a:latin typeface="Helvetica" panose="020B0604020202020204" pitchFamily="34" charset="0"/>
                <a:ea typeface="+mn-ea"/>
                <a:cs typeface="+mn-cs"/>
              </a:defRPr>
            </a:lvl6pPr>
            <a:lvl7pPr marL="2743200" algn="l" defTabSz="914400" rtl="0" eaLnBrk="1" latinLnBrk="0" hangingPunct="1">
              <a:defRPr b="1" kern="1200">
                <a:solidFill>
                  <a:schemeClr val="tx2"/>
                </a:solidFill>
                <a:latin typeface="Helvetica" panose="020B0604020202020204" pitchFamily="34" charset="0"/>
                <a:ea typeface="+mn-ea"/>
                <a:cs typeface="+mn-cs"/>
              </a:defRPr>
            </a:lvl7pPr>
            <a:lvl8pPr marL="3200400" algn="l" defTabSz="914400" rtl="0" eaLnBrk="1" latinLnBrk="0" hangingPunct="1">
              <a:defRPr b="1" kern="1200">
                <a:solidFill>
                  <a:schemeClr val="tx2"/>
                </a:solidFill>
                <a:latin typeface="Helvetica" panose="020B0604020202020204" pitchFamily="34" charset="0"/>
                <a:ea typeface="+mn-ea"/>
                <a:cs typeface="+mn-cs"/>
              </a:defRPr>
            </a:lvl8pPr>
            <a:lvl9pPr marL="3657600" algn="l" defTabSz="914400" rtl="0" eaLnBrk="1" latinLnBrk="0" hangingPunct="1">
              <a:defRPr b="1" kern="1200">
                <a:solidFill>
                  <a:schemeClr val="tx2"/>
                </a:solidFill>
                <a:latin typeface="Helvetica" panose="020B0604020202020204" pitchFamily="34" charset="0"/>
                <a:ea typeface="+mn-ea"/>
                <a:cs typeface="+mn-cs"/>
              </a:defRPr>
            </a:lvl9pPr>
          </a:lstStyle>
          <a:p>
            <a:pPr>
              <a:buFontTx/>
              <a:buNone/>
            </a:pPr>
            <a:r>
              <a:rPr lang="en-US" altLang="en-US" sz="1600" dirty="0">
                <a:solidFill>
                  <a:srgbClr val="0033CC"/>
                </a:solidFill>
              </a:rPr>
              <a:t>better</a:t>
            </a:r>
          </a:p>
        </p:txBody>
      </p:sp>
    </p:spTree>
    <p:extLst>
      <p:ext uri="{BB962C8B-B14F-4D97-AF65-F5344CB8AC3E}">
        <p14:creationId xmlns:p14="http://schemas.microsoft.com/office/powerpoint/2010/main" val="3626590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Does the ocean coupling actually matter for a large sample of TC’s?</a:t>
            </a:r>
          </a:p>
        </p:txBody>
      </p:sp>
      <p:pic>
        <p:nvPicPr>
          <p:cNvPr id="6" name="Content Placeholder 5"/>
          <p:cNvPicPr>
            <a:picLocks noGrp="1" noChangeAspect="1"/>
          </p:cNvPicPr>
          <p:nvPr>
            <p:ph sz="quarter" idx="14"/>
          </p:nvPr>
        </p:nvPicPr>
        <p:blipFill rotWithShape="1">
          <a:blip r:embed="rId3" cstate="print">
            <a:extLst>
              <a:ext uri="{28A0092B-C50C-407E-A947-70E740481C1C}">
                <a14:useLocalDpi xmlns:a14="http://schemas.microsoft.com/office/drawing/2010/main" val="0"/>
              </a:ext>
            </a:extLst>
          </a:blip>
          <a:srcRect t="8482" b="54421"/>
          <a:stretch/>
        </p:blipFill>
        <p:spPr>
          <a:xfrm>
            <a:off x="167799" y="1319551"/>
            <a:ext cx="8331282" cy="4465017"/>
          </a:xfrm>
        </p:spPr>
      </p:pic>
      <p:sp>
        <p:nvSpPr>
          <p:cNvPr id="4" name="Slide Number Placeholder 3"/>
          <p:cNvSpPr>
            <a:spLocks noGrp="1"/>
          </p:cNvSpPr>
          <p:nvPr>
            <p:ph type="sldNum" sz="quarter" idx="10"/>
          </p:nvPr>
        </p:nvSpPr>
        <p:spPr/>
        <p:txBody>
          <a:bodyPr/>
          <a:lstStyle/>
          <a:p>
            <a:fld id="{E4AB80EA-DB86-D849-B86F-15DAF31F0474}" type="slidenum">
              <a:rPr lang="en-US" smtClean="0"/>
              <a:pPr/>
              <a:t>3</a:t>
            </a:fld>
            <a:endParaRPr lang="en-US" dirty="0"/>
          </a:p>
        </p:txBody>
      </p:sp>
      <p:sp>
        <p:nvSpPr>
          <p:cNvPr id="5" name="Footer Placeholder 4"/>
          <p:cNvSpPr>
            <a:spLocks noGrp="1"/>
          </p:cNvSpPr>
          <p:nvPr>
            <p:ph type="ftr" sz="quarter" idx="3"/>
          </p:nvPr>
        </p:nvSpPr>
        <p:spPr/>
        <p:txBody>
          <a:bodyPr/>
          <a:lstStyle/>
          <a:p>
            <a:pPr algn="ctr"/>
            <a:r>
              <a:rPr lang="en-US"/>
              <a:t>European Centre for Medium-Range Weather Forecasts</a:t>
            </a:r>
            <a:endParaRPr lang="en-US" dirty="0"/>
          </a:p>
        </p:txBody>
      </p:sp>
      <p:sp>
        <p:nvSpPr>
          <p:cNvPr id="7" name="TextBox 6"/>
          <p:cNvSpPr txBox="1"/>
          <p:nvPr/>
        </p:nvSpPr>
        <p:spPr>
          <a:xfrm>
            <a:off x="6955766" y="1521264"/>
            <a:ext cx="4045679" cy="3415430"/>
          </a:xfrm>
          <a:prstGeom prst="rect">
            <a:avLst/>
          </a:prstGeom>
          <a:solidFill>
            <a:schemeClr val="bg1"/>
          </a:solidFill>
        </p:spPr>
        <p:txBody>
          <a:bodyPr wrap="square" rtlCol="0">
            <a:spAutoFit/>
          </a:bodyPr>
          <a:lstStyle/>
          <a:p>
            <a:pPr marL="285664" indent="-285664">
              <a:buFont typeface="Wingdings" panose="05000000000000000000" pitchFamily="2" charset="2"/>
              <a:buChar char="Ø"/>
            </a:pPr>
            <a:r>
              <a:rPr lang="en-GB" sz="1799" dirty="0"/>
              <a:t>Distribution of 7-day TC intensity forecast errors for coupled and uncoupled high-resolution forecast experiments.</a:t>
            </a:r>
          </a:p>
          <a:p>
            <a:pPr marL="285664" indent="-285664">
              <a:buFont typeface="Wingdings" panose="05000000000000000000" pitchFamily="2" charset="2"/>
              <a:buChar char="Ø"/>
            </a:pPr>
            <a:r>
              <a:rPr lang="en-GB" sz="1799" dirty="0"/>
              <a:t>The experiments cover the period of March 2015 to June 2017 and were carried out over all basins for a total of 163 TCs.</a:t>
            </a:r>
          </a:p>
          <a:p>
            <a:pPr marL="285664" indent="-285664">
              <a:buFont typeface="Wingdings" panose="05000000000000000000" pitchFamily="2" charset="2"/>
              <a:buChar char="Ø"/>
            </a:pPr>
            <a:r>
              <a:rPr lang="en-GB" sz="1799" dirty="0"/>
              <a:t>The number of over predictions is reduced in the coupled forecasts compared to the uncoupled forecasts.</a:t>
            </a:r>
          </a:p>
        </p:txBody>
      </p:sp>
    </p:spTree>
    <p:extLst>
      <p:ext uri="{BB962C8B-B14F-4D97-AF65-F5344CB8AC3E}">
        <p14:creationId xmlns:p14="http://schemas.microsoft.com/office/powerpoint/2010/main" val="3274763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a:t>46r1 Data assimilation and observation highlights</a:t>
            </a:r>
          </a:p>
        </p:txBody>
      </p:sp>
      <p:sp>
        <p:nvSpPr>
          <p:cNvPr id="3" name="Content Placeholder 2"/>
          <p:cNvSpPr>
            <a:spLocks noGrp="1"/>
          </p:cNvSpPr>
          <p:nvPr>
            <p:ph sz="quarter" idx="14"/>
          </p:nvPr>
        </p:nvSpPr>
        <p:spPr>
          <a:xfrm>
            <a:off x="1080000" y="1460500"/>
            <a:ext cx="10029600" cy="4461500"/>
          </a:xfrm>
        </p:spPr>
        <p:txBody>
          <a:bodyPr/>
          <a:lstStyle/>
          <a:p>
            <a:r>
              <a:rPr lang="en-US" dirty="0">
                <a:solidFill>
                  <a:srgbClr val="0070C0"/>
                </a:solidFill>
              </a:rPr>
              <a:t>Continuous Data Assimilation</a:t>
            </a:r>
          </a:p>
          <a:p>
            <a:r>
              <a:rPr lang="en-GB" dirty="0">
                <a:solidFill>
                  <a:srgbClr val="0070C0"/>
                </a:solidFill>
              </a:rPr>
              <a:t>Ensemble of Data Assimilations (EDA) increased from 25 members to 50 members</a:t>
            </a:r>
            <a:endParaRPr lang="en-US" dirty="0">
              <a:solidFill>
                <a:srgbClr val="0070C0"/>
              </a:solidFill>
            </a:endParaRPr>
          </a:p>
          <a:p>
            <a:r>
              <a:rPr lang="en-US" dirty="0">
                <a:solidFill>
                  <a:srgbClr val="0070C0"/>
                </a:solidFill>
              </a:rPr>
              <a:t>New ENS initialization from 50-member EDA – members now exchangeable</a:t>
            </a:r>
          </a:p>
          <a:p>
            <a:r>
              <a:rPr lang="en-US" dirty="0"/>
              <a:t>More efficient and more coupled soil moisture analysis (</a:t>
            </a:r>
            <a:r>
              <a:rPr lang="en-US"/>
              <a:t>EDA Jacobians in SEKF)</a:t>
            </a:r>
            <a:endParaRPr lang="en-US" dirty="0"/>
          </a:p>
          <a:p>
            <a:r>
              <a:rPr lang="en-GB" dirty="0"/>
              <a:t>Assimilation of SMOS neural network soil moisture product</a:t>
            </a:r>
            <a:endParaRPr lang="en-US" dirty="0"/>
          </a:p>
          <a:p>
            <a:r>
              <a:rPr lang="en-US" dirty="0"/>
              <a:t>New microwave channels assimilated (e.g. 150, 166GHz SSMIS F-17) and improved data usage</a:t>
            </a:r>
          </a:p>
          <a:p>
            <a:r>
              <a:rPr lang="en-US" dirty="0">
                <a:solidFill>
                  <a:srgbClr val="0070C0"/>
                </a:solidFill>
              </a:rPr>
              <a:t>Increased and improved use of geostationary radiance data</a:t>
            </a:r>
          </a:p>
          <a:p>
            <a:r>
              <a:rPr lang="en-US" dirty="0"/>
              <a:t>RTTOV upgraded from v12.1 to v12.2</a:t>
            </a:r>
          </a:p>
          <a:p>
            <a:r>
              <a:rPr lang="en-GB" dirty="0">
                <a:solidFill>
                  <a:srgbClr val="0070C0"/>
                </a:solidFill>
              </a:rPr>
              <a:t>Weakly coupled data assimilation introduced for sea-surface temperature in the tropics</a:t>
            </a:r>
          </a:p>
          <a:p>
            <a:r>
              <a:rPr lang="en-GB" dirty="0"/>
              <a:t>Consistent spatial interpolation of the model to observation locations in trajectories and minimisations</a:t>
            </a:r>
          </a:p>
          <a:p>
            <a:endParaRPr lang="en-US" dirty="0"/>
          </a:p>
        </p:txBody>
      </p:sp>
      <p:sp>
        <p:nvSpPr>
          <p:cNvPr id="4" name="Slide Number Placeholder 3"/>
          <p:cNvSpPr>
            <a:spLocks noGrp="1"/>
          </p:cNvSpPr>
          <p:nvPr>
            <p:ph type="sldNum" sz="quarter" idx="10"/>
          </p:nvPr>
        </p:nvSpPr>
        <p:spPr/>
        <p:txBody>
          <a:bodyPr/>
          <a:lstStyle/>
          <a:p>
            <a:fld id="{6B3B0B0F-E794-1244-9699-107C60B9C23A}" type="slidenum">
              <a:rPr lang="en-US" smtClean="0"/>
              <a:pPr/>
              <a:t>4</a:t>
            </a:fld>
            <a:endParaRPr lang="en-US" dirty="0"/>
          </a:p>
        </p:txBody>
      </p:sp>
      <p:sp>
        <p:nvSpPr>
          <p:cNvPr id="5" name="Footer Placeholder 4"/>
          <p:cNvSpPr>
            <a:spLocks noGrp="1"/>
          </p:cNvSpPr>
          <p:nvPr>
            <p:ph type="ftr" sz="quarter" idx="3"/>
          </p:nvPr>
        </p:nvSpPr>
        <p:spPr/>
        <p:txBody>
          <a:bodyPr/>
          <a:lstStyle/>
          <a:p>
            <a:pPr algn="ctr"/>
            <a:r>
              <a:rPr lang="en-US" dirty="0"/>
              <a:t>European Centre for Medium-Range Weather Forecasts</a:t>
            </a:r>
          </a:p>
        </p:txBody>
      </p:sp>
    </p:spTree>
    <p:extLst>
      <p:ext uri="{BB962C8B-B14F-4D97-AF65-F5344CB8AC3E}">
        <p14:creationId xmlns:p14="http://schemas.microsoft.com/office/powerpoint/2010/main" val="4252288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38"/>
          <p:cNvSpPr>
            <a:spLocks noGrp="1"/>
          </p:cNvSpPr>
          <p:nvPr>
            <p:ph type="title"/>
          </p:nvPr>
        </p:nvSpPr>
        <p:spPr/>
        <p:txBody>
          <a:bodyPr/>
          <a:lstStyle/>
          <a:p>
            <a:r>
              <a:rPr lang="en-GB" dirty="0">
                <a:solidFill>
                  <a:schemeClr val="tx2">
                    <a:lumMod val="75000"/>
                  </a:schemeClr>
                </a:solidFill>
              </a:rPr>
              <a:t>Continuous data assimilation</a:t>
            </a:r>
          </a:p>
        </p:txBody>
      </p:sp>
      <p:sp>
        <p:nvSpPr>
          <p:cNvPr id="4" name="Slide Number Placeholder 3"/>
          <p:cNvSpPr>
            <a:spLocks noGrp="1"/>
          </p:cNvSpPr>
          <p:nvPr>
            <p:ph type="sldNum" sz="quarter" idx="10"/>
          </p:nvPr>
        </p:nvSpPr>
        <p:spPr/>
        <p:txBody>
          <a:bodyPr/>
          <a:lstStyle/>
          <a:p>
            <a:pPr defTabSz="914126">
              <a:defRPr/>
            </a:pPr>
            <a:fld id="{E4AB80EA-DB86-D849-B86F-15DAF31F0474}" type="slidenum">
              <a:rPr lang="en-US">
                <a:latin typeface="Arial"/>
              </a:rPr>
              <a:pPr defTabSz="914126">
                <a:defRPr/>
              </a:pPr>
              <a:t>5</a:t>
            </a:fld>
            <a:endParaRPr lang="en-US" dirty="0">
              <a:latin typeface="Arial"/>
            </a:endParaRPr>
          </a:p>
        </p:txBody>
      </p:sp>
      <p:grpSp>
        <p:nvGrpSpPr>
          <p:cNvPr id="58" name="Group 57"/>
          <p:cNvGrpSpPr/>
          <p:nvPr/>
        </p:nvGrpSpPr>
        <p:grpSpPr>
          <a:xfrm>
            <a:off x="2728635" y="3557614"/>
            <a:ext cx="9624745" cy="1249571"/>
            <a:chOff x="2644585" y="3616146"/>
            <a:chExt cx="9627252" cy="1249896"/>
          </a:xfrm>
        </p:grpSpPr>
        <p:grpSp>
          <p:nvGrpSpPr>
            <p:cNvPr id="50" name="Group 49"/>
            <p:cNvGrpSpPr/>
            <p:nvPr/>
          </p:nvGrpSpPr>
          <p:grpSpPr>
            <a:xfrm>
              <a:off x="2644585" y="3616146"/>
              <a:ext cx="7004995" cy="1249896"/>
              <a:chOff x="2644585" y="3616146"/>
              <a:chExt cx="7004995" cy="1249896"/>
            </a:xfrm>
          </p:grpSpPr>
          <p:sp>
            <p:nvSpPr>
              <p:cNvPr id="24" name="Rounded Rectangle 23"/>
              <p:cNvSpPr/>
              <p:nvPr/>
            </p:nvSpPr>
            <p:spPr>
              <a:xfrm>
                <a:off x="4652671" y="4123764"/>
                <a:ext cx="1613647" cy="44106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126">
                  <a:defRPr/>
                </a:pPr>
                <a:r>
                  <a:rPr lang="en-GB" sz="1799" dirty="0">
                    <a:solidFill>
                      <a:prstClr val="white"/>
                    </a:solidFill>
                    <a:latin typeface="Arial"/>
                  </a:rPr>
                  <a:t>Min(n-2)</a:t>
                </a:r>
              </a:p>
            </p:txBody>
          </p:sp>
          <p:sp>
            <p:nvSpPr>
              <p:cNvPr id="25" name="Rounded Rectangle 24"/>
              <p:cNvSpPr/>
              <p:nvPr/>
            </p:nvSpPr>
            <p:spPr>
              <a:xfrm>
                <a:off x="6332648" y="4116762"/>
                <a:ext cx="1613647" cy="44106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126">
                  <a:defRPr/>
                </a:pPr>
                <a:r>
                  <a:rPr lang="en-GB" sz="1799" dirty="0">
                    <a:solidFill>
                      <a:prstClr val="white"/>
                    </a:solidFill>
                    <a:latin typeface="Arial"/>
                  </a:rPr>
                  <a:t>Min(n-1)</a:t>
                </a:r>
              </a:p>
            </p:txBody>
          </p:sp>
          <p:sp>
            <p:nvSpPr>
              <p:cNvPr id="26" name="Rounded Rectangle 25"/>
              <p:cNvSpPr/>
              <p:nvPr/>
            </p:nvSpPr>
            <p:spPr>
              <a:xfrm>
                <a:off x="8012625" y="4123764"/>
                <a:ext cx="1613647" cy="44106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126">
                  <a:defRPr/>
                </a:pPr>
                <a:r>
                  <a:rPr lang="en-GB" sz="1799" dirty="0">
                    <a:solidFill>
                      <a:prstClr val="white"/>
                    </a:solidFill>
                    <a:latin typeface="Arial"/>
                  </a:rPr>
                  <a:t>Min(n)</a:t>
                </a:r>
              </a:p>
            </p:txBody>
          </p:sp>
          <p:cxnSp>
            <p:nvCxnSpPr>
              <p:cNvPr id="27" name="Straight Connector 26"/>
              <p:cNvCxnSpPr/>
              <p:nvPr/>
            </p:nvCxnSpPr>
            <p:spPr>
              <a:xfrm>
                <a:off x="7977448" y="3714974"/>
                <a:ext cx="0" cy="115106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9649580" y="3714974"/>
                <a:ext cx="0" cy="1151068"/>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6004539" y="3617938"/>
                <a:ext cx="279699" cy="36440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7572450" y="3617938"/>
                <a:ext cx="279699" cy="36440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3" name="Rounded Rectangle 32"/>
              <p:cNvSpPr/>
              <p:nvPr/>
            </p:nvSpPr>
            <p:spPr>
              <a:xfrm>
                <a:off x="2972694" y="4123764"/>
                <a:ext cx="1613647" cy="441064"/>
              </a:xfrm>
              <a:prstGeom prst="roundRect">
                <a:avLst/>
              </a:prstGeom>
              <a:gradFill>
                <a:gsLst>
                  <a:gs pos="0">
                    <a:schemeClr val="accent1">
                      <a:tint val="100000"/>
                      <a:shade val="100000"/>
                      <a:satMod val="130000"/>
                      <a:alpha val="57000"/>
                    </a:schemeClr>
                  </a:gs>
                  <a:gs pos="100000">
                    <a:schemeClr val="accent1">
                      <a:tint val="50000"/>
                      <a:shade val="100000"/>
                      <a:satMod val="350000"/>
                      <a:alpha val="36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914126">
                  <a:defRPr/>
                </a:pPr>
                <a:r>
                  <a:rPr lang="en-GB" sz="1799" dirty="0">
                    <a:solidFill>
                      <a:prstClr val="white"/>
                    </a:solidFill>
                    <a:latin typeface="Arial"/>
                  </a:rPr>
                  <a:t>Min(n-3)</a:t>
                </a:r>
              </a:p>
            </p:txBody>
          </p:sp>
          <p:cxnSp>
            <p:nvCxnSpPr>
              <p:cNvPr id="35" name="Straight Arrow Connector 34"/>
              <p:cNvCxnSpPr/>
              <p:nvPr/>
            </p:nvCxnSpPr>
            <p:spPr>
              <a:xfrm>
                <a:off x="2644585" y="3616146"/>
                <a:ext cx="279699" cy="36440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4345407" y="3638557"/>
                <a:ext cx="279699" cy="36440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55" name="TextBox 54"/>
            <p:cNvSpPr txBox="1"/>
            <p:nvPr/>
          </p:nvSpPr>
          <p:spPr>
            <a:xfrm>
              <a:off x="9662365" y="4159305"/>
              <a:ext cx="2609472" cy="369332"/>
            </a:xfrm>
            <a:prstGeom prst="rect">
              <a:avLst/>
            </a:prstGeom>
            <a:noFill/>
          </p:spPr>
          <p:txBody>
            <a:bodyPr wrap="square" rtlCol="0">
              <a:spAutoFit/>
            </a:bodyPr>
            <a:lstStyle/>
            <a:p>
              <a:pPr defTabSz="914126">
                <a:defRPr/>
              </a:pPr>
              <a:r>
                <a:rPr lang="en-GB" sz="1799" dirty="0">
                  <a:solidFill>
                    <a:srgbClr val="1F497D">
                      <a:lumMod val="75000"/>
                    </a:srgbClr>
                  </a:solidFill>
                  <a:latin typeface="Arial"/>
                </a:rPr>
                <a:t>Extra </a:t>
              </a:r>
              <a:r>
                <a:rPr lang="en-GB" sz="1799" dirty="0" err="1">
                  <a:solidFill>
                    <a:srgbClr val="1F497D">
                      <a:lumMod val="75000"/>
                    </a:srgbClr>
                  </a:solidFill>
                  <a:latin typeface="Arial"/>
                </a:rPr>
                <a:t>obs</a:t>
              </a:r>
              <a:r>
                <a:rPr lang="en-GB" sz="1799" dirty="0">
                  <a:solidFill>
                    <a:srgbClr val="1F497D">
                      <a:lumMod val="75000"/>
                    </a:srgbClr>
                  </a:solidFill>
                  <a:latin typeface="Arial"/>
                </a:rPr>
                <a:t>, start earlier</a:t>
              </a:r>
            </a:p>
          </p:txBody>
        </p:sp>
      </p:grpSp>
      <p:grpSp>
        <p:nvGrpSpPr>
          <p:cNvPr id="2" name="Group 1"/>
          <p:cNvGrpSpPr/>
          <p:nvPr/>
        </p:nvGrpSpPr>
        <p:grpSpPr>
          <a:xfrm>
            <a:off x="4280425" y="839274"/>
            <a:ext cx="7624939" cy="1515075"/>
            <a:chOff x="4281540" y="679090"/>
            <a:chExt cx="7626925" cy="1515470"/>
          </a:xfrm>
        </p:grpSpPr>
        <p:grpSp>
          <p:nvGrpSpPr>
            <p:cNvPr id="60" name="Group 59"/>
            <p:cNvGrpSpPr/>
            <p:nvPr/>
          </p:nvGrpSpPr>
          <p:grpSpPr>
            <a:xfrm>
              <a:off x="4281540" y="679090"/>
              <a:ext cx="7626925" cy="1515470"/>
              <a:chOff x="4281540" y="679090"/>
              <a:chExt cx="7626925" cy="1515470"/>
            </a:xfrm>
          </p:grpSpPr>
          <p:grpSp>
            <p:nvGrpSpPr>
              <p:cNvPr id="15" name="Group 14"/>
              <p:cNvGrpSpPr/>
              <p:nvPr/>
            </p:nvGrpSpPr>
            <p:grpSpPr>
              <a:xfrm>
                <a:off x="4281540" y="679090"/>
                <a:ext cx="5438093" cy="1515470"/>
                <a:chOff x="4281540" y="679090"/>
                <a:chExt cx="5438093" cy="1515470"/>
              </a:xfrm>
            </p:grpSpPr>
            <p:sp>
              <p:nvSpPr>
                <p:cNvPr id="3" name="Rounded Rectangle 2"/>
                <p:cNvSpPr/>
                <p:nvPr/>
              </p:nvSpPr>
              <p:spPr>
                <a:xfrm>
                  <a:off x="4695012" y="1452282"/>
                  <a:ext cx="1613647" cy="44106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126">
                    <a:defRPr/>
                  </a:pPr>
                  <a:r>
                    <a:rPr lang="en-GB" sz="1799" dirty="0">
                      <a:solidFill>
                        <a:prstClr val="white"/>
                      </a:solidFill>
                      <a:latin typeface="Arial"/>
                    </a:rPr>
                    <a:t>Min1</a:t>
                  </a:r>
                </a:p>
              </p:txBody>
            </p:sp>
            <p:sp>
              <p:nvSpPr>
                <p:cNvPr id="9" name="Rounded Rectangle 8"/>
                <p:cNvSpPr/>
                <p:nvPr/>
              </p:nvSpPr>
              <p:spPr>
                <a:xfrm>
                  <a:off x="6374989" y="1454074"/>
                  <a:ext cx="1613647" cy="44106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126">
                    <a:defRPr/>
                  </a:pPr>
                  <a:r>
                    <a:rPr lang="en-GB" sz="1799" dirty="0">
                      <a:solidFill>
                        <a:prstClr val="white"/>
                      </a:solidFill>
                      <a:latin typeface="Arial"/>
                    </a:rPr>
                    <a:t>Min2</a:t>
                  </a:r>
                </a:p>
              </p:txBody>
            </p:sp>
            <p:sp>
              <p:nvSpPr>
                <p:cNvPr id="10" name="Rounded Rectangle 9"/>
                <p:cNvSpPr/>
                <p:nvPr/>
              </p:nvSpPr>
              <p:spPr>
                <a:xfrm>
                  <a:off x="8054965" y="1452282"/>
                  <a:ext cx="1613647" cy="44106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126">
                    <a:defRPr/>
                  </a:pPr>
                  <a:r>
                    <a:rPr lang="en-GB" sz="1799" dirty="0">
                      <a:solidFill>
                        <a:prstClr val="white"/>
                      </a:solidFill>
                      <a:latin typeface="Arial"/>
                    </a:rPr>
                    <a:t>Min3</a:t>
                  </a:r>
                </a:p>
              </p:txBody>
            </p:sp>
            <p:cxnSp>
              <p:nvCxnSpPr>
                <p:cNvPr id="11" name="Straight Connector 10"/>
                <p:cNvCxnSpPr/>
                <p:nvPr/>
              </p:nvCxnSpPr>
              <p:spPr>
                <a:xfrm>
                  <a:off x="4658058" y="1043492"/>
                  <a:ext cx="0" cy="115106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9719633" y="1043492"/>
                  <a:ext cx="0" cy="115106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4281540" y="679090"/>
                  <a:ext cx="279699" cy="36440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52" name="TextBox 51"/>
              <p:cNvSpPr txBox="1"/>
              <p:nvPr/>
            </p:nvSpPr>
            <p:spPr>
              <a:xfrm>
                <a:off x="9824483" y="1488148"/>
                <a:ext cx="2083982" cy="369332"/>
              </a:xfrm>
              <a:prstGeom prst="rect">
                <a:avLst/>
              </a:prstGeom>
              <a:noFill/>
            </p:spPr>
            <p:txBody>
              <a:bodyPr wrap="square" rtlCol="0">
                <a:spAutoFit/>
              </a:bodyPr>
              <a:lstStyle/>
              <a:p>
                <a:pPr defTabSz="914126">
                  <a:defRPr/>
                </a:pPr>
                <a:r>
                  <a:rPr lang="en-GB" sz="1799" dirty="0">
                    <a:solidFill>
                      <a:srgbClr val="1F497D">
                        <a:lumMod val="75000"/>
                      </a:srgbClr>
                    </a:solidFill>
                    <a:latin typeface="Arial"/>
                  </a:rPr>
                  <a:t>Current</a:t>
                </a:r>
              </a:p>
            </p:txBody>
          </p:sp>
        </p:grpSp>
        <p:sp>
          <p:nvSpPr>
            <p:cNvPr id="61" name="TextBox 60"/>
            <p:cNvSpPr txBox="1"/>
            <p:nvPr/>
          </p:nvSpPr>
          <p:spPr>
            <a:xfrm>
              <a:off x="4625106" y="862537"/>
              <a:ext cx="861237" cy="369332"/>
            </a:xfrm>
            <a:prstGeom prst="rect">
              <a:avLst/>
            </a:prstGeom>
            <a:noFill/>
          </p:spPr>
          <p:txBody>
            <a:bodyPr wrap="square" rtlCol="0">
              <a:spAutoFit/>
            </a:bodyPr>
            <a:lstStyle/>
            <a:p>
              <a:pPr defTabSz="914126">
                <a:defRPr/>
              </a:pPr>
              <a:r>
                <a:rPr lang="en-GB" sz="1799" b="1" dirty="0" err="1">
                  <a:solidFill>
                    <a:srgbClr val="FF0000"/>
                  </a:solidFill>
                  <a:latin typeface="Arial"/>
                </a:rPr>
                <a:t>obs</a:t>
              </a:r>
              <a:endParaRPr lang="en-GB" sz="1799" b="1" dirty="0">
                <a:solidFill>
                  <a:srgbClr val="FF0000"/>
                </a:solidFill>
                <a:latin typeface="Arial"/>
              </a:endParaRPr>
            </a:p>
          </p:txBody>
        </p:sp>
      </p:grpSp>
      <p:sp>
        <p:nvSpPr>
          <p:cNvPr id="40" name="TextBox 39"/>
          <p:cNvSpPr txBox="1"/>
          <p:nvPr/>
        </p:nvSpPr>
        <p:spPr>
          <a:xfrm>
            <a:off x="1080000" y="4942482"/>
            <a:ext cx="9432862" cy="1076833"/>
          </a:xfrm>
          <a:prstGeom prst="rect">
            <a:avLst/>
          </a:prstGeom>
          <a:noFill/>
          <a:ln>
            <a:solidFill>
              <a:schemeClr val="accent1"/>
            </a:solidFill>
          </a:ln>
        </p:spPr>
        <p:txBody>
          <a:bodyPr wrap="square" rtlCol="0">
            <a:spAutoFit/>
          </a:bodyPr>
          <a:lstStyle/>
          <a:p>
            <a:pPr marL="285664" indent="-285664" defTabSz="914126">
              <a:spcAft>
                <a:spcPts val="600"/>
              </a:spcAft>
              <a:buFont typeface="Arial" panose="020B0604020202020204" pitchFamily="34" charset="0"/>
              <a:buChar char="•"/>
              <a:defRPr/>
            </a:pPr>
            <a:r>
              <a:rPr lang="en-GB" sz="1799" dirty="0">
                <a:solidFill>
                  <a:srgbClr val="1F497D">
                    <a:lumMod val="75000"/>
                  </a:srgbClr>
                </a:solidFill>
                <a:latin typeface="Arial"/>
              </a:rPr>
              <a:t>Key point: Start running data assimilation </a:t>
            </a:r>
            <a:r>
              <a:rPr lang="en-GB" sz="1799" b="1" dirty="0">
                <a:solidFill>
                  <a:srgbClr val="1F497D">
                    <a:lumMod val="75000"/>
                  </a:srgbClr>
                </a:solidFill>
                <a:latin typeface="Arial"/>
              </a:rPr>
              <a:t>before</a:t>
            </a:r>
            <a:r>
              <a:rPr lang="en-GB" sz="1799" dirty="0">
                <a:solidFill>
                  <a:srgbClr val="1F497D">
                    <a:lumMod val="75000"/>
                  </a:srgbClr>
                </a:solidFill>
                <a:latin typeface="Arial"/>
              </a:rPr>
              <a:t> all of the observations have arrived:</a:t>
            </a:r>
          </a:p>
          <a:p>
            <a:pPr marL="799963" lvl="1" indent="-342900" defTabSz="914126">
              <a:spcAft>
                <a:spcPts val="600"/>
              </a:spcAft>
              <a:buFont typeface="+mj-lt"/>
              <a:buAutoNum type="arabicPeriod"/>
              <a:defRPr/>
            </a:pPr>
            <a:r>
              <a:rPr lang="en-GB" sz="1799" dirty="0">
                <a:solidFill>
                  <a:srgbClr val="1F497D">
                    <a:lumMod val="75000"/>
                  </a:srgbClr>
                </a:solidFill>
                <a:latin typeface="Arial"/>
              </a:rPr>
              <a:t>Most of the assimilation is removed from the time critical path</a:t>
            </a:r>
          </a:p>
          <a:p>
            <a:pPr marL="799963" lvl="1" indent="-342900" defTabSz="914126">
              <a:spcAft>
                <a:spcPts val="600"/>
              </a:spcAft>
              <a:buFont typeface="+mj-lt"/>
              <a:buAutoNum type="arabicPeriod"/>
              <a:defRPr/>
            </a:pPr>
            <a:r>
              <a:rPr lang="en-GB" sz="1799" dirty="0">
                <a:solidFill>
                  <a:srgbClr val="1F497D">
                    <a:lumMod val="75000"/>
                  </a:srgbClr>
                </a:solidFill>
                <a:latin typeface="Arial"/>
              </a:rPr>
              <a:t>Configurations which were previously unaffordable can now be considered</a:t>
            </a:r>
          </a:p>
        </p:txBody>
      </p:sp>
      <p:grpSp>
        <p:nvGrpSpPr>
          <p:cNvPr id="6" name="Group 5"/>
          <p:cNvGrpSpPr/>
          <p:nvPr/>
        </p:nvGrpSpPr>
        <p:grpSpPr>
          <a:xfrm>
            <a:off x="1907635" y="2323288"/>
            <a:ext cx="9997729" cy="1247779"/>
            <a:chOff x="1875784" y="2036725"/>
            <a:chExt cx="10000333" cy="1248104"/>
          </a:xfrm>
        </p:grpSpPr>
        <p:grpSp>
          <p:nvGrpSpPr>
            <p:cNvPr id="59" name="Group 58"/>
            <p:cNvGrpSpPr/>
            <p:nvPr/>
          </p:nvGrpSpPr>
          <p:grpSpPr>
            <a:xfrm>
              <a:off x="4372972" y="2036725"/>
              <a:ext cx="7503145" cy="1248104"/>
              <a:chOff x="4372972" y="2335985"/>
              <a:chExt cx="7503145" cy="1248104"/>
            </a:xfrm>
          </p:grpSpPr>
          <p:grpSp>
            <p:nvGrpSpPr>
              <p:cNvPr id="37" name="Group 36"/>
              <p:cNvGrpSpPr/>
              <p:nvPr/>
            </p:nvGrpSpPr>
            <p:grpSpPr>
              <a:xfrm>
                <a:off x="4372972" y="2335985"/>
                <a:ext cx="5318947" cy="1248104"/>
                <a:chOff x="4372972" y="2335985"/>
                <a:chExt cx="5318947" cy="1248104"/>
              </a:xfrm>
            </p:grpSpPr>
            <p:sp>
              <p:nvSpPr>
                <p:cNvPr id="16" name="Rounded Rectangle 15"/>
                <p:cNvSpPr/>
                <p:nvPr/>
              </p:nvSpPr>
              <p:spPr>
                <a:xfrm>
                  <a:off x="4658058" y="2841811"/>
                  <a:ext cx="1613647" cy="44106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126">
                    <a:defRPr/>
                  </a:pPr>
                  <a:r>
                    <a:rPr lang="en-GB" sz="1799" dirty="0">
                      <a:solidFill>
                        <a:prstClr val="white"/>
                      </a:solidFill>
                      <a:latin typeface="Arial"/>
                    </a:rPr>
                    <a:t>Min1</a:t>
                  </a:r>
                </a:p>
              </p:txBody>
            </p:sp>
            <p:sp>
              <p:nvSpPr>
                <p:cNvPr id="17" name="Rounded Rectangle 16"/>
                <p:cNvSpPr/>
                <p:nvPr/>
              </p:nvSpPr>
              <p:spPr>
                <a:xfrm>
                  <a:off x="6338035" y="2843603"/>
                  <a:ext cx="1613647" cy="44106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126">
                    <a:defRPr/>
                  </a:pPr>
                  <a:r>
                    <a:rPr lang="en-GB" sz="1799" dirty="0">
                      <a:solidFill>
                        <a:prstClr val="white"/>
                      </a:solidFill>
                      <a:latin typeface="Arial"/>
                    </a:rPr>
                    <a:t>Min2</a:t>
                  </a:r>
                </a:p>
              </p:txBody>
            </p:sp>
            <p:sp>
              <p:nvSpPr>
                <p:cNvPr id="18" name="Rounded Rectangle 17"/>
                <p:cNvSpPr/>
                <p:nvPr/>
              </p:nvSpPr>
              <p:spPr>
                <a:xfrm>
                  <a:off x="8018012" y="2841811"/>
                  <a:ext cx="1613647" cy="44106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126">
                    <a:defRPr/>
                  </a:pPr>
                  <a:r>
                    <a:rPr lang="en-GB" sz="1799" dirty="0">
                      <a:solidFill>
                        <a:prstClr val="white"/>
                      </a:solidFill>
                      <a:latin typeface="Arial"/>
                    </a:rPr>
                    <a:t>Min3</a:t>
                  </a:r>
                </a:p>
              </p:txBody>
            </p:sp>
            <p:cxnSp>
              <p:nvCxnSpPr>
                <p:cNvPr id="19" name="Straight Connector 18"/>
                <p:cNvCxnSpPr/>
                <p:nvPr/>
              </p:nvCxnSpPr>
              <p:spPr>
                <a:xfrm>
                  <a:off x="8018012" y="2433021"/>
                  <a:ext cx="0" cy="115106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9691919" y="2433021"/>
                  <a:ext cx="0" cy="1151068"/>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372972" y="2358396"/>
                  <a:ext cx="279699" cy="36440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6009926" y="2335985"/>
                  <a:ext cx="279699" cy="36440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7577837" y="2335985"/>
                  <a:ext cx="279699" cy="36440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54" name="TextBox 53"/>
              <p:cNvSpPr txBox="1"/>
              <p:nvPr/>
            </p:nvSpPr>
            <p:spPr>
              <a:xfrm>
                <a:off x="9792135" y="2823889"/>
                <a:ext cx="2083982" cy="369332"/>
              </a:xfrm>
              <a:prstGeom prst="rect">
                <a:avLst/>
              </a:prstGeom>
              <a:noFill/>
            </p:spPr>
            <p:txBody>
              <a:bodyPr wrap="square" rtlCol="0">
                <a:spAutoFit/>
              </a:bodyPr>
              <a:lstStyle/>
              <a:p>
                <a:pPr defTabSz="914126">
                  <a:defRPr/>
                </a:pPr>
                <a:r>
                  <a:rPr lang="en-GB" sz="1799" dirty="0">
                    <a:solidFill>
                      <a:srgbClr val="1F497D">
                        <a:lumMod val="75000"/>
                      </a:srgbClr>
                    </a:solidFill>
                    <a:latin typeface="Arial"/>
                  </a:rPr>
                  <a:t>Extra </a:t>
                </a:r>
                <a:r>
                  <a:rPr lang="en-GB" sz="1799" dirty="0" err="1">
                    <a:solidFill>
                      <a:srgbClr val="1F497D">
                        <a:lumMod val="75000"/>
                      </a:srgbClr>
                    </a:solidFill>
                    <a:latin typeface="Arial"/>
                  </a:rPr>
                  <a:t>obs</a:t>
                </a:r>
                <a:endParaRPr lang="en-GB" sz="1799" dirty="0">
                  <a:solidFill>
                    <a:srgbClr val="1F497D">
                      <a:lumMod val="75000"/>
                    </a:srgbClr>
                  </a:solidFill>
                  <a:latin typeface="Arial"/>
                </a:endParaRPr>
              </a:p>
            </p:txBody>
          </p:sp>
        </p:grpSp>
        <p:sp>
          <p:nvSpPr>
            <p:cNvPr id="44" name="TextBox 43"/>
            <p:cNvSpPr txBox="1"/>
            <p:nvPr/>
          </p:nvSpPr>
          <p:spPr>
            <a:xfrm>
              <a:off x="1875784" y="2379909"/>
              <a:ext cx="2279865" cy="646331"/>
            </a:xfrm>
            <a:prstGeom prst="rect">
              <a:avLst/>
            </a:prstGeom>
            <a:noFill/>
          </p:spPr>
          <p:txBody>
            <a:bodyPr wrap="square" rtlCol="0">
              <a:spAutoFit/>
            </a:bodyPr>
            <a:lstStyle/>
            <a:p>
              <a:pPr defTabSz="914126">
                <a:defRPr/>
              </a:pPr>
              <a:r>
                <a:rPr lang="en-GB" sz="1799" dirty="0">
                  <a:solidFill>
                    <a:srgbClr val="1F497D">
                      <a:lumMod val="75000"/>
                    </a:srgbClr>
                  </a:solidFill>
                  <a:latin typeface="Arial"/>
                </a:rPr>
                <a:t>Effective cut-off time is 30 minutes later</a:t>
              </a:r>
            </a:p>
          </p:txBody>
        </p:sp>
      </p:grpSp>
      <p:sp>
        <p:nvSpPr>
          <p:cNvPr id="47" name="Footer Placeholder 4">
            <a:extLst>
              <a:ext uri="{FF2B5EF4-FFF2-40B4-BE49-F238E27FC236}">
                <a16:creationId xmlns:a16="http://schemas.microsoft.com/office/drawing/2014/main" id="{09D45633-FB7F-40FD-8190-CC29B2376888}"/>
              </a:ext>
            </a:extLst>
          </p:cNvPr>
          <p:cNvSpPr>
            <a:spLocks noGrp="1"/>
          </p:cNvSpPr>
          <p:nvPr>
            <p:ph type="ftr" sz="quarter" idx="3"/>
          </p:nvPr>
        </p:nvSpPr>
        <p:spPr>
          <a:xfrm>
            <a:off x="2422372" y="6307507"/>
            <a:ext cx="4053639" cy="230597"/>
          </a:xfrm>
        </p:spPr>
        <p:txBody>
          <a:bodyPr/>
          <a:lstStyle/>
          <a:p>
            <a:pPr algn="ctr" defTabSz="457063">
              <a:defRPr/>
            </a:pPr>
            <a:r>
              <a:rPr lang="en-US" dirty="0">
                <a:solidFill>
                  <a:srgbClr val="4F81BD">
                    <a:lumMod val="75000"/>
                  </a:srgbClr>
                </a:solidFill>
                <a:latin typeface="Arial"/>
              </a:rPr>
              <a:t>European Centre for Medium-Range Weather Forecasts</a:t>
            </a:r>
          </a:p>
        </p:txBody>
      </p:sp>
    </p:spTree>
    <p:extLst>
      <p:ext uri="{BB962C8B-B14F-4D97-AF65-F5344CB8AC3E}">
        <p14:creationId xmlns:p14="http://schemas.microsoft.com/office/powerpoint/2010/main" val="1203915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799"/>
              <a:t>Continuous DA</a:t>
            </a:r>
            <a:endParaRPr lang="en-GB" sz="2799" dirty="0"/>
          </a:p>
        </p:txBody>
      </p:sp>
      <p:sp>
        <p:nvSpPr>
          <p:cNvPr id="4" name="Footer Placeholder 3"/>
          <p:cNvSpPr>
            <a:spLocks noGrp="1"/>
          </p:cNvSpPr>
          <p:nvPr>
            <p:ph type="ftr" sz="quarter" idx="3"/>
          </p:nvPr>
        </p:nvSpPr>
        <p:spPr>
          <a:xfrm>
            <a:off x="2423330" y="6307507"/>
            <a:ext cx="4052583" cy="230597"/>
          </a:xfrm>
        </p:spPr>
        <p:txBody>
          <a:bodyPr/>
          <a:lstStyle/>
          <a:p>
            <a:pPr algn="ctr"/>
            <a:r>
              <a:rPr lang="en-US"/>
              <a:t>European Centre for Medium-Range Weather Forecasts</a:t>
            </a:r>
            <a:endParaRPr lang="en-US" dirty="0"/>
          </a:p>
        </p:txBody>
      </p:sp>
      <p:sp>
        <p:nvSpPr>
          <p:cNvPr id="7" name="Slide Number Placeholder 3"/>
          <p:cNvSpPr>
            <a:spLocks noGrp="1"/>
          </p:cNvSpPr>
          <p:nvPr>
            <p:ph type="sldNum" sz="quarter" idx="10"/>
          </p:nvPr>
        </p:nvSpPr>
        <p:spPr>
          <a:xfrm>
            <a:off x="11357977" y="6420236"/>
            <a:ext cx="772191" cy="331847"/>
          </a:xfrm>
        </p:spPr>
        <p:txBody>
          <a:bodyPr anchor="ctr" anchorCtr="0"/>
          <a:lstStyle/>
          <a:p>
            <a:fld id="{E4AB80EA-DB86-D849-B86F-15DAF31F0474}" type="slidenum">
              <a:rPr lang="en-US" sz="1200"/>
              <a:pPr/>
              <a:t>6</a:t>
            </a:fld>
            <a:endParaRPr lang="en-US" sz="1200" dirty="0"/>
          </a:p>
        </p:txBody>
      </p:sp>
      <p:sp>
        <p:nvSpPr>
          <p:cNvPr id="9" name="Content Placeholder 2"/>
          <p:cNvSpPr>
            <a:spLocks noGrp="1" noChangeAspect="1"/>
          </p:cNvSpPr>
          <p:nvPr>
            <p:ph sz="quarter" idx="14"/>
          </p:nvPr>
        </p:nvSpPr>
        <p:spPr>
          <a:xfrm>
            <a:off x="1081309" y="1201309"/>
            <a:ext cx="9619862" cy="4903806"/>
          </a:xfrm>
          <a:prstGeom prst="rect">
            <a:avLst/>
          </a:prstGeom>
        </p:spPr>
        <p:txBody>
          <a:bodyPr>
            <a:normAutofit/>
          </a:bodyPr>
          <a:lstStyle/>
          <a:p>
            <a:pPr marL="514196" indent="-514196">
              <a:lnSpc>
                <a:spcPts val="2399"/>
              </a:lnSpc>
              <a:spcBef>
                <a:spcPts val="1200"/>
              </a:spcBef>
              <a:spcAft>
                <a:spcPts val="1799"/>
              </a:spcAft>
              <a:buFont typeface="Arial" panose="020B0604020202020204" pitchFamily="34" charset="0"/>
              <a:buChar char="•"/>
            </a:pPr>
            <a:r>
              <a:rPr lang="en-GB" sz="1999" b="1" dirty="0">
                <a:solidFill>
                  <a:srgbClr val="FF0000"/>
                </a:solidFill>
              </a:rPr>
              <a:t>Preliminary results </a:t>
            </a:r>
            <a:r>
              <a:rPr lang="en-GB" sz="1999" b="1" dirty="0"/>
              <a:t>(Wind Vector error </a:t>
            </a:r>
            <a:r>
              <a:rPr lang="en-GB" sz="1999" b="1" dirty="0" err="1"/>
              <a:t>stdev</a:t>
            </a:r>
            <a:r>
              <a:rPr lang="en-GB" sz="1999" b="1" dirty="0"/>
              <a:t>,  1/6/17 – 14/7/17)</a:t>
            </a:r>
          </a:p>
          <a:p>
            <a:pPr lvl="1" indent="0">
              <a:lnSpc>
                <a:spcPts val="2399"/>
              </a:lnSpc>
              <a:spcBef>
                <a:spcPts val="1200"/>
              </a:spcBef>
              <a:spcAft>
                <a:spcPts val="1200"/>
              </a:spcAft>
              <a:buNone/>
            </a:pPr>
            <a:endParaRPr lang="en-GB" dirty="0">
              <a:solidFill>
                <a:schemeClr val="tx2">
                  <a:lumMod val="75000"/>
                </a:schemeClr>
              </a:solidFill>
            </a:endParaRPr>
          </a:p>
          <a:p>
            <a:pPr indent="0">
              <a:lnSpc>
                <a:spcPts val="2399"/>
              </a:lnSpc>
              <a:spcBef>
                <a:spcPts val="1200"/>
              </a:spcBef>
              <a:spcAft>
                <a:spcPts val="1200"/>
              </a:spcAft>
              <a:buNone/>
            </a:pPr>
            <a:endParaRPr lang="en-GB" dirty="0">
              <a:solidFill>
                <a:srgbClr val="064E83"/>
              </a:solidFill>
            </a:endParaRPr>
          </a:p>
          <a:p>
            <a:pPr indent="0">
              <a:lnSpc>
                <a:spcPts val="2399"/>
              </a:lnSpc>
              <a:spcBef>
                <a:spcPts val="1200"/>
              </a:spcBef>
              <a:spcAft>
                <a:spcPts val="1200"/>
              </a:spcAft>
              <a:buNone/>
            </a:pPr>
            <a:endParaRPr lang="en-GB" dirty="0">
              <a:solidFill>
                <a:srgbClr val="064E83"/>
              </a:solidFill>
            </a:endParaRPr>
          </a:p>
        </p:txBody>
      </p:sp>
      <p:pic>
        <p:nvPicPr>
          <p:cNvPr id="5" name="Picture 4"/>
          <p:cNvPicPr>
            <a:picLocks/>
          </p:cNvPicPr>
          <p:nvPr/>
        </p:nvPicPr>
        <p:blipFill>
          <a:blip r:embed="rId3">
            <a:extLst>
              <a:ext uri="{28A0092B-C50C-407E-A947-70E740481C1C}">
                <a14:useLocalDpi xmlns:a14="http://schemas.microsoft.com/office/drawing/2010/main" val="0"/>
              </a:ext>
            </a:extLst>
          </a:blip>
          <a:stretch>
            <a:fillRect/>
          </a:stretch>
        </p:blipFill>
        <p:spPr>
          <a:xfrm>
            <a:off x="889729" y="2076802"/>
            <a:ext cx="3740326" cy="3222761"/>
          </a:xfrm>
          <a:prstGeom prst="rect">
            <a:avLst/>
          </a:prstGeom>
        </p:spPr>
      </p:pic>
      <p:pic>
        <p:nvPicPr>
          <p:cNvPr id="6" name="Picture 5"/>
          <p:cNvPicPr>
            <a:picLocks/>
          </p:cNvPicPr>
          <p:nvPr/>
        </p:nvPicPr>
        <p:blipFill>
          <a:blip r:embed="rId4">
            <a:extLst>
              <a:ext uri="{28A0092B-C50C-407E-A947-70E740481C1C}">
                <a14:useLocalDpi xmlns:a14="http://schemas.microsoft.com/office/drawing/2010/main" val="0"/>
              </a:ext>
            </a:extLst>
          </a:blip>
          <a:stretch>
            <a:fillRect/>
          </a:stretch>
        </p:blipFill>
        <p:spPr>
          <a:xfrm>
            <a:off x="4590378" y="2114893"/>
            <a:ext cx="3771069" cy="3222761"/>
          </a:xfrm>
          <a:prstGeom prst="rect">
            <a:avLst/>
          </a:prstGeom>
        </p:spPr>
      </p:pic>
      <p:pic>
        <p:nvPicPr>
          <p:cNvPr id="8" name="Picture 7"/>
          <p:cNvPicPr>
            <a:picLocks/>
          </p:cNvPicPr>
          <p:nvPr/>
        </p:nvPicPr>
        <p:blipFill>
          <a:blip r:embed="rId5">
            <a:extLst>
              <a:ext uri="{28A0092B-C50C-407E-A947-70E740481C1C}">
                <a14:useLocalDpi xmlns:a14="http://schemas.microsoft.com/office/drawing/2010/main" val="0"/>
              </a:ext>
            </a:extLst>
          </a:blip>
          <a:stretch>
            <a:fillRect/>
          </a:stretch>
        </p:blipFill>
        <p:spPr>
          <a:xfrm>
            <a:off x="8178800" y="2019667"/>
            <a:ext cx="4020690" cy="3298941"/>
          </a:xfrm>
          <a:prstGeom prst="rect">
            <a:avLst/>
          </a:prstGeom>
        </p:spPr>
      </p:pic>
      <p:sp>
        <p:nvSpPr>
          <p:cNvPr id="10" name="TextBox 9"/>
          <p:cNvSpPr txBox="1"/>
          <p:nvPr/>
        </p:nvSpPr>
        <p:spPr>
          <a:xfrm>
            <a:off x="1326214" y="5614147"/>
            <a:ext cx="2761576" cy="369236"/>
          </a:xfrm>
          <a:prstGeom prst="rect">
            <a:avLst/>
          </a:prstGeom>
          <a:noFill/>
          <a:ln>
            <a:solidFill>
              <a:schemeClr val="accent1"/>
            </a:solidFill>
          </a:ln>
        </p:spPr>
        <p:txBody>
          <a:bodyPr wrap="none" rtlCol="0">
            <a:spAutoFit/>
          </a:bodyPr>
          <a:lstStyle/>
          <a:p>
            <a:r>
              <a:rPr lang="en-GB" sz="1799" dirty="0"/>
              <a:t>A: </a:t>
            </a:r>
            <a:r>
              <a:rPr lang="en-GB" sz="1799" dirty="0">
                <a:solidFill>
                  <a:srgbClr val="FF0000"/>
                </a:solidFill>
              </a:rPr>
              <a:t>Late </a:t>
            </a:r>
            <a:r>
              <a:rPr lang="en-GB" sz="1799" dirty="0" err="1">
                <a:solidFill>
                  <a:srgbClr val="FF0000"/>
                </a:solidFill>
              </a:rPr>
              <a:t>obs</a:t>
            </a:r>
            <a:r>
              <a:rPr lang="en-GB" sz="1799" dirty="0">
                <a:solidFill>
                  <a:srgbClr val="FF0000"/>
                </a:solidFill>
              </a:rPr>
              <a:t> </a:t>
            </a:r>
            <a:r>
              <a:rPr lang="en-GB" sz="1799" dirty="0"/>
              <a:t>– 6h window</a:t>
            </a:r>
          </a:p>
        </p:txBody>
      </p:sp>
      <p:sp>
        <p:nvSpPr>
          <p:cNvPr id="11" name="TextBox 10"/>
          <p:cNvSpPr txBox="1"/>
          <p:nvPr/>
        </p:nvSpPr>
        <p:spPr>
          <a:xfrm>
            <a:off x="5122359" y="5614147"/>
            <a:ext cx="2697472" cy="369236"/>
          </a:xfrm>
          <a:prstGeom prst="rect">
            <a:avLst/>
          </a:prstGeom>
          <a:noFill/>
          <a:ln>
            <a:solidFill>
              <a:schemeClr val="accent1"/>
            </a:solidFill>
          </a:ln>
        </p:spPr>
        <p:txBody>
          <a:bodyPr wrap="none" rtlCol="0">
            <a:spAutoFit/>
          </a:bodyPr>
          <a:lstStyle/>
          <a:p>
            <a:r>
              <a:rPr lang="en-GB" sz="1799" dirty="0"/>
              <a:t>B: Late </a:t>
            </a:r>
            <a:r>
              <a:rPr lang="en-GB" sz="1799" dirty="0" err="1"/>
              <a:t>obs</a:t>
            </a:r>
            <a:r>
              <a:rPr lang="en-GB" sz="1799" dirty="0"/>
              <a:t> – </a:t>
            </a:r>
            <a:r>
              <a:rPr lang="en-GB" sz="1799" dirty="0">
                <a:solidFill>
                  <a:srgbClr val="FF0000"/>
                </a:solidFill>
              </a:rPr>
              <a:t>8h window</a:t>
            </a:r>
          </a:p>
        </p:txBody>
      </p:sp>
      <p:sp>
        <p:nvSpPr>
          <p:cNvPr id="12" name="TextBox 11"/>
          <p:cNvSpPr txBox="1"/>
          <p:nvPr/>
        </p:nvSpPr>
        <p:spPr>
          <a:xfrm>
            <a:off x="8924834" y="5614147"/>
            <a:ext cx="2293621" cy="369236"/>
          </a:xfrm>
          <a:prstGeom prst="rect">
            <a:avLst/>
          </a:prstGeom>
          <a:noFill/>
          <a:ln>
            <a:solidFill>
              <a:schemeClr val="accent1"/>
            </a:solidFill>
          </a:ln>
        </p:spPr>
        <p:txBody>
          <a:bodyPr wrap="none" rtlCol="0">
            <a:spAutoFit/>
          </a:bodyPr>
          <a:lstStyle/>
          <a:p>
            <a:r>
              <a:rPr lang="en-GB" sz="1799" dirty="0"/>
              <a:t>C: B + </a:t>
            </a:r>
            <a:r>
              <a:rPr lang="en-GB" sz="1799" dirty="0">
                <a:solidFill>
                  <a:srgbClr val="FF0000"/>
                </a:solidFill>
              </a:rPr>
              <a:t>4 outer loops</a:t>
            </a:r>
          </a:p>
        </p:txBody>
      </p:sp>
    </p:spTree>
    <p:extLst>
      <p:ext uri="{BB962C8B-B14F-4D97-AF65-F5344CB8AC3E}">
        <p14:creationId xmlns:p14="http://schemas.microsoft.com/office/powerpoint/2010/main" val="1210300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84471EB-52F0-41CC-ACF8-7C07B38B89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073" y="3792406"/>
            <a:ext cx="5645806" cy="2446515"/>
          </a:xfrm>
          <a:prstGeom prst="rect">
            <a:avLst/>
          </a:prstGeom>
        </p:spPr>
      </p:pic>
      <p:pic>
        <p:nvPicPr>
          <p:cNvPr id="14" name="Picture 13">
            <a:extLst>
              <a:ext uri="{FF2B5EF4-FFF2-40B4-BE49-F238E27FC236}">
                <a16:creationId xmlns:a16="http://schemas.microsoft.com/office/drawing/2014/main" id="{CC267C23-873E-4589-98BD-94FD5B04D4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2980" y="3792407"/>
            <a:ext cx="5645806" cy="2446515"/>
          </a:xfrm>
          <a:prstGeom prst="rect">
            <a:avLst/>
          </a:prstGeom>
        </p:spPr>
      </p:pic>
      <p:sp>
        <p:nvSpPr>
          <p:cNvPr id="2" name="Title 1">
            <a:extLst>
              <a:ext uri="{FF2B5EF4-FFF2-40B4-BE49-F238E27FC236}">
                <a16:creationId xmlns:a16="http://schemas.microsoft.com/office/drawing/2014/main" id="{587983CC-F3D2-4DB9-A8F7-4E94656E727F}"/>
              </a:ext>
            </a:extLst>
          </p:cNvPr>
          <p:cNvSpPr>
            <a:spLocks noGrp="1"/>
          </p:cNvSpPr>
          <p:nvPr>
            <p:ph type="title"/>
          </p:nvPr>
        </p:nvSpPr>
        <p:spPr/>
        <p:txBody>
          <a:bodyPr/>
          <a:lstStyle/>
          <a:p>
            <a:r>
              <a:rPr lang="en-US" dirty="0">
                <a:solidFill>
                  <a:schemeClr val="tx2"/>
                </a:solidFill>
              </a:rPr>
              <a:t>Geostationary radiances</a:t>
            </a:r>
            <a:r>
              <a:rPr lang="en-US" dirty="0">
                <a:solidFill>
                  <a:srgbClr val="839DB2"/>
                </a:solidFill>
              </a:rPr>
              <a:t/>
            </a:r>
            <a:br>
              <a:rPr lang="en-US" dirty="0">
                <a:solidFill>
                  <a:srgbClr val="839DB2"/>
                </a:solidFill>
              </a:rPr>
            </a:br>
            <a:endParaRPr lang="en-GB" dirty="0"/>
          </a:p>
        </p:txBody>
      </p:sp>
      <p:sp>
        <p:nvSpPr>
          <p:cNvPr id="4" name="Slide Number Placeholder 3"/>
          <p:cNvSpPr>
            <a:spLocks noGrp="1"/>
          </p:cNvSpPr>
          <p:nvPr>
            <p:ph type="sldNum" sz="quarter" idx="10"/>
          </p:nvPr>
        </p:nvSpPr>
        <p:spPr/>
        <p:txBody>
          <a:bodyPr/>
          <a:lstStyle/>
          <a:p>
            <a:fld id="{6B3B0B0F-E794-1244-9699-107C60B9C23A}" type="slidenum">
              <a:rPr lang="en-US" smtClean="0"/>
              <a:pPr/>
              <a:t>7</a:t>
            </a:fld>
            <a:endParaRPr lang="en-US" dirty="0"/>
          </a:p>
        </p:txBody>
      </p:sp>
      <p:sp>
        <p:nvSpPr>
          <p:cNvPr id="5" name="Footer Placeholder 4"/>
          <p:cNvSpPr>
            <a:spLocks noGrp="1"/>
          </p:cNvSpPr>
          <p:nvPr>
            <p:ph type="ftr" sz="quarter" idx="3"/>
          </p:nvPr>
        </p:nvSpPr>
        <p:spPr/>
        <p:txBody>
          <a:bodyPr/>
          <a:lstStyle/>
          <a:p>
            <a:pPr algn="ctr"/>
            <a:r>
              <a:rPr lang="en-US"/>
              <a:t>European Centre for Medium-Range Weather Forecasts</a:t>
            </a:r>
            <a:endParaRPr lang="en-US" dirty="0"/>
          </a:p>
        </p:txBody>
      </p:sp>
      <p:sp>
        <p:nvSpPr>
          <p:cNvPr id="8" name="Title 1">
            <a:extLst>
              <a:ext uri="{FF2B5EF4-FFF2-40B4-BE49-F238E27FC236}">
                <a16:creationId xmlns:a16="http://schemas.microsoft.com/office/drawing/2014/main" id="{7EC183CB-A07E-4447-840A-A0CDCA2B8759}"/>
              </a:ext>
            </a:extLst>
          </p:cNvPr>
          <p:cNvSpPr txBox="1">
            <a:spLocks/>
          </p:cNvSpPr>
          <p:nvPr/>
        </p:nvSpPr>
        <p:spPr>
          <a:xfrm>
            <a:off x="467558" y="98259"/>
            <a:ext cx="10761916" cy="369332"/>
          </a:xfrm>
          <a:prstGeom prst="rect">
            <a:avLst/>
          </a:prstGeom>
        </p:spPr>
        <p:txBody>
          <a:bodyPr lIns="0" tIns="0" rIns="0" bIns="0"/>
          <a:lstStyle>
            <a:lvl1pPr algn="l" defTabSz="457200" rtl="0" eaLnBrk="1" latinLnBrk="0" hangingPunct="1">
              <a:lnSpc>
                <a:spcPts val="2800"/>
              </a:lnSpc>
              <a:spcBef>
                <a:spcPct val="0"/>
              </a:spcBef>
              <a:buNone/>
              <a:defRPr sz="2400" kern="1200">
                <a:solidFill>
                  <a:srgbClr val="064E83"/>
                </a:solidFill>
                <a:latin typeface="+mj-lt"/>
                <a:ea typeface="+mj-ea"/>
                <a:cs typeface="+mj-cs"/>
              </a:defRPr>
            </a:lvl1pPr>
          </a:lstStyle>
          <a:p>
            <a:endParaRPr lang="en-US" dirty="0">
              <a:solidFill>
                <a:srgbClr val="839DB2"/>
              </a:solidFill>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3423357-D711-41BF-9428-F2698DD52438}"/>
                  </a:ext>
                </a:extLst>
              </p:cNvPr>
              <p:cNvSpPr txBox="1"/>
              <p:nvPr/>
            </p:nvSpPr>
            <p:spPr>
              <a:xfrm>
                <a:off x="3260053" y="1314107"/>
                <a:ext cx="1874679" cy="3592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solidFill>
                                <a:schemeClr val="tx1"/>
                              </a:solidFill>
                              <a:latin typeface="Cambria Math" panose="02040503050406030204" pitchFamily="18" charset="0"/>
                            </a:rPr>
                          </m:ctrlPr>
                        </m:sSubPr>
                        <m:e>
                          <m:r>
                            <a:rPr lang="en-GB" sz="1400" b="1">
                              <a:solidFill>
                                <a:schemeClr val="tx1"/>
                              </a:solidFill>
                              <a:latin typeface="Cambria Math" panose="02040503050406030204" pitchFamily="18" charset="0"/>
                            </a:rPr>
                            <m:t>𝐑</m:t>
                          </m:r>
                        </m:e>
                        <m:sub>
                          <m:r>
                            <a:rPr lang="en-GB" sz="1400" b="0" i="1" smtClean="0">
                              <a:solidFill>
                                <a:schemeClr val="tx1"/>
                              </a:solidFill>
                              <a:latin typeface="Cambria Math" panose="02040503050406030204" pitchFamily="18" charset="0"/>
                            </a:rPr>
                            <m:t>𝑆𝐸𝑉𝐼𝑅𝐼</m:t>
                          </m:r>
                        </m:sub>
                      </m:sSub>
                      <m:r>
                        <a:rPr lang="en-GB" sz="1400" b="0" i="1" smtClean="0">
                          <a:solidFill>
                            <a:schemeClr val="tx1"/>
                          </a:solidFill>
                          <a:latin typeface="Cambria Math" panose="02040503050406030204" pitchFamily="18" charset="0"/>
                        </a:rPr>
                        <m:t>=</m:t>
                      </m:r>
                      <m:d>
                        <m:dPr>
                          <m:ctrlPr>
                            <a:rPr lang="en-GB" sz="1400" b="0" i="1" smtClean="0">
                              <a:solidFill>
                                <a:schemeClr val="tx1"/>
                              </a:solidFill>
                              <a:latin typeface="Cambria Math" panose="02040503050406030204" pitchFamily="18" charset="0"/>
                            </a:rPr>
                          </m:ctrlPr>
                        </m:dPr>
                        <m:e>
                          <m:m>
                            <m:mPr>
                              <m:mcs>
                                <m:mc>
                                  <m:mcPr>
                                    <m:count m:val="2"/>
                                    <m:mcJc m:val="center"/>
                                  </m:mcPr>
                                </m:mc>
                              </m:mcs>
                              <m:ctrlPr>
                                <a:rPr lang="en-GB" sz="1400" i="1">
                                  <a:solidFill>
                                    <a:schemeClr val="tx1"/>
                                  </a:solidFill>
                                  <a:latin typeface="Cambria Math" panose="02040503050406030204" pitchFamily="18" charset="0"/>
                                </a:rPr>
                              </m:ctrlPr>
                            </m:mPr>
                            <m:mr>
                              <m:e>
                                <m:r>
                                  <m:rPr>
                                    <m:brk m:alnAt="7"/>
                                  </m:rPr>
                                  <a:rPr lang="en-GB" sz="1400" i="1">
                                    <a:solidFill>
                                      <a:schemeClr val="tx1"/>
                                    </a:solidFill>
                                    <a:latin typeface="Cambria Math" panose="02040503050406030204" pitchFamily="18" charset="0"/>
                                  </a:rPr>
                                  <m:t>0</m:t>
                                </m:r>
                                <m:r>
                                  <a:rPr lang="en-GB" sz="1400" i="1">
                                    <a:solidFill>
                                      <a:schemeClr val="tx1"/>
                                    </a:solidFill>
                                    <a:latin typeface="Cambria Math" panose="02040503050406030204" pitchFamily="18" charset="0"/>
                                  </a:rPr>
                                  <m:t>.46</m:t>
                                </m:r>
                              </m:e>
                              <m:e>
                                <m:r>
                                  <a:rPr lang="en-GB" sz="1400" i="1">
                                    <a:solidFill>
                                      <a:schemeClr val="tx1"/>
                                    </a:solidFill>
                                    <a:latin typeface="Cambria Math" panose="02040503050406030204" pitchFamily="18" charset="0"/>
                                  </a:rPr>
                                  <m:t>0.20</m:t>
                                </m:r>
                              </m:e>
                            </m:mr>
                            <m:mr>
                              <m:e>
                                <m:r>
                                  <a:rPr lang="en-GB" sz="1400" i="1">
                                    <a:solidFill>
                                      <a:schemeClr val="tx1"/>
                                    </a:solidFill>
                                    <a:latin typeface="Cambria Math" panose="02040503050406030204" pitchFamily="18" charset="0"/>
                                  </a:rPr>
                                  <m:t>0.20</m:t>
                                </m:r>
                              </m:e>
                              <m:e>
                                <m:r>
                                  <a:rPr lang="en-GB" sz="1400" i="1">
                                    <a:solidFill>
                                      <a:schemeClr val="tx1"/>
                                    </a:solidFill>
                                    <a:latin typeface="Cambria Math" panose="02040503050406030204" pitchFamily="18" charset="0"/>
                                  </a:rPr>
                                  <m:t>0.30</m:t>
                                </m:r>
                              </m:e>
                            </m:mr>
                          </m:m>
                        </m:e>
                      </m:d>
                    </m:oMath>
                  </m:oMathPara>
                </a14:m>
                <a:endParaRPr lang="en-GB" sz="1400" dirty="0">
                  <a:solidFill>
                    <a:schemeClr val="tx1"/>
                  </a:solidFill>
                </a:endParaRPr>
              </a:p>
            </p:txBody>
          </p:sp>
        </mc:Choice>
        <mc:Fallback xmlns="">
          <p:sp>
            <p:nvSpPr>
              <p:cNvPr id="9" name="TextBox 8">
                <a:extLst>
                  <a:ext uri="{FF2B5EF4-FFF2-40B4-BE49-F238E27FC236}">
                    <a16:creationId xmlns:a16="http://schemas.microsoft.com/office/drawing/2014/main" id="{13423357-D711-41BF-9428-F2698DD52438}"/>
                  </a:ext>
                </a:extLst>
              </p:cNvPr>
              <p:cNvSpPr txBox="1">
                <a:spLocks noRot="1" noChangeAspect="1" noMove="1" noResize="1" noEditPoints="1" noAdjustHandles="1" noChangeArrowheads="1" noChangeShapeType="1" noTextEdit="1"/>
              </p:cNvSpPr>
              <p:nvPr/>
            </p:nvSpPr>
            <p:spPr>
              <a:xfrm>
                <a:off x="3260053" y="1314107"/>
                <a:ext cx="1874679" cy="359266"/>
              </a:xfrm>
              <a:prstGeom prst="rect">
                <a:avLst/>
              </a:prstGeom>
              <a:blipFill>
                <a:blip r:embed="rId5"/>
                <a:stretch>
                  <a:fillRect l="-1629" t="-1695" b="-15254"/>
                </a:stretch>
              </a:blipFill>
            </p:spPr>
            <p:txBody>
              <a:bodyPr/>
              <a:lstStyle/>
              <a:p>
                <a:r>
                  <a:rPr lang="en-GB">
                    <a:noFill/>
                  </a:rPr>
                  <a:t> </a:t>
                </a:r>
              </a:p>
            </p:txBody>
          </p:sp>
        </mc:Fallback>
      </mc:AlternateContent>
      <p:sp>
        <p:nvSpPr>
          <p:cNvPr id="10" name="Content Placeholder 2">
            <a:extLst>
              <a:ext uri="{FF2B5EF4-FFF2-40B4-BE49-F238E27FC236}">
                <a16:creationId xmlns:a16="http://schemas.microsoft.com/office/drawing/2014/main" id="{AE95C173-CEC7-43E5-BC4B-40A3D047B8F7}"/>
              </a:ext>
            </a:extLst>
          </p:cNvPr>
          <p:cNvSpPr txBox="1">
            <a:spLocks/>
          </p:cNvSpPr>
          <p:nvPr/>
        </p:nvSpPr>
        <p:spPr>
          <a:xfrm>
            <a:off x="1122946" y="842609"/>
            <a:ext cx="9753601" cy="334104"/>
          </a:xfrm>
          <a:prstGeom prst="rect">
            <a:avLst/>
          </a:prstGeom>
        </p:spPr>
        <p:txBody>
          <a:bodyPr lIns="0" tIns="0" rIns="0" bIns="0"/>
          <a:lstStyle>
            <a:lvl1pPr marL="0" indent="-180000" algn="l" defTabSz="457200" rtl="0" eaLnBrk="1" latinLnBrk="0" hangingPunct="1">
              <a:lnSpc>
                <a:spcPts val="2200"/>
              </a:lnSpc>
              <a:spcBef>
                <a:spcPts val="1100"/>
              </a:spcBef>
              <a:buClr>
                <a:srgbClr val="064E83"/>
              </a:buClr>
              <a:buFont typeface="Arial"/>
              <a:buChar char="•"/>
              <a:defRPr sz="1800" kern="1200">
                <a:solidFill>
                  <a:schemeClr val="tx1"/>
                </a:solidFill>
                <a:latin typeface="+mn-lt"/>
                <a:ea typeface="+mn-ea"/>
                <a:cs typeface="+mn-cs"/>
              </a:defRPr>
            </a:lvl1pPr>
            <a:lvl2pPr marL="630000" indent="-270000" algn="l" defTabSz="457200" rtl="0" eaLnBrk="1" latinLnBrk="0" hangingPunct="1">
              <a:lnSpc>
                <a:spcPts val="2000"/>
              </a:lnSpc>
              <a:spcBef>
                <a:spcPts val="1000"/>
              </a:spcBef>
              <a:buClr>
                <a:srgbClr val="064E83"/>
              </a:buClr>
              <a:buFont typeface="Arial"/>
              <a:buChar char="–"/>
              <a:defRPr sz="1600" kern="1200">
                <a:solidFill>
                  <a:schemeClr val="tx1"/>
                </a:solidFill>
                <a:latin typeface="+mn-lt"/>
                <a:ea typeface="+mn-ea"/>
                <a:cs typeface="+mn-cs"/>
              </a:defRPr>
            </a:lvl2pPr>
            <a:lvl3pPr marL="990000" indent="-270000" algn="l" defTabSz="457200" rtl="0" eaLnBrk="1" latinLnBrk="0" hangingPunct="1">
              <a:lnSpc>
                <a:spcPts val="1800"/>
              </a:lnSpc>
              <a:spcBef>
                <a:spcPts val="900"/>
              </a:spcBef>
              <a:buClr>
                <a:srgbClr val="064E83"/>
              </a:buClr>
              <a:buFont typeface="Arial"/>
              <a:buChar char="•"/>
              <a:defRPr sz="1400" kern="1200">
                <a:solidFill>
                  <a:schemeClr val="tx1"/>
                </a:solidFill>
                <a:latin typeface="+mn-lt"/>
                <a:ea typeface="+mn-ea"/>
                <a:cs typeface="+mn-cs"/>
              </a:defRPr>
            </a:lvl3pPr>
            <a:lvl4pPr marL="1350000" indent="-270000" algn="l" defTabSz="457200" rtl="0" eaLnBrk="1" latinLnBrk="0" hangingPunct="1">
              <a:lnSpc>
                <a:spcPts val="1600"/>
              </a:lnSpc>
              <a:spcBef>
                <a:spcPts val="800"/>
              </a:spcBef>
              <a:buClr>
                <a:srgbClr val="064E83"/>
              </a:buClr>
              <a:buFont typeface="Arial"/>
              <a:buChar char="–"/>
              <a:defRPr sz="1200" kern="1200">
                <a:solidFill>
                  <a:schemeClr val="tx1"/>
                </a:solidFill>
                <a:latin typeface="+mn-lt"/>
                <a:ea typeface="+mn-ea"/>
                <a:cs typeface="+mn-cs"/>
              </a:defRPr>
            </a:lvl4pPr>
            <a:lvl5pPr marL="1710000" indent="-270000" algn="l" defTabSz="457200" rtl="0" eaLnBrk="1" latinLnBrk="0" hangingPunct="1">
              <a:lnSpc>
                <a:spcPts val="1400"/>
              </a:lnSpc>
              <a:spcBef>
                <a:spcPts val="700"/>
              </a:spcBef>
              <a:buClr>
                <a:srgbClr val="064E83"/>
              </a:buClr>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62900" indent="-342900">
              <a:buClr>
                <a:schemeClr val="bg1"/>
              </a:buClr>
              <a:buFont typeface="+mj-lt"/>
              <a:buAutoNum type="arabicPeriod"/>
            </a:pPr>
            <a:r>
              <a:rPr lang="en-US" sz="1600" dirty="0"/>
              <a:t>Diagnosed inter-channel error correlations for the water </a:t>
            </a:r>
            <a:r>
              <a:rPr lang="en-US" sz="1600" dirty="0" err="1"/>
              <a:t>vapour</a:t>
            </a:r>
            <a:r>
              <a:rPr lang="en-US" sz="1600" dirty="0"/>
              <a:t> channels on SEVIRI, AHI and ABI. E.g.</a:t>
            </a:r>
          </a:p>
          <a:p>
            <a:pPr marL="162900" indent="-342900">
              <a:buFont typeface="+mj-lt"/>
              <a:buAutoNum type="arabicPeriod"/>
            </a:pPr>
            <a:endParaRPr lang="en-US" sz="1600" dirty="0"/>
          </a:p>
          <a:p>
            <a:pPr marL="162900" indent="-342900">
              <a:buFont typeface="+mj-lt"/>
              <a:buAutoNum type="arabicPeriod"/>
            </a:pPr>
            <a:endParaRPr lang="en-US" sz="1600" dirty="0"/>
          </a:p>
          <a:p>
            <a:pPr marL="162900" indent="-342900">
              <a:buClr>
                <a:schemeClr val="bg1"/>
              </a:buClr>
              <a:buFont typeface="+mj-lt"/>
              <a:buAutoNum type="arabicPeriod"/>
            </a:pPr>
            <a:r>
              <a:rPr lang="en-US" sz="1600" dirty="0"/>
              <a:t>Slant path radiative transfer – this improves forward-modelling at high zenith angles:</a:t>
            </a:r>
          </a:p>
          <a:p>
            <a:pPr marL="162900" indent="-342900">
              <a:buFont typeface="+mj-lt"/>
              <a:buAutoNum type="arabicPeriod"/>
            </a:pPr>
            <a:endParaRPr lang="en-US" sz="1600" dirty="0"/>
          </a:p>
          <a:p>
            <a:pPr marL="162900" indent="-342900">
              <a:buFont typeface="+mj-lt"/>
              <a:buAutoNum type="arabicPeriod"/>
            </a:pPr>
            <a:endParaRPr lang="en-US" sz="1600" dirty="0"/>
          </a:p>
          <a:p>
            <a:pPr marL="162900" indent="-342900">
              <a:buClr>
                <a:schemeClr val="bg1"/>
              </a:buClr>
              <a:buFont typeface="+mj-lt"/>
              <a:buAutoNum type="arabicPeriod"/>
            </a:pPr>
            <a:r>
              <a:rPr lang="en-US" sz="1600" dirty="0"/>
              <a:t>Increased use of data at high zenith angles beyond 60° (assisted by the slant path processing):</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4C40C32-7101-41BB-B190-C231A8FBF0FC}"/>
                  </a:ext>
                </a:extLst>
              </p:cNvPr>
              <p:cNvSpPr txBox="1"/>
              <p:nvPr/>
            </p:nvSpPr>
            <p:spPr>
              <a:xfrm>
                <a:off x="6338301" y="1206674"/>
                <a:ext cx="2234201" cy="5741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solidFill>
                                <a:schemeClr val="tx1"/>
                              </a:solidFill>
                              <a:latin typeface="Cambria Math" panose="02040503050406030204" pitchFamily="18" charset="0"/>
                            </a:rPr>
                          </m:ctrlPr>
                        </m:sSubPr>
                        <m:e>
                          <m:r>
                            <a:rPr lang="en-GB" sz="1400" b="1">
                              <a:solidFill>
                                <a:schemeClr val="tx1"/>
                              </a:solidFill>
                              <a:latin typeface="Cambria Math" panose="02040503050406030204" pitchFamily="18" charset="0"/>
                            </a:rPr>
                            <m:t>𝐑</m:t>
                          </m:r>
                        </m:e>
                        <m:sub>
                          <m:r>
                            <a:rPr lang="en-GB" sz="1400" b="0" i="1" smtClean="0">
                              <a:solidFill>
                                <a:schemeClr val="tx1"/>
                              </a:solidFill>
                              <a:latin typeface="Cambria Math" panose="02040503050406030204" pitchFamily="18" charset="0"/>
                            </a:rPr>
                            <m:t>𝐴𝐻𝐼</m:t>
                          </m:r>
                        </m:sub>
                      </m:sSub>
                      <m:r>
                        <a:rPr lang="en-GB" sz="1400" b="0" i="1" smtClean="0">
                          <a:solidFill>
                            <a:schemeClr val="tx1"/>
                          </a:solidFill>
                          <a:latin typeface="Cambria Math" panose="02040503050406030204" pitchFamily="18" charset="0"/>
                        </a:rPr>
                        <m:t>=</m:t>
                      </m:r>
                      <m:d>
                        <m:dPr>
                          <m:ctrlPr>
                            <a:rPr lang="en-GB" sz="1400" b="0" i="1" smtClean="0">
                              <a:solidFill>
                                <a:schemeClr val="tx1"/>
                              </a:solidFill>
                              <a:latin typeface="Cambria Math" panose="02040503050406030204" pitchFamily="18" charset="0"/>
                            </a:rPr>
                          </m:ctrlPr>
                        </m:dPr>
                        <m:e>
                          <m:m>
                            <m:mPr>
                              <m:mcs>
                                <m:mc>
                                  <m:mcPr>
                                    <m:count m:val="3"/>
                                    <m:mcJc m:val="center"/>
                                  </m:mcPr>
                                </m:mc>
                              </m:mcs>
                              <m:ctrlPr>
                                <a:rPr lang="en-GB" sz="1400" b="0" i="1" smtClean="0">
                                  <a:solidFill>
                                    <a:schemeClr val="tx1"/>
                                  </a:solidFill>
                                  <a:latin typeface="Cambria Math" panose="02040503050406030204" pitchFamily="18" charset="0"/>
                                </a:rPr>
                              </m:ctrlPr>
                            </m:mPr>
                            <m:mr>
                              <m:e>
                                <m:r>
                                  <m:rPr>
                                    <m:brk m:alnAt="7"/>
                                  </m:rPr>
                                  <a:rPr lang="en-GB" sz="1400" b="0" i="1" smtClean="0">
                                    <a:solidFill>
                                      <a:schemeClr val="tx1"/>
                                    </a:solidFill>
                                    <a:latin typeface="Cambria Math" panose="02040503050406030204" pitchFamily="18" charset="0"/>
                                  </a:rPr>
                                  <m:t>0</m:t>
                                </m:r>
                                <m:r>
                                  <a:rPr lang="en-GB" sz="1400" b="0" i="1" smtClean="0">
                                    <a:solidFill>
                                      <a:schemeClr val="tx1"/>
                                    </a:solidFill>
                                    <a:latin typeface="Cambria Math" panose="02040503050406030204" pitchFamily="18" charset="0"/>
                                  </a:rPr>
                                  <m:t>.55</m:t>
                                </m:r>
                              </m:e>
                              <m:e>
                                <m:r>
                                  <a:rPr lang="en-GB" sz="1400" b="0" i="1" smtClean="0">
                                    <a:solidFill>
                                      <a:schemeClr val="tx1"/>
                                    </a:solidFill>
                                    <a:latin typeface="Cambria Math" panose="02040503050406030204" pitchFamily="18" charset="0"/>
                                  </a:rPr>
                                  <m:t>0.43</m:t>
                                </m:r>
                              </m:e>
                              <m:e>
                                <m:r>
                                  <a:rPr lang="en-GB" sz="1400" b="0" i="1" smtClean="0">
                                    <a:solidFill>
                                      <a:schemeClr val="tx1"/>
                                    </a:solidFill>
                                    <a:latin typeface="Cambria Math" panose="02040503050406030204" pitchFamily="18" charset="0"/>
                                  </a:rPr>
                                  <m:t>0.22</m:t>
                                </m:r>
                              </m:e>
                            </m:mr>
                            <m:mr>
                              <m:e>
                                <m:r>
                                  <a:rPr lang="en-GB" sz="1400" b="0" i="1" smtClean="0">
                                    <a:solidFill>
                                      <a:schemeClr val="tx1"/>
                                    </a:solidFill>
                                    <a:latin typeface="Cambria Math" panose="02040503050406030204" pitchFamily="18" charset="0"/>
                                  </a:rPr>
                                  <m:t>0.43</m:t>
                                </m:r>
                              </m:e>
                              <m:e>
                                <m:r>
                                  <a:rPr lang="en-GB" sz="1400" b="0" i="1" smtClean="0">
                                    <a:solidFill>
                                      <a:schemeClr val="tx1"/>
                                    </a:solidFill>
                                    <a:latin typeface="Cambria Math" panose="02040503050406030204" pitchFamily="18" charset="0"/>
                                  </a:rPr>
                                  <m:t>0.46</m:t>
                                </m:r>
                              </m:e>
                              <m:e>
                                <m:r>
                                  <a:rPr lang="en-GB" sz="1400" b="0" i="1" smtClean="0">
                                    <a:solidFill>
                                      <a:schemeClr val="tx1"/>
                                    </a:solidFill>
                                    <a:latin typeface="Cambria Math" panose="02040503050406030204" pitchFamily="18" charset="0"/>
                                  </a:rPr>
                                  <m:t>0.31</m:t>
                                </m:r>
                              </m:e>
                            </m:mr>
                            <m:mr>
                              <m:e>
                                <m:r>
                                  <a:rPr lang="en-GB" sz="1400" b="0" i="1" smtClean="0">
                                    <a:solidFill>
                                      <a:schemeClr val="tx1"/>
                                    </a:solidFill>
                                    <a:latin typeface="Cambria Math" panose="02040503050406030204" pitchFamily="18" charset="0"/>
                                  </a:rPr>
                                  <m:t>0.22</m:t>
                                </m:r>
                              </m:e>
                              <m:e>
                                <m:r>
                                  <a:rPr lang="en-GB" sz="1400" b="0" i="1" smtClean="0">
                                    <a:solidFill>
                                      <a:schemeClr val="tx1"/>
                                    </a:solidFill>
                                    <a:latin typeface="Cambria Math" panose="02040503050406030204" pitchFamily="18" charset="0"/>
                                  </a:rPr>
                                  <m:t>0.31</m:t>
                                </m:r>
                              </m:e>
                              <m:e>
                                <m:r>
                                  <a:rPr lang="en-GB" sz="1400" b="0" i="1" smtClean="0">
                                    <a:solidFill>
                                      <a:schemeClr val="tx1"/>
                                    </a:solidFill>
                                    <a:latin typeface="Cambria Math" panose="02040503050406030204" pitchFamily="18" charset="0"/>
                                  </a:rPr>
                                  <m:t>0.35</m:t>
                                </m:r>
                              </m:e>
                            </m:mr>
                          </m:m>
                        </m:e>
                      </m:d>
                    </m:oMath>
                  </m:oMathPara>
                </a14:m>
                <a:endParaRPr lang="en-GB" sz="1400" dirty="0">
                  <a:solidFill>
                    <a:schemeClr val="tx1"/>
                  </a:solidFill>
                </a:endParaRPr>
              </a:p>
            </p:txBody>
          </p:sp>
        </mc:Choice>
        <mc:Fallback xmlns="">
          <p:sp>
            <p:nvSpPr>
              <p:cNvPr id="11" name="TextBox 10">
                <a:extLst>
                  <a:ext uri="{FF2B5EF4-FFF2-40B4-BE49-F238E27FC236}">
                    <a16:creationId xmlns:a16="http://schemas.microsoft.com/office/drawing/2014/main" id="{64C40C32-7101-41BB-B190-C231A8FBF0FC}"/>
                  </a:ext>
                </a:extLst>
              </p:cNvPr>
              <p:cNvSpPr txBox="1">
                <a:spLocks noRot="1" noChangeAspect="1" noMove="1" noResize="1" noEditPoints="1" noAdjustHandles="1" noChangeArrowheads="1" noChangeShapeType="1" noTextEdit="1"/>
              </p:cNvSpPr>
              <p:nvPr/>
            </p:nvSpPr>
            <p:spPr>
              <a:xfrm>
                <a:off x="6338301" y="1206674"/>
                <a:ext cx="2234201" cy="574132"/>
              </a:xfrm>
              <a:prstGeom prst="rect">
                <a:avLst/>
              </a:prstGeom>
              <a:blipFill>
                <a:blip r:embed="rId6"/>
                <a:stretch>
                  <a:fillRect/>
                </a:stretch>
              </a:blipFill>
            </p:spPr>
            <p:txBody>
              <a:bodyPr/>
              <a:lstStyle/>
              <a:p>
                <a:r>
                  <a:rPr lang="en-GB">
                    <a:noFill/>
                  </a:rPr>
                  <a:t> </a:t>
                </a:r>
              </a:p>
            </p:txBody>
          </p:sp>
        </mc:Fallback>
      </mc:AlternateContent>
      <p:pic>
        <p:nvPicPr>
          <p:cNvPr id="12" name="Picture 11">
            <a:extLst>
              <a:ext uri="{FF2B5EF4-FFF2-40B4-BE49-F238E27FC236}">
                <a16:creationId xmlns:a16="http://schemas.microsoft.com/office/drawing/2014/main" id="{CFDAD2EF-A882-4AD3-AB2B-D047D93031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3422" y="2488431"/>
            <a:ext cx="2630679" cy="780774"/>
          </a:xfrm>
          <a:prstGeom prst="rect">
            <a:avLst/>
          </a:prstGeom>
        </p:spPr>
      </p:pic>
      <p:cxnSp>
        <p:nvCxnSpPr>
          <p:cNvPr id="16" name="Straight Arrow Connector 15">
            <a:extLst>
              <a:ext uri="{FF2B5EF4-FFF2-40B4-BE49-F238E27FC236}">
                <a16:creationId xmlns:a16="http://schemas.microsoft.com/office/drawing/2014/main" id="{7C62C8F6-380A-4F0A-A47E-13E20E798C37}"/>
              </a:ext>
            </a:extLst>
          </p:cNvPr>
          <p:cNvCxnSpPr/>
          <p:nvPr/>
        </p:nvCxnSpPr>
        <p:spPr>
          <a:xfrm>
            <a:off x="6054879" y="4930942"/>
            <a:ext cx="522384"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82241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C9B59-99DC-481D-AC3B-88053C7930C9}"/>
              </a:ext>
            </a:extLst>
          </p:cNvPr>
          <p:cNvSpPr>
            <a:spLocks noGrp="1"/>
          </p:cNvSpPr>
          <p:nvPr>
            <p:ph type="title"/>
          </p:nvPr>
        </p:nvSpPr>
        <p:spPr/>
        <p:txBody>
          <a:bodyPr/>
          <a:lstStyle/>
          <a:p>
            <a:r>
              <a:rPr lang="en-GB" dirty="0"/>
              <a:t>Weakly coupled SST assimilation</a:t>
            </a:r>
          </a:p>
        </p:txBody>
      </p:sp>
      <p:sp>
        <p:nvSpPr>
          <p:cNvPr id="3" name="Content Placeholder 2">
            <a:extLst>
              <a:ext uri="{FF2B5EF4-FFF2-40B4-BE49-F238E27FC236}">
                <a16:creationId xmlns:a16="http://schemas.microsoft.com/office/drawing/2014/main" id="{2B44D5D3-10C4-40A0-89E2-B77C1AB6D64C}"/>
              </a:ext>
            </a:extLst>
          </p:cNvPr>
          <p:cNvSpPr>
            <a:spLocks noGrp="1"/>
          </p:cNvSpPr>
          <p:nvPr>
            <p:ph sz="quarter" idx="14"/>
          </p:nvPr>
        </p:nvSpPr>
        <p:spPr>
          <a:xfrm>
            <a:off x="1080000" y="1130300"/>
            <a:ext cx="10029600" cy="4791700"/>
          </a:xfrm>
        </p:spPr>
        <p:txBody>
          <a:bodyPr/>
          <a:lstStyle/>
          <a:p>
            <a:r>
              <a:rPr lang="en-GB" dirty="0"/>
              <a:t>At 45R1:                                                    </a:t>
            </a:r>
          </a:p>
          <a:p>
            <a:endParaRPr lang="en-GB" dirty="0"/>
          </a:p>
          <a:p>
            <a:r>
              <a:rPr lang="en-GB" dirty="0"/>
              <a:t>From 46R1: </a:t>
            </a:r>
          </a:p>
          <a:p>
            <a:endParaRPr lang="en-GB" dirty="0"/>
          </a:p>
          <a:p>
            <a:endParaRPr lang="en-GB" dirty="0"/>
          </a:p>
          <a:p>
            <a:pPr lvl="8"/>
            <a:r>
              <a:rPr lang="en-GB" dirty="0"/>
              <a:t>                  </a:t>
            </a:r>
          </a:p>
        </p:txBody>
      </p:sp>
      <p:sp>
        <p:nvSpPr>
          <p:cNvPr id="4" name="Slide Number Placeholder 3">
            <a:extLst>
              <a:ext uri="{FF2B5EF4-FFF2-40B4-BE49-F238E27FC236}">
                <a16:creationId xmlns:a16="http://schemas.microsoft.com/office/drawing/2014/main" id="{33C5282F-8210-4CC8-A031-D179ACAF744C}"/>
              </a:ext>
            </a:extLst>
          </p:cNvPr>
          <p:cNvSpPr>
            <a:spLocks noGrp="1"/>
          </p:cNvSpPr>
          <p:nvPr>
            <p:ph type="sldNum" sz="quarter" idx="10"/>
          </p:nvPr>
        </p:nvSpPr>
        <p:spPr/>
        <p:txBody>
          <a:bodyPr/>
          <a:lstStyle/>
          <a:p>
            <a:fld id="{6B3B0B0F-E794-1244-9699-107C60B9C23A}" type="slidenum">
              <a:rPr lang="en-US" smtClean="0"/>
              <a:pPr/>
              <a:t>8</a:t>
            </a:fld>
            <a:endParaRPr lang="en-US" dirty="0"/>
          </a:p>
        </p:txBody>
      </p:sp>
      <p:sp>
        <p:nvSpPr>
          <p:cNvPr id="5" name="Footer Placeholder 4">
            <a:extLst>
              <a:ext uri="{FF2B5EF4-FFF2-40B4-BE49-F238E27FC236}">
                <a16:creationId xmlns:a16="http://schemas.microsoft.com/office/drawing/2014/main" id="{811A26C2-47C1-41A8-A7F0-94A488501974}"/>
              </a:ext>
            </a:extLst>
          </p:cNvPr>
          <p:cNvSpPr>
            <a:spLocks noGrp="1"/>
          </p:cNvSpPr>
          <p:nvPr>
            <p:ph type="ftr" sz="quarter" idx="3"/>
          </p:nvPr>
        </p:nvSpPr>
        <p:spPr/>
        <p:txBody>
          <a:bodyPr/>
          <a:lstStyle/>
          <a:p>
            <a:pPr algn="ctr"/>
            <a:r>
              <a:rPr lang="en-US"/>
              <a:t>European Centre for Medium-Range Weather Forecasts</a:t>
            </a:r>
            <a:endParaRPr lang="en-US" dirty="0"/>
          </a:p>
        </p:txBody>
      </p:sp>
      <p:graphicFrame>
        <p:nvGraphicFramePr>
          <p:cNvPr id="6" name="Object 5">
            <a:extLst>
              <a:ext uri="{FF2B5EF4-FFF2-40B4-BE49-F238E27FC236}">
                <a16:creationId xmlns:a16="http://schemas.microsoft.com/office/drawing/2014/main" id="{F21C3E18-2F3E-4C84-A884-8A1ACB3C774B}"/>
              </a:ext>
            </a:extLst>
          </p:cNvPr>
          <p:cNvGraphicFramePr>
            <a:graphicFrameLocks noChangeAspect="1"/>
          </p:cNvGraphicFramePr>
          <p:nvPr>
            <p:extLst/>
          </p:nvPr>
        </p:nvGraphicFramePr>
        <p:xfrm>
          <a:off x="2624482" y="1038746"/>
          <a:ext cx="2190620" cy="520272"/>
        </p:xfrm>
        <a:graphic>
          <a:graphicData uri="http://schemas.openxmlformats.org/presentationml/2006/ole">
            <mc:AlternateContent xmlns:mc="http://schemas.openxmlformats.org/markup-compatibility/2006">
              <mc:Choice xmlns:v="urn:schemas-microsoft-com:vml" Requires="v">
                <p:oleObj spid="_x0000_s1036" name="Equation" r:id="rId4" imgW="1015920" imgH="241200" progId="Equation.DSMT4">
                  <p:embed/>
                </p:oleObj>
              </mc:Choice>
              <mc:Fallback>
                <p:oleObj name="Equation" r:id="rId4" imgW="1015920" imgH="241200" progId="Equation.DSMT4">
                  <p:embed/>
                  <p:pic>
                    <p:nvPicPr>
                      <p:cNvPr id="6" name="Object 5">
                        <a:extLst>
                          <a:ext uri="{FF2B5EF4-FFF2-40B4-BE49-F238E27FC236}">
                            <a16:creationId xmlns:a16="http://schemas.microsoft.com/office/drawing/2014/main" id="{F21C3E18-2F3E-4C84-A884-8A1ACB3C774B}"/>
                          </a:ext>
                        </a:extLst>
                      </p:cNvPr>
                      <p:cNvPicPr/>
                      <p:nvPr/>
                    </p:nvPicPr>
                    <p:blipFill>
                      <a:blip r:embed="rId5"/>
                      <a:stretch>
                        <a:fillRect/>
                      </a:stretch>
                    </p:blipFill>
                    <p:spPr>
                      <a:xfrm>
                        <a:off x="2624482" y="1038746"/>
                        <a:ext cx="2190620" cy="520272"/>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5DABBD79-B950-43E1-8DBA-A21DF97CB2D4}"/>
              </a:ext>
            </a:extLst>
          </p:cNvPr>
          <p:cNvGraphicFramePr>
            <a:graphicFrameLocks noChangeAspect="1"/>
          </p:cNvGraphicFramePr>
          <p:nvPr>
            <p:extLst/>
          </p:nvPr>
        </p:nvGraphicFramePr>
        <p:xfrm>
          <a:off x="2592339" y="1871679"/>
          <a:ext cx="2190620" cy="520272"/>
        </p:xfrm>
        <a:graphic>
          <a:graphicData uri="http://schemas.openxmlformats.org/presentationml/2006/ole">
            <mc:AlternateContent xmlns:mc="http://schemas.openxmlformats.org/markup-compatibility/2006">
              <mc:Choice xmlns:v="urn:schemas-microsoft-com:vml" Requires="v">
                <p:oleObj spid="_x0000_s1037" name="Equation" r:id="rId6" imgW="1015920" imgH="241200" progId="Equation.DSMT4">
                  <p:embed/>
                </p:oleObj>
              </mc:Choice>
              <mc:Fallback>
                <p:oleObj name="Equation" r:id="rId6" imgW="1015920" imgH="241200" progId="Equation.DSMT4">
                  <p:embed/>
                  <p:pic>
                    <p:nvPicPr>
                      <p:cNvPr id="7" name="Object 6">
                        <a:extLst>
                          <a:ext uri="{FF2B5EF4-FFF2-40B4-BE49-F238E27FC236}">
                            <a16:creationId xmlns:a16="http://schemas.microsoft.com/office/drawing/2014/main" id="{5DABBD79-B950-43E1-8DBA-A21DF97CB2D4}"/>
                          </a:ext>
                        </a:extLst>
                      </p:cNvPr>
                      <p:cNvPicPr/>
                      <p:nvPr/>
                    </p:nvPicPr>
                    <p:blipFill>
                      <a:blip r:embed="rId7"/>
                      <a:stretch>
                        <a:fillRect/>
                      </a:stretch>
                    </p:blipFill>
                    <p:spPr>
                      <a:xfrm>
                        <a:off x="2592339" y="1871679"/>
                        <a:ext cx="2190620" cy="520272"/>
                      </a:xfrm>
                      <a:prstGeom prst="rect">
                        <a:avLst/>
                      </a:prstGeom>
                    </p:spPr>
                  </p:pic>
                </p:oleObj>
              </mc:Fallback>
            </mc:AlternateContent>
          </a:graphicData>
        </a:graphic>
      </p:graphicFrame>
      <p:pic>
        <p:nvPicPr>
          <p:cNvPr id="9" name="Picture 8">
            <a:extLst>
              <a:ext uri="{FF2B5EF4-FFF2-40B4-BE49-F238E27FC236}">
                <a16:creationId xmlns:a16="http://schemas.microsoft.com/office/drawing/2014/main" id="{8CAF4CC2-7996-4F20-A877-154D4136F30D}"/>
              </a:ext>
            </a:extLst>
          </p:cNvPr>
          <p:cNvPicPr>
            <a:picLocks noChangeAspect="1"/>
          </p:cNvPicPr>
          <p:nvPr/>
        </p:nvPicPr>
        <p:blipFill>
          <a:blip r:embed="rId8"/>
          <a:stretch>
            <a:fillRect/>
          </a:stretch>
        </p:blipFill>
        <p:spPr>
          <a:xfrm>
            <a:off x="738135" y="2499423"/>
            <a:ext cx="5179586" cy="2967471"/>
          </a:xfrm>
          <a:prstGeom prst="rect">
            <a:avLst/>
          </a:prstGeom>
        </p:spPr>
      </p:pic>
      <p:sp>
        <p:nvSpPr>
          <p:cNvPr id="10" name="TextBox 9">
            <a:extLst>
              <a:ext uri="{FF2B5EF4-FFF2-40B4-BE49-F238E27FC236}">
                <a16:creationId xmlns:a16="http://schemas.microsoft.com/office/drawing/2014/main" id="{830660A9-9568-48EF-B332-9D238A68C619}"/>
              </a:ext>
            </a:extLst>
          </p:cNvPr>
          <p:cNvSpPr txBox="1"/>
          <p:nvPr/>
        </p:nvSpPr>
        <p:spPr>
          <a:xfrm>
            <a:off x="2890588" y="2954097"/>
            <a:ext cx="1038612" cy="646331"/>
          </a:xfrm>
          <a:prstGeom prst="rect">
            <a:avLst/>
          </a:prstGeom>
          <a:noFill/>
        </p:spPr>
        <p:txBody>
          <a:bodyPr wrap="square" rtlCol="0">
            <a:spAutoFit/>
          </a:bodyPr>
          <a:lstStyle/>
          <a:p>
            <a:r>
              <a:rPr lang="en-GB" b="1" dirty="0">
                <a:solidFill>
                  <a:schemeClr val="bg1"/>
                </a:solidFill>
                <a:highlight>
                  <a:srgbClr val="C0C0C0"/>
                </a:highlight>
              </a:rPr>
              <a:t>OSTIA</a:t>
            </a:r>
          </a:p>
        </p:txBody>
      </p:sp>
      <p:sp>
        <p:nvSpPr>
          <p:cNvPr id="11" name="TextBox 10">
            <a:extLst>
              <a:ext uri="{FF2B5EF4-FFF2-40B4-BE49-F238E27FC236}">
                <a16:creationId xmlns:a16="http://schemas.microsoft.com/office/drawing/2014/main" id="{3A696B0E-0189-4986-957D-2E0FE209095B}"/>
              </a:ext>
            </a:extLst>
          </p:cNvPr>
          <p:cNvSpPr txBox="1"/>
          <p:nvPr/>
        </p:nvSpPr>
        <p:spPr>
          <a:xfrm>
            <a:off x="2890588" y="4187588"/>
            <a:ext cx="1076380" cy="646331"/>
          </a:xfrm>
          <a:prstGeom prst="rect">
            <a:avLst/>
          </a:prstGeom>
          <a:noFill/>
        </p:spPr>
        <p:txBody>
          <a:bodyPr wrap="square" rtlCol="0">
            <a:spAutoFit/>
          </a:bodyPr>
          <a:lstStyle/>
          <a:p>
            <a:r>
              <a:rPr lang="en-GB" b="1" dirty="0">
                <a:solidFill>
                  <a:schemeClr val="bg1"/>
                </a:solidFill>
                <a:highlight>
                  <a:srgbClr val="C0C0C0"/>
                </a:highlight>
              </a:rPr>
              <a:t>OSTIA</a:t>
            </a:r>
          </a:p>
        </p:txBody>
      </p:sp>
      <p:sp>
        <p:nvSpPr>
          <p:cNvPr id="12" name="TextBox 11">
            <a:extLst>
              <a:ext uri="{FF2B5EF4-FFF2-40B4-BE49-F238E27FC236}">
                <a16:creationId xmlns:a16="http://schemas.microsoft.com/office/drawing/2014/main" id="{1027A21C-F0B4-42ED-A128-7F83C78932C3}"/>
              </a:ext>
            </a:extLst>
          </p:cNvPr>
          <p:cNvSpPr txBox="1"/>
          <p:nvPr/>
        </p:nvSpPr>
        <p:spPr>
          <a:xfrm>
            <a:off x="2723933" y="3565629"/>
            <a:ext cx="1205267" cy="646331"/>
          </a:xfrm>
          <a:prstGeom prst="rect">
            <a:avLst/>
          </a:prstGeom>
          <a:noFill/>
        </p:spPr>
        <p:txBody>
          <a:bodyPr wrap="square" rtlCol="0">
            <a:spAutoFit/>
          </a:bodyPr>
          <a:lstStyle/>
          <a:p>
            <a:r>
              <a:rPr lang="en-GB" b="1" dirty="0">
                <a:solidFill>
                  <a:schemeClr val="bg1"/>
                </a:solidFill>
              </a:rPr>
              <a:t>OCEAN5</a:t>
            </a:r>
          </a:p>
        </p:txBody>
      </p:sp>
      <p:sp>
        <p:nvSpPr>
          <p:cNvPr id="13" name="TextBox 12">
            <a:extLst>
              <a:ext uri="{FF2B5EF4-FFF2-40B4-BE49-F238E27FC236}">
                <a16:creationId xmlns:a16="http://schemas.microsoft.com/office/drawing/2014/main" id="{95350201-1E5A-4869-80F7-1B4308315C34}"/>
              </a:ext>
            </a:extLst>
          </p:cNvPr>
          <p:cNvSpPr txBox="1"/>
          <p:nvPr/>
        </p:nvSpPr>
        <p:spPr>
          <a:xfrm>
            <a:off x="1184524" y="5417817"/>
            <a:ext cx="3694865" cy="830997"/>
          </a:xfrm>
          <a:prstGeom prst="rect">
            <a:avLst/>
          </a:prstGeom>
          <a:noFill/>
        </p:spPr>
        <p:txBody>
          <a:bodyPr wrap="square" rtlCol="0">
            <a:spAutoFit/>
          </a:bodyPr>
          <a:lstStyle/>
          <a:p>
            <a:r>
              <a:rPr lang="en-GB" sz="1600" dirty="0"/>
              <a:t>Atmospheric analysis now ‘sees’ ECMWF OCEAN5-NRT SST in the tropics</a:t>
            </a:r>
          </a:p>
        </p:txBody>
      </p:sp>
      <p:pic>
        <p:nvPicPr>
          <p:cNvPr id="14" name="Picture 13">
            <a:extLst>
              <a:ext uri="{FF2B5EF4-FFF2-40B4-BE49-F238E27FC236}">
                <a16:creationId xmlns:a16="http://schemas.microsoft.com/office/drawing/2014/main" id="{080ADA6D-E7FF-4304-A4DD-0764C028CA75}"/>
              </a:ext>
            </a:extLst>
          </p:cNvPr>
          <p:cNvPicPr>
            <a:picLocks noChangeAspect="1"/>
          </p:cNvPicPr>
          <p:nvPr/>
        </p:nvPicPr>
        <p:blipFill>
          <a:blip r:embed="rId9"/>
          <a:stretch>
            <a:fillRect/>
          </a:stretch>
        </p:blipFill>
        <p:spPr>
          <a:xfrm>
            <a:off x="6941435" y="480609"/>
            <a:ext cx="4081956" cy="5772586"/>
          </a:xfrm>
          <a:prstGeom prst="rect">
            <a:avLst/>
          </a:prstGeom>
        </p:spPr>
      </p:pic>
    </p:spTree>
    <p:extLst>
      <p:ext uri="{BB962C8B-B14F-4D97-AF65-F5344CB8AC3E}">
        <p14:creationId xmlns:p14="http://schemas.microsoft.com/office/powerpoint/2010/main" val="3460175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extShape 1"/>
          <p:cNvSpPr txBox="1"/>
          <p:nvPr/>
        </p:nvSpPr>
        <p:spPr>
          <a:xfrm>
            <a:off x="824040" y="78480"/>
            <a:ext cx="9205200" cy="369000"/>
          </a:xfrm>
          <a:prstGeom prst="rect">
            <a:avLst/>
          </a:prstGeom>
          <a:noFill/>
          <a:ln>
            <a:noFill/>
          </a:ln>
        </p:spPr>
        <p:txBody>
          <a:bodyPr lIns="0" tIns="0" rIns="0" bIns="0"/>
          <a:lstStyle/>
          <a:p>
            <a:pPr algn="ctr">
              <a:lnSpc>
                <a:spcPct val="100000"/>
              </a:lnSpc>
            </a:pPr>
            <a:r>
              <a:rPr lang="en-US" sz="3600" b="0" strike="noStrike" spc="-1" dirty="0">
                <a:solidFill>
                  <a:schemeClr val="tx2"/>
                </a:solidFill>
                <a:uFill>
                  <a:solidFill>
                    <a:srgbClr val="FFFFFF"/>
                  </a:solidFill>
                </a:uFill>
                <a:latin typeface="+mj-lt"/>
              </a:rPr>
              <a:t>46r1 Model highlights</a:t>
            </a:r>
          </a:p>
        </p:txBody>
      </p:sp>
      <p:sp>
        <p:nvSpPr>
          <p:cNvPr id="96" name="TextShape 2"/>
          <p:cNvSpPr txBox="1"/>
          <p:nvPr/>
        </p:nvSpPr>
        <p:spPr>
          <a:xfrm>
            <a:off x="632880" y="542520"/>
            <a:ext cx="11253960" cy="5676840"/>
          </a:xfrm>
          <a:prstGeom prst="rect">
            <a:avLst/>
          </a:prstGeom>
          <a:noFill/>
          <a:ln>
            <a:noFill/>
          </a:ln>
        </p:spPr>
        <p:txBody>
          <a:bodyPr lIns="0" tIns="0" rIns="0" bIns="0"/>
          <a:lstStyle/>
          <a:p>
            <a:pPr>
              <a:lnSpc>
                <a:spcPct val="100000"/>
              </a:lnSpc>
              <a:spcBef>
                <a:spcPts val="1100"/>
              </a:spcBef>
            </a:pPr>
            <a:endParaRPr lang="en-US" sz="1800" b="0" strike="noStrike" spc="-1" dirty="0">
              <a:uFill>
                <a:solidFill>
                  <a:srgbClr val="FFFFFF"/>
                </a:solidFill>
              </a:uFill>
              <a:latin typeface="Arial"/>
            </a:endParaRPr>
          </a:p>
          <a:p>
            <a:pPr indent="-179640">
              <a:spcBef>
                <a:spcPts val="1100"/>
              </a:spcBef>
              <a:buClr>
                <a:srgbClr val="064E83"/>
              </a:buClr>
              <a:buFont typeface="Arial"/>
              <a:buChar char="•"/>
            </a:pPr>
            <a:r>
              <a:rPr lang="en-US" spc="-1" dirty="0">
                <a:solidFill>
                  <a:srgbClr val="0070C0"/>
                </a:solidFill>
                <a:uFill>
                  <a:solidFill>
                    <a:srgbClr val="FFFFFF"/>
                  </a:solidFill>
                </a:uFill>
              </a:rPr>
              <a:t>1-hour radiation update frequency (timestep) in the ENS (same as in the HRES)</a:t>
            </a:r>
          </a:p>
          <a:p>
            <a:pPr indent="-179640">
              <a:spcBef>
                <a:spcPts val="1100"/>
              </a:spcBef>
              <a:buClr>
                <a:srgbClr val="064E83"/>
              </a:buClr>
              <a:buFont typeface="Arial"/>
              <a:buChar char="•"/>
            </a:pPr>
            <a:r>
              <a:rPr lang="en-US" spc="-1" dirty="0">
                <a:solidFill>
                  <a:srgbClr val="000000"/>
                </a:solidFill>
                <a:uFill>
                  <a:solidFill>
                    <a:srgbClr val="FFFFFF"/>
                  </a:solidFill>
                </a:uFill>
              </a:rPr>
              <a:t>LW radiation scattering by clouds is turned on</a:t>
            </a:r>
          </a:p>
          <a:p>
            <a:pPr indent="-179640">
              <a:spcBef>
                <a:spcPts val="1100"/>
              </a:spcBef>
              <a:buClr>
                <a:srgbClr val="064E83"/>
              </a:buClr>
              <a:buFont typeface="Arial"/>
              <a:buChar char="•"/>
            </a:pPr>
            <a:r>
              <a:rPr lang="en-US" spc="-1" dirty="0">
                <a:solidFill>
                  <a:srgbClr val="0070C0"/>
                </a:solidFill>
                <a:uFill>
                  <a:solidFill>
                    <a:srgbClr val="FFFFFF"/>
                  </a:solidFill>
                </a:uFill>
              </a:rPr>
              <a:t>2D CAMS aerosol climatology has been replaced by a new 3D climatology</a:t>
            </a:r>
          </a:p>
          <a:p>
            <a:pPr indent="-179640">
              <a:spcBef>
                <a:spcPts val="1100"/>
              </a:spcBef>
              <a:buClr>
                <a:srgbClr val="064E83"/>
              </a:buClr>
              <a:buFont typeface="Arial"/>
              <a:buChar char="•"/>
            </a:pPr>
            <a:r>
              <a:rPr lang="en-US" sz="1800" b="0" strike="noStrike" spc="-1" dirty="0">
                <a:solidFill>
                  <a:srgbClr val="000000"/>
                </a:solidFill>
                <a:uFill>
                  <a:solidFill>
                    <a:srgbClr val="FFFFFF"/>
                  </a:solidFill>
                </a:uFill>
                <a:latin typeface="Arial"/>
              </a:rPr>
              <a:t>Convection scheme:</a:t>
            </a:r>
          </a:p>
          <a:p>
            <a:pPr lvl="1" indent="-179640">
              <a:spcBef>
                <a:spcPts val="1100"/>
              </a:spcBef>
              <a:buClr>
                <a:srgbClr val="064E83"/>
              </a:buClr>
              <a:buFont typeface="Arial"/>
              <a:buChar char="•"/>
            </a:pPr>
            <a:r>
              <a:rPr lang="en-US" spc="-1" dirty="0">
                <a:solidFill>
                  <a:srgbClr val="000000"/>
                </a:solidFill>
                <a:uFill>
                  <a:solidFill>
                    <a:srgbClr val="FFFFFF"/>
                  </a:solidFill>
                </a:uFill>
                <a:latin typeface="Arial"/>
              </a:rPr>
              <a:t>Increase in the entrainment of the test parcel</a:t>
            </a:r>
          </a:p>
          <a:p>
            <a:pPr lvl="1" indent="-179640">
              <a:spcBef>
                <a:spcPts val="1100"/>
              </a:spcBef>
              <a:buClr>
                <a:srgbClr val="064E83"/>
              </a:buClr>
              <a:buFont typeface="Arial"/>
              <a:buChar char="•"/>
            </a:pPr>
            <a:r>
              <a:rPr lang="en-US" spc="-1" dirty="0">
                <a:solidFill>
                  <a:srgbClr val="000000"/>
                </a:solidFill>
                <a:uFill>
                  <a:solidFill>
                    <a:srgbClr val="FFFFFF"/>
                  </a:solidFill>
                </a:uFill>
                <a:latin typeface="Arial"/>
              </a:rPr>
              <a:t>A RH</a:t>
            </a:r>
            <a:r>
              <a:rPr lang="en-US" b="0" strike="noStrike" spc="-1" dirty="0">
                <a:solidFill>
                  <a:srgbClr val="000000"/>
                </a:solidFill>
                <a:uFill>
                  <a:solidFill>
                    <a:srgbClr val="FFFFFF"/>
                  </a:solidFill>
                </a:uFill>
                <a:latin typeface="Arial"/>
              </a:rPr>
              <a:t> dependent area fraction for evaporation replaces a </a:t>
            </a:r>
            <a:r>
              <a:rPr lang="en-US" spc="-1" dirty="0">
                <a:solidFill>
                  <a:srgbClr val="000000"/>
                </a:solidFill>
                <a:uFill>
                  <a:solidFill>
                    <a:srgbClr val="FFFFFF"/>
                  </a:solidFill>
                </a:uFill>
              </a:rPr>
              <a:t>constant value in the shallow convection scheme</a:t>
            </a:r>
            <a:endParaRPr lang="en-US" sz="1800" b="0" strike="noStrike" spc="-1" dirty="0">
              <a:uFill>
                <a:solidFill>
                  <a:srgbClr val="FFFFFF"/>
                </a:solidFill>
              </a:uFill>
              <a:latin typeface="Arial"/>
            </a:endParaRPr>
          </a:p>
          <a:p>
            <a:pPr marL="285840" indent="-285480">
              <a:spcBef>
                <a:spcPts val="1100"/>
              </a:spcBef>
              <a:buClr>
                <a:srgbClr val="064E83"/>
              </a:buClr>
              <a:buFont typeface="Arial"/>
              <a:buChar char="•"/>
            </a:pPr>
            <a:r>
              <a:rPr lang="en-US" spc="-1" dirty="0">
                <a:solidFill>
                  <a:srgbClr val="0070C0"/>
                </a:solidFill>
                <a:uFill>
                  <a:solidFill>
                    <a:srgbClr val="FFFFFF"/>
                  </a:solidFill>
                </a:uFill>
              </a:rPr>
              <a:t>TL/AD improvements (convection; semi-</a:t>
            </a:r>
            <a:r>
              <a:rPr lang="en-GB" spc="-1" dirty="0" err="1">
                <a:solidFill>
                  <a:srgbClr val="0070C0"/>
                </a:solidFill>
                <a:uFill>
                  <a:solidFill>
                    <a:srgbClr val="FFFFFF"/>
                  </a:solidFill>
                </a:uFill>
              </a:rPr>
              <a:t>Lagrangian</a:t>
            </a:r>
            <a:r>
              <a:rPr lang="en-US" spc="-1" dirty="0">
                <a:solidFill>
                  <a:srgbClr val="0070C0"/>
                </a:solidFill>
                <a:uFill>
                  <a:solidFill>
                    <a:srgbClr val="FFFFFF"/>
                  </a:solidFill>
                </a:uFill>
              </a:rPr>
              <a:t> departure point scheme near the poles)</a:t>
            </a:r>
          </a:p>
          <a:p>
            <a:pPr marL="285840" indent="-285480">
              <a:spcBef>
                <a:spcPts val="1100"/>
              </a:spcBef>
              <a:buClr>
                <a:srgbClr val="064E83"/>
              </a:buClr>
              <a:buFont typeface="Arial"/>
              <a:buChar char="•"/>
            </a:pPr>
            <a:r>
              <a:rPr lang="en-US" spc="-1" dirty="0">
                <a:solidFill>
                  <a:srgbClr val="000000"/>
                </a:solidFill>
                <a:uFill>
                  <a:solidFill>
                    <a:srgbClr val="FFFFFF"/>
                  </a:solidFill>
                </a:uFill>
              </a:rPr>
              <a:t>Adjustment of wet skin tile conductivity</a:t>
            </a:r>
          </a:p>
          <a:p>
            <a:pPr marL="285840" indent="-285480">
              <a:spcBef>
                <a:spcPts val="1100"/>
              </a:spcBef>
              <a:buClr>
                <a:srgbClr val="064E83"/>
              </a:buClr>
              <a:buFont typeface="Arial"/>
              <a:buChar char="•"/>
            </a:pPr>
            <a:r>
              <a:rPr lang="en-US" sz="1800" b="0" strike="noStrike" spc="-1" dirty="0">
                <a:solidFill>
                  <a:srgbClr val="0070C0"/>
                </a:solidFill>
                <a:uFill>
                  <a:solidFill>
                    <a:srgbClr val="FFFFFF"/>
                  </a:solidFill>
                </a:uFill>
                <a:latin typeface="Arial"/>
              </a:rPr>
              <a:t>Improvement in the s</a:t>
            </a:r>
            <a:r>
              <a:rPr lang="en-US" spc="-1" dirty="0">
                <a:solidFill>
                  <a:srgbClr val="0070C0"/>
                </a:solidFill>
                <a:uFill>
                  <a:solidFill>
                    <a:srgbClr val="FFFFFF"/>
                  </a:solidFill>
                </a:uFill>
                <a:latin typeface="Arial"/>
              </a:rPr>
              <a:t>now scheme by correctly computing the rain amount that can refreeze </a:t>
            </a:r>
            <a:endParaRPr lang="en-US" sz="1800" b="0" strike="noStrike" spc="-1" dirty="0">
              <a:solidFill>
                <a:srgbClr val="0070C0"/>
              </a:solidFill>
              <a:uFill>
                <a:solidFill>
                  <a:srgbClr val="FFFFFF"/>
                </a:solidFill>
              </a:uFill>
              <a:latin typeface="Arial"/>
            </a:endParaRPr>
          </a:p>
          <a:p>
            <a:pPr marL="285840" indent="-285480">
              <a:lnSpc>
                <a:spcPct val="100000"/>
              </a:lnSpc>
              <a:spcBef>
                <a:spcPts val="1100"/>
              </a:spcBef>
              <a:buClr>
                <a:srgbClr val="064E83"/>
              </a:buClr>
              <a:buFont typeface="Arial"/>
              <a:buChar char="•"/>
            </a:pPr>
            <a:r>
              <a:rPr lang="en-US" sz="1800" b="0" strike="noStrike" spc="-1" dirty="0">
                <a:solidFill>
                  <a:srgbClr val="0070C0"/>
                </a:solidFill>
                <a:uFill>
                  <a:solidFill>
                    <a:srgbClr val="FFFFFF"/>
                  </a:solidFill>
                </a:uFill>
                <a:latin typeface="Arial"/>
              </a:rPr>
              <a:t>New version on wave physics based on </a:t>
            </a:r>
            <a:r>
              <a:rPr lang="en-US" sz="1800" b="0" strike="noStrike" spc="-1" dirty="0" err="1">
                <a:solidFill>
                  <a:srgbClr val="0070C0"/>
                </a:solidFill>
                <a:uFill>
                  <a:solidFill>
                    <a:srgbClr val="FFFFFF"/>
                  </a:solidFill>
                </a:uFill>
                <a:latin typeface="Arial"/>
              </a:rPr>
              <a:t>Ardhuin</a:t>
            </a:r>
            <a:r>
              <a:rPr lang="en-US" sz="1800" b="0" strike="noStrike" spc="-1" dirty="0">
                <a:solidFill>
                  <a:srgbClr val="0070C0"/>
                </a:solidFill>
                <a:uFill>
                  <a:solidFill>
                    <a:srgbClr val="FFFFFF"/>
                  </a:solidFill>
                </a:uFill>
                <a:latin typeface="Arial"/>
              </a:rPr>
              <a:t> et al 2010</a:t>
            </a:r>
          </a:p>
          <a:p>
            <a:pPr marL="285840" indent="-285480">
              <a:lnSpc>
                <a:spcPct val="100000"/>
              </a:lnSpc>
              <a:spcBef>
                <a:spcPts val="1100"/>
              </a:spcBef>
              <a:buClr>
                <a:srgbClr val="064E83"/>
              </a:buClr>
              <a:buFont typeface="Arial"/>
              <a:buChar char="•"/>
            </a:pPr>
            <a:r>
              <a:rPr lang="en-US" sz="1800" b="0" strike="noStrike" spc="-1" dirty="0">
                <a:solidFill>
                  <a:srgbClr val="000000"/>
                </a:solidFill>
                <a:uFill>
                  <a:solidFill>
                    <a:srgbClr val="FFFFFF"/>
                  </a:solidFill>
                </a:uFill>
                <a:latin typeface="Arial"/>
              </a:rPr>
              <a:t>New calculation of wave fluxes for NEMO +  use of surface currents when coupled to NEMO</a:t>
            </a:r>
            <a:endParaRPr lang="en-US" sz="1800" b="0" strike="noStrike" spc="-1" dirty="0">
              <a:solidFill>
                <a:srgbClr val="FFFFFF"/>
              </a:solidFill>
              <a:uFill>
                <a:solidFill>
                  <a:srgbClr val="FFFFFF"/>
                </a:solidFill>
              </a:uFill>
              <a:latin typeface="Arial"/>
            </a:endParaRPr>
          </a:p>
          <a:p>
            <a:pPr marL="285840" indent="-285480">
              <a:lnSpc>
                <a:spcPct val="100000"/>
              </a:lnSpc>
              <a:spcBef>
                <a:spcPts val="1100"/>
              </a:spcBef>
              <a:buClr>
                <a:srgbClr val="064E83"/>
              </a:buClr>
              <a:buFont typeface="Arial"/>
              <a:buChar char="•"/>
            </a:pPr>
            <a:r>
              <a:rPr lang="en-US" sz="1800" b="0" strike="noStrike" spc="-1" dirty="0">
                <a:solidFill>
                  <a:srgbClr val="000000"/>
                </a:solidFill>
                <a:uFill>
                  <a:solidFill>
                    <a:srgbClr val="FFFFFF"/>
                  </a:solidFill>
                </a:uFill>
                <a:latin typeface="Arial"/>
              </a:rPr>
              <a:t>Limit on wave spectrum for very shallow water and minimum depth set to 3m</a:t>
            </a:r>
            <a:endParaRPr lang="en-US" sz="1800" b="0" strike="noStrike" spc="-1" dirty="0">
              <a:solidFill>
                <a:srgbClr val="FFFFFF"/>
              </a:solidFill>
              <a:uFill>
                <a:solidFill>
                  <a:srgbClr val="FFFFFF"/>
                </a:solidFill>
              </a:uFill>
              <a:latin typeface="Arial"/>
            </a:endParaRPr>
          </a:p>
          <a:p>
            <a:pPr>
              <a:lnSpc>
                <a:spcPts val="776"/>
              </a:lnSpc>
              <a:spcBef>
                <a:spcPts val="1100"/>
              </a:spcBef>
            </a:pPr>
            <a:endParaRPr lang="en-US" sz="1800" b="0" strike="noStrike" spc="-1" dirty="0">
              <a:solidFill>
                <a:srgbClr val="FFFFFF"/>
              </a:solidFill>
              <a:uFill>
                <a:solidFill>
                  <a:srgbClr val="FFFFFF"/>
                </a:solidFill>
              </a:uFill>
              <a:latin typeface="Arial"/>
            </a:endParaRPr>
          </a:p>
        </p:txBody>
      </p:sp>
      <p:sp>
        <p:nvSpPr>
          <p:cNvPr id="97" name="TextShape 3"/>
          <p:cNvSpPr txBox="1"/>
          <p:nvPr/>
        </p:nvSpPr>
        <p:spPr>
          <a:xfrm>
            <a:off x="10029600" y="6308280"/>
            <a:ext cx="2158920" cy="215640"/>
          </a:xfrm>
          <a:prstGeom prst="rect">
            <a:avLst/>
          </a:prstGeom>
          <a:noFill/>
          <a:ln>
            <a:noFill/>
          </a:ln>
        </p:spPr>
        <p:txBody>
          <a:bodyPr lIns="0" tIns="0" rIns="0" bIns="0" anchor="b"/>
          <a:lstStyle/>
          <a:p>
            <a:pPr algn="ctr">
              <a:lnSpc>
                <a:spcPct val="100000"/>
              </a:lnSpc>
            </a:pPr>
            <a:fld id="{185B15FD-7719-4F95-ABA4-BB075D2339CA}" type="slidenum">
              <a:rPr lang="en-GB" sz="900" b="1" strike="noStrike" spc="-1">
                <a:solidFill>
                  <a:srgbClr val="064E83"/>
                </a:solidFill>
                <a:uFill>
                  <a:solidFill>
                    <a:srgbClr val="FFFFFF"/>
                  </a:solidFill>
                </a:uFill>
                <a:latin typeface="Arial"/>
              </a:rPr>
              <a:t>9</a:t>
            </a:fld>
            <a:endParaRPr lang="en-GB" sz="900" b="0" strike="noStrike" spc="-1">
              <a:solidFill>
                <a:srgbClr val="000000"/>
              </a:solidFill>
              <a:uFill>
                <a:solidFill>
                  <a:srgbClr val="FFFFFF"/>
                </a:solidFill>
              </a:uFill>
              <a:latin typeface="Times New Roman"/>
            </a:endParaRPr>
          </a:p>
        </p:txBody>
      </p:sp>
      <p:sp>
        <p:nvSpPr>
          <p:cNvPr id="98" name="TextShape 4"/>
          <p:cNvSpPr txBox="1"/>
          <p:nvPr/>
        </p:nvSpPr>
        <p:spPr>
          <a:xfrm>
            <a:off x="2473740" y="6308280"/>
            <a:ext cx="4053240" cy="230400"/>
          </a:xfrm>
          <a:prstGeom prst="rect">
            <a:avLst/>
          </a:prstGeom>
          <a:noFill/>
          <a:ln>
            <a:noFill/>
          </a:ln>
        </p:spPr>
        <p:txBody>
          <a:bodyPr lIns="0" tIns="0" rIns="0" bIns="0" anchor="b"/>
          <a:lstStyle/>
          <a:p>
            <a:pPr algn="ctr">
              <a:lnSpc>
                <a:spcPct val="100000"/>
              </a:lnSpc>
            </a:pPr>
            <a:r>
              <a:rPr lang="en-GB" sz="900" b="1" strike="noStrike" cap="all" spc="-1" dirty="0">
                <a:solidFill>
                  <a:srgbClr val="064E83"/>
                </a:solidFill>
                <a:uFill>
                  <a:solidFill>
                    <a:srgbClr val="FFFFFF"/>
                  </a:solidFill>
                </a:uFill>
                <a:latin typeface="Arial"/>
              </a:rPr>
              <a:t>European Centre for Medium-Range Weather Forecasts</a:t>
            </a:r>
            <a:endParaRPr lang="en-GB" sz="900" b="0" strike="noStrike"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83930683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CMWF_widescre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ECMWF_16.9_dark_colou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40078</TotalTime>
  <Words>2608</Words>
  <Application>Microsoft Office PowerPoint</Application>
  <PresentationFormat>Custom</PresentationFormat>
  <Paragraphs>363</Paragraphs>
  <Slides>29</Slides>
  <Notes>15</Notes>
  <HiddenSlides>2</HiddenSlides>
  <MMClips>0</MMClips>
  <ScaleCrop>false</ScaleCrop>
  <HeadingPairs>
    <vt:vector size="8" baseType="variant">
      <vt:variant>
        <vt:lpstr>Fonts Used</vt:lpstr>
      </vt:variant>
      <vt:variant>
        <vt:i4>12</vt:i4>
      </vt:variant>
      <vt:variant>
        <vt:lpstr>Theme</vt:lpstr>
      </vt:variant>
      <vt:variant>
        <vt:i4>4</vt:i4>
      </vt:variant>
      <vt:variant>
        <vt:lpstr>Embedded OLE Servers</vt:lpstr>
      </vt:variant>
      <vt:variant>
        <vt:i4>1</vt:i4>
      </vt:variant>
      <vt:variant>
        <vt:lpstr>Slide Titles</vt:lpstr>
      </vt:variant>
      <vt:variant>
        <vt:i4>29</vt:i4>
      </vt:variant>
    </vt:vector>
  </HeadingPairs>
  <TitlesOfParts>
    <vt:vector size="46" baseType="lpstr">
      <vt:lpstr>ＭＳ Ｐゴシック</vt:lpstr>
      <vt:lpstr>Arial</vt:lpstr>
      <vt:lpstr>Arial Black</vt:lpstr>
      <vt:lpstr>Calibri</vt:lpstr>
      <vt:lpstr>Calibri Light</vt:lpstr>
      <vt:lpstr>Cambria Math</vt:lpstr>
      <vt:lpstr>Comic Sans MS</vt:lpstr>
      <vt:lpstr>Helvetica</vt:lpstr>
      <vt:lpstr>Mangal</vt:lpstr>
      <vt:lpstr>Times</vt:lpstr>
      <vt:lpstr>Times New Roman</vt:lpstr>
      <vt:lpstr>Wingdings</vt:lpstr>
      <vt:lpstr>ECMWF_widescreen</vt:lpstr>
      <vt:lpstr>Office Theme</vt:lpstr>
      <vt:lpstr>1_Office Theme</vt:lpstr>
      <vt:lpstr>ECMWF_16.9_dark_colour</vt:lpstr>
      <vt:lpstr>Equation</vt:lpstr>
      <vt:lpstr>PowerPoint Presentation</vt:lpstr>
      <vt:lpstr>45r1 – June 2018     0.25 degree Ocean coupled to HRES</vt:lpstr>
      <vt:lpstr>Does the ocean coupling actually matter for a large sample of TC’s?</vt:lpstr>
      <vt:lpstr>46r1 Data assimilation and observation highlights</vt:lpstr>
      <vt:lpstr>Continuous data assimilation</vt:lpstr>
      <vt:lpstr>Continuous DA</vt:lpstr>
      <vt:lpstr>Geostationary radiances </vt:lpstr>
      <vt:lpstr>Weakly coupled SST assimilation</vt:lpstr>
      <vt:lpstr>PowerPoint Presentation</vt:lpstr>
      <vt:lpstr>Impact of 1 hourly radiation on ENS</vt:lpstr>
      <vt:lpstr>Upgrade to 3D aerosol climatology</vt:lpstr>
      <vt:lpstr>Atmospheric Composition for NWP           (2018 SAC topic)</vt:lpstr>
      <vt:lpstr>Modified wave physics</vt:lpstr>
      <vt:lpstr>Wave model improvements: impact on “significant wave height” (SWH)</vt:lpstr>
      <vt:lpstr>RD esuite ENS scorecard (full 46r1)</vt:lpstr>
      <vt:lpstr>RD esuite zonally averaged forecast errors T and R</vt:lpstr>
      <vt:lpstr>Further ahead</vt:lpstr>
      <vt:lpstr>PowerPoint Presentation</vt:lpstr>
      <vt:lpstr>PowerPoint Presentation</vt:lpstr>
      <vt:lpstr>Finite-Volume Module of IFS: moist-precipitating dynamics and coupling to IFS physical parametrisations</vt:lpstr>
      <vt:lpstr>Finite-Volume Module of IFS: computational efficiency</vt:lpstr>
      <vt:lpstr>Physics/dynamics as f(resolution)</vt:lpstr>
      <vt:lpstr>PowerPoint Presentation</vt:lpstr>
      <vt:lpstr>PowerPoint Presentation</vt:lpstr>
      <vt:lpstr>PowerPoint Presentation</vt:lpstr>
      <vt:lpstr>Collaborations and serving community: S2S project</vt:lpstr>
      <vt:lpstr>ROADMAP FOR AN OPERATIONAL CO2 EMISSIONS MONITORING SERVICE</vt:lpstr>
      <vt:lpstr>First-ever direct 4D-Var assimilation of space-borne cloud radar and lidar in NWP</vt:lpstr>
      <vt:lpstr>PowerPoint Presentation</vt:lpstr>
    </vt:vector>
  </TitlesOfParts>
  <Company>ECMWF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Robert Hine</dc:creator>
  <cp:lastModifiedBy>Joerg Schulz</cp:lastModifiedBy>
  <cp:revision>450</cp:revision>
  <cp:lastPrinted>2017-10-03T12:26:44Z</cp:lastPrinted>
  <dcterms:created xsi:type="dcterms:W3CDTF">2015-03-12T16:04:32Z</dcterms:created>
  <dcterms:modified xsi:type="dcterms:W3CDTF">2019-03-11T17:13:45Z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M_DOCNUM">
    <vt:lpwstr>1064280</vt:lpwstr>
  </property>
  <property fmtid="{D5CDD505-2E9C-101B-9397-08002B2CF9AE}" pid="3" name="DM_DOCNAME">
    <vt:lpwstr>09-EUMETSAT 2019 ECMWF research_AB</vt:lpwstr>
  </property>
  <property fmtid="{D5CDD505-2E9C-101B-9397-08002B2CF9AE}" pid="4" name="DM_AUTHOR">
    <vt:lpwstr>Marudur Simbolon</vt:lpwstr>
  </property>
  <property fmtid="{D5CDD505-2E9C-101B-9397-08002B2CF9AE}" pid="5" name="DM_E_DOC_NO">
    <vt:lpwstr>Brown 07/03/2019</vt:lpwstr>
  </property>
  <property fmtid="{D5CDD505-2E9C-101B-9397-08002B2CF9AE}" pid="6" name="DM_E_VER_NO">
    <vt:lpwstr>1</vt:lpwstr>
  </property>
  <property fmtid="{D5CDD505-2E9C-101B-9397-08002B2CF9AE}" pid="7" name="DM_E_ISS_DATE">
    <vt:lpwstr>8 March 2019</vt:lpwstr>
  </property>
  <property fmtid="{D5CDD505-2E9C-101B-9397-08002B2CF9AE}" pid="8" name="DM_E_FROM_PERS2">
    <vt:lpwstr>Andy Brown</vt:lpwstr>
  </property>
  <property fmtid="{D5CDD505-2E9C-101B-9397-08002B2CF9AE}" pid="9" name="DM_E_CONFID">
    <vt:lpwstr/>
  </property>
  <property fmtid="{D5CDD505-2E9C-101B-9397-08002B2CF9AE}" pid="10" name="DM_E_WBS_CODE">
    <vt:lpwstr/>
  </property>
  <property fmtid="{D5CDD505-2E9C-101B-9397-08002B2CF9AE}" pid="11" name="DM_E_DISTRIB">
    <vt:lpwstr/>
  </property>
</Properties>
</file>