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5" r:id="rId5"/>
  </p:sldMasterIdLst>
  <p:notesMasterIdLst>
    <p:notesMasterId r:id="rId29"/>
  </p:notesMasterIdLst>
  <p:handoutMasterIdLst>
    <p:handoutMasterId r:id="rId30"/>
  </p:handoutMasterIdLst>
  <p:sldIdLst>
    <p:sldId id="288" r:id="rId6"/>
    <p:sldId id="698" r:id="rId7"/>
    <p:sldId id="775" r:id="rId8"/>
    <p:sldId id="416" r:id="rId9"/>
    <p:sldId id="729" r:id="rId10"/>
    <p:sldId id="644" r:id="rId11"/>
    <p:sldId id="715" r:id="rId12"/>
    <p:sldId id="730" r:id="rId13"/>
    <p:sldId id="645" r:id="rId14"/>
    <p:sldId id="646" r:id="rId15"/>
    <p:sldId id="647" r:id="rId16"/>
    <p:sldId id="784" r:id="rId17"/>
    <p:sldId id="780" r:id="rId18"/>
    <p:sldId id="761" r:id="rId19"/>
    <p:sldId id="671" r:id="rId20"/>
    <p:sldId id="782" r:id="rId21"/>
    <p:sldId id="742" r:id="rId22"/>
    <p:sldId id="264" r:id="rId23"/>
    <p:sldId id="267" r:id="rId24"/>
    <p:sldId id="271" r:id="rId25"/>
    <p:sldId id="673" r:id="rId26"/>
    <p:sldId id="649" r:id="rId27"/>
    <p:sldId id="281" r:id="rId28"/>
  </p:sldIdLst>
  <p:sldSz cx="9144000" cy="5143500" type="screen16x9"/>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049" algn="l" rtl="0" fontAlgn="base">
      <a:spcBef>
        <a:spcPct val="0"/>
      </a:spcBef>
      <a:spcAft>
        <a:spcPct val="0"/>
      </a:spcAft>
      <a:defRPr kern="1200">
        <a:solidFill>
          <a:schemeClr val="tx1"/>
        </a:solidFill>
        <a:latin typeface="Verdana" pitchFamily="34" charset="0"/>
        <a:ea typeface="+mn-ea"/>
        <a:cs typeface="+mn-cs"/>
      </a:defRPr>
    </a:lvl2pPr>
    <a:lvl3pPr marL="914105" algn="l" rtl="0" fontAlgn="base">
      <a:spcBef>
        <a:spcPct val="0"/>
      </a:spcBef>
      <a:spcAft>
        <a:spcPct val="0"/>
      </a:spcAft>
      <a:defRPr kern="1200">
        <a:solidFill>
          <a:schemeClr val="tx1"/>
        </a:solidFill>
        <a:latin typeface="Verdana" pitchFamily="34" charset="0"/>
        <a:ea typeface="+mn-ea"/>
        <a:cs typeface="+mn-cs"/>
      </a:defRPr>
    </a:lvl3pPr>
    <a:lvl4pPr marL="1371158" algn="l" rtl="0" fontAlgn="base">
      <a:spcBef>
        <a:spcPct val="0"/>
      </a:spcBef>
      <a:spcAft>
        <a:spcPct val="0"/>
      </a:spcAft>
      <a:defRPr kern="1200">
        <a:solidFill>
          <a:schemeClr val="tx1"/>
        </a:solidFill>
        <a:latin typeface="Verdana" pitchFamily="34" charset="0"/>
        <a:ea typeface="+mn-ea"/>
        <a:cs typeface="+mn-cs"/>
      </a:defRPr>
    </a:lvl4pPr>
    <a:lvl5pPr marL="1828208" algn="l" rtl="0" fontAlgn="base">
      <a:spcBef>
        <a:spcPct val="0"/>
      </a:spcBef>
      <a:spcAft>
        <a:spcPct val="0"/>
      </a:spcAft>
      <a:defRPr kern="1200">
        <a:solidFill>
          <a:schemeClr val="tx1"/>
        </a:solidFill>
        <a:latin typeface="Verdana" pitchFamily="34" charset="0"/>
        <a:ea typeface="+mn-ea"/>
        <a:cs typeface="+mn-cs"/>
      </a:defRPr>
    </a:lvl5pPr>
    <a:lvl6pPr marL="2285259" algn="l" defTabSz="914105" rtl="0" eaLnBrk="1" latinLnBrk="0" hangingPunct="1">
      <a:defRPr kern="1200">
        <a:solidFill>
          <a:schemeClr val="tx1"/>
        </a:solidFill>
        <a:latin typeface="Verdana" pitchFamily="34" charset="0"/>
        <a:ea typeface="+mn-ea"/>
        <a:cs typeface="+mn-cs"/>
      </a:defRPr>
    </a:lvl6pPr>
    <a:lvl7pPr marL="2742305" algn="l" defTabSz="914105" rtl="0" eaLnBrk="1" latinLnBrk="0" hangingPunct="1">
      <a:defRPr kern="1200">
        <a:solidFill>
          <a:schemeClr val="tx1"/>
        </a:solidFill>
        <a:latin typeface="Verdana" pitchFamily="34" charset="0"/>
        <a:ea typeface="+mn-ea"/>
        <a:cs typeface="+mn-cs"/>
      </a:defRPr>
    </a:lvl7pPr>
    <a:lvl8pPr marL="3199360" algn="l" defTabSz="914105" rtl="0" eaLnBrk="1" latinLnBrk="0" hangingPunct="1">
      <a:defRPr kern="1200">
        <a:solidFill>
          <a:schemeClr val="tx1"/>
        </a:solidFill>
        <a:latin typeface="Verdana" pitchFamily="34" charset="0"/>
        <a:ea typeface="+mn-ea"/>
        <a:cs typeface="+mn-cs"/>
      </a:defRPr>
    </a:lvl8pPr>
    <a:lvl9pPr marL="3656413" algn="l" defTabSz="914105"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1C337B5C-767D-E64F-A064-FE1C01B700B6}">
          <p14:sldIdLst>
            <p14:sldId id="288"/>
            <p14:sldId id="698"/>
            <p14:sldId id="775"/>
          </p14:sldIdLst>
        </p14:section>
        <p14:section name="Earth Explorers" id="{3FF47A9A-D78D-3A44-9388-C9574EE0DB4F}">
          <p14:sldIdLst>
            <p14:sldId id="416"/>
            <p14:sldId id="729"/>
            <p14:sldId id="644"/>
            <p14:sldId id="715"/>
            <p14:sldId id="730"/>
            <p14:sldId id="645"/>
            <p14:sldId id="646"/>
            <p14:sldId id="647"/>
            <p14:sldId id="784"/>
            <p14:sldId id="780"/>
          </p14:sldIdLst>
        </p14:section>
        <p14:section name="Copernicus" id="{9AAFE2BA-7A61-BE41-9D70-25A89AD7B3E9}">
          <p14:sldIdLst>
            <p14:sldId id="761"/>
            <p14:sldId id="671"/>
            <p14:sldId id="782"/>
          </p14:sldIdLst>
        </p14:section>
        <p14:section name="Climate Change Initiative" id="{E4941A56-1E24-4643-8B0F-6328CDD6D709}">
          <p14:sldIdLst>
            <p14:sldId id="742"/>
            <p14:sldId id="264"/>
            <p14:sldId id="267"/>
            <p14:sldId id="271"/>
          </p14:sldIdLst>
        </p14:section>
        <p14:section name="EOEP Applications Development" id="{1AE7AF29-CCC5-7E4F-B109-EEE7468BC3F2}">
          <p14:sldIdLst>
            <p14:sldId id="673"/>
          </p14:sldIdLst>
        </p14:section>
        <p14:section name="End" id="{10B56A3B-9C13-374A-8C91-F9EB354AFBEC}">
          <p14:sldIdLst>
            <p14:sldId id="649"/>
            <p14:sldId id="281"/>
          </p14:sldIdLst>
        </p14:section>
      </p14:sectionLst>
    </p:ext>
    <p:ext uri="{EFAFB233-063F-42B5-8137-9DF3F51BA10A}">
      <p15:sldGuideLst xmlns:p15="http://schemas.microsoft.com/office/powerpoint/2012/main">
        <p15:guide id="1" orient="horz" pos="2459" userDrawn="1">
          <p15:clr>
            <a:srgbClr val="A4A3A4"/>
          </p15:clr>
        </p15:guide>
        <p15:guide id="2" pos="47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Drinkwater" initials="MRD" lastIdx="1" clrIdx="0"/>
  <p:cmAuthor id="1" name="M. Kern" initials="MK"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F2E"/>
    <a:srgbClr val="009999"/>
    <a:srgbClr val="FFFFFF"/>
    <a:srgbClr val="FFEFEF"/>
    <a:srgbClr val="FFE89F"/>
    <a:srgbClr val="FFD85B"/>
    <a:srgbClr val="FFFFCC"/>
    <a:srgbClr val="00FF99"/>
    <a:srgbClr val="AAACA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72826" autoAdjust="0"/>
  </p:normalViewPr>
  <p:slideViewPr>
    <p:cSldViewPr snapToGrid="0">
      <p:cViewPr varScale="1">
        <p:scale>
          <a:sx n="122" d="100"/>
          <a:sy n="122" d="100"/>
        </p:scale>
        <p:origin x="1640" y="192"/>
      </p:cViewPr>
      <p:guideLst>
        <p:guide orient="horz" pos="2459"/>
        <p:guide pos="47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33672"/>
    </p:cViewPr>
  </p:sorterViewPr>
  <p:notesViewPr>
    <p:cSldViewPr snapToGrid="0">
      <p:cViewPr varScale="1">
        <p:scale>
          <a:sx n="87" d="100"/>
          <a:sy n="87" d="100"/>
        </p:scale>
        <p:origin x="-4166" y="-8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algn="r" defTabSz="913630">
              <a:defRPr sz="12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algn="r" defTabSz="913630">
              <a:defRPr sz="12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900"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defTabSz="882743">
              <a:defRPr sz="12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9" cy="51808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algn="r" defTabSz="882743">
              <a:defRPr sz="1200" smtClean="0"/>
            </a:lvl1pPr>
          </a:lstStyle>
          <a:p>
            <a:pPr>
              <a:defRPr/>
            </a:pPr>
            <a:fld id="{A6888345-B3D3-4351-A7A9-F936F5935E41}" type="datetimeFigureOut">
              <a:rPr lang="en-US"/>
              <a:pPr>
                <a:defRPr/>
              </a:pPr>
              <a:t>3/20/19</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7"/>
            <a:ext cx="5033722" cy="4435872"/>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9460936"/>
            <a:ext cx="2917900"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defTabSz="882743">
              <a:defRPr sz="12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60936"/>
            <a:ext cx="2917899" cy="443587"/>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algn="r" defTabSz="882743">
              <a:defRPr sz="12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049" algn="l" rtl="0" fontAlgn="base">
      <a:spcBef>
        <a:spcPct val="30000"/>
      </a:spcBef>
      <a:spcAft>
        <a:spcPct val="0"/>
      </a:spcAft>
      <a:defRPr sz="1200" kern="1200">
        <a:solidFill>
          <a:schemeClr val="tx1"/>
        </a:solidFill>
        <a:latin typeface="Calibri" pitchFamily="34" charset="0"/>
        <a:ea typeface="+mn-ea"/>
        <a:cs typeface="+mn-cs"/>
      </a:defRPr>
    </a:lvl2pPr>
    <a:lvl3pPr marL="914105" algn="l" rtl="0" fontAlgn="base">
      <a:spcBef>
        <a:spcPct val="30000"/>
      </a:spcBef>
      <a:spcAft>
        <a:spcPct val="0"/>
      </a:spcAft>
      <a:defRPr sz="1200" kern="1200">
        <a:solidFill>
          <a:schemeClr val="tx1"/>
        </a:solidFill>
        <a:latin typeface="Calibri" pitchFamily="34" charset="0"/>
        <a:ea typeface="+mn-ea"/>
        <a:cs typeface="+mn-cs"/>
      </a:defRPr>
    </a:lvl3pPr>
    <a:lvl4pPr marL="1371158" algn="l" rtl="0" fontAlgn="base">
      <a:spcBef>
        <a:spcPct val="30000"/>
      </a:spcBef>
      <a:spcAft>
        <a:spcPct val="0"/>
      </a:spcAft>
      <a:defRPr sz="1200" kern="1200">
        <a:solidFill>
          <a:schemeClr val="tx1"/>
        </a:solidFill>
        <a:latin typeface="Calibri" pitchFamily="34" charset="0"/>
        <a:ea typeface="+mn-ea"/>
        <a:cs typeface="+mn-cs"/>
      </a:defRPr>
    </a:lvl4pPr>
    <a:lvl5pPr marL="1828208" algn="l" rtl="0" fontAlgn="base">
      <a:spcBef>
        <a:spcPct val="30000"/>
      </a:spcBef>
      <a:spcAft>
        <a:spcPct val="0"/>
      </a:spcAft>
      <a:defRPr sz="1200" kern="1200">
        <a:solidFill>
          <a:schemeClr val="tx1"/>
        </a:solidFill>
        <a:latin typeface="Calibri" pitchFamily="34" charset="0"/>
        <a:ea typeface="+mn-ea"/>
        <a:cs typeface="+mn-cs"/>
      </a:defRPr>
    </a:lvl5pPr>
    <a:lvl6pPr marL="2285259" algn="l" defTabSz="914105" rtl="0" eaLnBrk="1" latinLnBrk="0" hangingPunct="1">
      <a:defRPr sz="1200" kern="1200">
        <a:solidFill>
          <a:schemeClr val="tx1"/>
        </a:solidFill>
        <a:latin typeface="+mn-lt"/>
        <a:ea typeface="+mn-ea"/>
        <a:cs typeface="+mn-cs"/>
      </a:defRPr>
    </a:lvl6pPr>
    <a:lvl7pPr marL="2742305" algn="l" defTabSz="914105" rtl="0" eaLnBrk="1" latinLnBrk="0" hangingPunct="1">
      <a:defRPr sz="1200" kern="1200">
        <a:solidFill>
          <a:schemeClr val="tx1"/>
        </a:solidFill>
        <a:latin typeface="+mn-lt"/>
        <a:ea typeface="+mn-ea"/>
        <a:cs typeface="+mn-cs"/>
      </a:defRPr>
    </a:lvl7pPr>
    <a:lvl8pPr marL="3199360" algn="l" defTabSz="914105" rtl="0" eaLnBrk="1" latinLnBrk="0" hangingPunct="1">
      <a:defRPr sz="1200" kern="1200">
        <a:solidFill>
          <a:schemeClr val="tx1"/>
        </a:solidFill>
        <a:latin typeface="+mn-lt"/>
        <a:ea typeface="+mn-ea"/>
        <a:cs typeface="+mn-cs"/>
      </a:defRPr>
    </a:lvl8pPr>
    <a:lvl9pPr marL="3656413" algn="l" defTabSz="9141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411377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 C-cycle, vegetation stress,</a:t>
            </a:r>
          </a:p>
          <a:p>
            <a:r>
              <a:rPr lang="en-US"/>
              <a:t>Will fly in tandem with Sentinel-3</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11</a:t>
            </a:fld>
            <a:endParaRPr lang="en-US" dirty="0"/>
          </a:p>
        </p:txBody>
      </p:sp>
    </p:spTree>
    <p:extLst>
      <p:ext uri="{BB962C8B-B14F-4D97-AF65-F5344CB8AC3E}">
        <p14:creationId xmlns:p14="http://schemas.microsoft.com/office/powerpoint/2010/main" val="12325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EE9 General Info:</a:t>
            </a:r>
            <a:endParaRPr lang="en-GB" altLang="en-US" dirty="0"/>
          </a:p>
          <a:p>
            <a:pPr marL="171450" indent="-171450">
              <a:buFont typeface="Arial" panose="020B0604020202020204" pitchFamily="34" charset="0"/>
              <a:buChar char="•"/>
            </a:pPr>
            <a:r>
              <a:rPr lang="en-GB" altLang="en-US" dirty="0"/>
              <a:t>Targeted overall cost 260</a:t>
            </a:r>
            <a:r>
              <a:rPr lang="en-GB" altLang="en-US" baseline="0" dirty="0"/>
              <a:t> M€ (150 sat; 25 Ground Segment; 25 launcher; 40 ESA cost; 20 margin)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sz="1200" dirty="0">
                <a:solidFill>
                  <a:srgbClr val="FFFFFF"/>
                </a:solidFill>
                <a:ea typeface="MS PGothic" pitchFamily="34" charset="-128"/>
              </a:rPr>
              <a:t>13 proposals were received by mid-2017</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sz="1200" dirty="0">
                <a:solidFill>
                  <a:srgbClr val="FFFFFF"/>
                </a:solidFill>
                <a:ea typeface="MS PGothic" pitchFamily="34" charset="-128"/>
              </a:rPr>
              <a:t>2</a:t>
            </a:r>
            <a:r>
              <a:rPr lang="en-GB" altLang="en-US" sz="1200" baseline="0" dirty="0">
                <a:solidFill>
                  <a:srgbClr val="FFFFFF"/>
                </a:solidFill>
                <a:ea typeface="MS PGothic" pitchFamily="34" charset="-128"/>
              </a:rPr>
              <a:t> candidates selected at Nov. 2017 PBEO</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altLang="en-US" sz="1200" baseline="0" dirty="0">
              <a:solidFill>
                <a:srgbClr val="FFFFFF"/>
              </a:solidFill>
              <a:ea typeface="MS PGothic" pitchFamily="34" charset="-128"/>
            </a:endParaRPr>
          </a:p>
          <a:p>
            <a:r>
              <a:rPr lang="en-GB" sz="1200" b="1" kern="1200" dirty="0">
                <a:solidFill>
                  <a:schemeClr val="tx1"/>
                </a:solidFill>
                <a:effectLst/>
                <a:latin typeface="Calibri" pitchFamily="34" charset="0"/>
                <a:ea typeface="MS PGothic" pitchFamily="34" charset="-128"/>
                <a:cs typeface="MS PGothic" charset="0"/>
              </a:rPr>
              <a:t>FORUM:</a:t>
            </a:r>
          </a:p>
          <a:p>
            <a:pPr marL="171450" indent="-171450">
              <a:buFont typeface="Arial" panose="020B0604020202020204" pitchFamily="34" charset="0"/>
              <a:buChar char="•"/>
            </a:pPr>
            <a:r>
              <a:rPr lang="en-GB" sz="1200" kern="1200" dirty="0">
                <a:solidFill>
                  <a:schemeClr val="tx1"/>
                </a:solidFill>
                <a:effectLst/>
                <a:latin typeface="Calibri" pitchFamily="34" charset="0"/>
                <a:ea typeface="MS PGothic" pitchFamily="34" charset="-128"/>
                <a:cs typeface="MS PGothic" charset="0"/>
              </a:rPr>
              <a:t>Far-infrared Outgoing Radiation Understanding and Monitoring</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MS PGothic" pitchFamily="34" charset="-128"/>
                <a:cs typeface="MS PGothic" charset="0"/>
              </a:rPr>
              <a:t>Its benchmark measurements will improve our understanding of the greenhouse effect and, importantly, contribute to the accuracy of climate change assessments that form the basis for policy decisions.</a:t>
            </a:r>
          </a:p>
          <a:p>
            <a:endParaRPr lang="en-GB" altLang="en-US" dirty="0"/>
          </a:p>
          <a:p>
            <a:r>
              <a:rPr lang="en-GB" sz="1200" b="1" kern="1200" dirty="0">
                <a:solidFill>
                  <a:schemeClr val="tx1"/>
                </a:solidFill>
                <a:effectLst/>
                <a:latin typeface="Calibri" pitchFamily="34" charset="0"/>
                <a:ea typeface="MS PGothic" pitchFamily="34" charset="-128"/>
                <a:cs typeface="MS PGothic" charset="0"/>
              </a:rPr>
              <a:t>SKIM: </a:t>
            </a:r>
            <a:endParaRPr lang="en-GB" sz="1200" kern="1200" dirty="0">
              <a:solidFill>
                <a:schemeClr val="tx1"/>
              </a:solidFill>
              <a:effectLst/>
              <a:latin typeface="Calibri" pitchFamily="34" charset="0"/>
              <a:ea typeface="MS PGothic" pitchFamily="34" charset="-128"/>
              <a:cs typeface="MS PGothic" charset="0"/>
            </a:endParaRPr>
          </a:p>
          <a:p>
            <a:pPr marL="171450" lvl="0" indent="-171450">
              <a:buFont typeface="Arial" panose="020B0604020202020204" pitchFamily="34" charset="0"/>
              <a:buChar char="•"/>
            </a:pPr>
            <a:r>
              <a:rPr lang="en-GB" sz="1200" kern="1200" dirty="0">
                <a:solidFill>
                  <a:schemeClr val="tx1"/>
                </a:solidFill>
                <a:effectLst/>
                <a:latin typeface="Calibri" pitchFamily="34" charset="0"/>
                <a:ea typeface="MS PGothic" pitchFamily="34" charset="-128"/>
                <a:cs typeface="MS PGothic" charset="0"/>
              </a:rPr>
              <a:t>Sea-surface Kinematics Multiscale monitoring</a:t>
            </a:r>
          </a:p>
          <a:p>
            <a:pPr marL="171450" lvl="0" indent="-171450">
              <a:buFont typeface="Arial" panose="020B0604020202020204" pitchFamily="34" charset="0"/>
              <a:buChar char="•"/>
            </a:pPr>
            <a:r>
              <a:rPr lang="en-GB" sz="1200" kern="1200" dirty="0">
                <a:solidFill>
                  <a:schemeClr val="tx1"/>
                </a:solidFill>
                <a:effectLst/>
                <a:latin typeface="Calibri" pitchFamily="34" charset="0"/>
                <a:ea typeface="MS PGothic" pitchFamily="34" charset="-128"/>
                <a:cs typeface="MS PGothic" charset="0"/>
              </a:rPr>
              <a:t>Will carry novel wide-swath scanning </a:t>
            </a:r>
            <a:r>
              <a:rPr lang="en-GB" sz="1200" kern="1200" dirty="0" err="1">
                <a:solidFill>
                  <a:schemeClr val="tx1"/>
                </a:solidFill>
                <a:effectLst/>
                <a:latin typeface="Calibri" pitchFamily="34" charset="0"/>
                <a:ea typeface="MS PGothic" pitchFamily="34" charset="-128"/>
                <a:cs typeface="MS PGothic" charset="0"/>
              </a:rPr>
              <a:t>multibeam</a:t>
            </a:r>
            <a:r>
              <a:rPr lang="en-GB" sz="1200" kern="1200" dirty="0">
                <a:solidFill>
                  <a:schemeClr val="tx1"/>
                </a:solidFill>
                <a:effectLst/>
                <a:latin typeface="Calibri" pitchFamily="34" charset="0"/>
                <a:ea typeface="MS PGothic" pitchFamily="34" charset="-128"/>
                <a:cs typeface="MS PGothic" charset="0"/>
              </a:rPr>
              <a:t> radar altimeter to measure ocean-surface currents</a:t>
            </a:r>
          </a:p>
          <a:p>
            <a:pPr marL="171450" lvl="0" indent="-171450">
              <a:buFont typeface="Arial" panose="020B0604020202020204" pitchFamily="34" charset="0"/>
              <a:buChar char="•"/>
            </a:pPr>
            <a:r>
              <a:rPr lang="en-GB" sz="1200" kern="1200" dirty="0">
                <a:solidFill>
                  <a:schemeClr val="tx1"/>
                </a:solidFill>
                <a:effectLst/>
                <a:latin typeface="Calibri" pitchFamily="34" charset="0"/>
                <a:ea typeface="MS PGothic" pitchFamily="34" charset="-128"/>
                <a:cs typeface="MS PGothic" charset="0"/>
              </a:rPr>
              <a:t>uses a Doppler technique, which offers more direct measurements than conventional satellite altimeters.</a:t>
            </a:r>
            <a:endParaRPr lang="en-GB" altLang="en-US"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altLang="en-US" sz="1200" baseline="0" dirty="0">
              <a:solidFill>
                <a:srgbClr val="FFFFFF"/>
              </a:solidFill>
              <a:ea typeface="MS PGothic" pitchFamily="34" charset="-128"/>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sz="1200" b="1" baseline="0" dirty="0">
                <a:solidFill>
                  <a:srgbClr val="FFFFFF"/>
                </a:solidFill>
                <a:ea typeface="MS PGothic" pitchFamily="34" charset="-128"/>
              </a:rPr>
              <a:t>EE10:</a:t>
            </a:r>
          </a:p>
          <a:p>
            <a:pPr marL="180962" indent="-180962" eaLnBrk="0" hangingPunct="0">
              <a:lnSpc>
                <a:spcPct val="150000"/>
              </a:lnSpc>
              <a:buFontTx/>
              <a:buChar char="•"/>
            </a:pPr>
            <a:r>
              <a:rPr lang="en-GB" altLang="en-US" sz="1200" dirty="0">
                <a:solidFill>
                  <a:srgbClr val="FFFFFF"/>
                </a:solidFill>
                <a:effectLst>
                  <a:outerShdw blurRad="38100" dist="38100" dir="2700000" algn="tl">
                    <a:srgbClr val="000000">
                      <a:alpha val="43137"/>
                    </a:srgbClr>
                  </a:outerShdw>
                </a:effectLst>
                <a:ea typeface="MS PGothic" pitchFamily="34" charset="-128"/>
              </a:rPr>
              <a:t>Call for Ideas Phase</a:t>
            </a:r>
          </a:p>
          <a:p>
            <a:pPr marL="180962" indent="-180962" eaLnBrk="0" hangingPunct="0">
              <a:lnSpc>
                <a:spcPct val="150000"/>
              </a:lnSpc>
              <a:buFontTx/>
              <a:buChar char="•"/>
            </a:pPr>
            <a:r>
              <a:rPr lang="en-GB" altLang="en-US" sz="1200" dirty="0">
                <a:solidFill>
                  <a:srgbClr val="FFFFFF"/>
                </a:solidFill>
                <a:effectLst>
                  <a:outerShdw blurRad="38100" dist="38100" dir="2700000" algn="tl">
                    <a:srgbClr val="000000">
                      <a:alpha val="43137"/>
                    </a:srgbClr>
                  </a:outerShdw>
                </a:effectLst>
                <a:ea typeface="MS PGothic" pitchFamily="34" charset="-128"/>
              </a:rPr>
              <a:t>Letters of intent due in Dec. 2017</a:t>
            </a:r>
          </a:p>
          <a:p>
            <a:pPr marL="180962" indent="-180962" eaLnBrk="0" hangingPunct="0">
              <a:lnSpc>
                <a:spcPct val="150000"/>
              </a:lnSpc>
              <a:buFontTx/>
              <a:buChar char="•"/>
            </a:pPr>
            <a:r>
              <a:rPr lang="en-GB" altLang="en-US" sz="1200" dirty="0">
                <a:solidFill>
                  <a:srgbClr val="FFFFFF"/>
                </a:solidFill>
                <a:effectLst>
                  <a:outerShdw blurRad="38100" dist="38100" dir="2700000" algn="tl">
                    <a:srgbClr val="000000">
                      <a:alpha val="43137"/>
                    </a:srgbClr>
                  </a:outerShdw>
                </a:effectLst>
                <a:ea typeface="MS PGothic" pitchFamily="34" charset="-128"/>
              </a:rPr>
              <a:t>Mission idea proposals by Mar. 2018</a:t>
            </a:r>
          </a:p>
          <a:p>
            <a:pPr marL="180962" indent="-180962" eaLnBrk="0" hangingPunct="0">
              <a:lnSpc>
                <a:spcPct val="150000"/>
              </a:lnSpc>
              <a:buFontTx/>
              <a:buChar char="•"/>
            </a:pPr>
            <a:r>
              <a:rPr lang="en-GB" altLang="en-US" sz="1200" dirty="0">
                <a:solidFill>
                  <a:srgbClr val="FFFFFF"/>
                </a:solidFill>
                <a:effectLst>
                  <a:outerShdw blurRad="38100" dist="38100" dir="2700000" algn="tl">
                    <a:srgbClr val="000000">
                      <a:alpha val="43137"/>
                    </a:srgbClr>
                  </a:outerShdw>
                </a:effectLst>
                <a:ea typeface="MS PGothic" pitchFamily="34" charset="-128"/>
              </a:rPr>
              <a:t>Launch around 2027/28</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altLang="en-US" sz="1200" dirty="0">
              <a:solidFill>
                <a:srgbClr val="FFFFFF"/>
              </a:solidFill>
              <a:ea typeface="MS PGothic" pitchFamily="34" charset="-128"/>
            </a:endParaRPr>
          </a:p>
          <a:p>
            <a:endParaRPr lang="en-GB" sz="1200" b="1" kern="1200" dirty="0">
              <a:solidFill>
                <a:schemeClr val="tx1"/>
              </a:solidFill>
              <a:effectLst/>
              <a:latin typeface="Calibri" pitchFamily="34" charset="0"/>
              <a:ea typeface="MS PGothic" pitchFamily="34" charset="-128"/>
              <a:cs typeface="MS PGothic" charset="0"/>
            </a:endParaRPr>
          </a:p>
          <a:p>
            <a:endParaRPr lang="en-GB" altLang="en-US"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3F7CD06E-B0A6-44B4-A9C7-4F7400BB2377}" type="slidenum">
              <a:rPr kumimoji="0" lang="en-US" altLang="en-US" sz="11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12</a:t>
            </a:fld>
            <a:endParaRPr kumimoji="0" lang="en-US" altLang="en-US" sz="11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51982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ACEO recommended three Mission Ideas</a:t>
            </a:r>
            <a:r>
              <a:rPr lang="en-GB" dirty="0"/>
              <a:t> for further assessment studies at pre-feasibility level, i.e. phase 0 study (without order of priority)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STEREOID: </a:t>
            </a:r>
            <a:r>
              <a:rPr lang="en-GB" sz="1200" b="0" kern="1200" baseline="0" dirty="0">
                <a:solidFill>
                  <a:schemeClr val="tx1"/>
                </a:solidFill>
                <a:effectLst/>
                <a:latin typeface="Calibri" pitchFamily="34" charset="0"/>
                <a:ea typeface="+mn-ea"/>
                <a:cs typeface="+mn-cs"/>
              </a:rPr>
              <a:t>mission dedicated to largely augment the Sentinel-1 capabilities to help precisely quantify small scale motion and deformation fields of the ocean surface, glaciers and ice sheets, and solid Earth. The space segment of the mission consists of two identical sub-500kg class spacecraft carrying a receive-only radar instrument as a main payload, flying in a formation with Sentinel-1C or D, which will be used as illuminator. The mission will be organised in several phases, with different formation configurations optimised for the retrieval of deformations fields over land, ice and oceans, and topography changes over land and ice, respectively.</a:t>
            </a:r>
            <a:endParaRPr lang="en-US" b="1" dirty="0"/>
          </a:p>
          <a:p>
            <a:pPr marL="285750" indent="-285750">
              <a:buFont typeface="Arial" panose="020B0604020202020204" pitchFamily="34" charset="0"/>
              <a:buChar char="•"/>
            </a:pPr>
            <a:r>
              <a:rPr lang="en-US" sz="1200" b="1" i="0" dirty="0">
                <a:solidFill>
                  <a:srgbClr val="4D4F53"/>
                </a:solidFill>
              </a:rPr>
              <a:t>Platform:</a:t>
            </a:r>
            <a:r>
              <a:rPr lang="en-US" sz="1200" i="0" dirty="0">
                <a:solidFill>
                  <a:srgbClr val="4D4F53"/>
                </a:solidFill>
              </a:rPr>
              <a:t> </a:t>
            </a:r>
            <a:r>
              <a:rPr lang="en-US" sz="1200" i="0" dirty="0"/>
              <a:t>Two passive followers to Sentinel-1, flying ~250 km in front and behind, offering simultaneous views of surface from 3x vantage points</a:t>
            </a:r>
          </a:p>
          <a:p>
            <a:pPr marL="285750" indent="-285750">
              <a:buFont typeface="Arial"/>
              <a:buChar char="•"/>
            </a:pPr>
            <a:r>
              <a:rPr lang="en-US" sz="1200" b="1" i="0" dirty="0">
                <a:solidFill>
                  <a:srgbClr val="4D4F53"/>
                </a:solidFill>
              </a:rPr>
              <a:t>Payload:</a:t>
            </a:r>
            <a:r>
              <a:rPr lang="en-US" sz="1200" i="0" dirty="0">
                <a:solidFill>
                  <a:srgbClr val="4D4F53"/>
                </a:solidFill>
              </a:rPr>
              <a:t> </a:t>
            </a:r>
            <a:r>
              <a:rPr lang="en-US" sz="1200" i="0" dirty="0" err="1"/>
              <a:t>Bistatic</a:t>
            </a:r>
            <a:r>
              <a:rPr lang="en-US" sz="1200" i="0" dirty="0"/>
              <a:t> SAR with 3D Doppler and backscatter measurements. Secondary optical TIR/VNIR payload to assist interpretation of SAR observations</a:t>
            </a:r>
          </a:p>
          <a:p>
            <a:pPr marL="285750" indent="-285750">
              <a:buFont typeface="Arial"/>
              <a:buChar char="•"/>
            </a:pPr>
            <a:r>
              <a:rPr lang="en-US" sz="1200" b="1" i="0" dirty="0"/>
              <a:t>Orbit:</a:t>
            </a:r>
            <a:r>
              <a:rPr lang="en-US" sz="1200" i="0" dirty="0"/>
              <a:t> Different configurations of constellation offer along-track and across-track interferometric observation capability</a:t>
            </a:r>
          </a:p>
          <a:p>
            <a:pPr marL="285750" indent="-285750">
              <a:buFont typeface="Arial"/>
              <a:buChar cha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Applications: </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Cryosphere (</a:t>
            </a:r>
            <a:r>
              <a:rPr kumimoji="0" lang="en-GB"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Glacier mass balance, dynamics of sea ice and marginal ice zone), Oceanography (Sub-mesoscale ocean dynamics/circulation (&lt; 10 km) for coastal models, extreme weather events) and, Geosphere (3-D deformation fields and topography changes relating to landslides, post-seismic deformation, volcanism)</a:t>
            </a:r>
          </a:p>
          <a:p>
            <a:pPr marL="285750" indent="-285750">
              <a:buFont typeface="Arial"/>
              <a:buChar char="•"/>
            </a:pPr>
            <a:endParaRPr kumimoji="0" lang="en-GB"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0" indent="0">
              <a:buFont typeface="Arial"/>
              <a:buNone/>
            </a:pPr>
            <a:r>
              <a:rPr kumimoji="0" lang="en-GB"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Daedalus:</a:t>
            </a:r>
            <a:r>
              <a:rPr kumimoji="0" lang="en-GB"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rPr>
              <a:t> true ‘explorer’: f</a:t>
            </a:r>
            <a:r>
              <a:rPr lang="en-GB" sz="1200" b="0" kern="1200" baseline="0" dirty="0" err="1">
                <a:solidFill>
                  <a:schemeClr val="tx1"/>
                </a:solidFill>
                <a:effectLst/>
                <a:latin typeface="Calibri" pitchFamily="34" charset="0"/>
                <a:ea typeface="+mn-ea"/>
                <a:cs typeface="+mn-cs"/>
              </a:rPr>
              <a:t>irst</a:t>
            </a:r>
            <a:r>
              <a:rPr lang="en-GB" sz="1200" b="0" kern="1200" baseline="0" dirty="0">
                <a:solidFill>
                  <a:schemeClr val="tx1"/>
                </a:solidFill>
                <a:effectLst/>
                <a:latin typeface="Calibri" pitchFamily="34" charset="0"/>
                <a:ea typeface="+mn-ea"/>
                <a:cs typeface="+mn-cs"/>
              </a:rPr>
              <a:t> systematic, simultaneous measurement of Joule heating and EPP, leading to unambiguous MLTI heating estimates under varying conditions. First systematic, simultaneous measurement of key dynamical and energetic parameters in this region (down to altitude below 150 km, which is an unexplored region, the so-called “</a:t>
            </a:r>
            <a:r>
              <a:rPr lang="en-GB" sz="1200" b="0" kern="1200" baseline="0" dirty="0" err="1">
                <a:solidFill>
                  <a:schemeClr val="tx1"/>
                </a:solidFill>
                <a:effectLst/>
                <a:latin typeface="Calibri" pitchFamily="34" charset="0"/>
                <a:ea typeface="+mn-ea"/>
                <a:cs typeface="+mn-cs"/>
              </a:rPr>
              <a:t>ignorosphere</a:t>
            </a:r>
            <a:r>
              <a:rPr lang="en-GB" sz="1200" b="0" kern="1200" baseline="0" dirty="0">
                <a:solidFill>
                  <a:schemeClr val="tx1"/>
                </a:solidFill>
                <a:effectLst/>
                <a:latin typeface="Calibri" pitchFamily="34" charset="0"/>
                <a:ea typeface="+mn-ea"/>
                <a:cs typeface="+mn-cs"/>
              </a:rPr>
              <a:t>”). New measurements that can be used by lower atmosphere models as well as </a:t>
            </a:r>
            <a:r>
              <a:rPr lang="en-GB" sz="1200" b="0" kern="1200" baseline="0" dirty="0" err="1">
                <a:solidFill>
                  <a:schemeClr val="tx1"/>
                </a:solidFill>
                <a:effectLst/>
                <a:latin typeface="Calibri" pitchFamily="34" charset="0"/>
                <a:ea typeface="+mn-ea"/>
                <a:cs typeface="+mn-cs"/>
              </a:rPr>
              <a:t>magnetospheric</a:t>
            </a:r>
            <a:r>
              <a:rPr lang="en-GB" sz="1200" b="0" kern="1200" baseline="0" dirty="0">
                <a:solidFill>
                  <a:schemeClr val="tx1"/>
                </a:solidFill>
                <a:effectLst/>
                <a:latin typeface="Calibri" pitchFamily="34" charset="0"/>
                <a:ea typeface="+mn-ea"/>
                <a:cs typeface="+mn-cs"/>
              </a:rPr>
              <a:t> models as boundary conditions. </a:t>
            </a:r>
          </a:p>
          <a:p>
            <a:pPr marL="285750" indent="-285750">
              <a:buFont typeface="Arial"/>
              <a:buChar char="•"/>
            </a:pPr>
            <a:r>
              <a:rPr lang="en-US" b="1" i="0" dirty="0">
                <a:solidFill>
                  <a:srgbClr val="4D4F53"/>
                </a:solidFill>
              </a:rPr>
              <a:t>Platform and Orbit:</a:t>
            </a:r>
            <a:r>
              <a:rPr lang="en-US" i="0" dirty="0">
                <a:solidFill>
                  <a:srgbClr val="4D4F53"/>
                </a:solidFill>
              </a:rPr>
              <a:t>  single platform flying in a highly elliptical orbit with an inclination above 85 deg.</a:t>
            </a:r>
          </a:p>
          <a:p>
            <a:pPr marL="285750" indent="-285750">
              <a:buFont typeface="Arial"/>
              <a:buChar char="•"/>
            </a:pPr>
            <a:r>
              <a:rPr lang="en-US" b="1" i="0" dirty="0">
                <a:solidFill>
                  <a:srgbClr val="4D4F53"/>
                </a:solidFill>
              </a:rPr>
              <a:t>Payload:</a:t>
            </a:r>
            <a:r>
              <a:rPr lang="en-US" i="0" dirty="0">
                <a:solidFill>
                  <a:srgbClr val="4D4F53"/>
                </a:solidFill>
              </a:rPr>
              <a:t> Ion Drift Meter &amp; Retarding Particle Analyzer, Ion &amp; Neutral Mass Spectrometer, Ram Wind Sensor, Cross Track Wind Sensor, Accelerometer, Particle Detector Suite, Electric Field Instrument, Magnetic Field Instrument, GNSS Receiver</a:t>
            </a:r>
          </a:p>
          <a:p>
            <a:pPr marL="285750" indent="-285750">
              <a:buFont typeface="Arial"/>
              <a:buChar char="•"/>
            </a:pPr>
            <a:r>
              <a:rPr lang="en-US" i="0" dirty="0">
                <a:solidFill>
                  <a:srgbClr val="4D4F53"/>
                </a:solidFill>
              </a:rPr>
              <a:t>Four deployable </a:t>
            </a:r>
            <a:r>
              <a:rPr lang="en-US" i="0" dirty="0" err="1">
                <a:solidFill>
                  <a:srgbClr val="4D4F53"/>
                </a:solidFill>
              </a:rPr>
              <a:t>Cubesats</a:t>
            </a:r>
            <a:r>
              <a:rPr lang="en-US" i="0" dirty="0">
                <a:solidFill>
                  <a:srgbClr val="4D4F53"/>
                </a:solidFill>
              </a:rPr>
              <a:t> that are released at 120 km altitude at selected perigee passes. </a:t>
            </a:r>
            <a:endParaRPr lang="en-US" b="1" i="0" dirty="0"/>
          </a:p>
          <a:p>
            <a:pPr marL="0" indent="0">
              <a:buFont typeface="Arial"/>
              <a:buNone/>
            </a:pPr>
            <a:endParaRPr kumimoji="0" lang="en-GB"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a:ea typeface="+mn-ea"/>
              <a:cs typeface="+mn-cs"/>
              <a:sym typeface="Helvetica Light"/>
            </a:endParaRPr>
          </a:p>
          <a:p>
            <a:pPr marL="0" marR="0" lvl="0" indent="0" algn="l" defTabSz="914400" rtl="0" eaLnBrk="1" fontAlgn="base" latinLnBrk="0" hangingPunct="1">
              <a:lnSpc>
                <a:spcPct val="100000"/>
              </a:lnSpc>
              <a:spcBef>
                <a:spcPct val="30000"/>
              </a:spcBef>
              <a:spcAft>
                <a:spcPct val="0"/>
              </a:spcAft>
              <a:buClrTx/>
              <a:buSzTx/>
              <a:buFont typeface="Arial"/>
              <a:buNone/>
              <a:tabLst/>
              <a:defRPr/>
            </a:pPr>
            <a:r>
              <a:rPr lang="fr-FR" sz="1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G-CLASS: H</a:t>
            </a:r>
            <a:r>
              <a:rPr lang="fr-FR" sz="1200" b="1" baseline="-25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fr-FR" sz="1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 </a:t>
            </a:r>
            <a:r>
              <a:rPr lang="en-GB" sz="1200" b="0" kern="1200" baseline="0" dirty="0">
                <a:solidFill>
                  <a:schemeClr val="tx1"/>
                </a:solidFill>
                <a:effectLst/>
                <a:latin typeface="Calibri" pitchFamily="34" charset="0"/>
                <a:ea typeface="+mn-ea"/>
                <a:cs typeface="+mn-cs"/>
              </a:rPr>
              <a:t>exciting mission concept which offers a remarkable range of capabilities and which could have a significant impact on the sciences of weather forecasting, hydrology, and the mountain cryosphere, as well as providing direct benefits to society. G-Class stands for Geosynchronous </a:t>
            </a:r>
            <a:r>
              <a:rPr lang="mr-IN" sz="1200" b="0" kern="1200" baseline="0" dirty="0">
                <a:solidFill>
                  <a:schemeClr val="tx1"/>
                </a:solidFill>
                <a:effectLst/>
                <a:latin typeface="Calibri" pitchFamily="34" charset="0"/>
                <a:ea typeface="+mn-ea"/>
                <a:cs typeface="+mn-cs"/>
              </a:rPr>
              <a:t>–</a:t>
            </a:r>
            <a:r>
              <a:rPr lang="en-GB" sz="1200" b="0" kern="1200" baseline="0" dirty="0">
                <a:solidFill>
                  <a:schemeClr val="tx1"/>
                </a:solidFill>
                <a:effectLst/>
                <a:latin typeface="Calibri" pitchFamily="34" charset="0"/>
                <a:ea typeface="+mn-ea"/>
                <a:cs typeface="+mn-cs"/>
              </a:rPr>
              <a:t> Continental Land-Atmosphere Sensing System and is designed to help scientists unravel details of the daily water cycle:</a:t>
            </a:r>
            <a:endParaRPr lang="en-US" dirty="0"/>
          </a:p>
          <a:p>
            <a:pPr marL="285750" indent="-285750">
              <a:buClr>
                <a:schemeClr val="accent1"/>
              </a:buClr>
              <a:buFont typeface="Arial"/>
              <a:buChar char="•"/>
            </a:pPr>
            <a:r>
              <a:rPr lang="en-US" sz="1200" dirty="0">
                <a:solidFill>
                  <a:schemeClr val="accent1">
                    <a:lumMod val="20000"/>
                    <a:lumOff val="80000"/>
                  </a:schemeClr>
                </a:solidFill>
                <a:ea typeface="Verdana"/>
              </a:rPr>
              <a:t>Improve </a:t>
            </a:r>
            <a:r>
              <a:rPr lang="en-US" sz="1200" dirty="0">
                <a:solidFill>
                  <a:schemeClr val="accent1">
                    <a:lumMod val="20000"/>
                    <a:lumOff val="80000"/>
                  </a:schemeClr>
                </a:solidFill>
              </a:rPr>
              <a:t>the prediction capability of intense rainfall and related flooding and landslides</a:t>
            </a:r>
          </a:p>
          <a:p>
            <a:pPr marL="285750" indent="-285750">
              <a:buClr>
                <a:schemeClr val="accent1"/>
              </a:buClr>
              <a:buFont typeface="Arial"/>
              <a:buChar char="•"/>
            </a:pPr>
            <a:r>
              <a:rPr lang="en-US" sz="1200" dirty="0">
                <a:solidFill>
                  <a:schemeClr val="accent1">
                    <a:lumMod val="20000"/>
                    <a:lumOff val="80000"/>
                  </a:schemeClr>
                </a:solidFill>
                <a:ea typeface="Verdana"/>
              </a:rPr>
              <a:t>Improve </a:t>
            </a:r>
            <a:r>
              <a:rPr lang="en-US" sz="1200" dirty="0">
                <a:solidFill>
                  <a:schemeClr val="accent1">
                    <a:lumMod val="20000"/>
                    <a:lumOff val="80000"/>
                  </a:schemeClr>
                </a:solidFill>
              </a:rPr>
              <a:t>our understanding of the diurnal water cycle </a:t>
            </a:r>
            <a:r>
              <a:rPr lang="en-GB" sz="1200" dirty="0">
                <a:solidFill>
                  <a:schemeClr val="accent1">
                    <a:lumMod val="20000"/>
                    <a:lumOff val="80000"/>
                  </a:schemeClr>
                </a:solidFill>
              </a:rPr>
              <a:t>especially of soil moisture in dry environments and snowmelt/re-freeze</a:t>
            </a:r>
            <a:r>
              <a:rPr lang="en-US" sz="1200" dirty="0">
                <a:solidFill>
                  <a:schemeClr val="accent1">
                    <a:lumMod val="20000"/>
                    <a:lumOff val="80000"/>
                  </a:schemeClr>
                </a:solidFill>
              </a:rPr>
              <a:t> </a:t>
            </a:r>
          </a:p>
          <a:p>
            <a:pPr marL="285750" indent="-285750">
              <a:buClr>
                <a:schemeClr val="accent1"/>
              </a:buClr>
              <a:buFont typeface="Arial"/>
              <a:buChar char="•"/>
            </a:pPr>
            <a:r>
              <a:rPr lang="en-US" sz="1200" dirty="0">
                <a:solidFill>
                  <a:schemeClr val="accent1">
                    <a:lumMod val="20000"/>
                    <a:lumOff val="80000"/>
                  </a:schemeClr>
                </a:solidFill>
                <a:ea typeface="Verdana"/>
              </a:rPr>
              <a:t>Enable </a:t>
            </a:r>
            <a:r>
              <a:rPr lang="en-US" sz="1200" dirty="0">
                <a:solidFill>
                  <a:schemeClr val="accent1">
                    <a:lumMod val="20000"/>
                    <a:lumOff val="80000"/>
                  </a:schemeClr>
                </a:solidFill>
              </a:rPr>
              <a:t>the near real time prediction of ground motion</a:t>
            </a:r>
            <a:endParaRPr lang="en-US" dirty="0"/>
          </a:p>
          <a:p>
            <a:pPr marL="285750" indent="-285750">
              <a:buFont typeface="Arial"/>
              <a:buChar char="•"/>
            </a:pPr>
            <a:r>
              <a:rPr lang="en-US" b="1" i="0" dirty="0"/>
              <a:t>Platform: </a:t>
            </a:r>
            <a:r>
              <a:rPr lang="en-US" i="0" dirty="0"/>
              <a:t>Single platform in a geosynchronous orbit slot positioned over Africa/Europe that allows for long, variable integration times from minutes to ~1 hour.</a:t>
            </a:r>
          </a:p>
          <a:p>
            <a:pPr marL="285750" indent="-285750">
              <a:buFont typeface="Arial"/>
              <a:buChar char="•"/>
            </a:pPr>
            <a:r>
              <a:rPr lang="en-US" b="1" i="0" dirty="0"/>
              <a:t>Payload:</a:t>
            </a:r>
            <a:r>
              <a:rPr lang="en-US" i="0" dirty="0"/>
              <a:t> C-band Synthetic Aperture Radar, with spot beams formed by 7 m diameter antenna.</a:t>
            </a:r>
          </a:p>
          <a:p>
            <a:pPr marL="285750" indent="-285750">
              <a:buFont typeface="Arial"/>
              <a:buChar char="•"/>
            </a:pPr>
            <a:r>
              <a:rPr lang="en-US" b="1" i="0" dirty="0"/>
              <a:t>Orbit:</a:t>
            </a:r>
            <a:r>
              <a:rPr lang="en-US" i="0" dirty="0"/>
              <a:t> launch is into a geosynchronous Low Earth Orbit (LEO). The altitude is gradually raised by electric propulsion during the first year.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970160" y="8829649"/>
            <a:ext cx="3038604" cy="465265"/>
          </a:xfrm>
          <a:prstGeom prst="rect">
            <a:avLst/>
          </a:prstGeom>
        </p:spPr>
        <p:txBody>
          <a:bodyPr/>
          <a:lstStyle/>
          <a:p>
            <a:pPr>
              <a:defRPr/>
            </a:pPr>
            <a:fld id="{D8DF57D7-2670-4E78-96DD-D9B22805124F}"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33255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effectLst>
                  <a:outerShdw blurRad="38100" dist="38100" dir="2700000" algn="tl">
                    <a:srgbClr val="000000">
                      <a:alpha val="43137"/>
                    </a:srgbClr>
                  </a:outerShdw>
                </a:effectLst>
              </a:rPr>
              <a:t>Examples in the areas of Earth, Air, Water &amp; Fire applications</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956982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lang="en-US" sz="1200" kern="1200" dirty="0">
                <a:solidFill>
                  <a:schemeClr val="tx1"/>
                </a:solidFill>
                <a:effectLst/>
                <a:latin typeface="Calibri" pitchFamily="34" charset="0"/>
                <a:ea typeface="+mn-ea"/>
                <a:cs typeface="+mn-cs"/>
              </a:rPr>
              <a:t>Today that all land masses are observed every 5 days at 10m with Sentinel 2 and every 12 days at 20m with Sentinel 1. This never happened before.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lang="en-US" sz="1200" kern="1200" dirty="0">
                <a:solidFill>
                  <a:schemeClr val="tx1"/>
                </a:solidFill>
                <a:effectLst/>
                <a:latin typeface="Calibri" pitchFamily="34" charset="0"/>
                <a:ea typeface="+mn-ea"/>
                <a:cs typeface="+mn-cs"/>
              </a:rPr>
              <a:t>Open Data Policy</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lang="en-US" altLang="en-US" sz="1200" kern="1200" dirty="0">
                <a:solidFill>
                  <a:schemeClr val="tx1"/>
                </a:solidFill>
                <a:effectLst/>
                <a:latin typeface="Calibri" pitchFamily="34" charset="0"/>
                <a:ea typeface="+mn-ea"/>
                <a:cs typeface="+mn-cs"/>
              </a:rPr>
              <a:t>150Tbytes of data per day are distributed to users</a:t>
            </a:r>
            <a:r>
              <a:rPr lang="en-US" sz="1200" kern="1200" dirty="0">
                <a:solidFill>
                  <a:schemeClr val="tx1"/>
                </a:solidFill>
                <a:effectLst/>
                <a:latin typeface="Calibri"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lang="en-US" altLang="en-US" sz="1200" kern="1200" dirty="0">
                <a:solidFill>
                  <a:schemeClr val="tx1"/>
                </a:solidFill>
                <a:effectLst/>
                <a:latin typeface="Calibri" pitchFamily="34" charset="0"/>
                <a:ea typeface="+mn-ea"/>
                <a:cs typeface="+mn-cs"/>
              </a:rPr>
              <a:t>Supports the 6 Copernicus operational services: Land, Atmos, Ocean, Climate, Disaster, Security.</a:t>
            </a:r>
            <a:endParaRPr lang="en-US" altLang="en-US" dirty="0"/>
          </a:p>
          <a:p>
            <a:pPr marL="0" indent="0">
              <a:spcBef>
                <a:spcPct val="20000"/>
              </a:spcBef>
              <a:buFont typeface="Wingdings" pitchFamily="2" charset="2"/>
              <a:buNone/>
            </a:pPr>
            <a:endParaRPr lang="de-DE" altLang="en-US" b="0" dirty="0">
              <a:cs typeface="Times New Roman" pitchFamily="18"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862013" rtl="0" eaLnBrk="1" fontAlgn="base" latinLnBrk="0" hangingPunct="1">
              <a:lnSpc>
                <a:spcPct val="100000"/>
              </a:lnSpc>
              <a:spcBef>
                <a:spcPct val="0"/>
              </a:spcBef>
              <a:spcAft>
                <a:spcPct val="0"/>
              </a:spcAft>
              <a:buClrTx/>
              <a:buSzTx/>
              <a:buFontTx/>
              <a:buNone/>
              <a:tabLst/>
              <a:defRPr/>
            </a:pPr>
            <a:fld id="{333A6DFB-C0BF-4D3E-AAB2-1A118FFC2FCD}" type="slidenum">
              <a:rPr kumimoji="0" lang="en-US" altLang="en-US" sz="11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15</a:t>
            </a:fld>
            <a:endParaRPr kumimoji="0" lang="en-US" altLang="en-US" sz="11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33709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Kick-Off &amp; Progress</a:t>
            </a:r>
            <a:endParaRPr lang="en-GB" sz="1200" b="1"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endParaRPr>
          </a:p>
          <a:p>
            <a:pPr marL="342900" indent="-342900" algn="l">
              <a:buFont typeface="Arial" panose="020B0604020202020204" pitchFamily="34" charset="0"/>
              <a:buChar char="•"/>
            </a:pPr>
            <a:r>
              <a:rPr lang="en-GB" sz="1200"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Potential Sentinel expansion system study activities initiated</a:t>
            </a:r>
          </a:p>
          <a:p>
            <a:pPr marL="342900" indent="-342900" algn="l">
              <a:buFont typeface="Arial" panose="020B0604020202020204" pitchFamily="34" charset="0"/>
              <a:buChar char="•"/>
            </a:pPr>
            <a:r>
              <a:rPr lang="en-GB" sz="1200"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End-to-end performance simulation campaigns </a:t>
            </a:r>
          </a:p>
          <a:p>
            <a:pPr marL="342900" indent="-342900" algn="l">
              <a:buFont typeface="Arial" panose="020B0604020202020204" pitchFamily="34" charset="0"/>
              <a:buChar char="•"/>
            </a:pPr>
            <a:r>
              <a:rPr lang="en-GB" sz="1200"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Scientific studies in support of mission requirements definition</a:t>
            </a:r>
          </a:p>
          <a:p>
            <a:pPr marL="342900" indent="-342900" algn="l">
              <a:buFont typeface="Arial" panose="020B0604020202020204" pitchFamily="34" charset="0"/>
              <a:buChar char="•"/>
            </a:pPr>
            <a:r>
              <a:rPr lang="en-GB" sz="1200" kern="1200" dirty="0">
                <a:solidFill>
                  <a:schemeClr val="tx1"/>
                </a:solidFill>
                <a:effectLst>
                  <a:outerShdw blurRad="38100" dist="38100" dir="2700000" algn="tl">
                    <a:srgbClr val="000000">
                      <a:alpha val="43137"/>
                    </a:srgbClr>
                  </a:outerShdw>
                </a:effectLst>
                <a:latin typeface="Calibri" pitchFamily="34" charset="0"/>
                <a:ea typeface="Times New Roman" panose="02020603050405020304" pitchFamily="18" charset="0"/>
                <a:cs typeface="+mn-cs"/>
              </a:rPr>
              <a:t>Pre-developments of most critical technologies. </a:t>
            </a:r>
          </a:p>
          <a:p>
            <a:pPr>
              <a:spcAft>
                <a:spcPts val="600"/>
              </a:spcAft>
            </a:pPr>
            <a:endParaRPr lang="en-US" sz="1400" b="1" dirty="0">
              <a:solidFill>
                <a:srgbClr val="FFFFFF"/>
              </a:solidFill>
              <a:effectLst>
                <a:outerShdw blurRad="38100" dist="38100" dir="2700000" algn="tl">
                  <a:srgbClr val="000000">
                    <a:alpha val="43137"/>
                  </a:srgbClr>
                </a:outerShdw>
              </a:effectLst>
            </a:endParaRPr>
          </a:p>
          <a:p>
            <a:pPr>
              <a:spcAft>
                <a:spcPts val="600"/>
              </a:spcAft>
            </a:pPr>
            <a:r>
              <a:rPr lang="en-US" sz="1400" b="1" dirty="0">
                <a:solidFill>
                  <a:srgbClr val="FFFFFF"/>
                </a:solidFill>
                <a:effectLst>
                  <a:outerShdw blurRad="38100" dist="38100" dir="2700000" algn="tl">
                    <a:srgbClr val="000000">
                      <a:alpha val="43137"/>
                    </a:srgbClr>
                  </a:outerShdw>
                </a:effectLst>
              </a:rPr>
              <a:t>Copernicus Long Term Scenario </a:t>
            </a:r>
          </a:p>
          <a:p>
            <a:pPr marL="342900" indent="-342900">
              <a:spcBef>
                <a:spcPts val="600"/>
              </a:spcBef>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rPr>
              <a:t>20 new spacecraft</a:t>
            </a:r>
          </a:p>
          <a:p>
            <a:pPr marL="342900" indent="-342900">
              <a:spcBef>
                <a:spcPts val="600"/>
              </a:spcBef>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rPr>
              <a:t>6 new mission domains: </a:t>
            </a:r>
            <a:r>
              <a:rPr lang="en-GB" dirty="0">
                <a:solidFill>
                  <a:srgbClr val="FFFFFF"/>
                </a:solidFill>
                <a:effectLst>
                  <a:outerShdw blurRad="38100" dist="38100" dir="2700000" algn="tl">
                    <a:srgbClr val="000000">
                      <a:alpha val="43137"/>
                    </a:srgbClr>
                  </a:outerShdw>
                </a:effectLst>
              </a:rPr>
              <a:t>CO</a:t>
            </a:r>
            <a:r>
              <a:rPr lang="en-GB" baseline="-25000" dirty="0">
                <a:solidFill>
                  <a:srgbClr val="FFFFFF"/>
                </a:solidFill>
                <a:effectLst>
                  <a:outerShdw blurRad="38100" dist="38100" dir="2700000" algn="tl">
                    <a:srgbClr val="000000">
                      <a:alpha val="43137"/>
                    </a:srgbClr>
                  </a:outerShdw>
                </a:effectLst>
              </a:rPr>
              <a:t>2</a:t>
            </a:r>
            <a:r>
              <a:rPr lang="en-GB" dirty="0">
                <a:solidFill>
                  <a:srgbClr val="FFFFFF"/>
                </a:solidFill>
                <a:effectLst>
                  <a:outerShdw blurRad="38100" dist="38100" dir="2700000" algn="tl">
                    <a:srgbClr val="000000">
                      <a:alpha val="43137"/>
                    </a:srgbClr>
                  </a:outerShdw>
                </a:effectLst>
              </a:rPr>
              <a:t> imaging spectrometry, thermal / hyperspectral / microwave imaging, etc.</a:t>
            </a:r>
          </a:p>
          <a:p>
            <a:pPr marL="342900" indent="-342900">
              <a:spcBef>
                <a:spcPts val="600"/>
              </a:spcBef>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rPr>
              <a:t>Integration of NewSpace and national mission data</a:t>
            </a:r>
          </a:p>
          <a:p>
            <a:pPr marL="342900" indent="-342900">
              <a:spcBef>
                <a:spcPts val="600"/>
              </a:spcBef>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rPr>
              <a:t>Sophisticated, operational data access </a:t>
            </a:r>
          </a:p>
          <a:p>
            <a:pPr marL="342900" indent="-342900">
              <a:buFontTx/>
              <a:buChar char="-"/>
            </a:pPr>
            <a:endParaRPr lang="en-US" sz="1400" dirty="0">
              <a:solidFill>
                <a:srgbClr val="FFFFFF"/>
              </a:solidFill>
              <a:effectLst>
                <a:outerShdw blurRad="38100" dist="38100" dir="2700000" algn="tl">
                  <a:srgbClr val="000000">
                    <a:alpha val="43137"/>
                  </a:srgbClr>
                </a:outerShdw>
              </a:effectLst>
            </a:endParaRPr>
          </a:p>
          <a:p>
            <a:r>
              <a:rPr lang="en-US" sz="1400" b="1" dirty="0">
                <a:solidFill>
                  <a:srgbClr val="FFFFFF"/>
                </a:solidFill>
                <a:effectLst>
                  <a:outerShdw blurRad="38100" dist="38100" dir="2700000" algn="tl">
                    <a:srgbClr val="000000">
                      <a:alpha val="43137"/>
                    </a:srgbClr>
                  </a:outerShdw>
                </a:effectLst>
              </a:rPr>
              <a:t>Cost Estimate for Space: 8 Bn Euro (EU MFF + ESA CM)</a:t>
            </a:r>
          </a:p>
          <a:p>
            <a:endParaRPr lang="en-US" sz="1050" b="1" dirty="0">
              <a:solidFill>
                <a:srgbClr val="FFFFFF"/>
              </a:solidFill>
              <a:effectLst>
                <a:outerShdw blurRad="38100" dist="38100" dir="2700000" algn="tl">
                  <a:srgbClr val="000000">
                    <a:alpha val="43137"/>
                  </a:srgbClr>
                </a:outerShdw>
              </a:effectLst>
            </a:endParaRPr>
          </a:p>
          <a:p>
            <a:r>
              <a:rPr lang="en-US" sz="1400" b="1" dirty="0">
                <a:solidFill>
                  <a:srgbClr val="FFFFFF"/>
                </a:solidFill>
                <a:effectLst>
                  <a:outerShdw blurRad="38100" dist="38100" dir="2700000" algn="tl">
                    <a:srgbClr val="000000">
                      <a:alpha val="43137"/>
                    </a:srgbClr>
                  </a:outerShdw>
                </a:effectLst>
              </a:rPr>
              <a:t>CM19 proposal: 1,4 bn Euro (+0,6 bn at CM22/25)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0409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effectLst>
                  <a:outerShdw blurRad="38100" dist="38100" dir="2700000" algn="tl">
                    <a:srgbClr val="000000">
                      <a:alpha val="43137"/>
                    </a:srgbClr>
                  </a:outerShdw>
                </a:effectLst>
              </a:rPr>
              <a:t>Examples in the areas of Earth, Air, Water &amp; Fire applications</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252129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kern="1200" dirty="0">
                <a:solidFill>
                  <a:schemeClr val="tx1"/>
                </a:solidFill>
                <a:effectLst/>
                <a:latin typeface="Calibri" pitchFamily="34" charset="0"/>
                <a:ea typeface="+mn-ea"/>
                <a:cs typeface="+mn-cs"/>
              </a:rPr>
              <a:t>The ESA CCI programme directly responds to requirements for satellite-observed Essential Climate Variables defined by GCOS on behalf of UNFCCC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GB"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sz="1200" kern="1200" dirty="0">
                <a:solidFill>
                  <a:schemeClr val="tx1"/>
                </a:solidFill>
                <a:effectLst/>
                <a:latin typeface="Calibri" pitchFamily="34" charset="0"/>
                <a:ea typeface="+mn-ea"/>
                <a:cs typeface="+mn-cs"/>
              </a:rPr>
              <a:t>Activity is driven by </a:t>
            </a:r>
            <a:r>
              <a:rPr lang="en-GB" sz="1200" b="1" kern="1200" dirty="0">
                <a:solidFill>
                  <a:schemeClr val="tx1"/>
                </a:solidFill>
                <a:effectLst/>
                <a:latin typeface="Calibri" pitchFamily="34" charset="0"/>
                <a:ea typeface="+mn-ea"/>
                <a:cs typeface="+mn-cs"/>
              </a:rPr>
              <a:t>climate user requirements </a:t>
            </a:r>
            <a:r>
              <a:rPr lang="en-GB" sz="1200" kern="1200" dirty="0">
                <a:solidFill>
                  <a:schemeClr val="tx1"/>
                </a:solidFill>
                <a:effectLst/>
                <a:latin typeface="Calibri" pitchFamily="34" charset="0"/>
                <a:ea typeface="+mn-ea"/>
                <a:cs typeface="+mn-cs"/>
              </a:rPr>
              <a:t>defined by GCOS, under authoritative advice from CSAB, and strong coordination with the international Space Agencies response to GCOS via the Joint CEOS/CGMS Working Group on Climate (WGClimate). </a:t>
            </a:r>
            <a:endParaRPr lang="en-GB" dirty="0">
              <a:effectLst/>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u="sng"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0" u="sng" kern="1200" dirty="0">
                <a:solidFill>
                  <a:schemeClr val="tx1"/>
                </a:solidFill>
                <a:effectLst/>
                <a:latin typeface="Calibri" pitchFamily="34" charset="0"/>
                <a:ea typeface="+mn-ea"/>
                <a:cs typeface="+mn-cs"/>
              </a:rPr>
              <a:t>The CCI programme objectives</a:t>
            </a:r>
          </a:p>
          <a:p>
            <a:pPr marL="171450" indent="-171450">
              <a:buFont typeface="Arial" panose="020B0604020202020204" pitchFamily="34" charset="0"/>
              <a:buChar char="•"/>
            </a:pPr>
            <a:r>
              <a:rPr lang="en-GB" sz="1200" b="1" kern="1200" dirty="0">
                <a:solidFill>
                  <a:schemeClr val="tx1"/>
                </a:solidFill>
                <a:effectLst/>
                <a:latin typeface="Calibri" pitchFamily="34" charset="0"/>
                <a:ea typeface="+mn-ea"/>
                <a:cs typeface="+mn-cs"/>
              </a:rPr>
              <a:t>research</a:t>
            </a:r>
            <a:r>
              <a:rPr lang="en-GB" sz="1200" kern="1200" dirty="0">
                <a:solidFill>
                  <a:schemeClr val="tx1"/>
                </a:solidFill>
                <a:effectLst/>
                <a:latin typeface="Calibri" pitchFamily="34" charset="0"/>
                <a:ea typeface="+mn-ea"/>
                <a:cs typeface="+mn-cs"/>
              </a:rPr>
              <a:t>, </a:t>
            </a:r>
            <a:r>
              <a:rPr lang="en-GB" sz="1200" b="1" kern="1200" dirty="0">
                <a:solidFill>
                  <a:schemeClr val="tx1"/>
                </a:solidFill>
                <a:effectLst/>
                <a:latin typeface="Calibri" pitchFamily="34" charset="0"/>
                <a:ea typeface="+mn-ea"/>
                <a:cs typeface="+mn-cs"/>
              </a:rPr>
              <a:t>development</a:t>
            </a:r>
            <a:r>
              <a:rPr lang="en-GB" sz="1200" kern="1200" dirty="0">
                <a:solidFill>
                  <a:schemeClr val="tx1"/>
                </a:solidFill>
                <a:effectLst/>
                <a:latin typeface="Calibri" pitchFamily="34" charset="0"/>
                <a:ea typeface="+mn-ea"/>
                <a:cs typeface="+mn-cs"/>
              </a:rPr>
              <a:t>, </a:t>
            </a:r>
            <a:r>
              <a:rPr lang="en-GB" sz="1200" b="1" kern="1200" dirty="0">
                <a:solidFill>
                  <a:schemeClr val="tx1"/>
                </a:solidFill>
                <a:effectLst/>
                <a:latin typeface="Calibri" pitchFamily="34" charset="0"/>
                <a:ea typeface="+mn-ea"/>
                <a:cs typeface="+mn-cs"/>
              </a:rPr>
              <a:t>qualification </a:t>
            </a:r>
            <a:r>
              <a:rPr lang="en-GB" sz="1200" kern="1200" dirty="0">
                <a:solidFill>
                  <a:schemeClr val="tx1"/>
                </a:solidFill>
                <a:effectLst/>
                <a:latin typeface="Calibri" pitchFamily="34" charset="0"/>
                <a:ea typeface="+mn-ea"/>
                <a:cs typeface="+mn-cs"/>
              </a:rPr>
              <a:t>and </a:t>
            </a:r>
            <a:r>
              <a:rPr lang="en-GB" sz="1200" b="1" kern="1200" dirty="0">
                <a:solidFill>
                  <a:schemeClr val="tx1"/>
                </a:solidFill>
                <a:effectLst/>
                <a:latin typeface="Calibri" pitchFamily="34" charset="0"/>
                <a:ea typeface="+mn-ea"/>
                <a:cs typeface="+mn-cs"/>
              </a:rPr>
              <a:t>delivery to users </a:t>
            </a:r>
            <a:r>
              <a:rPr lang="en-GB" sz="1200" kern="1200" dirty="0">
                <a:solidFill>
                  <a:schemeClr val="tx1"/>
                </a:solidFill>
                <a:effectLst/>
                <a:latin typeface="Calibri" pitchFamily="34" charset="0"/>
                <a:ea typeface="+mn-ea"/>
                <a:cs typeface="+mn-cs"/>
              </a:rPr>
              <a:t>of pre-operational ECV products i.e </a:t>
            </a:r>
            <a:r>
              <a:rPr lang="en-US" sz="1200" kern="1200" dirty="0">
                <a:solidFill>
                  <a:schemeClr val="tx1"/>
                </a:solidFill>
                <a:effectLst/>
                <a:latin typeface="Calibri" pitchFamily="34" charset="0"/>
                <a:ea typeface="+mn-ea"/>
                <a:cs typeface="+mn-cs"/>
              </a:rPr>
              <a:t>robust, long-term, global Climate Data Records </a:t>
            </a:r>
            <a:endParaRPr lang="en-GB" sz="1200" kern="1200" dirty="0">
              <a:solidFill>
                <a:schemeClr val="tx1"/>
              </a:solidFill>
              <a:effectLst/>
              <a:latin typeface="Calibri" pitchFamily="34" charset="0"/>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Calibri" pitchFamily="34" charset="0"/>
                <a:ea typeface="+mn-ea"/>
                <a:cs typeface="+mn-cs"/>
              </a:rPr>
              <a:t>definition</a:t>
            </a:r>
            <a:r>
              <a:rPr lang="en-GB" sz="1200" kern="1200" dirty="0">
                <a:solidFill>
                  <a:schemeClr val="tx1"/>
                </a:solidFill>
                <a:effectLst/>
                <a:latin typeface="Calibri" pitchFamily="34" charset="0"/>
                <a:ea typeface="+mn-ea"/>
                <a:cs typeface="+mn-cs"/>
              </a:rPr>
              <a:t>, </a:t>
            </a:r>
            <a:r>
              <a:rPr lang="en-GB" sz="1200" b="1" kern="1200" dirty="0">
                <a:solidFill>
                  <a:schemeClr val="tx1"/>
                </a:solidFill>
                <a:effectLst/>
                <a:latin typeface="Calibri" pitchFamily="34" charset="0"/>
                <a:ea typeface="+mn-ea"/>
                <a:cs typeface="+mn-cs"/>
              </a:rPr>
              <a:t>sizing </a:t>
            </a:r>
            <a:r>
              <a:rPr lang="en-GB" sz="1200" kern="1200" dirty="0">
                <a:solidFill>
                  <a:schemeClr val="tx1"/>
                </a:solidFill>
                <a:effectLst/>
                <a:latin typeface="Calibri" pitchFamily="34" charset="0"/>
                <a:ea typeface="+mn-ea"/>
                <a:cs typeface="+mn-cs"/>
              </a:rPr>
              <a:t>and </a:t>
            </a:r>
            <a:r>
              <a:rPr lang="en-GB" sz="1200" b="1" kern="1200" dirty="0">
                <a:solidFill>
                  <a:schemeClr val="tx1"/>
                </a:solidFill>
                <a:effectLst/>
                <a:latin typeface="Calibri" pitchFamily="34" charset="0"/>
                <a:ea typeface="+mn-ea"/>
                <a:cs typeface="+mn-cs"/>
              </a:rPr>
              <a:t>demonstration </a:t>
            </a:r>
            <a:r>
              <a:rPr lang="en-GB" sz="1200" kern="1200" dirty="0">
                <a:solidFill>
                  <a:schemeClr val="tx1"/>
                </a:solidFill>
                <a:effectLst/>
                <a:latin typeface="Calibri" pitchFamily="34" charset="0"/>
                <a:ea typeface="+mn-ea"/>
                <a:cs typeface="+mn-cs"/>
              </a:rPr>
              <a:t>of ECV processing systems </a:t>
            </a:r>
          </a:p>
          <a:p>
            <a:pPr marL="171450" indent="-171450">
              <a:buFont typeface="Arial" panose="020B0604020202020204" pitchFamily="34" charset="0"/>
              <a:buChar char="•"/>
            </a:pPr>
            <a:r>
              <a:rPr lang="en-GB" sz="1200" b="1" kern="1200" dirty="0">
                <a:solidFill>
                  <a:schemeClr val="tx1"/>
                </a:solidFill>
                <a:effectLst/>
                <a:latin typeface="Calibri" pitchFamily="34" charset="0"/>
                <a:ea typeface="+mn-ea"/>
                <a:cs typeface="+mn-cs"/>
              </a:rPr>
              <a:t>transfer </a:t>
            </a:r>
            <a:r>
              <a:rPr lang="en-GB" sz="1200" kern="1200" dirty="0">
                <a:solidFill>
                  <a:schemeClr val="tx1"/>
                </a:solidFill>
                <a:effectLst/>
                <a:latin typeface="Calibri" pitchFamily="34" charset="0"/>
                <a:ea typeface="+mn-ea"/>
                <a:cs typeface="+mn-cs"/>
              </a:rPr>
              <a:t>of ECV production to operational entities outside ESA (13 to C3S to date)</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Calibri" pitchFamily="34" charset="0"/>
                <a:ea typeface="+mn-ea"/>
                <a:cs typeface="+mn-cs"/>
              </a:rPr>
              <a:t>involves </a:t>
            </a:r>
            <a:r>
              <a:rPr lang="en-US" sz="1200" b="1" kern="1200" dirty="0">
                <a:solidFill>
                  <a:schemeClr val="tx1"/>
                </a:solidFill>
                <a:effectLst/>
                <a:latin typeface="Calibri" pitchFamily="34" charset="0"/>
                <a:ea typeface="+mn-ea"/>
                <a:cs typeface="+mn-cs"/>
              </a:rPr>
              <a:t>over 100 European </a:t>
            </a:r>
            <a:r>
              <a:rPr lang="en-US" sz="1200" b="0" kern="1200" dirty="0">
                <a:solidFill>
                  <a:schemeClr val="tx1"/>
                </a:solidFill>
                <a:effectLst/>
                <a:latin typeface="Calibri" pitchFamily="34" charset="0"/>
                <a:ea typeface="+mn-ea"/>
                <a:cs typeface="+mn-cs"/>
              </a:rPr>
              <a:t>research and private sector organizations </a:t>
            </a:r>
            <a:r>
              <a:rPr lang="en-US" sz="1200" kern="1200" dirty="0">
                <a:solidFill>
                  <a:schemeClr val="tx1"/>
                </a:solidFill>
                <a:effectLst/>
                <a:latin typeface="Calibri" pitchFamily="34" charset="0"/>
                <a:ea typeface="+mn-ea"/>
                <a:cs typeface="+mn-cs"/>
              </a:rPr>
              <a:t>and </a:t>
            </a:r>
            <a:r>
              <a:rPr lang="en-US" sz="1200" b="1" kern="1200" dirty="0">
                <a:solidFill>
                  <a:schemeClr val="tx1"/>
                </a:solidFill>
                <a:effectLst/>
                <a:latin typeface="Calibri" pitchFamily="34" charset="0"/>
                <a:ea typeface="+mn-ea"/>
                <a:cs typeface="+mn-cs"/>
              </a:rPr>
              <a:t>450 climate scientists </a:t>
            </a:r>
            <a:r>
              <a:rPr lang="en-US" sz="1200" kern="1200" dirty="0">
                <a:solidFill>
                  <a:schemeClr val="tx1"/>
                </a:solidFill>
                <a:effectLst/>
                <a:latin typeface="Calibri" pitchFamily="34" charset="0"/>
                <a:ea typeface="+mn-ea"/>
                <a:cs typeface="+mn-cs"/>
              </a:rPr>
              <a:t>and technical specialists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Calibri" pitchFamily="34" charset="0"/>
                <a:ea typeface="+mn-ea"/>
                <a:cs typeface="+mn-cs"/>
              </a:rPr>
              <a:t>exploits ESA’s </a:t>
            </a:r>
            <a:r>
              <a:rPr lang="en-GB" sz="1200" b="0" i="0" u="none" strike="noStrike" kern="1200" dirty="0">
                <a:solidFill>
                  <a:schemeClr val="tx1"/>
                </a:solidFill>
                <a:effectLst/>
                <a:latin typeface="Calibri" pitchFamily="34" charset="0"/>
                <a:ea typeface="+mn-ea"/>
                <a:cs typeface="+mn-cs"/>
              </a:rPr>
              <a:t>c40 years EO data archive; data from ongoing and planned ESA missions, the Copernicus Sentinel constellation and Third-party missions</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Calibri" pitchFamily="34" charset="0"/>
                <a:ea typeface="+mn-ea"/>
                <a:cs typeface="+mn-cs"/>
              </a:rPr>
              <a:t>CCI comprises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Calibri" pitchFamily="34" charset="0"/>
                <a:ea typeface="+mn-ea"/>
                <a:cs typeface="+mn-cs"/>
              </a:rPr>
              <a:t>23 parallel ECV projects (new projects started in 2018)</a:t>
            </a:r>
          </a:p>
          <a:p>
            <a:pPr marL="628650" lvl="1" indent="-171450">
              <a:buFont typeface="Arial" panose="020B0604020202020204" pitchFamily="34" charset="0"/>
              <a:buChar char="•"/>
            </a:pPr>
            <a:r>
              <a:rPr lang="en-US" sz="1200" b="0" kern="1200" dirty="0">
                <a:solidFill>
                  <a:schemeClr val="tx1"/>
                </a:solidFill>
                <a:effectLst/>
                <a:latin typeface="Calibri" pitchFamily="34" charset="0"/>
                <a:ea typeface="+mn-ea"/>
                <a:cs typeface="+mn-cs"/>
              </a:rPr>
              <a:t>CMUG - a </a:t>
            </a:r>
            <a:r>
              <a:rPr lang="en-US" sz="1200" b="0" i="0" u="none" strike="noStrike" kern="1200" dirty="0">
                <a:solidFill>
                  <a:schemeClr val="tx1"/>
                </a:solidFill>
                <a:effectLst/>
                <a:latin typeface="Calibri" pitchFamily="34" charset="0"/>
                <a:ea typeface="+mn-ea"/>
                <a:cs typeface="+mn-cs"/>
              </a:rPr>
              <a:t>Dedicated climate modeling user project for assessment of the data</a:t>
            </a:r>
            <a:r>
              <a:rPr lang="en-US" sz="1200" b="0" i="0" u="none" strike="noStrike" kern="1200" baseline="0" dirty="0">
                <a:solidFill>
                  <a:schemeClr val="tx1"/>
                </a:solidFill>
                <a:effectLst/>
                <a:latin typeface="Calibri" pitchFamily="34" charset="0"/>
                <a:ea typeface="+mn-ea"/>
                <a:cs typeface="+mn-cs"/>
              </a:rPr>
              <a:t> </a:t>
            </a:r>
            <a:r>
              <a:rPr lang="en-US" sz="1200" b="0" i="0" u="none" strike="noStrike" kern="1200" dirty="0">
                <a:solidFill>
                  <a:schemeClr val="tx1"/>
                </a:solidFill>
                <a:effectLst/>
                <a:latin typeface="Calibri" pitchFamily="34" charset="0"/>
                <a:ea typeface="+mn-ea"/>
                <a:cs typeface="+mn-cs"/>
              </a:rPr>
              <a:t>products</a:t>
            </a:r>
            <a:r>
              <a:rPr lang="en-US" sz="1200" b="0" i="0" u="none" strike="noStrike" kern="1200" baseline="0" dirty="0">
                <a:solidFill>
                  <a:schemeClr val="tx1"/>
                </a:solidFill>
                <a:effectLst/>
                <a:latin typeface="Calibri" pitchFamily="34" charset="0"/>
                <a:ea typeface="+mn-ea"/>
                <a:cs typeface="+mn-cs"/>
              </a:rPr>
              <a:t> AND support research spanning ECVs (cross ECV research)</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Calibri" pitchFamily="34" charset="0"/>
                <a:ea typeface="+mn-ea"/>
                <a:cs typeface="+mn-cs"/>
              </a:rPr>
              <a:t>Open Data Portal </a:t>
            </a:r>
            <a:r>
              <a:rPr lang="en-US" sz="1200" b="0" i="0" u="none" strike="noStrike" kern="1200" dirty="0">
                <a:solidFill>
                  <a:schemeClr val="tx1"/>
                </a:solidFill>
                <a:effectLst/>
                <a:latin typeface="Calibri" pitchFamily="34" charset="0"/>
                <a:ea typeface="+mn-ea"/>
                <a:cs typeface="+mn-cs"/>
              </a:rPr>
              <a:t>- providing free and open access to all CCI data products </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ffectLst/>
                <a:latin typeface="Calibri" pitchFamily="34" charset="0"/>
                <a:ea typeface="+mn-ea"/>
                <a:cs typeface="+mn-cs"/>
              </a:rPr>
              <a:t>CCI Toolbox – a platform </a:t>
            </a:r>
            <a:r>
              <a:rPr lang="en-US" sz="1200" b="0" i="0" u="none" strike="noStrike" kern="1200" dirty="0">
                <a:solidFill>
                  <a:schemeClr val="tx1"/>
                </a:solidFill>
                <a:effectLst/>
                <a:latin typeface="Calibri" pitchFamily="34" charset="0"/>
                <a:ea typeface="+mn-ea"/>
                <a:cs typeface="+mn-cs"/>
              </a:rPr>
              <a:t>to facilitate the scientific analysis and visualization of the CCI ECV data products</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dirty="0">
                <a:solidFill>
                  <a:schemeClr val="tx1"/>
                </a:solidFill>
                <a:effectLst/>
                <a:latin typeface="Calibri" pitchFamily="34" charset="0"/>
                <a:ea typeface="+mn-ea"/>
                <a:cs typeface="+mn-cs"/>
              </a:rPr>
              <a:t>Plus two cross-ECV projects: </a:t>
            </a:r>
            <a:r>
              <a:rPr lang="en-US" sz="1200" b="0" i="0" u="none" strike="noStrike" kern="1200" dirty="0">
                <a:solidFill>
                  <a:schemeClr val="tx1"/>
                </a:solidFill>
                <a:effectLst/>
                <a:latin typeface="Calibri" pitchFamily="34" charset="0"/>
                <a:ea typeface="+mn-ea"/>
                <a:cs typeface="+mn-cs"/>
                <a:sym typeface="Wingdings" pitchFamily="2" charset="2"/>
              </a:rPr>
              <a:t> </a:t>
            </a:r>
            <a:r>
              <a:rPr lang="en-US" sz="1200" b="0" i="0" u="none" strike="noStrike" kern="1200" dirty="0">
                <a:solidFill>
                  <a:schemeClr val="tx1"/>
                </a:solidFill>
                <a:effectLst/>
                <a:latin typeface="Calibri" pitchFamily="34" charset="0"/>
                <a:ea typeface="+mn-ea"/>
                <a:cs typeface="+mn-cs"/>
              </a:rPr>
              <a:t>Sea level budget closure project and RECCAP-2 ( which is sup</a:t>
            </a:r>
            <a:r>
              <a:rPr lang="en-GB" sz="1200" b="0" i="0" u="none" strike="noStrike" kern="1200" dirty="0">
                <a:solidFill>
                  <a:schemeClr val="tx1"/>
                </a:solidFill>
                <a:effectLst/>
                <a:latin typeface="Calibri" pitchFamily="34" charset="0"/>
                <a:ea typeface="+mn-ea"/>
                <a:cs typeface="+mn-cs"/>
              </a:rPr>
              <a:t>porting the analysis of regional carbon budgets) </a:t>
            </a:r>
            <a:endParaRPr lang="en-US" sz="1200" b="0" i="0" u="none" strike="noStrike" kern="1200" dirty="0">
              <a:solidFill>
                <a:schemeClr val="tx1"/>
              </a:solidFill>
              <a:effectLst/>
              <a:latin typeface="Calibri" pitchFamily="34" charset="0"/>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4010105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265086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kern="1200" dirty="0">
                <a:solidFill>
                  <a:schemeClr val="tx1"/>
                </a:solidFill>
                <a:effectLst/>
                <a:latin typeface="Calibri" pitchFamily="34" charset="0"/>
                <a:ea typeface="+mn-ea"/>
                <a:cs typeface="+mn-cs"/>
              </a:rPr>
              <a:t>This ESA programme has been instrumental in bringing impetus to Space Agencies collective response to requirements of the Global Climate Observing System (GCOS) </a:t>
            </a:r>
          </a:p>
          <a:p>
            <a:pPr marL="171450" indent="-171450">
              <a:buFont typeface="Arial" charset="0"/>
              <a:buChar char="•"/>
            </a:pPr>
            <a:endParaRPr lang="en-GB" dirty="0"/>
          </a:p>
          <a:p>
            <a:pPr marL="171450" indent="-171450">
              <a:buFont typeface="Arial" charset="0"/>
              <a:buChar char="•"/>
            </a:pPr>
            <a:r>
              <a:rPr lang="en-GB" dirty="0"/>
              <a:t>Brought together</a:t>
            </a:r>
            <a:r>
              <a:rPr lang="en-GB" baseline="0" dirty="0"/>
              <a:t> and harnessed the climate knowledge and technical capabilities across ESA Member states </a:t>
            </a:r>
            <a:r>
              <a:rPr lang="mr-IN" baseline="0" dirty="0"/>
              <a:t>–</a:t>
            </a:r>
            <a:r>
              <a:rPr lang="en-GB" baseline="0" dirty="0"/>
              <a:t> 450 European scientists across 178 institutions (academic and private sector)</a:t>
            </a:r>
          </a:p>
          <a:p>
            <a:pPr marL="171450" indent="-171450">
              <a:buFont typeface="Arial" charset="0"/>
              <a:buChar char="•"/>
            </a:pPr>
            <a:endParaRPr lang="en-GB" baseline="0" dirty="0"/>
          </a:p>
          <a:p>
            <a:pPr marL="171450" indent="-171450">
              <a:buFont typeface="Arial" charset="0"/>
              <a:buChar char="•"/>
            </a:pPr>
            <a:r>
              <a:rPr lang="en-GB" baseline="0" dirty="0"/>
              <a:t>21 CCI projects are undertaking the R&amp;D to produce global, consistent long term data records from the satellite EO archive that work towards or meet the stringent requirements specified by GCOS </a:t>
            </a:r>
          </a:p>
          <a:p>
            <a:pPr marL="171450" indent="-171450">
              <a:buFont typeface="Arial" charset="0"/>
              <a:buChar char="•"/>
            </a:pPr>
            <a:endParaRPr lang="en-GB" baseline="0" dirty="0"/>
          </a:p>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r>
              <a:rPr lang="en-GB" baseline="0" dirty="0"/>
              <a:t>13 ECVs completed and transferred to operational use with Copernicus Climate Change Service. C3S will </a:t>
            </a:r>
            <a:r>
              <a:rPr lang="en-US" sz="1200" kern="1200" dirty="0">
                <a:solidFill>
                  <a:schemeClr val="tx1"/>
                </a:solidFill>
                <a:effectLst/>
                <a:latin typeface="Calibri" pitchFamily="34" charset="0"/>
                <a:ea typeface="+mn-ea"/>
                <a:cs typeface="+mn-cs"/>
              </a:rPr>
              <a:t>continue operational generation for many of the ECV data records devised and generated via the ESA CCI </a:t>
            </a:r>
            <a:endParaRPr lang="en-GB" baseline="0" dirty="0"/>
          </a:p>
          <a:p>
            <a:pPr marL="171450" indent="-171450">
              <a:buFont typeface="Arial" charset="0"/>
              <a:buChar char="•"/>
            </a:pPr>
            <a:endParaRPr lang="en-GB" baseline="0" dirty="0"/>
          </a:p>
          <a:p>
            <a:pPr marL="171450" indent="-171450">
              <a:buFont typeface="Arial" charset="0"/>
              <a:buChar char="•"/>
            </a:pPr>
            <a:r>
              <a:rPr lang="en-GB" baseline="0" dirty="0"/>
              <a:t>Open data </a:t>
            </a:r>
            <a:r>
              <a:rPr lang="en-GB" baseline="0" dirty="0">
                <a:sym typeface="Wingdings"/>
              </a:rPr>
              <a:t></a:t>
            </a:r>
            <a:r>
              <a:rPr lang="en-GB" baseline="0" dirty="0"/>
              <a:t> Please access this wealth of data</a:t>
            </a:r>
          </a:p>
          <a:p>
            <a:pPr marL="171450" indent="-171450">
              <a:buFont typeface="Arial" charset="0"/>
              <a:buChar char="•"/>
            </a:pPr>
            <a:endParaRPr lang="en-GB" dirty="0"/>
          </a:p>
          <a:p>
            <a:pPr marL="171450" indent="-171450">
              <a:buFont typeface="Arial" panose="020B0604020202020204" pitchFamily="34" charset="0"/>
              <a:buChar char="•"/>
            </a:pPr>
            <a:r>
              <a:rPr lang="en-US" sz="1200" kern="1200" dirty="0">
                <a:solidFill>
                  <a:schemeClr val="tx1"/>
                </a:solidFill>
                <a:effectLst/>
                <a:latin typeface="Calibri" pitchFamily="34" charset="0"/>
                <a:ea typeface="+mn-ea"/>
                <a:cs typeface="+mn-cs"/>
              </a:rPr>
              <a:t>CCI ECVs are advancing understanding of climate and earth system processes. To Oct 2018, CCI projects</a:t>
            </a:r>
            <a:r>
              <a:rPr lang="en-US" sz="1200" kern="1200" baseline="0" dirty="0">
                <a:solidFill>
                  <a:schemeClr val="tx1"/>
                </a:solidFill>
                <a:effectLst/>
                <a:latin typeface="Calibri" pitchFamily="34" charset="0"/>
                <a:ea typeface="+mn-ea"/>
                <a:cs typeface="+mn-cs"/>
              </a:rPr>
              <a:t> </a:t>
            </a:r>
            <a:r>
              <a:rPr lang="en-US" sz="1200" kern="1200" dirty="0">
                <a:solidFill>
                  <a:schemeClr val="tx1"/>
                </a:solidFill>
                <a:effectLst/>
                <a:latin typeface="Calibri" pitchFamily="34" charset="0"/>
                <a:ea typeface="+mn-ea"/>
                <a:cs typeface="+mn-cs"/>
              </a:rPr>
              <a:t>have produced 610 papers </a:t>
            </a:r>
          </a:p>
          <a:p>
            <a:pPr marL="171450" indent="-171450">
              <a:buFont typeface="Arial" panose="020B0604020202020204" pitchFamily="34" charset="0"/>
              <a:buChar char="•"/>
            </a:pPr>
            <a:endParaRPr lang="en-US" sz="1200" kern="1200" dirty="0">
              <a:solidFill>
                <a:schemeClr val="tx1"/>
              </a:solidFill>
              <a:effectLst/>
              <a:latin typeface="Calibri" pitchFamily="34"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Calibri" pitchFamily="34" charset="0"/>
                <a:ea typeface="+mn-ea"/>
                <a:cs typeface="+mn-cs"/>
              </a:rPr>
              <a:t>Results already cited in the IPCC 5</a:t>
            </a:r>
            <a:r>
              <a:rPr lang="en-US" sz="1200" kern="1200" baseline="30000" dirty="0">
                <a:solidFill>
                  <a:schemeClr val="tx1"/>
                </a:solidFill>
                <a:effectLst/>
                <a:latin typeface="Calibri" pitchFamily="34" charset="0"/>
                <a:ea typeface="+mn-ea"/>
                <a:cs typeface="+mn-cs"/>
              </a:rPr>
              <a:t>th</a:t>
            </a:r>
            <a:r>
              <a:rPr lang="en-US" sz="1200" kern="1200" dirty="0">
                <a:solidFill>
                  <a:schemeClr val="tx1"/>
                </a:solidFill>
                <a:effectLst/>
                <a:latin typeface="Calibri" pitchFamily="34" charset="0"/>
                <a:ea typeface="+mn-ea"/>
                <a:cs typeface="+mn-cs"/>
              </a:rPr>
              <a:t> Assessment report which informed the Paris COP21 and working to contribute</a:t>
            </a:r>
            <a:r>
              <a:rPr lang="en-US" sz="1200" kern="1200" baseline="0" dirty="0">
                <a:solidFill>
                  <a:schemeClr val="tx1"/>
                </a:solidFill>
                <a:effectLst/>
                <a:latin typeface="Calibri" pitchFamily="34" charset="0"/>
                <a:ea typeface="+mn-ea"/>
                <a:cs typeface="+mn-cs"/>
              </a:rPr>
              <a:t> to AR6</a:t>
            </a:r>
            <a:endParaRPr lang="en-GB" sz="1200" kern="1200" dirty="0">
              <a:solidFill>
                <a:schemeClr val="tx1"/>
              </a:solidFill>
              <a:effectLst/>
              <a:latin typeface="Calibri" pitchFamily="34" charset="0"/>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Calibri"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Calibri" pitchFamily="34" charset="0"/>
                <a:ea typeface="+mn-ea"/>
                <a:cs typeface="+mn-cs"/>
              </a:rPr>
              <a:t>The ECVs produced by the are pre-operational involving</a:t>
            </a:r>
            <a:r>
              <a:rPr lang="en-US" sz="1200" kern="1200" baseline="0" dirty="0">
                <a:solidFill>
                  <a:schemeClr val="tx1"/>
                </a:solidFill>
                <a:effectLst/>
                <a:latin typeface="Calibri" pitchFamily="34" charset="0"/>
                <a:ea typeface="+mn-ea"/>
                <a:cs typeface="+mn-cs"/>
              </a:rPr>
              <a:t> proof of concept R&amp;D. The aim is to transfer this knowledge and data into an operational environment. </a:t>
            </a:r>
            <a:r>
              <a:rPr lang="en-US" sz="1200" kern="1200" dirty="0">
                <a:solidFill>
                  <a:schemeClr val="tx1"/>
                </a:solidFill>
                <a:effectLst/>
                <a:latin typeface="Calibri" pitchFamily="34" charset="0"/>
                <a:ea typeface="+mn-ea"/>
                <a:cs typeface="+mn-cs"/>
              </a:rPr>
              <a:t>The Copernicus Climate Service now being set-up by EU will continue operational generation for many of the ECV data records started by the ESA CCI (13 ECVs transferred already)</a:t>
            </a:r>
            <a:endParaRPr lang="en-GB" sz="1200" kern="1200" dirty="0">
              <a:solidFill>
                <a:schemeClr val="tx1"/>
              </a:solidFill>
              <a:effectLst/>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20</a:t>
            </a:fld>
            <a:endParaRPr lang="en-US" dirty="0"/>
          </a:p>
        </p:txBody>
      </p:sp>
    </p:spTree>
    <p:extLst>
      <p:ext uri="{BB962C8B-B14F-4D97-AF65-F5344CB8AC3E}">
        <p14:creationId xmlns:p14="http://schemas.microsoft.com/office/powerpoint/2010/main" val="283023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t>D/EOP has three</a:t>
            </a:r>
            <a:r>
              <a:rPr lang="en-GB" sz="1200" b="0" baseline="0" dirty="0"/>
              <a:t> main lines of activities: Earth Science, Copernicus and Meteorology</a:t>
            </a:r>
            <a:endParaRPr lang="en-GB" sz="1200" b="0"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t>Since</a:t>
            </a:r>
            <a:r>
              <a:rPr lang="en-GB" sz="1200" b="0" baseline="0" dirty="0"/>
              <a:t> the latest launch of Aeolus on 22 Aug. 2018, we have </a:t>
            </a:r>
            <a:r>
              <a:rPr lang="en-GB" sz="1200" b="0" dirty="0"/>
              <a:t>25 satellites in development</a:t>
            </a:r>
            <a:r>
              <a:rPr lang="en-GB" sz="1200" b="0" baseline="0" dirty="0"/>
              <a:t> and </a:t>
            </a:r>
            <a:r>
              <a:rPr lang="en-GB" sz="1200" b="0" dirty="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4197748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GB" sz="1200" b="1"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Objective</a:t>
            </a:r>
            <a:endParaRPr lang="en-GB" sz="1200" b="0" i="0" u="none" strike="noStrike" kern="1200" dirty="0">
              <a:solidFill>
                <a:schemeClr val="tx1"/>
              </a:solidFill>
              <a:effectLst/>
              <a:latin typeface="Calibri" pitchFamily="34" charset="0"/>
              <a:ea typeface="+mn-ea"/>
              <a:cs typeface="+mn-cs"/>
            </a:endParaRPr>
          </a:p>
          <a:p>
            <a:pPr rtl="0" eaLnBrk="1" fontAlgn="auto" latinLnBrk="0" hangingPunct="1"/>
            <a:r>
              <a:rPr lang="en-GB" sz="1200" b="0"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EO solutions addressing societal needs</a:t>
            </a:r>
            <a:r>
              <a:rPr lang="en-GB" sz="1200" b="0" i="0" u="none" strike="noStrike" kern="1200" baseline="0" dirty="0">
                <a:solidFill>
                  <a:schemeClr val="tx1"/>
                </a:solidFill>
                <a:effectLst>
                  <a:outerShdw blurRad="38100" dist="38100" dir="2700000" algn="tl" rotWithShape="0">
                    <a:srgbClr val="000000">
                      <a:alpha val="43000"/>
                    </a:srgbClr>
                  </a:outerShdw>
                </a:effectLst>
                <a:latin typeface="Calibri" pitchFamily="34" charset="0"/>
                <a:ea typeface="+mn-ea"/>
                <a:cs typeface="+mn-cs"/>
              </a:rPr>
              <a:t> &amp; UN SDGs</a:t>
            </a:r>
            <a:endParaRPr lang="en-GB" sz="1200" b="0" i="0" u="none" strike="noStrike" kern="1200" dirty="0">
              <a:solidFill>
                <a:schemeClr val="tx1"/>
              </a:solidFill>
              <a:effectLst/>
              <a:latin typeface="Calibri" pitchFamily="34" charset="0"/>
              <a:ea typeface="+mn-ea"/>
              <a:cs typeface="+mn-cs"/>
            </a:endParaRPr>
          </a:p>
          <a:p>
            <a:pPr rtl="0" eaLnBrk="1" fontAlgn="auto" latinLnBrk="0" hangingPunct="1"/>
            <a:r>
              <a:rPr lang="en-GB" sz="1200" b="1"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Partners</a:t>
            </a:r>
            <a:endParaRPr lang="en-GB" sz="1200" b="0" i="0" u="none" strike="noStrike" kern="1200" dirty="0">
              <a:solidFill>
                <a:schemeClr val="tx1"/>
              </a:solidFill>
              <a:effectLst/>
              <a:latin typeface="Calibri" pitchFamily="34" charset="0"/>
              <a:ea typeface="+mn-ea"/>
              <a:cs typeface="+mn-cs"/>
            </a:endParaRPr>
          </a:p>
          <a:p>
            <a:pPr rtl="0" eaLnBrk="1" fontAlgn="auto" latinLnBrk="0" hangingPunct="1"/>
            <a:r>
              <a:rPr lang="en-GB" sz="1200" b="0"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IFI’s,</a:t>
            </a:r>
            <a:r>
              <a:rPr lang="en-GB" sz="1200" b="0" i="0" u="none" strike="noStrike" kern="1200" baseline="0" dirty="0">
                <a:solidFill>
                  <a:schemeClr val="tx1"/>
                </a:solidFill>
                <a:effectLst>
                  <a:outerShdw blurRad="38100" dist="38100" dir="2700000" algn="tl" rotWithShape="0">
                    <a:srgbClr val="000000">
                      <a:alpha val="43000"/>
                    </a:srgbClr>
                  </a:outerShdw>
                </a:effectLst>
                <a:latin typeface="Calibri" pitchFamily="34" charset="0"/>
                <a:ea typeface="+mn-ea"/>
                <a:cs typeface="+mn-cs"/>
              </a:rPr>
              <a:t> </a:t>
            </a:r>
            <a:r>
              <a:rPr lang="en-GB" sz="1200" b="0"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UN Agencies, Nat. European</a:t>
            </a:r>
            <a:r>
              <a:rPr lang="en-GB" sz="1200" b="0" i="0" u="none" strike="noStrike" kern="1200" baseline="0" dirty="0">
                <a:solidFill>
                  <a:schemeClr val="tx1"/>
                </a:solidFill>
                <a:effectLst>
                  <a:outerShdw blurRad="38100" dist="38100" dir="2700000" algn="tl" rotWithShape="0">
                    <a:srgbClr val="000000">
                      <a:alpha val="43000"/>
                    </a:srgbClr>
                  </a:outerShdw>
                </a:effectLst>
                <a:latin typeface="Calibri" pitchFamily="34" charset="0"/>
                <a:ea typeface="+mn-ea"/>
                <a:cs typeface="+mn-cs"/>
              </a:rPr>
              <a:t> development entities, </a:t>
            </a:r>
            <a:r>
              <a:rPr lang="en-GB" sz="1200" b="0"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EO service industry</a:t>
            </a:r>
            <a:endParaRPr lang="en-GB" sz="1200" b="0" i="0" u="none" strike="noStrike" kern="1200" dirty="0">
              <a:solidFill>
                <a:schemeClr val="tx1"/>
              </a:solidFill>
              <a:effectLst/>
              <a:latin typeface="Calibri" pitchFamily="34" charset="0"/>
              <a:ea typeface="+mn-ea"/>
              <a:cs typeface="+mn-cs"/>
            </a:endParaRPr>
          </a:p>
          <a:p>
            <a:pPr rtl="0" eaLnBrk="1" fontAlgn="t" latinLnBrk="0" hangingPunct="1"/>
            <a:r>
              <a:rPr lang="en-GB" sz="1200" b="1"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Milestones </a:t>
            </a:r>
            <a:endParaRPr lang="en-GB" sz="1200" b="0" i="0" u="none" strike="noStrike" kern="1200" dirty="0">
              <a:solidFill>
                <a:schemeClr val="tx1"/>
              </a:solidFill>
              <a:effectLst/>
              <a:latin typeface="Calibri" pitchFamily="34" charset="0"/>
              <a:ea typeface="+mn-ea"/>
              <a:cs typeface="+mn-cs"/>
            </a:endParaRPr>
          </a:p>
          <a:p>
            <a:pPr rtl="0" eaLnBrk="1" fontAlgn="t" latinLnBrk="0" hangingPunct="1"/>
            <a:r>
              <a:rPr lang="en-GB" sz="1200" b="0" i="0" u="none" strike="noStrike" kern="1200" dirty="0">
                <a:solidFill>
                  <a:schemeClr val="tx1"/>
                </a:solidFill>
                <a:effectLst>
                  <a:outerShdw blurRad="38100" dist="38100" dir="2700000" algn="tl" rotWithShape="0">
                    <a:srgbClr val="000000">
                      <a:alpha val="43000"/>
                    </a:srgbClr>
                  </a:outerShdw>
                </a:effectLst>
                <a:latin typeface="Calibri" pitchFamily="34" charset="0"/>
                <a:ea typeface="+mn-ea"/>
                <a:cs typeface="+mn-cs"/>
              </a:rPr>
              <a:t>Official Development Aid accreditation</a:t>
            </a:r>
            <a:r>
              <a:rPr lang="en-GB" sz="1200" b="0" i="0" u="none" strike="noStrike" kern="1200" baseline="0" dirty="0">
                <a:solidFill>
                  <a:schemeClr val="tx1"/>
                </a:solidFill>
                <a:effectLst>
                  <a:outerShdw blurRad="38100" dist="38100" dir="2700000" algn="tl" rotWithShape="0">
                    <a:srgbClr val="000000">
                      <a:alpha val="43000"/>
                    </a:srgbClr>
                  </a:outerShdw>
                </a:effectLst>
                <a:latin typeface="Calibri" pitchFamily="34" charset="0"/>
                <a:ea typeface="+mn-ea"/>
                <a:cs typeface="+mn-cs"/>
              </a:rPr>
              <a:t> from OECD in mid-2018</a:t>
            </a:r>
            <a:endParaRPr lang="en-GB" sz="1200" b="0" i="0" u="none" strike="noStrike" kern="1200" dirty="0">
              <a:solidFill>
                <a:schemeClr val="tx1"/>
              </a:solidFill>
              <a:effectLst/>
              <a:latin typeface="Calibr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a:xfrm>
            <a:off x="3970160" y="8829649"/>
            <a:ext cx="3038604" cy="465265"/>
          </a:xfrm>
          <a:prstGeom prst="rect">
            <a:avLst/>
          </a:prstGeom>
        </p:spPr>
        <p:txBody>
          <a:bodyPr/>
          <a:lstStyle/>
          <a:p>
            <a:pPr>
              <a:defRPr/>
            </a:pPr>
            <a:fld id="{D8DF57D7-2670-4E78-96DD-D9B22805124F}"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19821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4</a:t>
            </a:fld>
            <a:endParaRPr lang="en-US" dirty="0"/>
          </a:p>
        </p:txBody>
      </p:sp>
    </p:spTree>
    <p:extLst>
      <p:ext uri="{BB962C8B-B14F-4D97-AF65-F5344CB8AC3E}">
        <p14:creationId xmlns:p14="http://schemas.microsoft.com/office/powerpoint/2010/main" val="396124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Calibri" panose="020F0502020204030204" pitchFamily="34" charset="0"/>
              </a:rPr>
              <a:t>The Earth science missions “Earth Explorers”</a:t>
            </a:r>
            <a:r>
              <a:rPr lang="en-US" altLang="en-US" sz="1200" baseline="0" dirty="0">
                <a:latin typeface="Calibri" panose="020F0502020204030204" pitchFamily="34" charset="0"/>
              </a:rPr>
              <a:t> allow us to understand the Earth System and its diverse aspects in more and more detail.</a:t>
            </a:r>
            <a:endParaRPr lang="en-US" altLang="en-US" sz="1200" dirty="0">
              <a:latin typeface="Calibri" panose="020F0502020204030204" pitchFamily="34" charset="0"/>
            </a:endParaRPr>
          </a:p>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5</a:t>
            </a:fld>
            <a:endParaRPr lang="en-US" altLang="en-US" sz="1100">
              <a:solidFill>
                <a:srgbClr val="000000"/>
              </a:solidFill>
              <a:latin typeface="Verdana" pitchFamily="34" charset="0"/>
            </a:endParaRPr>
          </a:p>
        </p:txBody>
      </p:sp>
    </p:spTree>
    <p:extLst>
      <p:ext uri="{BB962C8B-B14F-4D97-AF65-F5344CB8AC3E}">
        <p14:creationId xmlns:p14="http://schemas.microsoft.com/office/powerpoint/2010/main" val="408300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ALADIN Doppler wind lidar </a:t>
            </a:r>
            <a:r>
              <a:rPr lang="en-GB"/>
              <a:t>operated at 355 nm; separate detection of molecular and particle backscatter (high-spectral resolution)</a:t>
            </a:r>
            <a:endParaRPr lang="en-US"/>
          </a:p>
          <a:p>
            <a:r>
              <a:rPr lang="en-US"/>
              <a:t>Vertical profiles of wind, aerosol and clouds from 0-30km altitude</a:t>
            </a:r>
          </a:p>
          <a:p>
            <a:r>
              <a:rPr lang="en-GB" sz="1200" b="0" i="0" kern="1200">
                <a:solidFill>
                  <a:schemeClr val="tx1"/>
                </a:solidFill>
                <a:effectLst/>
                <a:latin typeface="Calibri" pitchFamily="34" charset="0"/>
                <a:ea typeface="+mn-ea"/>
                <a:cs typeface="+mn-cs"/>
              </a:rPr>
              <a:t>NRT observations will improve the accuracy of numerical weather and climate prediction and advance our understanding of tropical dynamics and processes relevant to climate variability.</a:t>
            </a:r>
          </a:p>
          <a:p>
            <a:r>
              <a:rPr lang="en-GB" sz="1200" b="0" i="0" kern="1200">
                <a:solidFill>
                  <a:schemeClr val="tx1"/>
                </a:solidFill>
                <a:effectLst/>
                <a:latin typeface="Calibri" pitchFamily="34" charset="0"/>
                <a:ea typeface="+mn-ea"/>
                <a:cs typeface="+mn-cs"/>
              </a:rPr>
              <a:t>Wind profile retrieval being developed by ECMWF</a:t>
            </a:r>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6</a:t>
            </a:fld>
            <a:endParaRPr lang="en-US" dirty="0"/>
          </a:p>
        </p:txBody>
      </p:sp>
    </p:spTree>
    <p:extLst>
      <p:ext uri="{BB962C8B-B14F-4D97-AF65-F5344CB8AC3E}">
        <p14:creationId xmlns:p14="http://schemas.microsoft.com/office/powerpoint/2010/main" val="366894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endParaRPr lang="en-GB" sz="1200"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1269478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itchFamily="34" charset="0"/>
                <a:ea typeface="+mn-ea"/>
                <a:cs typeface="+mn-cs"/>
              </a:rPr>
              <a:t>First wind data from ESA’s Aeolus satellite. These data are from three quarters of one orbit around Earth.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itchFamily="34" charset="0"/>
                <a:ea typeface="+mn-ea"/>
                <a:cs typeface="+mn-cs"/>
              </a:rPr>
              <a:t>The image shows large-scale easterly and westerly winds between Earth’s surface and the lower stratosphere, including jet streams.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itchFamily="34" charset="0"/>
                <a:ea typeface="+mn-ea"/>
                <a:cs typeface="+mn-cs"/>
              </a:rPr>
              <a:t>As the satellite orbits from the Arctic towards the Antarctic, it senses, for example, strong westerly winds called subtropical jets (shown in blue) each side of the equator.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itchFamily="34" charset="0"/>
                <a:ea typeface="+mn-ea"/>
                <a:cs typeface="+mn-cs"/>
              </a:rPr>
              <a:t>Orbiting further towards the Antarctic, Aeolus senses the strong westerly winds (shown in blue left of Antarctica and in red right of Antarctica) circling the Antarctic continent in the troposphere and stratosphere (stratospheric polar vortex).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alibri" pitchFamily="34" charset="0"/>
                <a:ea typeface="+mn-ea"/>
                <a:cs typeface="+mn-cs"/>
              </a:rPr>
              <a:t>The overall direction of the wind is the same along the polar vortex, but because the Aeolus wind product is related to the viewing direction of the satellite, the </a:t>
            </a:r>
            <a:r>
              <a:rPr lang="en-US" sz="1200" b="0" i="0" kern="1200" dirty="0" err="1">
                <a:solidFill>
                  <a:schemeClr val="tx1"/>
                </a:solidFill>
                <a:effectLst/>
                <a:latin typeface="Calibri" pitchFamily="34" charset="0"/>
                <a:ea typeface="+mn-ea"/>
                <a:cs typeface="+mn-cs"/>
              </a:rPr>
              <a:t>colour</a:t>
            </a:r>
            <a:r>
              <a:rPr lang="en-US" sz="1200" b="0" i="0" kern="1200" dirty="0">
                <a:solidFill>
                  <a:schemeClr val="tx1"/>
                </a:solidFill>
                <a:effectLst/>
                <a:latin typeface="Calibri" pitchFamily="34" charset="0"/>
                <a:ea typeface="+mn-ea"/>
                <a:cs typeface="+mn-cs"/>
              </a:rPr>
              <a:t> changes from blue to red as the satellite passes the Antarctic continent.</a:t>
            </a:r>
            <a:endParaRPr lang="en-GB"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1194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Measures 3D structure of clouds and aerosols</a:t>
            </a:r>
          </a:p>
          <a:p>
            <a:r>
              <a:rPr lang="en-US"/>
              <a:t>plus observations of solar shortwave and terrestrial longwave radiation</a:t>
            </a:r>
          </a:p>
          <a:p>
            <a:r>
              <a:rPr lang="en-US"/>
              <a:t>Polarization of backscatter is measured to retrive info on the scattering particle shapes</a:t>
            </a:r>
          </a:p>
          <a:p>
            <a:r>
              <a:rPr lang="en-GB" sz="1200" b="0" i="0" kern="1200">
                <a:solidFill>
                  <a:schemeClr val="tx1"/>
                </a:solidFill>
                <a:effectLst/>
                <a:latin typeface="Calibri" pitchFamily="34" charset="0"/>
                <a:ea typeface="+mn-ea"/>
                <a:cs typeface="+mn-cs"/>
              </a:rPr>
              <a:t>The combination of lidar and radar allows for the observation of the full cloud profile. Furthermore, the radar utilises the Doppler Effect providing information on convective motions as well as ice and rain fall speed, leading to improved drizzle, rainfall, and snowfall rates.</a:t>
            </a:r>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9</a:t>
            </a:fld>
            <a:endParaRPr lang="en-US" dirty="0"/>
          </a:p>
        </p:txBody>
      </p:sp>
    </p:spTree>
    <p:extLst>
      <p:ext uri="{BB962C8B-B14F-4D97-AF65-F5344CB8AC3E}">
        <p14:creationId xmlns:p14="http://schemas.microsoft.com/office/powerpoint/2010/main" val="53738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and monitor forest biomass and forest height at 200m resolution</a:t>
            </a:r>
          </a:p>
          <a:p>
            <a:r>
              <a:rPr lang="en-US"/>
              <a:t>Land carbon cycle and REDD</a:t>
            </a:r>
          </a:p>
          <a:p>
            <a:pPr marL="0" marR="0" indent="0" algn="l" defTabSz="914400" rtl="0" eaLnBrk="1" fontAlgn="base" latinLnBrk="0" hangingPunct="1">
              <a:lnSpc>
                <a:spcPct val="100000"/>
              </a:lnSpc>
              <a:spcBef>
                <a:spcPct val="30000"/>
              </a:spcBef>
              <a:spcAft>
                <a:spcPct val="0"/>
              </a:spcAft>
              <a:buClrTx/>
              <a:buSzTx/>
              <a:buFontTx/>
              <a:buNone/>
              <a:tabLst/>
              <a:defRPr/>
            </a:pPr>
            <a:r>
              <a:rPr lang="en-US"/>
              <a:t>In addition, the mission will have an experimental ‘tomographic’ phase to provide 3D views of forests.</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10</a:t>
            </a:fld>
            <a:endParaRPr lang="en-US" dirty="0"/>
          </a:p>
        </p:txBody>
      </p:sp>
    </p:spTree>
    <p:extLst>
      <p:ext uri="{BB962C8B-B14F-4D97-AF65-F5344CB8AC3E}">
        <p14:creationId xmlns:p14="http://schemas.microsoft.com/office/powerpoint/2010/main" val="26757804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3.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9.jpeg"/><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r="595" b="813"/>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print">
            <a:extLst>
              <a:ext uri="{28A0092B-C50C-407E-A947-70E740481C1C}">
                <a14:useLocalDpi xmlns:a14="http://schemas.microsoft.com/office/drawing/2010/main" val="0"/>
              </a:ext>
            </a:extLst>
          </a:blip>
          <a:srcRect t="-2" b="28613"/>
          <a:stretch>
            <a:fillRect/>
          </a:stretch>
        </p:blipFill>
        <p:spPr bwMode="auto">
          <a:xfrm>
            <a:off x="7787879"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print">
            <a:extLst>
              <a:ext uri="{28A0092B-C50C-407E-A947-70E740481C1C}">
                <a14:useLocalDpi xmlns:a14="http://schemas.microsoft.com/office/drawing/2010/main" val="0"/>
              </a:ext>
            </a:extLst>
          </a:blip>
          <a:srcRect t="83098" b="-5313"/>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6"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197441105"/>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089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89814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3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21" indent="0">
              <a:buNone/>
              <a:defRPr sz="900"/>
            </a:lvl2pPr>
            <a:lvl3pPr marL="685647" indent="0">
              <a:buNone/>
              <a:defRPr sz="800"/>
            </a:lvl3pPr>
            <a:lvl4pPr marL="1028471" indent="0">
              <a:buNone/>
              <a:defRPr sz="700"/>
            </a:lvl4pPr>
            <a:lvl5pPr marL="1371294" indent="0">
              <a:buNone/>
              <a:defRPr sz="700"/>
            </a:lvl5pPr>
            <a:lvl6pPr marL="1714121" indent="0">
              <a:buNone/>
              <a:defRPr sz="700"/>
            </a:lvl6pPr>
            <a:lvl7pPr marL="2056940" indent="0">
              <a:buNone/>
              <a:defRPr sz="700"/>
            </a:lvl7pPr>
            <a:lvl8pPr marL="2399760" indent="0">
              <a:buNone/>
              <a:defRPr sz="700"/>
            </a:lvl8pPr>
            <a:lvl9pPr marL="2742581"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8497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1786666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slideLayout" Target="../slideLayouts/slideLayout3.xml"/><Relationship Id="rId21" Type="http://schemas.openxmlformats.org/officeDocument/2006/relationships/image" Target="../media/image14.png"/><Relationship Id="rId34" Type="http://schemas.openxmlformats.org/officeDocument/2006/relationships/image" Target="../media/image27.png"/><Relationship Id="rId7" Type="http://schemas.openxmlformats.org/officeDocument/2006/relationships/theme" Target="../theme/theme1.xml"/><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image" Target="../media/image3.png"/><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slideLayout" Target="../slideLayouts/slideLayout4.xml"/><Relationship Id="rId9" Type="http://schemas.openxmlformats.org/officeDocument/2006/relationships/image" Target="../media/image2.jpe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 Id="rId8"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9"/>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7" tIns="34289" rIns="6856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32" y="4722028"/>
            <a:ext cx="4520803" cy="110729"/>
          </a:xfrm>
          <a:prstGeom prst="rect">
            <a:avLst/>
          </a:prstGeom>
          <a:noFill/>
          <a:ln w="9525">
            <a:noFill/>
            <a:miter lim="800000"/>
            <a:headEnd/>
            <a:tailEnd/>
          </a:ln>
          <a:effectLst/>
        </p:spPr>
        <p:txBody>
          <a:bodyPr wrap="none" lIns="6856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a:spcBef>
                <a:spcPct val="50000"/>
              </a:spcBef>
              <a:defRPr/>
            </a:pPr>
            <a:r>
              <a:rPr lang="en-GB" altLang="en-US" sz="600" noProof="1">
                <a:solidFill>
                  <a:srgbClr val="4D4F53"/>
                </a:solidFill>
                <a:latin typeface="Arial" pitchFamily="34" charset="0"/>
              </a:rPr>
              <a:t>Slide  </a:t>
            </a:r>
            <a:fld id="{41DF4D05-2C94-4248-88EB-CF7B6CD75591}" type="slidenum">
              <a:rPr altLang="en-US" sz="600" noProof="1" smtClean="0">
                <a:solidFill>
                  <a:srgbClr val="4D4F53"/>
                </a:solidFill>
                <a:latin typeface="Arial" pitchFamily="34" charset="0"/>
              </a:rPr>
              <a:pPr algn="r">
                <a:spcBef>
                  <a:spcPct val="50000"/>
                </a:spcBef>
                <a:defRPr/>
              </a:pPr>
              <a:t>‹#›</a:t>
            </a:fld>
            <a:endParaRPr lang="en-GB" altLang="en-US" sz="6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81"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7" tIns="34289" rIns="68567"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11" cstate="print">
            <a:extLst>
              <a:ext uri="{28A0092B-C50C-407E-A947-70E740481C1C}">
                <a14:useLocalDpi xmlns:a14="http://schemas.microsoft.com/office/drawing/2010/main" val="0"/>
              </a:ext>
            </a:extLst>
          </a:blip>
          <a:srcRect t="-2" b="23122"/>
          <a:stretch>
            <a:fillRect/>
          </a:stretch>
        </p:blipFill>
        <p:spPr bwMode="auto">
          <a:xfrm>
            <a:off x="8090299" y="116690"/>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24104060"/>
      </p:ext>
    </p:extLst>
  </p:cSld>
  <p:clrMap bg1="lt1" tx1="dk1" bg2="lt2" tx2="dk2" accent1="accent1" accent2="accent2" accent3="accent3" accent4="accent4" accent5="accent5" accent6="accent6" hlink="hlink" folHlink="folHlink"/>
  <p:sldLayoutIdLst>
    <p:sldLayoutId id="2147484266" r:id="rId1"/>
    <p:sldLayoutId id="2147484278" r:id="rId2"/>
    <p:sldLayoutId id="2147484282" r:id="rId3"/>
    <p:sldLayoutId id="2147484283" r:id="rId4"/>
    <p:sldLayoutId id="2147484284" r:id="rId5"/>
    <p:sldLayoutId id="2147485436" r:id="rId6"/>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21"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71"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0" indent="-257120"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92" indent="-58089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09"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8"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7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59.png"/><Relationship Id="rId3" Type="http://schemas.openxmlformats.org/officeDocument/2006/relationships/image" Target="../media/image83.jpeg"/><Relationship Id="rId7" Type="http://schemas.openxmlformats.org/officeDocument/2006/relationships/image" Target="../media/image86.jpe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microsoft.com/office/2007/relationships/hdphoto" Target="../media/hdphoto3.wdp"/><Relationship Id="rId9" Type="http://schemas.openxmlformats.org/officeDocument/2006/relationships/image" Target="../media/image88.jpeg"/></Relationships>
</file>

<file path=ppt/slides/_rels/slide1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8.png"/><Relationship Id="rId7"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png"/><Relationship Id="rId4" Type="http://schemas.openxmlformats.org/officeDocument/2006/relationships/image" Target="../media/image59.png"/><Relationship Id="rId9" Type="http://schemas.openxmlformats.org/officeDocument/2006/relationships/image" Target="../media/image95.jpeg"/></Relationships>
</file>

<file path=ppt/slides/_rels/slide1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notesSlide" Target="../notesSlides/notesSlide18.xml"/><Relationship Id="rId16" Type="http://schemas.openxmlformats.org/officeDocument/2006/relationships/image" Target="../media/image115.png"/><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s>
</file>

<file path=ppt/slides/_rels/slide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3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5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jpe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5"/>
          <p:cNvSpPr txBox="1">
            <a:spLocks noChangeArrowheads="1"/>
          </p:cNvSpPr>
          <p:nvPr/>
        </p:nvSpPr>
        <p:spPr bwMode="auto">
          <a:xfrm>
            <a:off x="614363" y="2365383"/>
            <a:ext cx="7863330" cy="1546577"/>
          </a:xfrm>
          <a:prstGeom prst="rect">
            <a:avLst/>
          </a:prstGeom>
          <a:noFill/>
          <a:ln>
            <a:noFill/>
          </a:ln>
          <a:extLst/>
        </p:spPr>
        <p:txBody>
          <a:bodyPr wrap="square" lIns="91424" tIns="45712" rIns="91424" bIns="45712">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1800" dirty="0">
                <a:solidFill>
                  <a:schemeClr val="bg1"/>
                </a:solidFill>
                <a:effectLst>
                  <a:outerShdw blurRad="38100" dist="38100" dir="2700000" algn="tl">
                    <a:srgbClr val="000000">
                      <a:alpha val="43137"/>
                    </a:srgbClr>
                  </a:outerShdw>
                </a:effectLst>
              </a:rPr>
              <a:t>WGClimate #10</a:t>
            </a:r>
          </a:p>
          <a:p>
            <a:pPr eaLnBrk="1" hangingPunct="1">
              <a:lnSpc>
                <a:spcPct val="100000"/>
              </a:lnSpc>
              <a:spcBef>
                <a:spcPct val="0"/>
              </a:spcBef>
              <a:buClrTx/>
              <a:buFontTx/>
              <a:buNone/>
            </a:pPr>
            <a:r>
              <a:rPr lang="en-GB" altLang="en-US" sz="1800" dirty="0">
                <a:solidFill>
                  <a:schemeClr val="bg1"/>
                </a:solidFill>
                <a:effectLst>
                  <a:outerShdw blurRad="38100" dist="38100" dir="2700000" algn="tl">
                    <a:srgbClr val="000000">
                      <a:alpha val="43137"/>
                    </a:srgbClr>
                  </a:outerShdw>
                </a:effectLst>
              </a:rPr>
              <a:t>Marrakesh, 21 March 2019</a:t>
            </a:r>
          </a:p>
          <a:p>
            <a:pPr eaLnBrk="1" hangingPunct="1">
              <a:lnSpc>
                <a:spcPct val="100000"/>
              </a:lnSpc>
              <a:spcBef>
                <a:spcPct val="0"/>
              </a:spcBef>
              <a:buClrTx/>
              <a:buFontTx/>
              <a:buNone/>
            </a:pPr>
            <a:endParaRPr lang="en-GB" altLang="en-US" sz="1800" dirty="0">
              <a:solidFill>
                <a:schemeClr val="bg1"/>
              </a:solidFill>
              <a:effectLst>
                <a:outerShdw blurRad="38100" dist="38100" dir="2700000" algn="tl">
                  <a:srgbClr val="000000">
                    <a:alpha val="43137"/>
                  </a:srgbClr>
                </a:outerShdw>
              </a:effectLst>
            </a:endParaRPr>
          </a:p>
          <a:p>
            <a:pPr eaLnBrk="1" hangingPunct="1">
              <a:lnSpc>
                <a:spcPct val="100000"/>
              </a:lnSpc>
              <a:spcBef>
                <a:spcPct val="0"/>
              </a:spcBef>
              <a:buClrTx/>
              <a:buFontTx/>
              <a:buNone/>
            </a:pPr>
            <a:r>
              <a:rPr lang="en-GB" altLang="en-US" sz="1800" b="1" dirty="0">
                <a:solidFill>
                  <a:schemeClr val="bg1"/>
                </a:solidFill>
                <a:effectLst>
                  <a:outerShdw blurRad="38100" dist="38100" dir="2700000" algn="tl">
                    <a:srgbClr val="000000">
                      <a:alpha val="43137"/>
                    </a:srgbClr>
                  </a:outerShdw>
                </a:effectLst>
              </a:rPr>
              <a:t>Simon Pinnock</a:t>
            </a:r>
          </a:p>
          <a:p>
            <a:pPr eaLnBrk="1" hangingPunct="1">
              <a:lnSpc>
                <a:spcPct val="100000"/>
              </a:lnSpc>
              <a:spcBef>
                <a:spcPct val="25000"/>
              </a:spcBef>
              <a:buFont typeface="NotesEsa" pitchFamily="50" charset="0"/>
              <a:buNone/>
            </a:pPr>
            <a:r>
              <a:rPr lang="en-US" altLang="en-US" sz="1800" dirty="0">
                <a:solidFill>
                  <a:schemeClr val="bg1"/>
                </a:solidFill>
                <a:effectLst>
                  <a:outerShdw blurRad="38100" dist="38100" dir="2700000" algn="tl">
                    <a:srgbClr val="000000">
                      <a:alpha val="43137"/>
                    </a:srgbClr>
                  </a:outerShdw>
                </a:effectLst>
              </a:rPr>
              <a:t>ESA Climate Office</a:t>
            </a:r>
          </a:p>
        </p:txBody>
      </p:sp>
      <p:sp>
        <p:nvSpPr>
          <p:cNvPr id="2" name="Title 1"/>
          <p:cNvSpPr>
            <a:spLocks noGrp="1"/>
          </p:cNvSpPr>
          <p:nvPr>
            <p:ph type="ctrTitle"/>
          </p:nvPr>
        </p:nvSpPr>
        <p:spPr>
          <a:xfrm>
            <a:off x="587384" y="1757415"/>
            <a:ext cx="8457940" cy="500135"/>
          </a:xfrm>
        </p:spPr>
        <p:txBody>
          <a:bodyPr/>
          <a:lstStyle/>
          <a:p>
            <a:pPr eaLnBrk="1" hangingPunct="1">
              <a:lnSpc>
                <a:spcPct val="100000"/>
              </a:lnSpc>
              <a:spcBef>
                <a:spcPct val="0"/>
              </a:spcBef>
              <a:buClrTx/>
              <a:buFontTx/>
              <a:buNone/>
            </a:pPr>
            <a:r>
              <a:rPr lang="en-GB" altLang="en-US" sz="2800" b="1" dirty="0">
                <a:solidFill>
                  <a:schemeClr val="bg1"/>
                </a:solidFill>
                <a:effectLst>
                  <a:outerShdw blurRad="38100" dist="38100" dir="2700000" algn="tl">
                    <a:srgbClr val="000000">
                      <a:alpha val="43137"/>
                    </a:srgbClr>
                  </a:outerShdw>
                </a:effectLst>
              </a:rPr>
              <a:t>ESA Earth Observation -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AHCEM\Downloads\thick-dense-forest-hd-desktop-wallpaper Cropped.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5"/>
          <a:stretch>
            <a:fillRect/>
          </a:stretch>
        </p:blipFill>
        <p:spPr>
          <a:xfrm>
            <a:off x="5113866" y="1063616"/>
            <a:ext cx="3894665" cy="3141054"/>
          </a:xfrm>
          <a:prstGeom prst="roundRect">
            <a:avLst>
              <a:gd name="adj" fmla="val 8594"/>
            </a:avLst>
          </a:prstGeom>
          <a:solidFill>
            <a:srgbClr val="FFFFFF">
              <a:shade val="85000"/>
            </a:srgbClr>
          </a:solidFill>
          <a:ln w="22225">
            <a:solidFill>
              <a:schemeClr val="bg1">
                <a:lumMod val="95000"/>
              </a:schemeClr>
            </a:solidFill>
          </a:ln>
          <a:effectLst>
            <a:reflection blurRad="12700" stA="38000" endPos="28000" dist="5000" dir="5400000" sy="-100000" algn="bl" rotWithShape="0"/>
          </a:effectLst>
        </p:spPr>
      </p:pic>
      <p:sp>
        <p:nvSpPr>
          <p:cNvPr id="4" name="Title 3"/>
          <p:cNvSpPr>
            <a:spLocks noGrp="1"/>
          </p:cNvSpPr>
          <p:nvPr>
            <p:ph type="title"/>
          </p:nvPr>
        </p:nvSpPr>
        <p:spPr>
          <a:xfrm>
            <a:off x="143086" y="133761"/>
            <a:ext cx="7174846" cy="461665"/>
          </a:xfrm>
        </p:spPr>
        <p:txBody>
          <a:bodyPr/>
          <a:lstStyle/>
          <a:p>
            <a:r>
              <a:rPr lang="en-US" sz="2400" b="1" dirty="0">
                <a:solidFill>
                  <a:schemeClr val="bg1"/>
                </a:solidFill>
                <a:effectLst>
                  <a:outerShdw blurRad="38100" dist="38100" dir="2700000" algn="tl">
                    <a:srgbClr val="000000">
                      <a:alpha val="43137"/>
                    </a:srgbClr>
                  </a:outerShdw>
                </a:effectLst>
              </a:rPr>
              <a:t>BIOMASS</a:t>
            </a:r>
            <a:endParaRPr lang="en-GB" sz="2400" b="1" dirty="0">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065891127"/>
              </p:ext>
            </p:extLst>
          </p:nvPr>
        </p:nvGraphicFramePr>
        <p:xfrm>
          <a:off x="151789" y="701527"/>
          <a:ext cx="4945142" cy="3331837"/>
        </p:xfrm>
        <a:graphic>
          <a:graphicData uri="http://schemas.openxmlformats.org/drawingml/2006/table">
            <a:tbl>
              <a:tblPr firstRow="1" bandRow="1">
                <a:tableStyleId>{5C22544A-7EE6-4342-B048-85BDC9FD1C3A}</a:tableStyleId>
              </a:tblPr>
              <a:tblGrid>
                <a:gridCol w="1677011">
                  <a:extLst>
                    <a:ext uri="{9D8B030D-6E8A-4147-A177-3AD203B41FA5}">
                      <a16:colId xmlns:a16="http://schemas.microsoft.com/office/drawing/2014/main" val="20000"/>
                    </a:ext>
                  </a:extLst>
                </a:gridCol>
                <a:gridCol w="3268131">
                  <a:extLst>
                    <a:ext uri="{9D8B030D-6E8A-4147-A177-3AD203B41FA5}">
                      <a16:colId xmlns:a16="http://schemas.microsoft.com/office/drawing/2014/main" val="20001"/>
                    </a:ext>
                  </a:extLst>
                </a:gridCol>
              </a:tblGrid>
              <a:tr h="969631">
                <a:tc>
                  <a:txBody>
                    <a:bodyPr/>
                    <a:lstStyle/>
                    <a:p>
                      <a:r>
                        <a:rPr lang="en-US" b="1" dirty="0">
                          <a:solidFill>
                            <a:schemeClr val="bg1"/>
                          </a:solidFill>
                          <a:effectLst>
                            <a:outerShdw blurRad="38100" dist="38100" dir="2700000" algn="tl">
                              <a:srgbClr val="000000">
                                <a:alpha val="43137"/>
                              </a:srgbClr>
                            </a:outerShdw>
                          </a:effectLst>
                        </a:rPr>
                        <a:t>Mission</a:t>
                      </a:r>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0" kern="1200" dirty="0">
                          <a:solidFill>
                            <a:schemeClr val="bg1"/>
                          </a:solidFill>
                          <a:effectLst>
                            <a:outerShdw blurRad="38100" dist="38100" dir="2700000" algn="tl">
                              <a:srgbClr val="000000">
                                <a:alpha val="43137"/>
                              </a:srgbClr>
                            </a:outerShdw>
                          </a:effectLst>
                          <a:latin typeface="+mn-lt"/>
                          <a:ea typeface="+mn-ea"/>
                          <a:cs typeface="+mn-cs"/>
                        </a:rPr>
                        <a:t>Measure of forest biomass and height </a:t>
                      </a:r>
                    </a:p>
                    <a:p>
                      <a:r>
                        <a:rPr lang="en-US" sz="1800" b="0" kern="1200" dirty="0">
                          <a:solidFill>
                            <a:schemeClr val="bg1"/>
                          </a:solidFill>
                          <a:effectLst>
                            <a:outerShdw blurRad="38100" dist="38100" dir="2700000" algn="tl">
                              <a:srgbClr val="000000">
                                <a:alpha val="43137"/>
                              </a:srgbClr>
                            </a:outerShdw>
                          </a:effectLst>
                          <a:latin typeface="+mn-lt"/>
                          <a:ea typeface="+mn-ea"/>
                          <a:cs typeface="+mn-cs"/>
                        </a:rPr>
                        <a:t>(200 m. pixel resolution)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8348">
                <a:tc>
                  <a:txBody>
                    <a:bodyPr/>
                    <a:lstStyle/>
                    <a:p>
                      <a:r>
                        <a:rPr lang="en-US" b="1" dirty="0">
                          <a:solidFill>
                            <a:schemeClr val="bg1"/>
                          </a:solidFill>
                          <a:effectLst>
                            <a:outerShdw blurRad="38100" dist="38100" dir="2700000" algn="tl">
                              <a:srgbClr val="000000">
                                <a:alpha val="43137"/>
                              </a:srgbClr>
                            </a:outerShdw>
                          </a:effectLst>
                        </a:rPr>
                        <a:t>Payload</a:t>
                      </a:r>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bg1"/>
                          </a:solidFill>
                          <a:effectLst>
                            <a:outerShdw blurRad="38100" dist="38100" dir="2700000" algn="tl">
                              <a:srgbClr val="000000">
                                <a:alpha val="43137"/>
                              </a:srgbClr>
                            </a:outerShdw>
                          </a:effectLst>
                        </a:rPr>
                        <a:t>P-Band radar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2109">
                <a:tc>
                  <a:txBody>
                    <a:bodyPr/>
                    <a:lstStyle/>
                    <a:p>
                      <a:r>
                        <a:rPr lang="en-US" b="1" dirty="0">
                          <a:solidFill>
                            <a:schemeClr val="bg1"/>
                          </a:solidFill>
                          <a:effectLst>
                            <a:outerShdw blurRad="38100" dist="38100" dir="2700000" algn="tl">
                              <a:srgbClr val="000000">
                                <a:alpha val="43137"/>
                              </a:srgbClr>
                            </a:outerShdw>
                          </a:effectLst>
                        </a:rPr>
                        <a:t>Orbit</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bg1"/>
                          </a:solidFill>
                          <a:effectLst>
                            <a:outerShdw blurRad="38100" dist="38100" dir="2700000" algn="tl">
                              <a:srgbClr val="000000">
                                <a:alpha val="43137"/>
                              </a:srgbClr>
                            </a:outerShdw>
                          </a:effectLst>
                        </a:rPr>
                        <a:t>SSO, alt: 666 km; </a:t>
                      </a:r>
                    </a:p>
                    <a:p>
                      <a:r>
                        <a:rPr lang="en-US" dirty="0">
                          <a:solidFill>
                            <a:schemeClr val="bg1"/>
                          </a:solidFill>
                          <a:effectLst>
                            <a:outerShdw blurRad="38100" dist="38100" dir="2700000" algn="tl">
                              <a:srgbClr val="000000">
                                <a:alpha val="43137"/>
                              </a:srgbClr>
                            </a:outerShdw>
                          </a:effectLst>
                        </a:rPr>
                        <a:t>LTAN: 6h00</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4194">
                <a:tc>
                  <a:txBody>
                    <a:bodyPr/>
                    <a:lstStyle/>
                    <a:p>
                      <a:r>
                        <a:rPr lang="en-US" b="1" dirty="0">
                          <a:solidFill>
                            <a:schemeClr val="bg1"/>
                          </a:solidFill>
                          <a:effectLst>
                            <a:outerShdw blurRad="38100" dist="38100" dir="2700000" algn="tl">
                              <a:srgbClr val="000000">
                                <a:alpha val="43137"/>
                              </a:srgbClr>
                            </a:outerShdw>
                          </a:effectLst>
                        </a:rPr>
                        <a:t>Satellite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1250 Kg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2109">
                <a:tc>
                  <a:txBody>
                    <a:bodyPr/>
                    <a:lstStyle/>
                    <a:p>
                      <a:r>
                        <a:rPr lang="en-US" b="1" dirty="0">
                          <a:solidFill>
                            <a:schemeClr val="bg1"/>
                          </a:solidFill>
                          <a:effectLst>
                            <a:outerShdw blurRad="38100" dist="38100" dir="2700000" algn="tl">
                              <a:srgbClr val="000000">
                                <a:alpha val="43137"/>
                              </a:srgbClr>
                            </a:outerShdw>
                          </a:effectLst>
                        </a:rPr>
                        <a:t>Consortium</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chemeClr val="bg1"/>
                          </a:solidFill>
                          <a:effectLst>
                            <a:outerShdw blurRad="38100" dist="38100" dir="2700000" algn="tl">
                              <a:srgbClr val="000000">
                                <a:alpha val="43137"/>
                              </a:srgbClr>
                            </a:outerShdw>
                          </a:effectLst>
                        </a:rPr>
                        <a:t>P</a:t>
                      </a:r>
                      <a:r>
                        <a:rPr lang="en-US" dirty="0">
                          <a:solidFill>
                            <a:schemeClr val="bg1"/>
                          </a:solidFill>
                          <a:effectLst>
                            <a:outerShdw blurRad="38100" dist="38100" dir="2700000" algn="tl">
                              <a:srgbClr val="000000">
                                <a:alpha val="43137"/>
                              </a:srgbClr>
                            </a:outerShdw>
                          </a:effectLst>
                        </a:rPr>
                        <a:t>rime: ADS-UK, Instrument: ADS-DE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4194">
                <a:tc>
                  <a:txBody>
                    <a:bodyPr/>
                    <a:lstStyle/>
                    <a:p>
                      <a:r>
                        <a:rPr lang="en-US" b="1" dirty="0">
                          <a:solidFill>
                            <a:schemeClr val="bg1"/>
                          </a:solidFill>
                          <a:effectLst>
                            <a:outerShdw blurRad="38100" dist="38100" dir="2700000" algn="tl">
                              <a:srgbClr val="000000">
                                <a:alpha val="43137"/>
                              </a:srgbClr>
                            </a:outerShdw>
                          </a:effectLst>
                        </a:rPr>
                        <a:t>Launch date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chemeClr val="bg1"/>
                          </a:solidFill>
                          <a:effectLst>
                            <a:outerShdw blurRad="38100" dist="38100" dir="2700000" algn="tl">
                              <a:srgbClr val="000000">
                                <a:alpha val="43137"/>
                              </a:srgbClr>
                            </a:outerShdw>
                          </a:effectLst>
                        </a:rPr>
                        <a:t>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8348">
                <a:tc>
                  <a:txBody>
                    <a:bodyPr/>
                    <a:lstStyle/>
                    <a:p>
                      <a:r>
                        <a:rPr lang="en-US" b="1" dirty="0">
                          <a:solidFill>
                            <a:schemeClr val="bg1"/>
                          </a:solidFill>
                          <a:effectLst>
                            <a:outerShdw blurRad="38100" dist="38100" dir="2700000" algn="tl">
                              <a:srgbClr val="000000">
                                <a:alpha val="43137"/>
                              </a:srgbClr>
                            </a:outerShdw>
                          </a:effectLst>
                        </a:rPr>
                        <a:t>Lifetime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effectLst>
                            <a:outerShdw blurRad="38100" dist="38100" dir="2700000" algn="tl">
                              <a:srgbClr val="000000">
                                <a:alpha val="43137"/>
                              </a:srgbClr>
                            </a:outerShdw>
                          </a:effectLst>
                        </a:rPr>
                        <a:t>5.5 years</a:t>
                      </a:r>
                      <a:endParaRPr lang="en-GB"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9431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ALAHCEM\Downloads\The_Amazon_Basin_Brazil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 y="0"/>
            <a:ext cx="914353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43086" y="133761"/>
            <a:ext cx="7174846" cy="461665"/>
          </a:xfrm>
        </p:spPr>
        <p:txBody>
          <a:bodyPr/>
          <a:lstStyle/>
          <a:p>
            <a:r>
              <a:rPr lang="en-US" sz="2400" b="1" dirty="0">
                <a:solidFill>
                  <a:schemeClr val="bg1"/>
                </a:solidFill>
                <a:effectLst>
                  <a:outerShdw blurRad="38100" dist="38100" dir="2700000" algn="tl">
                    <a:srgbClr val="000000">
                      <a:alpha val="43137"/>
                    </a:srgbClr>
                  </a:outerShdw>
                </a:effectLst>
              </a:rPr>
              <a:t>FLEX</a:t>
            </a:r>
            <a:endParaRPr lang="en-GB" sz="2400" b="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a:stretch>
            <a:fillRect/>
          </a:stretch>
        </p:blipFill>
        <p:spPr>
          <a:xfrm>
            <a:off x="4974476" y="734483"/>
            <a:ext cx="4036033" cy="3674533"/>
          </a:xfrm>
          <a:prstGeom prst="roundRect">
            <a:avLst>
              <a:gd name="adj" fmla="val 8594"/>
            </a:avLst>
          </a:prstGeom>
          <a:solidFill>
            <a:srgbClr val="FFFFFF">
              <a:shade val="85000"/>
            </a:srgbClr>
          </a:solidFill>
          <a:ln w="15875">
            <a:solidFill>
              <a:schemeClr val="bg1"/>
            </a:solid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667811301"/>
              </p:ext>
            </p:extLst>
          </p:nvPr>
        </p:nvGraphicFramePr>
        <p:xfrm>
          <a:off x="136756" y="668171"/>
          <a:ext cx="4994043" cy="3928439"/>
        </p:xfrm>
        <a:graphic>
          <a:graphicData uri="http://schemas.openxmlformats.org/drawingml/2006/table">
            <a:tbl>
              <a:tblPr firstRow="1" bandRow="1">
                <a:tableStyleId>{5C22544A-7EE6-4342-B048-85BDC9FD1C3A}</a:tableStyleId>
              </a:tblPr>
              <a:tblGrid>
                <a:gridCol w="1581977">
                  <a:extLst>
                    <a:ext uri="{9D8B030D-6E8A-4147-A177-3AD203B41FA5}">
                      <a16:colId xmlns:a16="http://schemas.microsoft.com/office/drawing/2014/main" val="20000"/>
                    </a:ext>
                  </a:extLst>
                </a:gridCol>
                <a:gridCol w="3412066">
                  <a:extLst>
                    <a:ext uri="{9D8B030D-6E8A-4147-A177-3AD203B41FA5}">
                      <a16:colId xmlns:a16="http://schemas.microsoft.com/office/drawing/2014/main" val="20001"/>
                    </a:ext>
                  </a:extLst>
                </a:gridCol>
              </a:tblGrid>
              <a:tr h="849959">
                <a:tc>
                  <a:txBody>
                    <a:bodyPr/>
                    <a:lstStyle/>
                    <a:p>
                      <a:r>
                        <a:rPr lang="en-US" sz="1600" b="1" dirty="0">
                          <a:solidFill>
                            <a:schemeClr val="bg1"/>
                          </a:solidFill>
                          <a:effectLst>
                            <a:outerShdw blurRad="38100" dist="38100" dir="2700000" algn="tl">
                              <a:srgbClr val="000000">
                                <a:alpha val="43137"/>
                              </a:srgbClr>
                            </a:outerShdw>
                          </a:effectLst>
                        </a:rPr>
                        <a:t>Mission</a:t>
                      </a:r>
                      <a:endParaRPr lang="en-GB"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kern="1200" dirty="0">
                          <a:solidFill>
                            <a:schemeClr val="bg1"/>
                          </a:solidFill>
                          <a:effectLst>
                            <a:outerShdw blurRad="38100" dist="38100" dir="2700000" algn="tl">
                              <a:srgbClr val="000000">
                                <a:alpha val="43137"/>
                              </a:srgbClr>
                            </a:outerShdw>
                          </a:effectLst>
                          <a:latin typeface="+mn-lt"/>
                          <a:ea typeface="+mn-ea"/>
                          <a:cs typeface="+mn-cs"/>
                        </a:rPr>
                        <a:t>Study &amp; monitoring of fluorescence signal linked to vegetation stress; pixel 300m.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7130">
                <a:tc>
                  <a:txBody>
                    <a:bodyPr/>
                    <a:lstStyle/>
                    <a:p>
                      <a:r>
                        <a:rPr lang="en-GB" sz="1600" b="1" kern="1200" dirty="0">
                          <a:solidFill>
                            <a:schemeClr val="bg1"/>
                          </a:solidFill>
                          <a:effectLst>
                            <a:outerShdw blurRad="38100" dist="38100" dir="2700000" algn="tl">
                              <a:srgbClr val="000000">
                                <a:alpha val="43137"/>
                              </a:srgbClr>
                            </a:outerShdw>
                          </a:effectLst>
                          <a:latin typeface="+mn-lt"/>
                          <a:ea typeface="+mn-ea"/>
                          <a:cs typeface="+mn-cs"/>
                        </a:rPr>
                        <a:t>Swath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150 km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1406">
                <a:tc>
                  <a:txBody>
                    <a:bodyPr/>
                    <a:lstStyle/>
                    <a:p>
                      <a:r>
                        <a:rPr lang="en-US" sz="1600" b="1" dirty="0">
                          <a:solidFill>
                            <a:schemeClr val="bg1"/>
                          </a:solidFill>
                          <a:effectLst>
                            <a:outerShdw blurRad="38100" dist="38100" dir="2700000" algn="tl">
                              <a:srgbClr val="000000">
                                <a:alpha val="43137"/>
                              </a:srgbClr>
                            </a:outerShdw>
                          </a:effectLst>
                        </a:rPr>
                        <a:t>Payload</a:t>
                      </a:r>
                      <a:endParaRPr lang="en-GB"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bg1"/>
                          </a:solidFill>
                          <a:effectLst>
                            <a:outerShdw blurRad="38100" dist="38100" dir="2700000" algn="tl">
                              <a:srgbClr val="000000">
                                <a:alpha val="43137"/>
                              </a:srgbClr>
                            </a:outerShdw>
                          </a:effectLst>
                        </a:rPr>
                        <a:t>FLORIS</a:t>
                      </a:r>
                      <a:r>
                        <a:rPr lang="en-US" sz="1600" b="0" dirty="0">
                          <a:solidFill>
                            <a:schemeClr val="bg1"/>
                          </a:solidFill>
                          <a:effectLst>
                            <a:outerShdw blurRad="38100" dist="38100" dir="2700000" algn="tl">
                              <a:srgbClr val="000000">
                                <a:alpha val="43137"/>
                              </a:srgbClr>
                            </a:outerShdw>
                          </a:effectLst>
                        </a:rPr>
                        <a:t>,</a:t>
                      </a:r>
                      <a:r>
                        <a:rPr lang="en-US" sz="1600" b="1" dirty="0">
                          <a:solidFill>
                            <a:schemeClr val="bg1"/>
                          </a:solidFill>
                          <a:effectLst>
                            <a:outerShdw blurRad="38100" dist="38100" dir="2700000" algn="tl">
                              <a:srgbClr val="000000">
                                <a:alpha val="43137"/>
                              </a:srgbClr>
                            </a:outerShdw>
                          </a:effectLst>
                        </a:rPr>
                        <a:t> </a:t>
                      </a:r>
                      <a:r>
                        <a:rPr lang="en-US" sz="1600" dirty="0">
                          <a:solidFill>
                            <a:schemeClr val="bg1"/>
                          </a:solidFill>
                          <a:effectLst>
                            <a:outerShdw blurRad="38100" dist="38100" dir="2700000" algn="tl">
                              <a:srgbClr val="000000">
                                <a:alpha val="43137"/>
                              </a:srgbClr>
                            </a:outerShdw>
                          </a:effectLst>
                        </a:rPr>
                        <a:t>2 channels spectrometers (O</a:t>
                      </a:r>
                      <a:r>
                        <a:rPr lang="en-US" sz="1600" baseline="-25000" dirty="0">
                          <a:solidFill>
                            <a:schemeClr val="bg1"/>
                          </a:solidFill>
                          <a:effectLst>
                            <a:outerShdw blurRad="38100" dist="38100" dir="2700000" algn="tl">
                              <a:srgbClr val="000000">
                                <a:alpha val="43137"/>
                              </a:srgbClr>
                            </a:outerShdw>
                          </a:effectLst>
                        </a:rPr>
                        <a:t>2</a:t>
                      </a:r>
                      <a:r>
                        <a:rPr lang="en-US" sz="1600" dirty="0">
                          <a:solidFill>
                            <a:schemeClr val="bg1"/>
                          </a:solidFill>
                          <a:effectLst>
                            <a:outerShdw blurRad="38100" dist="38100" dir="2700000" algn="tl">
                              <a:srgbClr val="000000">
                                <a:alpha val="43137"/>
                              </a:srgbClr>
                            </a:outerShdw>
                          </a:effectLst>
                        </a:rPr>
                        <a:t> 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1406">
                <a:tc>
                  <a:txBody>
                    <a:bodyPr/>
                    <a:lstStyle/>
                    <a:p>
                      <a:r>
                        <a:rPr lang="en-US" sz="1600" b="1" dirty="0">
                          <a:solidFill>
                            <a:schemeClr val="bg1"/>
                          </a:solidFill>
                          <a:effectLst>
                            <a:outerShdw blurRad="38100" dist="38100" dir="2700000" algn="tl">
                              <a:srgbClr val="000000">
                                <a:alpha val="43137"/>
                              </a:srgbClr>
                            </a:outerShdw>
                          </a:effectLst>
                        </a:rPr>
                        <a:t>Orbit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bg1"/>
                          </a:solidFill>
                          <a:effectLst>
                            <a:outerShdw blurRad="38100" dist="38100" dir="2700000" algn="tl">
                              <a:srgbClr val="000000">
                                <a:alpha val="43137"/>
                              </a:srgbClr>
                            </a:outerShdw>
                          </a:effectLst>
                        </a:rPr>
                        <a:t>SSO, alt: 814 km; LTDN: 10h00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7130">
                <a:tc>
                  <a:txBody>
                    <a:bodyPr/>
                    <a:lstStyle/>
                    <a:p>
                      <a:r>
                        <a:rPr lang="en-US" sz="1600" b="1">
                          <a:solidFill>
                            <a:schemeClr val="bg1"/>
                          </a:solidFill>
                          <a:effectLst>
                            <a:outerShdw blurRad="38100" dist="38100" dir="2700000" algn="tl">
                              <a:srgbClr val="000000">
                                <a:alpha val="43137"/>
                              </a:srgbClr>
                            </a:outerShdw>
                          </a:effectLst>
                        </a:rPr>
                        <a:t>Satellite</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bg1"/>
                          </a:solidFill>
                          <a:effectLst>
                            <a:outerShdw blurRad="38100" dist="38100" dir="2700000" algn="tl">
                              <a:srgbClr val="000000">
                                <a:alpha val="43137"/>
                              </a:srgbClr>
                            </a:outerShdw>
                          </a:effectLst>
                        </a:rPr>
                        <a:t>470 Kg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1406">
                <a:tc>
                  <a:txBody>
                    <a:bodyPr/>
                    <a:lstStyle/>
                    <a:p>
                      <a:r>
                        <a:rPr lang="en-US" sz="1600" b="1" dirty="0">
                          <a:solidFill>
                            <a:schemeClr val="bg1"/>
                          </a:solidFill>
                          <a:effectLst>
                            <a:outerShdw blurRad="38100" dist="38100" dir="2700000" algn="tl">
                              <a:srgbClr val="000000">
                                <a:alpha val="43137"/>
                              </a:srgbClr>
                            </a:outerShdw>
                          </a:effectLst>
                        </a:rPr>
                        <a:t>Consortium</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bg1"/>
                          </a:solidFill>
                          <a:effectLst>
                            <a:outerShdw blurRad="38100" dist="38100" dir="2700000" algn="tl">
                              <a:srgbClr val="000000">
                                <a:alpha val="43137"/>
                              </a:srgbClr>
                            </a:outerShdw>
                          </a:effectLst>
                        </a:rPr>
                        <a:t>Prime: TAS</a:t>
                      </a:r>
                    </a:p>
                    <a:p>
                      <a:r>
                        <a:rPr lang="en-US" sz="1600" dirty="0">
                          <a:solidFill>
                            <a:schemeClr val="bg1"/>
                          </a:solidFill>
                          <a:effectLst>
                            <a:outerShdw blurRad="38100" dist="38100" dir="2700000" algn="tl">
                              <a:srgbClr val="000000">
                                <a:alpha val="43137"/>
                              </a:srgbClr>
                            </a:outerShdw>
                          </a:effectLst>
                        </a:rPr>
                        <a:t>Instrument: Leonardo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7130">
                <a:tc>
                  <a:txBody>
                    <a:bodyPr/>
                    <a:lstStyle/>
                    <a:p>
                      <a:r>
                        <a:rPr lang="en-US" sz="1600" b="1" dirty="0">
                          <a:solidFill>
                            <a:schemeClr val="bg1"/>
                          </a:solidFill>
                          <a:effectLst>
                            <a:outerShdw blurRad="38100" dist="38100" dir="2700000" algn="tl">
                              <a:srgbClr val="000000">
                                <a:alpha val="43137"/>
                              </a:srgbClr>
                            </a:outerShdw>
                          </a:effectLst>
                        </a:rPr>
                        <a:t>Launch date</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bg1"/>
                          </a:solidFill>
                          <a:effectLst>
                            <a:outerShdw blurRad="38100" dist="38100" dir="2700000" algn="tl">
                              <a:srgbClr val="000000">
                                <a:alpha val="43137"/>
                              </a:srgbClr>
                            </a:outerShdw>
                          </a:effectLst>
                        </a:rPr>
                        <a:t>end</a:t>
                      </a:r>
                      <a:r>
                        <a:rPr lang="en-US" sz="1600" b="0" baseline="0" dirty="0">
                          <a:solidFill>
                            <a:schemeClr val="bg1"/>
                          </a:solidFill>
                          <a:effectLst>
                            <a:outerShdw blurRad="38100" dist="38100" dir="2700000" algn="tl">
                              <a:srgbClr val="000000">
                                <a:alpha val="43137"/>
                              </a:srgbClr>
                            </a:outerShdw>
                          </a:effectLst>
                        </a:rPr>
                        <a:t> 2022</a:t>
                      </a:r>
                      <a:endParaRPr lang="en-US" sz="1600"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7130">
                <a:tc>
                  <a:txBody>
                    <a:bodyPr/>
                    <a:lstStyle/>
                    <a:p>
                      <a:r>
                        <a:rPr lang="en-US" sz="1600" b="1" dirty="0">
                          <a:solidFill>
                            <a:schemeClr val="bg1"/>
                          </a:solidFill>
                          <a:effectLst>
                            <a:outerShdw blurRad="38100" dist="38100" dir="2700000" algn="tl">
                              <a:srgbClr val="000000">
                                <a:alpha val="43137"/>
                              </a:srgbClr>
                            </a:outerShdw>
                          </a:effectLst>
                        </a:rPr>
                        <a:t>Lifetime</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outerShdw blurRad="38100" dist="38100" dir="2700000" algn="tl">
                              <a:srgbClr val="000000">
                                <a:alpha val="43137"/>
                              </a:srgbClr>
                            </a:outerShdw>
                          </a:effectLst>
                        </a:rPr>
                        <a:t>3.5 years</a:t>
                      </a:r>
                      <a:endParaRPr lang="en-GB" sz="1600"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4328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ALAHCEM\Downloads\hero@2x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33826" y="495103"/>
            <a:ext cx="3971713" cy="634387"/>
          </a:xfrm>
          <a:prstGeom prst="roundRect">
            <a:avLst>
              <a:gd name="adj" fmla="val 472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t" anchorCtr="0"/>
          <a:lstStyle/>
          <a:p>
            <a:pPr marL="0" marR="0" lvl="1" indent="0" algn="l" defTabSz="914400" rtl="0" eaLnBrk="0" fontAlgn="base" latinLnBrk="0" hangingPunct="0">
              <a:lnSpc>
                <a:spcPct val="15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Launch around 2025</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bwMode="auto">
          <a:xfrm>
            <a:off x="142879" y="126213"/>
            <a:ext cx="7591421" cy="43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Earth</a:t>
            </a:r>
            <a:r>
              <a:rPr kumimoji="0" lang="fr-FR"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Explorer 9 – </a:t>
            </a:r>
            <a:r>
              <a:rPr kumimoji="0" lang="fr-FR" sz="24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Two</a:t>
            </a:r>
            <a:r>
              <a:rPr kumimoji="0" lang="fr-FR"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Candidates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205577" y="1020666"/>
            <a:ext cx="4254449" cy="3664174"/>
          </a:xfrm>
          <a:prstGeom prst="roundRect">
            <a:avLst>
              <a:gd name="adj" fmla="val 7043"/>
            </a:avLst>
          </a:prstGeom>
          <a:solidFill>
            <a:srgbClr val="000000">
              <a:alpha val="60000"/>
            </a:srgbClr>
          </a:solidFill>
          <a:ln w="9525">
            <a:solidFill>
              <a:schemeClr val="bg1"/>
            </a:solidFill>
          </a:ln>
        </p:spPr>
        <p:txBody>
          <a:bodyPr vert="horz" wrap="square" lIns="0" tIns="0" rIns="0" bIns="0" numCol="1" anchor="t" anchorCtr="0" compatLnSpc="1">
            <a:prstTxWarp prst="textNoShape">
              <a:avLst/>
            </a:prstTxWarp>
          </a:bodyPr>
          <a:lstStyle/>
          <a:p>
            <a:pPr algn="ctr" fontAlgn="ctr"/>
            <a:r>
              <a:rPr lang="en-GB" sz="2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FORUM</a:t>
            </a:r>
          </a:p>
          <a:p>
            <a:pPr algn="ctr"/>
            <a:endParaRPr lang="en-GB" sz="500" dirty="0">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endParaRP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Far-infrared Outgoing Radiation Understanding and Monitoring</a:t>
            </a: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Benchmark measurements will improve our understanding of the greenhouse effect and contribute to climate change assessments accuracy</a:t>
            </a:r>
          </a:p>
        </p:txBody>
      </p:sp>
      <p:sp>
        <p:nvSpPr>
          <p:cNvPr id="13" name="Rounded Rectangle 12"/>
          <p:cNvSpPr/>
          <p:nvPr/>
        </p:nvSpPr>
        <p:spPr>
          <a:xfrm>
            <a:off x="4659212" y="1020666"/>
            <a:ext cx="4254449" cy="3664174"/>
          </a:xfrm>
          <a:prstGeom prst="roundRect">
            <a:avLst>
              <a:gd name="adj" fmla="val 7043"/>
            </a:avLst>
          </a:prstGeom>
          <a:solidFill>
            <a:srgbClr val="000000">
              <a:alpha val="60000"/>
            </a:srgbClr>
          </a:solidFill>
          <a:ln w="9525">
            <a:solidFill>
              <a:schemeClr val="bg1"/>
            </a:solidFill>
          </a:ln>
        </p:spPr>
        <p:txBody>
          <a:bodyPr vert="horz" wrap="square" lIns="0" tIns="0" rIns="0" bIns="0" numCol="1" anchor="t" anchorCtr="0" compatLnSpc="1">
            <a:prstTxWarp prst="textNoShape">
              <a:avLst/>
            </a:prstTxWarp>
          </a:bodyPr>
          <a:lstStyle/>
          <a:p>
            <a:pPr algn="ctr" fontAlgn="ctr"/>
            <a:r>
              <a:rPr lang="en-GB" sz="2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SKIM</a:t>
            </a:r>
          </a:p>
          <a:p>
            <a:pPr algn="ctr"/>
            <a:endParaRPr lang="en-GB" sz="500" dirty="0">
              <a:effectLst>
                <a:outerShdw blurRad="38100" dist="38100" dir="2700000" algn="tl" rotWithShape="0">
                  <a:srgbClr val="000000">
                    <a:alpha val="43000"/>
                  </a:srgbClr>
                </a:outerShdw>
              </a:effectLst>
            </a:endParaRP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Sea-surface Kinematics </a:t>
            </a: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Multiscale monitoring</a:t>
            </a: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sz="2000"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endPar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Will carry novel wide-swath scanning </a:t>
            </a:r>
            <a:r>
              <a:rPr lang="en-GB" dirty="0" err="1">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multibeam</a:t>
            </a:r>
            <a:r>
              <a:rPr lang="en-GB"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 radar altimeter to measure ocean-surface currents with Doppler technique</a:t>
            </a:r>
          </a:p>
          <a:p>
            <a:endParaRPr lang="en-US" dirty="0">
              <a:solidFill>
                <a:schemeClr val="bg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sym typeface="Helvetica Light"/>
            </a:endParaRPr>
          </a:p>
        </p:txBody>
      </p:sp>
      <p:pic>
        <p:nvPicPr>
          <p:cNvPr id="15364" name="Picture 4" descr="C:\Users\ALAHCEM\Desktop\MIT-Radiative-Warming-01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9478" y="2120340"/>
            <a:ext cx="1406646" cy="1346087"/>
          </a:xfrm>
          <a:prstGeom prst="roundRect">
            <a:avLst>
              <a:gd name="adj" fmla="val 8594"/>
            </a:avLst>
          </a:prstGeom>
          <a:solidFill>
            <a:srgbClr val="FFFFFF">
              <a:shade val="85000"/>
            </a:srgbClr>
          </a:solidFill>
          <a:ln w="3175">
            <a:solidFill>
              <a:schemeClr val="bg1"/>
            </a:solidFill>
          </a:ln>
          <a:effectLs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6857" y="2123062"/>
            <a:ext cx="1419158" cy="1343366"/>
          </a:xfrm>
          <a:prstGeom prst="roundRect">
            <a:avLst>
              <a:gd name="adj" fmla="val 8594"/>
            </a:avLst>
          </a:prstGeom>
          <a:solidFill>
            <a:srgbClr val="FFFFFF">
              <a:shade val="85000"/>
            </a:srgbClr>
          </a:solidFill>
          <a:ln w="3175">
            <a:solidFill>
              <a:schemeClr val="bg1"/>
            </a:solidFill>
          </a:ln>
          <a:effectLst/>
        </p:spPr>
      </p:pic>
    </p:spTree>
    <p:extLst>
      <p:ext uri="{BB962C8B-B14F-4D97-AF65-F5344CB8AC3E}">
        <p14:creationId xmlns:p14="http://schemas.microsoft.com/office/powerpoint/2010/main" val="423596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descr="C:\Users\ALAHCEM\Downloads\hero@2x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143087" y="133767"/>
            <a:ext cx="7944999" cy="461663"/>
          </a:xfrm>
          <a:prstGeom prst="rect">
            <a:avLst/>
          </a:prstGeom>
          <a:noFill/>
          <a:ln>
            <a:noFill/>
          </a:ln>
        </p:spPr>
        <p:txBody>
          <a:bodyPr vert="horz" wrap="square" lIns="91428" tIns="45714" rIns="91428" bIns="45714"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Earth Explorer 10 – Three Candidates</a:t>
            </a:r>
            <a:endParaRPr lang="en-US"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4" name="AutoShape 6" descr="Afbeeldingsresultaat voor polluted water"/>
          <p:cNvSpPr>
            <a:spLocks noChangeAspect="1" noChangeArrowheads="1"/>
          </p:cNvSpPr>
          <p:nvPr/>
        </p:nvSpPr>
        <p:spPr bwMode="auto">
          <a:xfrm>
            <a:off x="3858746" y="187555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en-GB" dirty="0">
              <a:solidFill>
                <a:srgbClr val="000000"/>
              </a:solidFill>
              <a:latin typeface="Arial" panose="020B0604020202020204" pitchFamily="34" charset="0"/>
              <a:cs typeface="Arial" panose="020B0604020202020204" pitchFamily="34" charset="0"/>
              <a:sym typeface="Helvetica Light"/>
            </a:endParaRPr>
          </a:p>
        </p:txBody>
      </p:sp>
      <p:sp>
        <p:nvSpPr>
          <p:cNvPr id="11" name="Rounded Rectangle 10"/>
          <p:cNvSpPr/>
          <p:nvPr/>
        </p:nvSpPr>
        <p:spPr>
          <a:xfrm>
            <a:off x="3097211" y="808641"/>
            <a:ext cx="2871216" cy="3789456"/>
          </a:xfrm>
          <a:prstGeom prst="roundRect">
            <a:avLst>
              <a:gd name="adj" fmla="val 7428"/>
            </a:avLst>
          </a:prstGeom>
          <a:gradFill flip="none" rotWithShape="1">
            <a:gsLst>
              <a:gs pos="0">
                <a:srgbClr val="0070C0">
                  <a:alpha val="50000"/>
                </a:srgbClr>
              </a:gs>
              <a:gs pos="100000">
                <a:srgbClr val="002060">
                  <a:alpha val="50000"/>
                </a:srgbClr>
              </a:gs>
            </a:gsLst>
            <a:lin ang="13500000" scaled="1"/>
            <a:tileRect/>
          </a:gradFill>
          <a:ln w="9525">
            <a:solidFill>
              <a:schemeClr val="bg1"/>
            </a:solidFill>
          </a:ln>
        </p:spPr>
        <p:txBody>
          <a:bodyPr vert="horz" wrap="square" lIns="0" tIns="0" rIns="0" bIns="0" numCol="1" anchor="t" anchorCtr="0" compatLnSpc="1">
            <a:prstTxWarp prst="textNoShape">
              <a:avLst/>
            </a:prstTxWarp>
          </a:bodyPr>
          <a:lstStyle/>
          <a:p>
            <a:pPr algn="ctr"/>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Daedalus</a:t>
            </a: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13" name="Rounded Rectangle 12"/>
          <p:cNvSpPr/>
          <p:nvPr/>
        </p:nvSpPr>
        <p:spPr>
          <a:xfrm>
            <a:off x="137149" y="808641"/>
            <a:ext cx="2835013" cy="3789456"/>
          </a:xfrm>
          <a:prstGeom prst="roundRect">
            <a:avLst>
              <a:gd name="adj" fmla="val 7043"/>
            </a:avLst>
          </a:prstGeom>
          <a:gradFill flip="none" rotWithShape="1">
            <a:gsLst>
              <a:gs pos="0">
                <a:srgbClr val="00B0F0">
                  <a:shade val="30000"/>
                  <a:satMod val="115000"/>
                  <a:alpha val="50000"/>
                </a:srgbClr>
              </a:gs>
              <a:gs pos="100000">
                <a:srgbClr val="00B0F0">
                  <a:shade val="100000"/>
                  <a:satMod val="115000"/>
                  <a:alpha val="50000"/>
                </a:srgbClr>
              </a:gs>
            </a:gsLst>
            <a:lin ang="2700000" scaled="1"/>
            <a:tileRect/>
          </a:gradFill>
          <a:ln w="9525">
            <a:solidFill>
              <a:schemeClr val="bg1"/>
            </a:solidFill>
          </a:ln>
        </p:spPr>
        <p:txBody>
          <a:bodyPr vert="horz" wrap="square" lIns="0" tIns="0" rIns="0" bIns="0" numCol="1" anchor="t" anchorCtr="0" compatLnSpc="1">
            <a:prstTxWarp prst="textNoShape">
              <a:avLst/>
            </a:prstTxWarp>
          </a:bodyPr>
          <a:lstStyle/>
          <a:p>
            <a:pPr algn="ctr"/>
            <a:r>
              <a:rPr lang="en-US" sz="2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STEREOID</a:t>
            </a: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27" name="TextBox 26"/>
          <p:cNvSpPr txBox="1"/>
          <p:nvPr/>
        </p:nvSpPr>
        <p:spPr>
          <a:xfrm>
            <a:off x="97793" y="2288137"/>
            <a:ext cx="2896672" cy="2185201"/>
          </a:xfrm>
          <a:prstGeom prst="rect">
            <a:avLst/>
          </a:prstGeom>
          <a:noFill/>
        </p:spPr>
        <p:txBody>
          <a:bodyPr wrap="square" lIns="91428" tIns="45714" rIns="91428" bIns="45714" rtlCol="0">
            <a:spAutoFit/>
          </a:bodyPr>
          <a:lstStyle/>
          <a:p>
            <a:pPr algn="ctr"/>
            <a:r>
              <a:rPr lang="en-GB"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Bistatic</a:t>
            </a: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 SAR as passive followers of Sentinel-1</a:t>
            </a:r>
          </a:p>
          <a:p>
            <a:pPr algn="ct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Two &lt;500kg spacecraft</a:t>
            </a:r>
          </a:p>
          <a:p>
            <a:pPr algn="ctr"/>
            <a:endParaRPr lang="en-GB" sz="1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pPr algn="ctr"/>
            <a:r>
              <a:rPr lang="en-GB"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Applications</a:t>
            </a:r>
            <a:endParaRPr lang="en-GB" sz="1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pPr marL="446088" indent="-268288">
              <a:buFont typeface="Arial" panose="020B0604020202020204" pitchFamily="34" charset="0"/>
              <a:buChar cha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Cryosphere</a:t>
            </a:r>
          </a:p>
          <a:p>
            <a:pPr marL="446088" indent="-268288">
              <a:buFont typeface="Arial" panose="020B0604020202020204" pitchFamily="34" charset="0"/>
              <a:buChar cha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Oceanography</a:t>
            </a:r>
          </a:p>
          <a:p>
            <a:pPr marL="446088" indent="-268288">
              <a:buFont typeface="Arial" panose="020B0604020202020204" pitchFamily="34" charset="0"/>
              <a:buChar char="•"/>
            </a:pPr>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Geosphere</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AutoShape 6" descr="Afbeeldingsresultaat voor polluted water"/>
          <p:cNvSpPr>
            <a:spLocks noChangeAspect="1" noChangeArrowheads="1"/>
          </p:cNvSpPr>
          <p:nvPr/>
        </p:nvSpPr>
        <p:spPr bwMode="auto">
          <a:xfrm>
            <a:off x="6914300" y="1963476"/>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en-GB" dirty="0">
              <a:solidFill>
                <a:srgbClr val="000000"/>
              </a:solidFill>
              <a:latin typeface="Arial" panose="020B0604020202020204" pitchFamily="34" charset="0"/>
              <a:cs typeface="Arial" panose="020B0604020202020204" pitchFamily="34" charset="0"/>
              <a:sym typeface="Helvetica Light"/>
            </a:endParaRPr>
          </a:p>
        </p:txBody>
      </p:sp>
      <p:sp>
        <p:nvSpPr>
          <p:cNvPr id="17" name="Rounded Rectangle 16"/>
          <p:cNvSpPr/>
          <p:nvPr/>
        </p:nvSpPr>
        <p:spPr>
          <a:xfrm>
            <a:off x="6077454" y="808641"/>
            <a:ext cx="2901923" cy="3789456"/>
          </a:xfrm>
          <a:prstGeom prst="roundRect">
            <a:avLst>
              <a:gd name="adj" fmla="val 6889"/>
            </a:avLst>
          </a:prstGeom>
          <a:gradFill flip="none" rotWithShape="1">
            <a:gsLst>
              <a:gs pos="0">
                <a:srgbClr val="002060">
                  <a:alpha val="50000"/>
                </a:srgbClr>
              </a:gs>
              <a:gs pos="100000">
                <a:srgbClr val="000F2E">
                  <a:alpha val="50000"/>
                </a:srgbClr>
              </a:gs>
            </a:gsLst>
            <a:lin ang="13500000" scaled="1"/>
            <a:tileRect/>
          </a:gradFill>
          <a:ln w="9525">
            <a:solidFill>
              <a:schemeClr val="bg1"/>
            </a:solidFill>
          </a:ln>
        </p:spPr>
        <p:txBody>
          <a:bodyPr vert="horz" wrap="square" lIns="0" tIns="0" rIns="0" bIns="0" numCol="1" anchor="t" anchorCtr="0" compatLnSpc="1">
            <a:prstTxWarp prst="textNoShape">
              <a:avLst/>
            </a:prstTxWarp>
          </a:bodyPr>
          <a:lstStyle/>
          <a:p>
            <a:pPr algn="ctr"/>
            <a:r>
              <a:rPr lang="fr-FR" sz="2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G-CLASS: H</a:t>
            </a:r>
            <a:r>
              <a:rPr lang="fr-FR" sz="2200" b="1" baseline="-25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fr-FR" sz="2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endParaRPr lang="en-US" sz="1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endParaRPr lang="en-US" sz="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sp>
        <p:nvSpPr>
          <p:cNvPr id="22" name="TextBox 21"/>
          <p:cNvSpPr txBox="1"/>
          <p:nvPr/>
        </p:nvSpPr>
        <p:spPr>
          <a:xfrm>
            <a:off x="7504565" y="1545449"/>
            <a:ext cx="1506564" cy="923318"/>
          </a:xfrm>
          <a:prstGeom prst="rect">
            <a:avLst/>
          </a:prstGeom>
          <a:noFill/>
        </p:spPr>
        <p:txBody>
          <a:bodyPr wrap="square" lIns="91428" tIns="45714" rIns="91428" bIns="45714" rtlCol="0">
            <a:spAutoFit/>
          </a:bodyPr>
          <a:lstStyle/>
          <a:p>
            <a:r>
              <a:rPr lang="en-GB"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Science on daily water cycle</a:t>
            </a:r>
          </a:p>
        </p:txBody>
      </p:sp>
      <p:pic>
        <p:nvPicPr>
          <p:cNvPr id="26" name="Picture 25" descr="Screen Shot 2018-08-20 at 15.10.5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197" y="1384644"/>
            <a:ext cx="2559598" cy="835350"/>
          </a:xfrm>
          <a:prstGeom prst="roundRect">
            <a:avLst>
              <a:gd name="adj" fmla="val 8594"/>
            </a:avLst>
          </a:prstGeom>
          <a:solidFill>
            <a:srgbClr val="FFFFFF">
              <a:shade val="85000"/>
            </a:srgbClr>
          </a:solidFill>
          <a:ln>
            <a:noFill/>
          </a:ln>
          <a:effectLst/>
        </p:spPr>
      </p:pic>
      <p:pic>
        <p:nvPicPr>
          <p:cNvPr id="29" name="Picture 28" descr="Screen Shot 2018-08-20 at 16.10.04.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954" y="1369399"/>
            <a:ext cx="1093983" cy="1262289"/>
          </a:xfrm>
          <a:prstGeom prst="roundRect">
            <a:avLst>
              <a:gd name="adj" fmla="val 8594"/>
            </a:avLst>
          </a:prstGeom>
          <a:solidFill>
            <a:srgbClr val="FFFFFF">
              <a:shade val="85000"/>
            </a:srgbClr>
          </a:solidFill>
          <a:ln>
            <a:noFill/>
          </a:ln>
          <a:effectLst/>
        </p:spPr>
      </p:pic>
      <p:sp>
        <p:nvSpPr>
          <p:cNvPr id="25" name="TextBox 24"/>
          <p:cNvSpPr txBox="1"/>
          <p:nvPr/>
        </p:nvSpPr>
        <p:spPr>
          <a:xfrm>
            <a:off x="3092258" y="2822597"/>
            <a:ext cx="2891271" cy="1754314"/>
          </a:xfrm>
          <a:prstGeom prst="rect">
            <a:avLst/>
          </a:prstGeom>
          <a:noFill/>
        </p:spPr>
        <p:txBody>
          <a:bodyPr wrap="square" lIns="91428" tIns="45714" rIns="91428" bIns="45714" rtlCol="0">
            <a:spAutoFit/>
          </a:bodyPr>
          <a:lstStyle/>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Four </a:t>
            </a:r>
            <a:r>
              <a:rPr lang="en-GB"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cubesats</a:t>
            </a:r>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 </a:t>
            </a:r>
          </a:p>
          <a:p>
            <a:pPr algn="ctr"/>
            <a:r>
              <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at 120 km altitude</a:t>
            </a:r>
          </a:p>
          <a:p>
            <a:pPr algn="ctr"/>
            <a:endParaRPr lang="en-GB"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Focus on temperature, heating processes &amp; composition structure</a:t>
            </a:r>
          </a:p>
        </p:txBody>
      </p:sp>
      <p:sp>
        <p:nvSpPr>
          <p:cNvPr id="9" name="Rectangle 8"/>
          <p:cNvSpPr/>
          <p:nvPr/>
        </p:nvSpPr>
        <p:spPr>
          <a:xfrm>
            <a:off x="4339348" y="1268444"/>
            <a:ext cx="1795601" cy="1477328"/>
          </a:xfrm>
          <a:prstGeom prst="rect">
            <a:avLst/>
          </a:prstGeom>
        </p:spPr>
        <p:txBody>
          <a:bodyPr wrap="square">
            <a:spAutoFit/>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Explore mesosphere, lower thermosphere &amp; Ionosphere</a:t>
            </a:r>
            <a:endParaRPr lang="en-GB" dirty="0"/>
          </a:p>
        </p:txBody>
      </p:sp>
      <p:pic>
        <p:nvPicPr>
          <p:cNvPr id="30" name="Picture 29" descr="Screen Shot 2018-08-20 at 16.29.26.png"/>
          <p:cNvPicPr>
            <a:picLocks noChangeAspect="1"/>
          </p:cNvPicPr>
          <p:nvPr/>
        </p:nvPicPr>
        <p:blipFill rotWithShape="1">
          <a:blip r:embed="rId8" cstate="print">
            <a:extLst>
              <a:ext uri="{28A0092B-C50C-407E-A947-70E740481C1C}">
                <a14:useLocalDpi xmlns:a14="http://schemas.microsoft.com/office/drawing/2010/main" val="0"/>
              </a:ext>
            </a:extLst>
          </a:blip>
          <a:srcRect l="7865" r="9792"/>
          <a:stretch/>
        </p:blipFill>
        <p:spPr>
          <a:xfrm>
            <a:off x="6265951" y="1408014"/>
            <a:ext cx="1225411" cy="1245976"/>
          </a:xfrm>
          <a:prstGeom prst="roundRect">
            <a:avLst>
              <a:gd name="adj" fmla="val 8594"/>
            </a:avLst>
          </a:prstGeom>
          <a:solidFill>
            <a:srgbClr val="FFFFFF">
              <a:shade val="85000"/>
            </a:srgbClr>
          </a:solidFill>
          <a:ln>
            <a:noFill/>
          </a:ln>
          <a:effectLst/>
        </p:spPr>
      </p:pic>
      <p:sp>
        <p:nvSpPr>
          <p:cNvPr id="31" name="TextBox 30"/>
          <p:cNvSpPr txBox="1"/>
          <p:nvPr/>
        </p:nvSpPr>
        <p:spPr>
          <a:xfrm>
            <a:off x="6103625" y="2780579"/>
            <a:ext cx="2955962" cy="1692759"/>
          </a:xfrm>
          <a:prstGeom prst="rect">
            <a:avLst/>
          </a:prstGeom>
          <a:noFill/>
        </p:spPr>
        <p:txBody>
          <a:bodyPr wrap="square" lIns="91428" tIns="45714" rIns="91428" bIns="45714" rtlCol="0">
            <a:spAutoFit/>
          </a:bodyPr>
          <a:lstStyle/>
          <a:p>
            <a:pPr algn="ct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Geostationary</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C-band SAR</a:t>
            </a:r>
          </a:p>
          <a:p>
            <a:pPr algn="ctr"/>
            <a:endParaRPr lang="fr-FR" sz="1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for </a:t>
            </a: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weather</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forecasting</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hydrology</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mountain</a:t>
            </a:r>
            <a:r>
              <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cryosphere</a:t>
            </a:r>
            <a:endParaRPr lang="fr-FR"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39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LAHCEM\Downloads\Egg_Island_Bahamas 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17099" y="2039424"/>
            <a:ext cx="8509813" cy="1064657"/>
          </a:xfrm>
          <a:prstGeom prst="roundRect">
            <a:avLst/>
          </a:prstGeom>
          <a:solidFill>
            <a:schemeClr val="tx1">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GB" sz="4000" b="1" dirty="0">
                <a:effectLst>
                  <a:outerShdw blurRad="38100" dist="38100" dir="2700000" algn="tl">
                    <a:srgbClr val="000000">
                      <a:alpha val="43137"/>
                    </a:srgbClr>
                  </a:outerShdw>
                </a:effectLst>
              </a:rPr>
              <a:t>Copernicus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72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2556"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5" name="TextBox 4"/>
          <p:cNvSpPr txBox="1"/>
          <p:nvPr/>
        </p:nvSpPr>
        <p:spPr>
          <a:xfrm>
            <a:off x="334274" y="647386"/>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S-1</a:t>
            </a:r>
          </a:p>
        </p:txBody>
      </p:sp>
      <p:pic>
        <p:nvPicPr>
          <p:cNvPr id="6" name="Picture 2" descr="C:\Users\ALAHCEM\Desktop\Sentinels\Cropped\Sentinel-1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60" y="1012410"/>
            <a:ext cx="893167" cy="670254"/>
          </a:xfrm>
          <a:prstGeom prst="roundRect">
            <a:avLst>
              <a:gd name="adj" fmla="val 8594"/>
            </a:avLst>
          </a:prstGeom>
          <a:solidFill>
            <a:srgbClr val="FFFFFF">
              <a:shade val="85000"/>
            </a:srgbClr>
          </a:solidFill>
          <a:ln w="9525">
            <a:solidFill>
              <a:schemeClr val="bg1"/>
            </a:solidFill>
          </a:ln>
          <a:effectLst/>
          <a:extLst/>
        </p:spPr>
      </p:pic>
      <p:sp>
        <p:nvSpPr>
          <p:cNvPr id="27" name="TextBox 26"/>
          <p:cNvSpPr txBox="1"/>
          <p:nvPr/>
        </p:nvSpPr>
        <p:spPr>
          <a:xfrm>
            <a:off x="190656" y="1675679"/>
            <a:ext cx="1168974" cy="267176"/>
          </a:xfrm>
          <a:prstGeom prst="rect">
            <a:avLst/>
          </a:prstGeom>
          <a:noFill/>
          <a:effectLst/>
        </p:spPr>
        <p:txBody>
          <a:bodyPr wrap="square" lIns="36000" tIns="36000" rIns="91424" bIns="45712" rtlCol="0">
            <a:spAutoFit/>
          </a:bodyPr>
          <a:lstStyle/>
          <a:p>
            <a:pPr algn="ctr" defTabSz="914378">
              <a:defRPr/>
            </a:pPr>
            <a:r>
              <a:rPr lang="en-GB" sz="1200" dirty="0">
                <a:solidFill>
                  <a:srgbClr val="005DA2"/>
                </a:solidFill>
                <a:latin typeface="Verdana"/>
              </a:rPr>
              <a:t>Radar</a:t>
            </a:r>
          </a:p>
        </p:txBody>
      </p:sp>
      <p:sp>
        <p:nvSpPr>
          <p:cNvPr id="7" name="Rounded Rectangle 6"/>
          <p:cNvSpPr/>
          <p:nvPr/>
        </p:nvSpPr>
        <p:spPr>
          <a:xfrm>
            <a:off x="249902" y="2344000"/>
            <a:ext cx="974271" cy="545971"/>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A</a:t>
            </a:r>
            <a:endParaRPr lang="en-GB" sz="500" b="1" dirty="0">
              <a:solidFill>
                <a:srgbClr val="FFFFFF"/>
              </a:solidFill>
              <a:latin typeface="Verdana"/>
            </a:endParaRPr>
          </a:p>
          <a:p>
            <a:pPr algn="ctr" defTabSz="914378">
              <a:defRPr/>
            </a:pPr>
            <a:r>
              <a:rPr lang="en-GB" sz="900" b="1" dirty="0">
                <a:solidFill>
                  <a:srgbClr val="FFFFFF"/>
                </a:solidFill>
                <a:latin typeface="Verdana"/>
              </a:rPr>
              <a:t>3 Apr. 2014</a:t>
            </a:r>
          </a:p>
        </p:txBody>
      </p:sp>
      <p:sp>
        <p:nvSpPr>
          <p:cNvPr id="29" name="Rounded Rectangle 28"/>
          <p:cNvSpPr/>
          <p:nvPr/>
        </p:nvSpPr>
        <p:spPr>
          <a:xfrm>
            <a:off x="249898" y="2937551"/>
            <a:ext cx="974276" cy="534730"/>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B</a:t>
            </a:r>
            <a:endParaRPr lang="en-GB" sz="700" b="1" dirty="0">
              <a:solidFill>
                <a:srgbClr val="FFFFFF"/>
              </a:solidFill>
              <a:latin typeface="Verdana"/>
            </a:endParaRPr>
          </a:p>
          <a:p>
            <a:pPr algn="ctr" defTabSz="914378">
              <a:defRPr/>
            </a:pPr>
            <a:r>
              <a:rPr lang="en-GB" sz="900" b="1" dirty="0">
                <a:solidFill>
                  <a:srgbClr val="FFFFFF"/>
                </a:solidFill>
                <a:latin typeface="Verdana"/>
              </a:rPr>
              <a:t>25 Apr. 2016</a:t>
            </a:r>
          </a:p>
        </p:txBody>
      </p:sp>
      <p:sp>
        <p:nvSpPr>
          <p:cNvPr id="30" name="Rounded Rectangle 29"/>
          <p:cNvSpPr/>
          <p:nvPr/>
        </p:nvSpPr>
        <p:spPr>
          <a:xfrm>
            <a:off x="1434890"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31" name="TextBox 30"/>
          <p:cNvSpPr txBox="1"/>
          <p:nvPr/>
        </p:nvSpPr>
        <p:spPr>
          <a:xfrm>
            <a:off x="1610972"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S-2</a:t>
            </a:r>
          </a:p>
        </p:txBody>
      </p:sp>
      <p:sp>
        <p:nvSpPr>
          <p:cNvPr id="33" name="TextBox 32"/>
          <p:cNvSpPr txBox="1"/>
          <p:nvPr/>
        </p:nvSpPr>
        <p:spPr>
          <a:xfrm>
            <a:off x="1434890" y="1676473"/>
            <a:ext cx="1168974" cy="451842"/>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Verdana"/>
              </a:rPr>
              <a:t>High Res. Optical</a:t>
            </a:r>
          </a:p>
        </p:txBody>
      </p:sp>
      <p:sp>
        <p:nvSpPr>
          <p:cNvPr id="34" name="Rounded Rectangle 33"/>
          <p:cNvSpPr/>
          <p:nvPr/>
        </p:nvSpPr>
        <p:spPr>
          <a:xfrm>
            <a:off x="1526602" y="2344794"/>
            <a:ext cx="974271" cy="54517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A</a:t>
            </a:r>
            <a:endParaRPr lang="en-GB" sz="700" b="1" dirty="0">
              <a:solidFill>
                <a:srgbClr val="FFFFFF"/>
              </a:solidFill>
              <a:latin typeface="Verdana"/>
            </a:endParaRPr>
          </a:p>
          <a:p>
            <a:pPr algn="ctr" defTabSz="914378">
              <a:defRPr/>
            </a:pPr>
            <a:r>
              <a:rPr lang="en-GB" sz="900" b="1" dirty="0">
                <a:solidFill>
                  <a:srgbClr val="FFFFFF"/>
                </a:solidFill>
                <a:latin typeface="Verdana"/>
              </a:rPr>
              <a:t>23 Jun. 2015</a:t>
            </a:r>
          </a:p>
        </p:txBody>
      </p:sp>
      <p:sp>
        <p:nvSpPr>
          <p:cNvPr id="36" name="Rounded Rectangle 35"/>
          <p:cNvSpPr/>
          <p:nvPr/>
        </p:nvSpPr>
        <p:spPr>
          <a:xfrm>
            <a:off x="1526598" y="2938343"/>
            <a:ext cx="974276" cy="53393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B</a:t>
            </a:r>
            <a:endParaRPr lang="en-GB" sz="700" b="1" dirty="0">
              <a:solidFill>
                <a:srgbClr val="FFFFFF"/>
              </a:solidFill>
              <a:latin typeface="Verdana"/>
            </a:endParaRPr>
          </a:p>
          <a:p>
            <a:pPr algn="ctr" defTabSz="914378">
              <a:defRPr/>
            </a:pPr>
            <a:r>
              <a:rPr lang="en-GB" sz="900" b="1" dirty="0">
                <a:solidFill>
                  <a:srgbClr val="FFFFFF"/>
                </a:solidFill>
                <a:latin typeface="Verdana"/>
              </a:rPr>
              <a:t>6 Mar. 2017</a:t>
            </a:r>
          </a:p>
        </p:txBody>
      </p:sp>
      <p:sp>
        <p:nvSpPr>
          <p:cNvPr id="37" name="Rounded Rectangle 36"/>
          <p:cNvSpPr/>
          <p:nvPr/>
        </p:nvSpPr>
        <p:spPr>
          <a:xfrm>
            <a:off x="2715053" y="627266"/>
            <a:ext cx="1168974" cy="408020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38" name="TextBox 37"/>
          <p:cNvSpPr txBox="1"/>
          <p:nvPr/>
        </p:nvSpPr>
        <p:spPr>
          <a:xfrm>
            <a:off x="2888689"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S-3</a:t>
            </a:r>
          </a:p>
        </p:txBody>
      </p:sp>
      <p:sp>
        <p:nvSpPr>
          <p:cNvPr id="40" name="TextBox 39"/>
          <p:cNvSpPr txBox="1"/>
          <p:nvPr/>
        </p:nvSpPr>
        <p:spPr>
          <a:xfrm>
            <a:off x="2715053" y="1676470"/>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Verdana"/>
              </a:rPr>
              <a:t>Medium Res. Optical &amp; Altimetry</a:t>
            </a:r>
          </a:p>
        </p:txBody>
      </p:sp>
      <p:sp>
        <p:nvSpPr>
          <p:cNvPr id="41" name="Rounded Rectangle 40"/>
          <p:cNvSpPr/>
          <p:nvPr/>
        </p:nvSpPr>
        <p:spPr>
          <a:xfrm>
            <a:off x="2804318" y="2344794"/>
            <a:ext cx="974271" cy="54517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A</a:t>
            </a:r>
            <a:endParaRPr lang="en-GB" sz="700" b="1" dirty="0">
              <a:solidFill>
                <a:srgbClr val="FFFFFF"/>
              </a:solidFill>
              <a:latin typeface="Verdana"/>
            </a:endParaRPr>
          </a:p>
          <a:p>
            <a:pPr algn="ctr" defTabSz="914378">
              <a:defRPr/>
            </a:pPr>
            <a:r>
              <a:rPr lang="en-GB" sz="900" b="1" dirty="0">
                <a:solidFill>
                  <a:srgbClr val="FFFFFF"/>
                </a:solidFill>
                <a:latin typeface="Verdana"/>
              </a:rPr>
              <a:t>16 Feb. 2016</a:t>
            </a:r>
          </a:p>
        </p:txBody>
      </p:sp>
      <p:sp>
        <p:nvSpPr>
          <p:cNvPr id="42" name="Rounded Rectangle 41"/>
          <p:cNvSpPr/>
          <p:nvPr/>
        </p:nvSpPr>
        <p:spPr>
          <a:xfrm>
            <a:off x="2804314" y="2938343"/>
            <a:ext cx="974276" cy="533937"/>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B</a:t>
            </a:r>
            <a:endParaRPr lang="en-GB" sz="700" b="1" dirty="0">
              <a:solidFill>
                <a:srgbClr val="FFFFFF"/>
              </a:solidFill>
              <a:latin typeface="Verdana"/>
            </a:endParaRPr>
          </a:p>
          <a:p>
            <a:pPr defTabSz="914378">
              <a:defRPr/>
            </a:pPr>
            <a:r>
              <a:rPr lang="en-GB" sz="900" b="1" dirty="0">
                <a:solidFill>
                  <a:srgbClr val="FFFFFF"/>
                </a:solidFill>
                <a:latin typeface="Verdana"/>
              </a:rPr>
              <a:t>25 Apr. 2018</a:t>
            </a:r>
          </a:p>
        </p:txBody>
      </p:sp>
      <p:sp>
        <p:nvSpPr>
          <p:cNvPr id="43" name="Rounded Rectangle 42"/>
          <p:cNvSpPr/>
          <p:nvPr/>
        </p:nvSpPr>
        <p:spPr>
          <a:xfrm>
            <a:off x="3994667" y="626411"/>
            <a:ext cx="1168974" cy="302248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44" name="TextBox 43"/>
          <p:cNvSpPr txBox="1"/>
          <p:nvPr/>
        </p:nvSpPr>
        <p:spPr>
          <a:xfrm>
            <a:off x="4160683" y="647394"/>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S-4</a:t>
            </a:r>
          </a:p>
        </p:txBody>
      </p:sp>
      <p:sp>
        <p:nvSpPr>
          <p:cNvPr id="46" name="TextBox 45"/>
          <p:cNvSpPr txBox="1"/>
          <p:nvPr/>
        </p:nvSpPr>
        <p:spPr>
          <a:xfrm>
            <a:off x="4009907" y="1675685"/>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Verdana"/>
              </a:rPr>
              <a:t>Atmospheric Chemistry (GEO)</a:t>
            </a:r>
          </a:p>
        </p:txBody>
      </p:sp>
      <p:sp>
        <p:nvSpPr>
          <p:cNvPr id="47" name="Rounded Rectangle 46"/>
          <p:cNvSpPr/>
          <p:nvPr/>
        </p:nvSpPr>
        <p:spPr>
          <a:xfrm>
            <a:off x="4091552" y="2344010"/>
            <a:ext cx="974271" cy="545962"/>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A</a:t>
            </a:r>
            <a:endParaRPr lang="en-GB" sz="900" b="1" dirty="0">
              <a:solidFill>
                <a:srgbClr val="FFFFFF"/>
              </a:solidFill>
              <a:latin typeface="Verdana"/>
            </a:endParaRPr>
          </a:p>
          <a:p>
            <a:pPr algn="ctr" defTabSz="914378">
              <a:defRPr/>
            </a:pPr>
            <a:endParaRPr lang="en-GB" sz="400" dirty="0">
              <a:solidFill>
                <a:srgbClr val="FFFFFF"/>
              </a:solidFill>
              <a:latin typeface="Verdana"/>
            </a:endParaRPr>
          </a:p>
          <a:p>
            <a:pPr algn="ctr" defTabSz="914378">
              <a:defRPr/>
            </a:pPr>
            <a:r>
              <a:rPr lang="en-GB" sz="1200" dirty="0">
                <a:solidFill>
                  <a:srgbClr val="FFFFFF"/>
                </a:solidFill>
                <a:latin typeface="Verdana"/>
              </a:rPr>
              <a:t>2022</a:t>
            </a:r>
            <a:endParaRPr lang="en-GB" sz="900" dirty="0">
              <a:solidFill>
                <a:srgbClr val="FFFFFF"/>
              </a:solidFill>
              <a:latin typeface="Verdana"/>
            </a:endParaRPr>
          </a:p>
        </p:txBody>
      </p:sp>
      <p:sp>
        <p:nvSpPr>
          <p:cNvPr id="48" name="Rounded Rectangle 47"/>
          <p:cNvSpPr/>
          <p:nvPr/>
        </p:nvSpPr>
        <p:spPr>
          <a:xfrm>
            <a:off x="4091548" y="2937559"/>
            <a:ext cx="974276" cy="534722"/>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B</a:t>
            </a:r>
          </a:p>
          <a:p>
            <a:pPr algn="ctr" defTabSz="914378">
              <a:defRPr/>
            </a:pPr>
            <a:endParaRPr lang="en-GB" sz="300" dirty="0">
              <a:solidFill>
                <a:srgbClr val="FFFFFF"/>
              </a:solidFill>
              <a:latin typeface="Verdana"/>
            </a:endParaRPr>
          </a:p>
          <a:p>
            <a:pPr algn="ctr" defTabSz="914378">
              <a:defRPr/>
            </a:pPr>
            <a:r>
              <a:rPr lang="en-GB" sz="1200" dirty="0">
                <a:solidFill>
                  <a:srgbClr val="FFFFFF"/>
                </a:solidFill>
                <a:latin typeface="Verdana"/>
              </a:rPr>
              <a:t>2027</a:t>
            </a:r>
          </a:p>
        </p:txBody>
      </p:sp>
      <p:sp>
        <p:nvSpPr>
          <p:cNvPr id="49" name="Rounded Rectangle 48"/>
          <p:cNvSpPr/>
          <p:nvPr/>
        </p:nvSpPr>
        <p:spPr>
          <a:xfrm>
            <a:off x="5275369" y="627266"/>
            <a:ext cx="1168974" cy="2439618"/>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50" name="TextBox 49"/>
          <p:cNvSpPr txBox="1"/>
          <p:nvPr/>
        </p:nvSpPr>
        <p:spPr>
          <a:xfrm>
            <a:off x="5441385"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S-5P</a:t>
            </a:r>
          </a:p>
        </p:txBody>
      </p:sp>
      <p:sp>
        <p:nvSpPr>
          <p:cNvPr id="52" name="TextBox 51"/>
          <p:cNvSpPr txBox="1"/>
          <p:nvPr/>
        </p:nvSpPr>
        <p:spPr>
          <a:xfrm>
            <a:off x="5308715" y="1676471"/>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Verdana"/>
              </a:rPr>
              <a:t>Atmospheric Chemistry (LEO)</a:t>
            </a:r>
          </a:p>
        </p:txBody>
      </p:sp>
      <p:sp>
        <p:nvSpPr>
          <p:cNvPr id="53" name="Rounded Rectangle 52"/>
          <p:cNvSpPr/>
          <p:nvPr/>
        </p:nvSpPr>
        <p:spPr>
          <a:xfrm>
            <a:off x="5357015" y="2344794"/>
            <a:ext cx="974271" cy="545178"/>
          </a:xfrm>
          <a:prstGeom prst="roundRect">
            <a:avLst/>
          </a:prstGeom>
          <a:solidFill>
            <a:srgbClr val="00CC66"/>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 A</a:t>
            </a:r>
            <a:endParaRPr lang="en-GB" sz="700" b="1" dirty="0">
              <a:solidFill>
                <a:srgbClr val="FFFFFF"/>
              </a:solidFill>
              <a:latin typeface="Verdana"/>
            </a:endParaRPr>
          </a:p>
          <a:p>
            <a:pPr algn="ctr" defTabSz="914378">
              <a:defRPr/>
            </a:pPr>
            <a:r>
              <a:rPr lang="en-GB" sz="900" b="1" dirty="0">
                <a:solidFill>
                  <a:srgbClr val="FFFFFF"/>
                </a:solidFill>
                <a:latin typeface="Verdana"/>
              </a:rPr>
              <a:t>13 Oct. 2017</a:t>
            </a:r>
          </a:p>
        </p:txBody>
      </p:sp>
      <p:sp>
        <p:nvSpPr>
          <p:cNvPr id="55" name="Rounded Rectangle 54"/>
          <p:cNvSpPr/>
          <p:nvPr/>
        </p:nvSpPr>
        <p:spPr>
          <a:xfrm>
            <a:off x="6552951" y="627266"/>
            <a:ext cx="1168974" cy="3718585"/>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56" name="TextBox 55"/>
          <p:cNvSpPr txBox="1"/>
          <p:nvPr/>
        </p:nvSpPr>
        <p:spPr>
          <a:xfrm>
            <a:off x="6726587"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S-5</a:t>
            </a:r>
          </a:p>
        </p:txBody>
      </p:sp>
      <p:sp>
        <p:nvSpPr>
          <p:cNvPr id="58" name="TextBox 57"/>
          <p:cNvSpPr txBox="1"/>
          <p:nvPr/>
        </p:nvSpPr>
        <p:spPr>
          <a:xfrm>
            <a:off x="6568191" y="1676471"/>
            <a:ext cx="1168974" cy="636508"/>
          </a:xfrm>
          <a:prstGeom prst="rect">
            <a:avLst/>
          </a:prstGeom>
          <a:noFill/>
        </p:spPr>
        <p:txBody>
          <a:bodyPr wrap="square" lIns="36000" tIns="36000" rIns="91424" bIns="45712" rtlCol="0">
            <a:spAutoFit/>
          </a:bodyPr>
          <a:lstStyle/>
          <a:p>
            <a:pPr algn="ctr" defTabSz="914378">
              <a:defRPr/>
            </a:pPr>
            <a:r>
              <a:rPr lang="en-GB" sz="1200" dirty="0">
                <a:solidFill>
                  <a:srgbClr val="005DA2"/>
                </a:solidFill>
                <a:latin typeface="Verdana"/>
              </a:rPr>
              <a:t>Atmospheric Chemistry (LEO)</a:t>
            </a:r>
          </a:p>
        </p:txBody>
      </p:sp>
      <p:sp>
        <p:nvSpPr>
          <p:cNvPr id="59" name="Rounded Rectangle 58"/>
          <p:cNvSpPr/>
          <p:nvPr/>
        </p:nvSpPr>
        <p:spPr>
          <a:xfrm>
            <a:off x="6642217" y="2344794"/>
            <a:ext cx="974271" cy="545177"/>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Verdana"/>
              </a:rPr>
              <a:t>A</a:t>
            </a:r>
          </a:p>
          <a:p>
            <a:pPr algn="ctr" defTabSz="914378">
              <a:defRPr/>
            </a:pPr>
            <a:endParaRPr lang="en-GB" sz="400" dirty="0">
              <a:solidFill>
                <a:srgbClr val="FFFFFF"/>
              </a:solidFill>
              <a:latin typeface="Verdana"/>
            </a:endParaRPr>
          </a:p>
          <a:p>
            <a:pPr algn="ctr" defTabSz="914378">
              <a:defRPr/>
            </a:pPr>
            <a:r>
              <a:rPr lang="en-GB" sz="1200" dirty="0">
                <a:solidFill>
                  <a:srgbClr val="FFFFFF"/>
                </a:solidFill>
                <a:latin typeface="Verdana"/>
              </a:rPr>
              <a:t>2021</a:t>
            </a:r>
          </a:p>
          <a:p>
            <a:pPr algn="ctr" defTabSz="914378">
              <a:defRPr/>
            </a:pPr>
            <a:endParaRPr lang="en-GB" sz="900" b="1" dirty="0">
              <a:solidFill>
                <a:srgbClr val="FFFFFF"/>
              </a:solidFill>
              <a:latin typeface="Verdana"/>
            </a:endParaRPr>
          </a:p>
        </p:txBody>
      </p:sp>
      <p:sp>
        <p:nvSpPr>
          <p:cNvPr id="60" name="Rounded Rectangle 59"/>
          <p:cNvSpPr/>
          <p:nvPr/>
        </p:nvSpPr>
        <p:spPr>
          <a:xfrm>
            <a:off x="6642213" y="2938344"/>
            <a:ext cx="974276" cy="533938"/>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Verdana"/>
              </a:rPr>
              <a:t>B</a:t>
            </a:r>
          </a:p>
          <a:p>
            <a:pPr algn="ctr" defTabSz="914378">
              <a:defRPr/>
            </a:pPr>
            <a:endParaRPr lang="en-GB" sz="400" dirty="0">
              <a:solidFill>
                <a:srgbClr val="FFFFFF"/>
              </a:solidFill>
              <a:latin typeface="Verdana"/>
            </a:endParaRPr>
          </a:p>
          <a:p>
            <a:pPr algn="ctr" defTabSz="914378">
              <a:defRPr/>
            </a:pPr>
            <a:r>
              <a:rPr lang="en-GB" sz="1200" dirty="0">
                <a:solidFill>
                  <a:srgbClr val="FFFFFF"/>
                </a:solidFill>
                <a:latin typeface="Verdana"/>
              </a:rPr>
              <a:t>2027</a:t>
            </a:r>
          </a:p>
        </p:txBody>
      </p:sp>
      <p:sp>
        <p:nvSpPr>
          <p:cNvPr id="61" name="Rounded Rectangle 60"/>
          <p:cNvSpPr/>
          <p:nvPr/>
        </p:nvSpPr>
        <p:spPr>
          <a:xfrm>
            <a:off x="7822225" y="627266"/>
            <a:ext cx="1168974" cy="3164451"/>
          </a:xfrm>
          <a:prstGeom prst="roundRect">
            <a:avLst/>
          </a:prstGeom>
          <a:solidFill>
            <a:schemeClr val="bg1">
              <a:alpha val="80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378">
              <a:defRPr/>
            </a:pPr>
            <a:endParaRPr lang="en-GB">
              <a:solidFill>
                <a:srgbClr val="000000">
                  <a:lumMod val="75000"/>
                  <a:lumOff val="25000"/>
                </a:srgbClr>
              </a:solidFill>
              <a:latin typeface="Verdana"/>
            </a:endParaRPr>
          </a:p>
        </p:txBody>
      </p:sp>
      <p:sp>
        <p:nvSpPr>
          <p:cNvPr id="62" name="TextBox 61"/>
          <p:cNvSpPr txBox="1"/>
          <p:nvPr/>
        </p:nvSpPr>
        <p:spPr>
          <a:xfrm>
            <a:off x="8003481" y="648180"/>
            <a:ext cx="805543" cy="369316"/>
          </a:xfrm>
          <a:prstGeom prst="rect">
            <a:avLst/>
          </a:prstGeom>
          <a:noFill/>
        </p:spPr>
        <p:txBody>
          <a:bodyPr wrap="square" lIns="91424" tIns="45712" rIns="91424" bIns="45712" rtlCol="0">
            <a:spAutoFit/>
          </a:bodyPr>
          <a:lstStyle/>
          <a:p>
            <a:pPr algn="ctr" defTabSz="914378">
              <a:defRPr/>
            </a:pPr>
            <a:r>
              <a:rPr lang="en-GB" b="1" dirty="0">
                <a:solidFill>
                  <a:srgbClr val="005DA2"/>
                </a:solidFill>
                <a:latin typeface="Verdana"/>
                <a:ea typeface="+mn-ea"/>
              </a:rPr>
              <a:t>S-6</a:t>
            </a:r>
          </a:p>
        </p:txBody>
      </p:sp>
      <p:sp>
        <p:nvSpPr>
          <p:cNvPr id="64" name="TextBox 63"/>
          <p:cNvSpPr txBox="1"/>
          <p:nvPr/>
        </p:nvSpPr>
        <p:spPr>
          <a:xfrm>
            <a:off x="7822225" y="1676473"/>
            <a:ext cx="1168974" cy="267176"/>
          </a:xfrm>
          <a:prstGeom prst="rect">
            <a:avLst/>
          </a:prstGeom>
          <a:noFill/>
          <a:effectLst/>
        </p:spPr>
        <p:txBody>
          <a:bodyPr wrap="square" lIns="36000" tIns="36000" rIns="91424" bIns="45712" rtlCol="0">
            <a:spAutoFit/>
          </a:bodyPr>
          <a:lstStyle/>
          <a:p>
            <a:pPr algn="ctr" defTabSz="914378">
              <a:defRPr/>
            </a:pPr>
            <a:r>
              <a:rPr lang="en-GB" sz="1200" dirty="0">
                <a:solidFill>
                  <a:srgbClr val="005DA2"/>
                </a:solidFill>
                <a:latin typeface="Verdana"/>
              </a:rPr>
              <a:t>Altimetry</a:t>
            </a:r>
          </a:p>
        </p:txBody>
      </p:sp>
      <p:sp>
        <p:nvSpPr>
          <p:cNvPr id="65" name="Rounded Rectangle 64"/>
          <p:cNvSpPr/>
          <p:nvPr/>
        </p:nvSpPr>
        <p:spPr>
          <a:xfrm>
            <a:off x="7919110" y="2344794"/>
            <a:ext cx="974271" cy="54517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Verdana"/>
              </a:rPr>
              <a:t>A</a:t>
            </a:r>
          </a:p>
          <a:p>
            <a:pPr algn="ctr" defTabSz="914378">
              <a:defRPr/>
            </a:pPr>
            <a:endParaRPr lang="en-GB" sz="400" dirty="0">
              <a:solidFill>
                <a:srgbClr val="FFFFFF"/>
              </a:solidFill>
              <a:latin typeface="Verdana"/>
            </a:endParaRPr>
          </a:p>
          <a:p>
            <a:pPr algn="ctr" defTabSz="914378">
              <a:defRPr/>
            </a:pPr>
            <a:r>
              <a:rPr lang="en-GB" sz="1200" dirty="0">
                <a:solidFill>
                  <a:srgbClr val="FFFFFF"/>
                </a:solidFill>
                <a:latin typeface="Verdana"/>
              </a:rPr>
              <a:t>2020</a:t>
            </a:r>
          </a:p>
        </p:txBody>
      </p:sp>
      <p:sp>
        <p:nvSpPr>
          <p:cNvPr id="66" name="Rounded Rectangle 65"/>
          <p:cNvSpPr/>
          <p:nvPr/>
        </p:nvSpPr>
        <p:spPr>
          <a:xfrm>
            <a:off x="7919106" y="2938344"/>
            <a:ext cx="974276" cy="53393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200" b="1" dirty="0">
                <a:solidFill>
                  <a:srgbClr val="FFFFFF"/>
                </a:solidFill>
                <a:latin typeface="Verdana"/>
              </a:rPr>
              <a:t>B</a:t>
            </a:r>
          </a:p>
          <a:p>
            <a:pPr algn="ctr" defTabSz="914378">
              <a:defRPr/>
            </a:pPr>
            <a:endParaRPr lang="en-GB" sz="400" dirty="0">
              <a:solidFill>
                <a:srgbClr val="FFFFFF"/>
              </a:solidFill>
              <a:latin typeface="Verdana"/>
            </a:endParaRPr>
          </a:p>
          <a:p>
            <a:pPr algn="ctr" defTabSz="914378">
              <a:defRPr/>
            </a:pPr>
            <a:r>
              <a:rPr lang="en-GB" sz="1200" dirty="0">
                <a:solidFill>
                  <a:srgbClr val="FFFFFF"/>
                </a:solidFill>
                <a:latin typeface="Verdana"/>
              </a:rPr>
              <a:t>2025</a:t>
            </a:r>
          </a:p>
        </p:txBody>
      </p:sp>
      <p:pic>
        <p:nvPicPr>
          <p:cNvPr id="1027" name="Picture 3" descr="C:\Users\ALAHCEM\Desktop\Sentinels\Cropped\Sentinel-2 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7160" y="1013213"/>
            <a:ext cx="893167" cy="670867"/>
          </a:xfrm>
          <a:prstGeom prst="roundRect">
            <a:avLst>
              <a:gd name="adj" fmla="val 8594"/>
            </a:avLst>
          </a:prstGeom>
          <a:solidFill>
            <a:srgbClr val="FFFFFF">
              <a:shade val="85000"/>
            </a:srgbClr>
          </a:solidFill>
          <a:ln w="952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4877" y="1014205"/>
            <a:ext cx="893167" cy="669875"/>
          </a:xfrm>
          <a:prstGeom prst="roundRect">
            <a:avLst>
              <a:gd name="adj" fmla="val 8594"/>
            </a:avLst>
          </a:prstGeom>
          <a:solidFill>
            <a:srgbClr val="FFFFFF">
              <a:shade val="85000"/>
            </a:srgbClr>
          </a:solidFill>
          <a:ln w="952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6732" y="1012427"/>
            <a:ext cx="893441" cy="671039"/>
          </a:xfrm>
          <a:prstGeom prst="roundRect">
            <a:avLst>
              <a:gd name="adj" fmla="val 8594"/>
            </a:avLst>
          </a:prstGeom>
          <a:solidFill>
            <a:srgbClr val="FFFFFF">
              <a:shade val="85000"/>
            </a:srgbClr>
          </a:solidFill>
          <a:ln w="952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436" y="1014205"/>
            <a:ext cx="893441" cy="670081"/>
          </a:xfrm>
          <a:prstGeom prst="roundRect">
            <a:avLst>
              <a:gd name="adj" fmla="val 8594"/>
            </a:avLst>
          </a:prstGeom>
          <a:solidFill>
            <a:srgbClr val="FFFFFF">
              <a:shade val="85000"/>
            </a:srgbClr>
          </a:solidFill>
          <a:ln w="952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59530" y="1017539"/>
            <a:ext cx="893441" cy="670081"/>
          </a:xfrm>
          <a:prstGeom prst="roundRect">
            <a:avLst>
              <a:gd name="adj" fmla="val 8594"/>
            </a:avLst>
          </a:prstGeom>
          <a:solidFill>
            <a:srgbClr val="FFFFFF">
              <a:shade val="85000"/>
            </a:srgbClr>
          </a:solidFill>
          <a:ln w="952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9295" y="1014205"/>
            <a:ext cx="900112" cy="675995"/>
          </a:xfrm>
          <a:prstGeom prst="roundRect">
            <a:avLst>
              <a:gd name="adj" fmla="val 8594"/>
            </a:avLst>
          </a:prstGeom>
          <a:solidFill>
            <a:srgbClr val="FFFFFF">
              <a:shade val="85000"/>
            </a:srgbClr>
          </a:solidFill>
          <a:ln w="9525">
            <a:solidFill>
              <a:schemeClr val="bg1"/>
            </a:solidFill>
          </a:ln>
          <a:effectLst/>
          <a:extLst/>
        </p:spPr>
      </p:pic>
      <p:sp>
        <p:nvSpPr>
          <p:cNvPr id="51" name="Title 1"/>
          <p:cNvSpPr>
            <a:spLocks noGrp="1"/>
          </p:cNvSpPr>
          <p:nvPr>
            <p:ph type="title"/>
          </p:nvPr>
        </p:nvSpPr>
        <p:spPr>
          <a:xfrm>
            <a:off x="143086" y="133767"/>
            <a:ext cx="7547252" cy="461665"/>
          </a:xfrm>
        </p:spPr>
        <p:txBody>
          <a:bodyPr/>
          <a:lstStyle/>
          <a:p>
            <a:r>
              <a:rPr lang="en-GB" sz="2400" b="1" dirty="0">
                <a:solidFill>
                  <a:schemeClr val="bg1"/>
                </a:solidFill>
                <a:effectLst>
                  <a:outerShdw blurRad="38100" dist="38100" dir="2700000" algn="tl">
                    <a:srgbClr val="000000">
                      <a:alpha val="43137"/>
                    </a:srgbClr>
                  </a:outerShdw>
                </a:effectLst>
                <a:latin typeface="+mn-lt"/>
              </a:rPr>
              <a:t>Copernicus Sentinel Status</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sp>
        <p:nvSpPr>
          <p:cNvPr id="57" name="Rounded Rectangle 56"/>
          <p:cNvSpPr/>
          <p:nvPr/>
        </p:nvSpPr>
        <p:spPr>
          <a:xfrm>
            <a:off x="249898"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C</a:t>
            </a:r>
          </a:p>
          <a:p>
            <a:pPr algn="ctr" defTabSz="914378">
              <a:defRPr/>
            </a:pPr>
            <a:r>
              <a:rPr lang="en-GB" sz="1200" dirty="0">
                <a:solidFill>
                  <a:srgbClr val="FFFFFF"/>
                </a:solidFill>
                <a:latin typeface="Verdana"/>
              </a:rPr>
              <a:t>2022/23</a:t>
            </a:r>
            <a:endParaRPr lang="en-GB" sz="900" dirty="0">
              <a:solidFill>
                <a:srgbClr val="FFFFFF"/>
              </a:solidFill>
              <a:latin typeface="Verdana"/>
            </a:endParaRPr>
          </a:p>
        </p:txBody>
      </p:sp>
      <p:sp>
        <p:nvSpPr>
          <p:cNvPr id="68" name="Rounded Rectangle 67"/>
          <p:cNvSpPr/>
          <p:nvPr/>
        </p:nvSpPr>
        <p:spPr>
          <a:xfrm>
            <a:off x="1532239"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C</a:t>
            </a:r>
            <a:endParaRPr lang="en-GB" sz="900" b="1" dirty="0">
              <a:solidFill>
                <a:srgbClr val="FFFFFF"/>
              </a:solidFill>
              <a:latin typeface="Verdana"/>
            </a:endParaRPr>
          </a:p>
          <a:p>
            <a:pPr algn="ctr" defTabSz="914378">
              <a:defRPr/>
            </a:pPr>
            <a:r>
              <a:rPr lang="en-GB" sz="1200" dirty="0">
                <a:solidFill>
                  <a:srgbClr val="FFFFFF"/>
                </a:solidFill>
                <a:latin typeface="Verdana"/>
              </a:rPr>
              <a:t>2022/23</a:t>
            </a:r>
            <a:endParaRPr lang="en-GB" sz="900" dirty="0">
              <a:solidFill>
                <a:srgbClr val="FFFFFF"/>
              </a:solidFill>
              <a:latin typeface="Verdana"/>
            </a:endParaRPr>
          </a:p>
        </p:txBody>
      </p:sp>
      <p:sp>
        <p:nvSpPr>
          <p:cNvPr id="73" name="Rounded Rectangle 72"/>
          <p:cNvSpPr/>
          <p:nvPr/>
        </p:nvSpPr>
        <p:spPr>
          <a:xfrm>
            <a:off x="1518889"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D</a:t>
            </a:r>
            <a:endParaRPr lang="en-GB" sz="900" b="1" dirty="0">
              <a:solidFill>
                <a:srgbClr val="FFFFFF"/>
              </a:solidFill>
              <a:latin typeface="Verdana"/>
            </a:endParaRPr>
          </a:p>
          <a:p>
            <a:pPr algn="ctr" defTabSz="914378">
              <a:defRPr/>
            </a:pPr>
            <a:r>
              <a:rPr lang="en-GB" sz="1200" dirty="0">
                <a:solidFill>
                  <a:srgbClr val="FFFFFF"/>
                </a:solidFill>
                <a:latin typeface="Verdana"/>
              </a:rPr>
              <a:t>&gt; 2022/23</a:t>
            </a:r>
            <a:endParaRPr lang="en-GB" sz="900" dirty="0">
              <a:solidFill>
                <a:srgbClr val="FFFFFF"/>
              </a:solidFill>
              <a:latin typeface="Verdana"/>
            </a:endParaRPr>
          </a:p>
        </p:txBody>
      </p:sp>
      <p:sp>
        <p:nvSpPr>
          <p:cNvPr id="74" name="Rounded Rectangle 73"/>
          <p:cNvSpPr/>
          <p:nvPr/>
        </p:nvSpPr>
        <p:spPr>
          <a:xfrm>
            <a:off x="2804314" y="3512987"/>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C</a:t>
            </a:r>
            <a:endParaRPr lang="en-GB" sz="900" b="1" dirty="0">
              <a:solidFill>
                <a:srgbClr val="FFFFFF"/>
              </a:solidFill>
              <a:latin typeface="Verdana"/>
            </a:endParaRPr>
          </a:p>
          <a:p>
            <a:pPr algn="ctr" defTabSz="914378">
              <a:defRPr/>
            </a:pPr>
            <a:r>
              <a:rPr lang="en-GB" sz="1200" dirty="0">
                <a:solidFill>
                  <a:srgbClr val="FFFFFF"/>
                </a:solidFill>
                <a:latin typeface="Verdana"/>
              </a:rPr>
              <a:t>2023</a:t>
            </a:r>
            <a:endParaRPr lang="en-GB" sz="900" dirty="0">
              <a:solidFill>
                <a:srgbClr val="FFFFFF"/>
              </a:solidFill>
              <a:latin typeface="Verdana"/>
            </a:endParaRPr>
          </a:p>
        </p:txBody>
      </p:sp>
      <p:sp>
        <p:nvSpPr>
          <p:cNvPr id="75" name="Rounded Rectangle 74"/>
          <p:cNvSpPr/>
          <p:nvPr/>
        </p:nvSpPr>
        <p:spPr>
          <a:xfrm>
            <a:off x="2804314"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D</a:t>
            </a:r>
            <a:endParaRPr lang="en-GB" sz="900" b="1" dirty="0">
              <a:solidFill>
                <a:srgbClr val="FFFFFF"/>
              </a:solidFill>
              <a:latin typeface="Verdana"/>
            </a:endParaRPr>
          </a:p>
          <a:p>
            <a:pPr algn="ctr" defTabSz="914378">
              <a:defRPr/>
            </a:pPr>
            <a:r>
              <a:rPr lang="en-GB" sz="1200" dirty="0">
                <a:solidFill>
                  <a:srgbClr val="FFFFFF"/>
                </a:solidFill>
                <a:latin typeface="Verdana"/>
              </a:rPr>
              <a:t>&gt; 2023</a:t>
            </a:r>
            <a:endParaRPr lang="en-GB" sz="900" dirty="0">
              <a:solidFill>
                <a:srgbClr val="FFFFFF"/>
              </a:solidFill>
              <a:latin typeface="Verdana"/>
            </a:endParaRPr>
          </a:p>
        </p:txBody>
      </p:sp>
      <p:sp>
        <p:nvSpPr>
          <p:cNvPr id="76" name="Rounded Rectangle 75"/>
          <p:cNvSpPr/>
          <p:nvPr/>
        </p:nvSpPr>
        <p:spPr>
          <a:xfrm>
            <a:off x="6642211" y="3512987"/>
            <a:ext cx="974276" cy="534729"/>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C</a:t>
            </a:r>
            <a:endParaRPr lang="en-GB" sz="900" b="1" dirty="0">
              <a:solidFill>
                <a:srgbClr val="FFFFFF"/>
              </a:solidFill>
              <a:latin typeface="Verdana"/>
            </a:endParaRPr>
          </a:p>
          <a:p>
            <a:pPr algn="ctr" defTabSz="914378">
              <a:defRPr/>
            </a:pPr>
            <a:r>
              <a:rPr lang="en-GB" sz="1200" dirty="0">
                <a:solidFill>
                  <a:srgbClr val="FFFFFF"/>
                </a:solidFill>
                <a:latin typeface="Verdana"/>
              </a:rPr>
              <a:t>&gt; 2027</a:t>
            </a:r>
            <a:endParaRPr lang="en-GB" sz="900" dirty="0">
              <a:solidFill>
                <a:srgbClr val="FFFFFF"/>
              </a:solidFill>
              <a:latin typeface="Verdana"/>
            </a:endParaRPr>
          </a:p>
        </p:txBody>
      </p:sp>
      <p:sp>
        <p:nvSpPr>
          <p:cNvPr id="77" name="Rounded Rectangle 76"/>
          <p:cNvSpPr/>
          <p:nvPr/>
        </p:nvSpPr>
        <p:spPr>
          <a:xfrm>
            <a:off x="237735" y="4092765"/>
            <a:ext cx="974276" cy="534730"/>
          </a:xfrm>
          <a:prstGeom prst="roundRect">
            <a:avLst/>
          </a:prstGeom>
          <a:solidFill>
            <a:srgbClr val="002060">
              <a:alpha val="74000"/>
            </a:srgbClr>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defTabSz="914378">
              <a:defRPr/>
            </a:pPr>
            <a:r>
              <a:rPr lang="en-GB" sz="1400" b="1" dirty="0">
                <a:solidFill>
                  <a:srgbClr val="FFFFFF"/>
                </a:solidFill>
                <a:latin typeface="Verdana"/>
              </a:rPr>
              <a:t>D</a:t>
            </a:r>
          </a:p>
          <a:p>
            <a:pPr algn="ctr" defTabSz="914378">
              <a:defRPr/>
            </a:pPr>
            <a:r>
              <a:rPr lang="en-GB" sz="1200" dirty="0">
                <a:solidFill>
                  <a:srgbClr val="FFFFFF"/>
                </a:solidFill>
                <a:latin typeface="Verdana"/>
              </a:rPr>
              <a:t>&gt; 2022/23</a:t>
            </a:r>
          </a:p>
        </p:txBody>
      </p:sp>
      <p:pic>
        <p:nvPicPr>
          <p:cNvPr id="6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50D07CB-B4F1-CF46-8666-7922140D276E}"/>
              </a:ext>
            </a:extLst>
          </p:cNvPr>
          <p:cNvSpPr txBox="1"/>
          <p:nvPr/>
        </p:nvSpPr>
        <p:spPr>
          <a:xfrm>
            <a:off x="3959656" y="4370815"/>
            <a:ext cx="5217069" cy="369332"/>
          </a:xfrm>
          <a:prstGeom prst="rect">
            <a:avLst/>
          </a:prstGeom>
          <a:noFill/>
        </p:spPr>
        <p:txBody>
          <a:bodyPr wrap="none" rtlCol="0">
            <a:spAutoFit/>
          </a:bodyPr>
          <a:lstStyle/>
          <a:p>
            <a:r>
              <a:rPr lang="en-US">
                <a:solidFill>
                  <a:schemeClr val="bg1"/>
                </a:solidFill>
              </a:rPr>
              <a:t>Open Data Policy, delivering 150 Tbyte/day</a:t>
            </a:r>
          </a:p>
        </p:txBody>
      </p:sp>
    </p:spTree>
    <p:extLst>
      <p:ext uri="{BB962C8B-B14F-4D97-AF65-F5344CB8AC3E}">
        <p14:creationId xmlns:p14="http://schemas.microsoft.com/office/powerpoint/2010/main" val="380824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8" y="-7540"/>
            <a:ext cx="9142365" cy="4791972"/>
          </a:xfrm>
          <a:prstGeom prst="rect">
            <a:avLst/>
          </a:prstGeom>
          <a:gradFill flip="none" rotWithShape="1">
            <a:gsLst>
              <a:gs pos="0">
                <a:schemeClr val="tx1"/>
              </a:gs>
              <a:gs pos="53000">
                <a:schemeClr val="accent6">
                  <a:lumMod val="50000"/>
                  <a:shade val="67500"/>
                  <a:satMod val="115000"/>
                </a:schemeClr>
              </a:gs>
              <a:gs pos="100000">
                <a:srgbClr val="8686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Title 1"/>
          <p:cNvSpPr txBox="1">
            <a:spLocks/>
          </p:cNvSpPr>
          <p:nvPr/>
        </p:nvSpPr>
        <p:spPr bwMode="auto">
          <a:xfrm>
            <a:off x="142880" y="126214"/>
            <a:ext cx="7719672" cy="4385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Copernicus 2.0 –</a:t>
            </a:r>
            <a:r>
              <a:rPr kumimoji="0" lang="fr-FR" sz="2400" b="1" i="0" u="none" strike="noStrike" kern="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New Monitoring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0" name="Rounded Rectangle 29"/>
          <p:cNvSpPr/>
          <p:nvPr/>
        </p:nvSpPr>
        <p:spPr>
          <a:xfrm>
            <a:off x="139405" y="2080508"/>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Polar Ice &amp; Snow Topography</a:t>
            </a:r>
          </a:p>
        </p:txBody>
      </p:sp>
      <p:sp>
        <p:nvSpPr>
          <p:cNvPr id="32" name="Rounded Rectangle 31"/>
          <p:cNvSpPr/>
          <p:nvPr/>
        </p:nvSpPr>
        <p:spPr>
          <a:xfrm>
            <a:off x="142880" y="3426428"/>
            <a:ext cx="4271958"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CIMR – Passive Microwave</a:t>
            </a:r>
          </a:p>
        </p:txBody>
      </p:sp>
      <p:sp>
        <p:nvSpPr>
          <p:cNvPr id="33" name="Rounded Rectangle 32"/>
          <p:cNvSpPr/>
          <p:nvPr/>
        </p:nvSpPr>
        <p:spPr>
          <a:xfrm>
            <a:off x="142880" y="763881"/>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Anthropogenic CO</a:t>
            </a:r>
            <a:r>
              <a:rPr lang="en-GB" b="1" baseline="-2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5" name="Rounded Rectangle 34"/>
          <p:cNvSpPr/>
          <p:nvPr/>
        </p:nvSpPr>
        <p:spPr>
          <a:xfrm>
            <a:off x="4650158" y="2081982"/>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CHIME – Hyperspectral Imaging</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ounded Rectangle 35"/>
          <p:cNvSpPr/>
          <p:nvPr/>
        </p:nvSpPr>
        <p:spPr>
          <a:xfrm>
            <a:off x="4639889" y="3427902"/>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L-band SAR</a:t>
            </a: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ounded Rectangle 36"/>
          <p:cNvSpPr/>
          <p:nvPr/>
        </p:nvSpPr>
        <p:spPr>
          <a:xfrm>
            <a:off x="4653633" y="765355"/>
            <a:ext cx="4285702" cy="1206090"/>
          </a:xfrm>
          <a:prstGeom prst="roundRect">
            <a:avLst>
              <a:gd name="adj" fmla="val 9360"/>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27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Surface Temperature</a:t>
            </a:r>
          </a:p>
        </p:txBody>
      </p:sp>
      <p:pic>
        <p:nvPicPr>
          <p:cNvPr id="18" name="Picture 2" descr="C:\Users\ALAHCEM\Downloads\PIA12339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139" y="1103907"/>
            <a:ext cx="1422424" cy="799870"/>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19" name="Picture 4" descr="Afbeeldingsresultaat voor cryos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19" y="2414603"/>
            <a:ext cx="1421586" cy="800114"/>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0" name="Picture 5" descr="C:\Users\ALAHCEM\Downloads\Untitled Cropped (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058" y="3753433"/>
            <a:ext cx="1421586" cy="798538"/>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1" name="Picture 3" descr="C:\Users\ALAHCEM\Desktop\lsar.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7975" y="3741481"/>
            <a:ext cx="1422424" cy="798538"/>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2" name="Picture 4" descr="C:\Users\ALAHCEM\Desktop\orb0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7976" y="2420473"/>
            <a:ext cx="1422424" cy="800114"/>
          </a:xfrm>
          <a:prstGeom prst="roundRect">
            <a:avLst>
              <a:gd name="adj" fmla="val 8594"/>
            </a:avLst>
          </a:prstGeom>
          <a:noFill/>
          <a:ln w="9525">
            <a:noFill/>
          </a:ln>
          <a:effectLst>
            <a:outerShdw blurRad="63500" sx="102000" sy="102000" algn="ctr" rotWithShape="0">
              <a:prstClr val="black">
                <a:alpha val="40000"/>
              </a:prstClr>
            </a:outerShdw>
          </a:effectLst>
          <a:extLst/>
        </p:spPr>
      </p:pic>
      <p:pic>
        <p:nvPicPr>
          <p:cNvPr id="25" name="Picture 2" descr="Afbeeldingsresultaat voor landsat surface temperatur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7975" y="1103901"/>
            <a:ext cx="1422423" cy="799870"/>
          </a:xfrm>
          <a:prstGeom prst="roundRect">
            <a:avLst>
              <a:gd name="adj" fmla="val 8594"/>
            </a:avLst>
          </a:prstGeom>
          <a:noFill/>
          <a:ln w="9525">
            <a:noFill/>
          </a:ln>
          <a:effectLst>
            <a:outerShdw blurRad="63500" sx="102000" sy="102000" algn="ctr" rotWithShape="0">
              <a:prstClr val="black">
                <a:alpha val="40000"/>
              </a:prstClr>
            </a:outerShdw>
          </a:effectLst>
          <a:extLst/>
        </p:spPr>
      </p:pic>
      <p:graphicFrame>
        <p:nvGraphicFramePr>
          <p:cNvPr id="27" name="Table 26"/>
          <p:cNvGraphicFramePr>
            <a:graphicFrameLocks noGrp="1"/>
          </p:cNvGraphicFramePr>
          <p:nvPr>
            <p:extLst/>
          </p:nvPr>
        </p:nvGraphicFramePr>
        <p:xfrm>
          <a:off x="1763289" y="1111920"/>
          <a:ext cx="7341961" cy="791747"/>
        </p:xfrm>
        <a:graphic>
          <a:graphicData uri="http://schemas.openxmlformats.org/drawingml/2006/table">
            <a:tbl>
              <a:tblPr firstRow="1" bandRow="1">
                <a:tableStyleId>{5C22544A-7EE6-4342-B048-85BDC9FD1C3A}</a:tableStyleId>
              </a:tblPr>
              <a:tblGrid>
                <a:gridCol w="2952382">
                  <a:extLst>
                    <a:ext uri="{9D8B030D-6E8A-4147-A177-3AD203B41FA5}">
                      <a16:colId xmlns:a16="http://schemas.microsoft.com/office/drawing/2014/main" val="1379815983"/>
                    </a:ext>
                  </a:extLst>
                </a:gridCol>
                <a:gridCol w="1562468">
                  <a:extLst>
                    <a:ext uri="{9D8B030D-6E8A-4147-A177-3AD203B41FA5}">
                      <a16:colId xmlns:a16="http://schemas.microsoft.com/office/drawing/2014/main" val="20002"/>
                    </a:ext>
                  </a:extLst>
                </a:gridCol>
                <a:gridCol w="2827111">
                  <a:extLst>
                    <a:ext uri="{9D8B030D-6E8A-4147-A177-3AD203B41FA5}">
                      <a16:colId xmlns:a16="http://schemas.microsoft.com/office/drawing/2014/main" val="1098636373"/>
                    </a:ext>
                  </a:extLst>
                </a:gridCol>
              </a:tblGrid>
              <a:tr h="791747">
                <a:tc>
                  <a:txBody>
                    <a:bodyPr/>
                    <a:lstStyle/>
                    <a:p>
                      <a:pPr algn="l"/>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Causes of </a:t>
                      </a:r>
                    </a:p>
                    <a:p>
                      <a:pPr algn="l"/>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 </a:t>
                      </a:r>
                      <a:endParaRPr lang="en-GB" sz="24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Agriculture &amp; Water Productivity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nvPr>
        </p:nvGraphicFramePr>
        <p:xfrm>
          <a:off x="1763289" y="2420473"/>
          <a:ext cx="7379495" cy="794244"/>
        </p:xfrm>
        <a:graphic>
          <a:graphicData uri="http://schemas.openxmlformats.org/drawingml/2006/table">
            <a:tbl>
              <a:tblPr firstRow="1" bandRow="1">
                <a:tableStyleId>{5C22544A-7EE6-4342-B048-85BDC9FD1C3A}</a:tableStyleId>
              </a:tblPr>
              <a:tblGrid>
                <a:gridCol w="2989916">
                  <a:extLst>
                    <a:ext uri="{9D8B030D-6E8A-4147-A177-3AD203B41FA5}">
                      <a16:colId xmlns:a16="http://schemas.microsoft.com/office/drawing/2014/main" val="3569015524"/>
                    </a:ext>
                  </a:extLst>
                </a:gridCol>
                <a:gridCol w="1540439">
                  <a:extLst>
                    <a:ext uri="{9D8B030D-6E8A-4147-A177-3AD203B41FA5}">
                      <a16:colId xmlns:a16="http://schemas.microsoft.com/office/drawing/2014/main" val="2015015322"/>
                    </a:ext>
                  </a:extLst>
                </a:gridCol>
                <a:gridCol w="2849140">
                  <a:extLst>
                    <a:ext uri="{9D8B030D-6E8A-4147-A177-3AD203B41FA5}">
                      <a16:colId xmlns:a16="http://schemas.microsoft.com/office/drawing/2014/main" val="895902040"/>
                    </a:ext>
                  </a:extLst>
                </a:gridCol>
              </a:tblGrid>
              <a:tr h="794244">
                <a:tc>
                  <a:txBody>
                    <a:bodyPr/>
                    <a:lstStyle/>
                    <a:p>
                      <a:pPr marL="0" marR="0" lvl="0" indent="0" algn="l" defTabSz="913277" rtl="0" eaLnBrk="1" fontAlgn="auto" latinLnBrk="0" hangingPunct="1">
                        <a:lnSpc>
                          <a:spcPct val="100000"/>
                        </a:lnSpc>
                        <a:spcBef>
                          <a:spcPts val="0"/>
                        </a:spcBef>
                        <a:spcAft>
                          <a:spcPts val="0"/>
                        </a:spcAft>
                        <a:buClrTx/>
                        <a:buSzTx/>
                        <a:buFontTx/>
                        <a:buNone/>
                        <a:tabLst/>
                        <a:defRPr/>
                      </a:pPr>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Effects of</a:t>
                      </a:r>
                    </a:p>
                    <a:p>
                      <a:pPr algn="l"/>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Climate 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US"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sym typeface="Wingdings" panose="05000000000000000000" pitchFamily="2" charset="2"/>
                        </a:rPr>
                        <a:t>F</a:t>
                      </a:r>
                      <a:r>
                        <a:rPr lang="en-US"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ood Security, Soil, Biodiversity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85786"/>
                  </a:ext>
                </a:extLst>
              </a:tr>
            </a:tbl>
          </a:graphicData>
        </a:graphic>
      </p:graphicFrame>
      <p:graphicFrame>
        <p:nvGraphicFramePr>
          <p:cNvPr id="4" name="Table 3"/>
          <p:cNvGraphicFramePr>
            <a:graphicFrameLocks noGrp="1"/>
          </p:cNvGraphicFramePr>
          <p:nvPr>
            <p:extLst/>
          </p:nvPr>
        </p:nvGraphicFramePr>
        <p:xfrm>
          <a:off x="1778882" y="3731523"/>
          <a:ext cx="7065166" cy="820448"/>
        </p:xfrm>
        <a:graphic>
          <a:graphicData uri="http://schemas.openxmlformats.org/drawingml/2006/table">
            <a:tbl>
              <a:tblPr firstRow="1" bandRow="1">
                <a:tableStyleId>{5C22544A-7EE6-4342-B048-85BDC9FD1C3A}</a:tableStyleId>
              </a:tblPr>
              <a:tblGrid>
                <a:gridCol w="2675588">
                  <a:extLst>
                    <a:ext uri="{9D8B030D-6E8A-4147-A177-3AD203B41FA5}">
                      <a16:colId xmlns:a16="http://schemas.microsoft.com/office/drawing/2014/main" val="2062382710"/>
                    </a:ext>
                  </a:extLst>
                </a:gridCol>
                <a:gridCol w="1839262">
                  <a:extLst>
                    <a:ext uri="{9D8B030D-6E8A-4147-A177-3AD203B41FA5}">
                      <a16:colId xmlns:a16="http://schemas.microsoft.com/office/drawing/2014/main" val="2221047409"/>
                    </a:ext>
                  </a:extLst>
                </a:gridCol>
                <a:gridCol w="2550316">
                  <a:extLst>
                    <a:ext uri="{9D8B030D-6E8A-4147-A177-3AD203B41FA5}">
                      <a16:colId xmlns:a16="http://schemas.microsoft.com/office/drawing/2014/main" val="1372231217"/>
                    </a:ext>
                  </a:extLst>
                </a:gridCol>
              </a:tblGrid>
              <a:tr h="820448">
                <a:tc>
                  <a:txBody>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Sea:</a:t>
                      </a:r>
                      <a:r>
                        <a:rPr lang="en-GB" sz="20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Surface Temp. </a:t>
                      </a:r>
                    </a:p>
                    <a:p>
                      <a:pPr marL="0" marR="0" lvl="0" indent="0" algn="l" defTabSz="685681" rtl="0" eaLnBrk="1" fontAlgn="auto" latinLnBrk="0" hangingPunct="1">
                        <a:lnSpc>
                          <a:spcPct val="100000"/>
                        </a:lnSpc>
                        <a:spcBef>
                          <a:spcPts val="0"/>
                        </a:spcBef>
                        <a:spcAft>
                          <a:spcPts val="0"/>
                        </a:spcAft>
                        <a:buClrTx/>
                        <a:buSzTx/>
                        <a:buFontTx/>
                        <a:buNone/>
                        <a:tabLst/>
                        <a:defRPr/>
                      </a:pPr>
                      <a:r>
                        <a:rPr lang="en-GB" sz="2000" b="0" kern="1200" baseline="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&amp;</a:t>
                      </a:r>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Ice Concentration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000" b="0"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2000" b="0" kern="1200" dirty="0">
                          <a:solidFill>
                            <a:srgbClr val="FFEBAB"/>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Vegetation &amp; Ground Motion &amp; Moisture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575725"/>
                  </a:ext>
                </a:extLst>
              </a:tr>
            </a:tbl>
          </a:graphicData>
        </a:graphic>
      </p:graphicFrame>
    </p:spTree>
    <p:extLst>
      <p:ext uri="{BB962C8B-B14F-4D97-AF65-F5344CB8AC3E}">
        <p14:creationId xmlns:p14="http://schemas.microsoft.com/office/powerpoint/2010/main" val="362316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ounded Rectangle 1"/>
          <p:cNvSpPr/>
          <p:nvPr/>
        </p:nvSpPr>
        <p:spPr>
          <a:xfrm>
            <a:off x="317099" y="1832388"/>
            <a:ext cx="8509813" cy="1064657"/>
          </a:xfrm>
          <a:prstGeom prst="roundRect">
            <a:avLst/>
          </a:prstGeom>
          <a:solidFill>
            <a:schemeClr val="tx1">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GB" sz="4000" b="1" dirty="0">
                <a:effectLst>
                  <a:outerShdw blurRad="38100" dist="38100" dir="2700000" algn="tl">
                    <a:srgbClr val="000000">
                      <a:alpha val="43137"/>
                    </a:srgbClr>
                  </a:outerShdw>
                </a:effectLst>
              </a:rPr>
              <a:t>Climate Change Initiative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10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56923C-F5A9-C34A-9214-8240F1C72C8C}"/>
              </a:ext>
            </a:extLst>
          </p:cNvPr>
          <p:cNvSpPr/>
          <p:nvPr/>
        </p:nvSpPr>
        <p:spPr>
          <a:xfrm>
            <a:off x="-13252" y="0"/>
            <a:ext cx="9166305" cy="47751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ç</a:t>
            </a:r>
          </a:p>
        </p:txBody>
      </p:sp>
      <p:pic>
        <p:nvPicPr>
          <p:cNvPr id="12" name="Content Placeholder 11">
            <a:extLst>
              <a:ext uri="{FF2B5EF4-FFF2-40B4-BE49-F238E27FC236}">
                <a16:creationId xmlns:a16="http://schemas.microsoft.com/office/drawing/2014/main" id="{E42972A0-30DB-6E44-B396-C09E75E30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1" y="494303"/>
            <a:ext cx="6116320" cy="3822700"/>
          </a:xfrm>
          <a:ln>
            <a:noFill/>
          </a:ln>
        </p:spPr>
      </p:pic>
      <p:sp>
        <p:nvSpPr>
          <p:cNvPr id="4" name="Title 3">
            <a:extLst>
              <a:ext uri="{FF2B5EF4-FFF2-40B4-BE49-F238E27FC236}">
                <a16:creationId xmlns:a16="http://schemas.microsoft.com/office/drawing/2014/main" id="{07EE6AC9-D912-7249-8EAF-8C1F3243A74B}"/>
              </a:ext>
            </a:extLst>
          </p:cNvPr>
          <p:cNvSpPr>
            <a:spLocks noGrp="1"/>
          </p:cNvSpPr>
          <p:nvPr>
            <p:ph type="title"/>
          </p:nvPr>
        </p:nvSpPr>
        <p:spPr/>
        <p:txBody>
          <a:bodyPr/>
          <a:lstStyle/>
          <a:p>
            <a:r>
              <a:rPr lang="en-US" dirty="0">
                <a:solidFill>
                  <a:schemeClr val="bg1"/>
                </a:solidFill>
              </a:rPr>
              <a:t>ESA Climate Change Initiative</a:t>
            </a:r>
          </a:p>
        </p:txBody>
      </p:sp>
      <p:pic>
        <p:nvPicPr>
          <p:cNvPr id="7" name="Picture 6">
            <a:extLst>
              <a:ext uri="{FF2B5EF4-FFF2-40B4-BE49-F238E27FC236}">
                <a16:creationId xmlns:a16="http://schemas.microsoft.com/office/drawing/2014/main" id="{E62C073F-0A98-ED49-AE6D-35A75C33C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5" name="TextBox 4">
            <a:extLst>
              <a:ext uri="{FF2B5EF4-FFF2-40B4-BE49-F238E27FC236}">
                <a16:creationId xmlns:a16="http://schemas.microsoft.com/office/drawing/2014/main" id="{79348A76-5A18-C84F-A5C8-491CE3EE6545}"/>
              </a:ext>
            </a:extLst>
          </p:cNvPr>
          <p:cNvSpPr txBox="1"/>
          <p:nvPr/>
        </p:nvSpPr>
        <p:spPr>
          <a:xfrm>
            <a:off x="6877823" y="4178893"/>
            <a:ext cx="880217" cy="370882"/>
          </a:xfrm>
          <a:prstGeom prst="rect">
            <a:avLst/>
          </a:prstGeom>
          <a:solidFill>
            <a:schemeClr val="tx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8196A0F-F73E-F14A-BFD3-DA7CCB4863B5}"/>
              </a:ext>
            </a:extLst>
          </p:cNvPr>
          <p:cNvSpPr txBox="1"/>
          <p:nvPr/>
        </p:nvSpPr>
        <p:spPr>
          <a:xfrm>
            <a:off x="5030795" y="642192"/>
            <a:ext cx="915398" cy="507550"/>
          </a:xfrm>
          <a:prstGeom prst="rect">
            <a:avLst/>
          </a:prstGeom>
          <a:solidFill>
            <a:schemeClr val="tx1"/>
          </a:solidFill>
        </p:spPr>
        <p:txBody>
          <a:bodyPr wrap="square" rtlCol="0">
            <a:spAutoFit/>
          </a:bodyPr>
          <a:lstStyle/>
          <a:p>
            <a:endParaRPr lang="en-US" dirty="0"/>
          </a:p>
        </p:txBody>
      </p:sp>
      <p:sp>
        <p:nvSpPr>
          <p:cNvPr id="52" name="Rectangle 51"/>
          <p:cNvSpPr/>
          <p:nvPr/>
        </p:nvSpPr>
        <p:spPr>
          <a:xfrm>
            <a:off x="4868768" y="3133061"/>
            <a:ext cx="1350329" cy="1311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946194" y="867469"/>
            <a:ext cx="3197805" cy="707886"/>
          </a:xfrm>
          <a:prstGeom prst="rect">
            <a:avLst/>
          </a:prstGeom>
          <a:noFill/>
        </p:spPr>
        <p:txBody>
          <a:bodyPr wrap="square" rtlCol="0">
            <a:spAutoFit/>
          </a:bodyPr>
          <a:lstStyle/>
          <a:p>
            <a:r>
              <a:rPr lang="en-US" sz="2000" b="1" dirty="0">
                <a:solidFill>
                  <a:schemeClr val="bg1"/>
                </a:solidFill>
                <a:latin typeface="+mn-lt"/>
              </a:rPr>
              <a:t>UNFCCC </a:t>
            </a:r>
            <a:r>
              <a:rPr lang="en-US" sz="1000" dirty="0">
                <a:solidFill>
                  <a:schemeClr val="bg1"/>
                </a:solidFill>
                <a:latin typeface="+mn-lt"/>
              </a:rPr>
              <a:t>requires systematic </a:t>
            </a:r>
            <a:r>
              <a:rPr lang="en-US" sz="1000" dirty="0">
                <a:solidFill>
                  <a:schemeClr val="bg1"/>
                </a:solidFill>
              </a:rPr>
              <a:t>climate </a:t>
            </a:r>
            <a:r>
              <a:rPr lang="en-US" sz="1000" dirty="0">
                <a:solidFill>
                  <a:schemeClr val="bg1"/>
                </a:solidFill>
                <a:latin typeface="+mn-lt"/>
              </a:rPr>
              <a:t>monitoring via Essential Climate Variables defined by GCOS</a:t>
            </a:r>
          </a:p>
        </p:txBody>
      </p:sp>
      <p:pic>
        <p:nvPicPr>
          <p:cNvPr id="3" name="Picture 2">
            <a:extLst>
              <a:ext uri="{FF2B5EF4-FFF2-40B4-BE49-F238E27FC236}">
                <a16:creationId xmlns:a16="http://schemas.microsoft.com/office/drawing/2014/main" id="{67B24B1D-0044-9248-BCCB-486F5B9E9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737" y="3006395"/>
            <a:ext cx="889000" cy="508000"/>
          </a:xfrm>
          <a:prstGeom prst="rect">
            <a:avLst/>
          </a:prstGeom>
        </p:spPr>
      </p:pic>
      <p:sp>
        <p:nvSpPr>
          <p:cNvPr id="54" name="TextBox 53"/>
          <p:cNvSpPr txBox="1"/>
          <p:nvPr/>
        </p:nvSpPr>
        <p:spPr>
          <a:xfrm>
            <a:off x="5941666" y="1746756"/>
            <a:ext cx="3206859" cy="3108543"/>
          </a:xfrm>
          <a:prstGeom prst="rect">
            <a:avLst/>
          </a:prstGeom>
          <a:noFill/>
        </p:spPr>
        <p:txBody>
          <a:bodyPr wrap="square" rtlCol="0">
            <a:spAutoFit/>
          </a:bodyPr>
          <a:lstStyle/>
          <a:p>
            <a:r>
              <a:rPr lang="en-US" sz="1600" b="1" dirty="0">
                <a:solidFill>
                  <a:schemeClr val="bg1"/>
                </a:solidFill>
                <a:latin typeface="+mn-lt"/>
              </a:rPr>
              <a:t>Climate Change Initiative </a:t>
            </a:r>
          </a:p>
          <a:p>
            <a:pPr marL="171450" indent="-171450">
              <a:buFont typeface="Arial" panose="020B0604020202020204" pitchFamily="34" charset="0"/>
              <a:buChar char="•"/>
            </a:pPr>
            <a:r>
              <a:rPr lang="en-GB" sz="1000" dirty="0">
                <a:solidFill>
                  <a:schemeClr val="bg1"/>
                </a:solidFill>
                <a:latin typeface="+mn-lt"/>
              </a:rPr>
              <a:t>research, development, qualification and delivery of pre-operational 21 ECV products</a:t>
            </a:r>
          </a:p>
          <a:p>
            <a:pPr marL="171450" indent="-171450">
              <a:buFont typeface="Arial" panose="020B0604020202020204" pitchFamily="34" charset="0"/>
              <a:buChar char="•"/>
            </a:pPr>
            <a:r>
              <a:rPr lang="en-GB" sz="1000" dirty="0">
                <a:solidFill>
                  <a:schemeClr val="bg1"/>
                </a:solidFill>
                <a:latin typeface="+mn-lt"/>
              </a:rPr>
              <a:t>definition, sizing and demonstration of ECV processing systems </a:t>
            </a:r>
          </a:p>
          <a:p>
            <a:pPr marL="171450" indent="-171450">
              <a:buFont typeface="Arial" panose="020B0604020202020204" pitchFamily="34" charset="0"/>
              <a:buChar char="•"/>
            </a:pPr>
            <a:r>
              <a:rPr lang="en-GB" sz="1000" dirty="0">
                <a:solidFill>
                  <a:schemeClr val="bg1"/>
                </a:solidFill>
                <a:latin typeface="+mn-lt"/>
              </a:rPr>
              <a:t>transfer of ECV production to operational entities outside ESA e.g. C3S</a:t>
            </a:r>
          </a:p>
          <a:p>
            <a:pPr marL="171450" indent="-171450">
              <a:buFont typeface="Arial" panose="020B0604020202020204" pitchFamily="34" charset="0"/>
              <a:buChar char="•"/>
            </a:pPr>
            <a:endParaRPr lang="en-GB" sz="1000" dirty="0">
              <a:solidFill>
                <a:schemeClr val="bg1"/>
              </a:solidFill>
              <a:latin typeface="+mn-lt"/>
            </a:endParaRPr>
          </a:p>
          <a:p>
            <a:r>
              <a:rPr lang="en-GB" sz="1000" dirty="0">
                <a:solidFill>
                  <a:schemeClr val="bg1"/>
                </a:solidFill>
                <a:latin typeface="+mn-lt"/>
              </a:rPr>
              <a:t>Comprises</a:t>
            </a:r>
          </a:p>
          <a:p>
            <a:pPr marL="171450" indent="-171450">
              <a:buFont typeface="Arial" panose="020B0604020202020204" pitchFamily="34" charset="0"/>
              <a:buChar char="•"/>
            </a:pPr>
            <a:r>
              <a:rPr lang="en-GB" sz="1000" dirty="0">
                <a:solidFill>
                  <a:schemeClr val="bg1"/>
                </a:solidFill>
                <a:latin typeface="+mn-lt"/>
              </a:rPr>
              <a:t>23 parallel ECV projects </a:t>
            </a:r>
          </a:p>
          <a:p>
            <a:pPr marL="171450" indent="-171450">
              <a:buFont typeface="Arial" panose="020B0604020202020204" pitchFamily="34" charset="0"/>
              <a:buChar char="•"/>
            </a:pPr>
            <a:r>
              <a:rPr lang="en-GB" sz="1000" dirty="0">
                <a:solidFill>
                  <a:schemeClr val="bg1"/>
                </a:solidFill>
                <a:latin typeface="+mn-lt"/>
              </a:rPr>
              <a:t>Climate Modelling User Group</a:t>
            </a:r>
          </a:p>
          <a:p>
            <a:pPr marL="171450" indent="-171450">
              <a:buFont typeface="Arial" panose="020B0604020202020204" pitchFamily="34" charset="0"/>
              <a:buChar char="•"/>
            </a:pPr>
            <a:r>
              <a:rPr lang="en-GB" sz="1000" dirty="0">
                <a:solidFill>
                  <a:schemeClr val="bg1"/>
                </a:solidFill>
                <a:latin typeface="+mn-lt"/>
              </a:rPr>
              <a:t>Sea Level Budget Closure</a:t>
            </a:r>
          </a:p>
          <a:p>
            <a:pPr marL="171450" indent="-171450">
              <a:buFont typeface="Arial" panose="020B0604020202020204" pitchFamily="34" charset="0"/>
              <a:buChar char="•"/>
            </a:pPr>
            <a:r>
              <a:rPr lang="en-GB" sz="1000" dirty="0">
                <a:solidFill>
                  <a:schemeClr val="bg1"/>
                </a:solidFill>
                <a:latin typeface="+mn-lt"/>
              </a:rPr>
              <a:t>Regional Carbon Cycle (RECCAP-2)</a:t>
            </a:r>
          </a:p>
          <a:p>
            <a:pPr marL="171450" indent="-171450">
              <a:buFont typeface="Arial" panose="020B0604020202020204" pitchFamily="34" charset="0"/>
              <a:buChar char="•"/>
            </a:pPr>
            <a:r>
              <a:rPr lang="en-GB" sz="1000" dirty="0">
                <a:solidFill>
                  <a:schemeClr val="bg1"/>
                </a:solidFill>
                <a:latin typeface="+mn-lt"/>
              </a:rPr>
              <a:t>Open Data Portal</a:t>
            </a:r>
          </a:p>
          <a:p>
            <a:pPr marL="171450" indent="-171450">
              <a:buFont typeface="Arial" panose="020B0604020202020204" pitchFamily="34" charset="0"/>
              <a:buChar char="•"/>
            </a:pPr>
            <a:r>
              <a:rPr lang="en-GB" sz="1000" dirty="0">
                <a:solidFill>
                  <a:schemeClr val="bg1"/>
                </a:solidFill>
                <a:latin typeface="+mn-lt"/>
              </a:rPr>
              <a:t>CCI Toolbox</a:t>
            </a:r>
          </a:p>
          <a:p>
            <a:pPr marL="171450" indent="-171450">
              <a:buFont typeface="Arial" panose="020B0604020202020204" pitchFamily="34" charset="0"/>
              <a:buChar char="•"/>
            </a:pPr>
            <a:endParaRPr lang="en-GB" sz="1000" dirty="0">
              <a:solidFill>
                <a:schemeClr val="bg1"/>
              </a:solidFill>
              <a:latin typeface="+mn-lt"/>
            </a:endParaRPr>
          </a:p>
          <a:p>
            <a:endParaRPr lang="en-GB" sz="1000" dirty="0">
              <a:solidFill>
                <a:schemeClr val="bg1"/>
              </a:solidFill>
              <a:latin typeface="+mn-lt"/>
            </a:endParaRPr>
          </a:p>
          <a:p>
            <a:r>
              <a:rPr lang="en-US" sz="1000" dirty="0">
                <a:solidFill>
                  <a:schemeClr val="bg1"/>
                </a:solidFill>
              </a:rPr>
              <a:t> </a:t>
            </a:r>
            <a:r>
              <a:rPr lang="en-GB" sz="1000" dirty="0">
                <a:solidFill>
                  <a:schemeClr val="bg1"/>
                </a:solidFill>
                <a:latin typeface="+mn-lt"/>
              </a:rPr>
              <a:t> </a:t>
            </a:r>
          </a:p>
          <a:p>
            <a:endParaRPr lang="en-US" sz="1000" dirty="0">
              <a:solidFill>
                <a:schemeClr val="bg1"/>
              </a:solidFill>
              <a:latin typeface="+mn-lt"/>
            </a:endParaRPr>
          </a:p>
        </p:txBody>
      </p:sp>
      <p:grpSp>
        <p:nvGrpSpPr>
          <p:cNvPr id="48" name="Group 47"/>
          <p:cNvGrpSpPr/>
          <p:nvPr/>
        </p:nvGrpSpPr>
        <p:grpSpPr>
          <a:xfrm>
            <a:off x="4981410" y="3432971"/>
            <a:ext cx="931900" cy="824245"/>
            <a:chOff x="7352884" y="1065780"/>
            <a:chExt cx="768040" cy="638870"/>
          </a:xfrm>
        </p:grpSpPr>
        <p:pic>
          <p:nvPicPr>
            <p:cNvPr id="49" name="Picture 48" descr="cci_open_data_portal_ne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884" y="1065780"/>
              <a:ext cx="768040" cy="310092"/>
            </a:xfrm>
            <a:prstGeom prst="rect">
              <a:avLst/>
            </a:prstGeom>
          </p:spPr>
        </p:pic>
        <p:pic>
          <p:nvPicPr>
            <p:cNvPr id="50" name="Picture 49" descr="cci_toolbox_ne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9216" y="1354751"/>
              <a:ext cx="669922" cy="349899"/>
            </a:xfrm>
            <a:prstGeom prst="rect">
              <a:avLst/>
            </a:prstGeom>
          </p:spPr>
        </p:pic>
      </p:grpSp>
      <p:sp>
        <p:nvSpPr>
          <p:cNvPr id="17" name="Rectangle 16">
            <a:extLst>
              <a:ext uri="{FF2B5EF4-FFF2-40B4-BE49-F238E27FC236}">
                <a16:creationId xmlns:a16="http://schemas.microsoft.com/office/drawing/2014/main" id="{55F96B33-67E2-AB48-AF80-8B1E537D447B}"/>
              </a:ext>
            </a:extLst>
          </p:cNvPr>
          <p:cNvSpPr/>
          <p:nvPr/>
        </p:nvSpPr>
        <p:spPr>
          <a:xfrm>
            <a:off x="80585" y="3544957"/>
            <a:ext cx="1257886" cy="11917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3">
            <a:extLst>
              <a:ext uri="{FF2B5EF4-FFF2-40B4-BE49-F238E27FC236}">
                <a16:creationId xmlns:a16="http://schemas.microsoft.com/office/drawing/2014/main" id="{512E6871-A7FF-D841-A965-7A340A6A062D}"/>
              </a:ext>
            </a:extLst>
          </p:cNvPr>
          <p:cNvSpPr txBox="1">
            <a:spLocks/>
          </p:cNvSpPr>
          <p:nvPr/>
        </p:nvSpPr>
        <p:spPr bwMode="auto">
          <a:xfrm>
            <a:off x="143086" y="4184816"/>
            <a:ext cx="7174846" cy="292388"/>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1300" kern="0" dirty="0">
                <a:solidFill>
                  <a:schemeClr val="bg1"/>
                </a:solidFill>
              </a:rPr>
              <a:t>cci.esa.int  |  @esaclimate   </a:t>
            </a:r>
          </a:p>
        </p:txBody>
      </p:sp>
    </p:spTree>
    <p:extLst>
      <p:ext uri="{BB962C8B-B14F-4D97-AF65-F5344CB8AC3E}">
        <p14:creationId xmlns:p14="http://schemas.microsoft.com/office/powerpoint/2010/main" val="741091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0406-9D39-7847-9028-36ACECC67592}"/>
              </a:ext>
            </a:extLst>
          </p:cNvPr>
          <p:cNvSpPr>
            <a:spLocks noGrp="1"/>
          </p:cNvSpPr>
          <p:nvPr>
            <p:ph type="title"/>
          </p:nvPr>
        </p:nvSpPr>
        <p:spPr>
          <a:xfrm>
            <a:off x="143086" y="199164"/>
            <a:ext cx="7174846" cy="330858"/>
          </a:xfrm>
        </p:spPr>
        <p:txBody>
          <a:bodyPr/>
          <a:lstStyle/>
          <a:p>
            <a:r>
              <a:rPr lang="en-US" b="1" dirty="0"/>
              <a:t>Climate Change Initiative projects</a:t>
            </a:r>
          </a:p>
        </p:txBody>
      </p:sp>
      <p:pic>
        <p:nvPicPr>
          <p:cNvPr id="5" name="Content Placeholder 4">
            <a:extLst>
              <a:ext uri="{FF2B5EF4-FFF2-40B4-BE49-F238E27FC236}">
                <a16:creationId xmlns:a16="http://schemas.microsoft.com/office/drawing/2014/main" id="{59A7B26D-F5DF-3C4F-B356-7747EBAD71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1569" y="2556960"/>
            <a:ext cx="1475795" cy="540000"/>
          </a:xfrm>
        </p:spPr>
      </p:pic>
      <p:pic>
        <p:nvPicPr>
          <p:cNvPr id="29" name="Picture 28">
            <a:extLst>
              <a:ext uri="{FF2B5EF4-FFF2-40B4-BE49-F238E27FC236}">
                <a16:creationId xmlns:a16="http://schemas.microsoft.com/office/drawing/2014/main" id="{F88C231E-EC21-AC42-BC0C-3CA899B1C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7866" y="730756"/>
            <a:ext cx="1450050" cy="540000"/>
          </a:xfrm>
          <a:prstGeom prst="rect">
            <a:avLst/>
          </a:prstGeom>
        </p:spPr>
      </p:pic>
      <p:pic>
        <p:nvPicPr>
          <p:cNvPr id="47" name="Picture 46">
            <a:extLst>
              <a:ext uri="{FF2B5EF4-FFF2-40B4-BE49-F238E27FC236}">
                <a16:creationId xmlns:a16="http://schemas.microsoft.com/office/drawing/2014/main" id="{228CEDC5-F9C1-D94E-9949-DD8CA36AD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18" y="3871023"/>
            <a:ext cx="1007027" cy="540000"/>
          </a:xfrm>
          <a:prstGeom prst="rect">
            <a:avLst/>
          </a:prstGeom>
        </p:spPr>
      </p:pic>
      <p:pic>
        <p:nvPicPr>
          <p:cNvPr id="31" name="Picture 30">
            <a:extLst>
              <a:ext uri="{FF2B5EF4-FFF2-40B4-BE49-F238E27FC236}">
                <a16:creationId xmlns:a16="http://schemas.microsoft.com/office/drawing/2014/main" id="{A3B2ECC0-019E-5949-B882-9822E7D4D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879" y="717436"/>
            <a:ext cx="1465715" cy="540000"/>
          </a:xfrm>
          <a:prstGeom prst="rect">
            <a:avLst/>
          </a:prstGeom>
        </p:spPr>
      </p:pic>
      <p:pic>
        <p:nvPicPr>
          <p:cNvPr id="37" name="Picture 36">
            <a:extLst>
              <a:ext uri="{FF2B5EF4-FFF2-40B4-BE49-F238E27FC236}">
                <a16:creationId xmlns:a16="http://schemas.microsoft.com/office/drawing/2014/main" id="{E562E6C5-D977-D442-90EC-9CF167485E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0874" y="1356363"/>
            <a:ext cx="1170000" cy="540000"/>
          </a:xfrm>
          <a:prstGeom prst="rect">
            <a:avLst/>
          </a:prstGeom>
        </p:spPr>
      </p:pic>
      <p:pic>
        <p:nvPicPr>
          <p:cNvPr id="39" name="Picture 38">
            <a:extLst>
              <a:ext uri="{FF2B5EF4-FFF2-40B4-BE49-F238E27FC236}">
                <a16:creationId xmlns:a16="http://schemas.microsoft.com/office/drawing/2014/main" id="{2FC6C055-242C-C348-B0B6-2B1D5CD4C2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156" y="3213015"/>
            <a:ext cx="1043571" cy="540000"/>
          </a:xfrm>
          <a:prstGeom prst="rect">
            <a:avLst/>
          </a:prstGeom>
        </p:spPr>
      </p:pic>
      <p:pic>
        <p:nvPicPr>
          <p:cNvPr id="41" name="Picture 40">
            <a:extLst>
              <a:ext uri="{FF2B5EF4-FFF2-40B4-BE49-F238E27FC236}">
                <a16:creationId xmlns:a16="http://schemas.microsoft.com/office/drawing/2014/main" id="{0DD61F47-97A5-8242-BD20-42E1E7DAD6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734" y="2579818"/>
            <a:ext cx="1737932" cy="540000"/>
          </a:xfrm>
          <a:prstGeom prst="rect">
            <a:avLst/>
          </a:prstGeom>
        </p:spPr>
      </p:pic>
      <p:pic>
        <p:nvPicPr>
          <p:cNvPr id="43" name="Picture 42">
            <a:extLst>
              <a:ext uri="{FF2B5EF4-FFF2-40B4-BE49-F238E27FC236}">
                <a16:creationId xmlns:a16="http://schemas.microsoft.com/office/drawing/2014/main" id="{A27CB79C-FF31-CF40-91BE-134B6A6693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4431" y="3864427"/>
            <a:ext cx="1257354" cy="540000"/>
          </a:xfrm>
          <a:prstGeom prst="rect">
            <a:avLst/>
          </a:prstGeom>
        </p:spPr>
      </p:pic>
      <p:pic>
        <p:nvPicPr>
          <p:cNvPr id="45" name="Picture 44">
            <a:extLst>
              <a:ext uri="{FF2B5EF4-FFF2-40B4-BE49-F238E27FC236}">
                <a16:creationId xmlns:a16="http://schemas.microsoft.com/office/drawing/2014/main" id="{D81B4155-3953-C447-9AF8-5832713BA8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8022" y="1981601"/>
            <a:ext cx="1477366" cy="592180"/>
          </a:xfrm>
          <a:prstGeom prst="rect">
            <a:avLst/>
          </a:prstGeom>
        </p:spPr>
      </p:pic>
      <p:pic>
        <p:nvPicPr>
          <p:cNvPr id="49" name="Picture 48">
            <a:extLst>
              <a:ext uri="{FF2B5EF4-FFF2-40B4-BE49-F238E27FC236}">
                <a16:creationId xmlns:a16="http://schemas.microsoft.com/office/drawing/2014/main" id="{0553351F-EA78-0047-9184-6938BFF557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780" y="2627715"/>
            <a:ext cx="837227" cy="540000"/>
          </a:xfrm>
          <a:prstGeom prst="rect">
            <a:avLst/>
          </a:prstGeom>
        </p:spPr>
      </p:pic>
      <p:pic>
        <p:nvPicPr>
          <p:cNvPr id="33" name="Picture 32">
            <a:extLst>
              <a:ext uri="{FF2B5EF4-FFF2-40B4-BE49-F238E27FC236}">
                <a16:creationId xmlns:a16="http://schemas.microsoft.com/office/drawing/2014/main" id="{77538EEE-1225-454B-97AA-6C9547AC13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0801" y="1321900"/>
            <a:ext cx="1260753" cy="540000"/>
          </a:xfrm>
          <a:prstGeom prst="rect">
            <a:avLst/>
          </a:prstGeom>
        </p:spPr>
      </p:pic>
      <p:pic>
        <p:nvPicPr>
          <p:cNvPr id="51" name="Picture 50">
            <a:extLst>
              <a:ext uri="{FF2B5EF4-FFF2-40B4-BE49-F238E27FC236}">
                <a16:creationId xmlns:a16="http://schemas.microsoft.com/office/drawing/2014/main" id="{D012E68F-6D88-1D41-9A5B-F9F42965B9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734" y="1992943"/>
            <a:ext cx="1084372" cy="540000"/>
          </a:xfrm>
          <a:prstGeom prst="rect">
            <a:avLst/>
          </a:prstGeom>
        </p:spPr>
      </p:pic>
      <p:pic>
        <p:nvPicPr>
          <p:cNvPr id="9" name="Picture 8">
            <a:extLst>
              <a:ext uri="{FF2B5EF4-FFF2-40B4-BE49-F238E27FC236}">
                <a16:creationId xmlns:a16="http://schemas.microsoft.com/office/drawing/2014/main" id="{17375960-B60E-E243-99D9-51FD6272471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81788" y="3773509"/>
            <a:ext cx="1334291" cy="585605"/>
          </a:xfrm>
          <a:prstGeom prst="rect">
            <a:avLst/>
          </a:prstGeom>
        </p:spPr>
      </p:pic>
      <p:pic>
        <p:nvPicPr>
          <p:cNvPr id="15" name="Picture 14">
            <a:extLst>
              <a:ext uri="{FF2B5EF4-FFF2-40B4-BE49-F238E27FC236}">
                <a16:creationId xmlns:a16="http://schemas.microsoft.com/office/drawing/2014/main" id="{D82D1A26-E70E-7E45-ACA5-FB71777DCC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61202" y="3216771"/>
            <a:ext cx="949500" cy="597743"/>
          </a:xfrm>
          <a:prstGeom prst="rect">
            <a:avLst/>
          </a:prstGeom>
        </p:spPr>
      </p:pic>
      <p:pic>
        <p:nvPicPr>
          <p:cNvPr id="13" name="Picture 12">
            <a:extLst>
              <a:ext uri="{FF2B5EF4-FFF2-40B4-BE49-F238E27FC236}">
                <a16:creationId xmlns:a16="http://schemas.microsoft.com/office/drawing/2014/main" id="{3D9FE297-7F11-0D4C-96A8-79FDC00F5D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82590" y="743851"/>
            <a:ext cx="996741" cy="540000"/>
          </a:xfrm>
          <a:prstGeom prst="rect">
            <a:avLst/>
          </a:prstGeom>
        </p:spPr>
      </p:pic>
      <p:pic>
        <p:nvPicPr>
          <p:cNvPr id="7" name="Picture 6">
            <a:extLst>
              <a:ext uri="{FF2B5EF4-FFF2-40B4-BE49-F238E27FC236}">
                <a16:creationId xmlns:a16="http://schemas.microsoft.com/office/drawing/2014/main" id="{5CB2A56A-D360-904F-8F76-FA7858E004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3147" y="741039"/>
            <a:ext cx="1116609" cy="540000"/>
          </a:xfrm>
          <a:prstGeom prst="rect">
            <a:avLst/>
          </a:prstGeom>
        </p:spPr>
      </p:pic>
      <p:pic>
        <p:nvPicPr>
          <p:cNvPr id="11" name="Picture 10">
            <a:extLst>
              <a:ext uri="{FF2B5EF4-FFF2-40B4-BE49-F238E27FC236}">
                <a16:creationId xmlns:a16="http://schemas.microsoft.com/office/drawing/2014/main" id="{1F9254E5-BC9E-AF4E-A180-944A686BBA2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5785" y="1343239"/>
            <a:ext cx="949500" cy="540000"/>
          </a:xfrm>
          <a:prstGeom prst="rect">
            <a:avLst/>
          </a:prstGeom>
        </p:spPr>
      </p:pic>
      <p:pic>
        <p:nvPicPr>
          <p:cNvPr id="17" name="Picture 16">
            <a:extLst>
              <a:ext uri="{FF2B5EF4-FFF2-40B4-BE49-F238E27FC236}">
                <a16:creationId xmlns:a16="http://schemas.microsoft.com/office/drawing/2014/main" id="{C5C21179-4176-914E-8748-B0A2CF2C4E2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422" y="2568608"/>
            <a:ext cx="843038" cy="540000"/>
          </a:xfrm>
          <a:prstGeom prst="rect">
            <a:avLst/>
          </a:prstGeom>
        </p:spPr>
      </p:pic>
      <p:pic>
        <p:nvPicPr>
          <p:cNvPr id="35" name="Picture 34">
            <a:extLst>
              <a:ext uri="{FF2B5EF4-FFF2-40B4-BE49-F238E27FC236}">
                <a16:creationId xmlns:a16="http://schemas.microsoft.com/office/drawing/2014/main" id="{8AAE26E6-CFEF-664E-A6EF-EE1764B148B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3828" y="3212466"/>
            <a:ext cx="970661" cy="540000"/>
          </a:xfrm>
          <a:prstGeom prst="rect">
            <a:avLst/>
          </a:prstGeom>
        </p:spPr>
      </p:pic>
      <p:pic>
        <p:nvPicPr>
          <p:cNvPr id="53" name="Picture 52">
            <a:extLst>
              <a:ext uri="{FF2B5EF4-FFF2-40B4-BE49-F238E27FC236}">
                <a16:creationId xmlns:a16="http://schemas.microsoft.com/office/drawing/2014/main" id="{2F1F52B5-67A1-3149-9AA3-4E9024B2DFD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7712" y="1942045"/>
            <a:ext cx="1436680" cy="557132"/>
          </a:xfrm>
          <a:prstGeom prst="rect">
            <a:avLst/>
          </a:prstGeom>
        </p:spPr>
      </p:pic>
      <p:pic>
        <p:nvPicPr>
          <p:cNvPr id="19" name="Picture 18">
            <a:extLst>
              <a:ext uri="{FF2B5EF4-FFF2-40B4-BE49-F238E27FC236}">
                <a16:creationId xmlns:a16="http://schemas.microsoft.com/office/drawing/2014/main" id="{752FDAFD-0DE9-334F-89B2-297B413D7C3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54366" y="741039"/>
            <a:ext cx="1167319" cy="540000"/>
          </a:xfrm>
          <a:prstGeom prst="rect">
            <a:avLst/>
          </a:prstGeom>
        </p:spPr>
      </p:pic>
      <p:pic>
        <p:nvPicPr>
          <p:cNvPr id="21" name="Picture 20">
            <a:extLst>
              <a:ext uri="{FF2B5EF4-FFF2-40B4-BE49-F238E27FC236}">
                <a16:creationId xmlns:a16="http://schemas.microsoft.com/office/drawing/2014/main" id="{72BFFA92-74C2-3E4D-A5E5-3863ED42E02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84102" y="1982097"/>
            <a:ext cx="1269658" cy="540000"/>
          </a:xfrm>
          <a:prstGeom prst="rect">
            <a:avLst/>
          </a:prstGeom>
        </p:spPr>
      </p:pic>
      <p:pic>
        <p:nvPicPr>
          <p:cNvPr id="23" name="Picture 22">
            <a:extLst>
              <a:ext uri="{FF2B5EF4-FFF2-40B4-BE49-F238E27FC236}">
                <a16:creationId xmlns:a16="http://schemas.microsoft.com/office/drawing/2014/main" id="{47F663BC-B8D0-5B46-9776-5CEA9D700BF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29000" y="2541989"/>
            <a:ext cx="1832696" cy="601353"/>
          </a:xfrm>
          <a:prstGeom prst="rect">
            <a:avLst/>
          </a:prstGeom>
        </p:spPr>
      </p:pic>
      <p:pic>
        <p:nvPicPr>
          <p:cNvPr id="25" name="Picture 24">
            <a:extLst>
              <a:ext uri="{FF2B5EF4-FFF2-40B4-BE49-F238E27FC236}">
                <a16:creationId xmlns:a16="http://schemas.microsoft.com/office/drawing/2014/main" id="{9A56F1F3-52F4-6549-886F-4C71FE76B2F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04795" y="3179575"/>
            <a:ext cx="955385" cy="540000"/>
          </a:xfrm>
          <a:prstGeom prst="rect">
            <a:avLst/>
          </a:prstGeom>
        </p:spPr>
      </p:pic>
      <p:pic>
        <p:nvPicPr>
          <p:cNvPr id="27" name="Picture 26">
            <a:extLst>
              <a:ext uri="{FF2B5EF4-FFF2-40B4-BE49-F238E27FC236}">
                <a16:creationId xmlns:a16="http://schemas.microsoft.com/office/drawing/2014/main" id="{A165DA6C-B481-DE4F-9877-8173711D02E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85993" y="1329608"/>
            <a:ext cx="1289709" cy="540000"/>
          </a:xfrm>
          <a:prstGeom prst="rect">
            <a:avLst/>
          </a:prstGeom>
        </p:spPr>
      </p:pic>
      <p:pic>
        <p:nvPicPr>
          <p:cNvPr id="55" name="Picture 54">
            <a:extLst>
              <a:ext uri="{FF2B5EF4-FFF2-40B4-BE49-F238E27FC236}">
                <a16:creationId xmlns:a16="http://schemas.microsoft.com/office/drawing/2014/main" id="{257F16D7-CE88-B843-A340-F0C317A21AC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84102" y="1346700"/>
            <a:ext cx="1207059" cy="540000"/>
          </a:xfrm>
          <a:prstGeom prst="rect">
            <a:avLst/>
          </a:prstGeom>
        </p:spPr>
      </p:pic>
      <p:sp>
        <p:nvSpPr>
          <p:cNvPr id="65" name="Rectangle 64">
            <a:extLst>
              <a:ext uri="{FF2B5EF4-FFF2-40B4-BE49-F238E27FC236}">
                <a16:creationId xmlns:a16="http://schemas.microsoft.com/office/drawing/2014/main" id="{9AE55C22-7BA3-6143-B55F-6199199B1CCA}"/>
              </a:ext>
            </a:extLst>
          </p:cNvPr>
          <p:cNvSpPr/>
          <p:nvPr/>
        </p:nvSpPr>
        <p:spPr>
          <a:xfrm>
            <a:off x="235093" y="1393816"/>
            <a:ext cx="1567336"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195CFB27-A513-8841-971C-7F73425E8276}"/>
              </a:ext>
            </a:extLst>
          </p:cNvPr>
          <p:cNvSpPr/>
          <p:nvPr/>
        </p:nvSpPr>
        <p:spPr>
          <a:xfrm>
            <a:off x="5804426" y="6496098"/>
            <a:ext cx="1567336" cy="5400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2BBBB69B-BCE4-D04E-8A3E-C887346A5E32}"/>
              </a:ext>
            </a:extLst>
          </p:cNvPr>
          <p:cNvSpPr/>
          <p:nvPr/>
        </p:nvSpPr>
        <p:spPr>
          <a:xfrm>
            <a:off x="5804426" y="7020067"/>
            <a:ext cx="1567336" cy="5400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81530F6-4B88-D443-BAF9-8C176D89A7C7}"/>
              </a:ext>
            </a:extLst>
          </p:cNvPr>
          <p:cNvSpPr/>
          <p:nvPr/>
        </p:nvSpPr>
        <p:spPr>
          <a:xfrm>
            <a:off x="2289235" y="7060966"/>
            <a:ext cx="1567336" cy="5400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B80BCE35-B01E-7441-8A9F-D238C03BB1D2}"/>
              </a:ext>
            </a:extLst>
          </p:cNvPr>
          <p:cNvSpPr/>
          <p:nvPr/>
        </p:nvSpPr>
        <p:spPr>
          <a:xfrm>
            <a:off x="386155" y="7522503"/>
            <a:ext cx="1567336" cy="5400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A4AA6823-8B4C-AF41-86AA-4BA0D707D565}"/>
              </a:ext>
            </a:extLst>
          </p:cNvPr>
          <p:cNvSpPr/>
          <p:nvPr/>
        </p:nvSpPr>
        <p:spPr>
          <a:xfrm>
            <a:off x="381837" y="6513309"/>
            <a:ext cx="1567336" cy="54000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589250" y="1899196"/>
            <a:ext cx="1675301" cy="756085"/>
          </a:xfrm>
          <a:prstGeom prst="rect">
            <a:avLst/>
          </a:prstGeom>
        </p:spPr>
      </p:pic>
      <p:sp>
        <p:nvSpPr>
          <p:cNvPr id="44" name="Rectangle 43">
            <a:extLst>
              <a:ext uri="{FF2B5EF4-FFF2-40B4-BE49-F238E27FC236}">
                <a16:creationId xmlns:a16="http://schemas.microsoft.com/office/drawing/2014/main" id="{9AE55C22-7BA3-6143-B55F-6199199B1CCA}"/>
              </a:ext>
            </a:extLst>
          </p:cNvPr>
          <p:cNvSpPr/>
          <p:nvPr/>
        </p:nvSpPr>
        <p:spPr>
          <a:xfrm>
            <a:off x="2022823" y="2647230"/>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9AE55C22-7BA3-6143-B55F-6199199B1CCA}"/>
              </a:ext>
            </a:extLst>
          </p:cNvPr>
          <p:cNvSpPr/>
          <p:nvPr/>
        </p:nvSpPr>
        <p:spPr>
          <a:xfrm>
            <a:off x="2022823" y="3918024"/>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9AE55C22-7BA3-6143-B55F-6199199B1CCA}"/>
              </a:ext>
            </a:extLst>
          </p:cNvPr>
          <p:cNvSpPr/>
          <p:nvPr/>
        </p:nvSpPr>
        <p:spPr>
          <a:xfrm>
            <a:off x="3959158" y="3909301"/>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9AE55C22-7BA3-6143-B55F-6199199B1CCA}"/>
              </a:ext>
            </a:extLst>
          </p:cNvPr>
          <p:cNvSpPr/>
          <p:nvPr/>
        </p:nvSpPr>
        <p:spPr>
          <a:xfrm>
            <a:off x="3959158" y="3282627"/>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9AE55C22-7BA3-6143-B55F-6199199B1CCA}"/>
              </a:ext>
            </a:extLst>
          </p:cNvPr>
          <p:cNvSpPr/>
          <p:nvPr/>
        </p:nvSpPr>
        <p:spPr>
          <a:xfrm>
            <a:off x="5943032" y="3931279"/>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9AE55C22-7BA3-6143-B55F-6199199B1CCA}"/>
              </a:ext>
            </a:extLst>
          </p:cNvPr>
          <p:cNvSpPr/>
          <p:nvPr/>
        </p:nvSpPr>
        <p:spPr>
          <a:xfrm>
            <a:off x="5943032" y="2547175"/>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9AE55C22-7BA3-6143-B55F-6199199B1CCA}"/>
              </a:ext>
            </a:extLst>
          </p:cNvPr>
          <p:cNvSpPr/>
          <p:nvPr/>
        </p:nvSpPr>
        <p:spPr>
          <a:xfrm>
            <a:off x="3959158" y="755935"/>
            <a:ext cx="161832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AE55C22-7BA3-6143-B55F-6199199B1CCA}"/>
              </a:ext>
            </a:extLst>
          </p:cNvPr>
          <p:cNvSpPr/>
          <p:nvPr/>
        </p:nvSpPr>
        <p:spPr>
          <a:xfrm>
            <a:off x="7737519" y="1887766"/>
            <a:ext cx="1381681"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382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9863" y="152400"/>
            <a:ext cx="7173912" cy="446088"/>
          </a:xfrm>
        </p:spPr>
        <p:txBody>
          <a:bodyPr/>
          <a:lstStyle/>
          <a:p>
            <a:pPr eaLnBrk="1" hangingPunct="1"/>
            <a:r>
              <a:rPr lang="en-US" altLang="en-US" sz="2300" b="1" dirty="0">
                <a:latin typeface="Verdana" panose="020B0604030504040204" pitchFamily="34" charset="0"/>
                <a:cs typeface="Verdana" panose="020B0604030504040204" pitchFamily="34" charset="0"/>
              </a:rPr>
              <a:t>ESA facts and figures</a:t>
            </a:r>
          </a:p>
        </p:txBody>
      </p:sp>
      <p:pic>
        <p:nvPicPr>
          <p:cNvPr id="32771" name="Picture 7" descr="Patch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71925" y="698499"/>
            <a:ext cx="5172075" cy="389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95324"/>
            <a:ext cx="4294188" cy="3899133"/>
          </a:xfrm>
          <a:prstGeom prst="rect">
            <a:avLst/>
          </a:prstGeom>
          <a:solidFill>
            <a:srgbClr val="0070C0"/>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solidFill>
                <a:schemeClr val="bg2">
                  <a:lumMod val="20000"/>
                  <a:lumOff val="80000"/>
                </a:schemeClr>
              </a:solidFill>
              <a:cs typeface="Verdana"/>
            </a:endParaRPr>
          </a:p>
        </p:txBody>
      </p:sp>
      <p:sp>
        <p:nvSpPr>
          <p:cNvPr id="32773" name="Rectangle 3"/>
          <p:cNvSpPr txBox="1">
            <a:spLocks noChangeArrowheads="1"/>
          </p:cNvSpPr>
          <p:nvPr/>
        </p:nvSpPr>
        <p:spPr bwMode="auto">
          <a:xfrm>
            <a:off x="7939" y="773113"/>
            <a:ext cx="4286249"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287338" indent="-287338"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lvl="1" eaLnBrk="1" hangingPunct="1">
              <a:lnSpc>
                <a:spcPct val="120000"/>
              </a:lnSpc>
              <a:spcBef>
                <a:spcPts val="1200"/>
              </a:spcBef>
              <a:buClr>
                <a:schemeClr val="bg1"/>
              </a:buClr>
              <a:buSzPct val="75000"/>
              <a:buFont typeface="Arial" panose="020B0604020202020204" pitchFamily="34" charset="0"/>
              <a:buChar char="•"/>
            </a:pPr>
            <a:r>
              <a:rPr lang="en-GB" altLang="en-US" sz="1800" dirty="0">
                <a:solidFill>
                  <a:schemeClr val="bg1"/>
                </a:solidFill>
                <a:effectLst>
                  <a:outerShdw blurRad="38100" dist="38100" dir="2700000" algn="tl">
                    <a:srgbClr val="000000">
                      <a:alpha val="43137"/>
                    </a:srgbClr>
                  </a:outerShdw>
                </a:effectLst>
              </a:rPr>
              <a:t>Over 50 years of experience</a:t>
            </a:r>
          </a:p>
          <a:p>
            <a:pPr lvl="1" eaLnBrk="1" hangingPunct="1">
              <a:lnSpc>
                <a:spcPct val="120000"/>
              </a:lnSpc>
              <a:spcBef>
                <a:spcPts val="1200"/>
              </a:spcBef>
              <a:buClr>
                <a:schemeClr val="bg1"/>
              </a:buClr>
              <a:buSzPct val="75000"/>
              <a:buFont typeface="Arial" panose="020B0604020202020204" pitchFamily="34" charset="0"/>
              <a:buChar char="•"/>
            </a:pPr>
            <a:r>
              <a:rPr lang="en-GB" altLang="en-US" sz="1800" dirty="0">
                <a:solidFill>
                  <a:schemeClr val="bg1"/>
                </a:solidFill>
                <a:effectLst>
                  <a:outerShdw blurRad="38100" dist="38100" dir="2700000" algn="tl">
                    <a:srgbClr val="000000">
                      <a:alpha val="43137"/>
                    </a:srgbClr>
                  </a:outerShdw>
                </a:effectLst>
              </a:rPr>
              <a:t>22 Member States</a:t>
            </a:r>
          </a:p>
          <a:p>
            <a:pPr lvl="1" eaLnBrk="1" hangingPunct="1">
              <a:lnSpc>
                <a:spcPct val="120000"/>
              </a:lnSpc>
              <a:spcBef>
                <a:spcPts val="1200"/>
              </a:spcBef>
              <a:buClr>
                <a:schemeClr val="bg1"/>
              </a:buClr>
              <a:buSzPct val="75000"/>
              <a:buFont typeface="Arial" panose="020B0604020202020204" pitchFamily="34" charset="0"/>
              <a:buChar char="•"/>
            </a:pPr>
            <a:r>
              <a:rPr lang="en-GB" altLang="en-US" sz="1800" dirty="0">
                <a:solidFill>
                  <a:schemeClr val="bg1"/>
                </a:solidFill>
                <a:effectLst>
                  <a:outerShdw blurRad="38100" dist="38100" dir="2700000" algn="tl">
                    <a:srgbClr val="000000">
                      <a:alpha val="43137"/>
                    </a:srgbClr>
                  </a:outerShdw>
                </a:effectLst>
              </a:rPr>
              <a:t>Eight sites/facilities in Europe, about 2300 staff</a:t>
            </a:r>
          </a:p>
          <a:p>
            <a:pPr lvl="1" eaLnBrk="1" hangingPunct="1">
              <a:lnSpc>
                <a:spcPct val="120000"/>
              </a:lnSpc>
              <a:spcBef>
                <a:spcPts val="1200"/>
              </a:spcBef>
              <a:buClr>
                <a:schemeClr val="bg1"/>
              </a:buClr>
              <a:buSzPct val="75000"/>
              <a:buFont typeface="Arial" panose="020B0604020202020204" pitchFamily="34" charset="0"/>
              <a:buChar char="•"/>
            </a:pPr>
            <a:r>
              <a:rPr lang="en-GB" altLang="en-US" sz="1800" dirty="0">
                <a:solidFill>
                  <a:schemeClr val="bg1"/>
                </a:solidFill>
                <a:effectLst>
                  <a:outerShdw blurRad="38100" dist="38100" dir="2700000" algn="tl">
                    <a:srgbClr val="000000">
                      <a:alpha val="43137"/>
                    </a:srgbClr>
                  </a:outerShdw>
                </a:effectLst>
              </a:rPr>
              <a:t>5.6 billion Euro budget (2018) </a:t>
            </a:r>
            <a:br>
              <a:rPr lang="en-GB" altLang="en-US" sz="1800" dirty="0">
                <a:solidFill>
                  <a:schemeClr val="bg1"/>
                </a:solidFill>
                <a:effectLst>
                  <a:outerShdw blurRad="38100" dist="38100" dir="2700000" algn="tl">
                    <a:srgbClr val="000000">
                      <a:alpha val="43137"/>
                    </a:srgbClr>
                  </a:outerShdw>
                </a:effectLst>
              </a:rPr>
            </a:br>
            <a:r>
              <a:rPr lang="en-GB" altLang="en-US" sz="1800" dirty="0">
                <a:solidFill>
                  <a:schemeClr val="bg1"/>
                </a:solidFill>
                <a:effectLst>
                  <a:outerShdw blurRad="38100" dist="38100" dir="2700000" algn="tl">
                    <a:srgbClr val="000000">
                      <a:alpha val="43137"/>
                    </a:srgbClr>
                  </a:outerShdw>
                </a:effectLst>
              </a:rPr>
              <a:t>of which ~25% is for EO</a:t>
            </a:r>
          </a:p>
          <a:p>
            <a:pPr lvl="1" eaLnBrk="1" hangingPunct="1">
              <a:lnSpc>
                <a:spcPct val="120000"/>
              </a:lnSpc>
              <a:spcBef>
                <a:spcPts val="1200"/>
              </a:spcBef>
              <a:buClr>
                <a:schemeClr val="bg1"/>
              </a:buClr>
              <a:buSzPct val="75000"/>
              <a:buFont typeface="Arial" panose="020B0604020202020204" pitchFamily="34" charset="0"/>
              <a:buChar char="•"/>
            </a:pPr>
            <a:r>
              <a:rPr lang="en-GB" altLang="en-US" sz="1800" dirty="0">
                <a:solidFill>
                  <a:schemeClr val="bg1"/>
                </a:solidFill>
                <a:effectLst>
                  <a:outerShdw blurRad="38100" dist="38100" dir="2700000" algn="tl">
                    <a:srgbClr val="000000">
                      <a:alpha val="43137"/>
                    </a:srgbClr>
                  </a:outerShdw>
                </a:effectLst>
              </a:rPr>
              <a:t>Over 80 satellites designed, </a:t>
            </a:r>
            <a:br>
              <a:rPr lang="en-GB" altLang="en-US" sz="1800" dirty="0">
                <a:solidFill>
                  <a:schemeClr val="bg1"/>
                </a:solidFill>
                <a:effectLst>
                  <a:outerShdw blurRad="38100" dist="38100" dir="2700000" algn="tl">
                    <a:srgbClr val="000000">
                      <a:alpha val="43137"/>
                    </a:srgbClr>
                  </a:outerShdw>
                </a:effectLst>
              </a:rPr>
            </a:br>
            <a:r>
              <a:rPr lang="en-GB" altLang="en-US" sz="1800" dirty="0">
                <a:solidFill>
                  <a:schemeClr val="bg1"/>
                </a:solidFill>
                <a:effectLst>
                  <a:outerShdw blurRad="38100" dist="38100" dir="2700000" algn="tl">
                    <a:srgbClr val="000000">
                      <a:alpha val="43137"/>
                    </a:srgbClr>
                  </a:outerShdw>
                </a:effectLst>
              </a:rPr>
              <a:t>tested and operated in flight</a:t>
            </a:r>
          </a:p>
        </p:txBody>
      </p:sp>
    </p:spTree>
    <p:extLst>
      <p:ext uri="{BB962C8B-B14F-4D97-AF65-F5344CB8AC3E}">
        <p14:creationId xmlns:p14="http://schemas.microsoft.com/office/powerpoint/2010/main" val="242603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C7A28A-DFD2-7E4E-93C7-C22643160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 y="660400"/>
            <a:ext cx="9144000" cy="4127500"/>
          </a:xfrm>
          <a:prstGeom prst="rect">
            <a:avLst/>
          </a:prstGeom>
        </p:spPr>
      </p:pic>
      <p:sp>
        <p:nvSpPr>
          <p:cNvPr id="2" name="Title 1">
            <a:extLst>
              <a:ext uri="{FF2B5EF4-FFF2-40B4-BE49-F238E27FC236}">
                <a16:creationId xmlns:a16="http://schemas.microsoft.com/office/drawing/2014/main" id="{93929C55-E061-AD4A-B996-010269F03E23}"/>
              </a:ext>
            </a:extLst>
          </p:cNvPr>
          <p:cNvSpPr>
            <a:spLocks noGrp="1"/>
          </p:cNvSpPr>
          <p:nvPr>
            <p:ph type="title"/>
          </p:nvPr>
        </p:nvSpPr>
        <p:spPr/>
        <p:txBody>
          <a:bodyPr/>
          <a:lstStyle/>
          <a:p>
            <a:r>
              <a:rPr lang="en-GB" b="1" dirty="0"/>
              <a:t>CCI Achievements to date</a:t>
            </a:r>
          </a:p>
        </p:txBody>
      </p:sp>
      <p:sp>
        <p:nvSpPr>
          <p:cNvPr id="7" name="TextBox 6">
            <a:extLst>
              <a:ext uri="{FF2B5EF4-FFF2-40B4-BE49-F238E27FC236}">
                <a16:creationId xmlns:a16="http://schemas.microsoft.com/office/drawing/2014/main" id="{EE97B9CD-45B6-494B-B025-DD7163B762BE}"/>
              </a:ext>
            </a:extLst>
          </p:cNvPr>
          <p:cNvSpPr txBox="1"/>
          <p:nvPr/>
        </p:nvSpPr>
        <p:spPr>
          <a:xfrm>
            <a:off x="2624619" y="756578"/>
            <a:ext cx="883578" cy="492443"/>
          </a:xfrm>
          <a:prstGeom prst="rect">
            <a:avLst/>
          </a:prstGeom>
          <a:noFill/>
        </p:spPr>
        <p:txBody>
          <a:bodyPr wrap="square" lIns="0" tIns="0" rIns="0" bIns="0" rtlCol="0">
            <a:spAutoFit/>
          </a:bodyPr>
          <a:lstStyle/>
          <a:p>
            <a:r>
              <a:rPr lang="en-GB" sz="3200" b="1" spc="-100" dirty="0">
                <a:solidFill>
                  <a:schemeClr val="bg1"/>
                </a:solidFill>
              </a:rPr>
              <a:t>178</a:t>
            </a:r>
          </a:p>
        </p:txBody>
      </p:sp>
      <p:sp>
        <p:nvSpPr>
          <p:cNvPr id="10" name="TextBox 9">
            <a:extLst>
              <a:ext uri="{FF2B5EF4-FFF2-40B4-BE49-F238E27FC236}">
                <a16:creationId xmlns:a16="http://schemas.microsoft.com/office/drawing/2014/main" id="{7FB56E86-2B39-234B-9BEC-2B9284B69320}"/>
              </a:ext>
            </a:extLst>
          </p:cNvPr>
          <p:cNvSpPr txBox="1"/>
          <p:nvPr/>
        </p:nvSpPr>
        <p:spPr>
          <a:xfrm>
            <a:off x="6413500" y="2065505"/>
            <a:ext cx="1206499" cy="492443"/>
          </a:xfrm>
          <a:prstGeom prst="rect">
            <a:avLst/>
          </a:prstGeom>
          <a:noFill/>
        </p:spPr>
        <p:txBody>
          <a:bodyPr wrap="square" lIns="0" tIns="0" rIns="0" bIns="0" rtlCol="0">
            <a:spAutoFit/>
          </a:bodyPr>
          <a:lstStyle/>
          <a:p>
            <a:r>
              <a:rPr lang="en-GB" sz="3200" b="1" spc="-100" dirty="0">
                <a:solidFill>
                  <a:schemeClr val="bg1"/>
                </a:solidFill>
              </a:rPr>
              <a:t>100+</a:t>
            </a:r>
          </a:p>
        </p:txBody>
      </p:sp>
      <p:sp>
        <p:nvSpPr>
          <p:cNvPr id="11" name="TextBox 10">
            <a:extLst>
              <a:ext uri="{FF2B5EF4-FFF2-40B4-BE49-F238E27FC236}">
                <a16:creationId xmlns:a16="http://schemas.microsoft.com/office/drawing/2014/main" id="{EE168D3E-DAE9-D748-B1F8-608B693A9980}"/>
              </a:ext>
            </a:extLst>
          </p:cNvPr>
          <p:cNvSpPr txBox="1"/>
          <p:nvPr/>
        </p:nvSpPr>
        <p:spPr>
          <a:xfrm>
            <a:off x="5939319" y="743662"/>
            <a:ext cx="883578" cy="492443"/>
          </a:xfrm>
          <a:prstGeom prst="rect">
            <a:avLst/>
          </a:prstGeom>
          <a:noFill/>
        </p:spPr>
        <p:txBody>
          <a:bodyPr wrap="square" lIns="0" tIns="0" rIns="0" bIns="0" rtlCol="0">
            <a:spAutoFit/>
          </a:bodyPr>
          <a:lstStyle/>
          <a:p>
            <a:r>
              <a:rPr lang="en-GB" sz="3200" b="1" spc="-100" dirty="0">
                <a:solidFill>
                  <a:schemeClr val="bg1"/>
                </a:solidFill>
              </a:rPr>
              <a:t>21</a:t>
            </a:r>
          </a:p>
        </p:txBody>
      </p:sp>
      <p:sp>
        <p:nvSpPr>
          <p:cNvPr id="12" name="TextBox 11">
            <a:extLst>
              <a:ext uri="{FF2B5EF4-FFF2-40B4-BE49-F238E27FC236}">
                <a16:creationId xmlns:a16="http://schemas.microsoft.com/office/drawing/2014/main" id="{1980FE22-890F-BB40-846C-40AAB9CA44F8}"/>
              </a:ext>
            </a:extLst>
          </p:cNvPr>
          <p:cNvSpPr txBox="1"/>
          <p:nvPr/>
        </p:nvSpPr>
        <p:spPr>
          <a:xfrm>
            <a:off x="5131941" y="2065506"/>
            <a:ext cx="883578" cy="492443"/>
          </a:xfrm>
          <a:prstGeom prst="rect">
            <a:avLst/>
          </a:prstGeom>
          <a:noFill/>
        </p:spPr>
        <p:txBody>
          <a:bodyPr wrap="square" lIns="0" tIns="0" rIns="0" bIns="0" rtlCol="0">
            <a:spAutoFit/>
          </a:bodyPr>
          <a:lstStyle/>
          <a:p>
            <a:r>
              <a:rPr lang="en-GB" sz="3200" b="1" spc="-100" dirty="0">
                <a:solidFill>
                  <a:schemeClr val="bg1"/>
                </a:solidFill>
              </a:rPr>
              <a:t>133</a:t>
            </a:r>
          </a:p>
        </p:txBody>
      </p:sp>
      <p:sp>
        <p:nvSpPr>
          <p:cNvPr id="13" name="TextBox 12">
            <a:extLst>
              <a:ext uri="{FF2B5EF4-FFF2-40B4-BE49-F238E27FC236}">
                <a16:creationId xmlns:a16="http://schemas.microsoft.com/office/drawing/2014/main" id="{7DA21B6B-B56D-C641-8F58-EA84ABAE949E}"/>
              </a:ext>
            </a:extLst>
          </p:cNvPr>
          <p:cNvSpPr txBox="1"/>
          <p:nvPr/>
        </p:nvSpPr>
        <p:spPr>
          <a:xfrm>
            <a:off x="7965897" y="1950378"/>
            <a:ext cx="883578" cy="492443"/>
          </a:xfrm>
          <a:prstGeom prst="rect">
            <a:avLst/>
          </a:prstGeom>
          <a:noFill/>
        </p:spPr>
        <p:txBody>
          <a:bodyPr wrap="square" lIns="0" tIns="0" rIns="0" bIns="0" rtlCol="0">
            <a:spAutoFit/>
          </a:bodyPr>
          <a:lstStyle/>
          <a:p>
            <a:r>
              <a:rPr lang="en-GB" sz="3200" b="1" spc="-100" dirty="0">
                <a:solidFill>
                  <a:schemeClr val="bg1"/>
                </a:solidFill>
              </a:rPr>
              <a:t>4.2</a:t>
            </a:r>
          </a:p>
        </p:txBody>
      </p:sp>
      <p:sp>
        <p:nvSpPr>
          <p:cNvPr id="14" name="TextBox 13">
            <a:extLst>
              <a:ext uri="{FF2B5EF4-FFF2-40B4-BE49-F238E27FC236}">
                <a16:creationId xmlns:a16="http://schemas.microsoft.com/office/drawing/2014/main" id="{05B37562-06BE-B344-81FD-6A7DC1F448D3}"/>
              </a:ext>
            </a:extLst>
          </p:cNvPr>
          <p:cNvSpPr txBox="1"/>
          <p:nvPr/>
        </p:nvSpPr>
        <p:spPr>
          <a:xfrm>
            <a:off x="2624619" y="3309278"/>
            <a:ext cx="883578" cy="492443"/>
          </a:xfrm>
          <a:prstGeom prst="rect">
            <a:avLst/>
          </a:prstGeom>
          <a:noFill/>
        </p:spPr>
        <p:txBody>
          <a:bodyPr wrap="square" lIns="0" tIns="0" rIns="0" bIns="0" rtlCol="0">
            <a:spAutoFit/>
          </a:bodyPr>
          <a:lstStyle/>
          <a:p>
            <a:r>
              <a:rPr lang="en-GB" sz="3200" b="1" spc="-100" dirty="0">
                <a:solidFill>
                  <a:schemeClr val="tx1">
                    <a:lumMod val="65000"/>
                    <a:lumOff val="35000"/>
                  </a:schemeClr>
                </a:solidFill>
              </a:rPr>
              <a:t>610</a:t>
            </a:r>
          </a:p>
        </p:txBody>
      </p:sp>
      <p:sp>
        <p:nvSpPr>
          <p:cNvPr id="15" name="TextBox 14">
            <a:extLst>
              <a:ext uri="{FF2B5EF4-FFF2-40B4-BE49-F238E27FC236}">
                <a16:creationId xmlns:a16="http://schemas.microsoft.com/office/drawing/2014/main" id="{D3FEE7EB-5791-144D-B3FE-93AE55DA37B6}"/>
              </a:ext>
            </a:extLst>
          </p:cNvPr>
          <p:cNvSpPr txBox="1"/>
          <p:nvPr/>
        </p:nvSpPr>
        <p:spPr>
          <a:xfrm>
            <a:off x="5000731" y="3555499"/>
            <a:ext cx="883578" cy="492443"/>
          </a:xfrm>
          <a:prstGeom prst="rect">
            <a:avLst/>
          </a:prstGeom>
          <a:noFill/>
        </p:spPr>
        <p:txBody>
          <a:bodyPr wrap="square" lIns="0" tIns="0" rIns="0" bIns="0" rtlCol="0">
            <a:spAutoFit/>
          </a:bodyPr>
          <a:lstStyle/>
          <a:p>
            <a:r>
              <a:rPr lang="en-GB" sz="3200" b="1" spc="-100" dirty="0">
                <a:solidFill>
                  <a:schemeClr val="bg1"/>
                </a:solidFill>
              </a:rPr>
              <a:t>28</a:t>
            </a:r>
          </a:p>
        </p:txBody>
      </p:sp>
      <p:sp>
        <p:nvSpPr>
          <p:cNvPr id="16" name="TextBox 15">
            <a:extLst>
              <a:ext uri="{FF2B5EF4-FFF2-40B4-BE49-F238E27FC236}">
                <a16:creationId xmlns:a16="http://schemas.microsoft.com/office/drawing/2014/main" id="{28E56983-CA02-9046-BD2B-1B3628D2AB32}"/>
              </a:ext>
            </a:extLst>
          </p:cNvPr>
          <p:cNvSpPr txBox="1"/>
          <p:nvPr/>
        </p:nvSpPr>
        <p:spPr>
          <a:xfrm>
            <a:off x="5000731" y="4124180"/>
            <a:ext cx="883578" cy="492443"/>
          </a:xfrm>
          <a:prstGeom prst="rect">
            <a:avLst/>
          </a:prstGeom>
          <a:noFill/>
        </p:spPr>
        <p:txBody>
          <a:bodyPr wrap="square" lIns="0" tIns="0" rIns="0" bIns="0" rtlCol="0">
            <a:spAutoFit/>
          </a:bodyPr>
          <a:lstStyle/>
          <a:p>
            <a:r>
              <a:rPr lang="en-GB" sz="3200" b="1" spc="-100" dirty="0">
                <a:solidFill>
                  <a:schemeClr val="bg1"/>
                </a:solidFill>
              </a:rPr>
              <a:t>15</a:t>
            </a:r>
          </a:p>
        </p:txBody>
      </p:sp>
      <p:sp>
        <p:nvSpPr>
          <p:cNvPr id="17" name="TextBox 16">
            <a:extLst>
              <a:ext uri="{FF2B5EF4-FFF2-40B4-BE49-F238E27FC236}">
                <a16:creationId xmlns:a16="http://schemas.microsoft.com/office/drawing/2014/main" id="{9F2D3C21-8935-F74E-A7AB-4E2C7D549AFA}"/>
              </a:ext>
            </a:extLst>
          </p:cNvPr>
          <p:cNvSpPr txBox="1"/>
          <p:nvPr/>
        </p:nvSpPr>
        <p:spPr>
          <a:xfrm>
            <a:off x="7055420" y="763800"/>
            <a:ext cx="883578" cy="400110"/>
          </a:xfrm>
          <a:prstGeom prst="rect">
            <a:avLst/>
          </a:prstGeom>
          <a:noFill/>
        </p:spPr>
        <p:txBody>
          <a:bodyPr wrap="square" lIns="0" tIns="0" rIns="0" bIns="0" rtlCol="0">
            <a:spAutoFit/>
          </a:bodyPr>
          <a:lstStyle/>
          <a:p>
            <a:r>
              <a:rPr lang="en-GB" sz="2600" b="1" spc="-100" dirty="0">
                <a:solidFill>
                  <a:schemeClr val="tx1">
                    <a:lumMod val="65000"/>
                    <a:lumOff val="35000"/>
                  </a:schemeClr>
                </a:solidFill>
              </a:rPr>
              <a:t>13</a:t>
            </a:r>
          </a:p>
        </p:txBody>
      </p:sp>
      <p:sp>
        <p:nvSpPr>
          <p:cNvPr id="19" name="TextBox 18">
            <a:extLst>
              <a:ext uri="{FF2B5EF4-FFF2-40B4-BE49-F238E27FC236}">
                <a16:creationId xmlns:a16="http://schemas.microsoft.com/office/drawing/2014/main" id="{05B37562-06BE-B344-81FD-6A7DC1F448D3}"/>
              </a:ext>
            </a:extLst>
          </p:cNvPr>
          <p:cNvSpPr txBox="1"/>
          <p:nvPr/>
        </p:nvSpPr>
        <p:spPr>
          <a:xfrm>
            <a:off x="143086" y="2053873"/>
            <a:ext cx="1523668" cy="492443"/>
          </a:xfrm>
          <a:prstGeom prst="rect">
            <a:avLst/>
          </a:prstGeom>
          <a:noFill/>
        </p:spPr>
        <p:txBody>
          <a:bodyPr wrap="square" lIns="0" tIns="0" rIns="0" bIns="0" rtlCol="0">
            <a:spAutoFit/>
          </a:bodyPr>
          <a:lstStyle/>
          <a:p>
            <a:r>
              <a:rPr lang="en-GB" sz="3200" b="1" spc="-100" dirty="0">
                <a:solidFill>
                  <a:schemeClr val="tx1">
                    <a:lumMod val="65000"/>
                    <a:lumOff val="35000"/>
                  </a:schemeClr>
                </a:solidFill>
              </a:rPr>
              <a:t>450</a:t>
            </a:r>
          </a:p>
        </p:txBody>
      </p:sp>
    </p:spTree>
    <p:extLst>
      <p:ext uri="{BB962C8B-B14F-4D97-AF65-F5344CB8AC3E}">
        <p14:creationId xmlns:p14="http://schemas.microsoft.com/office/powerpoint/2010/main" val="440674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2784" cy="5143500"/>
          </a:xfrm>
          <a:prstGeom prst="rect">
            <a:avLst/>
          </a:prstGeom>
          <a:gradFill flip="none" rotWithShape="1">
            <a:gsLst>
              <a:gs pos="0">
                <a:srgbClr val="0070C0"/>
              </a:gs>
              <a:gs pos="100000">
                <a:srgbClr val="00206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p:cNvSpPr txBox="1">
            <a:spLocks/>
          </p:cNvSpPr>
          <p:nvPr/>
        </p:nvSpPr>
        <p:spPr>
          <a:xfrm>
            <a:off x="143087" y="133767"/>
            <a:ext cx="7944999" cy="461663"/>
          </a:xfrm>
          <a:prstGeom prst="rect">
            <a:avLst/>
          </a:prstGeom>
          <a:noFill/>
          <a:ln>
            <a:noFill/>
          </a:ln>
        </p:spPr>
        <p:txBody>
          <a:bodyPr vert="horz" wrap="square" lIns="91428" tIns="45714" rIns="91428" bIns="45714"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altLang="en-US" sz="2400" b="1" dirty="0">
                <a:solidFill>
                  <a:srgbClr val="FFFFFF"/>
                </a:solidFill>
                <a:effectLst>
                  <a:outerShdw blurRad="38100" dist="38100" dir="2700000" algn="tl">
                    <a:srgbClr val="000000">
                      <a:alpha val="43137"/>
                    </a:srgbClr>
                  </a:outerShdw>
                </a:effectLst>
                <a:latin typeface="Verdana" pitchFamily="34" charset="0"/>
                <a:cs typeface="Verdana" pitchFamily="34" charset="0"/>
                <a:sym typeface="Helvetica Light"/>
              </a:rPr>
              <a:t>EOEP Supporting Global Policies</a:t>
            </a:r>
            <a:endParaRPr lang="en-US" sz="2400" b="1" kern="0" dirty="0">
              <a:solidFill>
                <a:srgbClr val="FFFFFF"/>
              </a:solidFill>
              <a:effectLst>
                <a:outerShdw blurRad="38100" dist="38100" dir="2700000" algn="tl">
                  <a:srgbClr val="000000">
                    <a:alpha val="43137"/>
                  </a:srgbClr>
                </a:outerShdw>
              </a:effectLst>
              <a:sym typeface="Helvetica Light"/>
            </a:endParaRPr>
          </a:p>
        </p:txBody>
      </p:sp>
      <p:sp>
        <p:nvSpPr>
          <p:cNvPr id="4" name="AutoShape 6" descr="Afbeeldingsresultaat voor polluted water"/>
          <p:cNvSpPr>
            <a:spLocks noChangeAspect="1" noChangeArrowheads="1"/>
          </p:cNvSpPr>
          <p:nvPr/>
        </p:nvSpPr>
        <p:spPr bwMode="auto">
          <a:xfrm>
            <a:off x="3858746" y="187555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en-GB" dirty="0">
              <a:solidFill>
                <a:srgbClr val="000000"/>
              </a:solidFill>
              <a:latin typeface="Verdana"/>
              <a:sym typeface="Helvetica Light"/>
            </a:endParaRPr>
          </a:p>
        </p:txBody>
      </p:sp>
      <p:sp>
        <p:nvSpPr>
          <p:cNvPr id="11" name="Rounded Rectangle 10"/>
          <p:cNvSpPr/>
          <p:nvPr/>
        </p:nvSpPr>
        <p:spPr>
          <a:xfrm>
            <a:off x="3094057" y="808641"/>
            <a:ext cx="2896672" cy="3789456"/>
          </a:xfrm>
          <a:prstGeom prst="roundRect">
            <a:avLst/>
          </a:prstGeom>
          <a:gradFill>
            <a:gsLst>
              <a:gs pos="0">
                <a:srgbClr val="0070C0"/>
              </a:gs>
              <a:gs pos="100000">
                <a:srgbClr val="002060"/>
              </a:gs>
            </a:gsLst>
            <a:lin ang="2700000" scaled="1"/>
          </a:gradFill>
          <a:ln w="22225">
            <a:solidFill>
              <a:schemeClr val="bg1"/>
            </a:solidFill>
          </a:ln>
        </p:spPr>
        <p:txBody>
          <a:bodyPr vert="horz" wrap="square" lIns="0" tIns="0" rIns="0" bIns="0" numCol="1" anchor="t" anchorCtr="0" compatLnSpc="1">
            <a:prstTxWarp prst="textNoShape">
              <a:avLst/>
            </a:prstTxWarp>
          </a:bodyPr>
          <a:lstStyle/>
          <a:p>
            <a:pPr algn="ctr"/>
            <a:r>
              <a:rPr lang="en-US" sz="2000" b="1" dirty="0">
                <a:solidFill>
                  <a:srgbClr val="FFFFFF"/>
                </a:solidFill>
                <a:effectLst>
                  <a:outerShdw blurRad="38100" dist="38100" dir="2700000" algn="tl">
                    <a:srgbClr val="000000">
                      <a:alpha val="43137"/>
                    </a:srgbClr>
                  </a:outerShdw>
                </a:effectLst>
                <a:latin typeface="Verdana"/>
                <a:sym typeface="Helvetica Light"/>
              </a:rPr>
              <a:t>Environmental Threats to Society</a:t>
            </a: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p:txBody>
      </p:sp>
      <p:sp>
        <p:nvSpPr>
          <p:cNvPr id="13" name="Rounded Rectangle 12"/>
          <p:cNvSpPr/>
          <p:nvPr/>
        </p:nvSpPr>
        <p:spPr>
          <a:xfrm>
            <a:off x="97793" y="808641"/>
            <a:ext cx="2896672" cy="3789456"/>
          </a:xfrm>
          <a:prstGeom prst="roundRect">
            <a:avLst/>
          </a:prstGeom>
          <a:gradFill>
            <a:gsLst>
              <a:gs pos="0">
                <a:srgbClr val="00B050"/>
              </a:gs>
              <a:gs pos="100000">
                <a:srgbClr val="00582C"/>
              </a:gs>
            </a:gsLst>
            <a:lin ang="2700000" scaled="1"/>
          </a:gradFill>
          <a:ln w="22225">
            <a:solidFill>
              <a:schemeClr val="bg1"/>
            </a:solidFill>
          </a:ln>
        </p:spPr>
        <p:txBody>
          <a:bodyPr vert="horz" wrap="square" lIns="0" tIns="0" rIns="0" bIns="0" numCol="1" anchor="t" anchorCtr="0" compatLnSpc="1">
            <a:prstTxWarp prst="textNoShape">
              <a:avLst/>
            </a:prstTxWarp>
          </a:bodyPr>
          <a:lstStyle/>
          <a:p>
            <a:pPr algn="ctr"/>
            <a:r>
              <a:rPr lang="en-US" sz="2200" b="1" dirty="0">
                <a:solidFill>
                  <a:srgbClr val="FFFFFF"/>
                </a:solidFill>
                <a:effectLst>
                  <a:outerShdw blurRad="38100" dist="38100" dir="2700000" algn="tl">
                    <a:srgbClr val="000000">
                      <a:alpha val="43137"/>
                    </a:srgbClr>
                  </a:outerShdw>
                </a:effectLst>
                <a:latin typeface="Verdana"/>
                <a:sym typeface="Helvetica Light"/>
              </a:rPr>
              <a:t>Sustainable Development</a:t>
            </a: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p:txBody>
      </p:sp>
      <p:sp>
        <p:nvSpPr>
          <p:cNvPr id="2" name="TextBox 1"/>
          <p:cNvSpPr txBox="1"/>
          <p:nvPr/>
        </p:nvSpPr>
        <p:spPr>
          <a:xfrm>
            <a:off x="3329819" y="1672979"/>
            <a:ext cx="2425148" cy="338542"/>
          </a:xfrm>
          <a:prstGeom prst="rect">
            <a:avLst/>
          </a:prstGeom>
          <a:noFill/>
        </p:spPr>
        <p:txBody>
          <a:bodyPr wrap="square" lIns="91428" tIns="45714" rIns="91428" bIns="45714" rtlCol="0">
            <a:spAutoFit/>
          </a:bodyPr>
          <a:lstStyle/>
          <a:p>
            <a:pPr algn="ctr"/>
            <a:r>
              <a:rPr lang="en-GB" sz="1600" i="1" dirty="0">
                <a:solidFill>
                  <a:srgbClr val="FFFFFF"/>
                </a:solidFill>
                <a:effectLst>
                  <a:outerShdw blurRad="38100" dist="38100" dir="2700000" algn="tl">
                    <a:srgbClr val="000000">
                      <a:alpha val="43137"/>
                    </a:srgbClr>
                  </a:outerShdw>
                </a:effectLst>
                <a:latin typeface="Verdana"/>
                <a:sym typeface="Helvetica Light"/>
              </a:rPr>
              <a:t>Sendai Framework</a:t>
            </a:r>
          </a:p>
        </p:txBody>
      </p:sp>
      <p:sp>
        <p:nvSpPr>
          <p:cNvPr id="21" name="TextBox 20"/>
          <p:cNvSpPr txBox="1"/>
          <p:nvPr/>
        </p:nvSpPr>
        <p:spPr>
          <a:xfrm>
            <a:off x="333555" y="1672979"/>
            <a:ext cx="2425148" cy="338542"/>
          </a:xfrm>
          <a:prstGeom prst="rect">
            <a:avLst/>
          </a:prstGeom>
          <a:noFill/>
        </p:spPr>
        <p:txBody>
          <a:bodyPr wrap="square" lIns="91428" tIns="45714" rIns="91428" bIns="45714" rtlCol="0">
            <a:spAutoFit/>
          </a:bodyPr>
          <a:lstStyle/>
          <a:p>
            <a:pPr algn="ctr"/>
            <a:r>
              <a:rPr lang="en-GB" sz="1600" i="1" dirty="0">
                <a:solidFill>
                  <a:srgbClr val="FFFFFF"/>
                </a:solidFill>
                <a:effectLst>
                  <a:outerShdw blurRad="38100" dist="38100" dir="2700000" algn="tl">
                    <a:srgbClr val="000000">
                      <a:alpha val="43137"/>
                    </a:srgbClr>
                  </a:outerShdw>
                </a:effectLst>
                <a:latin typeface="Verdana"/>
                <a:sym typeface="Helvetica Light"/>
              </a:rPr>
              <a:t>UN SDGs</a:t>
            </a:r>
          </a:p>
        </p:txBody>
      </p:sp>
      <p:sp>
        <p:nvSpPr>
          <p:cNvPr id="25" name="TextBox 24"/>
          <p:cNvSpPr txBox="1"/>
          <p:nvPr/>
        </p:nvSpPr>
        <p:spPr>
          <a:xfrm>
            <a:off x="3144221" y="3632854"/>
            <a:ext cx="2796344" cy="923318"/>
          </a:xfrm>
          <a:prstGeom prst="rect">
            <a:avLst/>
          </a:prstGeom>
          <a:noFill/>
        </p:spPr>
        <p:txBody>
          <a:bodyPr wrap="square" lIns="91428" tIns="45714" rIns="91428" bIns="45714" rtlCol="0">
            <a:spAutoFit/>
          </a:bodyPr>
          <a:lstStyle/>
          <a:p>
            <a:pPr algn="ctr"/>
            <a:r>
              <a:rPr lang="en-GB" b="1" dirty="0">
                <a:solidFill>
                  <a:srgbClr val="FFFFFF"/>
                </a:solidFill>
                <a:effectLst>
                  <a:outerShdw blurRad="38100" dist="38100" dir="2700000" algn="tl">
                    <a:srgbClr val="000000">
                      <a:alpha val="43137"/>
                    </a:srgbClr>
                  </a:outerShdw>
                </a:effectLst>
                <a:latin typeface="Verdana"/>
                <a:sym typeface="Helvetica Light"/>
              </a:rPr>
              <a:t>Strengthen European Resilience through novelty</a:t>
            </a:r>
          </a:p>
        </p:txBody>
      </p:sp>
      <p:sp>
        <p:nvSpPr>
          <p:cNvPr id="27" name="TextBox 26"/>
          <p:cNvSpPr txBox="1"/>
          <p:nvPr/>
        </p:nvSpPr>
        <p:spPr>
          <a:xfrm>
            <a:off x="143087" y="3618090"/>
            <a:ext cx="2796344" cy="923318"/>
          </a:xfrm>
          <a:prstGeom prst="rect">
            <a:avLst/>
          </a:prstGeom>
          <a:noFill/>
        </p:spPr>
        <p:txBody>
          <a:bodyPr wrap="square" lIns="91428" tIns="45714" rIns="91428" bIns="45714" rtlCol="0">
            <a:spAutoFit/>
          </a:bodyPr>
          <a:lstStyle/>
          <a:p>
            <a:pPr algn="ctr"/>
            <a:r>
              <a:rPr lang="en-GB" b="1" dirty="0">
                <a:solidFill>
                  <a:srgbClr val="FFFFFF"/>
                </a:solidFill>
                <a:effectLst>
                  <a:outerShdw blurRad="38100" dist="38100" dir="2700000" algn="tl">
                    <a:srgbClr val="000000">
                      <a:alpha val="43137"/>
                    </a:srgbClr>
                  </a:outerShdw>
                </a:effectLst>
                <a:latin typeface="Verdana"/>
                <a:sym typeface="Helvetica Light"/>
              </a:rPr>
              <a:t>Develop &amp; implement EO SDG monitoring in MS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AutoShape 6" descr="Afbeeldingsresultaat voor polluted water"/>
          <p:cNvSpPr>
            <a:spLocks noChangeAspect="1" noChangeArrowheads="1"/>
          </p:cNvSpPr>
          <p:nvPr/>
        </p:nvSpPr>
        <p:spPr bwMode="auto">
          <a:xfrm>
            <a:off x="6914300" y="1963476"/>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en-GB" dirty="0">
              <a:solidFill>
                <a:srgbClr val="000000"/>
              </a:solidFill>
              <a:latin typeface="Verdana"/>
              <a:sym typeface="Helvetica Light"/>
            </a:endParaRPr>
          </a:p>
        </p:txBody>
      </p:sp>
      <p:sp>
        <p:nvSpPr>
          <p:cNvPr id="17" name="Rounded Rectangle 16"/>
          <p:cNvSpPr/>
          <p:nvPr/>
        </p:nvSpPr>
        <p:spPr>
          <a:xfrm>
            <a:off x="6081246" y="808641"/>
            <a:ext cx="2965037" cy="3789456"/>
          </a:xfrm>
          <a:prstGeom prst="roundRect">
            <a:avLst/>
          </a:prstGeom>
          <a:gradFill flip="none" rotWithShape="1">
            <a:gsLst>
              <a:gs pos="0">
                <a:srgbClr val="461E64">
                  <a:shade val="30000"/>
                  <a:satMod val="115000"/>
                </a:srgbClr>
              </a:gs>
              <a:gs pos="50000">
                <a:srgbClr val="461E64">
                  <a:shade val="67500"/>
                  <a:satMod val="115000"/>
                </a:srgbClr>
              </a:gs>
              <a:gs pos="100000">
                <a:srgbClr val="461E64">
                  <a:shade val="100000"/>
                  <a:satMod val="115000"/>
                </a:srgbClr>
              </a:gs>
            </a:gsLst>
            <a:lin ang="8100000" scaled="1"/>
            <a:tileRect/>
          </a:gradFill>
          <a:ln w="22225">
            <a:solidFill>
              <a:schemeClr val="bg1"/>
            </a:solidFill>
          </a:ln>
        </p:spPr>
        <p:txBody>
          <a:bodyPr vert="horz" wrap="square" lIns="0" tIns="0" rIns="0" bIns="0" numCol="1" anchor="t" anchorCtr="0" compatLnSpc="1">
            <a:prstTxWarp prst="textNoShape">
              <a:avLst/>
            </a:prstTxWarp>
          </a:bodyPr>
          <a:lstStyle/>
          <a:p>
            <a:pPr algn="ctr"/>
            <a:r>
              <a:rPr lang="en-GB" sz="2200" b="1" dirty="0">
                <a:solidFill>
                  <a:srgbClr val="FFFFFF"/>
                </a:solidFill>
                <a:effectLst>
                  <a:outerShdw blurRad="38100" dist="38100" dir="2700000" algn="tl">
                    <a:srgbClr val="000000">
                      <a:alpha val="43137"/>
                    </a:srgbClr>
                  </a:outerShdw>
                </a:effectLst>
                <a:latin typeface="Verdana"/>
              </a:rPr>
              <a:t>Official Development Assistance</a:t>
            </a:r>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a:p>
            <a:endParaRPr lang="en-US" sz="1200" dirty="0">
              <a:solidFill>
                <a:srgbClr val="FFFFFF"/>
              </a:solidFill>
              <a:effectLst>
                <a:outerShdw blurRad="38100" dist="38100" dir="2700000" algn="tl">
                  <a:srgbClr val="000000">
                    <a:alpha val="43137"/>
                  </a:srgbClr>
                </a:outerShdw>
              </a:effectLst>
              <a:latin typeface="Verdana"/>
              <a:sym typeface="Helvetica Light"/>
            </a:endParaRPr>
          </a:p>
        </p:txBody>
      </p:sp>
      <p:sp>
        <p:nvSpPr>
          <p:cNvPr id="22" name="TextBox 21"/>
          <p:cNvSpPr txBox="1"/>
          <p:nvPr/>
        </p:nvSpPr>
        <p:spPr>
          <a:xfrm>
            <a:off x="6165592" y="3643941"/>
            <a:ext cx="2796344" cy="923318"/>
          </a:xfrm>
          <a:prstGeom prst="rect">
            <a:avLst/>
          </a:prstGeom>
          <a:noFill/>
        </p:spPr>
        <p:txBody>
          <a:bodyPr wrap="square" lIns="91428" tIns="45714" rIns="91428" bIns="45714" rtlCol="0">
            <a:spAutoFit/>
          </a:bodyPr>
          <a:lstStyle/>
          <a:p>
            <a:pPr algn="ctr"/>
            <a:r>
              <a:rPr lang="en-GB" b="1" dirty="0">
                <a:solidFill>
                  <a:srgbClr val="FFFFFF"/>
                </a:solidFill>
                <a:effectLst>
                  <a:outerShdw blurRad="38100" dist="38100" dir="2700000" algn="tl">
                    <a:srgbClr val="000000">
                      <a:alpha val="43137"/>
                    </a:srgbClr>
                  </a:outerShdw>
                </a:effectLst>
                <a:latin typeface="Verdana"/>
                <a:sym typeface="Helvetica Light"/>
              </a:rPr>
              <a:t>Facilitating Development Worldwide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778" y="2079390"/>
            <a:ext cx="2709972" cy="1524359"/>
          </a:xfrm>
          <a:prstGeom prst="roundRect">
            <a:avLst>
              <a:gd name="adj" fmla="val 20564"/>
            </a:avLst>
          </a:prstGeom>
          <a:solidFill>
            <a:srgbClr val="FFFFFF">
              <a:shade val="85000"/>
            </a:srgbClr>
          </a:solidFill>
          <a:ln w="28575">
            <a:solidFill>
              <a:srgbClr val="461E64"/>
            </a:solidFill>
          </a:ln>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9567" y="2059560"/>
            <a:ext cx="2665651" cy="1540617"/>
          </a:xfrm>
          <a:prstGeom prst="roundRect">
            <a:avLst>
              <a:gd name="adj" fmla="val 20564"/>
            </a:avLst>
          </a:prstGeom>
          <a:solidFill>
            <a:srgbClr val="FFFFFF">
              <a:shade val="85000"/>
            </a:srgbClr>
          </a:solidFill>
          <a:ln w="28575">
            <a:solidFill>
              <a:srgbClr val="0070C0"/>
            </a:solidFill>
          </a:ln>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89" y="2055410"/>
            <a:ext cx="2665651" cy="1544767"/>
          </a:xfrm>
          <a:prstGeom prst="roundRect">
            <a:avLst>
              <a:gd name="adj" fmla="val 20564"/>
            </a:avLst>
          </a:prstGeom>
          <a:solidFill>
            <a:srgbClr val="FFFFFF">
              <a:shade val="85000"/>
            </a:srgbClr>
          </a:solidFill>
          <a:ln w="28575">
            <a:solidFill>
              <a:srgbClr val="00B050"/>
            </a:solidFill>
          </a:ln>
          <a:effectLst/>
        </p:spPr>
      </p:pic>
    </p:spTree>
    <p:extLst>
      <p:ext uri="{BB962C8B-B14F-4D97-AF65-F5344CB8AC3E}">
        <p14:creationId xmlns:p14="http://schemas.microsoft.com/office/powerpoint/2010/main" val="291126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61857"/>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804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3600" dirty="0">
                <a:solidFill>
                  <a:schemeClr val="bg1"/>
                </a:solidFill>
                <a:effectLst>
                  <a:outerShdw blurRad="38100" dist="38100" dir="2700000" algn="tl">
                    <a:srgbClr val="000000">
                      <a:alpha val="43137"/>
                    </a:srgbClr>
                  </a:outerShdw>
                </a:effectLst>
              </a:rPr>
              <a:t>Thank you for your attention</a:t>
            </a:r>
          </a:p>
          <a:p>
            <a:pPr algn="ctr" eaLnBrk="1" hangingPunct="1">
              <a:lnSpc>
                <a:spcPct val="120000"/>
              </a:lnSpc>
              <a:spcBef>
                <a:spcPct val="25000"/>
              </a:spcBef>
              <a:buClrTx/>
              <a:buFont typeface="NotesEsa" pitchFamily="50" charset="0"/>
              <a:buNone/>
            </a:pPr>
            <a:endParaRPr lang="en-GB" altLang="en-US" sz="1800" b="1" dirty="0">
              <a:solidFill>
                <a:schemeClr val="bg1"/>
              </a:solidFill>
              <a:effectLst>
                <a:outerShdw blurRad="38100" dist="38100" dir="2700000" algn="tl">
                  <a:srgbClr val="000000">
                    <a:alpha val="43137"/>
                  </a:srgbClr>
                </a:outerShdw>
              </a:effectLst>
            </a:endParaRPr>
          </a:p>
          <a:p>
            <a:pPr algn="ctr" eaLnBrk="1" hangingPunct="1">
              <a:lnSpc>
                <a:spcPct val="120000"/>
              </a:lnSpc>
              <a:spcBef>
                <a:spcPct val="25000"/>
              </a:spcBef>
              <a:buClrTx/>
              <a:buFont typeface="NotesEsa" pitchFamily="50" charset="0"/>
              <a:buNone/>
            </a:pPr>
            <a:r>
              <a:rPr lang="en-GB" altLang="en-US" sz="2000" b="1" dirty="0">
                <a:solidFill>
                  <a:schemeClr val="bg1"/>
                </a:solidFill>
                <a:effectLst>
                  <a:outerShdw blurRad="38100" dist="38100" dir="2700000" algn="tl">
                    <a:srgbClr val="000000">
                      <a:alpha val="43137"/>
                    </a:srgbClr>
                  </a:outerShdw>
                </a:effectLst>
              </a:rPr>
              <a:t>www.esa.int</a:t>
            </a:r>
            <a:endParaRPr lang="it-IT" altLang="en-US" sz="18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ounded Rectangle 4"/>
          <p:cNvSpPr/>
          <p:nvPr/>
        </p:nvSpPr>
        <p:spPr>
          <a:xfrm>
            <a:off x="6389846" y="684081"/>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b="1" dirty="0">
                <a:solidFill>
                  <a:srgbClr val="FFFFFF"/>
                </a:solidFill>
                <a:effectLst>
                  <a:outerShdw blurRad="38100" dist="38100" dir="2700000" algn="tl">
                    <a:srgbClr val="000000">
                      <a:alpha val="43137"/>
                    </a:srgbClr>
                  </a:outerShdw>
                </a:effectLst>
                <a:latin typeface="NotesEsa" pitchFamily="50" charset="0"/>
              </a:rPr>
              <a:t>Satellites</a:t>
            </a:r>
          </a:p>
          <a:p>
            <a:pPr algn="r"/>
            <a:r>
              <a:rPr lang="en-GB" sz="2000" b="1" dirty="0">
                <a:solidFill>
                  <a:srgbClr val="FFFFFF"/>
                </a:solidFill>
                <a:effectLst>
                  <a:outerShdw blurRad="38100" dist="38100" dir="2700000" algn="tl">
                    <a:srgbClr val="000000">
                      <a:alpha val="43137"/>
                    </a:srgbClr>
                  </a:outerShdw>
                </a:effectLst>
                <a:latin typeface="NotesEsa" pitchFamily="50" charset="0"/>
              </a:rPr>
              <a:t>25 </a:t>
            </a:r>
            <a:r>
              <a:rPr lang="en-GB" sz="2000" dirty="0">
                <a:solidFill>
                  <a:srgbClr val="FFFFFF"/>
                </a:solidFill>
                <a:effectLst>
                  <a:outerShdw blurRad="38100" dist="38100" dir="2700000" algn="tl">
                    <a:srgbClr val="000000">
                      <a:alpha val="43137"/>
                    </a:srgbClr>
                  </a:outerShdw>
                </a:effectLst>
                <a:latin typeface="NotesEsa" pitchFamily="50" charset="0"/>
              </a:rPr>
              <a:t>under development</a:t>
            </a:r>
          </a:p>
          <a:p>
            <a:pPr algn="r"/>
            <a:r>
              <a:rPr lang="en-GB" sz="2000" b="1" dirty="0">
                <a:solidFill>
                  <a:srgbClr val="FFFFFF"/>
                </a:solidFill>
                <a:effectLst>
                  <a:outerShdw blurRad="38100" dist="38100" dir="2700000" algn="tl">
                    <a:srgbClr val="000000">
                      <a:alpha val="43137"/>
                    </a:srgbClr>
                  </a:outerShdw>
                </a:effectLst>
                <a:latin typeface="NotesEsa" pitchFamily="50" charset="0"/>
              </a:rPr>
              <a:t>15 </a:t>
            </a:r>
            <a:r>
              <a:rPr lang="en-GB" sz="2000" dirty="0">
                <a:solidFill>
                  <a:srgbClr val="FFFFFF"/>
                </a:solidFill>
                <a:effectLst>
                  <a:outerShdw blurRad="38100" dist="38100" dir="2700000" algn="tl">
                    <a:srgbClr val="000000">
                      <a:alpha val="43137"/>
                    </a:srgbClr>
                  </a:outerShdw>
                </a:effectLst>
                <a:latin typeface="NotesEsa" pitchFamily="50" charset="0"/>
              </a:rPr>
              <a:t>in operation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142879" y="139873"/>
            <a:ext cx="7491618" cy="438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ESA Developed</a:t>
            </a:r>
            <a:r>
              <a:rPr kumimoji="0" lang="en-US" sz="2400" b="1" i="0" u="none" strike="noStrike" kern="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Earth Observation Missions</a:t>
            </a:r>
            <a:endParaRPr kumimoji="0" lang="en-GB"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9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LAHCEM\Downloads\biomass Croppe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437" y="2570398"/>
            <a:ext cx="4572002" cy="25731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LAHCEM\Downloads\FLEX_concept Cropped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943" y="-2703"/>
            <a:ext cx="4580063" cy="257580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LAHCEM\Downloads\aeolus 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 y="983"/>
            <a:ext cx="4574405" cy="257212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LAHCEM\Downloads\earthcare Cropped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 y="2573103"/>
            <a:ext cx="4574437" cy="25703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17099" y="2058752"/>
            <a:ext cx="8509813" cy="1028700"/>
          </a:xfrm>
          <a:prstGeom prst="roundRect">
            <a:avLst/>
          </a:prstGeom>
          <a:solidFill>
            <a:schemeClr val="tx1">
              <a:alpha val="59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en-GB" sz="4000" b="1" dirty="0">
                <a:effectLst>
                  <a:outerShdw blurRad="38100" dist="38100" dir="2700000" algn="tl">
                    <a:srgbClr val="000000">
                      <a:alpha val="43137"/>
                    </a:srgbClr>
                  </a:outerShdw>
                </a:effectLst>
              </a:rPr>
              <a:t>Earth Explorers</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06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2"/>
            <a:ext cx="9144000" cy="5142936"/>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84432"/>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sp>
        <p:nvSpPr>
          <p:cNvPr id="8" name="Title 1"/>
          <p:cNvSpPr>
            <a:spLocks noGrp="1"/>
          </p:cNvSpPr>
          <p:nvPr>
            <p:ph type="title"/>
          </p:nvPr>
        </p:nvSpPr>
        <p:spPr>
          <a:xfrm>
            <a:off x="143088" y="152368"/>
            <a:ext cx="7174846" cy="438580"/>
          </a:xfrm>
        </p:spPr>
        <p:txBody>
          <a:bodyPr/>
          <a:lstStyle/>
          <a:p>
            <a:r>
              <a:rPr lang="en-GB" sz="2400" b="1" dirty="0">
                <a:solidFill>
                  <a:schemeClr val="bg1"/>
                </a:solidFill>
                <a:effectLst>
                  <a:outerShdw blurRad="38100" dist="38100" dir="2700000" algn="tl">
                    <a:srgbClr val="000000">
                      <a:alpha val="43137"/>
                    </a:srgbClr>
                  </a:outerShdw>
                </a:effectLst>
              </a:rPr>
              <a:t>Science: Earth Explorers</a:t>
            </a:r>
          </a:p>
        </p:txBody>
      </p:sp>
    </p:spTree>
    <p:extLst>
      <p:ext uri="{BB962C8B-B14F-4D97-AF65-F5344CB8AC3E}">
        <p14:creationId xmlns:p14="http://schemas.microsoft.com/office/powerpoint/2010/main" val="157129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LAHCEM\Downloads\Mammatus_clouds_in_the_Nepal_Himalayas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a:blip r:embed="rId4"/>
          <a:stretch>
            <a:fillRect/>
          </a:stretch>
        </p:blipFill>
        <p:spPr>
          <a:xfrm>
            <a:off x="4648730" y="944403"/>
            <a:ext cx="4324350" cy="3243263"/>
          </a:xfrm>
          <a:prstGeom prst="roundRect">
            <a:avLst>
              <a:gd name="adj" fmla="val 8594"/>
            </a:avLst>
          </a:prstGeom>
          <a:solidFill>
            <a:srgbClr val="FFFFFF">
              <a:shade val="85000"/>
            </a:srgbClr>
          </a:solidFill>
          <a:ln w="25400">
            <a:solidFill>
              <a:schemeClr val="bg1"/>
            </a:solidFill>
          </a:ln>
          <a:effectLst>
            <a:reflection blurRad="12700" stA="38000" endPos="28000" dist="5000" dir="5400000" sy="-100000" algn="bl" rotWithShape="0"/>
          </a:effectLst>
        </p:spPr>
      </p:pic>
      <p:sp>
        <p:nvSpPr>
          <p:cNvPr id="4" name="Title 3"/>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Aeolus</a:t>
            </a:r>
            <a:endParaRPr lang="en-GB"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138867239"/>
              </p:ext>
            </p:extLst>
          </p:nvPr>
        </p:nvGraphicFramePr>
        <p:xfrm>
          <a:off x="135467" y="939800"/>
          <a:ext cx="4351866" cy="3234267"/>
        </p:xfrm>
        <a:graphic>
          <a:graphicData uri="http://schemas.openxmlformats.org/drawingml/2006/table">
            <a:tbl>
              <a:tblPr firstRow="1" bandRow="1">
                <a:tableStyleId>{5C22544A-7EE6-4342-B048-85BDC9FD1C3A}</a:tableStyleId>
              </a:tblPr>
              <a:tblGrid>
                <a:gridCol w="1903490">
                  <a:extLst>
                    <a:ext uri="{9D8B030D-6E8A-4147-A177-3AD203B41FA5}">
                      <a16:colId xmlns:a16="http://schemas.microsoft.com/office/drawing/2014/main" val="20000"/>
                    </a:ext>
                  </a:extLst>
                </a:gridCol>
                <a:gridCol w="2448376">
                  <a:extLst>
                    <a:ext uri="{9D8B030D-6E8A-4147-A177-3AD203B41FA5}">
                      <a16:colId xmlns:a16="http://schemas.microsoft.com/office/drawing/2014/main" val="20001"/>
                    </a:ext>
                  </a:extLst>
                </a:gridCol>
              </a:tblGrid>
              <a:tr h="392033">
                <a:tc>
                  <a:txBody>
                    <a:bodyPr/>
                    <a:lstStyle/>
                    <a:p>
                      <a:r>
                        <a:rPr lang="en-US" b="1" dirty="0">
                          <a:solidFill>
                            <a:schemeClr val="bg1"/>
                          </a:solidFill>
                          <a:effectLst>
                            <a:outerShdw blurRad="38100" dist="38100" dir="2700000" algn="tl">
                              <a:srgbClr val="000000">
                                <a:alpha val="43137"/>
                              </a:srgbClr>
                            </a:outerShdw>
                          </a:effectLst>
                        </a:rPr>
                        <a:t>Mission</a:t>
                      </a:r>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effectLst>
                            <a:outerShdw blurRad="38100" dist="38100" dir="2700000" algn="tl">
                              <a:srgbClr val="000000">
                                <a:alpha val="43137"/>
                              </a:srgbClr>
                            </a:outerShdw>
                          </a:effectLst>
                        </a:rPr>
                        <a:t>Wind profiling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2033">
                <a:tc>
                  <a:txBody>
                    <a:bodyPr/>
                    <a:lstStyle/>
                    <a:p>
                      <a:r>
                        <a:rPr lang="en-US" b="1" dirty="0">
                          <a:solidFill>
                            <a:schemeClr val="bg1"/>
                          </a:solidFill>
                          <a:effectLst>
                            <a:outerShdw blurRad="38100" dist="38100" dir="2700000" algn="tl">
                              <a:srgbClr val="000000">
                                <a:alpha val="43137"/>
                              </a:srgbClr>
                            </a:outerShdw>
                          </a:effectLst>
                        </a:rPr>
                        <a:t>Payload</a:t>
                      </a:r>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effectLst>
                            <a:outerShdw blurRad="38100" dist="38100" dir="2700000" algn="tl">
                              <a:srgbClr val="000000">
                                <a:alpha val="43137"/>
                              </a:srgbClr>
                            </a:outerShdw>
                          </a:effectLst>
                        </a:rPr>
                        <a:t>ALADIN UV </a:t>
                      </a:r>
                      <a:r>
                        <a:rPr lang="en-US" b="0" dirty="0" err="1">
                          <a:solidFill>
                            <a:schemeClr val="bg1"/>
                          </a:solidFill>
                          <a:effectLst>
                            <a:outerShdw blurRad="38100" dist="38100" dir="2700000" algn="tl">
                              <a:srgbClr val="000000">
                                <a:alpha val="43137"/>
                              </a:srgbClr>
                            </a:outerShdw>
                          </a:effectLst>
                        </a:rPr>
                        <a:t>lidar</a:t>
                      </a:r>
                      <a:endParaRPr lang="en-US"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6056">
                <a:tc>
                  <a:txBody>
                    <a:bodyPr/>
                    <a:lstStyle/>
                    <a:p>
                      <a:r>
                        <a:rPr lang="en-US" b="1" dirty="0">
                          <a:solidFill>
                            <a:schemeClr val="bg1"/>
                          </a:solidFill>
                          <a:effectLst>
                            <a:outerShdw blurRad="38100" dist="38100" dir="2700000" algn="tl">
                              <a:srgbClr val="000000">
                                <a:alpha val="43137"/>
                              </a:srgbClr>
                            </a:outerShdw>
                          </a:effectLst>
                        </a:rPr>
                        <a:t>Orbit</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chemeClr val="bg1"/>
                          </a:solidFill>
                          <a:effectLst>
                            <a:outerShdw blurRad="38100" dist="38100" dir="2700000" algn="tl">
                              <a:srgbClr val="000000">
                                <a:alpha val="43137"/>
                              </a:srgbClr>
                            </a:outerShdw>
                          </a:effectLst>
                        </a:rPr>
                        <a:t>SSO, alt: 320 km</a:t>
                      </a:r>
                    </a:p>
                    <a:p>
                      <a:r>
                        <a:rPr lang="en-US" b="0" dirty="0">
                          <a:solidFill>
                            <a:schemeClr val="bg1"/>
                          </a:solidFill>
                          <a:effectLst>
                            <a:outerShdw blurRad="38100" dist="38100" dir="2700000" algn="tl">
                              <a:srgbClr val="000000">
                                <a:alpha val="43137"/>
                              </a:srgbClr>
                            </a:outerShdw>
                          </a:effectLst>
                        </a:rPr>
                        <a:t>LTAN: 18h00</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6056">
                <a:tc>
                  <a:txBody>
                    <a:bodyPr/>
                    <a:lstStyle/>
                    <a:p>
                      <a:r>
                        <a:rPr lang="en-US" b="1" dirty="0">
                          <a:solidFill>
                            <a:schemeClr val="bg1"/>
                          </a:solidFill>
                          <a:effectLst>
                            <a:outerShdw blurRad="38100" dist="38100" dir="2700000" algn="tl">
                              <a:srgbClr val="000000">
                                <a:alpha val="43137"/>
                              </a:srgbClr>
                            </a:outerShdw>
                          </a:effectLst>
                        </a:rPr>
                        <a:t>Consortium</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effectLst>
                            <a:outerShdw blurRad="38100" dist="38100" dir="2700000" algn="tl">
                              <a:srgbClr val="000000">
                                <a:alpha val="43137"/>
                              </a:srgbClr>
                            </a:outerShdw>
                          </a:effectLst>
                        </a:rPr>
                        <a:t>Prime: ADS-UK</a:t>
                      </a:r>
                      <a:br>
                        <a:rPr lang="en-US" b="0" dirty="0">
                          <a:solidFill>
                            <a:schemeClr val="bg1"/>
                          </a:solidFill>
                          <a:effectLst>
                            <a:outerShdw blurRad="38100" dist="38100" dir="2700000" algn="tl">
                              <a:srgbClr val="000000">
                                <a:alpha val="43137"/>
                              </a:srgbClr>
                            </a:outerShdw>
                          </a:effectLst>
                        </a:rPr>
                      </a:br>
                      <a:r>
                        <a:rPr lang="en-US" b="0" dirty="0" err="1">
                          <a:solidFill>
                            <a:schemeClr val="bg1"/>
                          </a:solidFill>
                          <a:effectLst>
                            <a:outerShdw blurRad="38100" dist="38100" dir="2700000" algn="tl">
                              <a:srgbClr val="000000">
                                <a:alpha val="43137"/>
                              </a:srgbClr>
                            </a:outerShdw>
                          </a:effectLst>
                        </a:rPr>
                        <a:t>Aladin</a:t>
                      </a:r>
                      <a:r>
                        <a:rPr lang="en-US" b="0" dirty="0">
                          <a:solidFill>
                            <a:schemeClr val="bg1"/>
                          </a:solidFill>
                          <a:effectLst>
                            <a:outerShdw blurRad="38100" dist="38100" dir="2700000" algn="tl">
                              <a:srgbClr val="000000">
                                <a:alpha val="43137"/>
                              </a:srgbClr>
                            </a:outerShdw>
                          </a:effectLst>
                        </a:rPr>
                        <a:t>: ADS-FR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6056">
                <a:tc>
                  <a:txBody>
                    <a:bodyPr/>
                    <a:lstStyle/>
                    <a:p>
                      <a:r>
                        <a:rPr lang="en-US" b="1" dirty="0">
                          <a:solidFill>
                            <a:schemeClr val="bg1"/>
                          </a:solidFill>
                          <a:effectLst>
                            <a:outerShdw blurRad="38100" dist="38100" dir="2700000" algn="tl">
                              <a:srgbClr val="000000">
                                <a:alpha val="43137"/>
                              </a:srgbClr>
                            </a:outerShdw>
                          </a:effectLst>
                        </a:rPr>
                        <a:t>Launch date</a:t>
                      </a:r>
                      <a:endParaRPr lang="en-GB"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chemeClr val="bg1"/>
                          </a:solidFill>
                          <a:effectLst>
                            <a:outerShdw blurRad="38100" dist="38100" dir="2700000" algn="tl">
                              <a:srgbClr val="000000">
                                <a:alpha val="43137"/>
                              </a:srgbClr>
                            </a:outerShdw>
                          </a:effectLst>
                        </a:rPr>
                        <a:t>22 Aug. 2018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2033">
                <a:tc>
                  <a:txBody>
                    <a:bodyPr/>
                    <a:lstStyle/>
                    <a:p>
                      <a:r>
                        <a:rPr lang="en-US" b="1" dirty="0">
                          <a:solidFill>
                            <a:schemeClr val="bg1"/>
                          </a:solidFill>
                          <a:effectLst>
                            <a:outerShdw blurRad="38100" dist="38100" dir="2700000" algn="tl">
                              <a:srgbClr val="000000">
                                <a:alpha val="43137"/>
                              </a:srgbClr>
                            </a:outerShdw>
                          </a:effectLst>
                        </a:rPr>
                        <a:t>Lifetime</a:t>
                      </a:r>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effectLst>
                            <a:outerShdw blurRad="38100" dist="38100" dir="2700000" algn="tl">
                              <a:srgbClr val="000000">
                                <a:alpha val="43137"/>
                              </a:srgbClr>
                            </a:outerShdw>
                          </a:effectLst>
                        </a:rPr>
                        <a:t>3 years</a:t>
                      </a:r>
                      <a:endParaRPr lang="en-GB"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9315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6" name="Group 5"/>
          <p:cNvGrpSpPr/>
          <p:nvPr/>
        </p:nvGrpSpPr>
        <p:grpSpPr>
          <a:xfrm>
            <a:off x="3659498" y="870054"/>
            <a:ext cx="3375513" cy="1074226"/>
            <a:chOff x="4156141" y="3458997"/>
            <a:chExt cx="3375513" cy="1074226"/>
          </a:xfrm>
        </p:grpSpPr>
        <p:sp>
          <p:nvSpPr>
            <p:cNvPr id="8" name="TextBox 7"/>
            <p:cNvSpPr txBox="1"/>
            <p:nvPr/>
          </p:nvSpPr>
          <p:spPr>
            <a:xfrm>
              <a:off x="4156141" y="3458997"/>
              <a:ext cx="3375513" cy="321883"/>
            </a:xfrm>
            <a:prstGeom prst="rect">
              <a:avLst/>
            </a:prstGeom>
            <a:noFill/>
          </p:spPr>
          <p:txBody>
            <a:bodyPr wrap="square" rtlCol="0">
              <a:spAutoFit/>
            </a:bodyPr>
            <a:lstStyle/>
            <a:p>
              <a:pPr>
                <a:lnSpc>
                  <a:spcPct val="119000"/>
                </a:lnSpc>
                <a:spcBef>
                  <a:spcPts val="600"/>
                </a:spcBef>
                <a:buClr>
                  <a:srgbClr val="005495"/>
                </a:buClr>
              </a:pPr>
              <a:endParaRPr lang="en-US" sz="1400" dirty="0">
                <a:solidFill>
                  <a:schemeClr val="bg1"/>
                </a:solidFill>
                <a:latin typeface="+mn-lt"/>
                <a:cs typeface="Arial"/>
              </a:endParaRPr>
            </a:p>
          </p:txBody>
        </p:sp>
        <p:sp>
          <p:nvSpPr>
            <p:cNvPr id="10" name="TextBox 9"/>
            <p:cNvSpPr txBox="1"/>
            <p:nvPr/>
          </p:nvSpPr>
          <p:spPr>
            <a:xfrm>
              <a:off x="4232342" y="4211340"/>
              <a:ext cx="2243958" cy="321883"/>
            </a:xfrm>
            <a:prstGeom prst="rect">
              <a:avLst/>
            </a:prstGeom>
            <a:noFill/>
          </p:spPr>
          <p:txBody>
            <a:bodyPr wrap="square" rtlCol="0">
              <a:spAutoFit/>
            </a:bodyPr>
            <a:lstStyle/>
            <a:p>
              <a:pPr>
                <a:lnSpc>
                  <a:spcPct val="119000"/>
                </a:lnSpc>
                <a:spcBef>
                  <a:spcPts val="600"/>
                </a:spcBef>
                <a:buClr>
                  <a:srgbClr val="005495"/>
                </a:buClr>
              </a:pPr>
              <a:endParaRPr lang="en-US" sz="1400" dirty="0">
                <a:solidFill>
                  <a:schemeClr val="bg1"/>
                </a:solidFill>
                <a:latin typeface="+mn-lt"/>
                <a:cs typeface="Arial"/>
              </a:endParaRPr>
            </a:p>
          </p:txBody>
        </p:sp>
      </p:grpSp>
      <p:sp>
        <p:nvSpPr>
          <p:cNvPr id="13" name="Title 1"/>
          <p:cNvSpPr>
            <a:spLocks noGrp="1"/>
          </p:cNvSpPr>
          <p:nvPr>
            <p:ph type="title"/>
          </p:nvPr>
        </p:nvSpPr>
        <p:spPr>
          <a:xfrm>
            <a:off x="143088" y="140825"/>
            <a:ext cx="7174846" cy="461665"/>
          </a:xfrm>
        </p:spPr>
        <p:txBody>
          <a:bodyPr/>
          <a:lstStyle/>
          <a:p>
            <a:r>
              <a:rPr lang="en-GB" sz="2400" b="1" dirty="0">
                <a:solidFill>
                  <a:schemeClr val="bg1"/>
                </a:solidFill>
                <a:effectLst>
                  <a:outerShdw blurRad="38100" dist="38100" dir="2700000" algn="tl">
                    <a:srgbClr val="000000">
                      <a:alpha val="43137"/>
                    </a:srgbClr>
                  </a:outerShdw>
                </a:effectLst>
              </a:rPr>
              <a:t>Aeolus addresses our ‘Blind Spot’</a:t>
            </a:r>
          </a:p>
        </p:txBody>
      </p:sp>
      <p:sp>
        <p:nvSpPr>
          <p:cNvPr id="2" name="Rectangle 1"/>
          <p:cNvSpPr/>
          <p:nvPr/>
        </p:nvSpPr>
        <p:spPr>
          <a:xfrm>
            <a:off x="4018080" y="4314424"/>
            <a:ext cx="991590" cy="415498"/>
          </a:xfrm>
          <a:prstGeom prst="rect">
            <a:avLst/>
          </a:prstGeom>
        </p:spPr>
        <p:txBody>
          <a:bodyPr wrap="square">
            <a:spAutoFit/>
          </a:bodyPr>
          <a:lstStyle/>
          <a:p>
            <a:pPr>
              <a:spcBef>
                <a:spcPts val="600"/>
              </a:spcBef>
              <a:buClr>
                <a:srgbClr val="005495"/>
              </a:buClr>
            </a:pPr>
            <a:r>
              <a:rPr lang="en-GB" sz="1050" dirty="0">
                <a:solidFill>
                  <a:schemeClr val="bg1"/>
                </a:solidFill>
                <a:effectLst>
                  <a:outerShdw blurRad="38100" dist="38100" dir="2700000" algn="tl">
                    <a:srgbClr val="000000">
                      <a:alpha val="43137"/>
                    </a:srgbClr>
                  </a:outerShdw>
                </a:effectLst>
                <a:cs typeface="Arial"/>
              </a:rPr>
              <a:t>© ESA/ATG </a:t>
            </a:r>
            <a:r>
              <a:rPr lang="en-GB" sz="1050" dirty="0" err="1">
                <a:solidFill>
                  <a:schemeClr val="bg1"/>
                </a:solidFill>
                <a:effectLst>
                  <a:outerShdw blurRad="38100" dist="38100" dir="2700000" algn="tl">
                    <a:srgbClr val="000000">
                      <a:alpha val="43137"/>
                    </a:srgbClr>
                  </a:outerShdw>
                </a:effectLst>
                <a:cs typeface="Arial"/>
              </a:rPr>
              <a:t>medialab</a:t>
            </a:r>
            <a:endParaRPr lang="en-US" sz="1050" dirty="0">
              <a:solidFill>
                <a:schemeClr val="bg1"/>
              </a:solidFill>
              <a:effectLst>
                <a:outerShdw blurRad="38100" dist="38100" dir="2700000" algn="tl">
                  <a:srgbClr val="000000">
                    <a:alpha val="43137"/>
                  </a:srgbClr>
                </a:outerShdw>
              </a:effectLst>
              <a:cs typeface="Aria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4847" y="577666"/>
            <a:ext cx="1367682" cy="584775"/>
          </a:xfrm>
          <a:prstGeom prst="rect">
            <a:avLst/>
          </a:prstGeom>
        </p:spPr>
        <p:txBody>
          <a:bodyPr wrap="none">
            <a:spAutoFit/>
          </a:bodyPr>
          <a:lstStyle/>
          <a:p>
            <a:r>
              <a:rPr lang="en-GB" sz="3200" b="1" dirty="0">
                <a:solidFill>
                  <a:schemeClr val="bg1"/>
                </a:solidFill>
                <a:effectLst>
                  <a:outerShdw blurRad="38100" dist="38100" dir="2700000" algn="tl">
                    <a:srgbClr val="000000">
                      <a:alpha val="43137"/>
                    </a:srgbClr>
                  </a:outerShdw>
                </a:effectLst>
              </a:rPr>
              <a:t>Wind</a:t>
            </a:r>
            <a:endParaRPr lang="en-GB" sz="3200" dirty="0"/>
          </a:p>
        </p:txBody>
      </p:sp>
      <p:pic>
        <p:nvPicPr>
          <p:cNvPr id="14" name="1606_010_AR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83118" y="590344"/>
            <a:ext cx="7453908" cy="41940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2196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14"/>
                                        </p:tgtEl>
                                      </p:cBhvr>
                                    </p:cmd>
                                  </p:childTnLst>
                                </p:cTn>
                              </p:par>
                              <p:par>
                                <p:cTn id="7" presetID="26"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14"/>
                </p:tgtEl>
              </p:cMediaNode>
            </p:vide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43086" y="133766"/>
            <a:ext cx="900091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srgbClr val="0070C0"/>
                </a:solidFill>
                <a:effectLst/>
                <a:uLnTx/>
                <a:uFillTx/>
                <a:latin typeface="Verdana"/>
                <a:ea typeface="+mj-ea"/>
                <a:cs typeface="Verdana"/>
              </a:rPr>
              <a:t>Aeolus </a:t>
            </a:r>
          </a:p>
        </p:txBody>
      </p:sp>
      <p:sp>
        <p:nvSpPr>
          <p:cNvPr id="3" name="AutoShape 2" descr="Afbeeldingsresultaat voor bbc world new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4" tIns="45712" rIns="91424" bIns="4571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170815" y="794579"/>
            <a:ext cx="2539028" cy="3924135"/>
          </a:xfrm>
          <a:prstGeom prst="rect">
            <a:avLst/>
          </a:prstGeom>
        </p:spPr>
        <p:txBody>
          <a:bodyPr wrap="square" lIns="91424" tIns="45712" rIns="91424" bIns="45712">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fr-FR" sz="2000" kern="0" dirty="0">
                <a:solidFill>
                  <a:srgbClr val="0070C0"/>
                </a:solidFill>
                <a:latin typeface="Verdana"/>
              </a:rPr>
              <a:t>12 </a:t>
            </a:r>
            <a:r>
              <a:rPr lang="fr-FR" sz="2000" kern="0" dirty="0" err="1">
                <a:solidFill>
                  <a:srgbClr val="0070C0"/>
                </a:solidFill>
                <a:latin typeface="Verdana"/>
              </a:rPr>
              <a:t>September</a:t>
            </a:r>
            <a:r>
              <a:rPr lang="fr-FR" sz="2000" kern="0" dirty="0">
                <a:solidFill>
                  <a:srgbClr val="0070C0"/>
                </a:solidFill>
                <a:latin typeface="Verdana"/>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2000" kern="0" dirty="0">
                <a:solidFill>
                  <a:srgbClr val="0070C0"/>
                </a:solidFill>
                <a:latin typeface="Verdana"/>
              </a:rPr>
              <a:t>2018</a:t>
            </a:r>
            <a:endParaRPr kumimoji="0" lang="en-GB" sz="2000" b="0" i="0" u="none" strike="noStrike" kern="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70C0"/>
              </a:solidFill>
              <a:effectLst/>
              <a:uLnTx/>
              <a:uFillTx/>
              <a:latin typeface="Verdana"/>
              <a:ea typeface="+mn-ea"/>
              <a:cs typeface="+mn-cs"/>
            </a:endParaRPr>
          </a:p>
          <a:p>
            <a:pPr lvl="0">
              <a:defRPr/>
            </a:pPr>
            <a:r>
              <a:rPr kumimoji="0" lang="en-GB" sz="1200" b="0" i="0" u="none" strike="noStrike" kern="0" cap="none" spc="0" normalizeH="0" baseline="0" noProof="0" dirty="0">
                <a:ln>
                  <a:noFill/>
                </a:ln>
                <a:solidFill>
                  <a:srgbClr val="0070C0"/>
                </a:solidFill>
                <a:effectLst/>
                <a:uLnTx/>
                <a:uFillTx/>
                <a:latin typeface="Verdana"/>
                <a:ea typeface="+mn-ea"/>
                <a:cs typeface="+mn-cs"/>
              </a:rPr>
              <a:t>© </a:t>
            </a:r>
            <a:r>
              <a:rPr lang="en-GB" sz="1200" kern="0" dirty="0">
                <a:solidFill>
                  <a:srgbClr val="0070C0"/>
                </a:solidFill>
                <a:latin typeface="Verdana"/>
              </a:rPr>
              <a:t>ESA/ECMWF</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9388" y="21732"/>
            <a:ext cx="5713011" cy="4663125"/>
          </a:xfrm>
          <a:prstGeom prst="rect">
            <a:avLst/>
          </a:prstGeom>
        </p:spPr>
      </p:pic>
    </p:spTree>
    <p:extLst>
      <p:ext uri="{BB962C8B-B14F-4D97-AF65-F5344CB8AC3E}">
        <p14:creationId xmlns:p14="http://schemas.microsoft.com/office/powerpoint/2010/main" val="48460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AHCEM\Downloads\Shot_from_High_Altitude_Ballon_with_Lake_Michigan Cropped.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p:cNvPicPr>
          <p:nvPr>
            <p:ph idx="1"/>
          </p:nvPr>
        </p:nvPicPr>
        <p:blipFill>
          <a:blip r:embed="rId7"/>
          <a:stretch>
            <a:fillRect/>
          </a:stretch>
        </p:blipFill>
        <p:spPr>
          <a:xfrm>
            <a:off x="5582843" y="1276350"/>
            <a:ext cx="3454399" cy="2590800"/>
          </a:xfrm>
          <a:prstGeom prst="roundRect">
            <a:avLst>
              <a:gd name="adj" fmla="val 8594"/>
            </a:avLst>
          </a:prstGeom>
          <a:solidFill>
            <a:srgbClr val="FFFFFF">
              <a:shade val="85000"/>
            </a:srgbClr>
          </a:solidFill>
          <a:ln w="25400">
            <a:solidFill>
              <a:schemeClr val="bg1"/>
            </a:solidFill>
          </a:ln>
          <a:effectLst>
            <a:reflection blurRad="12700" stA="38000" endPos="28000" dist="5000" dir="5400000" sy="-100000" algn="bl" rotWithShape="0"/>
          </a:effectLst>
        </p:spPr>
      </p:pic>
      <p:sp>
        <p:nvSpPr>
          <p:cNvPr id="4" name="Title 3"/>
          <p:cNvSpPr>
            <a:spLocks noGrp="1"/>
          </p:cNvSpPr>
          <p:nvPr>
            <p:ph type="title"/>
          </p:nvPr>
        </p:nvSpPr>
        <p:spPr>
          <a:xfrm>
            <a:off x="143086" y="133761"/>
            <a:ext cx="7174846" cy="461665"/>
          </a:xfrm>
        </p:spPr>
        <p:txBody>
          <a:bodyPr/>
          <a:lstStyle/>
          <a:p>
            <a:r>
              <a:rPr lang="en-US" sz="2400" b="1" dirty="0" err="1">
                <a:solidFill>
                  <a:schemeClr val="bg1"/>
                </a:solidFill>
                <a:effectLst>
                  <a:outerShdw blurRad="38100" dist="38100" dir="2700000" algn="tl">
                    <a:srgbClr val="000000">
                      <a:alpha val="43137"/>
                    </a:srgbClr>
                  </a:outerShdw>
                </a:effectLst>
              </a:rPr>
              <a:t>EarthCARE</a:t>
            </a:r>
            <a:endParaRPr lang="en-GB" sz="2400" b="1" dirty="0">
              <a:solidFill>
                <a:schemeClr val="bg1"/>
              </a:solidFill>
              <a:effectLst>
                <a:outerShdw blurRad="38100" dist="38100" dir="2700000" algn="tl">
                  <a:srgbClr val="000000">
                    <a:alpha val="43137"/>
                  </a:srgbClr>
                </a:outerShdw>
              </a:effectLst>
            </a:endParaRPr>
          </a:p>
        </p:txBody>
      </p:sp>
      <p:graphicFrame>
        <p:nvGraphicFramePr>
          <p:cNvPr id="10" name="Table 9"/>
          <p:cNvGraphicFramePr>
            <a:graphicFrameLocks noGrp="1"/>
          </p:cNvGraphicFramePr>
          <p:nvPr>
            <p:extLst>
              <p:ext uri="{D42A27DB-BD31-4B8C-83A1-F6EECF244321}">
                <p14:modId xmlns:p14="http://schemas.microsoft.com/office/powerpoint/2010/main" val="646345525"/>
              </p:ext>
            </p:extLst>
          </p:nvPr>
        </p:nvGraphicFramePr>
        <p:xfrm>
          <a:off x="143932" y="702724"/>
          <a:ext cx="5418667" cy="3992880"/>
        </p:xfrm>
        <a:graphic>
          <a:graphicData uri="http://schemas.openxmlformats.org/drawingml/2006/table">
            <a:tbl>
              <a:tblPr firstRow="1" bandRow="1">
                <a:tableStyleId>{5C22544A-7EE6-4342-B048-85BDC9FD1C3A}</a:tableStyleId>
              </a:tblPr>
              <a:tblGrid>
                <a:gridCol w="1844249">
                  <a:extLst>
                    <a:ext uri="{9D8B030D-6E8A-4147-A177-3AD203B41FA5}">
                      <a16:colId xmlns:a16="http://schemas.microsoft.com/office/drawing/2014/main" val="20000"/>
                    </a:ext>
                  </a:extLst>
                </a:gridCol>
                <a:gridCol w="525856">
                  <a:extLst>
                    <a:ext uri="{9D8B030D-6E8A-4147-A177-3AD203B41FA5}">
                      <a16:colId xmlns:a16="http://schemas.microsoft.com/office/drawing/2014/main" val="20001"/>
                    </a:ext>
                  </a:extLst>
                </a:gridCol>
                <a:gridCol w="3048562">
                  <a:extLst>
                    <a:ext uri="{9D8B030D-6E8A-4147-A177-3AD203B41FA5}">
                      <a16:colId xmlns:a16="http://schemas.microsoft.com/office/drawing/2014/main" val="20002"/>
                    </a:ext>
                  </a:extLst>
                </a:gridCol>
              </a:tblGrid>
              <a:tr h="259494">
                <a:tc gridSpan="2">
                  <a:txBody>
                    <a:bodyPr/>
                    <a:lstStyle/>
                    <a:p>
                      <a:r>
                        <a:rPr lang="en-US" sz="1600" b="1" dirty="0">
                          <a:solidFill>
                            <a:schemeClr val="bg1"/>
                          </a:solidFill>
                          <a:effectLst>
                            <a:outerShdw blurRad="38100" dist="38100" dir="2700000" algn="tl">
                              <a:srgbClr val="000000">
                                <a:alpha val="43137"/>
                              </a:srgbClr>
                            </a:outerShdw>
                          </a:effectLst>
                        </a:rPr>
                        <a:t>Mission</a:t>
                      </a:r>
                      <a:endParaRPr lang="en-GB"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a:p>
                  </a:txBody>
                  <a:tcPr/>
                </a:tc>
                <a:tc>
                  <a:txBody>
                    <a:bodyPr/>
                    <a:lstStyle/>
                    <a:p>
                      <a:endParaRPr lang="en-US" sz="1600" dirty="0">
                        <a:solidFill>
                          <a:schemeClr val="bg1"/>
                        </a:solidFill>
                        <a:effectLst>
                          <a:outerShdw blurRad="38100" dist="38100" dir="2700000" algn="tl">
                            <a:srgbClr val="000000">
                              <a:alpha val="43137"/>
                            </a:srgbClr>
                          </a:outerShdw>
                        </a:effectLs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8218">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Study of aerosols and high altitude clouds, Earth radiative budget (cooperation with JAXA)</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US"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494">
                <a:tc gridSpan="2">
                  <a:txBody>
                    <a:bodyPr/>
                    <a:lstStyle/>
                    <a:p>
                      <a:r>
                        <a:rPr lang="en-US" sz="1600" b="1" dirty="0">
                          <a:solidFill>
                            <a:schemeClr val="bg1"/>
                          </a:solidFill>
                          <a:effectLst>
                            <a:outerShdw blurRad="38100" dist="38100" dir="2700000" algn="tl">
                              <a:srgbClr val="000000">
                                <a:alpha val="43137"/>
                              </a:srgbClr>
                            </a:outerShdw>
                          </a:effectLst>
                        </a:rPr>
                        <a:t>Payload</a:t>
                      </a:r>
                      <a:endParaRPr lang="en-GB" sz="16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GB"/>
                    </a:p>
                  </a:txBody>
                  <a:tcPr/>
                </a:tc>
                <a:tc>
                  <a:txBody>
                    <a:bodyPr/>
                    <a:lstStyle/>
                    <a:p>
                      <a:endParaRPr lang="en-US" sz="1600" dirty="0">
                        <a:solidFill>
                          <a:schemeClr val="bg1"/>
                        </a:solidFill>
                        <a:effectLst>
                          <a:outerShdw blurRad="38100" dist="38100" dir="2700000" algn="tl">
                            <a:srgbClr val="000000">
                              <a:alpha val="43137"/>
                            </a:srgbClr>
                          </a:outerShdw>
                        </a:effectLs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3694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ALTLID:</a:t>
                      </a:r>
                      <a:r>
                        <a:rPr lang="en-US" sz="1600" b="1" dirty="0">
                          <a:solidFill>
                            <a:schemeClr val="bg1"/>
                          </a:solidFill>
                          <a:effectLst>
                            <a:outerShdw blurRad="38100" dist="38100" dir="2700000" algn="tl">
                              <a:srgbClr val="000000">
                                <a:alpha val="43137"/>
                              </a:srgbClr>
                            </a:outerShdw>
                          </a:effectLst>
                        </a:rPr>
                        <a:t> </a:t>
                      </a:r>
                      <a:r>
                        <a:rPr lang="en-US" sz="1600" dirty="0">
                          <a:solidFill>
                            <a:schemeClr val="bg1"/>
                          </a:solidFill>
                          <a:effectLst>
                            <a:outerShdw blurRad="38100" dist="38100" dir="2700000" algn="tl">
                              <a:srgbClr val="000000">
                                <a:alpha val="43137"/>
                              </a:srgbClr>
                            </a:outerShdw>
                          </a:effectLst>
                        </a:rPr>
                        <a:t>UV </a:t>
                      </a:r>
                      <a:r>
                        <a:rPr lang="en-US" sz="1600" dirty="0" err="1">
                          <a:solidFill>
                            <a:schemeClr val="bg1"/>
                          </a:solidFill>
                          <a:effectLst>
                            <a:outerShdw blurRad="38100" dist="38100" dir="2700000" algn="tl">
                              <a:srgbClr val="000000">
                                <a:alpha val="43137"/>
                              </a:srgbClr>
                            </a:outerShdw>
                          </a:effectLst>
                        </a:rPr>
                        <a:t>lidar</a:t>
                      </a:r>
                      <a:r>
                        <a:rPr lang="en-US" sz="1600" dirty="0">
                          <a:solidFill>
                            <a:schemeClr val="bg1"/>
                          </a:solidFill>
                          <a:effectLst>
                            <a:outerShdw blurRad="38100" dist="38100" dir="2700000" algn="tl">
                              <a:srgbClr val="000000">
                                <a:alpha val="43137"/>
                              </a:srgbClr>
                            </a:outerShdw>
                          </a:effectLst>
                        </a:rPr>
                        <a:t>, CPR: Cloud Profiling Radar (94 </a:t>
                      </a:r>
                      <a:r>
                        <a:rPr lang="en-US" sz="1600" dirty="0" err="1">
                          <a:solidFill>
                            <a:schemeClr val="bg1"/>
                          </a:solidFill>
                          <a:effectLst>
                            <a:outerShdw blurRad="38100" dist="38100" dir="2700000" algn="tl">
                              <a:srgbClr val="000000">
                                <a:alpha val="43137"/>
                              </a:srgbClr>
                            </a:outerShdw>
                          </a:effectLst>
                        </a:rPr>
                        <a:t>Ghz</a:t>
                      </a:r>
                      <a:r>
                        <a:rPr lang="en-US" sz="1600" dirty="0">
                          <a:solidFill>
                            <a:schemeClr val="bg1"/>
                          </a:solidFill>
                          <a:effectLst>
                            <a:outerShdw blurRad="38100" dist="38100" dir="2700000" algn="tl">
                              <a:srgbClr val="000000">
                                <a:alpha val="43137"/>
                              </a:srgbClr>
                            </a:outerShdw>
                          </a:effectLst>
                        </a:rPr>
                        <a:t>) from JAXA, MSI: Multi-spectral Imager, BBR Broad Band radiometer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US" dirty="0">
                        <a:solidFill>
                          <a:schemeClr val="bg1"/>
                        </a:solidFill>
                        <a:effectLst>
                          <a:outerShdw blurRad="38100" dist="38100" dir="2700000" algn="tl">
                            <a:srgbClr val="000000">
                              <a:alpha val="43137"/>
                            </a:srgbClr>
                          </a:outerShdw>
                        </a:effectLs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9494">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outerShdw blurRad="38100" dist="38100" dir="2700000" algn="tl">
                              <a:srgbClr val="000000">
                                <a:alpha val="43137"/>
                              </a:srgbClr>
                            </a:outerShdw>
                          </a:effectLst>
                        </a:rPr>
                        <a:t>Consortium</a:t>
                      </a:r>
                      <a:endParaRPr lang="en-GB"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US" sz="140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8218">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Prime: ADS-DE, ATLID: ADS-FR, CPR: NEC, MSI: ADS-UK, BBR: TAS-UK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US" sz="140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594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effectLst>
                            <a:outerShdw blurRad="38100" dist="38100" dir="2700000" algn="tl">
                              <a:srgbClr val="000000">
                                <a:alpha val="43137"/>
                              </a:srgbClr>
                            </a:outerShdw>
                          </a:effectLst>
                        </a:rPr>
                        <a:t>Orbit</a:t>
                      </a:r>
                      <a:endParaRPr lang="en-GB"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SSO, alt: 393 km; LTDN: 14h00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9494">
                <a:tc>
                  <a:txBody>
                    <a:bodyPr/>
                    <a:lstStyle/>
                    <a:p>
                      <a:r>
                        <a:rPr lang="en-US" sz="1600" b="1" dirty="0">
                          <a:solidFill>
                            <a:schemeClr val="bg1"/>
                          </a:solidFill>
                          <a:effectLst>
                            <a:outerShdw blurRad="38100" dist="38100" dir="2700000" algn="tl">
                              <a:srgbClr val="000000">
                                <a:alpha val="43137"/>
                              </a:srgbClr>
                            </a:outerShdw>
                          </a:effectLst>
                        </a:rPr>
                        <a:t>Satellite</a:t>
                      </a:r>
                      <a:endParaRPr lang="en-GB"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outerShdw blurRad="38100" dist="38100" dir="2700000" algn="tl">
                              <a:srgbClr val="000000">
                                <a:alpha val="43137"/>
                              </a:srgbClr>
                            </a:outerShdw>
                          </a:effectLst>
                        </a:rPr>
                        <a:t>1950 Kg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140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9494">
                <a:tc>
                  <a:txBody>
                    <a:bodyPr/>
                    <a:lstStyle/>
                    <a:p>
                      <a:r>
                        <a:rPr lang="en-US" sz="1600" b="1" dirty="0">
                          <a:solidFill>
                            <a:schemeClr val="bg1"/>
                          </a:solidFill>
                          <a:effectLst>
                            <a:outerShdw blurRad="38100" dist="38100" dir="2700000" algn="tl">
                              <a:srgbClr val="000000">
                                <a:alpha val="43137"/>
                              </a:srgbClr>
                            </a:outerShdw>
                          </a:effectLst>
                        </a:rPr>
                        <a:t>Launch date</a:t>
                      </a:r>
                      <a:endParaRPr lang="en-GB"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outerShdw blurRad="38100" dist="38100" dir="2700000" algn="tl">
                              <a:srgbClr val="000000">
                                <a:alpha val="43137"/>
                              </a:srgbClr>
                            </a:outerShdw>
                          </a:effectLst>
                        </a:rPr>
                        <a:t>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solidFill>
                        <a:effectLst>
                          <a:outerShdw blurRad="38100" dist="38100" dir="2700000" algn="tl">
                            <a:srgbClr val="000000">
                              <a:alpha val="43137"/>
                            </a:srgbClr>
                          </a:outerShdw>
                        </a:effectLs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11" name="Picture 2" descr="Afbeeldingsresultaat voor JAXA LOGO">
            <a:extLst>
              <a:ext uri="{FF2B5EF4-FFF2-40B4-BE49-F238E27FC236}">
                <a16:creationId xmlns:a16="http://schemas.microsoft.com/office/drawing/2014/main" id="{143CE8BA-5CAE-3D48-989D-A9BFD82A98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330" y="110998"/>
            <a:ext cx="1143001" cy="598278"/>
          </a:xfrm>
          <a:prstGeom prst="roundRect">
            <a:avLst>
              <a:gd name="adj" fmla="val 8594"/>
            </a:avLst>
          </a:prstGeom>
          <a:solidFill>
            <a:schemeClr val="bg1"/>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9486711"/>
      </p:ext>
    </p:extLst>
  </p:cSld>
  <p:clrMapOvr>
    <a:masterClrMapping/>
  </p:clrMapOvr>
</p:sld>
</file>

<file path=ppt/theme/theme1.xml><?xml version="1.0" encoding="utf-8"?>
<a:theme xmlns:a="http://schemas.openxmlformats.org/drawingml/2006/main" name="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vision xmlns="ddc99d1b-0883-4f2c-a8e6-6d8ebaa0e5d6">0</Revision>
    <Distribution xmlns="ddc99d1b-0883-4f2c-a8e6-6d8ebaa0e5d6" xsi:nil="true"/>
    <Organisational_x0020_entity xmlns="ddc99d1b-0883-4f2c-a8e6-6d8ebaa0e5d6" xsi:nil="true"/>
    <Document_x0020_Type xmlns="ddc99d1b-0883-4f2c-a8e6-6d8ebaa0e5d6">HO - Handout / Presentation</Document_x0020_Type>
    <Classification xmlns="ddc99d1b-0883-4f2c-a8e6-6d8ebaa0e5d6">ESA UNCLASSIFIED - For Official Use</Classification>
    <Issue_x0020_Date xmlns="ddc99d1b-0883-4f2c-a8e6-6d8ebaa0e5d6">2017-05-24T22:00:00+00:00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Status xmlns="ddc99d1b-0883-4f2c-a8e6-6d8ebaa0e5d6" xsi:nil="true"/>
    <_dlc_DocId xmlns="ddc99d1b-0883-4f2c-a8e6-6d8ebaa0e5d6">PKKMWAM5UKCP-2003826141-2198</_dlc_DocId>
    <_dlc_DocIdUrl xmlns="ddc99d1b-0883-4f2c-a8e6-6d8ebaa0e5d6">
      <Url>https://esateamsite.sso.esa.int/DEOP/_layouts/15/DocIdRedir.aspx?ID=PKKMWAM5UKCP-2003826141-2198</Url>
      <Description>PKKMWAM5UKCP-2003826141-2198</Description>
    </_dlc_DocIdUrl>
    <In_iShare xmlns="ddc99d1b-0883-4f2c-a8e6-6d8ebaa0e5d6">false</In_iShare>
    <AutoSync xmlns="ddc99d1b-0883-4f2c-a8e6-6d8ebaa0e5d6">false</AutoSync>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schemas.microsoft.com/office/2006/metadata/properties"/>
    <ds:schemaRef ds:uri="http://schemas.microsoft.com/office/infopath/2007/PartnerControls"/>
    <ds:schemaRef ds:uri="ddc99d1b-0883-4f2c-a8e6-6d8ebaa0e5d6"/>
  </ds:schemaRefs>
</ds:datastoreItem>
</file>

<file path=customXml/itemProps3.xml><?xml version="1.0" encoding="utf-8"?>
<ds:datastoreItem xmlns:ds="http://schemas.openxmlformats.org/officeDocument/2006/customXml" ds:itemID="{AA6246F8-AF71-4159-B962-EE791921F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7861015-A4F6-4DBF-953C-A64D637F7C3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394</TotalTime>
  <Words>2370</Words>
  <Application>Microsoft Macintosh PowerPoint</Application>
  <PresentationFormat>On-screen Show (16:9)</PresentationFormat>
  <Paragraphs>450</Paragraphs>
  <Slides>23</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MS PGothic</vt:lpstr>
      <vt:lpstr>Arial</vt:lpstr>
      <vt:lpstr>Calibri</vt:lpstr>
      <vt:lpstr>Helvetica Light</vt:lpstr>
      <vt:lpstr>Mangal</vt:lpstr>
      <vt:lpstr>NotesEsa</vt:lpstr>
      <vt:lpstr>Times New Roman</vt:lpstr>
      <vt:lpstr>Verdana</vt:lpstr>
      <vt:lpstr>Wingdings</vt:lpstr>
      <vt:lpstr>6_ESA Presentation</vt:lpstr>
      <vt:lpstr>ESA Earth Observation - Update</vt:lpstr>
      <vt:lpstr>ESA facts and figures</vt:lpstr>
      <vt:lpstr>PowerPoint Presentation</vt:lpstr>
      <vt:lpstr>PowerPoint Presentation</vt:lpstr>
      <vt:lpstr>Science: Earth Explorers</vt:lpstr>
      <vt:lpstr>Aeolus</vt:lpstr>
      <vt:lpstr>Aeolus addresses our ‘Blind Spot’</vt:lpstr>
      <vt:lpstr>PowerPoint Presentation</vt:lpstr>
      <vt:lpstr>EarthCARE</vt:lpstr>
      <vt:lpstr>BIOMASS</vt:lpstr>
      <vt:lpstr>FLEX</vt:lpstr>
      <vt:lpstr>PowerPoint Presentation</vt:lpstr>
      <vt:lpstr>PowerPoint Presentation</vt:lpstr>
      <vt:lpstr>PowerPoint Presentation</vt:lpstr>
      <vt:lpstr>Copernicus Sentinel Status</vt:lpstr>
      <vt:lpstr>PowerPoint Presentation</vt:lpstr>
      <vt:lpstr>PowerPoint Presentation</vt:lpstr>
      <vt:lpstr>ESA Climate Change Initiative</vt:lpstr>
      <vt:lpstr>Climate Change Initiative projects</vt:lpstr>
      <vt:lpstr>CCI Achievements to date</vt:lpstr>
      <vt:lpstr>PowerPoint Presentation</vt:lpstr>
      <vt:lpstr>PowerPoint Presentation</vt:lpstr>
      <vt:lpstr>PowerPoint Presentation</vt:lpstr>
    </vt:vector>
  </TitlesOfParts>
  <Company>ESA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arne.lahcen@esa.int</dc:creator>
  <cp:lastModifiedBy>Simon Pinnock</cp:lastModifiedBy>
  <cp:revision>1454</cp:revision>
  <cp:lastPrinted>2016-11-29T18:29:36Z</cp:lastPrinted>
  <dcterms:created xsi:type="dcterms:W3CDTF">2016-09-07T09:15:39Z</dcterms:created>
  <dcterms:modified xsi:type="dcterms:W3CDTF">2019-03-20T22:03:19Z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0x010100B93108F87DD4F24BAE6D0E809C37974D003A675EEDBEAD734789C2602A0F48A45A</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2017-05-24T23:00:00Z</vt:filetime>
  </property>
  <property fmtid="{D5CDD505-2E9C-101B-9397-08002B2CF9AE}" pid="30" name="_dlc_DocIdItemGuid">
    <vt:lpwstr>15823956-5d1d-490f-bbfe-333539e6cd85</vt:lpwstr>
  </property>
  <property fmtid="{D5CDD505-2E9C-101B-9397-08002B2CF9AE}" pid="31" name="Organisational entity">
    <vt:lpwstr/>
  </property>
  <property fmtid="{D5CDD505-2E9C-101B-9397-08002B2CF9AE}" pid="32" name="Long Title">
    <vt:lpwstr/>
  </property>
  <property fmtid="{D5CDD505-2E9C-101B-9397-08002B2CF9AE}" pid="33" name="Document ID Value">
    <vt:lpwstr>PKKMWAM5UKCP-2003826141-2198</vt:lpwstr>
  </property>
</Properties>
</file>