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16" r:id="rId2"/>
  </p:sldMasterIdLst>
  <p:notesMasterIdLst>
    <p:notesMasterId r:id="rId19"/>
  </p:notesMasterIdLst>
  <p:sldIdLst>
    <p:sldId id="364" r:id="rId3"/>
    <p:sldId id="397" r:id="rId4"/>
    <p:sldId id="399" r:id="rId5"/>
    <p:sldId id="400" r:id="rId6"/>
    <p:sldId id="401" r:id="rId7"/>
    <p:sldId id="403" r:id="rId8"/>
    <p:sldId id="406" r:id="rId9"/>
    <p:sldId id="414" r:id="rId10"/>
    <p:sldId id="410" r:id="rId11"/>
    <p:sldId id="411" r:id="rId12"/>
    <p:sldId id="412" r:id="rId13"/>
    <p:sldId id="413" r:id="rId14"/>
    <p:sldId id="398" r:id="rId15"/>
    <p:sldId id="405" r:id="rId16"/>
    <p:sldId id="404" r:id="rId17"/>
    <p:sldId id="40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2" clrIdx="0"/>
  <p:cmAuthor id="1" name="Mirko Alban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88705" autoAdjust="0"/>
  </p:normalViewPr>
  <p:slideViewPr>
    <p:cSldViewPr snapToGrid="0" snapToObjects="1">
      <p:cViewPr varScale="1">
        <p:scale>
          <a:sx n="169" d="100"/>
          <a:sy n="169" d="100"/>
        </p:scale>
        <p:origin x="-2304" y="-112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20/03/19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740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Objective: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Implement a prototype carbon data portal to facilitate the discoverability and accessibility of ECV products and space-borne </a:t>
            </a:r>
            <a:r>
              <a:rPr lang="en-US" b="1" dirty="0" err="1" smtClean="0"/>
              <a:t>CDRs.</a:t>
            </a:r>
            <a:r>
              <a:rPr lang="en-US" b="1" dirty="0" smtClean="0"/>
              <a:t> The portal will seamlessly access data both in CWIC and FedEO to provide necessary data and services to the carbon science community of both CEOS and GEOSS.</a:t>
            </a:r>
          </a:p>
          <a:p>
            <a:pPr marL="0" lvl="0" indent="0">
              <a:buNone/>
            </a:pPr>
            <a:endParaRPr lang="en-US" sz="1800" b="1" dirty="0" smtClean="0"/>
          </a:p>
          <a:p>
            <a:pPr marL="0" lvl="0" indent="0">
              <a:buNone/>
            </a:pPr>
            <a:r>
              <a:rPr lang="en-US" b="1" dirty="0" smtClean="0"/>
              <a:t>Approach: prototype developed by WGISS in coordination with CEOS Carbon Team and WGClimate Carbon (requirements and use cases provision/validation).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b="1" dirty="0" smtClean="0"/>
              <a:t>Status: </a:t>
            </a:r>
            <a:r>
              <a:rPr lang="en-US" dirty="0" smtClean="0"/>
              <a:t>Several iterations held between WGISS and Carbon teams. Carbon Portal latest version (August 2018) with Carbon Team for review/feedback.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b="1" dirty="0" smtClean="0"/>
              <a:t>Next steps: </a:t>
            </a:r>
            <a:r>
              <a:rPr lang="en-US" dirty="0" smtClean="0"/>
              <a:t>1) Improve discoverability of ECV/CDR key datasets for Carbon Community and functionalities based on received feedback; 2) Open-up portal to wider user community to gather additional feedback (target end October 2018).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3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CEOS International Directory Network (IDN) - a Gateway to the world of Earth Science data. The CEOS IDN is an international effort developed to assist researchers in locating information on available datasets. The directory is sponsored as a service to the Earth science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i="1" dirty="0" smtClean="0">
                <a:effectLst/>
                <a:latin typeface="+mn-lt"/>
                <a:ea typeface="+mn-ea"/>
                <a:cs typeface="+mn-cs"/>
                <a:sym typeface="Avenir Roman"/>
              </a:rPr>
              <a:t>WGISS Connected Data Assets Operational Systems (IDN, CWIC, </a:t>
            </a:r>
            <a:r>
              <a:rPr lang="en-US" sz="2400" b="1" i="1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FedEO</a:t>
            </a:r>
            <a:r>
              <a:rPr lang="en-US" sz="2400" b="1" i="1" dirty="0" smtClean="0">
                <a:effectLst/>
                <a:latin typeface="+mn-lt"/>
                <a:ea typeface="+mn-ea"/>
                <a:cs typeface="+mn-cs"/>
                <a:sym typeface="Avenir Roman"/>
              </a:rPr>
              <a:t>):</a:t>
            </a:r>
            <a:endParaRPr lang="en-US" sz="2400" dirty="0" smtClean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Is maintained and operated in coordination among different agencies (System Level Team) and implements the OpenSearch Interoperability Best Practice defined in WGISS.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Provides a single entry point for GEO (</a:t>
            </a:r>
            <a:r>
              <a:rPr lang="en-US" sz="2400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GEOPortal</a:t>
            </a:r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) to discover and access CEOS agencies data.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Is being enlarged with new partners and continuously populated with additional Collections (e.g. ECVs/CDRs inventories from </a:t>
            </a:r>
            <a:r>
              <a:rPr lang="en-US" sz="2400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WGClimate</a:t>
            </a:r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).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19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19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Carbon Portal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Carbon Portal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456406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9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64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53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6210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79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42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20/03/19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9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0425" y="652800"/>
            <a:ext cx="4772026" cy="44319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426" y="1447279"/>
            <a:ext cx="5186366" cy="4764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181610" cy="6858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400427" y="301514"/>
            <a:ext cx="4063632" cy="318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5" y="6501659"/>
            <a:ext cx="334697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5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3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90" y="666750"/>
            <a:ext cx="4810857" cy="18748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8" y="2722566"/>
            <a:ext cx="4826977" cy="1093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22139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11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56460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60" y="1604964"/>
            <a:ext cx="4057650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2569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34" r:id="rId4"/>
    <p:sldLayoutId id="2147483735" r:id="rId5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23850"/>
            <a:ext cx="1039416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91704" y="846139"/>
            <a:ext cx="8445103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4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41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8386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2pPr>
      <a:lvl3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3pPr>
      <a:lvl4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4pPr>
      <a:lvl5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5pPr>
      <a:lvl6pPr marL="18859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6pPr>
      <a:lvl7pPr marL="22288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7pPr>
      <a:lvl8pPr marL="25717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8pPr>
      <a:lvl9pPr marL="29146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257175" indent="-257175" algn="l" defTabSz="342900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lnSpc>
          <a:spcPct val="9300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cs typeface="+mn-cs"/>
        </a:defRPr>
      </a:lvl2pPr>
      <a:lvl3pPr marL="857250" indent="-171450" algn="l" defTabSz="342900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cs typeface="+mn-cs"/>
        </a:defRPr>
      </a:lvl3pPr>
      <a:lvl4pPr marL="1200150" indent="-171450" algn="l" defTabSz="342900" rtl="0" eaLnBrk="0" fontAlgn="base" hangingPunct="0">
        <a:lnSpc>
          <a:spcPct val="9300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cs typeface="+mn-cs"/>
        </a:defRPr>
      </a:lvl4pPr>
      <a:lvl5pPr marL="1543050" indent="-171450" algn="l" defTabSz="342900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cs typeface="+mn-cs"/>
        </a:defRPr>
      </a:lvl5pPr>
      <a:lvl6pPr marL="18859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6pPr>
      <a:lvl7pPr marL="22288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7pPr>
      <a:lvl8pPr marL="25717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8pPr>
      <a:lvl9pPr marL="29146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time.symantec.com/a/1/jiv6W2A09HKms5u-kHPuuQsauPfkKKwWnFga7Lu7VeM=?d=O9dnAHP-oEnsRqIu53nuAUJFu9IR4vCh7dYRzQxHk5j-ETfEGn_jn3ffmAG_0S26-80-GJ1B2gU8bhBbWf-yVY8VYDf6p6hnNC4YMvI_0PmcSbdpELZM8ONd87JmxxVRuJVnVzpR36amLm6HB0zdZdqKTmTwjzsL_X68NfMxQyvpjjGczRtZaYigAVaKJUzr36qOKjZ5wsLc3xOd3_Ep1cHkhgMGHrBaDu52K-ZP_3aeMYGzw_qgFtkFUgOB7xs5a-fr-qTjp1kFzyF2rCRM5WVE-n37V-wJ4NVp-XGAAsVoQZcXflRQ4gbeD22f20Lz6_YTSdZbPORVbnsnegVtr9jyvvx2qIACXWUSU_wt-3K9ieQfUSwUzF6jRLHTCma2Dgjk4lUUB5aXOZUB7OgPGZxSS6h5inRvhLDlieEzJ5XzG5sV3mVWCtBvhaBC4xEfa-1dEhC4eTlQQQeyMa3azVxIbEppJpd1Suvy&amp;u=https://csw.ceda.ac.uk/geonetwork/srv/eng/csw-CEDA-CCI" TargetMode="External"/><Relationship Id="rId4" Type="http://schemas.openxmlformats.org/officeDocument/2006/relationships/hyperlink" Target="https://esgf-index1.ceda.ac.uk/search/esacci-ceda/" TargetMode="External"/><Relationship Id="rId5" Type="http://schemas.openxmlformats.org/officeDocument/2006/relationships/hyperlink" Target="mailto:victoria.bennett@stfc.ac.uk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hyperlink" Target="http://climatemonitoring.info/ecvinventory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limatemonitoring.info/ecvinventor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ceos.org/ourwork/workinggroups/wgi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mailto:Mirko.Albani@esa.i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199" y="1874838"/>
            <a:ext cx="6332545" cy="20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200" b="1" dirty="0" smtClean="0">
                <a:solidFill>
                  <a:schemeClr val="bg1"/>
                </a:solidFill>
              </a:rPr>
              <a:t>Registration of ECV Inventory CDRs in the CEOS International Directory Network (IDN)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Mirko Albani, Andrea Della Vecchia, Iolanda Maggio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ESA - WGISS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/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WGClimate Meeting#10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Marrakech, Morocco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21 March 2019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9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3" y="1166329"/>
            <a:ext cx="2701307" cy="2546272"/>
          </a:xfrm>
        </p:spPr>
      </p:pic>
      <p:sp>
        <p:nvSpPr>
          <p:cNvPr id="3" name="Oval 2"/>
          <p:cNvSpPr/>
          <p:nvPr/>
        </p:nvSpPr>
        <p:spPr>
          <a:xfrm>
            <a:off x="1983807" y="4124944"/>
            <a:ext cx="1013385" cy="660017"/>
          </a:xfrm>
          <a:prstGeom prst="ellipse">
            <a:avLst/>
          </a:prstGeom>
          <a:solidFill>
            <a:schemeClr val="bg1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1F497D"/>
                </a:solidFill>
              </a:rPr>
              <a:t>CEDA CCI </a:t>
            </a:r>
            <a:r>
              <a:rPr lang="en-GB" sz="800" dirty="0" err="1" smtClean="0">
                <a:solidFill>
                  <a:srgbClr val="1F497D"/>
                </a:solidFill>
              </a:rPr>
              <a:t>Catalog</a:t>
            </a:r>
            <a:endParaRPr lang="en-GB" sz="800" dirty="0">
              <a:solidFill>
                <a:srgbClr val="1F497D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45620"/>
              </p:ext>
            </p:extLst>
          </p:nvPr>
        </p:nvGraphicFramePr>
        <p:xfrm>
          <a:off x="76785" y="5040520"/>
          <a:ext cx="2920407" cy="1567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158">
                  <a:extLst>
                    <a:ext uri="{9D8B030D-6E8A-4147-A177-3AD203B41FA5}">
                      <a16:colId xmlns="" xmlns:a16="http://schemas.microsoft.com/office/drawing/2014/main" val="3093579213"/>
                    </a:ext>
                  </a:extLst>
                </a:gridCol>
                <a:gridCol w="2289249">
                  <a:extLst>
                    <a:ext uri="{9D8B030D-6E8A-4147-A177-3AD203B41FA5}">
                      <a16:colId xmlns="" xmlns:a16="http://schemas.microsoft.com/office/drawing/2014/main" val="178216016"/>
                    </a:ext>
                  </a:extLst>
                </a:gridCol>
              </a:tblGrid>
              <a:tr h="167867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700" dirty="0">
                          <a:solidFill>
                            <a:srgbClr val="1F497D"/>
                          </a:solidFill>
                          <a:effectLst/>
                        </a:rPr>
                        <a:t>Name</a:t>
                      </a:r>
                      <a:endParaRPr lang="en-GB" sz="700" dirty="0">
                        <a:solidFill>
                          <a:srgbClr val="1F497D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GB" sz="700" dirty="0">
                          <a:solidFill>
                            <a:srgbClr val="1F497D"/>
                          </a:solidFill>
                          <a:effectLst/>
                        </a:rPr>
                        <a:t>CEDA CCI </a:t>
                      </a:r>
                      <a:r>
                        <a:rPr lang="en-GB" sz="700" dirty="0" err="1">
                          <a:solidFill>
                            <a:srgbClr val="1F497D"/>
                          </a:solidFill>
                          <a:effectLst/>
                        </a:rPr>
                        <a:t>Catalog</a:t>
                      </a:r>
                      <a:endParaRPr lang="en-GB" sz="700" dirty="0">
                        <a:solidFill>
                          <a:srgbClr val="1F497D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25192680"/>
                  </a:ext>
                </a:extLst>
              </a:tr>
              <a:tr h="28883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7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 </a:t>
                      </a:r>
                      <a:r>
                        <a:rPr lang="en-GB" sz="700" b="1" kern="1200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Catalog</a:t>
                      </a:r>
                      <a:r>
                        <a:rPr lang="en-GB" sz="7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https://csw.ceda.ac.uk/geonetwork/srv/eng/csw-CEDA-CCI</a:t>
                      </a: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96573096"/>
                  </a:ext>
                </a:extLst>
              </a:tr>
              <a:tr h="19636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records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90232457"/>
                  </a:ext>
                </a:extLst>
              </a:tr>
              <a:tr h="27001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ECV records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GB" sz="7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out of</a:t>
                      </a:r>
                      <a:r>
                        <a:rPr lang="en-GB" sz="700" b="1" kern="1200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7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40760657"/>
                  </a:ext>
                </a:extLst>
              </a:tr>
              <a:tr h="319103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interface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https://esgf-index1.ceda.ac.uk/search/esacci-ceda</a:t>
                      </a:r>
                      <a:r>
                        <a:rPr lang="en-GB" sz="7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en-GB" sz="7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7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02830232"/>
                  </a:ext>
                </a:extLst>
              </a:tr>
              <a:tr h="29456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7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point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90488" algn="l"/>
                        </a:tabLst>
                      </a:pPr>
                      <a:r>
                        <a:rPr lang="en-GB" sz="7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victoria.bennett@stfc.ac.uk</a:t>
                      </a:r>
                      <a:r>
                        <a:rPr lang="en-GB" sz="7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7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516037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2001" y="1352068"/>
            <a:ext cx="5708316" cy="510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</a:rPr>
              <a:t>Option-</a:t>
            </a:r>
            <a:r>
              <a:rPr lang="en-US" b="1" dirty="0" smtClean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Data </a:t>
            </a:r>
            <a:r>
              <a:rPr lang="en-US" b="1" dirty="0">
                <a:solidFill>
                  <a:schemeClr val="tx2"/>
                </a:solidFill>
              </a:rPr>
              <a:t>Providers </a:t>
            </a:r>
            <a:r>
              <a:rPr lang="en-US" b="1" dirty="0">
                <a:solidFill>
                  <a:schemeClr val="tx2"/>
                </a:solidFill>
              </a:rPr>
              <a:t>having </a:t>
            </a:r>
            <a:r>
              <a:rPr lang="en-US" b="1" dirty="0">
                <a:solidFill>
                  <a:schemeClr val="tx2"/>
                </a:solidFill>
              </a:rPr>
              <a:t>a remotely accessible catalogue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chemeClr val="tx2"/>
                </a:solidFill>
              </a:rPr>
              <a:t>FedEO </a:t>
            </a:r>
            <a:r>
              <a:rPr lang="en-US" sz="1400" b="1" i="1" dirty="0" smtClean="0">
                <a:solidFill>
                  <a:schemeClr val="tx2"/>
                </a:solidFill>
              </a:rPr>
              <a:t>team shall: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chemeClr val="tx2"/>
                </a:solidFill>
              </a:rPr>
              <a:t>Harvest remote ECV/CDR catalogue (e.g., CEDA CCI)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chemeClr val="tx2"/>
                </a:solidFill>
              </a:rPr>
              <a:t>Check consistency </a:t>
            </a:r>
            <a:r>
              <a:rPr lang="en-US" sz="1400" dirty="0" err="1" smtClean="0">
                <a:solidFill>
                  <a:schemeClr val="tx2"/>
                </a:solidFill>
              </a:rPr>
              <a:t>wrt</a:t>
            </a:r>
            <a:r>
              <a:rPr lang="en-US" sz="1400" dirty="0" smtClean="0">
                <a:solidFill>
                  <a:schemeClr val="tx2"/>
                </a:solidFill>
              </a:rPr>
              <a:t> IDN best practice (e.g. metadata completeness)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chemeClr val="tx2"/>
                </a:solidFill>
              </a:rPr>
              <a:t>Export only valid metadata into IDN, in agreement with DIF-10 metadata encoding 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Pro: </a:t>
            </a:r>
            <a:r>
              <a:rPr lang="en-US" sz="1400" dirty="0" smtClean="0">
                <a:solidFill>
                  <a:schemeClr val="tx2"/>
                </a:solidFill>
              </a:rPr>
              <a:t>Automatic procedure 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Cons: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FedEO</a:t>
            </a:r>
            <a:r>
              <a:rPr lang="en-US" sz="1400" dirty="0" smtClean="0">
                <a:solidFill>
                  <a:schemeClr val="tx2"/>
                </a:solidFill>
              </a:rPr>
              <a:t> team not responsible about information content completeness </a:t>
            </a:r>
            <a:r>
              <a:rPr lang="en-US" sz="1400" dirty="0" err="1" smtClean="0">
                <a:solidFill>
                  <a:schemeClr val="tx2"/>
                </a:solidFill>
              </a:rPr>
              <a:t>wrt</a:t>
            </a:r>
            <a:r>
              <a:rPr lang="en-US" sz="1400" dirty="0" smtClean="0">
                <a:solidFill>
                  <a:schemeClr val="tx2"/>
                </a:solidFill>
              </a:rPr>
              <a:t> IDN requirements. To get valid IDN entries, a number of exchanges between </a:t>
            </a:r>
            <a:r>
              <a:rPr lang="en-US" sz="1400" dirty="0" err="1" smtClean="0">
                <a:solidFill>
                  <a:schemeClr val="tx2"/>
                </a:solidFill>
              </a:rPr>
              <a:t>FedEO</a:t>
            </a:r>
            <a:r>
              <a:rPr lang="en-US" sz="1400" dirty="0" smtClean="0">
                <a:solidFill>
                  <a:schemeClr val="tx2"/>
                </a:solidFill>
              </a:rPr>
              <a:t> and metadata owner teams, may be required (Time/Budget consuming)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H="1" flipV="1">
            <a:off x="2170206" y="2554086"/>
            <a:ext cx="320294" cy="157085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32950" y="156163"/>
            <a:ext cx="5224484" cy="492443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+mj-lt"/>
              </a:rPr>
              <a:t>Registration of ECV/CDR Collections into IDN via FedEO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562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3" y="1166329"/>
            <a:ext cx="2701307" cy="2546272"/>
          </a:xfrm>
        </p:spPr>
      </p:pic>
      <p:sp>
        <p:nvSpPr>
          <p:cNvPr id="3" name="Oval 2"/>
          <p:cNvSpPr/>
          <p:nvPr/>
        </p:nvSpPr>
        <p:spPr>
          <a:xfrm>
            <a:off x="739617" y="4476040"/>
            <a:ext cx="1193333" cy="707440"/>
          </a:xfrm>
          <a:prstGeom prst="ellipse">
            <a:avLst/>
          </a:prstGeom>
          <a:solidFill>
            <a:schemeClr val="bg1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1F497D"/>
                </a:solidFill>
              </a:rPr>
              <a:t>ECV Master Repository</a:t>
            </a:r>
            <a:endParaRPr lang="en-GB" sz="8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484" y="1166329"/>
            <a:ext cx="6369516" cy="566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</a:rPr>
              <a:t>Option-3: Optimal Solution</a:t>
            </a:r>
          </a:p>
          <a:p>
            <a:pPr>
              <a:lnSpc>
                <a:spcPct val="150000"/>
              </a:lnSpc>
            </a:pPr>
            <a:r>
              <a:rPr lang="en-US" sz="1400" b="1" i="1" dirty="0">
                <a:solidFill>
                  <a:schemeClr val="tx2"/>
                </a:solidFill>
              </a:rPr>
              <a:t>ECV collection owner shall: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chemeClr val="tx2"/>
                </a:solidFill>
              </a:rPr>
              <a:t>Prepare ECV collection entry, in agreement with IDN guideline on information content (e.g., mandatory metadata fields)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GB" sz="1400" dirty="0">
                <a:solidFill>
                  <a:schemeClr val="tx2"/>
                </a:solidFill>
                <a:hlinkClick r:id="rId3"/>
              </a:rPr>
              <a:t>http://climatemonitoring.info/ecvinventory</a:t>
            </a:r>
            <a:r>
              <a:rPr lang="en-GB" sz="1400" dirty="0" smtClean="0">
                <a:solidFill>
                  <a:schemeClr val="tx2"/>
                </a:solidFill>
                <a:hlinkClick r:id="rId3"/>
              </a:rPr>
              <a:t>/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shall make available the metadata collection via public API, for machine to machine interaction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chemeClr val="tx2"/>
                </a:solidFill>
              </a:rPr>
              <a:t>FedEO</a:t>
            </a:r>
            <a:r>
              <a:rPr lang="en-US" sz="1400" b="1" i="1" dirty="0" smtClean="0">
                <a:solidFill>
                  <a:schemeClr val="tx2"/>
                </a:solidFill>
              </a:rPr>
              <a:t> team shall: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chemeClr val="tx2"/>
                </a:solidFill>
              </a:rPr>
              <a:t>Harvest remote catalogue (e.g.</a:t>
            </a:r>
            <a:r>
              <a:rPr lang="en-US" sz="1200" dirty="0" smtClean="0">
                <a:solidFill>
                  <a:schemeClr val="tx2"/>
                </a:solidFill>
              </a:rPr>
              <a:t>,</a:t>
            </a:r>
            <a:r>
              <a:rPr lang="en-GB" sz="1200" dirty="0" smtClean="0">
                <a:solidFill>
                  <a:schemeClr val="tx2"/>
                </a:solidFill>
                <a:hlinkClick r:id="rId3"/>
              </a:rPr>
              <a:t> http</a:t>
            </a:r>
            <a:r>
              <a:rPr lang="en-GB" sz="1200" dirty="0">
                <a:solidFill>
                  <a:schemeClr val="tx2"/>
                </a:solidFill>
                <a:hlinkClick r:id="rId3"/>
              </a:rPr>
              <a:t>://climatemonitoring.info/ecvinventory/</a:t>
            </a:r>
            <a:r>
              <a:rPr lang="en-US" sz="1400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chemeClr val="tx2"/>
                </a:solidFill>
              </a:rPr>
              <a:t>Check consistency </a:t>
            </a:r>
            <a:r>
              <a:rPr lang="en-US" sz="1400" dirty="0" err="1" smtClean="0">
                <a:solidFill>
                  <a:schemeClr val="tx2"/>
                </a:solidFill>
              </a:rPr>
              <a:t>wrt</a:t>
            </a:r>
            <a:r>
              <a:rPr lang="en-US" sz="1400" dirty="0" smtClean="0">
                <a:solidFill>
                  <a:schemeClr val="tx2"/>
                </a:solidFill>
              </a:rPr>
              <a:t> IDN best practice (e.g. metadata completeness)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chemeClr val="tx2"/>
                </a:solidFill>
              </a:rPr>
              <a:t>Export only valid metadata into IDN, in agreement with DIF-10 encoding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Pro: </a:t>
            </a:r>
            <a:r>
              <a:rPr lang="en-US" sz="1400" dirty="0" smtClean="0">
                <a:solidFill>
                  <a:schemeClr val="tx2"/>
                </a:solidFill>
              </a:rPr>
              <a:t>Automatic procedure. </a:t>
            </a:r>
            <a:r>
              <a:rPr lang="en-US" sz="1400" dirty="0" smtClean="0">
                <a:solidFill>
                  <a:schemeClr val="tx2"/>
                </a:solidFill>
              </a:rPr>
              <a:t>Completeness of information content as ECV </a:t>
            </a:r>
            <a:r>
              <a:rPr lang="en-US" sz="1400" dirty="0" smtClean="0">
                <a:solidFill>
                  <a:schemeClr val="tx2"/>
                </a:solidFill>
              </a:rPr>
              <a:t>collections creator </a:t>
            </a:r>
            <a:r>
              <a:rPr lang="en-US" sz="1400" dirty="0" smtClean="0">
                <a:solidFill>
                  <a:schemeClr val="tx2"/>
                </a:solidFill>
              </a:rPr>
              <a:t>are also </a:t>
            </a:r>
            <a:r>
              <a:rPr lang="en-US" sz="1400" dirty="0" smtClean="0">
                <a:solidFill>
                  <a:schemeClr val="tx2"/>
                </a:solidFill>
              </a:rPr>
              <a:t>responsible of metadata completeness </a:t>
            </a:r>
            <a:r>
              <a:rPr lang="en-US" sz="1400" dirty="0" err="1" smtClean="0">
                <a:solidFill>
                  <a:schemeClr val="tx2"/>
                </a:solidFill>
              </a:rPr>
              <a:t>wrt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ECV and IDN domains. </a:t>
            </a:r>
            <a:r>
              <a:rPr lang="en-US" sz="1400" dirty="0" err="1" smtClean="0">
                <a:solidFill>
                  <a:schemeClr val="tx2"/>
                </a:solidFill>
              </a:rPr>
              <a:t>FedEO</a:t>
            </a:r>
            <a:r>
              <a:rPr lang="en-US" sz="1400" dirty="0" smtClean="0">
                <a:solidFill>
                  <a:schemeClr val="tx2"/>
                </a:solidFill>
              </a:rPr>
              <a:t> responsible for metadata encoding, DIF-10 requested from IDN catalogue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</a:rPr>
              <a:t>Cons: </a:t>
            </a:r>
            <a:r>
              <a:rPr lang="en-US" sz="1400" dirty="0" smtClean="0">
                <a:solidFill>
                  <a:schemeClr val="tx2"/>
                </a:solidFill>
              </a:rPr>
              <a:t>Some effort for ECV </a:t>
            </a:r>
            <a:r>
              <a:rPr lang="en-US" sz="1400" dirty="0" smtClean="0">
                <a:solidFill>
                  <a:schemeClr val="tx2"/>
                </a:solidFill>
              </a:rPr>
              <a:t>metadata owner </a:t>
            </a:r>
            <a:r>
              <a:rPr lang="en-US" sz="1400" dirty="0" smtClean="0">
                <a:solidFill>
                  <a:schemeClr val="tx2"/>
                </a:solidFill>
              </a:rPr>
              <a:t>to follow </a:t>
            </a:r>
            <a:r>
              <a:rPr lang="en-US" sz="1400" dirty="0" smtClean="0">
                <a:solidFill>
                  <a:schemeClr val="tx2"/>
                </a:solidFill>
              </a:rPr>
              <a:t>IDN metadata </a:t>
            </a:r>
            <a:r>
              <a:rPr lang="en-US" sz="1400" dirty="0" smtClean="0">
                <a:solidFill>
                  <a:schemeClr val="tx2"/>
                </a:solidFill>
              </a:rPr>
              <a:t>guidelines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336284" y="2633579"/>
            <a:ext cx="695716" cy="184246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32950" y="156163"/>
            <a:ext cx="5224484" cy="492443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+mj-lt"/>
              </a:rPr>
              <a:t>Registration of ECV/CDR Collections into IDN via FedEO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54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32950" y="232926"/>
            <a:ext cx="5224484" cy="492443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+mj-lt"/>
              </a:rPr>
              <a:t>Proposed way forward </a:t>
            </a:r>
            <a:endParaRPr lang="en-GB" sz="2400" b="1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830" y="1252989"/>
            <a:ext cx="8820486" cy="540448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Option 3 </a:t>
            </a:r>
            <a:r>
              <a:rPr lang="en-US" dirty="0" smtClean="0">
                <a:solidFill>
                  <a:schemeClr val="tx2"/>
                </a:solidFill>
              </a:rPr>
              <a:t>proposed as way forward to accomplish CEOS Work Plan Action DATA-09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ECV</a:t>
            </a:r>
            <a:r>
              <a:rPr lang="en-US" dirty="0" smtClean="0">
                <a:solidFill>
                  <a:schemeClr val="tx2"/>
                </a:solidFill>
              </a:rPr>
              <a:t>/CDR data </a:t>
            </a:r>
            <a:r>
              <a:rPr lang="en-US" dirty="0">
                <a:solidFill>
                  <a:schemeClr val="tx2"/>
                </a:solidFill>
              </a:rPr>
              <a:t>owners should provide ECV collection </a:t>
            </a:r>
            <a:r>
              <a:rPr lang="en-US" dirty="0" smtClean="0">
                <a:solidFill>
                  <a:schemeClr val="tx2"/>
                </a:solidFill>
              </a:rPr>
              <a:t>entries </a:t>
            </a:r>
            <a:r>
              <a:rPr lang="en-US" dirty="0">
                <a:solidFill>
                  <a:schemeClr val="tx2"/>
                </a:solidFill>
              </a:rPr>
              <a:t>in </a:t>
            </a:r>
            <a:r>
              <a:rPr lang="en-US" dirty="0" smtClean="0">
                <a:solidFill>
                  <a:schemeClr val="tx2"/>
                </a:solidFill>
              </a:rPr>
              <a:t>alignment with </a:t>
            </a:r>
            <a:r>
              <a:rPr lang="en-US" dirty="0">
                <a:solidFill>
                  <a:schemeClr val="tx2"/>
                </a:solidFill>
              </a:rPr>
              <a:t>IDN guideline on information </a:t>
            </a:r>
            <a:r>
              <a:rPr lang="en-US" dirty="0" smtClean="0">
                <a:solidFill>
                  <a:schemeClr val="tx2"/>
                </a:solidFill>
              </a:rPr>
              <a:t>content</a:t>
            </a:r>
            <a:r>
              <a:rPr lang="en-US" dirty="0" smtClean="0">
                <a:solidFill>
                  <a:schemeClr val="tx2"/>
                </a:solidFill>
              </a:rPr>
              <a:t>; </a:t>
            </a:r>
            <a:r>
              <a:rPr lang="en-US" dirty="0" smtClean="0">
                <a:solidFill>
                  <a:schemeClr val="tx2"/>
                </a:solidFill>
              </a:rPr>
              <a:t>entries </a:t>
            </a:r>
            <a:r>
              <a:rPr lang="en-US" dirty="0" smtClean="0">
                <a:solidFill>
                  <a:schemeClr val="tx2"/>
                </a:solidFill>
              </a:rPr>
              <a:t>should be provided together with the information requested for ECV Inventory update to V3.0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  <a:hlinkClick r:id="rId2"/>
              </a:rPr>
              <a:t>http://climatemonitoring.info/ecvinventory/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shall make available the </a:t>
            </a:r>
            <a:r>
              <a:rPr lang="en-US" dirty="0" smtClean="0">
                <a:solidFill>
                  <a:schemeClr val="tx2"/>
                </a:solidFill>
              </a:rPr>
              <a:t>collection entries via </a:t>
            </a:r>
            <a:r>
              <a:rPr lang="en-US" dirty="0">
                <a:solidFill>
                  <a:schemeClr val="tx2"/>
                </a:solidFill>
              </a:rPr>
              <a:t>public API, for machine to machine interaction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FedEO team </a:t>
            </a:r>
            <a:r>
              <a:rPr lang="en-US" dirty="0" smtClean="0">
                <a:solidFill>
                  <a:schemeClr val="tx2"/>
                </a:solidFill>
              </a:rPr>
              <a:t>will </a:t>
            </a:r>
            <a:r>
              <a:rPr lang="en-US" dirty="0" smtClean="0">
                <a:solidFill>
                  <a:schemeClr val="tx2"/>
                </a:solidFill>
              </a:rPr>
              <a:t>harvest information and complete registration in IDN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Schedule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WGISS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4715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019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http://ceos.org/ourwork/workinggroups/wgiss/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167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31242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WGISS</a:t>
            </a:r>
            <a:r>
              <a:rPr lang="en-US" dirty="0" smtClean="0"/>
              <a:t>#47 hosted by </a:t>
            </a:r>
            <a:r>
              <a:rPr lang="en-US" dirty="0" smtClean="0"/>
              <a:t>NOAA - </a:t>
            </a:r>
            <a:r>
              <a:rPr lang="en-US" dirty="0" smtClean="0"/>
              <a:t>Silver Spring, USA (29 April- 2 May 2019)</a:t>
            </a:r>
            <a:endParaRPr lang="en-US" dirty="0"/>
          </a:p>
          <a:p>
            <a:r>
              <a:rPr lang="en-US" dirty="0" smtClean="0"/>
              <a:t>FDA &amp; Interoperability </a:t>
            </a:r>
            <a:r>
              <a:rPr lang="en-US" dirty="0" smtClean="0"/>
              <a:t>Workshop</a:t>
            </a:r>
          </a:p>
          <a:p>
            <a:r>
              <a:rPr kumimoji="1" lang="en-US" dirty="0" smtClean="0"/>
              <a:t>Artificial Intelligence and Machine Learning sessions</a:t>
            </a:r>
            <a:endParaRPr kumimoji="1"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Upcoming </a:t>
            </a:r>
            <a:r>
              <a:rPr lang="en-US" b="1" dirty="0" smtClean="0"/>
              <a:t>WGISS Meeting</a:t>
            </a:r>
            <a:endParaRPr lang="en-US" b="1" dirty="0"/>
          </a:p>
        </p:txBody>
      </p:sp>
      <p:pic>
        <p:nvPicPr>
          <p:cNvPr id="21" name="Google Shape;60;p11">
            <a:extLst>
              <a:ext uri="{FF2B5EF4-FFF2-40B4-BE49-F238E27FC236}">
                <a16:creationId xmlns:a16="http://schemas.microsoft.com/office/drawing/2014/main" xmlns="" id="{0613641F-A6D5-4891-ADD8-9B59574306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953000"/>
            <a:ext cx="9144000" cy="15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7;p19">
            <a:extLst>
              <a:ext uri="{FF2B5EF4-FFF2-40B4-BE49-F238E27FC236}">
                <a16:creationId xmlns:a16="http://schemas.microsoft.com/office/drawing/2014/main" xmlns="" id="{E2888A61-854C-42B0-8178-139CC748329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00" y="1524000"/>
            <a:ext cx="5455804" cy="311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901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hank you language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5410200"/>
            <a:ext cx="5867400" cy="685800"/>
          </a:xfrm>
        </p:spPr>
        <p:txBody>
          <a:bodyPr/>
          <a:lstStyle/>
          <a:p>
            <a:pPr marL="68581" indent="0" rtl="0">
              <a:buNone/>
            </a:pPr>
            <a:r>
              <a:rPr lang="en-US" sz="2800" b="1" dirty="0" smtClean="0">
                <a:hlinkClick r:id="rId4"/>
              </a:rPr>
              <a:t>Contact: </a:t>
            </a:r>
          </a:p>
          <a:p>
            <a:pPr marL="68581" indent="0" rtl="0">
              <a:buNone/>
            </a:pPr>
            <a:r>
              <a:rPr lang="en-US" b="1" dirty="0" smtClean="0">
                <a:hlinkClick r:id="rId4"/>
              </a:rPr>
              <a:t>Mirko.Albani@esa.int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196679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5068128" cy="50165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WGISS Carbon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Community Portal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8474" y="4572000"/>
            <a:ext cx="3763126" cy="215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6200" y="1371600"/>
            <a:ext cx="28194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/>
              <a:t>Special </a:t>
            </a:r>
            <a:r>
              <a:rPr lang="en-US" sz="1600" dirty="0" smtClean="0"/>
              <a:t>regions: G</a:t>
            </a:r>
            <a:r>
              <a:rPr lang="en-US" sz="1400" dirty="0" smtClean="0"/>
              <a:t>lobal, RECCAP, </a:t>
            </a:r>
            <a:r>
              <a:rPr lang="en-US" sz="1400" dirty="0" err="1" smtClean="0"/>
              <a:t>TransCom</a:t>
            </a:r>
            <a:r>
              <a:rPr lang="en-US" sz="1400" dirty="0" smtClean="0"/>
              <a:t>, Country Names, ECV Inventory)</a:t>
            </a:r>
            <a:endParaRPr lang="en-US" sz="1200" dirty="0"/>
          </a:p>
          <a:p>
            <a:r>
              <a:rPr lang="en-US" sz="1600" dirty="0"/>
              <a:t>Temporal Searches: support for time range and specific </a:t>
            </a:r>
            <a:r>
              <a:rPr lang="en-US" sz="1600" dirty="0" smtClean="0"/>
              <a:t>date</a:t>
            </a:r>
            <a:endParaRPr lang="en-US" sz="1200" dirty="0"/>
          </a:p>
          <a:p>
            <a:r>
              <a:rPr lang="en-US" sz="1600" dirty="0"/>
              <a:t>Pre-defined </a:t>
            </a:r>
            <a:r>
              <a:rPr lang="en-US" sz="1600" dirty="0" smtClean="0"/>
              <a:t>Carbon topics</a:t>
            </a:r>
            <a:r>
              <a:rPr lang="en-US" sz="1600" dirty="0"/>
              <a:t>/datasets: </a:t>
            </a:r>
            <a:r>
              <a:rPr lang="en-US" sz="1600" dirty="0" smtClean="0"/>
              <a:t>(A</a:t>
            </a:r>
            <a:r>
              <a:rPr lang="en-US" sz="1400" dirty="0" smtClean="0"/>
              <a:t>tmospheric, Ecosystem, Ocean, Mixed</a:t>
            </a:r>
            <a:r>
              <a:rPr lang="en-US" sz="1400" dirty="0"/>
              <a:t>-</a:t>
            </a:r>
            <a:r>
              <a:rPr lang="en-US" sz="1400" dirty="0" smtClean="0"/>
              <a:t>Theme)</a:t>
            </a:r>
          </a:p>
          <a:p>
            <a:r>
              <a:rPr lang="en-US" sz="1600" dirty="0" smtClean="0"/>
              <a:t>Keywords (auto-completion with IDN Science Keywords)</a:t>
            </a:r>
          </a:p>
          <a:p>
            <a:r>
              <a:rPr lang="en-US" sz="1600" dirty="0" smtClean="0"/>
              <a:t>Return records from both CWIC and </a:t>
            </a:r>
            <a:r>
              <a:rPr lang="en-US" sz="1600" dirty="0" err="1" smtClean="0"/>
              <a:t>FedEO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19200"/>
            <a:ext cx="51384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 bwMode="auto">
          <a:xfrm>
            <a:off x="2942474" y="4495800"/>
            <a:ext cx="2239574" cy="2209800"/>
          </a:xfrm>
          <a:prstGeom prst="wedgeEllipseCallout">
            <a:avLst>
              <a:gd name="adj1" fmla="val 79314"/>
              <a:gd name="adj2" fmla="val -772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475" y="4800600"/>
            <a:ext cx="1524000" cy="1629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99674" y="49529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23474" y="5791198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219200"/>
            <a:ext cx="3352800" cy="13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057400"/>
            <a:ext cx="21509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11631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WGISS Scope</a:t>
            </a:r>
          </a:p>
        </p:txBody>
      </p:sp>
      <p:sp>
        <p:nvSpPr>
          <p:cNvPr id="2" name="Oval 1"/>
          <p:cNvSpPr/>
          <p:nvPr/>
        </p:nvSpPr>
        <p:spPr>
          <a:xfrm>
            <a:off x="76200" y="1219200"/>
            <a:ext cx="2971800" cy="246691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Preservation and Stewardship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4314887"/>
            <a:ext cx="2971800" cy="246691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Discovery and Access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1219200"/>
            <a:ext cx="3048000" cy="246691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Interoperability and Use (including FDA)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4314887"/>
            <a:ext cx="2971800" cy="246691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Technology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Exploration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1769418"/>
            <a:ext cx="4648200" cy="4414477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WGISS promotes collaboration in the development of systems and services that manage and supply Earth Observation data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5378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497933" y="533400"/>
            <a:ext cx="6655468" cy="1040000"/>
          </a:xfrm>
        </p:spPr>
        <p:txBody>
          <a:bodyPr/>
          <a:lstStyle/>
          <a:p>
            <a:r>
              <a:rPr lang="en-GB" dirty="0" smtClean="0"/>
              <a:t>Discovery &amp; Access</a:t>
            </a:r>
            <a:endParaRPr lang="en-GB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962400" y="1828800"/>
            <a:ext cx="4826977" cy="10937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1800">
                <a:solidFill>
                  <a:schemeClr val="bg1"/>
                </a:solidFill>
                <a:latin typeface="Century Gothic" pitchFamily="34" charset="0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dirty="0" smtClean="0"/>
              <a:t>WGISS accomplishes its Data Discovery and Access efforts through the </a:t>
            </a:r>
            <a:r>
              <a:rPr lang="en-US" b="1" i="1" dirty="0" smtClean="0"/>
              <a:t>WGISS Connected Data Assets System Level Team (SLT)</a:t>
            </a:r>
            <a:endParaRPr lang="en-GB" b="1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989808"/>
            <a:ext cx="2260600" cy="17146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029200"/>
            <a:ext cx="2590800" cy="17258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029200"/>
            <a:ext cx="2514600" cy="16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12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867400" cy="533400"/>
          </a:xfrm>
        </p:spPr>
        <p:txBody>
          <a:bodyPr/>
          <a:lstStyle/>
          <a:p>
            <a:pPr algn="ctr"/>
            <a:r>
              <a:rPr lang="en-US" b="1" dirty="0" smtClean="0"/>
              <a:t>WGISS Connected Data Assets (CDA)</a:t>
            </a:r>
            <a:endParaRPr lang="en-US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2"/>
            <a:ext cx="6096000" cy="4309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219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00"/>
              </a:spcBef>
              <a:buSzPct val="100000"/>
            </a:pPr>
            <a:r>
              <a:rPr lang="en-US" sz="2000" dirty="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venir Roman"/>
              </a:rPr>
              <a:t>Relying on </a:t>
            </a:r>
            <a:r>
              <a:rPr lang="en-US" sz="2000" b="1" i="1" dirty="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venir Roman"/>
              </a:rPr>
              <a:t>IDN/CWIC/FedEO </a:t>
            </a:r>
            <a:r>
              <a:rPr lang="en-US" sz="2000" dirty="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venir Roman"/>
              </a:rPr>
              <a:t>components, provides a single entry point for external </a:t>
            </a:r>
            <a:r>
              <a:rPr lang="en-US" sz="2000" dirty="0">
                <a:solidFill>
                  <a:srgbClr val="17375E"/>
                </a:solidFill>
                <a:latin typeface="+mj-lt"/>
                <a:ea typeface="Arial Bold"/>
                <a:cs typeface="Arial Bold"/>
                <a:sym typeface="Avenir Roman"/>
              </a:rPr>
              <a:t>clients</a:t>
            </a:r>
            <a:r>
              <a:rPr lang="en-US" sz="2000" dirty="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venir Roman"/>
              </a:rPr>
              <a:t> to discover and access CEOS agencies data</a:t>
            </a:r>
            <a:endParaRPr lang="en-US" sz="2000" dirty="0">
              <a:solidFill>
                <a:srgbClr val="002569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0" y="2979109"/>
            <a:ext cx="2514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sym typeface="Avenir Roman"/>
              </a:rPr>
              <a:t>Search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Avenir Roman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Avenir Roman"/>
              </a:rPr>
              <a:t>over 32,000 collections in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Avenir Roman"/>
              </a:rPr>
              <a:t>IDN (International Directory Network)</a:t>
            </a:r>
          </a:p>
          <a:p>
            <a:endParaRPr lang="en-US" sz="1200" i="1" dirty="0" smtClean="0">
              <a:solidFill>
                <a:schemeClr val="tx2">
                  <a:lumMod val="75000"/>
                </a:schemeClr>
              </a:solidFill>
              <a:sym typeface="Avenir Roman"/>
            </a:endParaRP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sym typeface="Avenir Roman"/>
              </a:rPr>
              <a:t>Access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Avenir Roman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Avenir Roman"/>
              </a:rPr>
              <a:t>over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Avenir Roman"/>
              </a:rPr>
              <a:t>5500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Avenir Roman"/>
              </a:rPr>
              <a:t>collections with associated over 300+ million granules (granule search)</a:t>
            </a:r>
          </a:p>
        </p:txBody>
      </p:sp>
    </p:spTree>
    <p:extLst>
      <p:ext uri="{BB962C8B-B14F-4D97-AF65-F5344CB8AC3E}">
        <p14:creationId xmlns:p14="http://schemas.microsoft.com/office/powerpoint/2010/main" val="41207038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524000" y="228600"/>
            <a:ext cx="6423699" cy="6328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WGISS </a:t>
            </a:r>
            <a:r>
              <a:rPr lang="en-US" sz="2400" b="1" dirty="0">
                <a:latin typeface="+mj-lt"/>
              </a:rPr>
              <a:t>Connected Data Assets (CDA)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3030632"/>
          </a:xfrm>
        </p:spPr>
        <p:txBody>
          <a:bodyPr/>
          <a:lstStyle/>
          <a:p>
            <a:r>
              <a:rPr lang="en-US" sz="2000" dirty="0">
                <a:latin typeface="+mj-lt"/>
                <a:sym typeface="Avenir Roman"/>
              </a:rPr>
              <a:t>System Level Team (SLT) coordinates maintenance and </a:t>
            </a:r>
            <a:r>
              <a:rPr lang="en-US" sz="2000" dirty="0" smtClean="0">
                <a:latin typeface="+mj-lt"/>
                <a:sym typeface="Avenir Roman"/>
              </a:rPr>
              <a:t>operations</a:t>
            </a:r>
            <a:endParaRPr lang="en-US" sz="2000" dirty="0">
              <a:latin typeface="+mj-lt"/>
              <a:sym typeface="Avenir Roman"/>
            </a:endParaRPr>
          </a:p>
          <a:p>
            <a:endParaRPr lang="en-US" sz="1400" dirty="0">
              <a:latin typeface="+mj-lt"/>
              <a:sym typeface="Avenir Roman"/>
            </a:endParaRPr>
          </a:p>
          <a:p>
            <a:r>
              <a:rPr lang="en-US" sz="2000" dirty="0">
                <a:latin typeface="+mj-lt"/>
                <a:sym typeface="Avenir Roman"/>
              </a:rPr>
              <a:t>Client Portals:</a:t>
            </a:r>
            <a:r>
              <a:rPr lang="en-US" sz="2000" dirty="0">
                <a:latin typeface="+mj-lt"/>
              </a:rPr>
              <a:t> GEOSS Platform (GEO Portal), AMERIGEOSS Portal, ESA </a:t>
            </a:r>
            <a:r>
              <a:rPr lang="en-US" sz="2000" dirty="0" err="1">
                <a:latin typeface="+mj-lt"/>
              </a:rPr>
              <a:t>EOPortal</a:t>
            </a:r>
            <a:r>
              <a:rPr lang="en-US" sz="2000" dirty="0">
                <a:latin typeface="+mj-lt"/>
              </a:rPr>
              <a:t>, CEOS COVE Tool, CEOS Carbon Portal</a:t>
            </a:r>
            <a:endParaRPr lang="en-US" sz="2000" dirty="0">
              <a:latin typeface="+mj-lt"/>
              <a:sym typeface="Avenir Roman"/>
            </a:endParaRPr>
          </a:p>
          <a:p>
            <a:pPr marL="0" indent="0">
              <a:buNone/>
            </a:pPr>
            <a:endParaRPr lang="en-US" sz="1400" dirty="0" smtClean="0">
              <a:latin typeface="+mj-lt"/>
              <a:sym typeface="Avenir Roman"/>
            </a:endParaRPr>
          </a:p>
          <a:p>
            <a:r>
              <a:rPr lang="en-US" sz="2000" dirty="0"/>
              <a:t>Additional data partners can be added to FedEO and CWIC federations</a:t>
            </a:r>
          </a:p>
          <a:p>
            <a:endParaRPr lang="en-US" sz="1400" dirty="0">
              <a:latin typeface="+mj-lt"/>
              <a:sym typeface="Avenir Roman"/>
            </a:endParaRPr>
          </a:p>
          <a:p>
            <a:r>
              <a:rPr lang="en-US" sz="2000" dirty="0">
                <a:latin typeface="+mj-lt"/>
              </a:rPr>
              <a:t>Additional data collections/granules continuously being added from heritage and current EO missions</a:t>
            </a:r>
          </a:p>
          <a:p>
            <a:pPr marL="0" lvl="0" indent="0">
              <a:buNone/>
            </a:pPr>
            <a:endParaRPr lang="en-US" sz="2000" dirty="0" smtClean="0">
              <a:latin typeface="+mj-lt"/>
              <a:sym typeface="Avenir Roman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12310" t="10915" r="12072"/>
          <a:stretch/>
        </p:blipFill>
        <p:spPr>
          <a:xfrm>
            <a:off x="4773058" y="4123975"/>
            <a:ext cx="4093495" cy="25671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308" y="4866979"/>
            <a:ext cx="3373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rPr>
              <a:t>WGISS webpage </a:t>
            </a:r>
            <a:r>
              <a:rPr lang="en-US" sz="2000" dirty="0" smtClean="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rPr>
              <a:t>provides list </a:t>
            </a:r>
            <a:r>
              <a:rPr lang="en-US" sz="2000" dirty="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rPr>
              <a:t>of the data collections accessible from IDN, FedEO, and CWIC</a:t>
            </a:r>
          </a:p>
        </p:txBody>
      </p:sp>
    </p:spTree>
    <p:extLst>
      <p:ext uri="{BB962C8B-B14F-4D97-AF65-F5344CB8AC3E}">
        <p14:creationId xmlns:p14="http://schemas.microsoft.com/office/powerpoint/2010/main" val="223314330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257800"/>
          </a:xfrm>
          <a:prstGeom prst="rect">
            <a:avLst/>
          </a:prstGeom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502120" y="205318"/>
            <a:ext cx="6423699" cy="632882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CEOS data in GEOSS</a:t>
            </a:r>
            <a:endParaRPr lang="en-US" sz="2400" b="1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25286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CWIC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2681052"/>
            <a:ext cx="1295400" cy="5193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FedEO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143000"/>
            <a:ext cx="631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GEOSS PLATFORM DISCOVERABLE DATA PRODUCTS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793207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399" y="1219200"/>
            <a:ext cx="8891289" cy="1579129"/>
          </a:xfrm>
        </p:spPr>
        <p:txBody>
          <a:bodyPr/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US" sz="1800" dirty="0"/>
              <a:t>facilitate discoverability and accessibility of ECV Products and space-born CDRs relevant for the CEOS Carbon Action via WGISS Interoperability Systems &amp; Standards (FedEO/CWIC/IDN, OpenSearch</a:t>
            </a:r>
            <a:r>
              <a:rPr lang="en-US" sz="1800" dirty="0" smtClean="0"/>
              <a:t>)</a:t>
            </a:r>
            <a:r>
              <a:rPr lang="en-US" sz="1800" dirty="0"/>
              <a:t> </a:t>
            </a:r>
            <a:r>
              <a:rPr lang="en-US" sz="1800" b="1" dirty="0" smtClean="0">
                <a:sym typeface="Wingdings"/>
              </a:rPr>
              <a:t> ACTION DATA-9</a:t>
            </a:r>
            <a:endParaRPr lang="en-US" sz="1600" b="1" dirty="0" smtClean="0"/>
          </a:p>
          <a:p>
            <a:r>
              <a:rPr lang="en-US" sz="1800" b="1" dirty="0" smtClean="0"/>
              <a:t>Approach</a:t>
            </a:r>
            <a:r>
              <a:rPr lang="en-US" sz="1800" dirty="0" smtClean="0"/>
              <a:t>: start from WGClimate ECV Inventory V2.0, assess what data records are already discoverable/accessible through WGISS CDA, fill gaps.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18993" y="152400"/>
            <a:ext cx="5415047" cy="5334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cs typeface="Arial Bold" panose="020B0704020202020204" pitchFamily="34" charset="0"/>
              </a:rPr>
              <a:t>ECVs/CDRs Discovery and Access through WGISS CDA Systems</a:t>
            </a:r>
            <a:endParaRPr lang="en-US" b="1" dirty="0">
              <a:cs typeface="Arial Bold" panose="020B07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729" y="2886107"/>
            <a:ext cx="6821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204 ECV</a:t>
            </a:r>
            <a:r>
              <a:rPr lang="en-US" sz="2000" b="1" dirty="0" smtClean="0">
                <a:solidFill>
                  <a:srgbClr val="0000FF"/>
                </a:solidFill>
              </a:rPr>
              <a:t>/CDRs from ECV Inventory </a:t>
            </a:r>
            <a:r>
              <a:rPr lang="en-US" sz="2000" b="1" dirty="0" smtClean="0">
                <a:solidFill>
                  <a:srgbClr val="0000FF"/>
                </a:solidFill>
              </a:rPr>
              <a:t>V2.0 to be made accessible through FedEO</a:t>
            </a: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CWIC Team (NASA) addressing remaining ones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6427"/>
              </p:ext>
            </p:extLst>
          </p:nvPr>
        </p:nvGraphicFramePr>
        <p:xfrm>
          <a:off x="7522871" y="3206473"/>
          <a:ext cx="858270" cy="90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2871" y="3206473"/>
                        <a:ext cx="858270" cy="90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0708" y="4427843"/>
            <a:ext cx="8862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Some actions started at beg. 2018 to address the 204 </a:t>
            </a:r>
            <a:r>
              <a:rPr lang="en-US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datasets through FedEO: </a:t>
            </a:r>
            <a:r>
              <a:rPr lang="en-US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scattered replies, slow </a:t>
            </a:r>
            <a:r>
              <a:rPr lang="en-US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progress.</a:t>
            </a:r>
            <a:endParaRPr lang="en-US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endParaRPr lang="en-US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WGISS </a:t>
            </a:r>
            <a:r>
              <a:rPr lang="en-US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&amp; WGClimate Chair agreed to </a:t>
            </a:r>
            <a:r>
              <a:rPr lang="en-US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comprehensively address </a:t>
            </a:r>
            <a:r>
              <a:rPr lang="en-US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registration </a:t>
            </a:r>
            <a:r>
              <a:rPr lang="en-US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of all ECV/CDRs into </a:t>
            </a:r>
            <a:r>
              <a:rPr lang="en-US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IDN together with ECV Inventory update to V3.0</a:t>
            </a:r>
          </a:p>
        </p:txBody>
      </p:sp>
    </p:spTree>
    <p:extLst>
      <p:ext uri="{BB962C8B-B14F-4D97-AF65-F5344CB8AC3E}">
        <p14:creationId xmlns:p14="http://schemas.microsoft.com/office/powerpoint/2010/main" val="2078110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6" y="1336962"/>
            <a:ext cx="8408737" cy="432041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932950" y="156163"/>
            <a:ext cx="5224484" cy="49244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r>
              <a:rPr lang="en-GB" sz="2400" b="1" dirty="0" smtClean="0">
                <a:latin typeface="+mj-lt"/>
              </a:rPr>
              <a:t>Registration of ECV/CDR Collections into IDN</a:t>
            </a:r>
            <a:endParaRPr lang="en-GB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14" y="5734152"/>
            <a:ext cx="889000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000" u="none" strike="noStrike" cap="none" spc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Providers need to register and fill the DIF-10 metadata fields for the    specific collection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2569"/>
                </a:solidFill>
              </a:rPr>
              <a:t>Second step (access to data products) to be implemented via CWIC/FedEO</a:t>
            </a:r>
            <a:endParaRPr kumimoji="0" lang="en-US" sz="2000" u="none" strike="noStrike" cap="none" spc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6819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950" y="156163"/>
            <a:ext cx="5224484" cy="492443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+mj-lt"/>
              </a:rPr>
              <a:t>Registration of ECV/CDR Collections into IDN via FedEO</a:t>
            </a:r>
            <a:endParaRPr lang="en-GB" sz="2400" b="1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3" y="1166329"/>
            <a:ext cx="2701307" cy="2546272"/>
          </a:xfrm>
        </p:spPr>
      </p:pic>
      <p:sp>
        <p:nvSpPr>
          <p:cNvPr id="6" name="TextBox 5"/>
          <p:cNvSpPr txBox="1"/>
          <p:nvPr/>
        </p:nvSpPr>
        <p:spPr>
          <a:xfrm>
            <a:off x="3034632" y="1380308"/>
            <a:ext cx="6109367" cy="542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</a:rPr>
              <a:t>Option-</a:t>
            </a:r>
            <a:r>
              <a:rPr lang="en-US" b="1" dirty="0" smtClean="0">
                <a:solidFill>
                  <a:schemeClr val="tx2"/>
                </a:solidFill>
              </a:rPr>
              <a:t>1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Data Providers not having a remotely accessible </a:t>
            </a:r>
            <a:r>
              <a:rPr lang="en-US" b="1" dirty="0">
                <a:solidFill>
                  <a:schemeClr val="tx2"/>
                </a:solidFill>
              </a:rPr>
              <a:t>catalogue</a:t>
            </a:r>
          </a:p>
          <a:p>
            <a:pPr>
              <a:lnSpc>
                <a:spcPct val="150000"/>
              </a:lnSpc>
            </a:pPr>
            <a:endParaRPr lang="en-US" sz="1400" i="1" dirty="0" smtClean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solidFill>
                  <a:srgbClr val="17375E"/>
                </a:solidFill>
              </a:rPr>
              <a:t>ECV </a:t>
            </a:r>
            <a:r>
              <a:rPr lang="en-US" sz="1400" b="1" i="1" dirty="0" smtClean="0">
                <a:solidFill>
                  <a:srgbClr val="17375E"/>
                </a:solidFill>
              </a:rPr>
              <a:t>collection owner shall: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17375E"/>
                </a:solidFill>
              </a:rPr>
              <a:t>a) Fill up an excel template requiring mandatory information to create valid </a:t>
            </a:r>
            <a:r>
              <a:rPr lang="en-US" sz="1400" dirty="0" err="1" smtClean="0">
                <a:solidFill>
                  <a:srgbClr val="17375E"/>
                </a:solidFill>
              </a:rPr>
              <a:t>FedEO</a:t>
            </a:r>
            <a:r>
              <a:rPr lang="en-US" sz="1400" dirty="0" smtClean="0">
                <a:solidFill>
                  <a:srgbClr val="17375E"/>
                </a:solidFill>
              </a:rPr>
              <a:t>/IDN entries</a:t>
            </a:r>
            <a:endParaRPr lang="en-US" sz="1400" dirty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i="1" dirty="0" err="1" smtClean="0">
                <a:solidFill>
                  <a:srgbClr val="17375E"/>
                </a:solidFill>
              </a:rPr>
              <a:t>FedEO</a:t>
            </a:r>
            <a:r>
              <a:rPr lang="en-US" sz="1400" b="1" i="1" dirty="0" smtClean="0">
                <a:solidFill>
                  <a:srgbClr val="17375E"/>
                </a:solidFill>
              </a:rPr>
              <a:t> team shall: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rgbClr val="17375E"/>
                </a:solidFill>
              </a:rPr>
              <a:t>Ingest excel files into the </a:t>
            </a:r>
            <a:r>
              <a:rPr lang="en-US" sz="1400" dirty="0" err="1" smtClean="0">
                <a:solidFill>
                  <a:srgbClr val="17375E"/>
                </a:solidFill>
              </a:rPr>
              <a:t>FedEO</a:t>
            </a:r>
            <a:r>
              <a:rPr lang="en-US" sz="1400" dirty="0" smtClean="0">
                <a:solidFill>
                  <a:srgbClr val="17375E"/>
                </a:solidFill>
              </a:rPr>
              <a:t> catalogue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rgbClr val="17375E"/>
                </a:solidFill>
              </a:rPr>
              <a:t>Check consistency </a:t>
            </a:r>
            <a:r>
              <a:rPr lang="en-US" sz="1400" dirty="0" err="1" smtClean="0">
                <a:solidFill>
                  <a:srgbClr val="17375E"/>
                </a:solidFill>
              </a:rPr>
              <a:t>wrt</a:t>
            </a:r>
            <a:r>
              <a:rPr lang="en-US" sz="1400" dirty="0" smtClean="0">
                <a:solidFill>
                  <a:srgbClr val="17375E"/>
                </a:solidFill>
              </a:rPr>
              <a:t> IDN requirements (e.g., metadata completeness)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en-US" sz="1400" dirty="0" smtClean="0">
                <a:solidFill>
                  <a:srgbClr val="17375E"/>
                </a:solidFill>
              </a:rPr>
              <a:t>Export into IDN repository, in agreement with DIF-10 encoding 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17375E"/>
                </a:solidFill>
              </a:rPr>
              <a:t>Pro: </a:t>
            </a:r>
            <a:r>
              <a:rPr lang="en-US" sz="1400" dirty="0" smtClean="0">
                <a:solidFill>
                  <a:srgbClr val="17375E"/>
                </a:solidFill>
              </a:rPr>
              <a:t>Procedure can be set in place in case of catalogue unavailability</a:t>
            </a:r>
            <a:endParaRPr lang="en-US" sz="1400" dirty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17375E"/>
                </a:solidFill>
              </a:rPr>
              <a:t>Cons:</a:t>
            </a:r>
            <a:r>
              <a:rPr lang="en-US" sz="1400" dirty="0" smtClean="0">
                <a:solidFill>
                  <a:srgbClr val="17375E"/>
                </a:solidFill>
              </a:rPr>
              <a:t> Slow, time consuming, manual procedure. High risk of inconsistency in time. Evolution of the ECV collections need to be reported in </a:t>
            </a:r>
            <a:r>
              <a:rPr lang="en-US" sz="1400" dirty="0" err="1" smtClean="0">
                <a:solidFill>
                  <a:srgbClr val="17375E"/>
                </a:solidFill>
              </a:rPr>
              <a:t>FedEO</a:t>
            </a:r>
            <a:r>
              <a:rPr lang="en-US" sz="1400" dirty="0" smtClean="0">
                <a:solidFill>
                  <a:srgbClr val="17375E"/>
                </a:solidFill>
              </a:rPr>
              <a:t> via a new Excel file.</a:t>
            </a:r>
            <a:endParaRPr lang="en-US" sz="1400" dirty="0">
              <a:solidFill>
                <a:srgbClr val="17375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04737" y="2584452"/>
            <a:ext cx="351708" cy="182495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83094"/>
              </p:ext>
            </p:extLst>
          </p:nvPr>
        </p:nvGraphicFramePr>
        <p:xfrm>
          <a:off x="238750" y="4409404"/>
          <a:ext cx="2653770" cy="42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Packager Shell Object" showAsIcon="1" r:id="rId4" imgW="3809160" imgH="452160" progId="Package">
                  <p:embed/>
                </p:oleObj>
              </mc:Choice>
              <mc:Fallback>
                <p:oleObj name="Packager Shell Object" showAsIcon="1" r:id="rId4" imgW="3809160" imgH="452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750" y="4409404"/>
                        <a:ext cx="2653770" cy="42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53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20295</TotalTime>
  <Words>1344</Words>
  <Application>Microsoft Macintosh PowerPoint</Application>
  <PresentationFormat>On-screen Show (4:3)</PresentationFormat>
  <Paragraphs>142</Paragraphs>
  <Slides>16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</vt:lpstr>
      <vt:lpstr>6_Office Theme</vt:lpstr>
      <vt:lpstr>Microsoft Excel Sheet</vt:lpstr>
      <vt:lpstr>Packager Shell Object</vt:lpstr>
      <vt:lpstr>Registration of ECV Inventory CDRs in the CEOS International Directory Network (IDN)  Mirko Albani, Andrea Della Vecchia, Iolanda Maggio ESA - WGISS  WGClimate Meeting#10 Marrakech, Morocco 21 March 2019</vt:lpstr>
      <vt:lpstr>PowerPoint Presentation</vt:lpstr>
      <vt:lpstr>Discovery &amp; Access</vt:lpstr>
      <vt:lpstr>PowerPoint Presentation</vt:lpstr>
      <vt:lpstr>WGISS Connected Data Assets (CDA)</vt:lpstr>
      <vt:lpstr>CEOS data in GEOSS</vt:lpstr>
      <vt:lpstr>PowerPoint Presentation</vt:lpstr>
      <vt:lpstr>PowerPoint Presentation</vt:lpstr>
      <vt:lpstr>Registration of ECV/CDR Collections into IDN via FedEO</vt:lpstr>
      <vt:lpstr>Registration of ECV/CDR Collections into IDN via FedEO</vt:lpstr>
      <vt:lpstr>Registration of ECV/CDR Collections into IDN via FedEO</vt:lpstr>
      <vt:lpstr>Proposed way forward </vt:lpstr>
      <vt:lpstr>PowerPoint Presentation</vt:lpstr>
      <vt:lpstr>PowerPoint Presentation</vt:lpstr>
      <vt:lpstr>PowerPoint Presentation</vt:lpstr>
      <vt:lpstr>WGISS Carbon Community Portal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Mirko Albani</cp:lastModifiedBy>
  <cp:revision>711</cp:revision>
  <dcterms:created xsi:type="dcterms:W3CDTF">2012-08-31T01:11:17Z</dcterms:created>
  <dcterms:modified xsi:type="dcterms:W3CDTF">2019-03-21T11:09:46Z</dcterms:modified>
</cp:coreProperties>
</file>