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7" r:id="rId2"/>
    <p:sldId id="296" r:id="rId3"/>
    <p:sldId id="305" r:id="rId4"/>
    <p:sldId id="312" r:id="rId5"/>
    <p:sldId id="313" r:id="rId6"/>
    <p:sldId id="306" r:id="rId7"/>
    <p:sldId id="314" r:id="rId8"/>
    <p:sldId id="318" r:id="rId9"/>
    <p:sldId id="319" r:id="rId10"/>
    <p:sldId id="320" r:id="rId11"/>
    <p:sldId id="321" r:id="rId12"/>
    <p:sldId id="32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42" autoAdjust="0"/>
    <p:restoredTop sz="95332" autoAdjust="0"/>
  </p:normalViewPr>
  <p:slideViewPr>
    <p:cSldViewPr snapToGrid="0">
      <p:cViewPr>
        <p:scale>
          <a:sx n="90" d="100"/>
          <a:sy n="90" d="100"/>
        </p:scale>
        <p:origin x="490" y="53"/>
      </p:cViewPr>
      <p:guideLst/>
    </p:cSldViewPr>
  </p:slideViewPr>
  <p:notesTextViewPr>
    <p:cViewPr>
      <p:scale>
        <a:sx n="1" d="1"/>
        <a:sy n="1" d="1"/>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8B4ED7-27E9-4839-A789-4390CDC77B04}" type="doc">
      <dgm:prSet loTypeId="urn:microsoft.com/office/officeart/2005/8/layout/cycle1" loCatId="cycle" qsTypeId="urn:microsoft.com/office/officeart/2005/8/quickstyle/3d1" qsCatId="3D" csTypeId="urn:microsoft.com/office/officeart/2005/8/colors/accent1_2" csCatId="accent1" phldr="1"/>
      <dgm:spPr/>
      <dgm:t>
        <a:bodyPr/>
        <a:lstStyle/>
        <a:p>
          <a:endParaRPr lang="en-GB"/>
        </a:p>
      </dgm:t>
    </dgm:pt>
    <dgm:pt modelId="{8BADEB07-3ACC-4C7B-87D2-696AD430D170}">
      <dgm:prSet phldrT="[Text]" custT="1"/>
      <dgm:spPr>
        <a:xfrm>
          <a:off x="1292051" y="3500916"/>
          <a:ext cx="2051372" cy="2051372"/>
        </a:xfrm>
      </dgm:spPr>
      <dgm:t>
        <a:bodyPr/>
        <a:lstStyle/>
        <a:p>
          <a:r>
            <a:rPr lang="en-US" sz="2000" b="1" dirty="0" smtClean="0">
              <a:latin typeface="+mn-lt"/>
              <a:ea typeface="+mn-ea"/>
              <a:cs typeface="+mn-cs"/>
            </a:rPr>
            <a:t>Action Plan &amp; Creation of conditions to deliver CDRs</a:t>
          </a:r>
          <a:endParaRPr lang="en-GB" sz="2000" b="1" dirty="0">
            <a:latin typeface="+mn-lt"/>
          </a:endParaRPr>
        </a:p>
      </dgm:t>
    </dgm:pt>
    <dgm:pt modelId="{C3F519E1-27B9-4E2E-8AFA-31B7A90F156D}" type="parTrans" cxnId="{81F3A440-F74B-451A-9AF0-D24375F01BA2}">
      <dgm:prSet/>
      <dgm:spPr/>
      <dgm:t>
        <a:bodyPr/>
        <a:lstStyle/>
        <a:p>
          <a:endParaRPr lang="en-GB">
            <a:latin typeface="+mn-lt"/>
          </a:endParaRPr>
        </a:p>
      </dgm:t>
    </dgm:pt>
    <dgm:pt modelId="{67277847-D183-4C72-8669-088FE0CDABDD}" type="sibTrans" cxnId="{81F3A440-F74B-451A-9AF0-D24375F01BA2}">
      <dgm:prSet/>
      <dgm:spPr/>
      <dgm:t>
        <a:bodyPr/>
        <a:lstStyle/>
        <a:p>
          <a:endParaRPr lang="en-GB">
            <a:latin typeface="+mn-lt"/>
          </a:endParaRPr>
        </a:p>
      </dgm:t>
    </dgm:pt>
    <dgm:pt modelId="{03BE2AD4-11C1-4E66-AE59-F4460694C307}">
      <dgm:prSet phldrT="[Text]" custT="1"/>
      <dgm:spPr/>
      <dgm:t>
        <a:bodyPr/>
        <a:lstStyle/>
        <a:p>
          <a:pPr>
            <a:lnSpc>
              <a:spcPct val="100000"/>
            </a:lnSpc>
            <a:spcAft>
              <a:spcPts val="0"/>
            </a:spcAft>
          </a:pPr>
          <a:r>
            <a:rPr lang="en-US" sz="2000" b="1" dirty="0" smtClean="0">
              <a:latin typeface="+mn-lt"/>
              <a:ea typeface="+mn-ea"/>
              <a:cs typeface="+mn-cs"/>
            </a:rPr>
            <a:t>ECV Inventory</a:t>
          </a:r>
        </a:p>
      </dgm:t>
    </dgm:pt>
    <dgm:pt modelId="{D6336165-7A25-4982-BB1B-F65BCD41E1BB}" type="parTrans" cxnId="{49236643-10C3-4348-8113-359E00F6D316}">
      <dgm:prSet/>
      <dgm:spPr/>
      <dgm:t>
        <a:bodyPr/>
        <a:lstStyle/>
        <a:p>
          <a:endParaRPr lang="en-GB">
            <a:latin typeface="+mn-lt"/>
          </a:endParaRPr>
        </a:p>
      </dgm:t>
    </dgm:pt>
    <dgm:pt modelId="{D7966891-267D-441C-A23A-F2844423AB82}" type="sibTrans" cxnId="{49236643-10C3-4348-8113-359E00F6D316}">
      <dgm:prSet/>
      <dgm:spPr/>
      <dgm:t>
        <a:bodyPr/>
        <a:lstStyle/>
        <a:p>
          <a:endParaRPr lang="en-GB">
            <a:latin typeface="+mn-lt"/>
          </a:endParaRPr>
        </a:p>
      </dgm:t>
    </dgm:pt>
    <dgm:pt modelId="{9CEF80D4-A7C0-43EB-B1B0-E24049432EF6}">
      <dgm:prSet phldrT="[Text]" custT="1"/>
      <dgm:spPr/>
      <dgm:t>
        <a:bodyPr/>
        <a:lstStyle/>
        <a:p>
          <a:pPr>
            <a:lnSpc>
              <a:spcPct val="100000"/>
            </a:lnSpc>
            <a:spcAft>
              <a:spcPts val="0"/>
            </a:spcAft>
          </a:pPr>
          <a:r>
            <a:rPr lang="en-US" sz="2000" b="1" dirty="0" smtClean="0">
              <a:latin typeface="+mn-lt"/>
              <a:ea typeface="+mn-ea"/>
              <a:cs typeface="+mn-cs"/>
            </a:rPr>
            <a:t>Gap Analysis &amp; Recommendations</a:t>
          </a:r>
        </a:p>
      </dgm:t>
    </dgm:pt>
    <dgm:pt modelId="{67964CEE-BAEC-40E8-8A62-A41C1D4CCAF4}" type="parTrans" cxnId="{61AE18C8-4A72-416A-AF06-028758019905}">
      <dgm:prSet/>
      <dgm:spPr/>
      <dgm:t>
        <a:bodyPr/>
        <a:lstStyle/>
        <a:p>
          <a:endParaRPr lang="en-GB">
            <a:latin typeface="+mn-lt"/>
          </a:endParaRPr>
        </a:p>
      </dgm:t>
    </dgm:pt>
    <dgm:pt modelId="{D91FAEB6-2667-452F-8960-C4DD43ADB95A}" type="sibTrans" cxnId="{61AE18C8-4A72-416A-AF06-028758019905}">
      <dgm:prSet/>
      <dgm:spPr/>
      <dgm:t>
        <a:bodyPr/>
        <a:lstStyle/>
        <a:p>
          <a:endParaRPr lang="en-GB">
            <a:latin typeface="+mn-lt"/>
          </a:endParaRPr>
        </a:p>
      </dgm:t>
    </dgm:pt>
    <dgm:pt modelId="{F87A3217-3085-43A8-A5B3-D7EC39F99A29}" type="pres">
      <dgm:prSet presAssocID="{1B8B4ED7-27E9-4839-A789-4390CDC77B04}" presName="cycle" presStyleCnt="0">
        <dgm:presLayoutVars>
          <dgm:dir/>
          <dgm:resizeHandles val="exact"/>
        </dgm:presLayoutVars>
      </dgm:prSet>
      <dgm:spPr/>
      <dgm:t>
        <a:bodyPr/>
        <a:lstStyle/>
        <a:p>
          <a:endParaRPr lang="en-GB"/>
        </a:p>
      </dgm:t>
    </dgm:pt>
    <dgm:pt modelId="{8C169BB0-5BC9-4F3E-882B-CDFC8CAC6073}" type="pres">
      <dgm:prSet presAssocID="{8BADEB07-3ACC-4C7B-87D2-696AD430D170}" presName="dummy" presStyleCnt="0"/>
      <dgm:spPr/>
      <dgm:t>
        <a:bodyPr/>
        <a:lstStyle/>
        <a:p>
          <a:endParaRPr lang="en-GB"/>
        </a:p>
      </dgm:t>
    </dgm:pt>
    <dgm:pt modelId="{6A5A7D54-93DF-4825-BBAE-F18086080926}" type="pres">
      <dgm:prSet presAssocID="{8BADEB07-3ACC-4C7B-87D2-696AD430D170}" presName="node" presStyleLbl="revTx" presStyleIdx="0" presStyleCnt="3" custScaleX="185660" custScaleY="66266" custRadScaleRad="95886" custRadScaleInc="-44815">
        <dgm:presLayoutVars>
          <dgm:bulletEnabled val="1"/>
        </dgm:presLayoutVars>
      </dgm:prSet>
      <dgm:spPr>
        <a:prstGeom prst="rect">
          <a:avLst/>
        </a:prstGeom>
      </dgm:spPr>
      <dgm:t>
        <a:bodyPr/>
        <a:lstStyle/>
        <a:p>
          <a:endParaRPr lang="en-GB"/>
        </a:p>
      </dgm:t>
    </dgm:pt>
    <dgm:pt modelId="{4F1AC640-BDAF-4265-9C03-6E860D5ABA45}" type="pres">
      <dgm:prSet presAssocID="{67277847-D183-4C72-8669-088FE0CDABDD}" presName="sibTrans" presStyleLbl="node1" presStyleIdx="0" presStyleCnt="3" custScaleX="107110" custScaleY="106440" custLinFactNeighborX="8306" custLinFactNeighborY="-2355"/>
      <dgm:spPr/>
      <dgm:t>
        <a:bodyPr/>
        <a:lstStyle/>
        <a:p>
          <a:endParaRPr lang="en-GB"/>
        </a:p>
      </dgm:t>
    </dgm:pt>
    <dgm:pt modelId="{BC1921F6-84E5-413C-9482-666D01A1E1F1}" type="pres">
      <dgm:prSet presAssocID="{03BE2AD4-11C1-4E66-AE59-F4460694C307}" presName="dummy" presStyleCnt="0"/>
      <dgm:spPr/>
      <dgm:t>
        <a:bodyPr/>
        <a:lstStyle/>
        <a:p>
          <a:endParaRPr lang="en-GB"/>
        </a:p>
      </dgm:t>
    </dgm:pt>
    <dgm:pt modelId="{9C1ED992-A0C4-4776-A5A6-1EB60CEC4C55}" type="pres">
      <dgm:prSet presAssocID="{03BE2AD4-11C1-4E66-AE59-F4460694C307}" presName="node" presStyleLbl="revTx" presStyleIdx="1" presStyleCnt="3" custScaleX="139008" custScaleY="46380" custRadScaleRad="140791" custRadScaleInc="-109481">
        <dgm:presLayoutVars>
          <dgm:bulletEnabled val="1"/>
        </dgm:presLayoutVars>
      </dgm:prSet>
      <dgm:spPr/>
      <dgm:t>
        <a:bodyPr/>
        <a:lstStyle/>
        <a:p>
          <a:endParaRPr lang="en-GB"/>
        </a:p>
      </dgm:t>
    </dgm:pt>
    <dgm:pt modelId="{23DB80F0-C87D-4EAD-8571-3526192F68F2}" type="pres">
      <dgm:prSet presAssocID="{D7966891-267D-441C-A23A-F2844423AB82}" presName="sibTrans" presStyleLbl="node1" presStyleIdx="1" presStyleCnt="3" custLinFactNeighborX="-1200" custLinFactNeighborY="10786"/>
      <dgm:spPr/>
      <dgm:t>
        <a:bodyPr/>
        <a:lstStyle/>
        <a:p>
          <a:endParaRPr lang="en-GB"/>
        </a:p>
      </dgm:t>
    </dgm:pt>
    <dgm:pt modelId="{F544D3CF-00A0-4DBE-BFD2-295A845644CD}" type="pres">
      <dgm:prSet presAssocID="{9CEF80D4-A7C0-43EB-B1B0-E24049432EF6}" presName="dummy" presStyleCnt="0"/>
      <dgm:spPr/>
      <dgm:t>
        <a:bodyPr/>
        <a:lstStyle/>
        <a:p>
          <a:endParaRPr lang="en-GB"/>
        </a:p>
      </dgm:t>
    </dgm:pt>
    <dgm:pt modelId="{1C6351DA-5995-4C4B-8635-4AF24C0F7FEF}" type="pres">
      <dgm:prSet presAssocID="{9CEF80D4-A7C0-43EB-B1B0-E24049432EF6}" presName="node" presStyleLbl="revTx" presStyleIdx="2" presStyleCnt="3" custScaleX="142524" custScaleY="58118" custRadScaleRad="75874" custRadScaleInc="-163261">
        <dgm:presLayoutVars>
          <dgm:bulletEnabled val="1"/>
        </dgm:presLayoutVars>
      </dgm:prSet>
      <dgm:spPr/>
      <dgm:t>
        <a:bodyPr/>
        <a:lstStyle/>
        <a:p>
          <a:endParaRPr lang="en-GB"/>
        </a:p>
      </dgm:t>
    </dgm:pt>
    <dgm:pt modelId="{982D81E8-124D-4DCD-9C24-545486E34456}" type="pres">
      <dgm:prSet presAssocID="{D91FAEB6-2667-452F-8960-C4DD43ADB95A}" presName="sibTrans" presStyleLbl="node1" presStyleIdx="2" presStyleCnt="3" custLinFactNeighborX="-80" custLinFactNeighborY="315"/>
      <dgm:spPr/>
      <dgm:t>
        <a:bodyPr/>
        <a:lstStyle/>
        <a:p>
          <a:endParaRPr lang="en-GB"/>
        </a:p>
      </dgm:t>
    </dgm:pt>
  </dgm:ptLst>
  <dgm:cxnLst>
    <dgm:cxn modelId="{D4E7B214-D481-4EF0-8950-6C2AB67FB409}" type="presOf" srcId="{1B8B4ED7-27E9-4839-A789-4390CDC77B04}" destId="{F87A3217-3085-43A8-A5B3-D7EC39F99A29}" srcOrd="0" destOrd="0" presId="urn:microsoft.com/office/officeart/2005/8/layout/cycle1"/>
    <dgm:cxn modelId="{0E474467-8106-42E6-872B-F683F60C15AF}" type="presOf" srcId="{03BE2AD4-11C1-4E66-AE59-F4460694C307}" destId="{9C1ED992-A0C4-4776-A5A6-1EB60CEC4C55}" srcOrd="0" destOrd="0" presId="urn:microsoft.com/office/officeart/2005/8/layout/cycle1"/>
    <dgm:cxn modelId="{C201B9A5-E965-401D-A29E-49A60ABD22BE}" type="presOf" srcId="{8BADEB07-3ACC-4C7B-87D2-696AD430D170}" destId="{6A5A7D54-93DF-4825-BBAE-F18086080926}" srcOrd="0" destOrd="0" presId="urn:microsoft.com/office/officeart/2005/8/layout/cycle1"/>
    <dgm:cxn modelId="{86DA4DF1-1CCB-4948-A0EE-09BA4BDF6D6F}" type="presOf" srcId="{D7966891-267D-441C-A23A-F2844423AB82}" destId="{23DB80F0-C87D-4EAD-8571-3526192F68F2}" srcOrd="0" destOrd="0" presId="urn:microsoft.com/office/officeart/2005/8/layout/cycle1"/>
    <dgm:cxn modelId="{81F3A440-F74B-451A-9AF0-D24375F01BA2}" srcId="{1B8B4ED7-27E9-4839-A789-4390CDC77B04}" destId="{8BADEB07-3ACC-4C7B-87D2-696AD430D170}" srcOrd="0" destOrd="0" parTransId="{C3F519E1-27B9-4E2E-8AFA-31B7A90F156D}" sibTransId="{67277847-D183-4C72-8669-088FE0CDABDD}"/>
    <dgm:cxn modelId="{49236643-10C3-4348-8113-359E00F6D316}" srcId="{1B8B4ED7-27E9-4839-A789-4390CDC77B04}" destId="{03BE2AD4-11C1-4E66-AE59-F4460694C307}" srcOrd="1" destOrd="0" parTransId="{D6336165-7A25-4982-BB1B-F65BCD41E1BB}" sibTransId="{D7966891-267D-441C-A23A-F2844423AB82}"/>
    <dgm:cxn modelId="{61AE18C8-4A72-416A-AF06-028758019905}" srcId="{1B8B4ED7-27E9-4839-A789-4390CDC77B04}" destId="{9CEF80D4-A7C0-43EB-B1B0-E24049432EF6}" srcOrd="2" destOrd="0" parTransId="{67964CEE-BAEC-40E8-8A62-A41C1D4CCAF4}" sibTransId="{D91FAEB6-2667-452F-8960-C4DD43ADB95A}"/>
    <dgm:cxn modelId="{7562B9AB-2347-416F-85B4-79185AF206D1}" type="presOf" srcId="{9CEF80D4-A7C0-43EB-B1B0-E24049432EF6}" destId="{1C6351DA-5995-4C4B-8635-4AF24C0F7FEF}" srcOrd="0" destOrd="0" presId="urn:microsoft.com/office/officeart/2005/8/layout/cycle1"/>
    <dgm:cxn modelId="{B0124833-E634-4401-8FF5-709C6E3ACFF4}" type="presOf" srcId="{67277847-D183-4C72-8669-088FE0CDABDD}" destId="{4F1AC640-BDAF-4265-9C03-6E860D5ABA45}" srcOrd="0" destOrd="0" presId="urn:microsoft.com/office/officeart/2005/8/layout/cycle1"/>
    <dgm:cxn modelId="{431FA5DD-FEC6-4D17-93C8-6D75A65E90A5}" type="presOf" srcId="{D91FAEB6-2667-452F-8960-C4DD43ADB95A}" destId="{982D81E8-124D-4DCD-9C24-545486E34456}" srcOrd="0" destOrd="0" presId="urn:microsoft.com/office/officeart/2005/8/layout/cycle1"/>
    <dgm:cxn modelId="{50BB18B3-048B-4CDD-81E4-75B16428F58B}" type="presParOf" srcId="{F87A3217-3085-43A8-A5B3-D7EC39F99A29}" destId="{8C169BB0-5BC9-4F3E-882B-CDFC8CAC6073}" srcOrd="0" destOrd="0" presId="urn:microsoft.com/office/officeart/2005/8/layout/cycle1"/>
    <dgm:cxn modelId="{FA9B3A39-F1DB-4194-8F28-CBF118ACD044}" type="presParOf" srcId="{F87A3217-3085-43A8-A5B3-D7EC39F99A29}" destId="{6A5A7D54-93DF-4825-BBAE-F18086080926}" srcOrd="1" destOrd="0" presId="urn:microsoft.com/office/officeart/2005/8/layout/cycle1"/>
    <dgm:cxn modelId="{AFF6E98F-8AAD-4AEC-87F2-41CE5286EA2F}" type="presParOf" srcId="{F87A3217-3085-43A8-A5B3-D7EC39F99A29}" destId="{4F1AC640-BDAF-4265-9C03-6E860D5ABA45}" srcOrd="2" destOrd="0" presId="urn:microsoft.com/office/officeart/2005/8/layout/cycle1"/>
    <dgm:cxn modelId="{5BFC958D-892A-4C54-84D3-510190756251}" type="presParOf" srcId="{F87A3217-3085-43A8-A5B3-D7EC39F99A29}" destId="{BC1921F6-84E5-413C-9482-666D01A1E1F1}" srcOrd="3" destOrd="0" presId="urn:microsoft.com/office/officeart/2005/8/layout/cycle1"/>
    <dgm:cxn modelId="{65CDFBC3-B71F-400E-A70E-030BE823D59B}" type="presParOf" srcId="{F87A3217-3085-43A8-A5B3-D7EC39F99A29}" destId="{9C1ED992-A0C4-4776-A5A6-1EB60CEC4C55}" srcOrd="4" destOrd="0" presId="urn:microsoft.com/office/officeart/2005/8/layout/cycle1"/>
    <dgm:cxn modelId="{C9292462-5004-4AD3-A76C-92C371B0CC60}" type="presParOf" srcId="{F87A3217-3085-43A8-A5B3-D7EC39F99A29}" destId="{23DB80F0-C87D-4EAD-8571-3526192F68F2}" srcOrd="5" destOrd="0" presId="urn:microsoft.com/office/officeart/2005/8/layout/cycle1"/>
    <dgm:cxn modelId="{F4242444-24C6-4BE3-8C36-DE860C4E2078}" type="presParOf" srcId="{F87A3217-3085-43A8-A5B3-D7EC39F99A29}" destId="{F544D3CF-00A0-4DBE-BFD2-295A845644CD}" srcOrd="6" destOrd="0" presId="urn:microsoft.com/office/officeart/2005/8/layout/cycle1"/>
    <dgm:cxn modelId="{12B49206-BF2F-4271-A826-DE20C115D678}" type="presParOf" srcId="{F87A3217-3085-43A8-A5B3-D7EC39F99A29}" destId="{1C6351DA-5995-4C4B-8635-4AF24C0F7FEF}" srcOrd="7" destOrd="0" presId="urn:microsoft.com/office/officeart/2005/8/layout/cycle1"/>
    <dgm:cxn modelId="{06C786E7-2887-41CC-AE56-4726B32F6CAF}" type="presParOf" srcId="{F87A3217-3085-43A8-A5B3-D7EC39F99A29}" destId="{982D81E8-124D-4DCD-9C24-545486E34456}" srcOrd="8"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5A7D54-93DF-4825-BBAE-F18086080926}">
      <dsp:nvSpPr>
        <dsp:cNvPr id="0" name=""/>
        <dsp:cNvSpPr/>
      </dsp:nvSpPr>
      <dsp:spPr>
        <a:xfrm>
          <a:off x="2413928" y="470185"/>
          <a:ext cx="2975601" cy="1062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latin typeface="+mn-lt"/>
              <a:ea typeface="+mn-ea"/>
              <a:cs typeface="+mn-cs"/>
            </a:rPr>
            <a:t>Action Plan &amp; Creation of conditions to deliver CDRs</a:t>
          </a:r>
          <a:endParaRPr lang="en-GB" sz="2000" b="1" kern="1200" dirty="0">
            <a:latin typeface="+mn-lt"/>
          </a:endParaRPr>
        </a:p>
      </dsp:txBody>
      <dsp:txXfrm>
        <a:off x="2413928" y="470185"/>
        <a:ext cx="2975601" cy="1062055"/>
      </dsp:txXfrm>
    </dsp:sp>
    <dsp:sp modelId="{4F1AC640-BDAF-4265-9C03-6E860D5ABA45}">
      <dsp:nvSpPr>
        <dsp:cNvPr id="0" name=""/>
        <dsp:cNvSpPr/>
      </dsp:nvSpPr>
      <dsp:spPr>
        <a:xfrm>
          <a:off x="1569758" y="625622"/>
          <a:ext cx="4063321" cy="4037904"/>
        </a:xfrm>
        <a:prstGeom prst="circularArrow">
          <a:avLst>
            <a:gd name="adj1" fmla="val 8238"/>
            <a:gd name="adj2" fmla="val 575255"/>
            <a:gd name="adj3" fmla="val 755678"/>
            <a:gd name="adj4" fmla="val 18572398"/>
            <a:gd name="adj5" fmla="val 9611"/>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9C1ED992-A0C4-4776-A5A6-1EB60CEC4C55}">
      <dsp:nvSpPr>
        <dsp:cNvPr id="0" name=""/>
        <dsp:cNvSpPr/>
      </dsp:nvSpPr>
      <dsp:spPr>
        <a:xfrm>
          <a:off x="3304825" y="3322226"/>
          <a:ext cx="2227902" cy="7433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100000"/>
            </a:lnSpc>
            <a:spcBef>
              <a:spcPct val="0"/>
            </a:spcBef>
            <a:spcAft>
              <a:spcPts val="0"/>
            </a:spcAft>
          </a:pPr>
          <a:r>
            <a:rPr lang="en-US" sz="2000" b="1" kern="1200" dirty="0" smtClean="0">
              <a:latin typeface="+mn-lt"/>
              <a:ea typeface="+mn-ea"/>
              <a:cs typeface="+mn-cs"/>
            </a:rPr>
            <a:t>ECV Inventory</a:t>
          </a:r>
        </a:p>
      </dsp:txBody>
      <dsp:txXfrm>
        <a:off x="3304825" y="3322226"/>
        <a:ext cx="2227902" cy="743339"/>
      </dsp:txXfrm>
    </dsp:sp>
    <dsp:sp modelId="{23DB80F0-C87D-4EAD-8571-3526192F68F2}">
      <dsp:nvSpPr>
        <dsp:cNvPr id="0" name=""/>
        <dsp:cNvSpPr/>
      </dsp:nvSpPr>
      <dsp:spPr>
        <a:xfrm>
          <a:off x="2045963" y="1022491"/>
          <a:ext cx="3793596" cy="3793596"/>
        </a:xfrm>
        <a:prstGeom prst="circularArrow">
          <a:avLst>
            <a:gd name="adj1" fmla="val 8238"/>
            <a:gd name="adj2" fmla="val 575255"/>
            <a:gd name="adj3" fmla="val 8500580"/>
            <a:gd name="adj4" fmla="val 5605057"/>
            <a:gd name="adj5" fmla="val 9611"/>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1C6351DA-5995-4C4B-8635-4AF24C0F7FEF}">
      <dsp:nvSpPr>
        <dsp:cNvPr id="0" name=""/>
        <dsp:cNvSpPr/>
      </dsp:nvSpPr>
      <dsp:spPr>
        <a:xfrm>
          <a:off x="793550" y="2327803"/>
          <a:ext cx="2284253" cy="931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100000"/>
            </a:lnSpc>
            <a:spcBef>
              <a:spcPct val="0"/>
            </a:spcBef>
            <a:spcAft>
              <a:spcPts val="0"/>
            </a:spcAft>
          </a:pPr>
          <a:r>
            <a:rPr lang="en-US" sz="2000" b="1" kern="1200" dirty="0" smtClean="0">
              <a:latin typeface="+mn-lt"/>
              <a:ea typeface="+mn-ea"/>
              <a:cs typeface="+mn-cs"/>
            </a:rPr>
            <a:t>Gap Analysis &amp; Recommendations</a:t>
          </a:r>
        </a:p>
      </dsp:txBody>
      <dsp:txXfrm>
        <a:off x="793550" y="2327803"/>
        <a:ext cx="2284253" cy="931466"/>
      </dsp:txXfrm>
    </dsp:sp>
    <dsp:sp modelId="{982D81E8-124D-4DCD-9C24-545486E34456}">
      <dsp:nvSpPr>
        <dsp:cNvPr id="0" name=""/>
        <dsp:cNvSpPr/>
      </dsp:nvSpPr>
      <dsp:spPr>
        <a:xfrm>
          <a:off x="1362886" y="119518"/>
          <a:ext cx="3793596" cy="3793596"/>
        </a:xfrm>
        <a:prstGeom prst="circularArrow">
          <a:avLst>
            <a:gd name="adj1" fmla="val 8238"/>
            <a:gd name="adj2" fmla="val 575255"/>
            <a:gd name="adj3" fmla="val 13644425"/>
            <a:gd name="adj4" fmla="val 10081211"/>
            <a:gd name="adj5" fmla="val 9611"/>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7BE86E-1F7C-4B78-8575-52A85DAECF2A}" type="datetimeFigureOut">
              <a:rPr lang="en-GB" smtClean="0"/>
              <a:t>20/03/2019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C2BCD1-BFF4-4B49-A33B-7DCC62265A36}" type="slidenum">
              <a:rPr lang="en-GB" smtClean="0"/>
              <a:t>‹#›</a:t>
            </a:fld>
            <a:endParaRPr lang="en-GB"/>
          </a:p>
        </p:txBody>
      </p:sp>
    </p:spTree>
    <p:extLst>
      <p:ext uri="{BB962C8B-B14F-4D97-AF65-F5344CB8AC3E}">
        <p14:creationId xmlns:p14="http://schemas.microsoft.com/office/powerpoint/2010/main" val="323317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ceos.org/agencies/" TargetMode="External"/><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hyperlink" Target="http://www.eohandbook.com/eohb2012/case_studies_global_forest_observations_for_carbon_tracking.html"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0" i="0" kern="1200" dirty="0" smtClean="0">
                <a:solidFill>
                  <a:schemeClr val="tx1"/>
                </a:solidFill>
                <a:effectLst/>
                <a:latin typeface="+mn-lt"/>
                <a:ea typeface="+mn-ea"/>
                <a:cs typeface="+mn-cs"/>
              </a:rPr>
              <a:t>CEOS (the Committee on Earth Observation Satellites): </a:t>
            </a:r>
            <a:r>
              <a:rPr lang="en-GB" sz="1200" b="1" i="0" kern="1200" dirty="0" smtClean="0">
                <a:solidFill>
                  <a:schemeClr val="tx1"/>
                </a:solidFill>
                <a:effectLst/>
                <a:latin typeface="+mn-lt"/>
                <a:ea typeface="+mn-ea"/>
                <a:cs typeface="+mn-cs"/>
              </a:rPr>
              <a:t>September, 1984</a:t>
            </a:r>
            <a:r>
              <a:rPr lang="en-GB" sz="1200" b="0" i="0"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 is made up of </a:t>
            </a:r>
            <a:r>
              <a:rPr lang="en-US" sz="1200" b="0" i="0" u="none" strike="noStrike" kern="1200" dirty="0" smtClean="0">
                <a:solidFill>
                  <a:schemeClr val="tx1"/>
                </a:solidFill>
                <a:effectLst/>
                <a:latin typeface="+mn-lt"/>
                <a:ea typeface="+mn-ea"/>
                <a:cs typeface="+mn-cs"/>
                <a:hlinkClick r:id="rId3"/>
              </a:rPr>
              <a:t>55 Agencies</a:t>
            </a:r>
            <a:r>
              <a:rPr lang="en-US" sz="1200" b="0" i="0" kern="1200" dirty="0" smtClean="0">
                <a:solidFill>
                  <a:schemeClr val="tx1"/>
                </a:solidFill>
                <a:effectLst/>
                <a:latin typeface="+mn-lt"/>
                <a:ea typeface="+mn-ea"/>
                <a:cs typeface="+mn-cs"/>
              </a:rPr>
              <a:t> from all around the world committed to coordinating their satellite Earth observation programs and sharing data for a more sustainable and prosperous future. These satellite observations are critical for environmental monitoring, meteorology, disaster response, agriculture and many other applications (take a look at these </a:t>
            </a:r>
            <a:r>
              <a:rPr lang="en-US" sz="1200" b="0" i="0" u="none" strike="noStrike" kern="1200" dirty="0" smtClean="0">
                <a:solidFill>
                  <a:schemeClr val="tx1"/>
                </a:solidFill>
                <a:effectLst/>
                <a:latin typeface="+mn-lt"/>
                <a:ea typeface="+mn-ea"/>
                <a:cs typeface="+mn-cs"/>
                <a:hlinkClick r:id="rId4"/>
              </a:rPr>
              <a:t>case studies</a:t>
            </a:r>
            <a:r>
              <a:rPr lang="en-US" sz="1200" b="0" i="0" kern="1200" dirty="0" smtClean="0">
                <a:solidFill>
                  <a:schemeClr val="tx1"/>
                </a:solidFill>
                <a:effectLst/>
                <a:latin typeface="+mn-lt"/>
                <a:ea typeface="+mn-ea"/>
                <a:cs typeface="+mn-cs"/>
              </a:rPr>
              <a:t>) that can improve life on Earth and save lives.</a:t>
            </a:r>
          </a:p>
          <a:p>
            <a:pPr fontAlgn="base"/>
            <a:r>
              <a:rPr lang="en-US" sz="1200" b="0" i="0" kern="1200" dirty="0" smtClean="0">
                <a:solidFill>
                  <a:schemeClr val="tx1"/>
                </a:solidFill>
                <a:effectLst/>
                <a:latin typeface="+mn-lt"/>
                <a:ea typeface="+mn-ea"/>
                <a:cs typeface="+mn-cs"/>
              </a:rPr>
              <a:t>CEOS organizations currently operate </a:t>
            </a:r>
            <a:r>
              <a:rPr lang="en-US" sz="1200" b="1" i="0" kern="1200" dirty="0" smtClean="0">
                <a:solidFill>
                  <a:schemeClr val="tx1"/>
                </a:solidFill>
                <a:effectLst/>
                <a:latin typeface="+mn-lt"/>
                <a:ea typeface="+mn-ea"/>
                <a:cs typeface="+mn-cs"/>
              </a:rPr>
              <a:t>112 satellites</a:t>
            </a:r>
            <a:r>
              <a:rPr lang="en-US" sz="1200" b="0" i="0" kern="1200" dirty="0" smtClean="0">
                <a:solidFill>
                  <a:schemeClr val="tx1"/>
                </a:solidFill>
                <a:effectLst/>
                <a:latin typeface="+mn-lt"/>
                <a:ea typeface="+mn-ea"/>
                <a:cs typeface="+mn-cs"/>
              </a:rPr>
              <a:t>. These satellites and their related systems operate simultaneously and serve both interdisciplinary and international activities; therefore, international discussion and cooperation are critical to their success.</a:t>
            </a:r>
          </a:p>
          <a:p>
            <a:endParaRPr lang="en-GB" dirty="0" smtClean="0"/>
          </a:p>
          <a:p>
            <a:r>
              <a:rPr lang="en-US" sz="1200" b="0" i="0" kern="1200" dirty="0" smtClean="0">
                <a:solidFill>
                  <a:schemeClr val="tx1"/>
                </a:solidFill>
                <a:effectLst/>
                <a:latin typeface="+mn-lt"/>
                <a:ea typeface="+mn-ea"/>
                <a:cs typeface="+mn-cs"/>
              </a:rPr>
              <a:t>CGMS: </a:t>
            </a:r>
            <a:r>
              <a:rPr lang="en-GB" sz="1200" b="1" i="0" kern="1200" dirty="0" smtClean="0">
                <a:solidFill>
                  <a:schemeClr val="tx1"/>
                </a:solidFill>
                <a:effectLst/>
                <a:latin typeface="+mn-lt"/>
                <a:ea typeface="+mn-ea"/>
                <a:cs typeface="+mn-cs"/>
              </a:rPr>
              <a:t>19 September 1972</a:t>
            </a:r>
            <a:r>
              <a:rPr lang="en-GB" sz="1200" b="0" i="0" kern="1200" dirty="0" smtClean="0">
                <a:solidFill>
                  <a:schemeClr val="tx1"/>
                </a:solidFill>
                <a:effectLst/>
                <a:latin typeface="+mn-lt"/>
                <a:ea typeface="+mn-ea"/>
                <a:cs typeface="+mn-cs"/>
              </a:rPr>
              <a:t>, </a:t>
            </a:r>
            <a:r>
              <a:rPr lang="en-US" sz="1200" b="1" i="0" kern="1200" dirty="0" smtClean="0">
                <a:solidFill>
                  <a:schemeClr val="tx1"/>
                </a:solidFill>
                <a:effectLst/>
                <a:latin typeface="+mn-lt"/>
                <a:ea typeface="+mn-ea"/>
                <a:cs typeface="+mn-cs"/>
              </a:rPr>
              <a:t>16 members + 6 observers</a:t>
            </a:r>
            <a:r>
              <a:rPr lang="en-US" sz="1200" b="0" i="0" kern="1200" dirty="0" smtClean="0">
                <a:solidFill>
                  <a:schemeClr val="tx1"/>
                </a:solidFill>
                <a:effectLst/>
                <a:latin typeface="+mn-lt"/>
                <a:ea typeface="+mn-ea"/>
                <a:cs typeface="+mn-cs"/>
              </a:rPr>
              <a:t>,</a:t>
            </a:r>
            <a:r>
              <a:rPr lang="en-US" sz="1200" b="0" i="0" kern="1200" baseline="0" dirty="0" smtClean="0">
                <a:solidFill>
                  <a:schemeClr val="tx1"/>
                </a:solidFill>
                <a:effectLst/>
                <a:latin typeface="+mn-lt"/>
                <a:ea typeface="+mn-ea"/>
                <a:cs typeface="+mn-cs"/>
              </a:rPr>
              <a:t> coordinates the meteorological observing system. T</a:t>
            </a:r>
            <a:r>
              <a:rPr lang="en-US" sz="1200" b="0" i="0" kern="1200" dirty="0" smtClean="0">
                <a:solidFill>
                  <a:schemeClr val="tx1"/>
                </a:solidFill>
                <a:effectLst/>
                <a:latin typeface="+mn-lt"/>
                <a:ea typeface="+mn-ea"/>
                <a:cs typeface="+mn-cs"/>
              </a:rPr>
              <a:t>he main goals of the coordination activities of the Coordination Group for Meteorological Satellites are to support operational weather monitoring and forecasting as well as climate monitoring, in response to requirements formulated by WMO, its </a:t>
            </a:r>
            <a:r>
              <a:rPr lang="en-US" sz="1200" b="0" i="0" kern="1200" dirty="0" err="1" smtClean="0">
                <a:solidFill>
                  <a:schemeClr val="tx1"/>
                </a:solidFill>
                <a:effectLst/>
                <a:latin typeface="+mn-lt"/>
                <a:ea typeface="+mn-ea"/>
                <a:cs typeface="+mn-cs"/>
              </a:rPr>
              <a:t>programmes</a:t>
            </a:r>
            <a:r>
              <a:rPr lang="en-US" sz="1200" b="0" i="0" kern="1200" dirty="0" smtClean="0">
                <a:solidFill>
                  <a:schemeClr val="tx1"/>
                </a:solidFill>
                <a:effectLst/>
                <a:latin typeface="+mn-lt"/>
                <a:ea typeface="+mn-ea"/>
                <a:cs typeface="+mn-cs"/>
              </a:rPr>
              <a:t> and other </a:t>
            </a:r>
            <a:r>
              <a:rPr lang="en-US" sz="1200" b="0" i="0" kern="1200" dirty="0" err="1" smtClean="0">
                <a:solidFill>
                  <a:schemeClr val="tx1"/>
                </a:solidFill>
                <a:effectLst/>
                <a:latin typeface="+mn-lt"/>
                <a:ea typeface="+mn-ea"/>
                <a:cs typeface="+mn-cs"/>
              </a:rPr>
              <a:t>programmes</a:t>
            </a:r>
            <a:r>
              <a:rPr lang="en-US" sz="1200" b="0" i="0" kern="1200" dirty="0" smtClean="0">
                <a:solidFill>
                  <a:schemeClr val="tx1"/>
                </a:solidFill>
                <a:effectLst/>
                <a:latin typeface="+mn-lt"/>
                <a:ea typeface="+mn-ea"/>
                <a:cs typeface="+mn-cs"/>
              </a:rPr>
              <a:t> jointly supported by WMO and other international agencies.</a:t>
            </a:r>
            <a:endParaRPr lang="en-GB" dirty="0"/>
          </a:p>
        </p:txBody>
      </p:sp>
      <p:sp>
        <p:nvSpPr>
          <p:cNvPr id="4" name="Slide Number Placeholder 3"/>
          <p:cNvSpPr>
            <a:spLocks noGrp="1"/>
          </p:cNvSpPr>
          <p:nvPr>
            <p:ph type="sldNum" sz="quarter" idx="10"/>
          </p:nvPr>
        </p:nvSpPr>
        <p:spPr/>
        <p:txBody>
          <a:bodyPr/>
          <a:lstStyle/>
          <a:p>
            <a:fld id="{0D211BCD-6F5B-C84D-8005-0C8CF2D2BA52}"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1652883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57188" marR="0" lvl="0" indent="-357188" algn="l" defTabSz="914400" rtl="0" eaLnBrk="0" fontAlgn="base" latinLnBrk="0" hangingPunct="0">
              <a:lnSpc>
                <a:spcPct val="100000"/>
              </a:lnSpc>
              <a:spcBef>
                <a:spcPct val="0"/>
              </a:spcBef>
              <a:spcAft>
                <a:spcPct val="0"/>
              </a:spcAft>
              <a:buClrTx/>
              <a:buSzTx/>
              <a:buFontTx/>
              <a:buChar char="•"/>
              <a:tabLst/>
            </a:pPr>
            <a:r>
              <a:rPr kumimoji="0" lang="en-GB"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An assessment of ECVs and their ECV Products where no data records exist or are not planned. ECV Products provide further detail of specific geophysical quantities that can be derived from satellite measurements;</a:t>
            </a:r>
            <a:endParaRPr kumimoji="0" lang="en-GB" altLang="en-US" sz="1200" b="0" i="0" u="none" strike="noStrike" cap="none" normalizeH="0" baseline="0" dirty="0" smtClean="0">
              <a:ln>
                <a:noFill/>
              </a:ln>
              <a:solidFill>
                <a:schemeClr val="tx1"/>
              </a:solidFill>
              <a:effectLst/>
              <a:latin typeface="Arial" panose="020B0604020202020204" pitchFamily="34" charset="0"/>
            </a:endParaRPr>
          </a:p>
          <a:p>
            <a:pPr marL="357188" marR="0" lvl="0" indent="-357188" algn="l" defTabSz="914400" rtl="0" eaLnBrk="0" fontAlgn="base" latinLnBrk="0" hangingPunct="0">
              <a:lnSpc>
                <a:spcPct val="100000"/>
              </a:lnSpc>
              <a:spcBef>
                <a:spcPct val="0"/>
              </a:spcBef>
              <a:spcAft>
                <a:spcPct val="0"/>
              </a:spcAft>
              <a:buClrTx/>
              <a:buSzTx/>
              <a:buFontTx/>
              <a:buChar char="•"/>
              <a:tabLst/>
            </a:pPr>
            <a:r>
              <a:rPr kumimoji="0" lang="en-GB"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An assessment of the existing and planned climate data records with respect to the fulfilment of that criteria, published by GCOS, that provides guidance to climate data record providers on the sustainable process to generate CDRs, and on the quality required to be able to serve known climate applications. The analysis has been performed for all GCOS ECVs and their ECV Products. The ECV Inventory was designed to assess against GCOS criteria in [RD-1], [RD-2] and [RD-8], but not systematically against [RD-7];</a:t>
            </a:r>
            <a:endParaRPr kumimoji="0" lang="en-GB" altLang="en-US" sz="1200" b="0" i="0" u="none" strike="noStrike" cap="none" normalizeH="0" baseline="0" dirty="0" smtClean="0">
              <a:ln>
                <a:noFill/>
              </a:ln>
              <a:solidFill>
                <a:schemeClr val="tx1"/>
              </a:solidFill>
              <a:effectLst/>
              <a:latin typeface="Arial" panose="020B0604020202020204" pitchFamily="34" charset="0"/>
            </a:endParaRPr>
          </a:p>
          <a:p>
            <a:pPr marL="357188" marR="0" lvl="0" indent="-357188" algn="l" defTabSz="914400" rtl="0" eaLnBrk="0" fontAlgn="base" latinLnBrk="0" hangingPunct="0">
              <a:lnSpc>
                <a:spcPct val="100000"/>
              </a:lnSpc>
              <a:spcBef>
                <a:spcPct val="0"/>
              </a:spcBef>
              <a:spcAft>
                <a:spcPct val="0"/>
              </a:spcAft>
              <a:buClrTx/>
              <a:buSzTx/>
              <a:buFontTx/>
              <a:buChar char="•"/>
              <a:tabLst/>
            </a:pPr>
            <a:r>
              <a:rPr kumimoji="0" lang="en-GB"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An assessment of 8 ECVs (Carbon Dioxide, Methane, Precipitation, Sea Surface Temperature, Sea Surface Salinity, Land Surface Temperature, Leaf Area Index, and Above-ground Biomass) and their associated ECV Products with respect to a more optimised use of past and current satellite measurements and an analysis of missing measurements in the future, which would prevent the generation of CDRs for specific ECV Products</a:t>
            </a:r>
            <a:r>
              <a:rPr kumimoji="0" lang="en-GB" altLang="en-US" sz="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t>
            </a:r>
            <a:endParaRPr kumimoji="0" lang="en-GB" altLang="en-US" sz="1100" b="0" i="0" u="none" strike="noStrike" cap="none" normalizeH="0" baseline="0" dirty="0" smtClean="0">
              <a:ln>
                <a:noFill/>
              </a:ln>
              <a:solidFill>
                <a:schemeClr val="tx1"/>
              </a:solidFill>
              <a:effectLst/>
              <a:latin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76C2BCD1-BFF4-4B49-A33B-7DCC62265A36}" type="slidenum">
              <a:rPr lang="en-GB" smtClean="0"/>
              <a:t>3</a:t>
            </a:fld>
            <a:endParaRPr lang="en-GB"/>
          </a:p>
        </p:txBody>
      </p:sp>
    </p:spTree>
    <p:extLst>
      <p:ext uri="{BB962C8B-B14F-4D97-AF65-F5344CB8AC3E}">
        <p14:creationId xmlns:p14="http://schemas.microsoft.com/office/powerpoint/2010/main" val="333329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GB" dirty="0" smtClean="0"/>
              <a:t>Click to edit Master subtitle style</a:t>
            </a:r>
            <a:endParaRPr lang="en-US" dirty="0"/>
          </a:p>
        </p:txBody>
      </p:sp>
    </p:spTree>
    <p:extLst>
      <p:ext uri="{BB962C8B-B14F-4D97-AF65-F5344CB8AC3E}">
        <p14:creationId xmlns:p14="http://schemas.microsoft.com/office/powerpoint/2010/main" val="131046418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1761554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3897064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360774444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GB" smtClean="0"/>
              <a:t>Click to edit Master text styles</a:t>
            </a:r>
          </a:p>
        </p:txBody>
      </p:sp>
    </p:spTree>
    <p:extLst>
      <p:ext uri="{BB962C8B-B14F-4D97-AF65-F5344CB8AC3E}">
        <p14:creationId xmlns:p14="http://schemas.microsoft.com/office/powerpoint/2010/main" val="3129686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787264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609600" y="1535113"/>
            <a:ext cx="5386917" cy="63976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2231856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Tree>
    <p:extLst>
      <p:ext uri="{BB962C8B-B14F-4D97-AF65-F5344CB8AC3E}">
        <p14:creationId xmlns:p14="http://schemas.microsoft.com/office/powerpoint/2010/main" val="310907181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2282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49"/>
            <a:ext cx="4011084" cy="1162051"/>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4766735"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609601" y="1435102"/>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GB" smtClean="0"/>
              <a:t>Click to edit Master text styles</a:t>
            </a:r>
          </a:p>
        </p:txBody>
      </p:sp>
    </p:spTree>
    <p:extLst>
      <p:ext uri="{BB962C8B-B14F-4D97-AF65-F5344CB8AC3E}">
        <p14:creationId xmlns:p14="http://schemas.microsoft.com/office/powerpoint/2010/main" val="4241996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GB" smtClean="0"/>
              <a:t>Drag picture to placeholder or click icon to add</a:t>
            </a:r>
            <a:endParaRPr lang="en-US"/>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GB" smtClean="0"/>
              <a:t>Click to edit Master text styles</a:t>
            </a:r>
          </a:p>
        </p:txBody>
      </p:sp>
    </p:spTree>
    <p:extLst>
      <p:ext uri="{BB962C8B-B14F-4D97-AF65-F5344CB8AC3E}">
        <p14:creationId xmlns:p14="http://schemas.microsoft.com/office/powerpoint/2010/main" val="3932640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6210189"/>
            <a:ext cx="12192000" cy="647812"/>
          </a:xfrm>
          <a:prstGeom prst="rect">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77"/>
            <a:endParaRPr lang="en-GB">
              <a:solidFill>
                <a:prstClr val="white"/>
              </a:solidFill>
            </a:endParaRPr>
          </a:p>
        </p:txBody>
      </p:sp>
      <p:sp>
        <p:nvSpPr>
          <p:cNvPr id="8" name="Rectangle 7"/>
          <p:cNvSpPr/>
          <p:nvPr/>
        </p:nvSpPr>
        <p:spPr>
          <a:xfrm>
            <a:off x="0" y="0"/>
            <a:ext cx="12192000" cy="1447800"/>
          </a:xfrm>
          <a:prstGeom prst="rect">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77"/>
            <a:endParaRPr lang="en-GB">
              <a:solidFill>
                <a:prstClr val="white"/>
              </a:solidFill>
            </a:endParaRPr>
          </a:p>
        </p:txBody>
      </p:sp>
      <p:sp>
        <p:nvSpPr>
          <p:cNvPr id="2" name="Title Placeholder 1"/>
          <p:cNvSpPr>
            <a:spLocks noGrp="1"/>
          </p:cNvSpPr>
          <p:nvPr>
            <p:ph type="title"/>
          </p:nvPr>
        </p:nvSpPr>
        <p:spPr>
          <a:xfrm>
            <a:off x="1930400" y="148819"/>
            <a:ext cx="8331200" cy="1143000"/>
          </a:xfrm>
          <a:prstGeom prst="rect">
            <a:avLst/>
          </a:prstGeom>
        </p:spPr>
        <p:txBody>
          <a:bodyPr vert="horz" lIns="91440" tIns="45720" rIns="91440" bIns="45720" rtlCol="0" anchor="ctr">
            <a:normAutofit/>
          </a:bodyPr>
          <a:lstStyle/>
          <a:p>
            <a:r>
              <a:rPr lang="en-GB" smtClean="0"/>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pic>
        <p:nvPicPr>
          <p:cNvPr id="7" name="Picture 6"/>
          <p:cNvPicPr>
            <a:picLocks noChangeArrowheads="1"/>
          </p:cNvPicPr>
          <p:nvPr/>
        </p:nvPicPr>
        <p:blipFill>
          <a:blip r:embed="rId13" cstate="print"/>
          <a:srcRect/>
          <a:stretch>
            <a:fillRect/>
          </a:stretch>
        </p:blipFill>
        <p:spPr bwMode="auto">
          <a:xfrm>
            <a:off x="9797" y="202136"/>
            <a:ext cx="1723588" cy="1036369"/>
          </a:xfrm>
          <a:prstGeom prst="rect">
            <a:avLst/>
          </a:prstGeom>
          <a:noFill/>
          <a:ln w="12700">
            <a:noFill/>
            <a:miter lim="800000"/>
            <a:headEnd/>
            <a:tailEnd/>
          </a:ln>
        </p:spPr>
      </p:pic>
      <p:pic>
        <p:nvPicPr>
          <p:cNvPr id="9" name="Picture 8"/>
          <p:cNvPicPr>
            <a:picLocks/>
          </p:cNvPicPr>
          <p:nvPr/>
        </p:nvPicPr>
        <p:blipFill>
          <a:blip r:embed="rId14" cstate="print"/>
          <a:stretch>
            <a:fillRect/>
          </a:stretch>
        </p:blipFill>
        <p:spPr>
          <a:xfrm>
            <a:off x="10677789" y="48319"/>
            <a:ext cx="1344000" cy="1344000"/>
          </a:xfrm>
          <a:prstGeom prst="rect">
            <a:avLst/>
          </a:prstGeom>
        </p:spPr>
      </p:pic>
      <p:sp>
        <p:nvSpPr>
          <p:cNvPr id="12" name="TextBox 11"/>
          <p:cNvSpPr txBox="1"/>
          <p:nvPr userDrawn="1"/>
        </p:nvSpPr>
        <p:spPr>
          <a:xfrm>
            <a:off x="95907" y="6355262"/>
            <a:ext cx="9730730" cy="246221"/>
          </a:xfrm>
          <a:prstGeom prst="rect">
            <a:avLst/>
          </a:prstGeom>
          <a:noFill/>
        </p:spPr>
        <p:txBody>
          <a:bodyPr wrap="square" rtlCol="0">
            <a:spAutoFit/>
          </a:bodyPr>
          <a:lstStyle/>
          <a:p>
            <a:pPr defTabSz="914377" fontAlgn="base">
              <a:spcBef>
                <a:spcPct val="0"/>
              </a:spcBef>
              <a:spcAft>
                <a:spcPct val="0"/>
              </a:spcAft>
            </a:pPr>
            <a:r>
              <a:rPr lang="en-GB" sz="1000" b="1" dirty="0" smtClean="0">
                <a:solidFill>
                  <a:srgbClr val="676A55"/>
                </a:solidFill>
                <a:latin typeface="Tahoma" pitchFamily="34" charset="0"/>
              </a:rPr>
              <a:t>10</a:t>
            </a:r>
            <a:r>
              <a:rPr lang="en-GB" sz="1000" b="1" baseline="30000" dirty="0" smtClean="0">
                <a:solidFill>
                  <a:srgbClr val="676A55"/>
                </a:solidFill>
                <a:latin typeface="Tahoma" pitchFamily="34" charset="0"/>
              </a:rPr>
              <a:t>th</a:t>
            </a:r>
            <a:r>
              <a:rPr lang="en-GB" sz="1000" b="1" dirty="0" smtClean="0">
                <a:solidFill>
                  <a:srgbClr val="676A55"/>
                </a:solidFill>
                <a:latin typeface="Tahoma" pitchFamily="34" charset="0"/>
              </a:rPr>
              <a:t> Session of Joint CEOS/CGMS </a:t>
            </a:r>
            <a:r>
              <a:rPr lang="en-GB" sz="1000" b="1" dirty="0" err="1" smtClean="0">
                <a:solidFill>
                  <a:srgbClr val="676A55"/>
                </a:solidFill>
                <a:latin typeface="Tahoma" pitchFamily="34" charset="0"/>
              </a:rPr>
              <a:t>WGClimate</a:t>
            </a:r>
            <a:r>
              <a:rPr lang="en-GB" sz="1000" b="1" dirty="0" smtClean="0">
                <a:solidFill>
                  <a:srgbClr val="676A55"/>
                </a:solidFill>
                <a:latin typeface="Tahoma" pitchFamily="34" charset="0"/>
              </a:rPr>
              <a:t>, </a:t>
            </a:r>
            <a:r>
              <a:rPr lang="en-GB" sz="1000" b="1" dirty="0" smtClean="0">
                <a:solidFill>
                  <a:srgbClr val="676A55"/>
                </a:solidFill>
                <a:latin typeface="Tahoma" pitchFamily="34" charset="0"/>
              </a:rPr>
              <a:t>18-22</a:t>
            </a:r>
            <a:r>
              <a:rPr lang="en-GB" sz="1000" b="1" baseline="0" dirty="0" smtClean="0">
                <a:solidFill>
                  <a:srgbClr val="676A55"/>
                </a:solidFill>
                <a:latin typeface="Tahoma" pitchFamily="34" charset="0"/>
              </a:rPr>
              <a:t> </a:t>
            </a:r>
            <a:r>
              <a:rPr lang="en-GB" sz="1000" b="1" baseline="0" dirty="0" smtClean="0">
                <a:solidFill>
                  <a:srgbClr val="676A55"/>
                </a:solidFill>
                <a:latin typeface="Tahoma" pitchFamily="34" charset="0"/>
              </a:rPr>
              <a:t>March</a:t>
            </a:r>
            <a:r>
              <a:rPr lang="en-GB" sz="1000" b="1" dirty="0" smtClean="0">
                <a:solidFill>
                  <a:srgbClr val="676A55"/>
                </a:solidFill>
                <a:latin typeface="Tahoma" pitchFamily="34" charset="0"/>
              </a:rPr>
              <a:t> 2019, </a:t>
            </a:r>
            <a:r>
              <a:rPr lang="en-GB" sz="1000" b="1" dirty="0" err="1" smtClean="0">
                <a:solidFill>
                  <a:srgbClr val="676A55"/>
                </a:solidFill>
                <a:latin typeface="Tahoma" pitchFamily="34" charset="0"/>
              </a:rPr>
              <a:t>Es</a:t>
            </a:r>
            <a:r>
              <a:rPr lang="en-GB" sz="1000" b="1" dirty="0" smtClean="0">
                <a:solidFill>
                  <a:srgbClr val="676A55"/>
                </a:solidFill>
                <a:latin typeface="Tahoma" pitchFamily="34" charset="0"/>
              </a:rPr>
              <a:t> </a:t>
            </a:r>
            <a:r>
              <a:rPr lang="en-GB" sz="1000" b="1" dirty="0" err="1" smtClean="0">
                <a:solidFill>
                  <a:srgbClr val="676A55"/>
                </a:solidFill>
                <a:latin typeface="Tahoma" pitchFamily="34" charset="0"/>
              </a:rPr>
              <a:t>Saadi</a:t>
            </a:r>
            <a:r>
              <a:rPr lang="en-GB" sz="1000" b="1" dirty="0" smtClean="0">
                <a:solidFill>
                  <a:srgbClr val="676A55"/>
                </a:solidFill>
                <a:latin typeface="Tahoma" pitchFamily="34" charset="0"/>
              </a:rPr>
              <a:t> Hotel, Marrakech, Morocco</a:t>
            </a:r>
            <a:endParaRPr lang="en-GB" sz="1000" b="1" dirty="0">
              <a:solidFill>
                <a:srgbClr val="676A55"/>
              </a:solidFill>
              <a:latin typeface="Tahoma" pitchFamily="34" charset="0"/>
            </a:endParaRPr>
          </a:p>
        </p:txBody>
      </p:sp>
      <p:pic>
        <p:nvPicPr>
          <p:cNvPr id="13" name="Picture 12"/>
          <p:cNvPicPr>
            <a:picLocks/>
          </p:cNvPicPr>
          <p:nvPr userDrawn="1"/>
        </p:nvPicPr>
        <p:blipFill>
          <a:blip r:embed="rId15" cstate="print"/>
          <a:stretch>
            <a:fillRect/>
          </a:stretch>
        </p:blipFill>
        <p:spPr>
          <a:xfrm>
            <a:off x="9829439" y="6252633"/>
            <a:ext cx="2365363" cy="605369"/>
          </a:xfrm>
          <a:prstGeom prst="rect">
            <a:avLst/>
          </a:prstGeom>
        </p:spPr>
      </p:pic>
    </p:spTree>
    <p:extLst>
      <p:ext uri="{BB962C8B-B14F-4D97-AF65-F5344CB8AC3E}">
        <p14:creationId xmlns:p14="http://schemas.microsoft.com/office/powerpoint/2010/main" val="1800655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sldNum="0" hdr="0" dt="0"/>
  <p:txStyles>
    <p:titleStyle>
      <a:lvl1pPr algn="ctr" defTabSz="914377"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914377"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191" y="3361116"/>
            <a:ext cx="184731" cy="461665"/>
          </a:xfrm>
          <a:prstGeom prst="rect">
            <a:avLst/>
          </a:prstGeom>
          <a:noFill/>
        </p:spPr>
        <p:txBody>
          <a:bodyPr wrap="none" rtlCol="0">
            <a:spAutoFit/>
          </a:bodyPr>
          <a:lstStyle/>
          <a:p>
            <a:pPr defTabSz="609585"/>
            <a:endParaRPr lang="en-US" sz="2400" dirty="0">
              <a:solidFill>
                <a:prstClr val="black"/>
              </a:solidFill>
            </a:endParaRPr>
          </a:p>
        </p:txBody>
      </p:sp>
      <p:sp>
        <p:nvSpPr>
          <p:cNvPr id="4" name="Title 3"/>
          <p:cNvSpPr>
            <a:spLocks noGrp="1"/>
          </p:cNvSpPr>
          <p:nvPr>
            <p:ph type="ctrTitle"/>
          </p:nvPr>
        </p:nvSpPr>
        <p:spPr>
          <a:xfrm>
            <a:off x="394139" y="1879661"/>
            <a:ext cx="11524592" cy="1470025"/>
          </a:xfrm>
        </p:spPr>
        <p:txBody>
          <a:bodyPr>
            <a:noAutofit/>
          </a:bodyPr>
          <a:lstStyle/>
          <a:p>
            <a:r>
              <a:rPr lang="en-GB" sz="4533" b="1" dirty="0" smtClean="0"/>
              <a:t>Gap </a:t>
            </a:r>
            <a:r>
              <a:rPr lang="en-GB" sz="4533" b="1" dirty="0" smtClean="0"/>
              <a:t>Analysis </a:t>
            </a:r>
            <a:r>
              <a:rPr lang="en-GB" sz="4533" b="1" dirty="0" smtClean="0"/>
              <a:t>Past and Future</a:t>
            </a:r>
            <a:endParaRPr lang="en-GB" sz="4533" b="1" cap="all" dirty="0"/>
          </a:p>
        </p:txBody>
      </p:sp>
      <p:sp>
        <p:nvSpPr>
          <p:cNvPr id="8" name="Shape 11"/>
          <p:cNvSpPr/>
          <p:nvPr/>
        </p:nvSpPr>
        <p:spPr>
          <a:xfrm>
            <a:off x="394139" y="3506085"/>
            <a:ext cx="7715919" cy="2467923"/>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lstStyle/>
          <a:p>
            <a:pPr>
              <a:lnSpc>
                <a:spcPct val="150000"/>
              </a:lnSpc>
              <a:defRPr>
                <a:solidFill>
                  <a:srgbClr val="000000"/>
                </a:solidFill>
              </a:defRPr>
            </a:pPr>
            <a:r>
              <a:rPr lang="en-GB" sz="2400" b="1" dirty="0" smtClean="0">
                <a:solidFill>
                  <a:srgbClr val="1F497D">
                    <a:lumMod val="60000"/>
                    <a:lumOff val="40000"/>
                  </a:srgbClr>
                </a:solidFill>
                <a:ea typeface="Arial Bold"/>
                <a:cs typeface="Arial Bold"/>
                <a:sym typeface="Arial Bold"/>
              </a:rPr>
              <a:t>Jörg Schulz, Alexandra Nunes, Peter Albert, EUMETSAT</a:t>
            </a:r>
          </a:p>
          <a:p>
            <a:pPr>
              <a:lnSpc>
                <a:spcPct val="150000"/>
              </a:lnSpc>
              <a:defRPr>
                <a:solidFill>
                  <a:srgbClr val="000000"/>
                </a:solidFill>
              </a:defRPr>
            </a:pPr>
            <a:r>
              <a:rPr lang="en-GB" sz="2400" b="1" dirty="0" smtClean="0">
                <a:solidFill>
                  <a:srgbClr val="1F497D">
                    <a:lumMod val="60000"/>
                    <a:lumOff val="40000"/>
                  </a:srgbClr>
                </a:solidFill>
                <a:ea typeface="Arial Bold"/>
                <a:cs typeface="Arial Bold"/>
                <a:sym typeface="Arial Bold"/>
              </a:rPr>
              <a:t>and many contributors to various parts of gap analysis</a:t>
            </a:r>
          </a:p>
        </p:txBody>
      </p:sp>
      <p:pic>
        <p:nvPicPr>
          <p:cNvPr id="7" name="Picture 6" descr="cgms_logo.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76018" y="4498964"/>
            <a:ext cx="1218245" cy="1318645"/>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30751" y="4828836"/>
            <a:ext cx="2105589" cy="988773"/>
          </a:xfrm>
          <a:prstGeom prst="rect">
            <a:avLst/>
          </a:prstGeom>
        </p:spPr>
      </p:pic>
    </p:spTree>
    <p:extLst>
      <p:ext uri="{BB962C8B-B14F-4D97-AF65-F5344CB8AC3E}">
        <p14:creationId xmlns:p14="http://schemas.microsoft.com/office/powerpoint/2010/main" val="47883285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Actions</a:t>
            </a:r>
            <a:endParaRPr lang="en-GB" b="1" dirty="0"/>
          </a:p>
        </p:txBody>
      </p:sp>
      <p:graphicFrame>
        <p:nvGraphicFramePr>
          <p:cNvPr id="4" name="Table 3"/>
          <p:cNvGraphicFramePr>
            <a:graphicFrameLocks noGrp="1"/>
          </p:cNvGraphicFramePr>
          <p:nvPr>
            <p:extLst>
              <p:ext uri="{D42A27DB-BD31-4B8C-83A1-F6EECF244321}">
                <p14:modId xmlns:p14="http://schemas.microsoft.com/office/powerpoint/2010/main" val="2317611637"/>
              </p:ext>
            </p:extLst>
          </p:nvPr>
        </p:nvGraphicFramePr>
        <p:xfrm>
          <a:off x="578235" y="2212023"/>
          <a:ext cx="11316584" cy="3436580"/>
        </p:xfrm>
        <a:graphic>
          <a:graphicData uri="http://schemas.openxmlformats.org/drawingml/2006/table">
            <a:tbl>
              <a:tblPr>
                <a:tableStyleId>{5C22544A-7EE6-4342-B048-85BDC9FD1C3A}</a:tableStyleId>
              </a:tblPr>
              <a:tblGrid>
                <a:gridCol w="967562">
                  <a:extLst>
                    <a:ext uri="{9D8B030D-6E8A-4147-A177-3AD203B41FA5}">
                      <a16:colId xmlns:a16="http://schemas.microsoft.com/office/drawing/2014/main" val="3071819397"/>
                    </a:ext>
                  </a:extLst>
                </a:gridCol>
                <a:gridCol w="704280">
                  <a:extLst>
                    <a:ext uri="{9D8B030D-6E8A-4147-A177-3AD203B41FA5}">
                      <a16:colId xmlns:a16="http://schemas.microsoft.com/office/drawing/2014/main" val="3034151307"/>
                    </a:ext>
                  </a:extLst>
                </a:gridCol>
                <a:gridCol w="4398319">
                  <a:extLst>
                    <a:ext uri="{9D8B030D-6E8A-4147-A177-3AD203B41FA5}">
                      <a16:colId xmlns:a16="http://schemas.microsoft.com/office/drawing/2014/main" val="3422248758"/>
                    </a:ext>
                  </a:extLst>
                </a:gridCol>
                <a:gridCol w="1990699">
                  <a:extLst>
                    <a:ext uri="{9D8B030D-6E8A-4147-A177-3AD203B41FA5}">
                      <a16:colId xmlns:a16="http://schemas.microsoft.com/office/drawing/2014/main" val="3077598189"/>
                    </a:ext>
                  </a:extLst>
                </a:gridCol>
                <a:gridCol w="774706">
                  <a:extLst>
                    <a:ext uri="{9D8B030D-6E8A-4147-A177-3AD203B41FA5}">
                      <a16:colId xmlns:a16="http://schemas.microsoft.com/office/drawing/2014/main" val="2215946653"/>
                    </a:ext>
                  </a:extLst>
                </a:gridCol>
                <a:gridCol w="804124">
                  <a:extLst>
                    <a:ext uri="{9D8B030D-6E8A-4147-A177-3AD203B41FA5}">
                      <a16:colId xmlns:a16="http://schemas.microsoft.com/office/drawing/2014/main" val="1724940361"/>
                    </a:ext>
                  </a:extLst>
                </a:gridCol>
                <a:gridCol w="1676894">
                  <a:extLst>
                    <a:ext uri="{9D8B030D-6E8A-4147-A177-3AD203B41FA5}">
                      <a16:colId xmlns:a16="http://schemas.microsoft.com/office/drawing/2014/main" val="1801809679"/>
                    </a:ext>
                  </a:extLst>
                </a:gridCol>
              </a:tblGrid>
              <a:tr h="376536">
                <a:tc>
                  <a:txBody>
                    <a:bodyPr/>
                    <a:lstStyle/>
                    <a:p>
                      <a:pPr algn="ctr" fontAlgn="ctr"/>
                      <a:r>
                        <a:rPr lang="en-GB" sz="1400" u="none" strike="noStrike" dirty="0">
                          <a:effectLst/>
                        </a:rPr>
                        <a:t>VC-SST</a:t>
                      </a:r>
                      <a:endParaRPr lang="en-GB" sz="1400" b="0" i="0" u="none" strike="noStrike" dirty="0">
                        <a:solidFill>
                          <a:srgbClr val="000000"/>
                        </a:solidFill>
                        <a:effectLst/>
                        <a:latin typeface="Arial" panose="020B0604020202020204" pitchFamily="34" charset="0"/>
                      </a:endParaRPr>
                    </a:p>
                  </a:txBody>
                  <a:tcPr marL="5705" marR="5705" marT="5705" marB="0" anchor="ctr"/>
                </a:tc>
                <a:tc>
                  <a:txBody>
                    <a:bodyPr/>
                    <a:lstStyle/>
                    <a:p>
                      <a:pPr algn="ctr" fontAlgn="ctr"/>
                      <a:r>
                        <a:rPr lang="en-GB" sz="1400" u="none" strike="noStrike" dirty="0">
                          <a:effectLst/>
                        </a:rPr>
                        <a:t>16</a:t>
                      </a:r>
                      <a:endParaRPr lang="en-GB" sz="1400" b="0" i="0" u="none" strike="noStrike" dirty="0">
                        <a:solidFill>
                          <a:srgbClr val="000000"/>
                        </a:solidFill>
                        <a:effectLst/>
                        <a:latin typeface="Calibri" panose="020F0502020204030204" pitchFamily="34" charset="0"/>
                      </a:endParaRPr>
                    </a:p>
                  </a:txBody>
                  <a:tcPr marL="5705" marR="5705" marT="5705" marB="0" anchor="ctr"/>
                </a:tc>
                <a:tc>
                  <a:txBody>
                    <a:bodyPr/>
                    <a:lstStyle/>
                    <a:p>
                      <a:pPr algn="l" fontAlgn="ctr"/>
                      <a:r>
                        <a:rPr lang="en-US" sz="1400" u="none" strike="noStrike">
                          <a:effectLst/>
                        </a:rPr>
                        <a:t>The CEOS SST-VC to work with GHRSST on future utilisation of the mentioned data sources and regularly inform WGClimate on the progress which shall become measurable in the ECV Inventory as well.</a:t>
                      </a:r>
                      <a:endParaRPr lang="en-US" sz="1400" b="0" i="0" u="none" strike="noStrike">
                        <a:solidFill>
                          <a:srgbClr val="000000"/>
                        </a:solidFill>
                        <a:effectLst/>
                        <a:latin typeface="Arial" panose="020B0604020202020204" pitchFamily="34" charset="0"/>
                      </a:endParaRPr>
                    </a:p>
                  </a:txBody>
                  <a:tcPr marL="5705" marR="5705" marT="5705" marB="0" anchor="ctr"/>
                </a:tc>
                <a:tc>
                  <a:txBody>
                    <a:bodyPr/>
                    <a:lstStyle/>
                    <a:p>
                      <a:pPr algn="l" fontAlgn="t"/>
                      <a:r>
                        <a:rPr lang="en-US" sz="1400" u="none" strike="noStrike">
                          <a:effectLst/>
                        </a:rPr>
                        <a:t>Telecon with VC-SST lead needed.</a:t>
                      </a:r>
                      <a:endParaRPr lang="en-US" sz="1400" b="0" i="0" u="none" strike="noStrike">
                        <a:solidFill>
                          <a:srgbClr val="000000"/>
                        </a:solidFill>
                        <a:effectLst/>
                        <a:latin typeface="Calibri" panose="020F0502020204030204" pitchFamily="34" charset="0"/>
                      </a:endParaRPr>
                    </a:p>
                  </a:txBody>
                  <a:tcPr marL="5705" marR="5705" marT="5705" marB="0"/>
                </a:tc>
                <a:tc>
                  <a:txBody>
                    <a:bodyPr/>
                    <a:lstStyle/>
                    <a:p>
                      <a:pPr algn="ctr" fontAlgn="ctr"/>
                      <a:r>
                        <a:rPr lang="en-GB" sz="1400" u="none" strike="noStrike">
                          <a:effectLst/>
                        </a:rPr>
                        <a:t>31 Jan 2019</a:t>
                      </a:r>
                      <a:endParaRPr lang="en-GB" sz="1400" b="0" i="0" u="none" strike="noStrike">
                        <a:solidFill>
                          <a:srgbClr val="000000"/>
                        </a:solidFill>
                        <a:effectLst/>
                        <a:latin typeface="Arial" panose="020B0604020202020204" pitchFamily="34" charset="0"/>
                      </a:endParaRPr>
                    </a:p>
                  </a:txBody>
                  <a:tcPr marL="5705" marR="5705" marT="5705" marB="0" anchor="ctr"/>
                </a:tc>
                <a:tc>
                  <a:txBody>
                    <a:bodyPr/>
                    <a:lstStyle/>
                    <a:p>
                      <a:pPr algn="ctr" fontAlgn="ctr"/>
                      <a:r>
                        <a:rPr lang="en-GB" sz="1400" u="none" strike="noStrike">
                          <a:effectLst/>
                        </a:rPr>
                        <a:t>OPEN</a:t>
                      </a:r>
                      <a:endParaRPr lang="en-GB" sz="1400" b="1" i="0" u="none" strike="noStrike">
                        <a:solidFill>
                          <a:srgbClr val="000000"/>
                        </a:solidFill>
                        <a:effectLst/>
                        <a:latin typeface="Arial" panose="020B0604020202020204" pitchFamily="34" charset="0"/>
                      </a:endParaRPr>
                    </a:p>
                  </a:txBody>
                  <a:tcPr marL="5705" marR="5705" marT="5705" marB="0" anchor="ctr"/>
                </a:tc>
                <a:tc>
                  <a:txBody>
                    <a:bodyPr/>
                    <a:lstStyle/>
                    <a:p>
                      <a:pPr algn="l" fontAlgn="b"/>
                      <a:r>
                        <a:rPr lang="en-GB" sz="1400" u="none" strike="noStrike">
                          <a:effectLst/>
                        </a:rPr>
                        <a:t>Science,C-SST SST lead needed</a:t>
                      </a:r>
                      <a:endParaRPr lang="en-GB" sz="1400" b="0" i="0" u="none" strike="noStrike">
                        <a:solidFill>
                          <a:srgbClr val="000000"/>
                        </a:solidFill>
                        <a:effectLst/>
                        <a:latin typeface="Calibri" panose="020F0502020204030204" pitchFamily="34" charset="0"/>
                      </a:endParaRPr>
                    </a:p>
                  </a:txBody>
                  <a:tcPr marL="5705" marR="5705" marT="5705" marB="0" anchor="b"/>
                </a:tc>
                <a:extLst>
                  <a:ext uri="{0D108BD9-81ED-4DB2-BD59-A6C34878D82A}">
                    <a16:rowId xmlns:a16="http://schemas.microsoft.com/office/drawing/2014/main" val="3428717211"/>
                  </a:ext>
                </a:extLst>
              </a:tr>
              <a:tr h="251024">
                <a:tc>
                  <a:txBody>
                    <a:bodyPr/>
                    <a:lstStyle/>
                    <a:p>
                      <a:pPr algn="ctr" fontAlgn="ctr"/>
                      <a:r>
                        <a:rPr lang="en-GB" sz="1400" u="none" strike="noStrike">
                          <a:effectLst/>
                        </a:rPr>
                        <a:t>WGClimate</a:t>
                      </a:r>
                      <a:endParaRPr lang="en-GB" sz="1400" b="0" i="0" u="none" strike="noStrike">
                        <a:solidFill>
                          <a:srgbClr val="000000"/>
                        </a:solidFill>
                        <a:effectLst/>
                        <a:latin typeface="Arial" panose="020B0604020202020204" pitchFamily="34" charset="0"/>
                      </a:endParaRPr>
                    </a:p>
                  </a:txBody>
                  <a:tcPr marL="5705" marR="5705" marT="5705" marB="0" anchor="ctr"/>
                </a:tc>
                <a:tc>
                  <a:txBody>
                    <a:bodyPr/>
                    <a:lstStyle/>
                    <a:p>
                      <a:pPr algn="ctr" fontAlgn="ctr"/>
                      <a:r>
                        <a:rPr lang="en-GB" sz="1400" u="none" strike="noStrike">
                          <a:effectLst/>
                        </a:rPr>
                        <a:t>17</a:t>
                      </a:r>
                      <a:endParaRPr lang="en-GB" sz="1400" b="0" i="0" u="none" strike="noStrike">
                        <a:solidFill>
                          <a:srgbClr val="000000"/>
                        </a:solidFill>
                        <a:effectLst/>
                        <a:latin typeface="Calibri" panose="020F0502020204030204" pitchFamily="34" charset="0"/>
                      </a:endParaRPr>
                    </a:p>
                  </a:txBody>
                  <a:tcPr marL="5705" marR="5705" marT="5705" marB="0" anchor="ctr"/>
                </a:tc>
                <a:tc>
                  <a:txBody>
                    <a:bodyPr/>
                    <a:lstStyle/>
                    <a:p>
                      <a:pPr algn="l" fontAlgn="ctr"/>
                      <a:r>
                        <a:rPr lang="en-US" sz="1400" u="none" strike="noStrike" dirty="0">
                          <a:effectLst/>
                        </a:rPr>
                        <a:t>CEOS and CGMS Agencies with experience in microwave radiometry to help </a:t>
                      </a:r>
                      <a:r>
                        <a:rPr lang="en-US" sz="1400" u="none" strike="noStrike" dirty="0" err="1">
                          <a:effectLst/>
                        </a:rPr>
                        <a:t>maximise</a:t>
                      </a:r>
                      <a:r>
                        <a:rPr lang="en-US" sz="1400" u="none" strike="noStrike" dirty="0">
                          <a:effectLst/>
                        </a:rPr>
                        <a:t> the lifetime of the AMSR-2 instrument on GCOM-W1.</a:t>
                      </a:r>
                      <a:endParaRPr lang="en-US" sz="1400" b="0" i="0" u="none" strike="noStrike" dirty="0">
                        <a:solidFill>
                          <a:srgbClr val="000000"/>
                        </a:solidFill>
                        <a:effectLst/>
                        <a:latin typeface="Arial" panose="020B0604020202020204" pitchFamily="34" charset="0"/>
                      </a:endParaRPr>
                    </a:p>
                  </a:txBody>
                  <a:tcPr marL="5705" marR="5705" marT="5705" marB="0" anchor="ctr"/>
                </a:tc>
                <a:tc>
                  <a:txBody>
                    <a:bodyPr/>
                    <a:lstStyle/>
                    <a:p>
                      <a:pPr algn="l" fontAlgn="t"/>
                      <a:r>
                        <a:rPr lang="en-GB" sz="1400" u="none" strike="noStrike">
                          <a:effectLst/>
                        </a:rPr>
                        <a:t>Assess status</a:t>
                      </a:r>
                      <a:endParaRPr lang="en-GB" sz="1400" b="0" i="0" u="none" strike="noStrike">
                        <a:solidFill>
                          <a:srgbClr val="000000"/>
                        </a:solidFill>
                        <a:effectLst/>
                        <a:latin typeface="Calibri" panose="020F0502020204030204" pitchFamily="34" charset="0"/>
                      </a:endParaRPr>
                    </a:p>
                  </a:txBody>
                  <a:tcPr marL="5705" marR="5705" marT="5705" marB="0"/>
                </a:tc>
                <a:tc>
                  <a:txBody>
                    <a:bodyPr/>
                    <a:lstStyle/>
                    <a:p>
                      <a:pPr algn="ctr" fontAlgn="ctr"/>
                      <a:r>
                        <a:rPr lang="en-GB" sz="1400" u="none" strike="noStrike">
                          <a:effectLst/>
                        </a:rPr>
                        <a:t>SIT-34</a:t>
                      </a:r>
                      <a:endParaRPr lang="en-GB" sz="1400" b="0" i="0" u="none" strike="noStrike">
                        <a:solidFill>
                          <a:srgbClr val="000000"/>
                        </a:solidFill>
                        <a:effectLst/>
                        <a:latin typeface="Arial" panose="020B0604020202020204" pitchFamily="34" charset="0"/>
                      </a:endParaRPr>
                    </a:p>
                  </a:txBody>
                  <a:tcPr marL="5705" marR="5705" marT="5705" marB="0" anchor="ctr"/>
                </a:tc>
                <a:tc>
                  <a:txBody>
                    <a:bodyPr/>
                    <a:lstStyle/>
                    <a:p>
                      <a:pPr algn="ctr" fontAlgn="ctr"/>
                      <a:r>
                        <a:rPr lang="en-GB" sz="1400" u="none" strike="noStrike">
                          <a:effectLst/>
                        </a:rPr>
                        <a:t>OPEN</a:t>
                      </a:r>
                      <a:endParaRPr lang="en-GB" sz="1400" b="1" i="0" u="none" strike="noStrike">
                        <a:solidFill>
                          <a:srgbClr val="000000"/>
                        </a:solidFill>
                        <a:effectLst/>
                        <a:latin typeface="Arial" panose="020B0604020202020204" pitchFamily="34" charset="0"/>
                      </a:endParaRPr>
                    </a:p>
                  </a:txBody>
                  <a:tcPr marL="5705" marR="5705" marT="5705" marB="0" anchor="ctr"/>
                </a:tc>
                <a:tc>
                  <a:txBody>
                    <a:bodyPr/>
                    <a:lstStyle/>
                    <a:p>
                      <a:pPr algn="l" fontAlgn="b"/>
                      <a:endParaRPr lang="en-GB" sz="1400" b="0" i="0" u="none" strike="noStrike">
                        <a:solidFill>
                          <a:srgbClr val="000000"/>
                        </a:solidFill>
                        <a:effectLst/>
                        <a:latin typeface="Calibri" panose="020F0502020204030204" pitchFamily="34" charset="0"/>
                      </a:endParaRPr>
                    </a:p>
                  </a:txBody>
                  <a:tcPr marL="5705" marR="5705" marT="5705" marB="0" anchor="b"/>
                </a:tc>
                <a:extLst>
                  <a:ext uri="{0D108BD9-81ED-4DB2-BD59-A6C34878D82A}">
                    <a16:rowId xmlns:a16="http://schemas.microsoft.com/office/drawing/2014/main" val="1864240216"/>
                  </a:ext>
                </a:extLst>
              </a:tr>
              <a:tr h="410767">
                <a:tc>
                  <a:txBody>
                    <a:bodyPr/>
                    <a:lstStyle/>
                    <a:p>
                      <a:pPr algn="ctr" fontAlgn="ctr"/>
                      <a:r>
                        <a:rPr lang="en-GB" sz="1400" u="none" strike="noStrike">
                          <a:effectLst/>
                        </a:rPr>
                        <a:t>WGClimate</a:t>
                      </a:r>
                      <a:endParaRPr lang="en-GB" sz="1400" b="0" i="0" u="none" strike="noStrike">
                        <a:solidFill>
                          <a:srgbClr val="000000"/>
                        </a:solidFill>
                        <a:effectLst/>
                        <a:latin typeface="Arial" panose="020B0604020202020204" pitchFamily="34" charset="0"/>
                      </a:endParaRPr>
                    </a:p>
                  </a:txBody>
                  <a:tcPr marL="5705" marR="5705" marT="5705" marB="0" anchor="ctr"/>
                </a:tc>
                <a:tc>
                  <a:txBody>
                    <a:bodyPr/>
                    <a:lstStyle/>
                    <a:p>
                      <a:pPr algn="ctr" fontAlgn="ctr"/>
                      <a:r>
                        <a:rPr lang="en-GB" sz="1400" u="none" strike="noStrike">
                          <a:effectLst/>
                        </a:rPr>
                        <a:t>18</a:t>
                      </a:r>
                      <a:endParaRPr lang="en-GB" sz="1400" b="0" i="0" u="none" strike="noStrike">
                        <a:solidFill>
                          <a:srgbClr val="000000"/>
                        </a:solidFill>
                        <a:effectLst/>
                        <a:latin typeface="Calibri" panose="020F0502020204030204" pitchFamily="34" charset="0"/>
                      </a:endParaRPr>
                    </a:p>
                  </a:txBody>
                  <a:tcPr marL="5705" marR="5705" marT="5705" marB="0" anchor="ctr"/>
                </a:tc>
                <a:tc>
                  <a:txBody>
                    <a:bodyPr/>
                    <a:lstStyle/>
                    <a:p>
                      <a:pPr algn="l" fontAlgn="ctr"/>
                      <a:r>
                        <a:rPr lang="en-US" sz="1400" u="none" strike="noStrike" dirty="0">
                          <a:effectLst/>
                        </a:rPr>
                        <a:t>CEOS and CGMS Agencies to strive to ensure that the needed C-band microwave data are made publicly available and can be used for the generation of climate data records.</a:t>
                      </a:r>
                      <a:endParaRPr lang="en-US" sz="1400" b="0" i="0" u="none" strike="noStrike" dirty="0">
                        <a:solidFill>
                          <a:srgbClr val="000000"/>
                        </a:solidFill>
                        <a:effectLst/>
                        <a:latin typeface="Arial" panose="020B0604020202020204" pitchFamily="34" charset="0"/>
                      </a:endParaRPr>
                    </a:p>
                  </a:txBody>
                  <a:tcPr marL="5705" marR="5705" marT="5705" marB="0" anchor="ctr"/>
                </a:tc>
                <a:tc>
                  <a:txBody>
                    <a:bodyPr/>
                    <a:lstStyle/>
                    <a:p>
                      <a:pPr algn="l" fontAlgn="t"/>
                      <a:r>
                        <a:rPr lang="en-US" sz="1400" u="none" strike="noStrike" dirty="0">
                          <a:effectLst/>
                        </a:rPr>
                        <a:t>Check availability, maybe with WGISS, then point out what is missing. May strive for CEOS and/or CGMS Plenary action.</a:t>
                      </a:r>
                      <a:endParaRPr lang="en-US" sz="1400" b="0" i="0" u="none" strike="noStrike" dirty="0">
                        <a:solidFill>
                          <a:srgbClr val="000000"/>
                        </a:solidFill>
                        <a:effectLst/>
                        <a:latin typeface="Calibri" panose="020F0502020204030204" pitchFamily="34" charset="0"/>
                      </a:endParaRPr>
                    </a:p>
                  </a:txBody>
                  <a:tcPr marL="5705" marR="5705" marT="5705" marB="0"/>
                </a:tc>
                <a:tc>
                  <a:txBody>
                    <a:bodyPr/>
                    <a:lstStyle/>
                    <a:p>
                      <a:pPr algn="ctr" fontAlgn="ctr"/>
                      <a:r>
                        <a:rPr lang="en-US" sz="1400" u="none" strike="noStrike">
                          <a:effectLst/>
                        </a:rPr>
                        <a:t>47th CGMS and 33rd CEOS Plenary</a:t>
                      </a:r>
                      <a:endParaRPr lang="en-US" sz="1400" b="0" i="0" u="none" strike="noStrike">
                        <a:solidFill>
                          <a:srgbClr val="000000"/>
                        </a:solidFill>
                        <a:effectLst/>
                        <a:latin typeface="Arial" panose="020B0604020202020204" pitchFamily="34" charset="0"/>
                      </a:endParaRPr>
                    </a:p>
                  </a:txBody>
                  <a:tcPr marL="5705" marR="5705" marT="5705" marB="0" anchor="ctr"/>
                </a:tc>
                <a:tc>
                  <a:txBody>
                    <a:bodyPr/>
                    <a:lstStyle/>
                    <a:p>
                      <a:pPr algn="ctr" fontAlgn="ctr"/>
                      <a:r>
                        <a:rPr lang="en-GB" sz="1400" u="none" strike="noStrike" dirty="0">
                          <a:effectLst/>
                        </a:rPr>
                        <a:t>OPEN</a:t>
                      </a:r>
                      <a:endParaRPr lang="en-GB" sz="1400" b="1" i="0" u="none" strike="noStrike" dirty="0">
                        <a:solidFill>
                          <a:srgbClr val="000000"/>
                        </a:solidFill>
                        <a:effectLst/>
                        <a:latin typeface="Arial" panose="020B0604020202020204" pitchFamily="34" charset="0"/>
                      </a:endParaRPr>
                    </a:p>
                  </a:txBody>
                  <a:tcPr marL="5705" marR="5705" marT="5705" marB="0" anchor="ctr"/>
                </a:tc>
                <a:tc>
                  <a:txBody>
                    <a:bodyPr/>
                    <a:lstStyle/>
                    <a:p>
                      <a:pPr algn="l" fontAlgn="b"/>
                      <a:r>
                        <a:rPr lang="en-GB" sz="1400" u="none" strike="noStrike" dirty="0">
                          <a:effectLst/>
                        </a:rPr>
                        <a:t>Data Access</a:t>
                      </a:r>
                      <a:endParaRPr lang="en-GB" sz="1400" b="0" i="0" u="none" strike="noStrike" dirty="0">
                        <a:solidFill>
                          <a:srgbClr val="000000"/>
                        </a:solidFill>
                        <a:effectLst/>
                        <a:latin typeface="Calibri" panose="020F0502020204030204" pitchFamily="34" charset="0"/>
                      </a:endParaRPr>
                    </a:p>
                  </a:txBody>
                  <a:tcPr marL="5705" marR="5705" marT="5705" marB="0" anchor="b"/>
                </a:tc>
                <a:extLst>
                  <a:ext uri="{0D108BD9-81ED-4DB2-BD59-A6C34878D82A}">
                    <a16:rowId xmlns:a16="http://schemas.microsoft.com/office/drawing/2014/main" val="37032879"/>
                  </a:ext>
                </a:extLst>
              </a:tr>
              <a:tr h="376536">
                <a:tc>
                  <a:txBody>
                    <a:bodyPr/>
                    <a:lstStyle/>
                    <a:p>
                      <a:pPr algn="ctr" fontAlgn="ctr"/>
                      <a:r>
                        <a:rPr lang="en-GB" sz="1400" u="none" strike="noStrike">
                          <a:effectLst/>
                        </a:rPr>
                        <a:t>WGClimate</a:t>
                      </a:r>
                      <a:br>
                        <a:rPr lang="en-GB" sz="1400" u="none" strike="noStrike">
                          <a:effectLst/>
                        </a:rPr>
                      </a:br>
                      <a:r>
                        <a:rPr lang="en-GB" sz="1400" u="none" strike="noStrike">
                          <a:effectLst/>
                        </a:rPr>
                        <a:t>VC-SST</a:t>
                      </a:r>
                      <a:endParaRPr lang="en-GB" sz="1400" b="0" i="0" u="none" strike="noStrike">
                        <a:solidFill>
                          <a:srgbClr val="000000"/>
                        </a:solidFill>
                        <a:effectLst/>
                        <a:latin typeface="Arial" panose="020B0604020202020204" pitchFamily="34" charset="0"/>
                      </a:endParaRPr>
                    </a:p>
                  </a:txBody>
                  <a:tcPr marL="5705" marR="5705" marT="5705" marB="0" anchor="ctr"/>
                </a:tc>
                <a:tc>
                  <a:txBody>
                    <a:bodyPr/>
                    <a:lstStyle/>
                    <a:p>
                      <a:pPr algn="ctr" fontAlgn="ctr"/>
                      <a:r>
                        <a:rPr lang="en-GB" sz="1400" u="none" strike="noStrike">
                          <a:effectLst/>
                        </a:rPr>
                        <a:t>19</a:t>
                      </a:r>
                      <a:endParaRPr lang="en-GB" sz="1400" b="0" i="0" u="none" strike="noStrike">
                        <a:solidFill>
                          <a:srgbClr val="000000"/>
                        </a:solidFill>
                        <a:effectLst/>
                        <a:latin typeface="Calibri" panose="020F0502020204030204" pitchFamily="34" charset="0"/>
                      </a:endParaRPr>
                    </a:p>
                  </a:txBody>
                  <a:tcPr marL="5705" marR="5705" marT="5705" marB="0" anchor="ctr"/>
                </a:tc>
                <a:tc>
                  <a:txBody>
                    <a:bodyPr/>
                    <a:lstStyle/>
                    <a:p>
                      <a:pPr algn="l" fontAlgn="ctr"/>
                      <a:r>
                        <a:rPr lang="en-US" sz="1400" u="none" strike="noStrike" dirty="0">
                          <a:effectLst/>
                        </a:rPr>
                        <a:t>CEOS and CGMS Agencies with interests in and/or mandates for developing C-band microwave radiometers to coordinate their efforts to arrive at an operational capability, and coordinate their efforts with </a:t>
                      </a:r>
                      <a:r>
                        <a:rPr lang="en-US" sz="1400" u="none" strike="noStrike" dirty="0" err="1">
                          <a:effectLst/>
                        </a:rPr>
                        <a:t>WGClimate</a:t>
                      </a:r>
                      <a:r>
                        <a:rPr lang="en-US" sz="1400" u="none" strike="noStrike" dirty="0">
                          <a:effectLst/>
                        </a:rPr>
                        <a:t> and the SST-VC.</a:t>
                      </a:r>
                      <a:endParaRPr lang="en-US" sz="1400" b="0" i="0" u="none" strike="noStrike" dirty="0">
                        <a:solidFill>
                          <a:srgbClr val="000000"/>
                        </a:solidFill>
                        <a:effectLst/>
                        <a:latin typeface="Arial" panose="020B0604020202020204" pitchFamily="34" charset="0"/>
                      </a:endParaRPr>
                    </a:p>
                  </a:txBody>
                  <a:tcPr marL="5705" marR="5705" marT="5705" marB="0" anchor="ctr"/>
                </a:tc>
                <a:tc>
                  <a:txBody>
                    <a:bodyPr/>
                    <a:lstStyle/>
                    <a:p>
                      <a:pPr algn="l" fontAlgn="t"/>
                      <a:r>
                        <a:rPr lang="en-US" sz="1400" u="none" strike="noStrike" dirty="0" err="1">
                          <a:effectLst/>
                        </a:rPr>
                        <a:t>Telecon</a:t>
                      </a:r>
                      <a:r>
                        <a:rPr lang="en-US" sz="1400" u="none" strike="noStrike" dirty="0">
                          <a:effectLst/>
                        </a:rPr>
                        <a:t> with VC-SST lead needed.</a:t>
                      </a:r>
                      <a:endParaRPr lang="en-US" sz="1400" b="0" i="0" u="none" strike="noStrike" dirty="0">
                        <a:solidFill>
                          <a:srgbClr val="000000"/>
                        </a:solidFill>
                        <a:effectLst/>
                        <a:latin typeface="Calibri" panose="020F0502020204030204" pitchFamily="34" charset="0"/>
                      </a:endParaRPr>
                    </a:p>
                  </a:txBody>
                  <a:tcPr marL="5705" marR="5705" marT="5705" marB="0"/>
                </a:tc>
                <a:tc>
                  <a:txBody>
                    <a:bodyPr/>
                    <a:lstStyle/>
                    <a:p>
                      <a:pPr algn="ctr" fontAlgn="ctr"/>
                      <a:r>
                        <a:rPr lang="en-GB" sz="1400" u="none" strike="noStrike">
                          <a:effectLst/>
                        </a:rPr>
                        <a:t>31 Dec 2019</a:t>
                      </a:r>
                      <a:endParaRPr lang="en-GB" sz="1400" b="0" i="0" u="none" strike="noStrike">
                        <a:solidFill>
                          <a:srgbClr val="000000"/>
                        </a:solidFill>
                        <a:effectLst/>
                        <a:latin typeface="Arial" panose="020B0604020202020204" pitchFamily="34" charset="0"/>
                      </a:endParaRPr>
                    </a:p>
                  </a:txBody>
                  <a:tcPr marL="5705" marR="5705" marT="5705" marB="0" anchor="ctr"/>
                </a:tc>
                <a:tc>
                  <a:txBody>
                    <a:bodyPr/>
                    <a:lstStyle/>
                    <a:p>
                      <a:pPr algn="ctr" fontAlgn="ctr"/>
                      <a:r>
                        <a:rPr lang="en-GB" sz="1400" u="none" strike="noStrike">
                          <a:effectLst/>
                        </a:rPr>
                        <a:t>OPEN</a:t>
                      </a:r>
                      <a:endParaRPr lang="en-GB" sz="1400" b="1" i="0" u="none" strike="noStrike">
                        <a:solidFill>
                          <a:srgbClr val="000000"/>
                        </a:solidFill>
                        <a:effectLst/>
                        <a:latin typeface="Arial" panose="020B0604020202020204" pitchFamily="34" charset="0"/>
                      </a:endParaRPr>
                    </a:p>
                  </a:txBody>
                  <a:tcPr marL="5705" marR="5705" marT="5705" marB="0" anchor="ctr"/>
                </a:tc>
                <a:tc>
                  <a:txBody>
                    <a:bodyPr/>
                    <a:lstStyle/>
                    <a:p>
                      <a:pPr algn="l" fontAlgn="b"/>
                      <a:r>
                        <a:rPr lang="en-US" sz="1400" u="none" strike="noStrike" dirty="0">
                          <a:effectLst/>
                        </a:rPr>
                        <a:t>Science,</a:t>
                      </a:r>
                      <a:br>
                        <a:rPr lang="en-US" sz="1400" u="none" strike="noStrike" dirty="0">
                          <a:effectLst/>
                        </a:rPr>
                      </a:br>
                      <a:r>
                        <a:rPr lang="en-US" sz="1400" u="none" strike="noStrike" dirty="0">
                          <a:effectLst/>
                        </a:rPr>
                        <a:t>VC-SST SST lead needed</a:t>
                      </a:r>
                      <a:endParaRPr lang="en-US" sz="1400" b="0" i="0" u="none" strike="noStrike" dirty="0">
                        <a:solidFill>
                          <a:srgbClr val="000000"/>
                        </a:solidFill>
                        <a:effectLst/>
                        <a:latin typeface="Calibri" panose="020F0502020204030204" pitchFamily="34" charset="0"/>
                      </a:endParaRPr>
                    </a:p>
                  </a:txBody>
                  <a:tcPr marL="5705" marR="5705" marT="5705" marB="0" anchor="b"/>
                </a:tc>
                <a:extLst>
                  <a:ext uri="{0D108BD9-81ED-4DB2-BD59-A6C34878D82A}">
                    <a16:rowId xmlns:a16="http://schemas.microsoft.com/office/drawing/2014/main" val="2751847438"/>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424401587"/>
              </p:ext>
            </p:extLst>
          </p:nvPr>
        </p:nvGraphicFramePr>
        <p:xfrm>
          <a:off x="578235" y="1560533"/>
          <a:ext cx="11316584" cy="651490"/>
        </p:xfrm>
        <a:graphic>
          <a:graphicData uri="http://schemas.openxmlformats.org/drawingml/2006/table">
            <a:tbl>
              <a:tblPr>
                <a:tableStyleId>{5C22544A-7EE6-4342-B048-85BDC9FD1C3A}</a:tableStyleId>
              </a:tblPr>
              <a:tblGrid>
                <a:gridCol w="947942">
                  <a:extLst>
                    <a:ext uri="{9D8B030D-6E8A-4147-A177-3AD203B41FA5}">
                      <a16:colId xmlns:a16="http://schemas.microsoft.com/office/drawing/2014/main" val="3169389009"/>
                    </a:ext>
                  </a:extLst>
                </a:gridCol>
                <a:gridCol w="718457">
                  <a:extLst>
                    <a:ext uri="{9D8B030D-6E8A-4147-A177-3AD203B41FA5}">
                      <a16:colId xmlns:a16="http://schemas.microsoft.com/office/drawing/2014/main" val="3863824722"/>
                    </a:ext>
                  </a:extLst>
                </a:gridCol>
                <a:gridCol w="4396582">
                  <a:extLst>
                    <a:ext uri="{9D8B030D-6E8A-4147-A177-3AD203B41FA5}">
                      <a16:colId xmlns:a16="http://schemas.microsoft.com/office/drawing/2014/main" val="3821205601"/>
                    </a:ext>
                  </a:extLst>
                </a:gridCol>
                <a:gridCol w="1994015">
                  <a:extLst>
                    <a:ext uri="{9D8B030D-6E8A-4147-A177-3AD203B41FA5}">
                      <a16:colId xmlns:a16="http://schemas.microsoft.com/office/drawing/2014/main" val="2663279826"/>
                    </a:ext>
                  </a:extLst>
                </a:gridCol>
                <a:gridCol w="779947">
                  <a:extLst>
                    <a:ext uri="{9D8B030D-6E8A-4147-A177-3AD203B41FA5}">
                      <a16:colId xmlns:a16="http://schemas.microsoft.com/office/drawing/2014/main" val="241159092"/>
                    </a:ext>
                  </a:extLst>
                </a:gridCol>
                <a:gridCol w="802020">
                  <a:extLst>
                    <a:ext uri="{9D8B030D-6E8A-4147-A177-3AD203B41FA5}">
                      <a16:colId xmlns:a16="http://schemas.microsoft.com/office/drawing/2014/main" val="139756425"/>
                    </a:ext>
                  </a:extLst>
                </a:gridCol>
                <a:gridCol w="1677621">
                  <a:extLst>
                    <a:ext uri="{9D8B030D-6E8A-4147-A177-3AD203B41FA5}">
                      <a16:colId xmlns:a16="http://schemas.microsoft.com/office/drawing/2014/main" val="2537276980"/>
                    </a:ext>
                  </a:extLst>
                </a:gridCol>
              </a:tblGrid>
              <a:tr h="136922">
                <a:tc gridSpan="7">
                  <a:txBody>
                    <a:bodyPr/>
                    <a:lstStyle/>
                    <a:p>
                      <a:pPr algn="l" fontAlgn="t"/>
                      <a:r>
                        <a:rPr lang="en-GB" sz="1400" u="none" strike="noStrike" dirty="0" err="1">
                          <a:effectLst/>
                        </a:rPr>
                        <a:t>WGClimate</a:t>
                      </a:r>
                      <a:r>
                        <a:rPr lang="en-GB" sz="1400" u="none" strike="noStrike" dirty="0">
                          <a:effectLst/>
                        </a:rPr>
                        <a:t> Coordinated Actions</a:t>
                      </a:r>
                      <a:endParaRPr lang="en-GB" sz="1400" b="1" i="0" u="none" strike="noStrike" dirty="0">
                        <a:solidFill>
                          <a:srgbClr val="000000"/>
                        </a:solidFill>
                        <a:effectLst/>
                        <a:latin typeface="Arial" panose="020B0604020202020204" pitchFamily="34" charset="0"/>
                      </a:endParaRPr>
                    </a:p>
                  </a:txBody>
                  <a:tcPr marL="5705" marR="5705" marT="5705" marB="0">
                    <a:solidFill>
                      <a:schemeClr val="bg1">
                        <a:lumMod val="65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703766403"/>
                  </a:ext>
                </a:extLst>
              </a:tr>
              <a:tr h="136922">
                <a:tc>
                  <a:txBody>
                    <a:bodyPr/>
                    <a:lstStyle/>
                    <a:p>
                      <a:pPr algn="l" fontAlgn="t"/>
                      <a:r>
                        <a:rPr lang="en-GB" sz="1400" u="none" strike="noStrike" dirty="0" err="1">
                          <a:effectLst/>
                        </a:rPr>
                        <a:t>Actionee</a:t>
                      </a:r>
                      <a:endParaRPr lang="en-GB" sz="1400" b="1" i="0" u="none" strike="noStrike" dirty="0">
                        <a:solidFill>
                          <a:srgbClr val="000000"/>
                        </a:solidFill>
                        <a:effectLst/>
                        <a:latin typeface="Arial" panose="020B0604020202020204" pitchFamily="34" charset="0"/>
                      </a:endParaRPr>
                    </a:p>
                  </a:txBody>
                  <a:tcPr marL="5705" marR="5705" marT="5705" marB="0">
                    <a:solidFill>
                      <a:schemeClr val="bg1">
                        <a:lumMod val="65000"/>
                      </a:schemeClr>
                    </a:solidFill>
                  </a:tcPr>
                </a:tc>
                <a:tc>
                  <a:txBody>
                    <a:bodyPr/>
                    <a:lstStyle/>
                    <a:p>
                      <a:pPr algn="l" fontAlgn="t"/>
                      <a:r>
                        <a:rPr lang="en-GB" sz="1400" u="none" strike="noStrike" dirty="0">
                          <a:effectLst/>
                        </a:rPr>
                        <a:t>Action #</a:t>
                      </a:r>
                      <a:endParaRPr lang="en-GB" sz="1400" b="1" i="0" u="none" strike="noStrike" dirty="0">
                        <a:solidFill>
                          <a:srgbClr val="000000"/>
                        </a:solidFill>
                        <a:effectLst/>
                        <a:latin typeface="Arial" panose="020B0604020202020204" pitchFamily="34" charset="0"/>
                      </a:endParaRPr>
                    </a:p>
                  </a:txBody>
                  <a:tcPr marL="5705" marR="5705" marT="5705" marB="0">
                    <a:solidFill>
                      <a:schemeClr val="bg1">
                        <a:lumMod val="65000"/>
                      </a:schemeClr>
                    </a:solidFill>
                  </a:tcPr>
                </a:tc>
                <a:tc>
                  <a:txBody>
                    <a:bodyPr/>
                    <a:lstStyle/>
                    <a:p>
                      <a:pPr algn="l" fontAlgn="t"/>
                      <a:r>
                        <a:rPr lang="en-GB" sz="1400" u="none" strike="noStrike" dirty="0">
                          <a:effectLst/>
                        </a:rPr>
                        <a:t>Description</a:t>
                      </a:r>
                      <a:endParaRPr lang="en-GB" sz="1400" b="1" i="0" u="none" strike="noStrike" dirty="0">
                        <a:solidFill>
                          <a:srgbClr val="000000"/>
                        </a:solidFill>
                        <a:effectLst/>
                        <a:latin typeface="Arial" panose="020B0604020202020204" pitchFamily="34" charset="0"/>
                      </a:endParaRPr>
                    </a:p>
                  </a:txBody>
                  <a:tcPr marL="5705" marR="5705" marT="5705" marB="0">
                    <a:solidFill>
                      <a:schemeClr val="bg1">
                        <a:lumMod val="65000"/>
                      </a:schemeClr>
                    </a:solidFill>
                  </a:tcPr>
                </a:tc>
                <a:tc>
                  <a:txBody>
                    <a:bodyPr/>
                    <a:lstStyle/>
                    <a:p>
                      <a:pPr algn="l" fontAlgn="t"/>
                      <a:r>
                        <a:rPr lang="en-GB" sz="1400" u="none" strike="noStrike" dirty="0">
                          <a:effectLst/>
                        </a:rPr>
                        <a:t>Action feedback/closing document</a:t>
                      </a:r>
                      <a:endParaRPr lang="en-GB" sz="1400" b="1" i="0" u="none" strike="noStrike" dirty="0">
                        <a:solidFill>
                          <a:srgbClr val="000000"/>
                        </a:solidFill>
                        <a:effectLst/>
                        <a:latin typeface="Arial" panose="020B0604020202020204" pitchFamily="34" charset="0"/>
                      </a:endParaRPr>
                    </a:p>
                  </a:txBody>
                  <a:tcPr marL="5705" marR="5705" marT="5705" marB="0">
                    <a:solidFill>
                      <a:schemeClr val="bg1">
                        <a:lumMod val="65000"/>
                      </a:schemeClr>
                    </a:solidFill>
                  </a:tcPr>
                </a:tc>
                <a:tc>
                  <a:txBody>
                    <a:bodyPr/>
                    <a:lstStyle/>
                    <a:p>
                      <a:pPr algn="l" fontAlgn="t"/>
                      <a:r>
                        <a:rPr lang="en-GB" sz="1400" u="none" strike="noStrike" dirty="0">
                          <a:effectLst/>
                        </a:rPr>
                        <a:t>Deadline</a:t>
                      </a:r>
                      <a:endParaRPr lang="en-GB" sz="1400" b="1" i="0" u="none" strike="noStrike" dirty="0">
                        <a:solidFill>
                          <a:srgbClr val="000000"/>
                        </a:solidFill>
                        <a:effectLst/>
                        <a:latin typeface="Arial" panose="020B0604020202020204" pitchFamily="34" charset="0"/>
                      </a:endParaRPr>
                    </a:p>
                  </a:txBody>
                  <a:tcPr marL="5705" marR="5705" marT="5705" marB="0">
                    <a:solidFill>
                      <a:schemeClr val="bg1">
                        <a:lumMod val="65000"/>
                      </a:schemeClr>
                    </a:solidFill>
                  </a:tcPr>
                </a:tc>
                <a:tc>
                  <a:txBody>
                    <a:bodyPr/>
                    <a:lstStyle/>
                    <a:p>
                      <a:pPr algn="l" fontAlgn="t"/>
                      <a:r>
                        <a:rPr lang="en-GB" sz="1400" u="none" strike="noStrike" dirty="0">
                          <a:effectLst/>
                        </a:rPr>
                        <a:t>Status</a:t>
                      </a:r>
                      <a:endParaRPr lang="en-GB" sz="1400" b="1" i="0" u="none" strike="noStrike" dirty="0">
                        <a:solidFill>
                          <a:srgbClr val="000000"/>
                        </a:solidFill>
                        <a:effectLst/>
                        <a:latin typeface="Arial" panose="020B0604020202020204" pitchFamily="34" charset="0"/>
                      </a:endParaRPr>
                    </a:p>
                  </a:txBody>
                  <a:tcPr marL="5705" marR="5705" marT="5705" marB="0">
                    <a:solidFill>
                      <a:schemeClr val="bg1">
                        <a:lumMod val="65000"/>
                      </a:schemeClr>
                    </a:solidFill>
                  </a:tcPr>
                </a:tc>
                <a:tc>
                  <a:txBody>
                    <a:bodyPr/>
                    <a:lstStyle/>
                    <a:p>
                      <a:pPr algn="l" fontAlgn="t"/>
                      <a:r>
                        <a:rPr lang="en-GB" sz="1400" u="none" strike="noStrike" dirty="0">
                          <a:effectLst/>
                        </a:rPr>
                        <a:t>Comments</a:t>
                      </a:r>
                      <a:endParaRPr lang="en-GB" sz="1400" b="1" i="0" u="none" strike="noStrike" dirty="0">
                        <a:solidFill>
                          <a:srgbClr val="000000"/>
                        </a:solidFill>
                        <a:effectLst/>
                        <a:latin typeface="Arial" panose="020B0604020202020204" pitchFamily="34" charset="0"/>
                      </a:endParaRPr>
                    </a:p>
                  </a:txBody>
                  <a:tcPr marL="5705" marR="5705" marT="5705" marB="0">
                    <a:solidFill>
                      <a:schemeClr val="bg1">
                        <a:lumMod val="65000"/>
                      </a:schemeClr>
                    </a:solidFill>
                  </a:tcPr>
                </a:tc>
                <a:extLst>
                  <a:ext uri="{0D108BD9-81ED-4DB2-BD59-A6C34878D82A}">
                    <a16:rowId xmlns:a16="http://schemas.microsoft.com/office/drawing/2014/main" val="1642821253"/>
                  </a:ext>
                </a:extLst>
              </a:tr>
            </a:tbl>
          </a:graphicData>
        </a:graphic>
      </p:graphicFrame>
    </p:spTree>
    <p:extLst>
      <p:ext uri="{BB962C8B-B14F-4D97-AF65-F5344CB8AC3E}">
        <p14:creationId xmlns:p14="http://schemas.microsoft.com/office/powerpoint/2010/main" val="1770559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9733" y="225870"/>
            <a:ext cx="8229600" cy="990600"/>
          </a:xfrm>
        </p:spPr>
        <p:txBody>
          <a:bodyPr>
            <a:normAutofit/>
          </a:bodyPr>
          <a:lstStyle/>
          <a:p>
            <a:r>
              <a:rPr lang="en-US" sz="3200" b="1" dirty="0"/>
              <a:t>Main targets: </a:t>
            </a:r>
            <a:r>
              <a:rPr lang="en-US" sz="3200" b="1" dirty="0" smtClean="0"/>
              <a:t>Comparison </a:t>
            </a:r>
            <a:r>
              <a:rPr lang="en-US" sz="3200" b="1" dirty="0"/>
              <a:t>#2/#3</a:t>
            </a:r>
            <a:endParaRPr lang="en-GB" sz="3200" b="1" dirty="0"/>
          </a:p>
        </p:txBody>
      </p:sp>
      <p:sp>
        <p:nvSpPr>
          <p:cNvPr id="4" name="Content Placeholder 3"/>
          <p:cNvSpPr>
            <a:spLocks noGrp="1"/>
          </p:cNvSpPr>
          <p:nvPr>
            <p:ph sz="quarter" idx="1"/>
          </p:nvPr>
        </p:nvSpPr>
        <p:spPr>
          <a:xfrm>
            <a:off x="393700" y="2260600"/>
            <a:ext cx="11404600" cy="3187700"/>
          </a:xfrm>
        </p:spPr>
        <p:txBody>
          <a:bodyPr>
            <a:normAutofit/>
          </a:bodyPr>
          <a:lstStyle/>
          <a:p>
            <a:pPr lvl="1"/>
            <a:r>
              <a:rPr lang="en-US" sz="2400" dirty="0" smtClean="0"/>
              <a:t>Assess content of </a:t>
            </a:r>
            <a:r>
              <a:rPr lang="en-US" sz="2400" dirty="0"/>
              <a:t>the ECV Inventory: population (distribution per domain, existing / planned), absolute gaps, agencies’ contributions</a:t>
            </a:r>
          </a:p>
          <a:p>
            <a:pPr lvl="1"/>
            <a:r>
              <a:rPr lang="en-US" sz="2400" dirty="0"/>
              <a:t>A</a:t>
            </a:r>
            <a:r>
              <a:rPr lang="en-US" sz="2400" dirty="0" smtClean="0"/>
              <a:t>ssessment </a:t>
            </a:r>
            <a:r>
              <a:rPr lang="en-US" sz="2400" dirty="0"/>
              <a:t>against GCOS </a:t>
            </a:r>
            <a:r>
              <a:rPr lang="en-US" sz="2400" dirty="0" smtClean="0"/>
              <a:t>criteria</a:t>
            </a:r>
            <a:endParaRPr lang="en-US" sz="2400" dirty="0"/>
          </a:p>
          <a:p>
            <a:pPr lvl="1"/>
            <a:r>
              <a:rPr lang="en-US" sz="2400" dirty="0" smtClean="0"/>
              <a:t>Revisit </a:t>
            </a:r>
            <a:r>
              <a:rPr lang="en-US" sz="2400" dirty="0"/>
              <a:t>set of ECVs / ECV Products targeted by previous gap analysis (CO2, CH4, Precipitation, Land Surface Temperature, Leaf Area Index, Above-Ground Biomass, Sea Surface Temperature, Sea Surface Salinity) and assess evolution, cross-referencing with the Recommendations and </a:t>
            </a:r>
            <a:r>
              <a:rPr lang="en-US" sz="2400" dirty="0" smtClean="0"/>
              <a:t>Actions</a:t>
            </a:r>
            <a:endParaRPr lang="en-GB" sz="2000" dirty="0"/>
          </a:p>
        </p:txBody>
      </p:sp>
    </p:spTree>
    <p:extLst>
      <p:ext uri="{BB962C8B-B14F-4D97-AF65-F5344CB8AC3E}">
        <p14:creationId xmlns:p14="http://schemas.microsoft.com/office/powerpoint/2010/main" val="24941319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6450" y="335936"/>
            <a:ext cx="7988300" cy="990600"/>
          </a:xfrm>
        </p:spPr>
        <p:txBody>
          <a:bodyPr>
            <a:noAutofit/>
          </a:bodyPr>
          <a:lstStyle/>
          <a:p>
            <a:r>
              <a:rPr lang="en-US" sz="3200" b="1" dirty="0"/>
              <a:t>Main targets: ECVs for detailed </a:t>
            </a:r>
            <a:r>
              <a:rPr lang="en-US" sz="3200" b="1" dirty="0" smtClean="0"/>
              <a:t>analysis</a:t>
            </a:r>
            <a:endParaRPr lang="en-GB" sz="3200" b="1" dirty="0"/>
          </a:p>
        </p:txBody>
      </p:sp>
      <p:sp>
        <p:nvSpPr>
          <p:cNvPr id="4" name="Content Placeholder 3"/>
          <p:cNvSpPr>
            <a:spLocks noGrp="1"/>
          </p:cNvSpPr>
          <p:nvPr>
            <p:ph sz="quarter" idx="1"/>
          </p:nvPr>
        </p:nvSpPr>
        <p:spPr>
          <a:xfrm>
            <a:off x="287184" y="1845989"/>
            <a:ext cx="5783416" cy="4370040"/>
          </a:xfrm>
        </p:spPr>
        <p:txBody>
          <a:bodyPr>
            <a:normAutofit fontScale="70000" lnSpcReduction="20000"/>
          </a:bodyPr>
          <a:lstStyle/>
          <a:p>
            <a:pPr lvl="1"/>
            <a:r>
              <a:rPr lang="en-US" sz="2200" dirty="0"/>
              <a:t>Draft proposal, based on analysis of GCOS-IP </a:t>
            </a:r>
            <a:r>
              <a:rPr lang="en-US" sz="2200" dirty="0" smtClean="0"/>
              <a:t>actions:</a:t>
            </a:r>
            <a:endParaRPr lang="en-US" sz="2200" dirty="0"/>
          </a:p>
          <a:p>
            <a:pPr lvl="2"/>
            <a:r>
              <a:rPr lang="en-US" sz="2200" dirty="0"/>
              <a:t>Atmosphere</a:t>
            </a:r>
          </a:p>
          <a:p>
            <a:pPr lvl="3"/>
            <a:r>
              <a:rPr lang="en-US" sz="2200" dirty="0"/>
              <a:t>Aerosols</a:t>
            </a:r>
          </a:p>
          <a:p>
            <a:pPr lvl="3"/>
            <a:r>
              <a:rPr lang="en-US" sz="2200" dirty="0"/>
              <a:t>Lightning</a:t>
            </a:r>
          </a:p>
          <a:p>
            <a:pPr lvl="3"/>
            <a:r>
              <a:rPr lang="en-US" sz="2200" dirty="0"/>
              <a:t>Surface Winds</a:t>
            </a:r>
          </a:p>
          <a:p>
            <a:pPr lvl="3"/>
            <a:r>
              <a:rPr lang="en-US" sz="2200" dirty="0"/>
              <a:t>Upper-air winds</a:t>
            </a:r>
          </a:p>
          <a:p>
            <a:pPr lvl="3"/>
            <a:r>
              <a:rPr lang="en-US" sz="2200" dirty="0"/>
              <a:t>Water </a:t>
            </a:r>
            <a:r>
              <a:rPr lang="en-US" sz="2200" dirty="0" err="1"/>
              <a:t>Vapour</a:t>
            </a:r>
            <a:r>
              <a:rPr lang="en-US" sz="2200" dirty="0"/>
              <a:t> UT/LS</a:t>
            </a:r>
          </a:p>
          <a:p>
            <a:pPr lvl="2"/>
            <a:r>
              <a:rPr lang="en-US" sz="2200" dirty="0"/>
              <a:t>Land</a:t>
            </a:r>
          </a:p>
          <a:p>
            <a:pPr lvl="3"/>
            <a:r>
              <a:rPr lang="en-US" sz="2200" dirty="0"/>
              <a:t>Fire</a:t>
            </a:r>
          </a:p>
          <a:p>
            <a:pPr lvl="3"/>
            <a:r>
              <a:rPr lang="en-US" sz="2200" dirty="0"/>
              <a:t>Land Cover</a:t>
            </a:r>
          </a:p>
          <a:p>
            <a:pPr lvl="3"/>
            <a:r>
              <a:rPr lang="en-US" sz="2200" dirty="0"/>
              <a:t>Soil Moisture</a:t>
            </a:r>
          </a:p>
          <a:p>
            <a:pPr lvl="3"/>
            <a:r>
              <a:rPr lang="en-US" sz="2200" dirty="0"/>
              <a:t>FAPAR</a:t>
            </a:r>
          </a:p>
          <a:p>
            <a:pPr lvl="3"/>
            <a:r>
              <a:rPr lang="en-US" sz="2200" dirty="0"/>
              <a:t>Glaciers</a:t>
            </a:r>
          </a:p>
          <a:p>
            <a:pPr lvl="2"/>
            <a:r>
              <a:rPr lang="en-US" sz="2200" dirty="0"/>
              <a:t>Ocean</a:t>
            </a:r>
          </a:p>
          <a:p>
            <a:pPr lvl="3"/>
            <a:r>
              <a:rPr lang="en-US" sz="2200" dirty="0"/>
              <a:t>Sea Level</a:t>
            </a:r>
          </a:p>
          <a:p>
            <a:pPr lvl="3"/>
            <a:r>
              <a:rPr lang="en-US" sz="2200" dirty="0"/>
              <a:t>Sea State</a:t>
            </a:r>
          </a:p>
          <a:p>
            <a:pPr lvl="3"/>
            <a:r>
              <a:rPr lang="en-US" sz="2200" dirty="0"/>
              <a:t>Ocean-surface heat </a:t>
            </a:r>
            <a:r>
              <a:rPr lang="en-US" sz="2200" dirty="0" smtClean="0"/>
              <a:t>flux</a:t>
            </a:r>
            <a:endParaRPr lang="en-GB" sz="2000" dirty="0"/>
          </a:p>
        </p:txBody>
      </p:sp>
      <p:sp>
        <p:nvSpPr>
          <p:cNvPr id="5" name="Content Placeholder 3"/>
          <p:cNvSpPr txBox="1">
            <a:spLocks/>
          </p:cNvSpPr>
          <p:nvPr/>
        </p:nvSpPr>
        <p:spPr>
          <a:xfrm>
            <a:off x="6692900" y="1908820"/>
            <a:ext cx="4119716" cy="1584176"/>
          </a:xfrm>
          <a:prstGeom prst="rect">
            <a:avLst/>
          </a:prstGeom>
        </p:spPr>
        <p:txBody>
          <a:bodyPr vert="horz">
            <a:normAutofit fontScale="92500" lnSpcReduction="20000"/>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lvl="1"/>
            <a:r>
              <a:rPr lang="en-US" sz="2000" dirty="0"/>
              <a:t>Considerations</a:t>
            </a:r>
          </a:p>
          <a:p>
            <a:pPr lvl="2"/>
            <a:r>
              <a:rPr lang="en-US" dirty="0">
                <a:solidFill>
                  <a:srgbClr val="C00000"/>
                </a:solidFill>
              </a:rPr>
              <a:t>Workload</a:t>
            </a:r>
          </a:p>
          <a:p>
            <a:pPr lvl="2"/>
            <a:r>
              <a:rPr lang="en-US" dirty="0"/>
              <a:t>Expertise</a:t>
            </a:r>
          </a:p>
          <a:p>
            <a:pPr lvl="2"/>
            <a:r>
              <a:rPr lang="en-US" dirty="0"/>
              <a:t>Other (relevance, cycles, …) &gt; </a:t>
            </a:r>
            <a:r>
              <a:rPr lang="en-US" dirty="0" err="1">
                <a:solidFill>
                  <a:srgbClr val="33CC33"/>
                </a:solidFill>
              </a:rPr>
              <a:t>S</a:t>
            </a:r>
            <a:r>
              <a:rPr lang="en-US" dirty="0" err="1">
                <a:solidFill>
                  <a:srgbClr val="33CC33"/>
                </a:solidFill>
              </a:rPr>
              <a:t>catterometry</a:t>
            </a:r>
            <a:r>
              <a:rPr lang="en-US" dirty="0">
                <a:solidFill>
                  <a:srgbClr val="33CC33"/>
                </a:solidFill>
              </a:rPr>
              <a:t>? Limb sounding?</a:t>
            </a:r>
          </a:p>
          <a:p>
            <a:pPr marL="274320" lvl="1" indent="0">
              <a:buNone/>
            </a:pPr>
            <a:endParaRPr lang="en-US" sz="2000" dirty="0"/>
          </a:p>
          <a:p>
            <a:endParaRPr lang="en-GB" sz="2000" dirty="0"/>
          </a:p>
        </p:txBody>
      </p:sp>
      <p:sp>
        <p:nvSpPr>
          <p:cNvPr id="3" name="TextBox 2"/>
          <p:cNvSpPr txBox="1"/>
          <p:nvPr/>
        </p:nvSpPr>
        <p:spPr>
          <a:xfrm>
            <a:off x="4877482" y="3613615"/>
            <a:ext cx="5935134" cy="2308324"/>
          </a:xfrm>
          <a:prstGeom prst="rect">
            <a:avLst/>
          </a:prstGeom>
          <a:noFill/>
        </p:spPr>
        <p:txBody>
          <a:bodyPr wrap="square" rtlCol="0">
            <a:spAutoFit/>
          </a:bodyPr>
          <a:lstStyle/>
          <a:p>
            <a:r>
              <a:rPr lang="en-GB" dirty="0" smtClean="0"/>
              <a:t>Help from WCRP for analysis would be appreciated:</a:t>
            </a:r>
          </a:p>
          <a:p>
            <a:pPr marL="285750" indent="-285750">
              <a:buFont typeface="Arial" panose="020B0604020202020204" pitchFamily="34" charset="0"/>
              <a:buChar char="•"/>
            </a:pPr>
            <a:r>
              <a:rPr lang="en-GB" dirty="0" smtClean="0"/>
              <a:t>GEWEX for ocean surface heat flux and associated state variables;</a:t>
            </a:r>
          </a:p>
          <a:p>
            <a:pPr marL="285750" indent="-285750">
              <a:buFont typeface="Arial" panose="020B0604020202020204" pitchFamily="34" charset="0"/>
              <a:buChar char="•"/>
            </a:pPr>
            <a:r>
              <a:rPr lang="en-GB" dirty="0" smtClean="0"/>
              <a:t>SPARC for Water Vapour UT/LS</a:t>
            </a:r>
          </a:p>
          <a:p>
            <a:pPr marL="285750" indent="-285750">
              <a:buFont typeface="Arial" panose="020B0604020202020204" pitchFamily="34" charset="0"/>
              <a:buChar char="•"/>
            </a:pPr>
            <a:endParaRPr lang="en-GB" dirty="0"/>
          </a:p>
          <a:p>
            <a:r>
              <a:rPr lang="en-GB" dirty="0" smtClean="0"/>
              <a:t>Need matter experts in parameter and remote sensing (instrument knowledge)</a:t>
            </a:r>
          </a:p>
          <a:p>
            <a:r>
              <a:rPr lang="en-GB" dirty="0" smtClean="0"/>
              <a:t>Availability between May - September</a:t>
            </a:r>
            <a:endParaRPr lang="en-GB" dirty="0"/>
          </a:p>
        </p:txBody>
      </p:sp>
    </p:spTree>
    <p:extLst>
      <p:ext uri="{BB962C8B-B14F-4D97-AF65-F5344CB8AC3E}">
        <p14:creationId xmlns:p14="http://schemas.microsoft.com/office/powerpoint/2010/main" val="30361123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0400" y="148819"/>
            <a:ext cx="8616176" cy="1143000"/>
          </a:xfrm>
        </p:spPr>
        <p:txBody>
          <a:bodyPr>
            <a:noAutofit/>
          </a:bodyPr>
          <a:lstStyle/>
          <a:p>
            <a:r>
              <a:rPr lang="en-GB" b="1" dirty="0" smtClean="0"/>
              <a:t>Gap Analysis</a:t>
            </a:r>
            <a:endParaRPr lang="en-GB" b="1" dirty="0"/>
          </a:p>
        </p:txBody>
      </p:sp>
      <p:graphicFrame>
        <p:nvGraphicFramePr>
          <p:cNvPr id="11" name="Diagram 10"/>
          <p:cNvGraphicFramePr/>
          <p:nvPr>
            <p:extLst/>
          </p:nvPr>
        </p:nvGraphicFramePr>
        <p:xfrm>
          <a:off x="-695402" y="1421761"/>
          <a:ext cx="6146743" cy="42556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TextBox 11"/>
          <p:cNvSpPr txBox="1"/>
          <p:nvPr/>
        </p:nvSpPr>
        <p:spPr>
          <a:xfrm>
            <a:off x="1771061" y="2825527"/>
            <a:ext cx="2262158" cy="1323439"/>
          </a:xfrm>
          <a:prstGeom prst="rect">
            <a:avLst/>
          </a:prstGeom>
          <a:noFill/>
        </p:spPr>
        <p:txBody>
          <a:bodyPr wrap="none" rtlCol="0">
            <a:spAutoFit/>
          </a:bodyPr>
          <a:lstStyle/>
          <a:p>
            <a:pPr defTabSz="609585"/>
            <a:r>
              <a:rPr lang="en-GB" sz="8000" b="1" dirty="0">
                <a:solidFill>
                  <a:srgbClr val="00FFFF"/>
                </a:solidFill>
                <a:effectLst>
                  <a:outerShdw blurRad="60007" dist="310007" dir="7680000" sy="30000" kx="1300200" algn="ctr" rotWithShape="0">
                    <a:prstClr val="black">
                      <a:alpha val="32000"/>
                    </a:prstClr>
                  </a:outerShdw>
                </a:effectLst>
              </a:rPr>
              <a:t>2018</a:t>
            </a:r>
          </a:p>
        </p:txBody>
      </p:sp>
      <p:sp>
        <p:nvSpPr>
          <p:cNvPr id="13" name="Content Placeholder 2"/>
          <p:cNvSpPr>
            <a:spLocks noGrp="1"/>
          </p:cNvSpPr>
          <p:nvPr>
            <p:ph idx="4294967295"/>
          </p:nvPr>
        </p:nvSpPr>
        <p:spPr>
          <a:xfrm>
            <a:off x="4937760" y="1421761"/>
            <a:ext cx="7254241" cy="4771001"/>
          </a:xfrm>
        </p:spPr>
        <p:txBody>
          <a:bodyPr anchor="ctr">
            <a:noAutofit/>
          </a:bodyPr>
          <a:lstStyle/>
          <a:p>
            <a:pPr marL="380990" indent="-380990">
              <a:spcBef>
                <a:spcPts val="0"/>
              </a:spcBef>
            </a:pPr>
            <a:r>
              <a:rPr lang="en-GB" sz="2400" dirty="0">
                <a:ea typeface="Arial Bold"/>
                <a:cs typeface="Arial" panose="020B0604020202020204" pitchFamily="34" charset="0"/>
                <a:sym typeface="Arial Bold"/>
              </a:rPr>
              <a:t>ECV Inventory fully d</a:t>
            </a:r>
            <a:r>
              <a:rPr lang="en-US" sz="2400" dirty="0">
                <a:ea typeface="Arial Bold"/>
                <a:cs typeface="Arial" panose="020B0604020202020204" pitchFamily="34" charset="0"/>
                <a:sym typeface="Arial Bold"/>
              </a:rPr>
              <a:t>escribes current and planned implementation arrangements (ECV-by-ECV) within the Architecture;</a:t>
            </a:r>
            <a:endParaRPr lang="en-GB" sz="2400" dirty="0">
              <a:ea typeface="Arial Bold"/>
              <a:cs typeface="Arial" panose="020B0604020202020204" pitchFamily="34" charset="0"/>
              <a:sym typeface="Arial Bold"/>
            </a:endParaRPr>
          </a:p>
          <a:p>
            <a:pPr marL="380990" indent="-380990">
              <a:spcBef>
                <a:spcPts val="0"/>
              </a:spcBef>
            </a:pPr>
            <a:r>
              <a:rPr lang="en-GB" sz="2400" dirty="0" smtClean="0">
                <a:ea typeface="Arial Bold"/>
                <a:cs typeface="Arial" panose="020B0604020202020204" pitchFamily="34" charset="0"/>
                <a:sym typeface="Arial Bold"/>
              </a:rPr>
              <a:t>Updated continuously with versions </a:t>
            </a:r>
            <a:r>
              <a:rPr lang="en-GB" sz="2400" dirty="0">
                <a:ea typeface="Arial Bold"/>
                <a:cs typeface="Arial" panose="020B0604020202020204" pitchFamily="34" charset="0"/>
                <a:sym typeface="Arial Bold"/>
              </a:rPr>
              <a:t>of </a:t>
            </a:r>
            <a:r>
              <a:rPr lang="en-GB" sz="2400" dirty="0" smtClean="0">
                <a:ea typeface="Arial Bold"/>
                <a:cs typeface="Arial" panose="020B0604020202020204" pitchFamily="34" charset="0"/>
                <a:sym typeface="Arial Bold"/>
              </a:rPr>
              <a:t>Inventory, gap analysis, action plan created annually with </a:t>
            </a:r>
            <a:r>
              <a:rPr lang="en-GB" sz="2400" dirty="0">
                <a:ea typeface="Arial Bold"/>
                <a:cs typeface="Arial" panose="020B0604020202020204" pitchFamily="34" charset="0"/>
                <a:sym typeface="Arial Bold"/>
              </a:rPr>
              <a:t>approval from CEOS and CGMS;</a:t>
            </a:r>
          </a:p>
          <a:p>
            <a:pPr marL="380990" indent="-380990">
              <a:spcBef>
                <a:spcPts val="0"/>
              </a:spcBef>
            </a:pPr>
            <a:r>
              <a:rPr lang="en-GB" sz="2400" dirty="0">
                <a:ea typeface="Arial Bold"/>
                <a:cs typeface="Arial" panose="020B0604020202020204" pitchFamily="34" charset="0"/>
                <a:sym typeface="Arial Bold"/>
              </a:rPr>
              <a:t>Recommendations and Coordinated Actions inform space agency planning, </a:t>
            </a:r>
            <a:r>
              <a:rPr lang="en-GB" sz="2400" dirty="0" smtClean="0">
                <a:ea typeface="Arial Bold"/>
                <a:cs typeface="Arial" panose="020B0604020202020204" pitchFamily="34" charset="0"/>
                <a:sym typeface="Arial Bold"/>
              </a:rPr>
              <a:t>improve </a:t>
            </a:r>
            <a:r>
              <a:rPr lang="en-GB" sz="2400" dirty="0">
                <a:ea typeface="Arial Bold"/>
                <a:cs typeface="Arial" panose="020B0604020202020204" pitchFamily="34" charset="0"/>
                <a:sym typeface="Arial Bold"/>
              </a:rPr>
              <a:t>availability and interoperability of climate data;</a:t>
            </a:r>
          </a:p>
          <a:p>
            <a:pPr marL="380990" indent="-380990">
              <a:spcBef>
                <a:spcPts val="0"/>
              </a:spcBef>
            </a:pPr>
            <a:r>
              <a:rPr lang="en-GB" sz="2400" dirty="0">
                <a:ea typeface="Arial Bold"/>
                <a:cs typeface="Arial" panose="020B0604020202020204" pitchFamily="34" charset="0"/>
                <a:sym typeface="Arial Bold"/>
              </a:rPr>
              <a:t>Feeds material for all future responses to the GCOS IP.</a:t>
            </a:r>
          </a:p>
        </p:txBody>
      </p:sp>
    </p:spTree>
    <p:extLst>
      <p:ext uri="{BB962C8B-B14F-4D97-AF65-F5344CB8AC3E}">
        <p14:creationId xmlns:p14="http://schemas.microsoft.com/office/powerpoint/2010/main" val="10174299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Gap Analysis Topics</a:t>
            </a:r>
            <a:endParaRPr lang="en-GB" b="1" dirty="0"/>
          </a:p>
        </p:txBody>
      </p:sp>
      <p:sp>
        <p:nvSpPr>
          <p:cNvPr id="4" name="Rectangle 1"/>
          <p:cNvSpPr>
            <a:spLocks noGrp="1" noChangeArrowheads="1"/>
          </p:cNvSpPr>
          <p:nvPr>
            <p:ph idx="1"/>
          </p:nvPr>
        </p:nvSpPr>
        <p:spPr bwMode="auto">
          <a:xfrm>
            <a:off x="609600" y="1816467"/>
            <a:ext cx="10587135"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GB" altLang="en-US" sz="2000" dirty="0" smtClean="0">
                <a:ea typeface="Times New Roman" panose="02020603050405020304" pitchFamily="18" charset="0"/>
                <a:cs typeface="Times New Roman" panose="02020603050405020304" pitchFamily="18" charset="0"/>
              </a:rPr>
              <a:t>Related to the objectives of the WG Climate the gap </a:t>
            </a:r>
            <a:r>
              <a:rPr kumimoji="0" lang="en-GB" alt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analysis addresses three topics:</a:t>
            </a:r>
            <a:endParaRPr kumimoji="0" lang="en-GB" altLang="en-US" sz="2000" b="0" i="0" u="none" strike="noStrike" cap="none" normalizeH="0" baseline="0" dirty="0" smtClean="0">
              <a:ln>
                <a:noFill/>
              </a:ln>
              <a:solidFill>
                <a:schemeClr val="tx1"/>
              </a:solidFill>
              <a:effectLst/>
              <a:latin typeface="Arial" panose="020B0604020202020204" pitchFamily="34" charset="0"/>
            </a:endParaRPr>
          </a:p>
          <a:p>
            <a:pPr marL="357188" marR="0" lvl="0" indent="-357188" algn="l" defTabSz="914400" rtl="0" eaLnBrk="0" fontAlgn="base" latinLnBrk="0" hangingPunct="0">
              <a:lnSpc>
                <a:spcPct val="100000"/>
              </a:lnSpc>
              <a:spcBef>
                <a:spcPct val="0"/>
              </a:spcBef>
              <a:spcAft>
                <a:spcPct val="0"/>
              </a:spcAft>
              <a:buClrTx/>
              <a:buSzTx/>
              <a:buFontTx/>
              <a:buChar char="•"/>
              <a:tabLst/>
            </a:pPr>
            <a:r>
              <a:rPr kumimoji="0" lang="en-GB" alt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An assessment of ECVs and their ECV Products where no data records exist or are not planned;</a:t>
            </a:r>
            <a:endParaRPr kumimoji="0" lang="en-GB" altLang="en-US" sz="2000" b="0" i="0" u="none" strike="noStrike" cap="none" normalizeH="0" baseline="0" dirty="0" smtClean="0">
              <a:ln>
                <a:noFill/>
              </a:ln>
              <a:solidFill>
                <a:schemeClr val="tx1"/>
              </a:solidFill>
              <a:effectLst/>
              <a:latin typeface="Arial" panose="020B0604020202020204" pitchFamily="34" charset="0"/>
            </a:endParaRPr>
          </a:p>
          <a:p>
            <a:pPr marL="357188" marR="0" lvl="0" indent="-357188" algn="l" defTabSz="914400" rtl="0" eaLnBrk="0" fontAlgn="base" latinLnBrk="0" hangingPunct="0">
              <a:lnSpc>
                <a:spcPct val="100000"/>
              </a:lnSpc>
              <a:spcBef>
                <a:spcPct val="0"/>
              </a:spcBef>
              <a:spcAft>
                <a:spcPct val="0"/>
              </a:spcAft>
              <a:buClrTx/>
              <a:buSzTx/>
              <a:buFontTx/>
              <a:buChar char="•"/>
              <a:tabLst/>
            </a:pPr>
            <a:r>
              <a:rPr kumimoji="0" lang="en-GB" alt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An assessment of the existing and planned climate data records with respect to the fulfilment of criteria, published by GCOS, that provides guidance to climate data record providers on the sustainable process to generate CDRs, and on the quality required to be able to serve known climate applications;</a:t>
            </a:r>
            <a:endParaRPr kumimoji="0" lang="en-GB" altLang="en-US" sz="2000" b="0" i="0" u="none" strike="noStrike" cap="none" normalizeH="0" baseline="0" dirty="0" smtClean="0">
              <a:ln>
                <a:noFill/>
              </a:ln>
              <a:solidFill>
                <a:schemeClr val="tx1"/>
              </a:solidFill>
              <a:effectLst/>
              <a:latin typeface="Arial" panose="020B0604020202020204" pitchFamily="34" charset="0"/>
            </a:endParaRPr>
          </a:p>
          <a:p>
            <a:pPr marL="357188" marR="0" lvl="0" indent="-357188" algn="l" defTabSz="914400" rtl="0" eaLnBrk="0" fontAlgn="base" latinLnBrk="0" hangingPunct="0">
              <a:lnSpc>
                <a:spcPct val="100000"/>
              </a:lnSpc>
              <a:spcBef>
                <a:spcPct val="0"/>
              </a:spcBef>
              <a:spcAft>
                <a:spcPct val="0"/>
              </a:spcAft>
              <a:buClrTx/>
              <a:buSzTx/>
              <a:buFontTx/>
              <a:buChar char="•"/>
              <a:tabLst/>
            </a:pPr>
            <a:r>
              <a:rPr kumimoji="0" lang="en-GB" alt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An assessment of 8 ECVs (Carbon Dioxide, Methane, Precipitation, Sea Surface Temperature, Sea Surface Salinity, Land Surface Temperature, Leaf Area Index, and Above-ground Biomass) and their associated ECV Products with respect to a more optimised use of past and current satellite measurements and an analysis of missing measurements in the future, which would prevent the generation of CDRs for specific ECV Products</a:t>
            </a:r>
            <a:r>
              <a:rPr kumimoji="0" lang="en-GB" altLang="en-US" sz="11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t>
            </a:r>
            <a:endParaRPr kumimoji="0" lang="en-GB"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79152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Existing Atmospheric ECV Products</a:t>
            </a:r>
            <a:endParaRPr lang="en-GB" b="1" dirty="0"/>
          </a:p>
        </p:txBody>
      </p:sp>
      <p:pic>
        <p:nvPicPr>
          <p:cNvPr id="5" name="Picture 4"/>
          <p:cNvPicPr>
            <a:picLocks noChangeAspect="1"/>
          </p:cNvPicPr>
          <p:nvPr/>
        </p:nvPicPr>
        <p:blipFill>
          <a:blip r:embed="rId2"/>
          <a:stretch>
            <a:fillRect/>
          </a:stretch>
        </p:blipFill>
        <p:spPr>
          <a:xfrm>
            <a:off x="1347936" y="1509280"/>
            <a:ext cx="9496127" cy="4678869"/>
          </a:xfrm>
          <a:prstGeom prst="rect">
            <a:avLst/>
          </a:prstGeom>
        </p:spPr>
      </p:pic>
    </p:spTree>
    <p:extLst>
      <p:ext uri="{BB962C8B-B14F-4D97-AF65-F5344CB8AC3E}">
        <p14:creationId xmlns:p14="http://schemas.microsoft.com/office/powerpoint/2010/main" val="34496508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Planned Atmospheric ECV Products</a:t>
            </a:r>
            <a:endParaRPr lang="en-GB" b="1" dirty="0"/>
          </a:p>
        </p:txBody>
      </p:sp>
      <p:grpSp>
        <p:nvGrpSpPr>
          <p:cNvPr id="7" name="Group 6"/>
          <p:cNvGrpSpPr/>
          <p:nvPr/>
        </p:nvGrpSpPr>
        <p:grpSpPr>
          <a:xfrm>
            <a:off x="563526" y="1471267"/>
            <a:ext cx="11461898" cy="4727515"/>
            <a:chOff x="0" y="1450001"/>
            <a:chExt cx="11820236" cy="4999990"/>
          </a:xfrm>
        </p:grpSpPr>
        <p:pic>
          <p:nvPicPr>
            <p:cNvPr id="4" name="Picture 3"/>
            <p:cNvPicPr/>
            <p:nvPr/>
          </p:nvPicPr>
          <p:blipFill rotWithShape="1">
            <a:blip r:embed="rId2">
              <a:extLst>
                <a:ext uri="{28A0092B-C50C-407E-A947-70E740481C1C}">
                  <a14:useLocalDpi xmlns:a14="http://schemas.microsoft.com/office/drawing/2010/main" val="0"/>
                </a:ext>
              </a:extLst>
            </a:blip>
            <a:srcRect r="33277"/>
            <a:stretch>
              <a:fillRect/>
            </a:stretch>
          </p:blipFill>
          <p:spPr bwMode="auto">
            <a:xfrm>
              <a:off x="0" y="1450001"/>
              <a:ext cx="7883525" cy="4999990"/>
            </a:xfrm>
            <a:prstGeom prst="rect">
              <a:avLst/>
            </a:prstGeom>
            <a:noFill/>
            <a:ln>
              <a:noFill/>
            </a:ln>
            <a:extLst>
              <a:ext uri="{53640926-AAD7-44d8-BBD7-CCE9431645EC}">
                <a14:shadowObscured xmlns:wpc="http://schemas.microsoft.com/office/word/2010/wordprocessingCanvas" xmlns:cx="http://schemas.microsoft.com/office/drawing/2014/chartex" xmlns:cx1="http://schemas.microsoft.com/office/drawing/2015/9/8/chartex"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 xmlns:a14="http://schemas.microsoft.com/office/drawing/2010/main" xmlns:arto="http://schemas.microsoft.com/office/word/2006/arto" xmlns:o="urn:schemas-microsoft-com:office:office" xmlns:v="urn:schemas-microsoft-com:vml" xmlns:w="http://schemas.openxmlformats.org/wordprocessingml/2006/main" xmlns:w10="urn:schemas-microsoft-com:office:word" xmlns:lc="http://schemas.openxmlformats.org/drawingml/2006/lockedCanvas"/>
              </a:ext>
            </a:extLst>
          </p:spPr>
        </p:pic>
        <p:pic>
          <p:nvPicPr>
            <p:cNvPr id="6" name="Picture 5"/>
            <p:cNvPicPr>
              <a:picLocks noChangeAspect="1"/>
            </p:cNvPicPr>
            <p:nvPr/>
          </p:nvPicPr>
          <p:blipFill rotWithShape="1">
            <a:blip r:embed="rId3"/>
            <a:srcRect l="47544"/>
            <a:stretch/>
          </p:blipFill>
          <p:spPr>
            <a:xfrm>
              <a:off x="7883525" y="1450419"/>
              <a:ext cx="3936711" cy="4999153"/>
            </a:xfrm>
            <a:prstGeom prst="rect">
              <a:avLst/>
            </a:prstGeom>
          </p:spPr>
        </p:pic>
      </p:grpSp>
    </p:spTree>
    <p:extLst>
      <p:ext uri="{BB962C8B-B14F-4D97-AF65-F5344CB8AC3E}">
        <p14:creationId xmlns:p14="http://schemas.microsoft.com/office/powerpoint/2010/main" val="31409434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Atmospheric ECVs</a:t>
            </a:r>
            <a:endParaRPr lang="en-GB" b="1" dirty="0"/>
          </a:p>
        </p:txBody>
      </p:sp>
      <p:sp>
        <p:nvSpPr>
          <p:cNvPr id="3" name="Content Placeholder 2"/>
          <p:cNvSpPr>
            <a:spLocks noGrp="1"/>
          </p:cNvSpPr>
          <p:nvPr>
            <p:ph idx="1"/>
          </p:nvPr>
        </p:nvSpPr>
        <p:spPr/>
        <p:txBody>
          <a:bodyPr>
            <a:normAutofit fontScale="85000" lnSpcReduction="10000"/>
          </a:bodyPr>
          <a:lstStyle/>
          <a:p>
            <a:pPr lvl="1"/>
            <a:r>
              <a:rPr lang="en-GB" dirty="0"/>
              <a:t>All ECVs are partially covered, although a dense population only exists for the period 2001-2010;</a:t>
            </a:r>
          </a:p>
          <a:p>
            <a:pPr lvl="1"/>
            <a:r>
              <a:rPr lang="en-GB" dirty="0"/>
              <a:t>For existing CDRs, five ECV Products (Temperature of Deep Layers, Tropospheric Ozone and CO</a:t>
            </a:r>
            <a:r>
              <a:rPr lang="en-GB" baseline="-25000" dirty="0"/>
              <a:t>2</a:t>
            </a:r>
            <a:r>
              <a:rPr lang="en-GB" dirty="0"/>
              <a:t> Profiles, and NO</a:t>
            </a:r>
            <a:r>
              <a:rPr lang="en-GB" baseline="-25000" dirty="0"/>
              <a:t>2</a:t>
            </a:r>
            <a:r>
              <a:rPr lang="en-GB" dirty="0"/>
              <a:t>, SO</a:t>
            </a:r>
            <a:r>
              <a:rPr lang="en-GB" baseline="-25000" dirty="0"/>
              <a:t>2</a:t>
            </a:r>
            <a:r>
              <a:rPr lang="en-GB" dirty="0"/>
              <a:t> and HCHO Tropospheric Columns) have no entries in the ECV Inventory. However, Temperature of Deep Layers does not constitute a real data gap because data records are known to exist for this ECV even though they are not currently registered in the inventory;</a:t>
            </a:r>
          </a:p>
          <a:p>
            <a:pPr lvl="1"/>
            <a:r>
              <a:rPr lang="en-GB" dirty="0"/>
              <a:t>For planned CDRs, very few plans exist for the extension of CDRs beyond 2020. For 4 ECV Products (Total Solar Irradiance, Tropospheric CO</a:t>
            </a:r>
            <a:r>
              <a:rPr lang="en-GB" baseline="-25000" dirty="0"/>
              <a:t>2</a:t>
            </a:r>
            <a:r>
              <a:rPr lang="en-GB" dirty="0"/>
              <a:t> Profile, Stratospheric CH</a:t>
            </a:r>
            <a:r>
              <a:rPr lang="en-GB" baseline="-25000" dirty="0"/>
              <a:t>4</a:t>
            </a:r>
            <a:r>
              <a:rPr lang="en-GB" dirty="0"/>
              <a:t> Profile, and CO Tropospheric Column) no entries exist in the ECV Inventory. However, some limitations in the Inventory for planned CDRs has now been identified, so in some cases these gaps may not be real.  Improvements to the inventory will be made for the next update.</a:t>
            </a:r>
          </a:p>
          <a:p>
            <a:endParaRPr lang="en-GB" dirty="0"/>
          </a:p>
        </p:txBody>
      </p:sp>
    </p:spTree>
    <p:extLst>
      <p:ext uri="{BB962C8B-B14F-4D97-AF65-F5344CB8AC3E}">
        <p14:creationId xmlns:p14="http://schemas.microsoft.com/office/powerpoint/2010/main" val="5252292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Analysis against GCOS criteria</a:t>
            </a:r>
            <a:endParaRPr lang="en-GB" b="1" dirty="0"/>
          </a:p>
        </p:txBody>
      </p:sp>
      <p:pic>
        <p:nvPicPr>
          <p:cNvPr id="4" name="Picture 3"/>
          <p:cNvPicPr/>
          <p:nvPr/>
        </p:nvPicPr>
        <p:blipFill rotWithShape="1">
          <a:blip r:embed="rId2" cstate="print">
            <a:extLst>
              <a:ext uri="{28A0092B-C50C-407E-A947-70E740481C1C}">
                <a14:useLocalDpi xmlns:a14="http://schemas.microsoft.com/office/drawing/2010/main" val="0"/>
              </a:ext>
            </a:extLst>
          </a:blip>
          <a:srcRect b="5326"/>
          <a:stretch>
            <a:fillRect/>
          </a:stretch>
        </p:blipFill>
        <p:spPr bwMode="auto">
          <a:xfrm>
            <a:off x="766401" y="1382232"/>
            <a:ext cx="11088902" cy="4954772"/>
          </a:xfrm>
          <a:prstGeom prst="rect">
            <a:avLst/>
          </a:prstGeom>
          <a:ln>
            <a:noFill/>
          </a:ln>
          <a:extLst>
            <a:ext uri="{53640926-AAD7-44d8-BBD7-CCE9431645EC}">
              <a14:shadowObscured xmlns:wpc="http://schemas.microsoft.com/office/word/2010/wordprocessingCanvas" xmlns:cx="http://schemas.microsoft.com/office/drawing/2014/chartex" xmlns:cx1="http://schemas.microsoft.com/office/drawing/2015/9/8/chartex"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 xmlns:a14="http://schemas.microsoft.com/office/drawing/2010/main" xmlns:arto="http://schemas.microsoft.com/office/word/2006/arto" xmlns:o="urn:schemas-microsoft-com:office:office" xmlns:v="urn:schemas-microsoft-com:vml" xmlns:w="http://schemas.openxmlformats.org/wordprocessingml/2006/main" xmlns:w10="urn:schemas-microsoft-com:office:word" xmlns:lc="http://schemas.openxmlformats.org/drawingml/2006/lockedCanvas"/>
            </a:ext>
          </a:extLst>
        </p:spPr>
      </p:pic>
    </p:spTree>
    <p:extLst>
      <p:ext uri="{BB962C8B-B14F-4D97-AF65-F5344CB8AC3E}">
        <p14:creationId xmlns:p14="http://schemas.microsoft.com/office/powerpoint/2010/main" val="26147474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Individual ECV analysis SST</a:t>
            </a:r>
            <a:endParaRPr lang="en-GB" b="1" dirty="0"/>
          </a:p>
        </p:txBody>
      </p:sp>
      <p:graphicFrame>
        <p:nvGraphicFramePr>
          <p:cNvPr id="4" name="Table 3"/>
          <p:cNvGraphicFramePr>
            <a:graphicFrameLocks noGrp="1"/>
          </p:cNvGraphicFramePr>
          <p:nvPr>
            <p:extLst>
              <p:ext uri="{D42A27DB-BD31-4B8C-83A1-F6EECF244321}">
                <p14:modId xmlns:p14="http://schemas.microsoft.com/office/powerpoint/2010/main" val="4051972551"/>
              </p:ext>
            </p:extLst>
          </p:nvPr>
        </p:nvGraphicFramePr>
        <p:xfrm>
          <a:off x="478465" y="1600201"/>
          <a:ext cx="11472527" cy="8961120"/>
        </p:xfrm>
        <a:graphic>
          <a:graphicData uri="http://schemas.openxmlformats.org/drawingml/2006/table">
            <a:tbl>
              <a:tblPr firstRow="1" firstCol="1" bandRow="1">
                <a:tableStyleId>{5C22544A-7EE6-4342-B048-85BDC9FD1C3A}</a:tableStyleId>
              </a:tblPr>
              <a:tblGrid>
                <a:gridCol w="969595">
                  <a:extLst>
                    <a:ext uri="{9D8B030D-6E8A-4147-A177-3AD203B41FA5}">
                      <a16:colId xmlns:a16="http://schemas.microsoft.com/office/drawing/2014/main" val="2202140838"/>
                    </a:ext>
                  </a:extLst>
                </a:gridCol>
                <a:gridCol w="969595">
                  <a:extLst>
                    <a:ext uri="{9D8B030D-6E8A-4147-A177-3AD203B41FA5}">
                      <a16:colId xmlns:a16="http://schemas.microsoft.com/office/drawing/2014/main" val="429465005"/>
                    </a:ext>
                  </a:extLst>
                </a:gridCol>
                <a:gridCol w="1076737">
                  <a:extLst>
                    <a:ext uri="{9D8B030D-6E8A-4147-A177-3AD203B41FA5}">
                      <a16:colId xmlns:a16="http://schemas.microsoft.com/office/drawing/2014/main" val="2102607118"/>
                    </a:ext>
                  </a:extLst>
                </a:gridCol>
                <a:gridCol w="1077497">
                  <a:extLst>
                    <a:ext uri="{9D8B030D-6E8A-4147-A177-3AD203B41FA5}">
                      <a16:colId xmlns:a16="http://schemas.microsoft.com/office/drawing/2014/main" val="4270317542"/>
                    </a:ext>
                  </a:extLst>
                </a:gridCol>
                <a:gridCol w="1077497">
                  <a:extLst>
                    <a:ext uri="{9D8B030D-6E8A-4147-A177-3AD203B41FA5}">
                      <a16:colId xmlns:a16="http://schemas.microsoft.com/office/drawing/2014/main" val="2212138103"/>
                    </a:ext>
                  </a:extLst>
                </a:gridCol>
                <a:gridCol w="693001">
                  <a:extLst>
                    <a:ext uri="{9D8B030D-6E8A-4147-A177-3AD203B41FA5}">
                      <a16:colId xmlns:a16="http://schemas.microsoft.com/office/drawing/2014/main" val="462955477"/>
                    </a:ext>
                  </a:extLst>
                </a:gridCol>
                <a:gridCol w="968834">
                  <a:extLst>
                    <a:ext uri="{9D8B030D-6E8A-4147-A177-3AD203B41FA5}">
                      <a16:colId xmlns:a16="http://schemas.microsoft.com/office/drawing/2014/main" val="1792988215"/>
                    </a:ext>
                  </a:extLst>
                </a:gridCol>
                <a:gridCol w="969595">
                  <a:extLst>
                    <a:ext uri="{9D8B030D-6E8A-4147-A177-3AD203B41FA5}">
                      <a16:colId xmlns:a16="http://schemas.microsoft.com/office/drawing/2014/main" val="3983319534"/>
                    </a:ext>
                  </a:extLst>
                </a:gridCol>
                <a:gridCol w="1835088">
                  <a:extLst>
                    <a:ext uri="{9D8B030D-6E8A-4147-A177-3AD203B41FA5}">
                      <a16:colId xmlns:a16="http://schemas.microsoft.com/office/drawing/2014/main" val="2325055839"/>
                    </a:ext>
                  </a:extLst>
                </a:gridCol>
                <a:gridCol w="1835088">
                  <a:extLst>
                    <a:ext uri="{9D8B030D-6E8A-4147-A177-3AD203B41FA5}">
                      <a16:colId xmlns:a16="http://schemas.microsoft.com/office/drawing/2014/main" val="1199251006"/>
                    </a:ext>
                  </a:extLst>
                </a:gridCol>
              </a:tblGrid>
              <a:tr h="441557">
                <a:tc>
                  <a:txBody>
                    <a:bodyPr/>
                    <a:lstStyle/>
                    <a:p>
                      <a:pPr>
                        <a:spcAft>
                          <a:spcPts val="0"/>
                        </a:spcAft>
                      </a:pPr>
                      <a:r>
                        <a:rPr lang="en-US" sz="1400" dirty="0">
                          <a:effectLst/>
                        </a:rPr>
                        <a:t>Technology</a:t>
                      </a:r>
                      <a:endParaRPr lang="en-GB" sz="1400" dirty="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Instrument</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Mission</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Launch</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EOL</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WMO relevance for SST</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CEOS  relevance for SST</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No. current CDRs in ECV Inventory</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No. future CDRs in ECV Inventory</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Comments</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extLst>
                  <a:ext uri="{0D108BD9-81ED-4DB2-BD59-A6C34878D82A}">
                    <a16:rowId xmlns:a16="http://schemas.microsoft.com/office/drawing/2014/main" val="2763397309"/>
                  </a:ext>
                </a:extLst>
              </a:tr>
              <a:tr h="132467">
                <a:tc rowSpan="9">
                  <a:txBody>
                    <a:bodyPr/>
                    <a:lstStyle/>
                    <a:p>
                      <a:pPr>
                        <a:spcAft>
                          <a:spcPts val="0"/>
                        </a:spcAft>
                      </a:pPr>
                      <a:r>
                        <a:rPr lang="en-US" sz="1400">
                          <a:effectLst/>
                        </a:rPr>
                        <a:t>Cross-nadir infrared sounder</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IMG</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de-DE" sz="1400">
                          <a:effectLst/>
                        </a:rPr>
                        <a:t>ADOES</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17/08/1996</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30/06/1997</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Primary</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N</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 </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extLst>
                  <a:ext uri="{0D108BD9-81ED-4DB2-BD59-A6C34878D82A}">
                    <a16:rowId xmlns:a16="http://schemas.microsoft.com/office/drawing/2014/main" val="1210538325"/>
                  </a:ext>
                </a:extLst>
              </a:tr>
              <a:tr h="132467">
                <a:tc vMerge="1">
                  <a:txBody>
                    <a:bodyPr/>
                    <a:lstStyle/>
                    <a:p>
                      <a:endParaRPr lang="en-GB"/>
                    </a:p>
                  </a:txBody>
                  <a:tcPr/>
                </a:tc>
                <a:tc>
                  <a:txBody>
                    <a:bodyPr/>
                    <a:lstStyle/>
                    <a:p>
                      <a:pPr>
                        <a:spcAft>
                          <a:spcPts val="0"/>
                        </a:spcAft>
                      </a:pPr>
                      <a:r>
                        <a:rPr lang="en-US" sz="1400">
                          <a:effectLst/>
                        </a:rPr>
                        <a:t>AIRS</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Aqua</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04/05/2002</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2018</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Primary</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Y</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9</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8</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No gaps in the use of AIRS.</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extLst>
                  <a:ext uri="{0D108BD9-81ED-4DB2-BD59-A6C34878D82A}">
                    <a16:rowId xmlns:a16="http://schemas.microsoft.com/office/drawing/2014/main" val="2121079452"/>
                  </a:ext>
                </a:extLst>
              </a:tr>
              <a:tr h="132467">
                <a:tc vMerge="1">
                  <a:txBody>
                    <a:bodyPr/>
                    <a:lstStyle/>
                    <a:p>
                      <a:endParaRPr lang="en-GB"/>
                    </a:p>
                  </a:txBody>
                  <a:tcPr/>
                </a:tc>
                <a:tc>
                  <a:txBody>
                    <a:bodyPr/>
                    <a:lstStyle/>
                    <a:p>
                      <a:pPr>
                        <a:spcAft>
                          <a:spcPts val="0"/>
                        </a:spcAft>
                      </a:pPr>
                      <a:r>
                        <a:rPr lang="en-US" sz="1400">
                          <a:effectLst/>
                        </a:rPr>
                        <a:t>TES-nadir</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de-DE" sz="1400">
                          <a:effectLst/>
                        </a:rPr>
                        <a:t>Aura</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15/07/2004</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2018</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Primary</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N</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 </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extLst>
                  <a:ext uri="{0D108BD9-81ED-4DB2-BD59-A6C34878D82A}">
                    <a16:rowId xmlns:a16="http://schemas.microsoft.com/office/drawing/2014/main" val="1111930952"/>
                  </a:ext>
                </a:extLst>
              </a:tr>
              <a:tr h="331168">
                <a:tc vMerge="1">
                  <a:txBody>
                    <a:bodyPr/>
                    <a:lstStyle/>
                    <a:p>
                      <a:endParaRPr lang="en-GB"/>
                    </a:p>
                  </a:txBody>
                  <a:tcPr/>
                </a:tc>
                <a:tc>
                  <a:txBody>
                    <a:bodyPr/>
                    <a:lstStyle/>
                    <a:p>
                      <a:pPr>
                        <a:spcAft>
                          <a:spcPts val="0"/>
                        </a:spcAft>
                      </a:pPr>
                      <a:r>
                        <a:rPr lang="en-US" sz="1400">
                          <a:effectLst/>
                        </a:rPr>
                        <a:t>IASI</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Metop-A</a:t>
                      </a:r>
                      <a:endParaRPr lang="en-GB" sz="1400">
                        <a:effectLst/>
                      </a:endParaRPr>
                    </a:p>
                    <a:p>
                      <a:pPr>
                        <a:spcAft>
                          <a:spcPts val="0"/>
                        </a:spcAft>
                      </a:pPr>
                      <a:r>
                        <a:rPr lang="en-US" sz="1400">
                          <a:effectLst/>
                        </a:rPr>
                        <a:t>Metop-B</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19/10/2006</a:t>
                      </a:r>
                      <a:endParaRPr lang="en-GB" sz="1400">
                        <a:effectLst/>
                      </a:endParaRPr>
                    </a:p>
                    <a:p>
                      <a:pPr>
                        <a:spcAft>
                          <a:spcPts val="0"/>
                        </a:spcAft>
                      </a:pPr>
                      <a:r>
                        <a:rPr lang="en-US" sz="1400">
                          <a:effectLst/>
                        </a:rPr>
                        <a:t>17/09/2012</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2018</a:t>
                      </a:r>
                      <a:endParaRPr lang="en-GB" sz="1400">
                        <a:effectLst/>
                      </a:endParaRPr>
                    </a:p>
                    <a:p>
                      <a:pPr>
                        <a:spcAft>
                          <a:spcPts val="0"/>
                        </a:spcAft>
                      </a:pPr>
                      <a:r>
                        <a:rPr lang="en-US" sz="1400">
                          <a:effectLst/>
                        </a:rPr>
                        <a:t>2018</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Primary</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Y</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a:t>
                      </a:r>
                      <a:endParaRPr lang="en-GB" sz="1400">
                        <a:effectLst/>
                      </a:endParaRPr>
                    </a:p>
                    <a:p>
                      <a:pPr>
                        <a:spcAft>
                          <a:spcPts val="0"/>
                        </a:spcAft>
                      </a:pPr>
                      <a:r>
                        <a:rPr lang="en-US" sz="1400">
                          <a:effectLst/>
                        </a:rPr>
                        <a:t>-</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a:t>
                      </a:r>
                      <a:endParaRPr lang="en-GB" sz="1400">
                        <a:effectLst/>
                      </a:endParaRPr>
                    </a:p>
                    <a:p>
                      <a:pPr>
                        <a:spcAft>
                          <a:spcPts val="0"/>
                        </a:spcAft>
                      </a:pPr>
                      <a:r>
                        <a:rPr lang="en-US" sz="1400">
                          <a:effectLst/>
                        </a:rPr>
                        <a:t>-</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EUMETSAT plans to release reprocessed SST in 2019</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extLst>
                  <a:ext uri="{0D108BD9-81ED-4DB2-BD59-A6C34878D82A}">
                    <a16:rowId xmlns:a16="http://schemas.microsoft.com/office/drawing/2014/main" val="631666868"/>
                  </a:ext>
                </a:extLst>
              </a:tr>
              <a:tr h="132467">
                <a:tc vMerge="1">
                  <a:txBody>
                    <a:bodyPr/>
                    <a:lstStyle/>
                    <a:p>
                      <a:endParaRPr lang="en-GB"/>
                    </a:p>
                  </a:txBody>
                  <a:tcPr/>
                </a:tc>
                <a:tc>
                  <a:txBody>
                    <a:bodyPr/>
                    <a:lstStyle/>
                    <a:p>
                      <a:pPr>
                        <a:spcAft>
                          <a:spcPts val="0"/>
                        </a:spcAft>
                      </a:pPr>
                      <a:r>
                        <a:rPr lang="en-US" sz="1400">
                          <a:effectLst/>
                        </a:rPr>
                        <a:t>CrIS</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dirty="0">
                          <a:effectLst/>
                        </a:rPr>
                        <a:t>SNPP</a:t>
                      </a:r>
                      <a:endParaRPr lang="en-GB" sz="1400" dirty="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28/10/2011</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2018</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Primary</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N</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 </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extLst>
                  <a:ext uri="{0D108BD9-81ED-4DB2-BD59-A6C34878D82A}">
                    <a16:rowId xmlns:a16="http://schemas.microsoft.com/office/drawing/2014/main" val="1442903014"/>
                  </a:ext>
                </a:extLst>
              </a:tr>
              <a:tr h="132467">
                <a:tc vMerge="1">
                  <a:txBody>
                    <a:bodyPr/>
                    <a:lstStyle/>
                    <a:p>
                      <a:endParaRPr lang="en-GB"/>
                    </a:p>
                  </a:txBody>
                  <a:tcPr/>
                </a:tc>
                <a:tc>
                  <a:txBody>
                    <a:bodyPr/>
                    <a:lstStyle/>
                    <a:p>
                      <a:pPr>
                        <a:spcAft>
                          <a:spcPts val="0"/>
                        </a:spcAft>
                      </a:pPr>
                      <a:r>
                        <a:rPr lang="en-US" sz="1400">
                          <a:effectLst/>
                        </a:rPr>
                        <a:t>GIIRS</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dirty="0">
                          <a:effectLst/>
                        </a:rPr>
                        <a:t>FY-4A</a:t>
                      </a:r>
                      <a:endParaRPr lang="en-GB" sz="1400" dirty="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10/12/2016</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2021</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Primary</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N</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 </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extLst>
                  <a:ext uri="{0D108BD9-81ED-4DB2-BD59-A6C34878D82A}">
                    <a16:rowId xmlns:a16="http://schemas.microsoft.com/office/drawing/2014/main" val="485137804"/>
                  </a:ext>
                </a:extLst>
              </a:tr>
              <a:tr h="1103893">
                <a:tc vMerge="1">
                  <a:txBody>
                    <a:bodyPr/>
                    <a:lstStyle/>
                    <a:p>
                      <a:endParaRPr lang="en-GB"/>
                    </a:p>
                  </a:txBody>
                  <a:tcPr/>
                </a:tc>
                <a:tc>
                  <a:txBody>
                    <a:bodyPr/>
                    <a:lstStyle/>
                    <a:p>
                      <a:pPr>
                        <a:spcAft>
                          <a:spcPts val="0"/>
                        </a:spcAft>
                      </a:pPr>
                      <a:r>
                        <a:rPr lang="en-US" sz="1400">
                          <a:effectLst/>
                        </a:rPr>
                        <a:t>HIRS/2</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NOAA-6</a:t>
                      </a:r>
                      <a:endParaRPr lang="en-GB" sz="1400">
                        <a:effectLst/>
                      </a:endParaRPr>
                    </a:p>
                    <a:p>
                      <a:pPr>
                        <a:spcAft>
                          <a:spcPts val="0"/>
                        </a:spcAft>
                      </a:pPr>
                      <a:r>
                        <a:rPr lang="en-US" sz="1400">
                          <a:effectLst/>
                        </a:rPr>
                        <a:t>NOAA-7</a:t>
                      </a:r>
                      <a:endParaRPr lang="en-GB" sz="1400">
                        <a:effectLst/>
                      </a:endParaRPr>
                    </a:p>
                    <a:p>
                      <a:pPr>
                        <a:spcAft>
                          <a:spcPts val="0"/>
                        </a:spcAft>
                      </a:pPr>
                      <a:r>
                        <a:rPr lang="en-US" sz="1400">
                          <a:effectLst/>
                        </a:rPr>
                        <a:t>NOAA-8</a:t>
                      </a:r>
                      <a:endParaRPr lang="en-GB" sz="1400">
                        <a:effectLst/>
                      </a:endParaRPr>
                    </a:p>
                    <a:p>
                      <a:pPr>
                        <a:spcAft>
                          <a:spcPts val="0"/>
                        </a:spcAft>
                      </a:pPr>
                      <a:r>
                        <a:rPr lang="en-US" sz="1400">
                          <a:effectLst/>
                        </a:rPr>
                        <a:t>NOAA-9</a:t>
                      </a:r>
                      <a:endParaRPr lang="en-GB" sz="1400">
                        <a:effectLst/>
                      </a:endParaRPr>
                    </a:p>
                    <a:p>
                      <a:pPr>
                        <a:spcAft>
                          <a:spcPts val="0"/>
                        </a:spcAft>
                      </a:pPr>
                      <a:r>
                        <a:rPr lang="en-US" sz="1400">
                          <a:effectLst/>
                        </a:rPr>
                        <a:t>NOAA-10</a:t>
                      </a:r>
                      <a:endParaRPr lang="en-GB" sz="1400">
                        <a:effectLst/>
                      </a:endParaRPr>
                    </a:p>
                    <a:p>
                      <a:pPr>
                        <a:spcAft>
                          <a:spcPts val="0"/>
                        </a:spcAft>
                      </a:pPr>
                      <a:r>
                        <a:rPr lang="en-US" sz="1400">
                          <a:effectLst/>
                        </a:rPr>
                        <a:t>NOAA-11</a:t>
                      </a:r>
                      <a:endParaRPr lang="en-GB" sz="1400">
                        <a:effectLst/>
                      </a:endParaRPr>
                    </a:p>
                    <a:p>
                      <a:pPr>
                        <a:spcAft>
                          <a:spcPts val="0"/>
                        </a:spcAft>
                      </a:pPr>
                      <a:r>
                        <a:rPr lang="en-US" sz="1400">
                          <a:effectLst/>
                        </a:rPr>
                        <a:t>NOAA-12</a:t>
                      </a:r>
                      <a:endParaRPr lang="en-GB" sz="1400">
                        <a:effectLst/>
                      </a:endParaRPr>
                    </a:p>
                    <a:p>
                      <a:pPr>
                        <a:spcAft>
                          <a:spcPts val="0"/>
                        </a:spcAft>
                      </a:pPr>
                      <a:r>
                        <a:rPr lang="en-US" sz="1400">
                          <a:effectLst/>
                        </a:rPr>
                        <a:t>NOAA-13</a:t>
                      </a:r>
                      <a:endParaRPr lang="en-GB" sz="1400">
                        <a:effectLst/>
                      </a:endParaRPr>
                    </a:p>
                    <a:p>
                      <a:pPr>
                        <a:spcAft>
                          <a:spcPts val="0"/>
                        </a:spcAft>
                      </a:pPr>
                      <a:r>
                        <a:rPr lang="en-US" sz="1400">
                          <a:effectLst/>
                        </a:rPr>
                        <a:t>NOAA-14</a:t>
                      </a:r>
                      <a:endParaRPr lang="en-GB" sz="1400">
                        <a:effectLst/>
                      </a:endParaRPr>
                    </a:p>
                    <a:p>
                      <a:pPr>
                        <a:spcAft>
                          <a:spcPts val="0"/>
                        </a:spcAft>
                      </a:pPr>
                      <a:r>
                        <a:rPr lang="en-US" sz="1400">
                          <a:effectLst/>
                        </a:rPr>
                        <a:t>TIROS-N</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27/06/1979</a:t>
                      </a:r>
                      <a:endParaRPr lang="en-GB" sz="1400">
                        <a:effectLst/>
                      </a:endParaRPr>
                    </a:p>
                    <a:p>
                      <a:pPr>
                        <a:spcAft>
                          <a:spcPts val="0"/>
                        </a:spcAft>
                      </a:pPr>
                      <a:r>
                        <a:rPr lang="en-US" sz="1400">
                          <a:effectLst/>
                        </a:rPr>
                        <a:t>23/06/1981</a:t>
                      </a:r>
                      <a:endParaRPr lang="en-GB" sz="1400">
                        <a:effectLst/>
                      </a:endParaRPr>
                    </a:p>
                    <a:p>
                      <a:pPr>
                        <a:spcAft>
                          <a:spcPts val="0"/>
                        </a:spcAft>
                      </a:pPr>
                      <a:r>
                        <a:rPr lang="en-US" sz="1400">
                          <a:effectLst/>
                        </a:rPr>
                        <a:t>28/03/1983</a:t>
                      </a:r>
                      <a:endParaRPr lang="en-GB" sz="1400">
                        <a:effectLst/>
                      </a:endParaRPr>
                    </a:p>
                    <a:p>
                      <a:pPr>
                        <a:spcAft>
                          <a:spcPts val="0"/>
                        </a:spcAft>
                      </a:pPr>
                      <a:r>
                        <a:rPr lang="en-US" sz="1400">
                          <a:effectLst/>
                        </a:rPr>
                        <a:t>12/12/1984</a:t>
                      </a:r>
                      <a:endParaRPr lang="en-GB" sz="1400">
                        <a:effectLst/>
                      </a:endParaRPr>
                    </a:p>
                    <a:p>
                      <a:pPr>
                        <a:spcAft>
                          <a:spcPts val="0"/>
                        </a:spcAft>
                      </a:pPr>
                      <a:r>
                        <a:rPr lang="en-US" sz="1400">
                          <a:effectLst/>
                        </a:rPr>
                        <a:t>17/09/1986</a:t>
                      </a:r>
                      <a:endParaRPr lang="en-GB" sz="1400">
                        <a:effectLst/>
                      </a:endParaRPr>
                    </a:p>
                    <a:p>
                      <a:pPr>
                        <a:spcAft>
                          <a:spcPts val="0"/>
                        </a:spcAft>
                      </a:pPr>
                      <a:r>
                        <a:rPr lang="en-US" sz="1400">
                          <a:effectLst/>
                        </a:rPr>
                        <a:t>24/09/1988</a:t>
                      </a:r>
                      <a:endParaRPr lang="en-GB" sz="1400">
                        <a:effectLst/>
                      </a:endParaRPr>
                    </a:p>
                    <a:p>
                      <a:pPr>
                        <a:spcAft>
                          <a:spcPts val="0"/>
                        </a:spcAft>
                      </a:pPr>
                      <a:r>
                        <a:rPr lang="en-US" sz="1400">
                          <a:effectLst/>
                        </a:rPr>
                        <a:t>14/05/1991</a:t>
                      </a:r>
                      <a:endParaRPr lang="en-GB" sz="1400">
                        <a:effectLst/>
                      </a:endParaRPr>
                    </a:p>
                    <a:p>
                      <a:pPr>
                        <a:spcAft>
                          <a:spcPts val="0"/>
                        </a:spcAft>
                      </a:pPr>
                      <a:r>
                        <a:rPr lang="en-US" sz="1400">
                          <a:effectLst/>
                        </a:rPr>
                        <a:t>09/08/1993</a:t>
                      </a:r>
                      <a:endParaRPr lang="en-GB" sz="1400">
                        <a:effectLst/>
                      </a:endParaRPr>
                    </a:p>
                    <a:p>
                      <a:pPr>
                        <a:spcAft>
                          <a:spcPts val="0"/>
                        </a:spcAft>
                      </a:pPr>
                      <a:r>
                        <a:rPr lang="en-US" sz="1400">
                          <a:effectLst/>
                        </a:rPr>
                        <a:t>30/12/1994</a:t>
                      </a:r>
                      <a:endParaRPr lang="en-GB" sz="1400">
                        <a:effectLst/>
                      </a:endParaRPr>
                    </a:p>
                    <a:p>
                      <a:pPr>
                        <a:spcAft>
                          <a:spcPts val="0"/>
                        </a:spcAft>
                      </a:pPr>
                      <a:r>
                        <a:rPr lang="en-US" sz="1400">
                          <a:effectLst/>
                        </a:rPr>
                        <a:t>13/10/1978</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31/03/1987</a:t>
                      </a:r>
                      <a:endParaRPr lang="en-GB" sz="1400">
                        <a:effectLst/>
                      </a:endParaRPr>
                    </a:p>
                    <a:p>
                      <a:pPr>
                        <a:spcAft>
                          <a:spcPts val="0"/>
                        </a:spcAft>
                      </a:pPr>
                      <a:r>
                        <a:rPr lang="en-US" sz="1400">
                          <a:effectLst/>
                        </a:rPr>
                        <a:t>07/06/2986</a:t>
                      </a:r>
                      <a:endParaRPr lang="en-GB" sz="1400">
                        <a:effectLst/>
                      </a:endParaRPr>
                    </a:p>
                    <a:p>
                      <a:pPr>
                        <a:spcAft>
                          <a:spcPts val="0"/>
                        </a:spcAft>
                      </a:pPr>
                      <a:r>
                        <a:rPr lang="en-US" sz="1400">
                          <a:effectLst/>
                        </a:rPr>
                        <a:t>29/12/1985</a:t>
                      </a:r>
                      <a:endParaRPr lang="en-GB" sz="1400">
                        <a:effectLst/>
                      </a:endParaRPr>
                    </a:p>
                    <a:p>
                      <a:pPr>
                        <a:spcAft>
                          <a:spcPts val="0"/>
                        </a:spcAft>
                      </a:pPr>
                      <a:r>
                        <a:rPr lang="en-US" sz="1400">
                          <a:effectLst/>
                        </a:rPr>
                        <a:t>13/02/1998</a:t>
                      </a:r>
                      <a:endParaRPr lang="en-GB" sz="1400">
                        <a:effectLst/>
                      </a:endParaRPr>
                    </a:p>
                    <a:p>
                      <a:pPr>
                        <a:spcAft>
                          <a:spcPts val="0"/>
                        </a:spcAft>
                      </a:pPr>
                      <a:r>
                        <a:rPr lang="en-US" sz="1400">
                          <a:effectLst/>
                        </a:rPr>
                        <a:t>30/08/2001</a:t>
                      </a:r>
                      <a:endParaRPr lang="en-GB" sz="1400">
                        <a:effectLst/>
                      </a:endParaRPr>
                    </a:p>
                    <a:p>
                      <a:pPr>
                        <a:spcAft>
                          <a:spcPts val="0"/>
                        </a:spcAft>
                      </a:pPr>
                      <a:r>
                        <a:rPr lang="en-US" sz="1400">
                          <a:effectLst/>
                        </a:rPr>
                        <a:t>16/06/2004</a:t>
                      </a:r>
                      <a:endParaRPr lang="en-GB" sz="1400">
                        <a:effectLst/>
                      </a:endParaRPr>
                    </a:p>
                    <a:p>
                      <a:pPr>
                        <a:spcAft>
                          <a:spcPts val="0"/>
                        </a:spcAft>
                      </a:pPr>
                      <a:r>
                        <a:rPr lang="en-US" sz="1400">
                          <a:effectLst/>
                        </a:rPr>
                        <a:t>10/08/2007</a:t>
                      </a:r>
                      <a:endParaRPr lang="en-GB" sz="1400">
                        <a:effectLst/>
                      </a:endParaRPr>
                    </a:p>
                    <a:p>
                      <a:pPr>
                        <a:spcAft>
                          <a:spcPts val="0"/>
                        </a:spcAft>
                      </a:pPr>
                      <a:r>
                        <a:rPr lang="en-US" sz="1400">
                          <a:effectLst/>
                        </a:rPr>
                        <a:t>21/08/1993</a:t>
                      </a:r>
                      <a:endParaRPr lang="en-GB" sz="1400">
                        <a:effectLst/>
                      </a:endParaRPr>
                    </a:p>
                    <a:p>
                      <a:pPr>
                        <a:spcAft>
                          <a:spcPts val="0"/>
                        </a:spcAft>
                      </a:pPr>
                      <a:r>
                        <a:rPr lang="en-US" sz="1400">
                          <a:effectLst/>
                        </a:rPr>
                        <a:t>23/05/2007</a:t>
                      </a:r>
                      <a:endParaRPr lang="en-GB" sz="1400">
                        <a:effectLst/>
                      </a:endParaRPr>
                    </a:p>
                    <a:p>
                      <a:pPr>
                        <a:spcAft>
                          <a:spcPts val="0"/>
                        </a:spcAft>
                      </a:pPr>
                      <a:r>
                        <a:rPr lang="en-US" sz="1400">
                          <a:effectLst/>
                        </a:rPr>
                        <a:t>27/02/1981</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Very High</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N</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a:t>
                      </a:r>
                      <a:endParaRPr lang="en-GB" sz="1400">
                        <a:effectLst/>
                      </a:endParaRPr>
                    </a:p>
                    <a:p>
                      <a:pPr>
                        <a:spcAft>
                          <a:spcPts val="0"/>
                        </a:spcAft>
                      </a:pPr>
                      <a:r>
                        <a:rPr lang="en-US" sz="1400">
                          <a:effectLst/>
                        </a:rPr>
                        <a:t>-</a:t>
                      </a:r>
                      <a:endParaRPr lang="en-GB" sz="1400">
                        <a:effectLst/>
                      </a:endParaRPr>
                    </a:p>
                    <a:p>
                      <a:pPr>
                        <a:spcAft>
                          <a:spcPts val="0"/>
                        </a:spcAft>
                      </a:pPr>
                      <a:r>
                        <a:rPr lang="en-US" sz="1400">
                          <a:effectLst/>
                        </a:rPr>
                        <a:t>-</a:t>
                      </a:r>
                      <a:endParaRPr lang="en-GB" sz="1400">
                        <a:effectLst/>
                      </a:endParaRPr>
                    </a:p>
                    <a:p>
                      <a:pPr>
                        <a:spcAft>
                          <a:spcPts val="0"/>
                        </a:spcAft>
                      </a:pPr>
                      <a:r>
                        <a:rPr lang="en-US" sz="1400">
                          <a:effectLst/>
                        </a:rPr>
                        <a:t>-</a:t>
                      </a:r>
                      <a:endParaRPr lang="en-GB" sz="1400">
                        <a:effectLst/>
                      </a:endParaRPr>
                    </a:p>
                    <a:p>
                      <a:pPr>
                        <a:spcAft>
                          <a:spcPts val="0"/>
                        </a:spcAft>
                      </a:pPr>
                      <a:r>
                        <a:rPr lang="en-US" sz="1400">
                          <a:effectLst/>
                        </a:rPr>
                        <a:t>-</a:t>
                      </a:r>
                      <a:endParaRPr lang="en-GB" sz="1400">
                        <a:effectLst/>
                      </a:endParaRPr>
                    </a:p>
                    <a:p>
                      <a:pPr>
                        <a:spcAft>
                          <a:spcPts val="0"/>
                        </a:spcAft>
                      </a:pPr>
                      <a:r>
                        <a:rPr lang="en-US" sz="1400">
                          <a:effectLst/>
                        </a:rPr>
                        <a:t>-</a:t>
                      </a:r>
                      <a:endParaRPr lang="en-GB" sz="1400">
                        <a:effectLst/>
                      </a:endParaRPr>
                    </a:p>
                    <a:p>
                      <a:pPr>
                        <a:spcAft>
                          <a:spcPts val="0"/>
                        </a:spcAft>
                      </a:pPr>
                      <a:r>
                        <a:rPr lang="en-US" sz="1400">
                          <a:effectLst/>
                        </a:rPr>
                        <a:t>-</a:t>
                      </a:r>
                      <a:endParaRPr lang="en-GB" sz="1400">
                        <a:effectLst/>
                      </a:endParaRPr>
                    </a:p>
                    <a:p>
                      <a:pPr>
                        <a:spcAft>
                          <a:spcPts val="0"/>
                        </a:spcAft>
                      </a:pPr>
                      <a:r>
                        <a:rPr lang="en-US" sz="1400">
                          <a:effectLst/>
                        </a:rPr>
                        <a:t>-</a:t>
                      </a:r>
                      <a:endParaRPr lang="en-GB" sz="1400">
                        <a:effectLst/>
                      </a:endParaRPr>
                    </a:p>
                    <a:p>
                      <a:pPr>
                        <a:spcAft>
                          <a:spcPts val="0"/>
                        </a:spcAft>
                      </a:pPr>
                      <a:r>
                        <a:rPr lang="en-US" sz="1400">
                          <a:effectLst/>
                        </a:rPr>
                        <a:t>-</a:t>
                      </a:r>
                      <a:endParaRPr lang="en-GB" sz="1400">
                        <a:effectLst/>
                      </a:endParaRPr>
                    </a:p>
                    <a:p>
                      <a:pPr>
                        <a:spcAft>
                          <a:spcPts val="0"/>
                        </a:spcAft>
                      </a:pPr>
                      <a:r>
                        <a:rPr lang="en-US" sz="1400">
                          <a:effectLst/>
                        </a:rPr>
                        <a:t>-</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a:t>
                      </a:r>
                      <a:endParaRPr lang="en-GB" sz="1400">
                        <a:effectLst/>
                      </a:endParaRPr>
                    </a:p>
                    <a:p>
                      <a:pPr>
                        <a:spcAft>
                          <a:spcPts val="0"/>
                        </a:spcAft>
                      </a:pPr>
                      <a:r>
                        <a:rPr lang="en-US" sz="1400">
                          <a:effectLst/>
                        </a:rPr>
                        <a:t>-</a:t>
                      </a:r>
                      <a:endParaRPr lang="en-GB" sz="1400">
                        <a:effectLst/>
                      </a:endParaRPr>
                    </a:p>
                    <a:p>
                      <a:pPr>
                        <a:spcAft>
                          <a:spcPts val="0"/>
                        </a:spcAft>
                      </a:pPr>
                      <a:r>
                        <a:rPr lang="en-US" sz="1400">
                          <a:effectLst/>
                        </a:rPr>
                        <a:t>-</a:t>
                      </a:r>
                      <a:endParaRPr lang="en-GB" sz="1400">
                        <a:effectLst/>
                      </a:endParaRPr>
                    </a:p>
                    <a:p>
                      <a:pPr>
                        <a:spcAft>
                          <a:spcPts val="0"/>
                        </a:spcAft>
                      </a:pPr>
                      <a:r>
                        <a:rPr lang="en-US" sz="1400">
                          <a:effectLst/>
                        </a:rPr>
                        <a:t>-</a:t>
                      </a:r>
                      <a:endParaRPr lang="en-GB" sz="1400">
                        <a:effectLst/>
                      </a:endParaRPr>
                    </a:p>
                    <a:p>
                      <a:pPr>
                        <a:spcAft>
                          <a:spcPts val="0"/>
                        </a:spcAft>
                      </a:pPr>
                      <a:r>
                        <a:rPr lang="en-US" sz="1400">
                          <a:effectLst/>
                        </a:rPr>
                        <a:t>-</a:t>
                      </a:r>
                      <a:endParaRPr lang="en-GB" sz="1400">
                        <a:effectLst/>
                      </a:endParaRPr>
                    </a:p>
                    <a:p>
                      <a:pPr>
                        <a:spcAft>
                          <a:spcPts val="0"/>
                        </a:spcAft>
                      </a:pPr>
                      <a:r>
                        <a:rPr lang="en-US" sz="1400">
                          <a:effectLst/>
                        </a:rPr>
                        <a:t>-</a:t>
                      </a:r>
                      <a:endParaRPr lang="en-GB" sz="1400">
                        <a:effectLst/>
                      </a:endParaRPr>
                    </a:p>
                    <a:p>
                      <a:pPr>
                        <a:spcAft>
                          <a:spcPts val="0"/>
                        </a:spcAft>
                      </a:pPr>
                      <a:r>
                        <a:rPr lang="en-US" sz="1400">
                          <a:effectLst/>
                        </a:rPr>
                        <a:t>-</a:t>
                      </a:r>
                      <a:endParaRPr lang="en-GB" sz="1400">
                        <a:effectLst/>
                      </a:endParaRPr>
                    </a:p>
                    <a:p>
                      <a:pPr>
                        <a:spcAft>
                          <a:spcPts val="0"/>
                        </a:spcAft>
                      </a:pPr>
                      <a:r>
                        <a:rPr lang="en-US" sz="1400">
                          <a:effectLst/>
                        </a:rPr>
                        <a:t>-</a:t>
                      </a:r>
                      <a:endParaRPr lang="en-GB" sz="1400">
                        <a:effectLst/>
                      </a:endParaRPr>
                    </a:p>
                    <a:p>
                      <a:pPr>
                        <a:spcAft>
                          <a:spcPts val="0"/>
                        </a:spcAft>
                      </a:pPr>
                      <a:r>
                        <a:rPr lang="en-US" sz="1400">
                          <a:effectLst/>
                        </a:rPr>
                        <a:t>-</a:t>
                      </a:r>
                      <a:endParaRPr lang="en-GB" sz="1400">
                        <a:effectLst/>
                      </a:endParaRPr>
                    </a:p>
                    <a:p>
                      <a:pPr>
                        <a:spcAft>
                          <a:spcPts val="0"/>
                        </a:spcAft>
                      </a:pPr>
                      <a:r>
                        <a:rPr lang="en-US" sz="1400">
                          <a:effectLst/>
                        </a:rPr>
                        <a:t>-</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 </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extLst>
                  <a:ext uri="{0D108BD9-81ED-4DB2-BD59-A6C34878D82A}">
                    <a16:rowId xmlns:a16="http://schemas.microsoft.com/office/drawing/2014/main" val="4130390082"/>
                  </a:ext>
                </a:extLst>
              </a:tr>
              <a:tr h="441557">
                <a:tc vMerge="1">
                  <a:txBody>
                    <a:bodyPr/>
                    <a:lstStyle/>
                    <a:p>
                      <a:endParaRPr lang="en-GB"/>
                    </a:p>
                  </a:txBody>
                  <a:tcPr/>
                </a:tc>
                <a:tc>
                  <a:txBody>
                    <a:bodyPr/>
                    <a:lstStyle/>
                    <a:p>
                      <a:pPr>
                        <a:spcAft>
                          <a:spcPts val="0"/>
                        </a:spcAft>
                      </a:pPr>
                      <a:r>
                        <a:rPr lang="en-US" sz="1400">
                          <a:effectLst/>
                        </a:rPr>
                        <a:t>VAS</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GOES-4</a:t>
                      </a:r>
                      <a:endParaRPr lang="en-GB" sz="1400">
                        <a:effectLst/>
                      </a:endParaRPr>
                    </a:p>
                    <a:p>
                      <a:pPr>
                        <a:spcAft>
                          <a:spcPts val="0"/>
                        </a:spcAft>
                      </a:pPr>
                      <a:r>
                        <a:rPr lang="en-US" sz="1400">
                          <a:effectLst/>
                        </a:rPr>
                        <a:t>GOES-5</a:t>
                      </a:r>
                      <a:endParaRPr lang="en-GB" sz="1400">
                        <a:effectLst/>
                      </a:endParaRPr>
                    </a:p>
                    <a:p>
                      <a:pPr>
                        <a:spcAft>
                          <a:spcPts val="0"/>
                        </a:spcAft>
                      </a:pPr>
                      <a:r>
                        <a:rPr lang="en-US" sz="1400">
                          <a:effectLst/>
                        </a:rPr>
                        <a:t>GOES-6</a:t>
                      </a:r>
                      <a:endParaRPr lang="en-GB" sz="1400">
                        <a:effectLst/>
                      </a:endParaRPr>
                    </a:p>
                    <a:p>
                      <a:pPr>
                        <a:spcAft>
                          <a:spcPts val="0"/>
                        </a:spcAft>
                      </a:pPr>
                      <a:r>
                        <a:rPr lang="en-US" sz="1400">
                          <a:effectLst/>
                        </a:rPr>
                        <a:t>GOES-7</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09/09/1980</a:t>
                      </a:r>
                      <a:endParaRPr lang="en-GB" sz="1400">
                        <a:effectLst/>
                      </a:endParaRPr>
                    </a:p>
                    <a:p>
                      <a:pPr>
                        <a:spcAft>
                          <a:spcPts val="0"/>
                        </a:spcAft>
                      </a:pPr>
                      <a:r>
                        <a:rPr lang="en-US" sz="1400">
                          <a:effectLst/>
                        </a:rPr>
                        <a:t>22/05/1981</a:t>
                      </a:r>
                      <a:endParaRPr lang="en-GB" sz="1400">
                        <a:effectLst/>
                      </a:endParaRPr>
                    </a:p>
                    <a:p>
                      <a:pPr>
                        <a:spcAft>
                          <a:spcPts val="0"/>
                        </a:spcAft>
                      </a:pPr>
                      <a:r>
                        <a:rPr lang="en-US" sz="1400">
                          <a:effectLst/>
                        </a:rPr>
                        <a:t>28/04/1983</a:t>
                      </a:r>
                      <a:endParaRPr lang="en-GB" sz="1400">
                        <a:effectLst/>
                      </a:endParaRPr>
                    </a:p>
                    <a:p>
                      <a:pPr>
                        <a:spcAft>
                          <a:spcPts val="0"/>
                        </a:spcAft>
                      </a:pPr>
                      <a:r>
                        <a:rPr lang="en-US" sz="1400">
                          <a:effectLst/>
                        </a:rPr>
                        <a:t>26/02/1987</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22/11/1988</a:t>
                      </a:r>
                      <a:endParaRPr lang="en-GB" sz="1400">
                        <a:effectLst/>
                      </a:endParaRPr>
                    </a:p>
                    <a:p>
                      <a:pPr>
                        <a:spcAft>
                          <a:spcPts val="0"/>
                        </a:spcAft>
                      </a:pPr>
                      <a:r>
                        <a:rPr lang="en-US" sz="1400">
                          <a:effectLst/>
                        </a:rPr>
                        <a:t>18/07/1990</a:t>
                      </a:r>
                      <a:endParaRPr lang="en-GB" sz="1400">
                        <a:effectLst/>
                      </a:endParaRPr>
                    </a:p>
                    <a:p>
                      <a:pPr>
                        <a:spcAft>
                          <a:spcPts val="0"/>
                        </a:spcAft>
                      </a:pPr>
                      <a:r>
                        <a:rPr lang="en-US" sz="1400">
                          <a:effectLst/>
                        </a:rPr>
                        <a:t>01/07/1989</a:t>
                      </a:r>
                      <a:endParaRPr lang="en-GB" sz="1400">
                        <a:effectLst/>
                      </a:endParaRPr>
                    </a:p>
                    <a:p>
                      <a:pPr>
                        <a:spcAft>
                          <a:spcPts val="0"/>
                        </a:spcAft>
                      </a:pPr>
                      <a:r>
                        <a:rPr lang="en-US" sz="1400">
                          <a:effectLst/>
                        </a:rPr>
                        <a:t>11/01/1996</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Very High</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N</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a:t>
                      </a:r>
                      <a:endParaRPr lang="en-GB" sz="1400">
                        <a:effectLst/>
                      </a:endParaRPr>
                    </a:p>
                    <a:p>
                      <a:pPr>
                        <a:spcAft>
                          <a:spcPts val="0"/>
                        </a:spcAft>
                      </a:pPr>
                      <a:r>
                        <a:rPr lang="en-US" sz="1400">
                          <a:effectLst/>
                        </a:rPr>
                        <a:t>-</a:t>
                      </a:r>
                      <a:endParaRPr lang="en-GB" sz="1400">
                        <a:effectLst/>
                      </a:endParaRPr>
                    </a:p>
                    <a:p>
                      <a:pPr>
                        <a:spcAft>
                          <a:spcPts val="0"/>
                        </a:spcAft>
                      </a:pPr>
                      <a:r>
                        <a:rPr lang="en-US" sz="1400">
                          <a:effectLst/>
                        </a:rPr>
                        <a:t>-</a:t>
                      </a:r>
                      <a:endParaRPr lang="en-GB" sz="1400">
                        <a:effectLst/>
                      </a:endParaRPr>
                    </a:p>
                    <a:p>
                      <a:pPr>
                        <a:spcAft>
                          <a:spcPts val="0"/>
                        </a:spcAft>
                      </a:pPr>
                      <a:r>
                        <a:rPr lang="en-US" sz="1400">
                          <a:effectLst/>
                        </a:rPr>
                        <a:t>-</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a:t>
                      </a:r>
                      <a:endParaRPr lang="en-GB" sz="1400">
                        <a:effectLst/>
                      </a:endParaRPr>
                    </a:p>
                    <a:p>
                      <a:pPr>
                        <a:spcAft>
                          <a:spcPts val="0"/>
                        </a:spcAft>
                      </a:pPr>
                      <a:r>
                        <a:rPr lang="en-US" sz="1400">
                          <a:effectLst/>
                        </a:rPr>
                        <a:t>-</a:t>
                      </a:r>
                      <a:endParaRPr lang="en-GB" sz="1400">
                        <a:effectLst/>
                      </a:endParaRPr>
                    </a:p>
                    <a:p>
                      <a:pPr>
                        <a:spcAft>
                          <a:spcPts val="0"/>
                        </a:spcAft>
                      </a:pPr>
                      <a:r>
                        <a:rPr lang="en-US" sz="1400">
                          <a:effectLst/>
                        </a:rPr>
                        <a:t>-</a:t>
                      </a:r>
                      <a:endParaRPr lang="en-GB" sz="1400">
                        <a:effectLst/>
                      </a:endParaRPr>
                    </a:p>
                    <a:p>
                      <a:pPr>
                        <a:spcAft>
                          <a:spcPts val="0"/>
                        </a:spcAft>
                      </a:pPr>
                      <a:r>
                        <a:rPr lang="en-US" sz="1400">
                          <a:effectLst/>
                        </a:rPr>
                        <a:t>-</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 </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extLst>
                  <a:ext uri="{0D108BD9-81ED-4DB2-BD59-A6C34878D82A}">
                    <a16:rowId xmlns:a16="http://schemas.microsoft.com/office/drawing/2014/main" val="3621129481"/>
                  </a:ext>
                </a:extLst>
              </a:tr>
              <a:tr h="1545451">
                <a:tc vMerge="1">
                  <a:txBody>
                    <a:bodyPr/>
                    <a:lstStyle/>
                    <a:p>
                      <a:endParaRPr lang="en-GB"/>
                    </a:p>
                  </a:txBody>
                  <a:tcPr/>
                </a:tc>
                <a:tc>
                  <a:txBody>
                    <a:bodyPr/>
                    <a:lstStyle/>
                    <a:p>
                      <a:pPr>
                        <a:spcAft>
                          <a:spcPts val="0"/>
                        </a:spcAft>
                      </a:pPr>
                      <a:r>
                        <a:rPr lang="en-US" sz="1400">
                          <a:effectLst/>
                        </a:rPr>
                        <a:t>SOUNDER</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GOES-8</a:t>
                      </a:r>
                      <a:endParaRPr lang="en-GB" sz="1400">
                        <a:effectLst/>
                      </a:endParaRPr>
                    </a:p>
                    <a:p>
                      <a:pPr>
                        <a:spcAft>
                          <a:spcPts val="0"/>
                        </a:spcAft>
                      </a:pPr>
                      <a:r>
                        <a:rPr lang="en-US" sz="1400">
                          <a:effectLst/>
                        </a:rPr>
                        <a:t>GOES-9</a:t>
                      </a:r>
                      <a:endParaRPr lang="en-GB" sz="1400">
                        <a:effectLst/>
                      </a:endParaRPr>
                    </a:p>
                    <a:p>
                      <a:pPr>
                        <a:spcAft>
                          <a:spcPts val="0"/>
                        </a:spcAft>
                      </a:pPr>
                      <a:r>
                        <a:rPr lang="en-US" sz="1400">
                          <a:effectLst/>
                        </a:rPr>
                        <a:t>GOES-9 (GMS backup)</a:t>
                      </a:r>
                      <a:endParaRPr lang="en-GB" sz="1400">
                        <a:effectLst/>
                      </a:endParaRPr>
                    </a:p>
                    <a:p>
                      <a:pPr>
                        <a:spcAft>
                          <a:spcPts val="0"/>
                        </a:spcAft>
                      </a:pPr>
                      <a:r>
                        <a:rPr lang="en-US" sz="1400">
                          <a:effectLst/>
                        </a:rPr>
                        <a:t>GOES-10</a:t>
                      </a:r>
                      <a:endParaRPr lang="en-GB" sz="1400">
                        <a:effectLst/>
                      </a:endParaRPr>
                    </a:p>
                    <a:p>
                      <a:pPr>
                        <a:spcAft>
                          <a:spcPts val="0"/>
                        </a:spcAft>
                      </a:pPr>
                      <a:r>
                        <a:rPr lang="en-US" sz="1400">
                          <a:effectLst/>
                        </a:rPr>
                        <a:t>GOES-10 (S-America)</a:t>
                      </a:r>
                      <a:endParaRPr lang="en-GB" sz="1400">
                        <a:effectLst/>
                      </a:endParaRPr>
                    </a:p>
                    <a:p>
                      <a:pPr>
                        <a:spcAft>
                          <a:spcPts val="0"/>
                        </a:spcAft>
                      </a:pPr>
                      <a:r>
                        <a:rPr lang="en-US" sz="1400">
                          <a:effectLst/>
                        </a:rPr>
                        <a:t>GOES-11</a:t>
                      </a:r>
                      <a:endParaRPr lang="en-GB" sz="1400">
                        <a:effectLst/>
                      </a:endParaRPr>
                    </a:p>
                    <a:p>
                      <a:pPr>
                        <a:spcAft>
                          <a:spcPts val="0"/>
                        </a:spcAft>
                      </a:pPr>
                      <a:r>
                        <a:rPr lang="en-US" sz="1400">
                          <a:effectLst/>
                        </a:rPr>
                        <a:t>GOES-12</a:t>
                      </a:r>
                      <a:endParaRPr lang="en-GB" sz="1400">
                        <a:effectLst/>
                      </a:endParaRPr>
                    </a:p>
                    <a:p>
                      <a:pPr>
                        <a:spcAft>
                          <a:spcPts val="0"/>
                        </a:spcAft>
                      </a:pPr>
                      <a:r>
                        <a:rPr lang="en-US" sz="1400">
                          <a:effectLst/>
                        </a:rPr>
                        <a:t>GOES-12 (S-America)</a:t>
                      </a:r>
                      <a:endParaRPr lang="en-GB" sz="1400">
                        <a:effectLst/>
                      </a:endParaRPr>
                    </a:p>
                    <a:p>
                      <a:pPr>
                        <a:spcAft>
                          <a:spcPts val="0"/>
                        </a:spcAft>
                      </a:pPr>
                      <a:r>
                        <a:rPr lang="en-US" sz="1400">
                          <a:effectLst/>
                        </a:rPr>
                        <a:t>GOES-13</a:t>
                      </a:r>
                      <a:endParaRPr lang="en-GB" sz="1400">
                        <a:effectLst/>
                      </a:endParaRPr>
                    </a:p>
                    <a:p>
                      <a:pPr>
                        <a:spcAft>
                          <a:spcPts val="0"/>
                        </a:spcAft>
                      </a:pPr>
                      <a:r>
                        <a:rPr lang="en-US" sz="1400">
                          <a:effectLst/>
                        </a:rPr>
                        <a:t>GOES-14</a:t>
                      </a:r>
                      <a:endParaRPr lang="en-GB" sz="1400">
                        <a:effectLst/>
                      </a:endParaRPr>
                    </a:p>
                    <a:p>
                      <a:pPr>
                        <a:spcAft>
                          <a:spcPts val="0"/>
                        </a:spcAft>
                      </a:pPr>
                      <a:r>
                        <a:rPr lang="en-US" sz="1400">
                          <a:effectLst/>
                        </a:rPr>
                        <a:t>GOES-15</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13/04/1994</a:t>
                      </a:r>
                      <a:endParaRPr lang="en-GB" sz="1400">
                        <a:effectLst/>
                      </a:endParaRPr>
                    </a:p>
                    <a:p>
                      <a:pPr>
                        <a:spcAft>
                          <a:spcPts val="0"/>
                        </a:spcAft>
                      </a:pPr>
                      <a:r>
                        <a:rPr lang="en-US" sz="1400">
                          <a:effectLst/>
                        </a:rPr>
                        <a:t>23/05/1995</a:t>
                      </a:r>
                      <a:endParaRPr lang="en-GB" sz="1400">
                        <a:effectLst/>
                      </a:endParaRPr>
                    </a:p>
                    <a:p>
                      <a:pPr>
                        <a:spcAft>
                          <a:spcPts val="0"/>
                        </a:spcAft>
                      </a:pPr>
                      <a:r>
                        <a:rPr lang="en-US" sz="1400">
                          <a:effectLst/>
                        </a:rPr>
                        <a:t>22/05/2003</a:t>
                      </a:r>
                      <a:endParaRPr lang="en-GB" sz="1400">
                        <a:effectLst/>
                      </a:endParaRPr>
                    </a:p>
                    <a:p>
                      <a:pPr>
                        <a:spcAft>
                          <a:spcPts val="0"/>
                        </a:spcAft>
                      </a:pPr>
                      <a:r>
                        <a:rPr lang="en-US" sz="1400">
                          <a:effectLst/>
                        </a:rPr>
                        <a:t>25/04/1997</a:t>
                      </a:r>
                      <a:endParaRPr lang="en-GB" sz="1400">
                        <a:effectLst/>
                      </a:endParaRPr>
                    </a:p>
                    <a:p>
                      <a:pPr>
                        <a:spcAft>
                          <a:spcPts val="0"/>
                        </a:spcAft>
                      </a:pPr>
                      <a:r>
                        <a:rPr lang="en-US" sz="1400">
                          <a:effectLst/>
                        </a:rPr>
                        <a:t>01/12/2006</a:t>
                      </a:r>
                      <a:endParaRPr lang="en-GB" sz="1400">
                        <a:effectLst/>
                      </a:endParaRPr>
                    </a:p>
                    <a:p>
                      <a:pPr>
                        <a:spcAft>
                          <a:spcPts val="0"/>
                        </a:spcAft>
                      </a:pPr>
                      <a:r>
                        <a:rPr lang="en-US" sz="1400">
                          <a:effectLst/>
                        </a:rPr>
                        <a:t>03/05/2000</a:t>
                      </a:r>
                      <a:endParaRPr lang="en-GB" sz="1400">
                        <a:effectLst/>
                      </a:endParaRPr>
                    </a:p>
                    <a:p>
                      <a:pPr>
                        <a:spcAft>
                          <a:spcPts val="0"/>
                        </a:spcAft>
                      </a:pPr>
                      <a:r>
                        <a:rPr lang="en-US" sz="1400">
                          <a:effectLst/>
                        </a:rPr>
                        <a:t>23/07/2001</a:t>
                      </a:r>
                      <a:endParaRPr lang="en-GB" sz="1400">
                        <a:effectLst/>
                      </a:endParaRPr>
                    </a:p>
                    <a:p>
                      <a:pPr>
                        <a:spcAft>
                          <a:spcPts val="0"/>
                        </a:spcAft>
                      </a:pPr>
                      <a:r>
                        <a:rPr lang="en-US" sz="1400">
                          <a:effectLst/>
                        </a:rPr>
                        <a:t>10/05/2010</a:t>
                      </a:r>
                      <a:endParaRPr lang="en-GB" sz="1400">
                        <a:effectLst/>
                      </a:endParaRPr>
                    </a:p>
                    <a:p>
                      <a:pPr>
                        <a:spcAft>
                          <a:spcPts val="0"/>
                        </a:spcAft>
                      </a:pPr>
                      <a:r>
                        <a:rPr lang="en-US" sz="1400">
                          <a:effectLst/>
                        </a:rPr>
                        <a:t>24/05/2006</a:t>
                      </a:r>
                      <a:endParaRPr lang="en-GB" sz="1400">
                        <a:effectLst/>
                      </a:endParaRPr>
                    </a:p>
                    <a:p>
                      <a:pPr>
                        <a:spcAft>
                          <a:spcPts val="0"/>
                        </a:spcAft>
                      </a:pPr>
                      <a:r>
                        <a:rPr lang="en-US" sz="1400">
                          <a:effectLst/>
                        </a:rPr>
                        <a:t>27/06/2009</a:t>
                      </a:r>
                      <a:endParaRPr lang="en-GB" sz="1400">
                        <a:effectLst/>
                      </a:endParaRPr>
                    </a:p>
                    <a:p>
                      <a:pPr>
                        <a:spcAft>
                          <a:spcPts val="0"/>
                        </a:spcAft>
                      </a:pPr>
                      <a:r>
                        <a:rPr lang="en-US" sz="1400">
                          <a:effectLst/>
                        </a:rPr>
                        <a:t>04/03/2010</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a:effectLst/>
                        </a:rPr>
                        <a:t>05/05/2004</a:t>
                      </a:r>
                      <a:endParaRPr lang="en-GB" sz="1400">
                        <a:effectLst/>
                      </a:endParaRPr>
                    </a:p>
                    <a:p>
                      <a:pPr>
                        <a:spcAft>
                          <a:spcPts val="0"/>
                        </a:spcAft>
                      </a:pPr>
                      <a:r>
                        <a:rPr lang="en-US" sz="1400">
                          <a:effectLst/>
                        </a:rPr>
                        <a:t>22/05/2003</a:t>
                      </a:r>
                      <a:endParaRPr lang="en-GB" sz="1400">
                        <a:effectLst/>
                      </a:endParaRPr>
                    </a:p>
                    <a:p>
                      <a:pPr>
                        <a:spcAft>
                          <a:spcPts val="0"/>
                        </a:spcAft>
                      </a:pPr>
                      <a:r>
                        <a:rPr lang="en-US" sz="1400">
                          <a:effectLst/>
                        </a:rPr>
                        <a:t>24/07/2006</a:t>
                      </a:r>
                      <a:endParaRPr lang="en-GB" sz="1400">
                        <a:effectLst/>
                      </a:endParaRPr>
                    </a:p>
                    <a:p>
                      <a:pPr>
                        <a:spcAft>
                          <a:spcPts val="0"/>
                        </a:spcAft>
                      </a:pPr>
                      <a:r>
                        <a:rPr lang="en-US" sz="1400">
                          <a:effectLst/>
                        </a:rPr>
                        <a:t>01/12/2006</a:t>
                      </a:r>
                      <a:endParaRPr lang="en-GB" sz="1400">
                        <a:effectLst/>
                      </a:endParaRPr>
                    </a:p>
                    <a:p>
                      <a:pPr>
                        <a:spcAft>
                          <a:spcPts val="0"/>
                        </a:spcAft>
                      </a:pPr>
                      <a:r>
                        <a:rPr lang="en-US" sz="1400">
                          <a:effectLst/>
                        </a:rPr>
                        <a:t>02/12/2009</a:t>
                      </a:r>
                      <a:endParaRPr lang="en-GB" sz="1400">
                        <a:effectLst/>
                      </a:endParaRPr>
                    </a:p>
                    <a:p>
                      <a:pPr>
                        <a:spcAft>
                          <a:spcPts val="0"/>
                        </a:spcAft>
                      </a:pPr>
                      <a:r>
                        <a:rPr lang="en-US" sz="1400">
                          <a:effectLst/>
                        </a:rPr>
                        <a:t>05/12/2011</a:t>
                      </a:r>
                      <a:endParaRPr lang="en-GB" sz="1400">
                        <a:effectLst/>
                      </a:endParaRPr>
                    </a:p>
                    <a:p>
                      <a:pPr>
                        <a:spcAft>
                          <a:spcPts val="0"/>
                        </a:spcAft>
                      </a:pPr>
                      <a:r>
                        <a:rPr lang="en-US" sz="1400">
                          <a:effectLst/>
                        </a:rPr>
                        <a:t>10/15/2010</a:t>
                      </a:r>
                      <a:endParaRPr lang="en-GB" sz="1400">
                        <a:effectLst/>
                      </a:endParaRPr>
                    </a:p>
                    <a:p>
                      <a:pPr>
                        <a:spcAft>
                          <a:spcPts val="0"/>
                        </a:spcAft>
                      </a:pPr>
                      <a:r>
                        <a:rPr lang="en-US" sz="1400">
                          <a:effectLst/>
                        </a:rPr>
                        <a:t>16/08/2013</a:t>
                      </a:r>
                      <a:endParaRPr lang="en-GB" sz="1400">
                        <a:effectLst/>
                      </a:endParaRPr>
                    </a:p>
                    <a:p>
                      <a:pPr>
                        <a:spcAft>
                          <a:spcPts val="0"/>
                        </a:spcAft>
                      </a:pPr>
                      <a:r>
                        <a:rPr lang="en-US" sz="1400">
                          <a:effectLst/>
                        </a:rPr>
                        <a:t>2018</a:t>
                      </a:r>
                      <a:endParaRPr lang="en-GB" sz="1400">
                        <a:effectLst/>
                      </a:endParaRPr>
                    </a:p>
                    <a:p>
                      <a:pPr>
                        <a:spcAft>
                          <a:spcPts val="0"/>
                        </a:spcAft>
                      </a:pPr>
                      <a:r>
                        <a:rPr lang="en-US" sz="1400">
                          <a:effectLst/>
                        </a:rPr>
                        <a:t>2018</a:t>
                      </a:r>
                      <a:endParaRPr lang="en-GB" sz="1400">
                        <a:effectLst/>
                      </a:endParaRPr>
                    </a:p>
                    <a:p>
                      <a:pPr>
                        <a:spcAft>
                          <a:spcPts val="0"/>
                        </a:spcAft>
                      </a:pPr>
                      <a:r>
                        <a:rPr lang="en-US" sz="1400">
                          <a:effectLst/>
                        </a:rPr>
                        <a:t>2020</a:t>
                      </a:r>
                      <a:endParaRPr lang="en-GB" sz="140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dirty="0">
                          <a:effectLst/>
                        </a:rPr>
                        <a:t>Very High</a:t>
                      </a:r>
                      <a:endParaRPr lang="en-GB" sz="1400" dirty="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dirty="0">
                          <a:effectLst/>
                        </a:rPr>
                        <a:t>Y</a:t>
                      </a:r>
                      <a:endParaRPr lang="en-GB" sz="1400" dirty="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dirty="0">
                          <a:effectLst/>
                        </a:rPr>
                        <a:t>-</a:t>
                      </a:r>
                      <a:endParaRPr lang="en-GB" sz="1400" dirty="0">
                        <a:effectLst/>
                      </a:endParaRPr>
                    </a:p>
                    <a:p>
                      <a:pPr>
                        <a:spcAft>
                          <a:spcPts val="0"/>
                        </a:spcAft>
                      </a:pPr>
                      <a:r>
                        <a:rPr lang="en-US" sz="1400" dirty="0">
                          <a:effectLst/>
                        </a:rPr>
                        <a:t>-</a:t>
                      </a:r>
                      <a:endParaRPr lang="en-GB" sz="1400" dirty="0">
                        <a:effectLst/>
                      </a:endParaRPr>
                    </a:p>
                    <a:p>
                      <a:pPr>
                        <a:spcAft>
                          <a:spcPts val="0"/>
                        </a:spcAft>
                      </a:pPr>
                      <a:r>
                        <a:rPr lang="en-US" sz="1400" dirty="0">
                          <a:effectLst/>
                        </a:rPr>
                        <a:t>-</a:t>
                      </a:r>
                      <a:endParaRPr lang="en-GB" sz="1400" dirty="0">
                        <a:effectLst/>
                      </a:endParaRPr>
                    </a:p>
                    <a:p>
                      <a:pPr>
                        <a:spcAft>
                          <a:spcPts val="0"/>
                        </a:spcAft>
                      </a:pPr>
                      <a:r>
                        <a:rPr lang="en-US" sz="1400" dirty="0">
                          <a:effectLst/>
                        </a:rPr>
                        <a:t>-</a:t>
                      </a:r>
                      <a:endParaRPr lang="en-GB" sz="1400" dirty="0">
                        <a:effectLst/>
                      </a:endParaRPr>
                    </a:p>
                    <a:p>
                      <a:pPr>
                        <a:spcAft>
                          <a:spcPts val="0"/>
                        </a:spcAft>
                      </a:pPr>
                      <a:r>
                        <a:rPr lang="en-US" sz="1400" dirty="0">
                          <a:effectLst/>
                        </a:rPr>
                        <a:t>-</a:t>
                      </a:r>
                      <a:endParaRPr lang="en-GB" sz="1400" dirty="0">
                        <a:effectLst/>
                      </a:endParaRPr>
                    </a:p>
                    <a:p>
                      <a:pPr>
                        <a:spcAft>
                          <a:spcPts val="0"/>
                        </a:spcAft>
                      </a:pPr>
                      <a:r>
                        <a:rPr lang="en-US" sz="1400" dirty="0">
                          <a:effectLst/>
                        </a:rPr>
                        <a:t>-</a:t>
                      </a:r>
                      <a:endParaRPr lang="en-GB" sz="1400" dirty="0">
                        <a:effectLst/>
                      </a:endParaRPr>
                    </a:p>
                    <a:p>
                      <a:pPr>
                        <a:spcAft>
                          <a:spcPts val="0"/>
                        </a:spcAft>
                      </a:pPr>
                      <a:r>
                        <a:rPr lang="en-US" sz="1400" dirty="0">
                          <a:effectLst/>
                        </a:rPr>
                        <a:t>-</a:t>
                      </a:r>
                      <a:endParaRPr lang="en-GB" sz="1400" dirty="0">
                        <a:effectLst/>
                      </a:endParaRPr>
                    </a:p>
                    <a:p>
                      <a:pPr>
                        <a:spcAft>
                          <a:spcPts val="0"/>
                        </a:spcAft>
                      </a:pPr>
                      <a:r>
                        <a:rPr lang="en-US" sz="1400" dirty="0">
                          <a:effectLst/>
                        </a:rPr>
                        <a:t>-</a:t>
                      </a:r>
                      <a:endParaRPr lang="en-GB" sz="1400" dirty="0">
                        <a:effectLst/>
                      </a:endParaRPr>
                    </a:p>
                    <a:p>
                      <a:pPr>
                        <a:spcAft>
                          <a:spcPts val="0"/>
                        </a:spcAft>
                      </a:pPr>
                      <a:r>
                        <a:rPr lang="en-US" sz="1400" dirty="0">
                          <a:effectLst/>
                        </a:rPr>
                        <a:t>-</a:t>
                      </a:r>
                      <a:endParaRPr lang="en-GB" sz="1400" dirty="0">
                        <a:effectLst/>
                      </a:endParaRPr>
                    </a:p>
                    <a:p>
                      <a:pPr>
                        <a:spcAft>
                          <a:spcPts val="0"/>
                        </a:spcAft>
                      </a:pPr>
                      <a:r>
                        <a:rPr lang="en-US" sz="1400" dirty="0">
                          <a:effectLst/>
                        </a:rPr>
                        <a:t>-</a:t>
                      </a:r>
                      <a:endParaRPr lang="en-GB" sz="1400" dirty="0">
                        <a:effectLst/>
                      </a:endParaRPr>
                    </a:p>
                    <a:p>
                      <a:pPr>
                        <a:spcAft>
                          <a:spcPts val="0"/>
                        </a:spcAft>
                      </a:pPr>
                      <a:r>
                        <a:rPr lang="en-US" sz="1400" dirty="0">
                          <a:effectLst/>
                        </a:rPr>
                        <a:t>-</a:t>
                      </a:r>
                      <a:endParaRPr lang="en-GB" sz="1400" dirty="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dirty="0">
                          <a:effectLst/>
                        </a:rPr>
                        <a:t>-</a:t>
                      </a:r>
                      <a:endParaRPr lang="en-GB" sz="1400" dirty="0">
                        <a:effectLst/>
                      </a:endParaRPr>
                    </a:p>
                    <a:p>
                      <a:pPr>
                        <a:spcAft>
                          <a:spcPts val="0"/>
                        </a:spcAft>
                      </a:pPr>
                      <a:r>
                        <a:rPr lang="en-US" sz="1400" dirty="0">
                          <a:effectLst/>
                        </a:rPr>
                        <a:t>-</a:t>
                      </a:r>
                      <a:endParaRPr lang="en-GB" sz="1400" dirty="0">
                        <a:effectLst/>
                      </a:endParaRPr>
                    </a:p>
                    <a:p>
                      <a:pPr>
                        <a:spcAft>
                          <a:spcPts val="0"/>
                        </a:spcAft>
                      </a:pPr>
                      <a:r>
                        <a:rPr lang="en-US" sz="1400" dirty="0">
                          <a:effectLst/>
                        </a:rPr>
                        <a:t>-</a:t>
                      </a:r>
                      <a:endParaRPr lang="en-GB" sz="1400" dirty="0">
                        <a:effectLst/>
                      </a:endParaRPr>
                    </a:p>
                    <a:p>
                      <a:pPr>
                        <a:spcAft>
                          <a:spcPts val="0"/>
                        </a:spcAft>
                      </a:pPr>
                      <a:r>
                        <a:rPr lang="en-US" sz="1400" dirty="0">
                          <a:effectLst/>
                        </a:rPr>
                        <a:t>-</a:t>
                      </a:r>
                      <a:endParaRPr lang="en-GB" sz="1400" dirty="0">
                        <a:effectLst/>
                      </a:endParaRPr>
                    </a:p>
                    <a:p>
                      <a:pPr>
                        <a:spcAft>
                          <a:spcPts val="0"/>
                        </a:spcAft>
                      </a:pPr>
                      <a:r>
                        <a:rPr lang="en-US" sz="1400" dirty="0">
                          <a:effectLst/>
                        </a:rPr>
                        <a:t>-</a:t>
                      </a:r>
                      <a:endParaRPr lang="en-GB" sz="1400" dirty="0">
                        <a:effectLst/>
                      </a:endParaRPr>
                    </a:p>
                    <a:p>
                      <a:pPr>
                        <a:spcAft>
                          <a:spcPts val="0"/>
                        </a:spcAft>
                      </a:pPr>
                      <a:r>
                        <a:rPr lang="en-US" sz="1400" dirty="0">
                          <a:effectLst/>
                        </a:rPr>
                        <a:t>-</a:t>
                      </a:r>
                      <a:endParaRPr lang="en-GB" sz="1400" dirty="0">
                        <a:effectLst/>
                      </a:endParaRPr>
                    </a:p>
                    <a:p>
                      <a:pPr>
                        <a:spcAft>
                          <a:spcPts val="0"/>
                        </a:spcAft>
                      </a:pPr>
                      <a:r>
                        <a:rPr lang="en-US" sz="1400" dirty="0">
                          <a:effectLst/>
                        </a:rPr>
                        <a:t>-</a:t>
                      </a:r>
                      <a:endParaRPr lang="en-GB" sz="1400" dirty="0">
                        <a:effectLst/>
                      </a:endParaRPr>
                    </a:p>
                    <a:p>
                      <a:pPr>
                        <a:spcAft>
                          <a:spcPts val="0"/>
                        </a:spcAft>
                      </a:pPr>
                      <a:r>
                        <a:rPr lang="en-US" sz="1400" dirty="0">
                          <a:effectLst/>
                        </a:rPr>
                        <a:t>-</a:t>
                      </a:r>
                      <a:endParaRPr lang="en-GB" sz="1400" dirty="0">
                        <a:effectLst/>
                      </a:endParaRPr>
                    </a:p>
                    <a:p>
                      <a:pPr>
                        <a:spcAft>
                          <a:spcPts val="0"/>
                        </a:spcAft>
                      </a:pPr>
                      <a:r>
                        <a:rPr lang="en-US" sz="1400" dirty="0">
                          <a:effectLst/>
                        </a:rPr>
                        <a:t>-</a:t>
                      </a:r>
                      <a:endParaRPr lang="en-GB" sz="1400" dirty="0">
                        <a:effectLst/>
                      </a:endParaRPr>
                    </a:p>
                    <a:p>
                      <a:pPr>
                        <a:spcAft>
                          <a:spcPts val="0"/>
                        </a:spcAft>
                      </a:pPr>
                      <a:r>
                        <a:rPr lang="en-US" sz="1400" dirty="0">
                          <a:effectLst/>
                        </a:rPr>
                        <a:t>-</a:t>
                      </a:r>
                      <a:endParaRPr lang="en-GB" sz="1400" dirty="0">
                        <a:effectLst/>
                      </a:endParaRPr>
                    </a:p>
                    <a:p>
                      <a:pPr>
                        <a:spcAft>
                          <a:spcPts val="0"/>
                        </a:spcAft>
                      </a:pPr>
                      <a:r>
                        <a:rPr lang="en-US" sz="1400" dirty="0">
                          <a:effectLst/>
                        </a:rPr>
                        <a:t>-</a:t>
                      </a:r>
                      <a:endParaRPr lang="en-GB" sz="1400" dirty="0">
                        <a:effectLst/>
                        <a:latin typeface="Cambria" panose="02040503050406030204" pitchFamily="18" charset="0"/>
                        <a:ea typeface="MS Mincho"/>
                        <a:cs typeface="Times New Roman" panose="02020603050405020304" pitchFamily="18" charset="0"/>
                      </a:endParaRPr>
                    </a:p>
                  </a:txBody>
                  <a:tcPr marL="49675" marR="49675" marT="0" marB="0"/>
                </a:tc>
                <a:tc>
                  <a:txBody>
                    <a:bodyPr/>
                    <a:lstStyle/>
                    <a:p>
                      <a:pPr>
                        <a:spcAft>
                          <a:spcPts val="0"/>
                        </a:spcAft>
                      </a:pPr>
                      <a:r>
                        <a:rPr lang="en-US" sz="1400" dirty="0">
                          <a:effectLst/>
                        </a:rPr>
                        <a:t> </a:t>
                      </a:r>
                      <a:endParaRPr lang="en-GB" sz="1400" dirty="0">
                        <a:effectLst/>
                        <a:latin typeface="Cambria" panose="02040503050406030204" pitchFamily="18" charset="0"/>
                        <a:ea typeface="MS Mincho"/>
                        <a:cs typeface="Times New Roman" panose="02020603050405020304" pitchFamily="18" charset="0"/>
                      </a:endParaRPr>
                    </a:p>
                  </a:txBody>
                  <a:tcPr marL="49675" marR="49675" marT="0" marB="0"/>
                </a:tc>
                <a:extLst>
                  <a:ext uri="{0D108BD9-81ED-4DB2-BD59-A6C34878D82A}">
                    <a16:rowId xmlns:a16="http://schemas.microsoft.com/office/drawing/2014/main" val="3288854342"/>
                  </a:ext>
                </a:extLst>
              </a:tr>
            </a:tbl>
          </a:graphicData>
        </a:graphic>
      </p:graphicFrame>
    </p:spTree>
    <p:extLst>
      <p:ext uri="{BB962C8B-B14F-4D97-AF65-F5344CB8AC3E}">
        <p14:creationId xmlns:p14="http://schemas.microsoft.com/office/powerpoint/2010/main" val="8169278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Recommendations</a:t>
            </a:r>
            <a:endParaRPr lang="en-GB" b="1" dirty="0"/>
          </a:p>
        </p:txBody>
      </p:sp>
      <p:sp>
        <p:nvSpPr>
          <p:cNvPr id="3" name="Content Placeholder 2"/>
          <p:cNvSpPr>
            <a:spLocks noGrp="1"/>
          </p:cNvSpPr>
          <p:nvPr>
            <p:ph idx="1"/>
          </p:nvPr>
        </p:nvSpPr>
        <p:spPr/>
        <p:txBody>
          <a:bodyPr>
            <a:normAutofit fontScale="85000" lnSpcReduction="20000"/>
          </a:bodyPr>
          <a:lstStyle/>
          <a:p>
            <a:r>
              <a:rPr lang="en-GB" dirty="0"/>
              <a:t>Recommendation #15: </a:t>
            </a:r>
            <a:r>
              <a:rPr lang="en-GB" i="1" dirty="0"/>
              <a:t>The SST-VC should foster further work on SST ECV products in regards to the improvements that may be possible by better exploiting/integrating geostationary, historic IR sounders and C-band radiometers</a:t>
            </a:r>
            <a:r>
              <a:rPr lang="en-GB" i="1" dirty="0" smtClean="0"/>
              <a:t>.</a:t>
            </a:r>
          </a:p>
          <a:p>
            <a:r>
              <a:rPr lang="en-GB" dirty="0"/>
              <a:t>Recommendation #16: </a:t>
            </a:r>
            <a:r>
              <a:rPr lang="en-GB" i="1" dirty="0"/>
              <a:t>C-band microwave radiometer measurements for all-weather SST:</a:t>
            </a:r>
            <a:endParaRPr lang="en-GB" dirty="0"/>
          </a:p>
          <a:p>
            <a:pPr lvl="1"/>
            <a:r>
              <a:rPr lang="en-GB" i="1" dirty="0"/>
              <a:t>(Short term) All efforts to maximise the life time of AMSR-2 on JAXA’s GCOM-W1 should be supported.</a:t>
            </a:r>
            <a:endParaRPr lang="en-GB" dirty="0"/>
          </a:p>
          <a:p>
            <a:pPr lvl="1"/>
            <a:r>
              <a:rPr lang="en-GB" i="1" dirty="0"/>
              <a:t>(Mid-term) The possibility of an AMRS-2 on GCOM-W2 should be prioritised; full data sharing in regards to MWI instruments of the FY-3 series and HY-2B.</a:t>
            </a:r>
            <a:endParaRPr lang="en-GB" dirty="0"/>
          </a:p>
          <a:p>
            <a:pPr lvl="1"/>
            <a:r>
              <a:rPr lang="en-GB" i="1" dirty="0"/>
              <a:t>(Longer term) Agencies with operational mandates should develop and fund a sustainable plan, with redundancy, for observations from C-band microwave conical scanning radiometers</a:t>
            </a:r>
            <a:r>
              <a:rPr lang="en-GB" i="1" dirty="0" smtClean="0"/>
              <a:t>.</a:t>
            </a:r>
            <a:endParaRPr lang="en-GB" dirty="0"/>
          </a:p>
        </p:txBody>
      </p:sp>
    </p:spTree>
    <p:extLst>
      <p:ext uri="{BB962C8B-B14F-4D97-AF65-F5344CB8AC3E}">
        <p14:creationId xmlns:p14="http://schemas.microsoft.com/office/powerpoint/2010/main" val="3539944462"/>
      </p:ext>
    </p:extLst>
  </p:cSld>
  <p:clrMapOvr>
    <a:masterClrMapping/>
  </p:clrMapOvr>
  <p:timing>
    <p:tnLst>
      <p:par>
        <p:cTn id="1" dur="indefinite" restart="never" nodeType="tmRoot"/>
      </p:par>
    </p:tnLst>
  </p:timing>
</p:sld>
</file>

<file path=ppt/theme/theme1.xml><?xml version="1.0" encoding="utf-8"?>
<a:theme xmlns:a="http://schemas.openxmlformats.org/drawingml/2006/main" name="WGClim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4275</TotalTime>
  <Words>1434</Words>
  <Application>Microsoft Office PowerPoint</Application>
  <PresentationFormat>Widescreen</PresentationFormat>
  <Paragraphs>315</Paragraphs>
  <Slides>12</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vt:lpstr>
      <vt:lpstr>Arial Bold</vt:lpstr>
      <vt:lpstr>Calibri</vt:lpstr>
      <vt:lpstr>Cambria</vt:lpstr>
      <vt:lpstr>MS Mincho</vt:lpstr>
      <vt:lpstr>Tahoma</vt:lpstr>
      <vt:lpstr>Times New Roman</vt:lpstr>
      <vt:lpstr>Wingdings 3</vt:lpstr>
      <vt:lpstr>WGClimate</vt:lpstr>
      <vt:lpstr>Gap Analysis Past and Future</vt:lpstr>
      <vt:lpstr>Gap Analysis</vt:lpstr>
      <vt:lpstr>Gap Analysis Topics</vt:lpstr>
      <vt:lpstr>Existing Atmospheric ECV Products</vt:lpstr>
      <vt:lpstr>Planned Atmospheric ECV Products</vt:lpstr>
      <vt:lpstr>Atmospheric ECVs</vt:lpstr>
      <vt:lpstr>Analysis against GCOS criteria</vt:lpstr>
      <vt:lpstr>Individual ECV analysis SST</vt:lpstr>
      <vt:lpstr>Recommendations</vt:lpstr>
      <vt:lpstr>Actions</vt:lpstr>
      <vt:lpstr>Main targets: Comparison #2/#3</vt:lpstr>
      <vt:lpstr>Main targets: ECVs for detailed analysis</vt:lpstr>
    </vt:vector>
  </TitlesOfParts>
  <Company>EUMETSAT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Joerg Schulz</dc:creator>
  <cp:lastModifiedBy>Joerg Schulz</cp:lastModifiedBy>
  <cp:revision>100</cp:revision>
  <dcterms:created xsi:type="dcterms:W3CDTF">2018-08-22T09:20:06Z</dcterms:created>
  <dcterms:modified xsi:type="dcterms:W3CDTF">2019-03-20T23:41:32Z</dcterms:modified>
</cp:coreProperties>
</file>