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5" r:id="rId1"/>
  </p:sldMasterIdLst>
  <p:notesMasterIdLst>
    <p:notesMasterId r:id="rId25"/>
  </p:notesMasterIdLst>
  <p:handoutMasterIdLst>
    <p:handoutMasterId r:id="rId26"/>
  </p:handoutMasterIdLst>
  <p:sldIdLst>
    <p:sldId id="389" r:id="rId2"/>
    <p:sldId id="497" r:id="rId3"/>
    <p:sldId id="575" r:id="rId4"/>
    <p:sldId id="558" r:id="rId5"/>
    <p:sldId id="504" r:id="rId6"/>
    <p:sldId id="555" r:id="rId7"/>
    <p:sldId id="559" r:id="rId8"/>
    <p:sldId id="532" r:id="rId9"/>
    <p:sldId id="566" r:id="rId10"/>
    <p:sldId id="560" r:id="rId11"/>
    <p:sldId id="517" r:id="rId12"/>
    <p:sldId id="580" r:id="rId13"/>
    <p:sldId id="591" r:id="rId14"/>
    <p:sldId id="554" r:id="rId15"/>
    <p:sldId id="391" r:id="rId16"/>
    <p:sldId id="596" r:id="rId17"/>
    <p:sldId id="595" r:id="rId18"/>
    <p:sldId id="568" r:id="rId19"/>
    <p:sldId id="586" r:id="rId20"/>
    <p:sldId id="573" r:id="rId21"/>
    <p:sldId id="593" r:id="rId22"/>
    <p:sldId id="592" r:id="rId23"/>
    <p:sldId id="474"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Page" id="{D5E884DA-4B30-2F4A-A442-A827F1303C8A}">
          <p14:sldIdLst>
            <p14:sldId id="389"/>
            <p14:sldId id="497"/>
          </p14:sldIdLst>
        </p14:section>
        <p14:section name="Architecture - Background &amp; Status" id="{03D3FB0C-3236-7741-BF80-42AA132FD4AD}">
          <p14:sldIdLst>
            <p14:sldId id="575"/>
            <p14:sldId id="558"/>
            <p14:sldId id="504"/>
            <p14:sldId id="555"/>
            <p14:sldId id="559"/>
            <p14:sldId id="532"/>
            <p14:sldId id="566"/>
            <p14:sldId id="560"/>
            <p14:sldId id="517"/>
          </p14:sldIdLst>
        </p14:section>
        <p14:section name="Roadmap" id="{91523FCE-859B-D64C-AD9E-0F8A7F54764D}">
          <p14:sldIdLst>
            <p14:sldId id="580"/>
            <p14:sldId id="591"/>
            <p14:sldId id="554"/>
            <p14:sldId id="391"/>
            <p14:sldId id="596"/>
            <p14:sldId id="595"/>
            <p14:sldId id="568"/>
          </p14:sldIdLst>
        </p14:section>
        <p14:section name="Cg-18 Event" id="{B160549D-3016-A14C-AD1E-78115A31BA86}">
          <p14:sldIdLst>
            <p14:sldId id="586"/>
            <p14:sldId id="573"/>
            <p14:sldId id="593"/>
            <p14:sldId id="592"/>
          </p14:sldIdLst>
        </p14:section>
        <p14:section name="Concluding" id="{47790170-8BE2-4140-AFCE-8371D7CF5B55}">
          <p14:sldIdLst>
            <p14:sldId id="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1" autoAdjust="0"/>
    <p:restoredTop sz="95303" autoAdjust="0"/>
  </p:normalViewPr>
  <p:slideViewPr>
    <p:cSldViewPr>
      <p:cViewPr varScale="1">
        <p:scale>
          <a:sx n="120" d="100"/>
          <a:sy n="120" d="100"/>
        </p:scale>
        <p:origin x="132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85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r>
              <a:rPr lang="en-GB"/>
              <a:t>WMO</a:t>
            </a:r>
          </a:p>
        </p:txBody>
      </p:sp>
      <p:sp>
        <p:nvSpPr>
          <p:cNvPr id="3" name="Datumsplatzhalt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r>
              <a:rPr lang="de-DE"/>
              <a:t>2 February 2018</a:t>
            </a:r>
            <a:endParaRPr lang="en-GB"/>
          </a:p>
        </p:txBody>
      </p:sp>
      <p:sp>
        <p:nvSpPr>
          <p:cNvPr id="4" name="Fußzeilenplatzhalt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r>
              <a:rPr lang="en-GB"/>
              <a:t>WMO Space Programme</a:t>
            </a:r>
          </a:p>
        </p:txBody>
      </p:sp>
      <p:sp>
        <p:nvSpPr>
          <p:cNvPr id="5" name="Foliennummernplatzhalt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511B534-F265-514D-9820-600F9EFC5EE8}" type="slidenum">
              <a:rPr lang="en-GB" smtClean="0"/>
              <a:t>‹#›</a:t>
            </a:fld>
            <a:endParaRPr lang="en-GB"/>
          </a:p>
        </p:txBody>
      </p:sp>
    </p:spTree>
    <p:extLst>
      <p:ext uri="{BB962C8B-B14F-4D97-AF65-F5344CB8AC3E}">
        <p14:creationId xmlns:p14="http://schemas.microsoft.com/office/powerpoint/2010/main" val="16386348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r>
              <a:rPr lang="en-GB"/>
              <a:t>WMO</a:t>
            </a: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r>
              <a:rPr lang="de-DE"/>
              <a:t>2 February 2018</a:t>
            </a:r>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en-GB"/>
              <a:t>WMO Space Programme</a:t>
            </a: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59D8D6-1A17-4004-91C9-ACBFB6FD5C2D}" type="slidenum">
              <a:rPr lang="en-GB" smtClean="0"/>
              <a:t>‹#›</a:t>
            </a:fld>
            <a:endParaRPr lang="en-GB"/>
          </a:p>
        </p:txBody>
      </p:sp>
    </p:spTree>
    <p:extLst>
      <p:ext uri="{BB962C8B-B14F-4D97-AF65-F5344CB8AC3E}">
        <p14:creationId xmlns:p14="http://schemas.microsoft.com/office/powerpoint/2010/main" val="326966661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259D8D6-1A17-4004-91C9-ACBFB6FD5C2D}" type="slidenum">
              <a:rPr lang="en-GB" smtClean="0"/>
              <a:t>1</a:t>
            </a:fld>
            <a:endParaRPr lang="en-GB" dirty="0"/>
          </a:p>
        </p:txBody>
      </p:sp>
      <p:sp>
        <p:nvSpPr>
          <p:cNvPr id="5" name="Datumsplatzhalter 4"/>
          <p:cNvSpPr>
            <a:spLocks noGrp="1"/>
          </p:cNvSpPr>
          <p:nvPr>
            <p:ph type="dt" idx="11"/>
          </p:nvPr>
        </p:nvSpPr>
        <p:spPr/>
        <p:txBody>
          <a:bodyPr/>
          <a:lstStyle/>
          <a:p>
            <a:r>
              <a:rPr lang="de-DE" dirty="0"/>
              <a:t>2 </a:t>
            </a:r>
            <a:r>
              <a:rPr lang="de-DE" dirty="0" err="1"/>
              <a:t>February</a:t>
            </a:r>
            <a:r>
              <a:rPr lang="de-DE"/>
              <a:t> 2018</a:t>
            </a:r>
            <a:endParaRPr lang="en-GB"/>
          </a:p>
        </p:txBody>
      </p:sp>
      <p:sp>
        <p:nvSpPr>
          <p:cNvPr id="6" name="Fußzeilenplatzhalter 5"/>
          <p:cNvSpPr>
            <a:spLocks noGrp="1"/>
          </p:cNvSpPr>
          <p:nvPr>
            <p:ph type="ftr" sz="quarter" idx="12"/>
          </p:nvPr>
        </p:nvSpPr>
        <p:spPr/>
        <p:txBody>
          <a:bodyPr/>
          <a:lstStyle/>
          <a:p>
            <a:r>
              <a:rPr lang="en-GB"/>
              <a:t>WMO Space Programme</a:t>
            </a:r>
          </a:p>
        </p:txBody>
      </p:sp>
      <p:sp>
        <p:nvSpPr>
          <p:cNvPr id="7" name="Kopfzeilenplatzhalter 6"/>
          <p:cNvSpPr>
            <a:spLocks noGrp="1"/>
          </p:cNvSpPr>
          <p:nvPr>
            <p:ph type="hdr" sz="quarter" idx="13"/>
          </p:nvPr>
        </p:nvSpPr>
        <p:spPr/>
        <p:txBody>
          <a:bodyPr/>
          <a:lstStyle/>
          <a:p>
            <a:r>
              <a:rPr lang="en-GB"/>
              <a:t>WMO</a:t>
            </a:r>
          </a:p>
        </p:txBody>
      </p:sp>
    </p:spTree>
    <p:extLst>
      <p:ext uri="{BB962C8B-B14F-4D97-AF65-F5344CB8AC3E}">
        <p14:creationId xmlns:p14="http://schemas.microsoft.com/office/powerpoint/2010/main" val="117309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Document contains description of logical view composed of four pillars and contains general views on the physical view.</a:t>
            </a:r>
          </a:p>
        </p:txBody>
      </p:sp>
      <p:sp>
        <p:nvSpPr>
          <p:cNvPr id="4" name="Kopfzeilenplatzhalter 3"/>
          <p:cNvSpPr>
            <a:spLocks noGrp="1"/>
          </p:cNvSpPr>
          <p:nvPr>
            <p:ph type="hdr" sz="quarter" idx="10"/>
          </p:nvPr>
        </p:nvSpPr>
        <p:spPr/>
        <p:txBody>
          <a:bodyPr/>
          <a:lstStyle/>
          <a:p>
            <a:r>
              <a:rPr lang="en-GB"/>
              <a:t>WMO</a:t>
            </a:r>
          </a:p>
        </p:txBody>
      </p:sp>
      <p:sp>
        <p:nvSpPr>
          <p:cNvPr id="5" name="Datumsplatzhalter 4"/>
          <p:cNvSpPr>
            <a:spLocks noGrp="1"/>
          </p:cNvSpPr>
          <p:nvPr>
            <p:ph type="dt" idx="11"/>
          </p:nvPr>
        </p:nvSpPr>
        <p:spPr/>
        <p:txBody>
          <a:bodyPr/>
          <a:lstStyle/>
          <a:p>
            <a:r>
              <a:rPr lang="de-DE"/>
              <a:t>2 February 2018</a:t>
            </a:r>
            <a:endParaRPr lang="en-GB"/>
          </a:p>
        </p:txBody>
      </p:sp>
      <p:sp>
        <p:nvSpPr>
          <p:cNvPr id="6" name="Fußzeilenplatzhalter 5"/>
          <p:cNvSpPr>
            <a:spLocks noGrp="1"/>
          </p:cNvSpPr>
          <p:nvPr>
            <p:ph type="ftr" sz="quarter" idx="12"/>
          </p:nvPr>
        </p:nvSpPr>
        <p:spPr/>
        <p:txBody>
          <a:bodyPr/>
          <a:lstStyle/>
          <a:p>
            <a:r>
              <a:rPr lang="en-GB"/>
              <a:t>WMO Space Programme</a:t>
            </a:r>
          </a:p>
        </p:txBody>
      </p:sp>
      <p:sp>
        <p:nvSpPr>
          <p:cNvPr id="7" name="Foliennummernplatzhalter 6"/>
          <p:cNvSpPr>
            <a:spLocks noGrp="1"/>
          </p:cNvSpPr>
          <p:nvPr>
            <p:ph type="sldNum" sz="quarter" idx="13"/>
          </p:nvPr>
        </p:nvSpPr>
        <p:spPr/>
        <p:txBody>
          <a:bodyPr/>
          <a:lstStyle/>
          <a:p>
            <a:fld id="{9259D8D6-1A17-4004-91C9-ACBFB6FD5C2D}" type="slidenum">
              <a:rPr lang="en-GB" smtClean="0"/>
              <a:t>5</a:t>
            </a:fld>
            <a:endParaRPr lang="en-GB"/>
          </a:p>
        </p:txBody>
      </p:sp>
    </p:spTree>
    <p:extLst>
      <p:ext uri="{BB962C8B-B14F-4D97-AF65-F5344CB8AC3E}">
        <p14:creationId xmlns:p14="http://schemas.microsoft.com/office/powerpoint/2010/main" val="107994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Kopfzeilenplatzhalter 3"/>
          <p:cNvSpPr>
            <a:spLocks noGrp="1"/>
          </p:cNvSpPr>
          <p:nvPr>
            <p:ph type="hdr" sz="quarter" idx="10"/>
          </p:nvPr>
        </p:nvSpPr>
        <p:spPr/>
        <p:txBody>
          <a:bodyPr/>
          <a:lstStyle/>
          <a:p>
            <a:r>
              <a:rPr lang="en-GB"/>
              <a:t>WMO</a:t>
            </a:r>
          </a:p>
        </p:txBody>
      </p:sp>
      <p:sp>
        <p:nvSpPr>
          <p:cNvPr id="5" name="Datumsplatzhalter 4"/>
          <p:cNvSpPr>
            <a:spLocks noGrp="1"/>
          </p:cNvSpPr>
          <p:nvPr>
            <p:ph type="dt" idx="11"/>
          </p:nvPr>
        </p:nvSpPr>
        <p:spPr/>
        <p:txBody>
          <a:bodyPr/>
          <a:lstStyle/>
          <a:p>
            <a:r>
              <a:rPr lang="de-DE"/>
              <a:t>2 February 2018</a:t>
            </a:r>
            <a:endParaRPr lang="en-GB"/>
          </a:p>
        </p:txBody>
      </p:sp>
      <p:sp>
        <p:nvSpPr>
          <p:cNvPr id="6" name="Fußzeilenplatzhalter 5"/>
          <p:cNvSpPr>
            <a:spLocks noGrp="1"/>
          </p:cNvSpPr>
          <p:nvPr>
            <p:ph type="ftr" sz="quarter" idx="12"/>
          </p:nvPr>
        </p:nvSpPr>
        <p:spPr/>
        <p:txBody>
          <a:bodyPr/>
          <a:lstStyle/>
          <a:p>
            <a:r>
              <a:rPr lang="en-GB"/>
              <a:t>WMO Space Programme</a:t>
            </a:r>
          </a:p>
        </p:txBody>
      </p:sp>
      <p:sp>
        <p:nvSpPr>
          <p:cNvPr id="7" name="Foliennummernplatzhalter 6"/>
          <p:cNvSpPr>
            <a:spLocks noGrp="1"/>
          </p:cNvSpPr>
          <p:nvPr>
            <p:ph type="sldNum" sz="quarter" idx="13"/>
          </p:nvPr>
        </p:nvSpPr>
        <p:spPr/>
        <p:txBody>
          <a:bodyPr/>
          <a:lstStyle/>
          <a:p>
            <a:fld id="{9259D8D6-1A17-4004-91C9-ACBFB6FD5C2D}" type="slidenum">
              <a:rPr lang="en-GB" smtClean="0"/>
              <a:t>23</a:t>
            </a:fld>
            <a:endParaRPr lang="en-GB"/>
          </a:p>
        </p:txBody>
      </p:sp>
    </p:spTree>
    <p:extLst>
      <p:ext uri="{BB962C8B-B14F-4D97-AF65-F5344CB8AC3E}">
        <p14:creationId xmlns:p14="http://schemas.microsoft.com/office/powerpoint/2010/main" val="3958986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1" descr="wmo2016_powerpoint_standard_1.jpg">
            <a:extLst>
              <a:ext uri="{FF2B5EF4-FFF2-40B4-BE49-F238E27FC236}">
                <a16:creationId xmlns:a16="http://schemas.microsoft.com/office/drawing/2014/main" id="{66412FF2-6405-8341-87B2-ECB153BE4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3"/>
            <a:ext cx="9144000" cy="6858000"/>
          </a:xfrm>
          <a:prstGeom prst="rect">
            <a:avLst/>
          </a:prstGeom>
        </p:spPr>
      </p:pic>
      <p:sp>
        <p:nvSpPr>
          <p:cNvPr id="8" name="Subtitle 2"/>
          <p:cNvSpPr>
            <a:spLocks noGrp="1"/>
          </p:cNvSpPr>
          <p:nvPr>
            <p:ph type="subTitle" idx="1"/>
          </p:nvPr>
        </p:nvSpPr>
        <p:spPr>
          <a:xfrm>
            <a:off x="1259632" y="3289453"/>
            <a:ext cx="712088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 name="Titel 1"/>
          <p:cNvSpPr>
            <a:spLocks noGrp="1"/>
          </p:cNvSpPr>
          <p:nvPr>
            <p:ph type="title"/>
          </p:nvPr>
        </p:nvSpPr>
        <p:spPr>
          <a:xfrm>
            <a:off x="827584" y="1170464"/>
            <a:ext cx="7869560" cy="1826488"/>
          </a:xfrm>
        </p:spPr>
        <p:txBody>
          <a:bodyPr>
            <a:noAutofit/>
          </a:bodyPr>
          <a:lstStyle>
            <a:lvl1pPr>
              <a:defRPr lang="en-US" sz="3600" b="1" cap="all" smtClean="0">
                <a:effectLst/>
              </a:defRPr>
            </a:lvl1pPr>
          </a:lstStyle>
          <a:p>
            <a:endParaRPr lang="en-GB" dirty="0"/>
          </a:p>
        </p:txBody>
      </p:sp>
    </p:spTree>
    <p:extLst>
      <p:ext uri="{BB962C8B-B14F-4D97-AF65-F5344CB8AC3E}">
        <p14:creationId xmlns:p14="http://schemas.microsoft.com/office/powerpoint/2010/main" val="57716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2657"/>
            <a:ext cx="2057400" cy="6192687"/>
          </a:xfrm>
        </p:spPr>
        <p:txBody>
          <a:bodyPr vert="eaVert"/>
          <a:lstStyle>
            <a:lvl1pPr>
              <a:defRPr b="1"/>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332657"/>
            <a:ext cx="6019800" cy="6192688"/>
          </a:xfrm>
        </p:spPr>
        <p:txBody>
          <a:bodyPr vert="eaVert"/>
          <a:lstStyle>
            <a:lvl1pPr marL="342900" indent="-342900">
              <a:buFont typeface="Wingdings"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r>
              <a:rPr lang="en-US" noProof="0"/>
              <a:t>20 March 2019</a:t>
            </a:r>
            <a:endParaRPr lang="en-GB" noProof="0"/>
          </a:p>
        </p:txBody>
      </p:sp>
      <p:sp>
        <p:nvSpPr>
          <p:cNvPr id="5" name="Fußzeilenplatzhalter 4"/>
          <p:cNvSpPr>
            <a:spLocks noGrp="1"/>
          </p:cNvSpPr>
          <p:nvPr>
            <p:ph type="ftr" sz="quarter" idx="11"/>
          </p:nvPr>
        </p:nvSpPr>
        <p:spPr/>
        <p:txBody>
          <a:bodyPr/>
          <a:lstStyle/>
          <a:p>
            <a:r>
              <a:rPr lang="en-US"/>
              <a:t>WGClimate-10</a:t>
            </a:r>
            <a:endParaRPr lang="en-GB"/>
          </a:p>
        </p:txBody>
      </p:sp>
      <p:sp>
        <p:nvSpPr>
          <p:cNvPr id="6" name="Foliennummernplatzhalter 5"/>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174781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6" name="SmartArt Placeholder 5"/>
          <p:cNvSpPr>
            <a:spLocks noGrp="1"/>
          </p:cNvSpPr>
          <p:nvPr>
            <p:ph type="dgm" sz="quarter" idx="10"/>
          </p:nvPr>
        </p:nvSpPr>
        <p:spPr>
          <a:xfrm>
            <a:off x="468313" y="1124744"/>
            <a:ext cx="8218487" cy="5399881"/>
          </a:xfrm>
        </p:spPr>
        <p:txBody>
          <a:bodyPr/>
          <a:lstStyle>
            <a:lvl1pPr marL="342900" indent="-342900">
              <a:buFont typeface="Wingdings" charset="2"/>
              <a:buChar char="§"/>
              <a:defRPr/>
            </a:lvl1pPr>
          </a:lstStyle>
          <a:p>
            <a:endParaRPr lang="en-GB"/>
          </a:p>
        </p:txBody>
      </p:sp>
      <p:sp>
        <p:nvSpPr>
          <p:cNvPr id="3" name="Datumsplatzhalter 2"/>
          <p:cNvSpPr>
            <a:spLocks noGrp="1"/>
          </p:cNvSpPr>
          <p:nvPr>
            <p:ph type="dt" sz="half" idx="11"/>
          </p:nvPr>
        </p:nvSpPr>
        <p:spPr/>
        <p:txBody>
          <a:bodyPr/>
          <a:lstStyle/>
          <a:p>
            <a:r>
              <a:rPr lang="en-US" noProof="0"/>
              <a:t>20 March 2019</a:t>
            </a:r>
            <a:endParaRPr lang="en-GB" noProof="0"/>
          </a:p>
        </p:txBody>
      </p:sp>
      <p:sp>
        <p:nvSpPr>
          <p:cNvPr id="4" name="Fußzeilenplatzhalter 3"/>
          <p:cNvSpPr>
            <a:spLocks noGrp="1"/>
          </p:cNvSpPr>
          <p:nvPr>
            <p:ph type="ftr" sz="quarter" idx="12"/>
          </p:nvPr>
        </p:nvSpPr>
        <p:spPr/>
        <p:txBody>
          <a:bodyPr/>
          <a:lstStyle/>
          <a:p>
            <a:r>
              <a:rPr lang="en-US"/>
              <a:t>WGClimate-10</a:t>
            </a:r>
            <a:endParaRPr lang="en-GB"/>
          </a:p>
        </p:txBody>
      </p:sp>
      <p:sp>
        <p:nvSpPr>
          <p:cNvPr id="5" name="Foliennummernplatzhalter 4"/>
          <p:cNvSpPr>
            <a:spLocks noGrp="1"/>
          </p:cNvSpPr>
          <p:nvPr>
            <p:ph type="sldNum" sz="quarter" idx="13"/>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777899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11"/>
          <p:cNvSpPr/>
          <p:nvPr userDrawn="1"/>
        </p:nvSpPr>
        <p:spPr>
          <a:xfrm>
            <a:off x="2735796" y="5661248"/>
            <a:ext cx="3672408" cy="969496"/>
          </a:xfrm>
          <a:prstGeom prst="rect">
            <a:avLst/>
          </a:prstGeom>
        </p:spPr>
        <p:txBody>
          <a:bodyPr wrap="square">
            <a:spAutoFit/>
          </a:bodyPr>
          <a:lstStyle/>
          <a:p>
            <a:pPr algn="ctr" fontAlgn="auto">
              <a:spcBef>
                <a:spcPts val="0"/>
              </a:spcBef>
              <a:spcAft>
                <a:spcPts val="0"/>
              </a:spcAft>
              <a:buClr>
                <a:srgbClr val="727CA3"/>
              </a:buClr>
              <a:buSzPct val="76000"/>
              <a:defRPr/>
            </a:pPr>
            <a:endParaRPr lang="en-GB" sz="1500" b="1">
              <a:solidFill>
                <a:schemeClr val="bg1"/>
              </a:solidFill>
              <a:latin typeface="+mj-lt"/>
            </a:endParaRPr>
          </a:p>
          <a:p>
            <a:pPr algn="ctr" fontAlgn="auto">
              <a:spcBef>
                <a:spcPts val="0"/>
              </a:spcBef>
              <a:spcAft>
                <a:spcPts val="0"/>
              </a:spcAft>
              <a:buClr>
                <a:srgbClr val="727CA3"/>
              </a:buClr>
              <a:buSzPct val="76000"/>
              <a:defRPr/>
            </a:pPr>
            <a:r>
              <a:rPr lang="en-GB" sz="1400">
                <a:solidFill>
                  <a:schemeClr val="bg1"/>
                </a:solidFill>
                <a:latin typeface="+mj-lt"/>
              </a:rPr>
              <a:t>United Nations Office for Outer Space Affairs</a:t>
            </a:r>
          </a:p>
          <a:p>
            <a:pPr algn="ctr" fontAlgn="auto">
              <a:spcBef>
                <a:spcPts val="0"/>
              </a:spcBef>
              <a:spcAft>
                <a:spcPts val="0"/>
              </a:spcAft>
              <a:buClr>
                <a:srgbClr val="727CA3"/>
              </a:buClr>
              <a:buSzPct val="76000"/>
              <a:defRPr/>
            </a:pPr>
            <a:r>
              <a:rPr lang="en-GB" sz="1400">
                <a:solidFill>
                  <a:schemeClr val="bg1"/>
                </a:solidFill>
                <a:latin typeface="+mj-lt"/>
              </a:rPr>
              <a:t>United Nations Office at Vienna</a:t>
            </a:r>
          </a:p>
          <a:p>
            <a:pPr algn="ctr" fontAlgn="auto">
              <a:spcBef>
                <a:spcPts val="0"/>
              </a:spcBef>
              <a:spcAft>
                <a:spcPts val="0"/>
              </a:spcAft>
              <a:buClr>
                <a:srgbClr val="727CA3"/>
              </a:buClr>
              <a:buSzPct val="76000"/>
              <a:defRPr/>
            </a:pPr>
            <a:r>
              <a:rPr lang="en-GB" sz="1400">
                <a:solidFill>
                  <a:schemeClr val="bg1"/>
                </a:solidFill>
                <a:latin typeface="+mj-lt"/>
              </a:rPr>
              <a:t>www.unoosa.org</a:t>
            </a:r>
          </a:p>
        </p:txBody>
      </p:sp>
      <p:sp>
        <p:nvSpPr>
          <p:cNvPr id="9" name="Rectangle 8"/>
          <p:cNvSpPr/>
          <p:nvPr userDrawn="1"/>
        </p:nvSpPr>
        <p:spPr>
          <a:xfrm>
            <a:off x="2030539" y="4542219"/>
            <a:ext cx="5228591" cy="276999"/>
          </a:xfrm>
          <a:prstGeom prst="rect">
            <a:avLst/>
          </a:prstGeom>
        </p:spPr>
        <p:txBody>
          <a:bodyPr wrap="square">
            <a:spAutoFit/>
          </a:bodyPr>
          <a:lstStyle/>
          <a:p>
            <a:pPr algn="ctr" fontAlgn="auto">
              <a:spcBef>
                <a:spcPts val="0"/>
              </a:spcBef>
              <a:spcAft>
                <a:spcPts val="0"/>
              </a:spcAft>
              <a:buClr>
                <a:srgbClr val="727CA3"/>
              </a:buClr>
              <a:buSzPct val="76000"/>
              <a:defRPr/>
            </a:pPr>
            <a:r>
              <a:rPr lang="en-GB" sz="1200" b="1" spc="-150">
                <a:solidFill>
                  <a:schemeClr val="bg1"/>
                </a:solidFill>
                <a:effectLst>
                  <a:outerShdw blurRad="38100" dist="38100" dir="2700000" algn="tl">
                    <a:srgbClr val="000000">
                      <a:alpha val="43137"/>
                    </a:srgbClr>
                  </a:outerShdw>
                </a:effectLst>
                <a:latin typeface="+mj-lt"/>
              </a:rPr>
              <a:t> </a:t>
            </a:r>
          </a:p>
        </p:txBody>
      </p:sp>
      <p:sp>
        <p:nvSpPr>
          <p:cNvPr id="13" name="Title 12"/>
          <p:cNvSpPr>
            <a:spLocks noGrp="1"/>
          </p:cNvSpPr>
          <p:nvPr>
            <p:ph type="title"/>
          </p:nvPr>
        </p:nvSpPr>
        <p:spPr/>
        <p:txBody>
          <a:bodyPr/>
          <a:lstStyle>
            <a:lvl1pPr>
              <a:defRPr b="1"/>
            </a:lvl1pPr>
          </a:lstStyle>
          <a:p>
            <a:r>
              <a:rPr lang="en-US" dirty="0"/>
              <a:t>Click to edit Master title style</a:t>
            </a:r>
            <a:endParaRPr lang="en-GB" dirty="0"/>
          </a:p>
        </p:txBody>
      </p:sp>
      <p:sp>
        <p:nvSpPr>
          <p:cNvPr id="15" name="Media Placeholder 14"/>
          <p:cNvSpPr>
            <a:spLocks noGrp="1"/>
          </p:cNvSpPr>
          <p:nvPr>
            <p:ph type="media" sz="quarter" idx="10"/>
          </p:nvPr>
        </p:nvSpPr>
        <p:spPr>
          <a:xfrm>
            <a:off x="457200" y="1124744"/>
            <a:ext cx="8218487" cy="5404049"/>
          </a:xfrm>
        </p:spPr>
        <p:txBody>
          <a:bodyPr/>
          <a:lstStyle>
            <a:lvl1pPr marL="342900" indent="-342900">
              <a:buFont typeface="Wingdings" charset="2"/>
              <a:buChar char="§"/>
              <a:defRPr/>
            </a:lvl1pPr>
          </a:lstStyle>
          <a:p>
            <a:endParaRPr lang="en-GB" noProof="0"/>
          </a:p>
        </p:txBody>
      </p:sp>
      <p:sp>
        <p:nvSpPr>
          <p:cNvPr id="2" name="Datumsplatzhalter 1"/>
          <p:cNvSpPr>
            <a:spLocks noGrp="1"/>
          </p:cNvSpPr>
          <p:nvPr>
            <p:ph type="dt" sz="half" idx="11"/>
          </p:nvPr>
        </p:nvSpPr>
        <p:spPr/>
        <p:txBody>
          <a:bodyPr/>
          <a:lstStyle/>
          <a:p>
            <a:r>
              <a:rPr lang="en-US" noProof="0"/>
              <a:t>20 March 2019</a:t>
            </a:r>
            <a:endParaRPr lang="en-GB" noProof="0"/>
          </a:p>
        </p:txBody>
      </p:sp>
      <p:sp>
        <p:nvSpPr>
          <p:cNvPr id="3" name="Fußzeilenplatzhalter 2"/>
          <p:cNvSpPr>
            <a:spLocks noGrp="1"/>
          </p:cNvSpPr>
          <p:nvPr>
            <p:ph type="ftr" sz="quarter" idx="12"/>
          </p:nvPr>
        </p:nvSpPr>
        <p:spPr/>
        <p:txBody>
          <a:bodyPr/>
          <a:lstStyle/>
          <a:p>
            <a:r>
              <a:rPr lang="en-US"/>
              <a:t>WGClimate-10</a:t>
            </a:r>
            <a:endParaRPr lang="en-GB"/>
          </a:p>
        </p:txBody>
      </p:sp>
      <p:sp>
        <p:nvSpPr>
          <p:cNvPr id="4" name="Foliennummernplatzhalter 3"/>
          <p:cNvSpPr>
            <a:spLocks noGrp="1"/>
          </p:cNvSpPr>
          <p:nvPr>
            <p:ph type="sldNum" sz="quarter" idx="13"/>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112649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6"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1" descr="wmo2016_powerpoint_standard_3.jpg">
            <a:extLst>
              <a:ext uri="{FF2B5EF4-FFF2-40B4-BE49-F238E27FC236}">
                <a16:creationId xmlns:a16="http://schemas.microsoft.com/office/drawing/2014/main" id="{FB80501C-6F1E-8243-9CB2-C2A26208B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FA28F34A-CD4A-F742-B0E3-EC66156AD42C}"/>
              </a:ext>
            </a:extLst>
          </p:cNvPr>
          <p:cNvSpPr txBox="1">
            <a:spLocks/>
          </p:cNvSpPr>
          <p:nvPr userDrawn="1"/>
        </p:nvSpPr>
        <p:spPr>
          <a:xfrm>
            <a:off x="457200" y="199310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0">
                <a:solidFill>
                  <a:schemeClr val="bg1"/>
                </a:solidFill>
              </a:rPr>
              <a:t>Thank you</a:t>
            </a:r>
          </a:p>
        </p:txBody>
      </p:sp>
    </p:spTree>
    <p:extLst>
      <p:ext uri="{BB962C8B-B14F-4D97-AF65-F5344CB8AC3E}">
        <p14:creationId xmlns:p14="http://schemas.microsoft.com/office/powerpoint/2010/main" val="139749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1" descr="wmo2016_powerpoint_standard_1.jpg">
            <a:extLst>
              <a:ext uri="{FF2B5EF4-FFF2-40B4-BE49-F238E27FC236}">
                <a16:creationId xmlns:a16="http://schemas.microsoft.com/office/drawing/2014/main" id="{66412FF2-6405-8341-87B2-ECB153BE4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3"/>
            <a:ext cx="9144000" cy="6858000"/>
          </a:xfrm>
          <a:prstGeom prst="rect">
            <a:avLst/>
          </a:prstGeom>
        </p:spPr>
      </p:pic>
      <p:sp>
        <p:nvSpPr>
          <p:cNvPr id="8" name="Subtitle 2"/>
          <p:cNvSpPr>
            <a:spLocks noGrp="1"/>
          </p:cNvSpPr>
          <p:nvPr>
            <p:ph type="subTitle" idx="1"/>
          </p:nvPr>
        </p:nvSpPr>
        <p:spPr>
          <a:xfrm>
            <a:off x="1371600" y="3356992"/>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5" name="Rectangle 11"/>
          <p:cNvSpPr/>
          <p:nvPr userDrawn="1"/>
        </p:nvSpPr>
        <p:spPr>
          <a:xfrm>
            <a:off x="2943963" y="5594003"/>
            <a:ext cx="3672408" cy="969496"/>
          </a:xfrm>
          <a:prstGeom prst="rect">
            <a:avLst/>
          </a:prstGeom>
        </p:spPr>
        <p:txBody>
          <a:bodyPr wrap="square">
            <a:spAutoFit/>
          </a:bodyPr>
          <a:lstStyle/>
          <a:p>
            <a:pPr algn="ctr" fontAlgn="auto">
              <a:spcBef>
                <a:spcPts val="0"/>
              </a:spcBef>
              <a:spcAft>
                <a:spcPts val="0"/>
              </a:spcAft>
              <a:buClr>
                <a:srgbClr val="727CA3"/>
              </a:buClr>
              <a:buSzPct val="76000"/>
              <a:defRPr/>
            </a:pPr>
            <a:endParaRPr lang="en-GB" sz="1500" b="1">
              <a:solidFill>
                <a:schemeClr val="bg1"/>
              </a:solidFill>
              <a:latin typeface="+mj-lt"/>
            </a:endParaRPr>
          </a:p>
          <a:p>
            <a:pPr algn="ctr" fontAlgn="auto">
              <a:spcBef>
                <a:spcPts val="0"/>
              </a:spcBef>
              <a:spcAft>
                <a:spcPts val="0"/>
              </a:spcAft>
              <a:buClr>
                <a:srgbClr val="727CA3"/>
              </a:buClr>
              <a:buSzPct val="76000"/>
              <a:defRPr/>
            </a:pPr>
            <a:r>
              <a:rPr lang="en-GB" sz="1400">
                <a:solidFill>
                  <a:schemeClr val="bg1"/>
                </a:solidFill>
                <a:latin typeface="+mj-lt"/>
              </a:rPr>
              <a:t>United Nations Office for Outer Space Affairs</a:t>
            </a:r>
          </a:p>
          <a:p>
            <a:pPr algn="ctr" fontAlgn="auto">
              <a:spcBef>
                <a:spcPts val="0"/>
              </a:spcBef>
              <a:spcAft>
                <a:spcPts val="0"/>
              </a:spcAft>
              <a:buClr>
                <a:srgbClr val="727CA3"/>
              </a:buClr>
              <a:buSzPct val="76000"/>
              <a:defRPr/>
            </a:pPr>
            <a:r>
              <a:rPr lang="en-GB" sz="1400">
                <a:solidFill>
                  <a:schemeClr val="bg1"/>
                </a:solidFill>
                <a:latin typeface="+mj-lt"/>
              </a:rPr>
              <a:t>United Nations Office at Vienna</a:t>
            </a:r>
          </a:p>
          <a:p>
            <a:pPr algn="ctr" fontAlgn="auto">
              <a:spcBef>
                <a:spcPts val="0"/>
              </a:spcBef>
              <a:spcAft>
                <a:spcPts val="0"/>
              </a:spcAft>
              <a:buClr>
                <a:srgbClr val="727CA3"/>
              </a:buClr>
              <a:buSzPct val="76000"/>
              <a:defRPr/>
            </a:pPr>
            <a:r>
              <a:rPr lang="en-GB" sz="1400">
                <a:solidFill>
                  <a:schemeClr val="bg1"/>
                </a:solidFill>
                <a:latin typeface="+mj-lt"/>
              </a:rPr>
              <a:t>www.unoosa.org</a:t>
            </a:r>
          </a:p>
        </p:txBody>
      </p:sp>
      <p:sp>
        <p:nvSpPr>
          <p:cNvPr id="2" name="Titel 1"/>
          <p:cNvSpPr>
            <a:spLocks noGrp="1"/>
          </p:cNvSpPr>
          <p:nvPr>
            <p:ph type="title"/>
          </p:nvPr>
        </p:nvSpPr>
        <p:spPr>
          <a:xfrm>
            <a:off x="467544" y="1170464"/>
            <a:ext cx="8229600" cy="1826488"/>
          </a:xfrm>
        </p:spPr>
        <p:txBody>
          <a:bodyPr>
            <a:noAutofit/>
          </a:bodyPr>
          <a:lstStyle>
            <a:lvl1pPr>
              <a:defRPr lang="en-US" sz="3600" b="1" cap="all" smtClean="0">
                <a:effectLst/>
              </a:defRPr>
            </a:lvl1pPr>
          </a:lstStyle>
          <a:p>
            <a:endParaRPr lang="en-GB" dirty="0"/>
          </a:p>
        </p:txBody>
      </p:sp>
    </p:spTree>
    <p:extLst>
      <p:ext uri="{BB962C8B-B14F-4D97-AF65-F5344CB8AC3E}">
        <p14:creationId xmlns:p14="http://schemas.microsoft.com/office/powerpoint/2010/main" val="12613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6"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1" descr="wmo2016_powerpoint_standard_3.jpg">
            <a:extLst>
              <a:ext uri="{FF2B5EF4-FFF2-40B4-BE49-F238E27FC236}">
                <a16:creationId xmlns:a16="http://schemas.microsoft.com/office/drawing/2014/main" id="{FB80501C-6F1E-8243-9CB2-C2A26208B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FA28F34A-CD4A-F742-B0E3-EC66156AD42C}"/>
              </a:ext>
            </a:extLst>
          </p:cNvPr>
          <p:cNvSpPr txBox="1">
            <a:spLocks/>
          </p:cNvSpPr>
          <p:nvPr userDrawn="1"/>
        </p:nvSpPr>
        <p:spPr>
          <a:xfrm>
            <a:off x="457200" y="199310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a:solidFill>
                  <a:schemeClr val="bg1"/>
                </a:solidFill>
              </a:rPr>
              <a:t>Thank you</a:t>
            </a:r>
          </a:p>
        </p:txBody>
      </p:sp>
    </p:spTree>
    <p:extLst>
      <p:ext uri="{BB962C8B-B14F-4D97-AF65-F5344CB8AC3E}">
        <p14:creationId xmlns:p14="http://schemas.microsoft.com/office/powerpoint/2010/main" val="270683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328593"/>
          </a:xfrm>
        </p:spPr>
        <p:txBody>
          <a:bodyPr/>
          <a:lstStyle>
            <a:lvl1pPr marL="342900" indent="-342900">
              <a:buFont typeface="Wingdings" charset="2"/>
              <a:buChar char="§"/>
              <a:defRPr/>
            </a:lvl1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itel 3"/>
          <p:cNvSpPr>
            <a:spLocks noGrp="1"/>
          </p:cNvSpPr>
          <p:nvPr>
            <p:ph type="title" hasCustomPrompt="1"/>
          </p:nvPr>
        </p:nvSpPr>
        <p:spPr/>
        <p:txBody>
          <a:bodyPr/>
          <a:lstStyle>
            <a:lvl1pPr>
              <a:defRPr b="1"/>
            </a:lvl1pPr>
          </a:lstStyle>
          <a:p>
            <a:r>
              <a:rPr lang="en-US" dirty="0"/>
              <a:t>Click to edit Master title style</a:t>
            </a:r>
            <a:endParaRPr lang="en-GB" noProof="0" dirty="0"/>
          </a:p>
        </p:txBody>
      </p:sp>
      <p:sp>
        <p:nvSpPr>
          <p:cNvPr id="5" name="Datumsplatzhalter 4"/>
          <p:cNvSpPr>
            <a:spLocks noGrp="1"/>
          </p:cNvSpPr>
          <p:nvPr>
            <p:ph type="dt" sz="half" idx="10"/>
          </p:nvPr>
        </p:nvSpPr>
        <p:spPr/>
        <p:txBody>
          <a:bodyPr/>
          <a:lstStyle/>
          <a:p>
            <a:r>
              <a:rPr lang="en-US" noProof="0"/>
              <a:t>20 March 2019</a:t>
            </a:r>
            <a:endParaRPr lang="en-GB" noProof="0"/>
          </a:p>
        </p:txBody>
      </p:sp>
      <p:sp>
        <p:nvSpPr>
          <p:cNvPr id="6" name="Fußzeilenplatzhalter 5"/>
          <p:cNvSpPr>
            <a:spLocks noGrp="1"/>
          </p:cNvSpPr>
          <p:nvPr>
            <p:ph type="ftr" sz="quarter" idx="11"/>
          </p:nvPr>
        </p:nvSpPr>
        <p:spPr>
          <a:xfrm>
            <a:off x="2339752" y="6525344"/>
            <a:ext cx="4464496" cy="223792"/>
          </a:xfrm>
        </p:spPr>
        <p:txBody>
          <a:bodyPr/>
          <a:lstStyle/>
          <a:p>
            <a:r>
              <a:rPr lang="en-US"/>
              <a:t>WGClimate-10</a:t>
            </a:r>
            <a:endParaRPr lang="en-GB"/>
          </a:p>
        </p:txBody>
      </p:sp>
      <p:sp>
        <p:nvSpPr>
          <p:cNvPr id="7" name="Foliennummernplatzhalter 6"/>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28355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sz="half" idx="1"/>
          </p:nvPr>
        </p:nvSpPr>
        <p:spPr>
          <a:xfrm>
            <a:off x="457200" y="1124744"/>
            <a:ext cx="4038600" cy="5364971"/>
          </a:xfrm>
        </p:spPr>
        <p:txBody>
          <a:bodyPr/>
          <a:lstStyle>
            <a:lvl1pPr marL="342900" indent="-342900">
              <a:buFont typeface="Wingdings"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24745"/>
            <a:ext cx="4038600" cy="5364972"/>
          </a:xfrm>
        </p:spPr>
        <p:txBody>
          <a:bodyPr/>
          <a:lstStyle>
            <a:lvl1pPr marL="342900" indent="-342900">
              <a:buFont typeface="Wingdings"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r>
              <a:rPr lang="en-US" noProof="0"/>
              <a:t>20 March 2019</a:t>
            </a:r>
            <a:endParaRPr lang="en-GB" noProof="0"/>
          </a:p>
        </p:txBody>
      </p:sp>
      <p:sp>
        <p:nvSpPr>
          <p:cNvPr id="6" name="Fußzeilenplatzhalter 5"/>
          <p:cNvSpPr>
            <a:spLocks noGrp="1"/>
          </p:cNvSpPr>
          <p:nvPr>
            <p:ph type="ftr" sz="quarter" idx="11"/>
          </p:nvPr>
        </p:nvSpPr>
        <p:spPr/>
        <p:txBody>
          <a:bodyPr/>
          <a:lstStyle/>
          <a:p>
            <a:r>
              <a:rPr lang="en-US"/>
              <a:t>WGClimate-10</a:t>
            </a:r>
            <a:endParaRPr lang="en-GB"/>
          </a:p>
        </p:txBody>
      </p:sp>
      <p:sp>
        <p:nvSpPr>
          <p:cNvPr id="7" name="Foliennummernplatzhalter 6"/>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423730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Text Placeholder 2"/>
          <p:cNvSpPr>
            <a:spLocks noGrp="1"/>
          </p:cNvSpPr>
          <p:nvPr>
            <p:ph type="body" idx="1"/>
          </p:nvPr>
        </p:nvSpPr>
        <p:spPr>
          <a:xfrm>
            <a:off x="457200" y="1124744"/>
            <a:ext cx="4040188"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4606"/>
            <a:ext cx="4040188" cy="4526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124744"/>
            <a:ext cx="4041775"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54606"/>
            <a:ext cx="4041775" cy="4526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r>
              <a:rPr lang="en-US" noProof="0"/>
              <a:t>20 March 2019</a:t>
            </a:r>
            <a:endParaRPr lang="en-GB" noProof="0"/>
          </a:p>
        </p:txBody>
      </p:sp>
      <p:sp>
        <p:nvSpPr>
          <p:cNvPr id="8" name="Fußzeilenplatzhalter 7"/>
          <p:cNvSpPr>
            <a:spLocks noGrp="1"/>
          </p:cNvSpPr>
          <p:nvPr>
            <p:ph type="ftr" sz="quarter" idx="11"/>
          </p:nvPr>
        </p:nvSpPr>
        <p:spPr/>
        <p:txBody>
          <a:bodyPr/>
          <a:lstStyle/>
          <a:p>
            <a:r>
              <a:rPr lang="en-US"/>
              <a:t>WGClimate-10</a:t>
            </a:r>
            <a:endParaRPr lang="en-GB"/>
          </a:p>
        </p:txBody>
      </p:sp>
      <p:sp>
        <p:nvSpPr>
          <p:cNvPr id="9" name="Foliennummernplatzhalter 8"/>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106227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Datumsplatzhalter 2"/>
          <p:cNvSpPr>
            <a:spLocks noGrp="1"/>
          </p:cNvSpPr>
          <p:nvPr>
            <p:ph type="dt" sz="half" idx="10"/>
          </p:nvPr>
        </p:nvSpPr>
        <p:spPr/>
        <p:txBody>
          <a:bodyPr/>
          <a:lstStyle/>
          <a:p>
            <a:r>
              <a:rPr lang="en-US" noProof="0"/>
              <a:t>20 March 2019</a:t>
            </a:r>
            <a:endParaRPr lang="en-GB" noProof="0"/>
          </a:p>
        </p:txBody>
      </p:sp>
      <p:sp>
        <p:nvSpPr>
          <p:cNvPr id="4" name="Fußzeilenplatzhalter 3"/>
          <p:cNvSpPr>
            <a:spLocks noGrp="1"/>
          </p:cNvSpPr>
          <p:nvPr>
            <p:ph type="ftr" sz="quarter" idx="11"/>
          </p:nvPr>
        </p:nvSpPr>
        <p:spPr>
          <a:xfrm>
            <a:off x="0" y="6525344"/>
            <a:ext cx="9144000" cy="223792"/>
          </a:xfrm>
        </p:spPr>
        <p:txBody>
          <a:bodyPr/>
          <a:lstStyle/>
          <a:p>
            <a:r>
              <a:rPr lang="en-US"/>
              <a:t>WGClimate-10</a:t>
            </a:r>
            <a:endParaRPr lang="en-GB"/>
          </a:p>
        </p:txBody>
      </p:sp>
      <p:sp>
        <p:nvSpPr>
          <p:cNvPr id="5" name="Foliennummernplatzhalter 4"/>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69658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noProof="0"/>
              <a:t>20 March 2019</a:t>
            </a:r>
            <a:endParaRPr lang="en-GB" noProof="0"/>
          </a:p>
        </p:txBody>
      </p:sp>
      <p:sp>
        <p:nvSpPr>
          <p:cNvPr id="3" name="Fußzeilenplatzhalter 2"/>
          <p:cNvSpPr>
            <a:spLocks noGrp="1"/>
          </p:cNvSpPr>
          <p:nvPr>
            <p:ph type="ftr" sz="quarter" idx="11"/>
          </p:nvPr>
        </p:nvSpPr>
        <p:spPr/>
        <p:txBody>
          <a:bodyPr/>
          <a:lstStyle/>
          <a:p>
            <a:r>
              <a:rPr lang="en-US"/>
              <a:t>WGClimate-10</a:t>
            </a:r>
            <a:endParaRPr lang="en-GB"/>
          </a:p>
        </p:txBody>
      </p:sp>
      <p:sp>
        <p:nvSpPr>
          <p:cNvPr id="4" name="Foliennummernplatzhalter 3"/>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398908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916" y="343234"/>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343234"/>
            <a:ext cx="5111750" cy="61101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0915" y="1577292"/>
            <a:ext cx="3008313" cy="48760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umsplatzhalter 4"/>
          <p:cNvSpPr>
            <a:spLocks noGrp="1"/>
          </p:cNvSpPr>
          <p:nvPr>
            <p:ph type="dt" sz="half" idx="10"/>
          </p:nvPr>
        </p:nvSpPr>
        <p:spPr/>
        <p:txBody>
          <a:bodyPr/>
          <a:lstStyle/>
          <a:p>
            <a:r>
              <a:rPr lang="en-US" noProof="0"/>
              <a:t>20 March 2019</a:t>
            </a:r>
            <a:endParaRPr lang="en-GB" noProof="0"/>
          </a:p>
        </p:txBody>
      </p:sp>
      <p:sp>
        <p:nvSpPr>
          <p:cNvPr id="6" name="Fußzeilenplatzhalter 5"/>
          <p:cNvSpPr>
            <a:spLocks noGrp="1"/>
          </p:cNvSpPr>
          <p:nvPr>
            <p:ph type="ftr" sz="quarter" idx="11"/>
          </p:nvPr>
        </p:nvSpPr>
        <p:spPr/>
        <p:txBody>
          <a:bodyPr/>
          <a:lstStyle/>
          <a:p>
            <a:r>
              <a:rPr lang="en-US"/>
              <a:t>WGClimate-10</a:t>
            </a:r>
            <a:endParaRPr lang="en-GB"/>
          </a:p>
        </p:txBody>
      </p:sp>
      <p:sp>
        <p:nvSpPr>
          <p:cNvPr id="7" name="Foliennummernplatzhalter 6"/>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423503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84577"/>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19675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951315"/>
            <a:ext cx="5486400" cy="5740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umsplatzhalter 4"/>
          <p:cNvSpPr>
            <a:spLocks noGrp="1"/>
          </p:cNvSpPr>
          <p:nvPr>
            <p:ph type="dt" sz="half" idx="10"/>
          </p:nvPr>
        </p:nvSpPr>
        <p:spPr/>
        <p:txBody>
          <a:bodyPr/>
          <a:lstStyle/>
          <a:p>
            <a:r>
              <a:rPr lang="en-US" noProof="0"/>
              <a:t>20 March 2019</a:t>
            </a:r>
            <a:endParaRPr lang="en-GB" noProof="0"/>
          </a:p>
        </p:txBody>
      </p:sp>
      <p:sp>
        <p:nvSpPr>
          <p:cNvPr id="6" name="Fußzeilenplatzhalter 5"/>
          <p:cNvSpPr>
            <a:spLocks noGrp="1"/>
          </p:cNvSpPr>
          <p:nvPr>
            <p:ph type="ftr" sz="quarter" idx="11"/>
          </p:nvPr>
        </p:nvSpPr>
        <p:spPr/>
        <p:txBody>
          <a:bodyPr/>
          <a:lstStyle/>
          <a:p>
            <a:r>
              <a:rPr lang="en-US"/>
              <a:t>WGClimate-10</a:t>
            </a:r>
            <a:endParaRPr lang="en-GB"/>
          </a:p>
        </p:txBody>
      </p:sp>
      <p:sp>
        <p:nvSpPr>
          <p:cNvPr id="7" name="Foliennummernplatzhalter 6"/>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296093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2760" y="1124744"/>
            <a:ext cx="8229600" cy="5400600"/>
          </a:xfrm>
        </p:spPr>
        <p:txBody>
          <a:bodyPr vert="eaVert"/>
          <a:lstStyle>
            <a:lvl1pPr marL="342900" indent="-342900">
              <a:buFont typeface="Wingdings"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r>
              <a:rPr lang="en-US" noProof="0"/>
              <a:t>20 March 2019</a:t>
            </a:r>
            <a:endParaRPr lang="en-GB" noProof="0"/>
          </a:p>
        </p:txBody>
      </p:sp>
      <p:sp>
        <p:nvSpPr>
          <p:cNvPr id="5" name="Fußzeilenplatzhalter 4"/>
          <p:cNvSpPr>
            <a:spLocks noGrp="1"/>
          </p:cNvSpPr>
          <p:nvPr>
            <p:ph type="ftr" sz="quarter" idx="11"/>
          </p:nvPr>
        </p:nvSpPr>
        <p:spPr/>
        <p:txBody>
          <a:bodyPr/>
          <a:lstStyle/>
          <a:p>
            <a:r>
              <a:rPr lang="en-US"/>
              <a:t>WGClimate-10</a:t>
            </a:r>
            <a:endParaRPr lang="en-GB"/>
          </a:p>
        </p:txBody>
      </p:sp>
      <p:sp>
        <p:nvSpPr>
          <p:cNvPr id="6" name="Foliennummernplatzhalter 5"/>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181926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wmo2016_powerpoint_standard_2.jpg">
            <a:extLst>
              <a:ext uri="{FF2B5EF4-FFF2-40B4-BE49-F238E27FC236}">
                <a16:creationId xmlns:a16="http://schemas.microsoft.com/office/drawing/2014/main" id="{D6B2665A-D88F-DD49-9433-7A4F8BD78EC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143500"/>
            <a:ext cx="649224" cy="1714500"/>
          </a:xfrm>
          <a:prstGeom prst="rect">
            <a:avLst/>
          </a:prstGeom>
        </p:spPr>
      </p:pic>
      <p:sp>
        <p:nvSpPr>
          <p:cNvPr id="2" name="Title Placeholder 1"/>
          <p:cNvSpPr>
            <a:spLocks noGrp="1"/>
          </p:cNvSpPr>
          <p:nvPr>
            <p:ph type="title"/>
          </p:nvPr>
        </p:nvSpPr>
        <p:spPr>
          <a:xfrm>
            <a:off x="457200" y="188640"/>
            <a:ext cx="8229600" cy="8033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124744"/>
            <a:ext cx="8229600" cy="5286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ußzeilenplatzhalter 14"/>
          <p:cNvSpPr>
            <a:spLocks noGrp="1"/>
          </p:cNvSpPr>
          <p:nvPr>
            <p:ph type="ftr" sz="quarter" idx="3"/>
          </p:nvPr>
        </p:nvSpPr>
        <p:spPr>
          <a:xfrm>
            <a:off x="2267744" y="6525344"/>
            <a:ext cx="4608512" cy="22379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WGClimate-10</a:t>
            </a:r>
            <a:endParaRPr lang="en-GB"/>
          </a:p>
        </p:txBody>
      </p:sp>
      <p:sp>
        <p:nvSpPr>
          <p:cNvPr id="16" name="Foliennummernplatzhalter 15"/>
          <p:cNvSpPr>
            <a:spLocks noGrp="1"/>
          </p:cNvSpPr>
          <p:nvPr>
            <p:ph type="sldNum" sz="quarter" idx="4"/>
          </p:nvPr>
        </p:nvSpPr>
        <p:spPr>
          <a:xfrm>
            <a:off x="6629400" y="6525344"/>
            <a:ext cx="2057400" cy="223792"/>
          </a:xfrm>
          <a:prstGeom prst="rect">
            <a:avLst/>
          </a:prstGeom>
        </p:spPr>
        <p:txBody>
          <a:bodyPr vert="horz" lIns="91440" tIns="45720" rIns="91440" bIns="45720" rtlCol="0" anchor="ctr"/>
          <a:lstStyle>
            <a:lvl1pPr algn="r">
              <a:defRPr sz="1200">
                <a:solidFill>
                  <a:schemeClr val="tx1">
                    <a:tint val="75000"/>
                  </a:schemeClr>
                </a:solidFill>
              </a:defRPr>
            </a:lvl1pPr>
          </a:lstStyle>
          <a:p>
            <a:fld id="{08C3E809-4BE0-FF45-8A54-F386BF18E701}" type="slidenum">
              <a:rPr lang="en-GB" smtClean="0"/>
              <a:t>‹#›</a:t>
            </a:fld>
            <a:endParaRPr lang="en-GB"/>
          </a:p>
        </p:txBody>
      </p:sp>
      <p:sp>
        <p:nvSpPr>
          <p:cNvPr id="17" name="Datumsplatzhalter 16"/>
          <p:cNvSpPr>
            <a:spLocks noGrp="1"/>
          </p:cNvSpPr>
          <p:nvPr>
            <p:ph type="dt" sz="half" idx="2"/>
          </p:nvPr>
        </p:nvSpPr>
        <p:spPr>
          <a:xfrm>
            <a:off x="457200" y="6525344"/>
            <a:ext cx="2057400" cy="22379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noProof="0"/>
              <a:t>20 March 2019</a:t>
            </a:r>
            <a:endParaRPr lang="en-GB" noProof="0"/>
          </a:p>
        </p:txBody>
      </p:sp>
    </p:spTree>
    <p:extLst>
      <p:ext uri="{BB962C8B-B14F-4D97-AF65-F5344CB8AC3E}">
        <p14:creationId xmlns:p14="http://schemas.microsoft.com/office/powerpoint/2010/main" val="3470458268"/>
      </p:ext>
    </p:extLst>
  </p:cSld>
  <p:clrMap bg1="lt1" tx1="dk1" bg2="lt2" tx2="dk2" accent1="accent1" accent2="accent2" accent3="accent3" accent4="accent4" accent5="accent5" accent6="accent6" hlink="hlink" folHlink="folHlink"/>
  <p:sldLayoutIdLst>
    <p:sldLayoutId id="2147483679" r:id="rId1"/>
    <p:sldLayoutId id="2147483667"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66" r:id="rId12"/>
    <p:sldLayoutId id="2147483678" r:id="rId13"/>
    <p:sldLayoutId id="2147483692" r:id="rId14"/>
    <p:sldLayoutId id="2147483694" r:id="rId15"/>
  </p:sldLayoutIdLst>
  <p:hf hdr="0"/>
  <p:txStyles>
    <p:titleStyle>
      <a:lvl1pPr algn="ctr" defTabSz="914400" rtl="0" eaLnBrk="1" latinLnBrk="0" hangingPunct="1">
        <a:spcBef>
          <a:spcPct val="0"/>
        </a:spcBef>
        <a:buNone/>
        <a:defRPr sz="40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Wingdings"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wmo.int/pages/prog/sat/meetings/Climate-architecture-workshop.php"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0" y="3284984"/>
            <a:ext cx="9144000" cy="2232248"/>
          </a:xfrm>
        </p:spPr>
        <p:txBody>
          <a:bodyPr>
            <a:noAutofit/>
          </a:bodyPr>
          <a:lstStyle/>
          <a:p>
            <a:r>
              <a:rPr lang="en-GB" sz="2400" b="1" noProof="0" dirty="0"/>
              <a:t>Werner Balogh</a:t>
            </a:r>
            <a:br>
              <a:rPr lang="en-GB" sz="2400" b="1" noProof="0" dirty="0"/>
            </a:br>
            <a:r>
              <a:rPr lang="en-GB" sz="2400" b="1" noProof="0" dirty="0"/>
              <a:t>WMO Space Programme Office</a:t>
            </a:r>
          </a:p>
          <a:p>
            <a:endParaRPr lang="en-GB" sz="1800" b="1" noProof="0" dirty="0"/>
          </a:p>
          <a:p>
            <a:pPr>
              <a:spcBef>
                <a:spcPts val="0"/>
              </a:spcBef>
            </a:pPr>
            <a:r>
              <a:rPr lang="en-GB" sz="1800" b="1" dirty="0"/>
              <a:t>WGCLimate-10, Marrakech, Morocco</a:t>
            </a:r>
            <a:br>
              <a:rPr lang="en-GB" sz="1800" b="1" noProof="0" dirty="0"/>
            </a:br>
            <a:r>
              <a:rPr lang="en-GB" sz="1800" b="1" noProof="0" dirty="0"/>
              <a:t>20</a:t>
            </a:r>
            <a:r>
              <a:rPr lang="en-GB" sz="1800" b="1" dirty="0"/>
              <a:t> March 2019</a:t>
            </a:r>
            <a:endParaRPr lang="en-GB" sz="1800" b="1" noProof="0" dirty="0"/>
          </a:p>
          <a:p>
            <a:endParaRPr lang="en-GB" sz="2000" b="1" noProof="0" dirty="0"/>
          </a:p>
        </p:txBody>
      </p:sp>
      <p:sp>
        <p:nvSpPr>
          <p:cNvPr id="3" name="Titel 2"/>
          <p:cNvSpPr>
            <a:spLocks noGrp="1"/>
          </p:cNvSpPr>
          <p:nvPr>
            <p:ph type="title"/>
          </p:nvPr>
        </p:nvSpPr>
        <p:spPr>
          <a:xfrm>
            <a:off x="395536" y="1268760"/>
            <a:ext cx="8352928" cy="1826488"/>
          </a:xfrm>
        </p:spPr>
        <p:txBody>
          <a:bodyPr/>
          <a:lstStyle/>
          <a:p>
            <a:pPr>
              <a:spcAft>
                <a:spcPts val="1200"/>
              </a:spcAft>
            </a:pPr>
            <a:r>
              <a:rPr lang="en" sz="3300" dirty="0"/>
              <a:t>Status of the Architecture for </a:t>
            </a:r>
            <a:br>
              <a:rPr lang="en" sz="3300" dirty="0"/>
            </a:br>
            <a:r>
              <a:rPr lang="en" sz="3300" dirty="0"/>
              <a:t>Climate Monitoring from Space</a:t>
            </a:r>
            <a:endParaRPr lang="en-GB" sz="3300" noProof="0" dirty="0"/>
          </a:p>
        </p:txBody>
      </p:sp>
    </p:spTree>
    <p:extLst>
      <p:ext uri="{BB962C8B-B14F-4D97-AF65-F5344CB8AC3E}">
        <p14:creationId xmlns:p14="http://schemas.microsoft.com/office/powerpoint/2010/main" val="90812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531BA0F-13D6-EE45-89A2-388033E1B13E}"/>
              </a:ext>
            </a:extLst>
          </p:cNvPr>
          <p:cNvSpPr>
            <a:spLocks noGrp="1"/>
          </p:cNvSpPr>
          <p:nvPr>
            <p:ph idx="1"/>
          </p:nvPr>
        </p:nvSpPr>
        <p:spPr>
          <a:xfrm>
            <a:off x="457200" y="1124744"/>
            <a:ext cx="8229600" cy="5544616"/>
          </a:xfrm>
        </p:spPr>
        <p:txBody>
          <a:bodyPr>
            <a:normAutofit lnSpcReduction="10000"/>
          </a:bodyPr>
          <a:lstStyle/>
          <a:p>
            <a:r>
              <a:rPr lang="en-GB" sz="2400" dirty="0" err="1"/>
              <a:t>WGClimate</a:t>
            </a:r>
            <a:r>
              <a:rPr lang="en-GB" sz="2400" dirty="0"/>
              <a:t> ECV Inventory 2.0 and Gap Analysis, Action Plan</a:t>
            </a:r>
          </a:p>
          <a:p>
            <a:r>
              <a:rPr lang="en-GB" sz="2400" dirty="0"/>
              <a:t>Development of WIGOS and Vision for WIGOS in 2040</a:t>
            </a:r>
            <a:br>
              <a:rPr lang="en-GB" sz="2400" dirty="0"/>
            </a:br>
            <a:r>
              <a:rPr lang="en-GB" sz="2400" dirty="0"/>
              <a:t>WMO </a:t>
            </a:r>
          </a:p>
          <a:p>
            <a:r>
              <a:rPr lang="en-GB" sz="2400" dirty="0"/>
              <a:t>WMO Paper ”Concept for the physical view of the architecture for climate monitoring from space” </a:t>
            </a:r>
          </a:p>
          <a:p>
            <a:r>
              <a:rPr lang="en-GB" sz="2400" dirty="0"/>
              <a:t>2030 Agenda for Sustainable Development and Paris Climate Change Agreement - </a:t>
            </a:r>
            <a:r>
              <a:rPr lang="en-US" sz="2400" dirty="0"/>
              <a:t>Integrated Global Greenhouse Gas Information System (IG3IS) – need for operational monitoring</a:t>
            </a:r>
          </a:p>
          <a:p>
            <a:r>
              <a:rPr lang="en-GB" sz="2400" dirty="0"/>
              <a:t>CEOS/CGMS AC/VC Whitepaper on CO2 and CH4 monitoring</a:t>
            </a:r>
          </a:p>
          <a:p>
            <a:r>
              <a:rPr lang="en-GB" sz="2400" dirty="0"/>
              <a:t>Shift from research to operational missions</a:t>
            </a:r>
          </a:p>
          <a:p>
            <a:r>
              <a:rPr lang="en-GB" sz="2400" dirty="0"/>
              <a:t>Copernicus System – operational Greenhouse Gas (GHG) mission aimed for 2025</a:t>
            </a:r>
          </a:p>
          <a:p>
            <a:r>
              <a:rPr lang="en-GB" sz="2400" dirty="0"/>
              <a:t>WMO Governance and Constituent Body Reform and  WMO Earth System Approach</a:t>
            </a:r>
          </a:p>
          <a:p>
            <a:pPr marL="57150" indent="0">
              <a:buNone/>
            </a:pPr>
            <a:endParaRPr lang="en-GB" sz="900" dirty="0"/>
          </a:p>
        </p:txBody>
      </p:sp>
      <p:sp>
        <p:nvSpPr>
          <p:cNvPr id="3" name="Titel 2">
            <a:extLst>
              <a:ext uri="{FF2B5EF4-FFF2-40B4-BE49-F238E27FC236}">
                <a16:creationId xmlns:a16="http://schemas.microsoft.com/office/drawing/2014/main" id="{22366D54-46C7-3B4E-8633-57B3C87A598D}"/>
              </a:ext>
            </a:extLst>
          </p:cNvPr>
          <p:cNvSpPr>
            <a:spLocks noGrp="1"/>
          </p:cNvSpPr>
          <p:nvPr>
            <p:ph type="title"/>
          </p:nvPr>
        </p:nvSpPr>
        <p:spPr/>
        <p:txBody>
          <a:bodyPr/>
          <a:lstStyle/>
          <a:p>
            <a:r>
              <a:rPr lang="en-GB" dirty="0"/>
              <a:t>Developments Since 2015</a:t>
            </a:r>
          </a:p>
        </p:txBody>
      </p:sp>
      <p:sp>
        <p:nvSpPr>
          <p:cNvPr id="4" name="Datumsplatzhalter 3">
            <a:extLst>
              <a:ext uri="{FF2B5EF4-FFF2-40B4-BE49-F238E27FC236}">
                <a16:creationId xmlns:a16="http://schemas.microsoft.com/office/drawing/2014/main" id="{425ECF2A-8F46-9349-8669-4DBC7167DD7E}"/>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976A621A-D874-7A49-9484-CC8A61CD7D31}"/>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38ECC347-F4F6-B849-9F87-7F797E9CCB3F}"/>
              </a:ext>
            </a:extLst>
          </p:cNvPr>
          <p:cNvSpPr>
            <a:spLocks noGrp="1"/>
          </p:cNvSpPr>
          <p:nvPr>
            <p:ph type="sldNum" sz="quarter" idx="12"/>
          </p:nvPr>
        </p:nvSpPr>
        <p:spPr/>
        <p:txBody>
          <a:bodyPr/>
          <a:lstStyle/>
          <a:p>
            <a:fld id="{08C3E809-4BE0-FF45-8A54-F386BF18E701}" type="slidenum">
              <a:rPr lang="en-GB" smtClean="0"/>
              <a:t>10</a:t>
            </a:fld>
            <a:endParaRPr lang="en-GB"/>
          </a:p>
        </p:txBody>
      </p:sp>
    </p:spTree>
    <p:extLst>
      <p:ext uri="{BB962C8B-B14F-4D97-AF65-F5344CB8AC3E}">
        <p14:creationId xmlns:p14="http://schemas.microsoft.com/office/powerpoint/2010/main" val="285397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B18090A-1984-EF43-8024-44D98C7F1DF3}"/>
              </a:ext>
            </a:extLst>
          </p:cNvPr>
          <p:cNvSpPr>
            <a:spLocks noGrp="1"/>
          </p:cNvSpPr>
          <p:nvPr>
            <p:ph idx="1"/>
          </p:nvPr>
        </p:nvSpPr>
        <p:spPr>
          <a:ln>
            <a:noFill/>
          </a:ln>
        </p:spPr>
        <p:txBody>
          <a:bodyPr>
            <a:normAutofit fontScale="92500"/>
          </a:bodyPr>
          <a:lstStyle/>
          <a:p>
            <a:r>
              <a:rPr lang="en-GB" dirty="0"/>
              <a:t>Many elements of the architecture for climate monitoring from space are already in place today:</a:t>
            </a:r>
          </a:p>
          <a:p>
            <a:pPr lvl="1"/>
            <a:r>
              <a:rPr lang="en-GB" dirty="0"/>
              <a:t>GCOS (Requirements)</a:t>
            </a:r>
          </a:p>
          <a:p>
            <a:pPr lvl="1"/>
            <a:r>
              <a:rPr lang="en-GB" dirty="0"/>
              <a:t>CEOS/CGMS Working Group Climate (ECV Directory)</a:t>
            </a:r>
          </a:p>
          <a:p>
            <a:pPr lvl="1"/>
            <a:r>
              <a:rPr lang="en-GB" dirty="0"/>
              <a:t>WIGOS/CGMS Baseline</a:t>
            </a:r>
          </a:p>
          <a:p>
            <a:pPr lvl="1"/>
            <a:r>
              <a:rPr lang="en-GB" dirty="0"/>
              <a:t>Gap Analysis Processes (WMO RRR, CGMS-Vision)</a:t>
            </a:r>
          </a:p>
          <a:p>
            <a:pPr lvl="1"/>
            <a:r>
              <a:rPr lang="en-GB" dirty="0"/>
              <a:t>Users increasingly identified</a:t>
            </a:r>
          </a:p>
          <a:p>
            <a:pPr lvl="1"/>
            <a:r>
              <a:rPr lang="en-GB" dirty="0"/>
              <a:t>….</a:t>
            </a:r>
          </a:p>
          <a:p>
            <a:r>
              <a:rPr lang="en-GB" dirty="0"/>
              <a:t>Need for a holistic description of the architecture in response to Resolution 19 (Cg-XVI) to be presented to Cg-18</a:t>
            </a:r>
          </a:p>
          <a:p>
            <a:endParaRPr lang="en-GB" dirty="0"/>
          </a:p>
        </p:txBody>
      </p:sp>
      <p:sp>
        <p:nvSpPr>
          <p:cNvPr id="3" name="Titel 2">
            <a:extLst>
              <a:ext uri="{FF2B5EF4-FFF2-40B4-BE49-F238E27FC236}">
                <a16:creationId xmlns:a16="http://schemas.microsoft.com/office/drawing/2014/main" id="{26325370-6BBF-C64A-B04F-049A9B92B957}"/>
              </a:ext>
            </a:extLst>
          </p:cNvPr>
          <p:cNvSpPr>
            <a:spLocks noGrp="1"/>
          </p:cNvSpPr>
          <p:nvPr>
            <p:ph type="title"/>
          </p:nvPr>
        </p:nvSpPr>
        <p:spPr/>
        <p:txBody>
          <a:bodyPr>
            <a:normAutofit fontScale="90000"/>
          </a:bodyPr>
          <a:lstStyle/>
          <a:p>
            <a:r>
              <a:rPr lang="en-GB" dirty="0"/>
              <a:t>Climate Monitoring Architecture Status</a:t>
            </a:r>
          </a:p>
        </p:txBody>
      </p:sp>
      <p:sp>
        <p:nvSpPr>
          <p:cNvPr id="4" name="Datumsplatzhalter 3">
            <a:extLst>
              <a:ext uri="{FF2B5EF4-FFF2-40B4-BE49-F238E27FC236}">
                <a16:creationId xmlns:a16="http://schemas.microsoft.com/office/drawing/2014/main" id="{59698E51-43B2-0F4E-AD9B-3F68B9128C73}"/>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164C9CB2-3794-D248-9E7A-2F54EFFCD90B}"/>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74035B59-A7C0-7146-BEC5-5D2D5CA1949F}"/>
              </a:ext>
            </a:extLst>
          </p:cNvPr>
          <p:cNvSpPr>
            <a:spLocks noGrp="1"/>
          </p:cNvSpPr>
          <p:nvPr>
            <p:ph type="sldNum" sz="quarter" idx="12"/>
          </p:nvPr>
        </p:nvSpPr>
        <p:spPr/>
        <p:txBody>
          <a:bodyPr/>
          <a:lstStyle/>
          <a:p>
            <a:fld id="{08C3E809-4BE0-FF45-8A54-F386BF18E701}" type="slidenum">
              <a:rPr lang="en-GB" smtClean="0"/>
              <a:t>11</a:t>
            </a:fld>
            <a:endParaRPr lang="en-GB"/>
          </a:p>
        </p:txBody>
      </p:sp>
    </p:spTree>
    <p:extLst>
      <p:ext uri="{BB962C8B-B14F-4D97-AF65-F5344CB8AC3E}">
        <p14:creationId xmlns:p14="http://schemas.microsoft.com/office/powerpoint/2010/main" val="401043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EDBBAB-939C-FE44-8B23-30DEBA5B132F}"/>
              </a:ext>
            </a:extLst>
          </p:cNvPr>
          <p:cNvSpPr>
            <a:spLocks noGrp="1"/>
          </p:cNvSpPr>
          <p:nvPr>
            <p:ph type="dt" sz="half" idx="10"/>
          </p:nvPr>
        </p:nvSpPr>
        <p:spPr/>
        <p:txBody>
          <a:bodyPr/>
          <a:lstStyle/>
          <a:p>
            <a:r>
              <a:rPr lang="en-US" noProof="0"/>
              <a:t>20 March 2019</a:t>
            </a:r>
            <a:endParaRPr lang="en-GB" noProof="0"/>
          </a:p>
        </p:txBody>
      </p:sp>
      <p:sp>
        <p:nvSpPr>
          <p:cNvPr id="3" name="Fußzeilenplatzhalter 2">
            <a:extLst>
              <a:ext uri="{FF2B5EF4-FFF2-40B4-BE49-F238E27FC236}">
                <a16:creationId xmlns:a16="http://schemas.microsoft.com/office/drawing/2014/main" id="{B2FE3FD8-3D03-2C45-A63B-F3CB6039E875}"/>
              </a:ext>
            </a:extLst>
          </p:cNvPr>
          <p:cNvSpPr>
            <a:spLocks noGrp="1"/>
          </p:cNvSpPr>
          <p:nvPr>
            <p:ph type="ftr" sz="quarter" idx="11"/>
          </p:nvPr>
        </p:nvSpPr>
        <p:spPr/>
        <p:txBody>
          <a:bodyPr/>
          <a:lstStyle/>
          <a:p>
            <a:r>
              <a:rPr lang="en-US"/>
              <a:t>WGClimate-10</a:t>
            </a:r>
            <a:endParaRPr lang="en-GB"/>
          </a:p>
        </p:txBody>
      </p:sp>
      <p:sp>
        <p:nvSpPr>
          <p:cNvPr id="4" name="Foliennummernplatzhalter 3">
            <a:extLst>
              <a:ext uri="{FF2B5EF4-FFF2-40B4-BE49-F238E27FC236}">
                <a16:creationId xmlns:a16="http://schemas.microsoft.com/office/drawing/2014/main" id="{47E2F3C7-91DD-E54F-AD74-80FD376121A0}"/>
              </a:ext>
            </a:extLst>
          </p:cNvPr>
          <p:cNvSpPr>
            <a:spLocks noGrp="1"/>
          </p:cNvSpPr>
          <p:nvPr>
            <p:ph type="sldNum" sz="quarter" idx="12"/>
          </p:nvPr>
        </p:nvSpPr>
        <p:spPr/>
        <p:txBody>
          <a:bodyPr/>
          <a:lstStyle/>
          <a:p>
            <a:fld id="{08C3E809-4BE0-FF45-8A54-F386BF18E701}" type="slidenum">
              <a:rPr lang="en-GB" smtClean="0"/>
              <a:t>12</a:t>
            </a:fld>
            <a:endParaRPr lang="en-GB"/>
          </a:p>
        </p:txBody>
      </p:sp>
      <p:sp>
        <p:nvSpPr>
          <p:cNvPr id="5" name="Textfeld 4">
            <a:extLst>
              <a:ext uri="{FF2B5EF4-FFF2-40B4-BE49-F238E27FC236}">
                <a16:creationId xmlns:a16="http://schemas.microsoft.com/office/drawing/2014/main" id="{0A9E4954-CC14-9545-9538-EB69A7D39078}"/>
              </a:ext>
            </a:extLst>
          </p:cNvPr>
          <p:cNvSpPr txBox="1"/>
          <p:nvPr/>
        </p:nvSpPr>
        <p:spPr>
          <a:xfrm>
            <a:off x="0" y="3044279"/>
            <a:ext cx="9144000" cy="769441"/>
          </a:xfrm>
          <a:prstGeom prst="rect">
            <a:avLst/>
          </a:prstGeom>
          <a:noFill/>
        </p:spPr>
        <p:txBody>
          <a:bodyPr wrap="square" rtlCol="0">
            <a:spAutoFit/>
          </a:bodyPr>
          <a:lstStyle/>
          <a:p>
            <a:pPr algn="ctr"/>
            <a:r>
              <a:rPr lang="en-GB" sz="4400" b="1" dirty="0">
                <a:solidFill>
                  <a:schemeClr val="accent1"/>
                </a:solidFill>
                <a:latin typeface="+mj-lt"/>
              </a:rPr>
              <a:t>II. Cg-18 Resolution</a:t>
            </a:r>
          </a:p>
        </p:txBody>
      </p:sp>
    </p:spTree>
    <p:extLst>
      <p:ext uri="{BB962C8B-B14F-4D97-AF65-F5344CB8AC3E}">
        <p14:creationId xmlns:p14="http://schemas.microsoft.com/office/powerpoint/2010/main" val="376518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6F59D6-D0D8-ED4D-86ED-41F99E549037}"/>
              </a:ext>
            </a:extLst>
          </p:cNvPr>
          <p:cNvSpPr>
            <a:spLocks noGrp="1"/>
          </p:cNvSpPr>
          <p:nvPr>
            <p:ph type="title"/>
          </p:nvPr>
        </p:nvSpPr>
        <p:spPr/>
        <p:txBody>
          <a:bodyPr>
            <a:noAutofit/>
          </a:bodyPr>
          <a:lstStyle/>
          <a:p>
            <a:r>
              <a:rPr lang="en-GB" dirty="0"/>
              <a:t>6 February – WMO Workshop</a:t>
            </a:r>
          </a:p>
        </p:txBody>
      </p:sp>
      <p:sp>
        <p:nvSpPr>
          <p:cNvPr id="4" name="Date Placeholder 3">
            <a:extLst>
              <a:ext uri="{FF2B5EF4-FFF2-40B4-BE49-F238E27FC236}">
                <a16:creationId xmlns:a16="http://schemas.microsoft.com/office/drawing/2014/main" id="{B7C9B42E-C358-D84D-A2C5-A09D1C65CDEC}"/>
              </a:ext>
            </a:extLst>
          </p:cNvPr>
          <p:cNvSpPr>
            <a:spLocks noGrp="1"/>
          </p:cNvSpPr>
          <p:nvPr>
            <p:ph type="dt" sz="half" idx="10"/>
          </p:nvPr>
        </p:nvSpPr>
        <p:spPr/>
        <p:txBody>
          <a:bodyPr/>
          <a:lstStyle/>
          <a:p>
            <a:r>
              <a:rPr lang="en-US" noProof="0"/>
              <a:t>20 March 2019</a:t>
            </a:r>
            <a:endParaRPr lang="en-GB" noProof="0"/>
          </a:p>
        </p:txBody>
      </p:sp>
      <p:sp>
        <p:nvSpPr>
          <p:cNvPr id="5" name="Footer Placeholder 4">
            <a:extLst>
              <a:ext uri="{FF2B5EF4-FFF2-40B4-BE49-F238E27FC236}">
                <a16:creationId xmlns:a16="http://schemas.microsoft.com/office/drawing/2014/main" id="{BAA62048-AA9C-DC4E-8A41-E9A6F2CB5565}"/>
              </a:ext>
            </a:extLst>
          </p:cNvPr>
          <p:cNvSpPr>
            <a:spLocks noGrp="1"/>
          </p:cNvSpPr>
          <p:nvPr>
            <p:ph type="ftr" sz="quarter" idx="11"/>
          </p:nvPr>
        </p:nvSpPr>
        <p:spPr/>
        <p:txBody>
          <a:bodyPr/>
          <a:lstStyle/>
          <a:p>
            <a:r>
              <a:rPr lang="en-US"/>
              <a:t>WGClimate-10</a:t>
            </a:r>
            <a:endParaRPr lang="en-GB"/>
          </a:p>
        </p:txBody>
      </p:sp>
      <p:sp>
        <p:nvSpPr>
          <p:cNvPr id="6" name="Slide Number Placeholder 5">
            <a:extLst>
              <a:ext uri="{FF2B5EF4-FFF2-40B4-BE49-F238E27FC236}">
                <a16:creationId xmlns:a16="http://schemas.microsoft.com/office/drawing/2014/main" id="{E08EB61E-56CC-EE4C-977A-D21CBA7A35D4}"/>
              </a:ext>
            </a:extLst>
          </p:cNvPr>
          <p:cNvSpPr>
            <a:spLocks noGrp="1"/>
          </p:cNvSpPr>
          <p:nvPr>
            <p:ph type="sldNum" sz="quarter" idx="12"/>
          </p:nvPr>
        </p:nvSpPr>
        <p:spPr/>
        <p:txBody>
          <a:bodyPr/>
          <a:lstStyle/>
          <a:p>
            <a:fld id="{08C3E809-4BE0-FF45-8A54-F386BF18E701}" type="slidenum">
              <a:rPr lang="en-GB" smtClean="0"/>
              <a:t>13</a:t>
            </a:fld>
            <a:endParaRPr lang="en-GB"/>
          </a:p>
        </p:txBody>
      </p:sp>
      <p:pic>
        <p:nvPicPr>
          <p:cNvPr id="10" name="Picture 9">
            <a:extLst>
              <a:ext uri="{FF2B5EF4-FFF2-40B4-BE49-F238E27FC236}">
                <a16:creationId xmlns:a16="http://schemas.microsoft.com/office/drawing/2014/main" id="{57DF7498-0EEE-AF44-8AEB-72AF87D3F305}"/>
              </a:ext>
            </a:extLst>
          </p:cNvPr>
          <p:cNvPicPr>
            <a:picLocks noChangeAspect="1"/>
          </p:cNvPicPr>
          <p:nvPr/>
        </p:nvPicPr>
        <p:blipFill>
          <a:blip r:embed="rId2"/>
          <a:stretch>
            <a:fillRect/>
          </a:stretch>
        </p:blipFill>
        <p:spPr>
          <a:xfrm>
            <a:off x="1043608" y="1061938"/>
            <a:ext cx="7165157" cy="5350082"/>
          </a:xfrm>
          <a:prstGeom prst="rect">
            <a:avLst/>
          </a:prstGeom>
        </p:spPr>
      </p:pic>
      <p:sp>
        <p:nvSpPr>
          <p:cNvPr id="7" name="Textfeld 6">
            <a:extLst>
              <a:ext uri="{FF2B5EF4-FFF2-40B4-BE49-F238E27FC236}">
                <a16:creationId xmlns:a16="http://schemas.microsoft.com/office/drawing/2014/main" id="{2573CCF0-6971-E44C-BD27-B497AC04235C}"/>
              </a:ext>
            </a:extLst>
          </p:cNvPr>
          <p:cNvSpPr txBox="1"/>
          <p:nvPr/>
        </p:nvSpPr>
        <p:spPr>
          <a:xfrm>
            <a:off x="608478" y="6080504"/>
            <a:ext cx="8075240" cy="307777"/>
          </a:xfrm>
          <a:prstGeom prst="rect">
            <a:avLst/>
          </a:prstGeom>
          <a:solidFill>
            <a:srgbClr val="00B0F0"/>
          </a:solidFill>
        </p:spPr>
        <p:txBody>
          <a:bodyPr wrap="square" rtlCol="0">
            <a:spAutoFit/>
          </a:bodyPr>
          <a:lstStyle/>
          <a:p>
            <a:pPr algn="ctr"/>
            <a:r>
              <a:rPr lang="en-GB" sz="1400" b="1" dirty="0"/>
              <a:t>See </a:t>
            </a:r>
            <a:r>
              <a:rPr lang="en-GB" sz="1400" b="1" dirty="0">
                <a:hlinkClick r:id="rId3"/>
              </a:rPr>
              <a:t>http://www.wmo.int/pages/prog/sat/meetings/Climate-architecture-workshop.php</a:t>
            </a:r>
            <a:endParaRPr lang="en-GB" sz="1400" b="1" dirty="0"/>
          </a:p>
        </p:txBody>
      </p:sp>
    </p:spTree>
    <p:extLst>
      <p:ext uri="{BB962C8B-B14F-4D97-AF65-F5344CB8AC3E}">
        <p14:creationId xmlns:p14="http://schemas.microsoft.com/office/powerpoint/2010/main" val="215179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C84E22-672B-2B45-972B-29591F7851FA}"/>
              </a:ext>
            </a:extLst>
          </p:cNvPr>
          <p:cNvSpPr>
            <a:spLocks noGrp="1"/>
          </p:cNvSpPr>
          <p:nvPr>
            <p:ph idx="1"/>
          </p:nvPr>
        </p:nvSpPr>
        <p:spPr/>
        <p:txBody>
          <a:bodyPr/>
          <a:lstStyle/>
          <a:p>
            <a:pPr marL="457200" lvl="1" indent="0">
              <a:buNone/>
            </a:pPr>
            <a:endParaRPr lang="en-GB" dirty="0"/>
          </a:p>
          <a:p>
            <a:pPr lvl="1"/>
            <a:endParaRPr lang="en-GB" dirty="0"/>
          </a:p>
        </p:txBody>
      </p:sp>
      <p:sp>
        <p:nvSpPr>
          <p:cNvPr id="3" name="Titel 2">
            <a:extLst>
              <a:ext uri="{FF2B5EF4-FFF2-40B4-BE49-F238E27FC236}">
                <a16:creationId xmlns:a16="http://schemas.microsoft.com/office/drawing/2014/main" id="{9EF25BAD-6201-0041-88B3-E82B26D755BF}"/>
              </a:ext>
            </a:extLst>
          </p:cNvPr>
          <p:cNvSpPr>
            <a:spLocks noGrp="1"/>
          </p:cNvSpPr>
          <p:nvPr>
            <p:ph type="title"/>
          </p:nvPr>
        </p:nvSpPr>
        <p:spPr/>
        <p:txBody>
          <a:bodyPr>
            <a:normAutofit/>
          </a:bodyPr>
          <a:lstStyle/>
          <a:p>
            <a:r>
              <a:rPr lang="en-GB" dirty="0"/>
              <a:t>Resolution for Cg-18</a:t>
            </a:r>
          </a:p>
        </p:txBody>
      </p:sp>
      <p:sp>
        <p:nvSpPr>
          <p:cNvPr id="4" name="Datumsplatzhalter 3">
            <a:extLst>
              <a:ext uri="{FF2B5EF4-FFF2-40B4-BE49-F238E27FC236}">
                <a16:creationId xmlns:a16="http://schemas.microsoft.com/office/drawing/2014/main" id="{026E7D01-9731-8449-9D7A-5D8ED9801F93}"/>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C32C5A8E-C4A9-9C4F-9CED-C49C5895F6CC}"/>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AF33D76A-1EB2-0048-8B11-EF2F1D9A7AC9}"/>
              </a:ext>
            </a:extLst>
          </p:cNvPr>
          <p:cNvSpPr>
            <a:spLocks noGrp="1"/>
          </p:cNvSpPr>
          <p:nvPr>
            <p:ph type="sldNum" sz="quarter" idx="12"/>
          </p:nvPr>
        </p:nvSpPr>
        <p:spPr/>
        <p:txBody>
          <a:bodyPr/>
          <a:lstStyle/>
          <a:p>
            <a:fld id="{08C3E809-4BE0-FF45-8A54-F386BF18E701}" type="slidenum">
              <a:rPr lang="en-GB" smtClean="0"/>
              <a:t>14</a:t>
            </a:fld>
            <a:endParaRPr lang="en-GB"/>
          </a:p>
        </p:txBody>
      </p:sp>
      <p:pic>
        <p:nvPicPr>
          <p:cNvPr id="7" name="Picture 6">
            <a:extLst>
              <a:ext uri="{FF2B5EF4-FFF2-40B4-BE49-F238E27FC236}">
                <a16:creationId xmlns:a16="http://schemas.microsoft.com/office/drawing/2014/main" id="{94B8A927-6C69-084C-B03B-5C122EE64B26}"/>
              </a:ext>
            </a:extLst>
          </p:cNvPr>
          <p:cNvPicPr>
            <a:picLocks noChangeAspect="1"/>
          </p:cNvPicPr>
          <p:nvPr/>
        </p:nvPicPr>
        <p:blipFill>
          <a:blip r:embed="rId2"/>
          <a:stretch>
            <a:fillRect/>
          </a:stretch>
        </p:blipFill>
        <p:spPr>
          <a:xfrm>
            <a:off x="776617" y="977756"/>
            <a:ext cx="3791258" cy="5365108"/>
          </a:xfrm>
          <a:prstGeom prst="rect">
            <a:avLst/>
          </a:prstGeom>
          <a:ln w="12700">
            <a:solidFill>
              <a:schemeClr val="bg2"/>
            </a:solidFill>
          </a:ln>
        </p:spPr>
      </p:pic>
      <p:sp>
        <p:nvSpPr>
          <p:cNvPr id="8" name="Content Placeholder 1">
            <a:extLst>
              <a:ext uri="{FF2B5EF4-FFF2-40B4-BE49-F238E27FC236}">
                <a16:creationId xmlns:a16="http://schemas.microsoft.com/office/drawing/2014/main" id="{9439B508-C326-9440-AD4A-9EE5083FC746}"/>
              </a:ext>
            </a:extLst>
          </p:cNvPr>
          <p:cNvSpPr txBox="1">
            <a:spLocks/>
          </p:cNvSpPr>
          <p:nvPr/>
        </p:nvSpPr>
        <p:spPr>
          <a:xfrm>
            <a:off x="4746848" y="977756"/>
            <a:ext cx="4114800" cy="5328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Workshop held at WMO on 6 February 2019</a:t>
            </a:r>
          </a:p>
          <a:p>
            <a:r>
              <a:rPr lang="en-GB" dirty="0"/>
              <a:t>Agreed on title, scope and elements of a Draft Resolution</a:t>
            </a:r>
          </a:p>
          <a:p>
            <a:r>
              <a:rPr lang="en-GB" dirty="0"/>
              <a:t>Preparation of Draft Resolution for Cg-18</a:t>
            </a:r>
          </a:p>
          <a:p>
            <a:r>
              <a:rPr lang="en-GB" dirty="0"/>
              <a:t>Submitted for review at WGClimate-10</a:t>
            </a:r>
          </a:p>
        </p:txBody>
      </p:sp>
    </p:spTree>
    <p:extLst>
      <p:ext uri="{BB962C8B-B14F-4D97-AF65-F5344CB8AC3E}">
        <p14:creationId xmlns:p14="http://schemas.microsoft.com/office/powerpoint/2010/main" val="331152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E93F4C-5533-AF46-9933-43DB8108B6B5}"/>
              </a:ext>
            </a:extLst>
          </p:cNvPr>
          <p:cNvSpPr>
            <a:spLocks noGrp="1"/>
          </p:cNvSpPr>
          <p:nvPr>
            <p:ph idx="1"/>
          </p:nvPr>
        </p:nvSpPr>
        <p:spPr/>
        <p:txBody>
          <a:bodyPr>
            <a:normAutofit fontScale="92500" lnSpcReduction="20000"/>
          </a:bodyPr>
          <a:lstStyle/>
          <a:p>
            <a:r>
              <a:rPr lang="en-US" sz="2800" dirty="0"/>
              <a:t>Title “Status of the architecture for climate monitoring from space” </a:t>
            </a:r>
          </a:p>
          <a:p>
            <a:r>
              <a:rPr lang="en-US" sz="2800" dirty="0"/>
              <a:t>Audience: WMO Congress (high level)</a:t>
            </a:r>
          </a:p>
          <a:p>
            <a:r>
              <a:rPr lang="en-US" sz="2800" dirty="0"/>
              <a:t>Paper Length: ~4-5 pages</a:t>
            </a:r>
          </a:p>
          <a:p>
            <a:r>
              <a:rPr lang="en-US" sz="2800" dirty="0"/>
              <a:t>Purpose</a:t>
            </a:r>
          </a:p>
          <a:p>
            <a:pPr lvl="1"/>
            <a:r>
              <a:rPr lang="en-US" sz="2300" dirty="0"/>
              <a:t>Respond to resolution 19 (Cg-XVI) and inform Cg-18 on progress made.</a:t>
            </a:r>
          </a:p>
          <a:p>
            <a:pPr lvl="1"/>
            <a:r>
              <a:rPr lang="en-US" sz="2300" dirty="0"/>
              <a:t>“to provide the basis for … processes and capabilities to be implemented, and activities to be pursued, in order to monitor climate from space in a globally coordinated and efficient framework”.</a:t>
            </a:r>
          </a:p>
          <a:p>
            <a:pPr lvl="1"/>
            <a:r>
              <a:rPr lang="en-US" sz="2300" dirty="0"/>
              <a:t>Reflect consensus of all relevant stakeholders on the status of the architecture for climate monitoring from space as of 2019.</a:t>
            </a:r>
          </a:p>
          <a:p>
            <a:pPr lvl="1"/>
            <a:r>
              <a:rPr lang="en-US" sz="2300" dirty="0"/>
              <a:t>Provide a basis for agreeing on and planning the next necessary steps towards full implementation of the architecture.</a:t>
            </a:r>
          </a:p>
          <a:p>
            <a:pPr lvl="1"/>
            <a:r>
              <a:rPr lang="en-US" sz="2300" dirty="0"/>
              <a:t>Describe the WMO role in the architecture for climate monitoring from space.</a:t>
            </a:r>
          </a:p>
        </p:txBody>
      </p:sp>
      <p:sp>
        <p:nvSpPr>
          <p:cNvPr id="3" name="Title 2">
            <a:extLst>
              <a:ext uri="{FF2B5EF4-FFF2-40B4-BE49-F238E27FC236}">
                <a16:creationId xmlns:a16="http://schemas.microsoft.com/office/drawing/2014/main" id="{5C2D1837-C4F0-A14D-8BFD-38DD9FF7104D}"/>
              </a:ext>
            </a:extLst>
          </p:cNvPr>
          <p:cNvSpPr>
            <a:spLocks noGrp="1"/>
          </p:cNvSpPr>
          <p:nvPr>
            <p:ph type="title"/>
          </p:nvPr>
        </p:nvSpPr>
        <p:spPr/>
        <p:txBody>
          <a:bodyPr/>
          <a:lstStyle/>
          <a:p>
            <a:r>
              <a:rPr lang="en-GB" dirty="0"/>
              <a:t>Scope and Purpose</a:t>
            </a:r>
          </a:p>
        </p:txBody>
      </p:sp>
      <p:sp>
        <p:nvSpPr>
          <p:cNvPr id="4" name="Date Placeholder 3">
            <a:extLst>
              <a:ext uri="{FF2B5EF4-FFF2-40B4-BE49-F238E27FC236}">
                <a16:creationId xmlns:a16="http://schemas.microsoft.com/office/drawing/2014/main" id="{EFC9C7B3-132F-2141-86F2-2E46573B0CB6}"/>
              </a:ext>
            </a:extLst>
          </p:cNvPr>
          <p:cNvSpPr>
            <a:spLocks noGrp="1"/>
          </p:cNvSpPr>
          <p:nvPr>
            <p:ph type="dt" sz="half" idx="10"/>
          </p:nvPr>
        </p:nvSpPr>
        <p:spPr/>
        <p:txBody>
          <a:bodyPr/>
          <a:lstStyle/>
          <a:p>
            <a:r>
              <a:rPr lang="de-AT" noProof="0"/>
              <a:t>6 February 2019</a:t>
            </a:r>
            <a:endParaRPr lang="en-GB" noProof="0"/>
          </a:p>
        </p:txBody>
      </p:sp>
      <p:sp>
        <p:nvSpPr>
          <p:cNvPr id="5" name="Footer Placeholder 4">
            <a:extLst>
              <a:ext uri="{FF2B5EF4-FFF2-40B4-BE49-F238E27FC236}">
                <a16:creationId xmlns:a16="http://schemas.microsoft.com/office/drawing/2014/main" id="{F97A9D03-5930-AC49-8770-43E3C790CB6E}"/>
              </a:ext>
            </a:extLst>
          </p:cNvPr>
          <p:cNvSpPr>
            <a:spLocks noGrp="1"/>
          </p:cNvSpPr>
          <p:nvPr>
            <p:ph type="ftr" sz="quarter" idx="11"/>
          </p:nvPr>
        </p:nvSpPr>
        <p:spPr/>
        <p:txBody>
          <a:bodyPr/>
          <a:lstStyle/>
          <a:p>
            <a:r>
              <a:rPr lang="en"/>
              <a:t>WMO Role in the Architecture for Climate Monitoring from Space</a:t>
            </a:r>
            <a:endParaRPr lang="en-GB"/>
          </a:p>
        </p:txBody>
      </p:sp>
      <p:sp>
        <p:nvSpPr>
          <p:cNvPr id="6" name="Slide Number Placeholder 5">
            <a:extLst>
              <a:ext uri="{FF2B5EF4-FFF2-40B4-BE49-F238E27FC236}">
                <a16:creationId xmlns:a16="http://schemas.microsoft.com/office/drawing/2014/main" id="{5A1B6652-EC73-3340-BC69-DEC7D827484C}"/>
              </a:ext>
            </a:extLst>
          </p:cNvPr>
          <p:cNvSpPr>
            <a:spLocks noGrp="1"/>
          </p:cNvSpPr>
          <p:nvPr>
            <p:ph type="sldNum" sz="quarter" idx="12"/>
          </p:nvPr>
        </p:nvSpPr>
        <p:spPr/>
        <p:txBody>
          <a:bodyPr/>
          <a:lstStyle/>
          <a:p>
            <a:fld id="{08C3E809-4BE0-FF45-8A54-F386BF18E701}" type="slidenum">
              <a:rPr lang="en-GB" smtClean="0"/>
              <a:t>15</a:t>
            </a:fld>
            <a:endParaRPr lang="en-GB"/>
          </a:p>
        </p:txBody>
      </p:sp>
    </p:spTree>
    <p:extLst>
      <p:ext uri="{BB962C8B-B14F-4D97-AF65-F5344CB8AC3E}">
        <p14:creationId xmlns:p14="http://schemas.microsoft.com/office/powerpoint/2010/main" val="262188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261904-8D9A-7141-B443-F205FAB98FAE}"/>
              </a:ext>
            </a:extLst>
          </p:cNvPr>
          <p:cNvSpPr>
            <a:spLocks noGrp="1"/>
          </p:cNvSpPr>
          <p:nvPr>
            <p:ph idx="1"/>
          </p:nvPr>
        </p:nvSpPr>
        <p:spPr/>
        <p:txBody>
          <a:bodyPr>
            <a:normAutofit/>
          </a:bodyPr>
          <a:lstStyle/>
          <a:p>
            <a:r>
              <a:rPr lang="en-US" dirty="0"/>
              <a:t>Reflect background history.</a:t>
            </a:r>
          </a:p>
          <a:p>
            <a:r>
              <a:rPr lang="en-US" dirty="0"/>
              <a:t>Confirm importance of the architecture.</a:t>
            </a:r>
          </a:p>
          <a:p>
            <a:r>
              <a:rPr lang="en-US" dirty="0"/>
              <a:t>Describe architecture and its status.</a:t>
            </a:r>
          </a:p>
          <a:p>
            <a:r>
              <a:rPr lang="en-US" dirty="0"/>
              <a:t>Reflect, acknowledge and appreciate achievements.</a:t>
            </a:r>
          </a:p>
          <a:p>
            <a:r>
              <a:rPr lang="en-US" dirty="0"/>
              <a:t>Recognize contributions of all stakeholders.</a:t>
            </a:r>
          </a:p>
          <a:p>
            <a:r>
              <a:rPr lang="en-US" dirty="0"/>
              <a:t>Request continued support of space agencies.</a:t>
            </a:r>
          </a:p>
          <a:p>
            <a:r>
              <a:rPr lang="en-US" dirty="0"/>
              <a:t>Endorse its continued implementation.</a:t>
            </a:r>
          </a:p>
          <a:p>
            <a:endParaRPr lang="en-US" dirty="0"/>
          </a:p>
          <a:p>
            <a:endParaRPr lang="en-US" dirty="0"/>
          </a:p>
          <a:p>
            <a:endParaRPr lang="en-GB" dirty="0"/>
          </a:p>
        </p:txBody>
      </p:sp>
      <p:sp>
        <p:nvSpPr>
          <p:cNvPr id="3" name="Title 2">
            <a:extLst>
              <a:ext uri="{FF2B5EF4-FFF2-40B4-BE49-F238E27FC236}">
                <a16:creationId xmlns:a16="http://schemas.microsoft.com/office/drawing/2014/main" id="{0E1FDD50-A871-604B-849B-53B3C3397CC6}"/>
              </a:ext>
            </a:extLst>
          </p:cNvPr>
          <p:cNvSpPr>
            <a:spLocks noGrp="1"/>
          </p:cNvSpPr>
          <p:nvPr>
            <p:ph type="title"/>
          </p:nvPr>
        </p:nvSpPr>
        <p:spPr/>
        <p:txBody>
          <a:bodyPr/>
          <a:lstStyle/>
          <a:p>
            <a:r>
              <a:rPr lang="en-GB" dirty="0"/>
              <a:t>Elements</a:t>
            </a:r>
          </a:p>
        </p:txBody>
      </p:sp>
      <p:sp>
        <p:nvSpPr>
          <p:cNvPr id="4" name="Date Placeholder 3">
            <a:extLst>
              <a:ext uri="{FF2B5EF4-FFF2-40B4-BE49-F238E27FC236}">
                <a16:creationId xmlns:a16="http://schemas.microsoft.com/office/drawing/2014/main" id="{64EC3F76-4E8D-6C41-9E19-D384EE392484}"/>
              </a:ext>
            </a:extLst>
          </p:cNvPr>
          <p:cNvSpPr>
            <a:spLocks noGrp="1"/>
          </p:cNvSpPr>
          <p:nvPr>
            <p:ph type="dt" sz="half" idx="10"/>
          </p:nvPr>
        </p:nvSpPr>
        <p:spPr/>
        <p:txBody>
          <a:bodyPr/>
          <a:lstStyle/>
          <a:p>
            <a:r>
              <a:rPr lang="en-US" noProof="0"/>
              <a:t>20 March 2019</a:t>
            </a:r>
            <a:endParaRPr lang="en-GB" noProof="0"/>
          </a:p>
        </p:txBody>
      </p:sp>
      <p:sp>
        <p:nvSpPr>
          <p:cNvPr id="5" name="Footer Placeholder 4">
            <a:extLst>
              <a:ext uri="{FF2B5EF4-FFF2-40B4-BE49-F238E27FC236}">
                <a16:creationId xmlns:a16="http://schemas.microsoft.com/office/drawing/2014/main" id="{D6F77A68-25A6-7646-ABF2-195E782138C9}"/>
              </a:ext>
            </a:extLst>
          </p:cNvPr>
          <p:cNvSpPr>
            <a:spLocks noGrp="1"/>
          </p:cNvSpPr>
          <p:nvPr>
            <p:ph type="ftr" sz="quarter" idx="11"/>
          </p:nvPr>
        </p:nvSpPr>
        <p:spPr/>
        <p:txBody>
          <a:bodyPr/>
          <a:lstStyle/>
          <a:p>
            <a:r>
              <a:rPr lang="en-US"/>
              <a:t>WGClimate-10</a:t>
            </a:r>
            <a:endParaRPr lang="en-GB"/>
          </a:p>
        </p:txBody>
      </p:sp>
      <p:sp>
        <p:nvSpPr>
          <p:cNvPr id="6" name="Slide Number Placeholder 5">
            <a:extLst>
              <a:ext uri="{FF2B5EF4-FFF2-40B4-BE49-F238E27FC236}">
                <a16:creationId xmlns:a16="http://schemas.microsoft.com/office/drawing/2014/main" id="{5B2075B9-66E2-3340-B8BF-9E9E8190040B}"/>
              </a:ext>
            </a:extLst>
          </p:cNvPr>
          <p:cNvSpPr>
            <a:spLocks noGrp="1"/>
          </p:cNvSpPr>
          <p:nvPr>
            <p:ph type="sldNum" sz="quarter" idx="12"/>
          </p:nvPr>
        </p:nvSpPr>
        <p:spPr/>
        <p:txBody>
          <a:bodyPr/>
          <a:lstStyle/>
          <a:p>
            <a:fld id="{08C3E809-4BE0-FF45-8A54-F386BF18E701}" type="slidenum">
              <a:rPr lang="en-GB" smtClean="0"/>
              <a:t>16</a:t>
            </a:fld>
            <a:endParaRPr lang="en-GB"/>
          </a:p>
        </p:txBody>
      </p:sp>
    </p:spTree>
    <p:extLst>
      <p:ext uri="{BB962C8B-B14F-4D97-AF65-F5344CB8AC3E}">
        <p14:creationId xmlns:p14="http://schemas.microsoft.com/office/powerpoint/2010/main" val="321725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E1E654-2084-3A46-A222-BBDD99DE9DD7}"/>
              </a:ext>
            </a:extLst>
          </p:cNvPr>
          <p:cNvSpPr>
            <a:spLocks noGrp="1"/>
          </p:cNvSpPr>
          <p:nvPr>
            <p:ph idx="1"/>
          </p:nvPr>
        </p:nvSpPr>
        <p:spPr/>
        <p:txBody>
          <a:bodyPr/>
          <a:lstStyle/>
          <a:p>
            <a:r>
              <a:rPr lang="en-US" sz="3600" dirty="0"/>
              <a:t>Final review by WGClimate-10</a:t>
            </a:r>
          </a:p>
          <a:p>
            <a:r>
              <a:rPr lang="en-US" sz="3600" dirty="0"/>
              <a:t>Seek acknowledgement at CEOS-SIT-34</a:t>
            </a:r>
          </a:p>
          <a:p>
            <a:r>
              <a:rPr lang="en-US" sz="3600" dirty="0"/>
              <a:t>Seek acknowledgement at CMGS-47</a:t>
            </a:r>
          </a:p>
          <a:p>
            <a:r>
              <a:rPr lang="en-US" sz="3600" dirty="0"/>
              <a:t>Seek endorsement by Cg-18</a:t>
            </a:r>
          </a:p>
          <a:p>
            <a:endParaRPr lang="en-US" dirty="0"/>
          </a:p>
          <a:p>
            <a:endParaRPr lang="en-GB" dirty="0"/>
          </a:p>
        </p:txBody>
      </p:sp>
      <p:sp>
        <p:nvSpPr>
          <p:cNvPr id="3" name="Title 2">
            <a:extLst>
              <a:ext uri="{FF2B5EF4-FFF2-40B4-BE49-F238E27FC236}">
                <a16:creationId xmlns:a16="http://schemas.microsoft.com/office/drawing/2014/main" id="{234D00E7-84D0-8347-93C6-7B5569F43A45}"/>
              </a:ext>
            </a:extLst>
          </p:cNvPr>
          <p:cNvSpPr>
            <a:spLocks noGrp="1"/>
          </p:cNvSpPr>
          <p:nvPr>
            <p:ph type="title"/>
          </p:nvPr>
        </p:nvSpPr>
        <p:spPr/>
        <p:txBody>
          <a:bodyPr/>
          <a:lstStyle/>
          <a:p>
            <a:r>
              <a:rPr lang="en-GB" dirty="0"/>
              <a:t>Roadmap for the Resolution</a:t>
            </a:r>
          </a:p>
        </p:txBody>
      </p:sp>
      <p:sp>
        <p:nvSpPr>
          <p:cNvPr id="4" name="Date Placeholder 3">
            <a:extLst>
              <a:ext uri="{FF2B5EF4-FFF2-40B4-BE49-F238E27FC236}">
                <a16:creationId xmlns:a16="http://schemas.microsoft.com/office/drawing/2014/main" id="{6EA46F30-C001-7544-80A4-B11B3C022C63}"/>
              </a:ext>
            </a:extLst>
          </p:cNvPr>
          <p:cNvSpPr>
            <a:spLocks noGrp="1"/>
          </p:cNvSpPr>
          <p:nvPr>
            <p:ph type="dt" sz="half" idx="10"/>
          </p:nvPr>
        </p:nvSpPr>
        <p:spPr/>
        <p:txBody>
          <a:bodyPr/>
          <a:lstStyle/>
          <a:p>
            <a:r>
              <a:rPr lang="en-US" noProof="0"/>
              <a:t>20 March 2019</a:t>
            </a:r>
            <a:endParaRPr lang="en-GB" noProof="0"/>
          </a:p>
        </p:txBody>
      </p:sp>
      <p:sp>
        <p:nvSpPr>
          <p:cNvPr id="5" name="Footer Placeholder 4">
            <a:extLst>
              <a:ext uri="{FF2B5EF4-FFF2-40B4-BE49-F238E27FC236}">
                <a16:creationId xmlns:a16="http://schemas.microsoft.com/office/drawing/2014/main" id="{654CF538-7FE1-4042-B902-CA42F7995968}"/>
              </a:ext>
            </a:extLst>
          </p:cNvPr>
          <p:cNvSpPr>
            <a:spLocks noGrp="1"/>
          </p:cNvSpPr>
          <p:nvPr>
            <p:ph type="ftr" sz="quarter" idx="11"/>
          </p:nvPr>
        </p:nvSpPr>
        <p:spPr/>
        <p:txBody>
          <a:bodyPr/>
          <a:lstStyle/>
          <a:p>
            <a:r>
              <a:rPr lang="en-US"/>
              <a:t>WGClimate-10</a:t>
            </a:r>
            <a:endParaRPr lang="en-GB"/>
          </a:p>
        </p:txBody>
      </p:sp>
      <p:sp>
        <p:nvSpPr>
          <p:cNvPr id="6" name="Slide Number Placeholder 5">
            <a:extLst>
              <a:ext uri="{FF2B5EF4-FFF2-40B4-BE49-F238E27FC236}">
                <a16:creationId xmlns:a16="http://schemas.microsoft.com/office/drawing/2014/main" id="{57A9DC92-666A-9F47-85AA-E260A9B029DE}"/>
              </a:ext>
            </a:extLst>
          </p:cNvPr>
          <p:cNvSpPr>
            <a:spLocks noGrp="1"/>
          </p:cNvSpPr>
          <p:nvPr>
            <p:ph type="sldNum" sz="quarter" idx="12"/>
          </p:nvPr>
        </p:nvSpPr>
        <p:spPr/>
        <p:txBody>
          <a:bodyPr/>
          <a:lstStyle/>
          <a:p>
            <a:fld id="{08C3E809-4BE0-FF45-8A54-F386BF18E701}" type="slidenum">
              <a:rPr lang="en-GB" smtClean="0"/>
              <a:t>17</a:t>
            </a:fld>
            <a:endParaRPr lang="en-GB"/>
          </a:p>
        </p:txBody>
      </p:sp>
    </p:spTree>
    <p:extLst>
      <p:ext uri="{BB962C8B-B14F-4D97-AF65-F5344CB8AC3E}">
        <p14:creationId xmlns:p14="http://schemas.microsoft.com/office/powerpoint/2010/main" val="130503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3C7101-E962-6C44-A0BB-206F6F30A2FB}"/>
              </a:ext>
            </a:extLst>
          </p:cNvPr>
          <p:cNvSpPr>
            <a:spLocks noGrp="1"/>
          </p:cNvSpPr>
          <p:nvPr>
            <p:ph idx="1"/>
          </p:nvPr>
        </p:nvSpPr>
        <p:spPr/>
        <p:txBody>
          <a:bodyPr>
            <a:normAutofit fontScale="85000" lnSpcReduction="20000"/>
          </a:bodyPr>
          <a:lstStyle/>
          <a:p>
            <a:r>
              <a:rPr lang="en-GB" dirty="0">
                <a:highlight>
                  <a:srgbClr val="00FF00"/>
                </a:highlight>
              </a:rPr>
              <a:t>Today (6 February 2019)</a:t>
            </a:r>
          </a:p>
          <a:p>
            <a:pPr lvl="1"/>
            <a:r>
              <a:rPr lang="en-GB" dirty="0">
                <a:highlight>
                  <a:srgbClr val="00FF00"/>
                </a:highlight>
              </a:rPr>
              <a:t>Provide advice and input on first draft of consensus paper</a:t>
            </a:r>
          </a:p>
          <a:p>
            <a:r>
              <a:rPr lang="en-GB" dirty="0">
                <a:highlight>
                  <a:srgbClr val="00FF00"/>
                </a:highlight>
              </a:rPr>
              <a:t>SCOPE-CM Meeting (7-8 February 2019)</a:t>
            </a:r>
          </a:p>
          <a:p>
            <a:pPr lvl="1"/>
            <a:r>
              <a:rPr lang="en-GB" dirty="0">
                <a:highlight>
                  <a:srgbClr val="00FF00"/>
                </a:highlight>
              </a:rPr>
              <a:t>Discuss and agree on future role of SCOPE-CM</a:t>
            </a:r>
          </a:p>
          <a:p>
            <a:r>
              <a:rPr lang="en-GB" dirty="0">
                <a:highlight>
                  <a:srgbClr val="00FF00"/>
                </a:highlight>
              </a:rPr>
              <a:t>IPET-SUP-5 (11-13 February 2019)</a:t>
            </a:r>
          </a:p>
          <a:p>
            <a:pPr lvl="1"/>
            <a:r>
              <a:rPr lang="en-GB" dirty="0">
                <a:highlight>
                  <a:srgbClr val="00FF00"/>
                </a:highlight>
              </a:rPr>
              <a:t>Present, receive advice and input, refine paper</a:t>
            </a:r>
          </a:p>
          <a:p>
            <a:r>
              <a:rPr lang="en-GB" dirty="0" err="1">
                <a:highlight>
                  <a:srgbClr val="FFFF00"/>
                </a:highlight>
              </a:rPr>
              <a:t>WGClimate</a:t>
            </a:r>
            <a:r>
              <a:rPr lang="en-GB" dirty="0">
                <a:highlight>
                  <a:srgbClr val="FFFF00"/>
                </a:highlight>
              </a:rPr>
              <a:t> (18-22 March 2019)</a:t>
            </a:r>
          </a:p>
          <a:p>
            <a:pPr lvl="1"/>
            <a:r>
              <a:rPr lang="en-GB" dirty="0">
                <a:highlight>
                  <a:srgbClr val="FFFF00"/>
                </a:highlight>
              </a:rPr>
              <a:t>Review paper</a:t>
            </a:r>
          </a:p>
          <a:p>
            <a:r>
              <a:rPr lang="en-GB" dirty="0"/>
              <a:t>Document Deadline for Cg-18 (1 April 2019)</a:t>
            </a:r>
          </a:p>
          <a:p>
            <a:r>
              <a:rPr lang="en-GB" dirty="0"/>
              <a:t>CEOS-SIT (2-5 April 2019)</a:t>
            </a:r>
          </a:p>
          <a:p>
            <a:r>
              <a:rPr lang="en-GB" dirty="0"/>
              <a:t>CGMS-47 (20-24 May 2019)</a:t>
            </a:r>
          </a:p>
          <a:p>
            <a:r>
              <a:rPr lang="en-GB" dirty="0"/>
              <a:t>Cg-18 (3-15 June 2019)</a:t>
            </a:r>
          </a:p>
          <a:p>
            <a:pPr lvl="1"/>
            <a:r>
              <a:rPr lang="en-GB" dirty="0"/>
              <a:t>Endorse</a:t>
            </a:r>
          </a:p>
        </p:txBody>
      </p:sp>
      <p:sp>
        <p:nvSpPr>
          <p:cNvPr id="3" name="Titel 2">
            <a:extLst>
              <a:ext uri="{FF2B5EF4-FFF2-40B4-BE49-F238E27FC236}">
                <a16:creationId xmlns:a16="http://schemas.microsoft.com/office/drawing/2014/main" id="{54E7C3B8-ACA7-5542-BFD0-2A941034CB75}"/>
              </a:ext>
            </a:extLst>
          </p:cNvPr>
          <p:cNvSpPr>
            <a:spLocks noGrp="1"/>
          </p:cNvSpPr>
          <p:nvPr>
            <p:ph type="title"/>
          </p:nvPr>
        </p:nvSpPr>
        <p:spPr/>
        <p:txBody>
          <a:bodyPr/>
          <a:lstStyle/>
          <a:p>
            <a:r>
              <a:rPr lang="en-GB" dirty="0"/>
              <a:t>Timeline for the  Resolution</a:t>
            </a:r>
          </a:p>
        </p:txBody>
      </p:sp>
      <p:sp>
        <p:nvSpPr>
          <p:cNvPr id="4" name="Datumsplatzhalter 3">
            <a:extLst>
              <a:ext uri="{FF2B5EF4-FFF2-40B4-BE49-F238E27FC236}">
                <a16:creationId xmlns:a16="http://schemas.microsoft.com/office/drawing/2014/main" id="{29E51286-9CCA-3846-B117-C8FE6D2798B8}"/>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09070122-05AC-E640-8508-94356DEC22A9}"/>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46011F4C-4B2C-B147-93F0-6D6E6BB4BF91}"/>
              </a:ext>
            </a:extLst>
          </p:cNvPr>
          <p:cNvSpPr>
            <a:spLocks noGrp="1"/>
          </p:cNvSpPr>
          <p:nvPr>
            <p:ph type="sldNum" sz="quarter" idx="12"/>
          </p:nvPr>
        </p:nvSpPr>
        <p:spPr/>
        <p:txBody>
          <a:bodyPr/>
          <a:lstStyle/>
          <a:p>
            <a:fld id="{08C3E809-4BE0-FF45-8A54-F386BF18E701}" type="slidenum">
              <a:rPr lang="en-GB" smtClean="0"/>
              <a:t>18</a:t>
            </a:fld>
            <a:endParaRPr lang="en-GB"/>
          </a:p>
        </p:txBody>
      </p:sp>
      <p:sp>
        <p:nvSpPr>
          <p:cNvPr id="7" name="Rectangle 6">
            <a:extLst>
              <a:ext uri="{FF2B5EF4-FFF2-40B4-BE49-F238E27FC236}">
                <a16:creationId xmlns:a16="http://schemas.microsoft.com/office/drawing/2014/main" id="{C736FA9E-FC7A-9645-A8E4-7DDA17E634EA}"/>
              </a:ext>
            </a:extLst>
          </p:cNvPr>
          <p:cNvSpPr/>
          <p:nvPr/>
        </p:nvSpPr>
        <p:spPr>
          <a:xfrm>
            <a:off x="457200" y="3284984"/>
            <a:ext cx="8147248" cy="10081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2252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EDBBAB-939C-FE44-8B23-30DEBA5B132F}"/>
              </a:ext>
            </a:extLst>
          </p:cNvPr>
          <p:cNvSpPr>
            <a:spLocks noGrp="1"/>
          </p:cNvSpPr>
          <p:nvPr>
            <p:ph type="dt" sz="half" idx="10"/>
          </p:nvPr>
        </p:nvSpPr>
        <p:spPr/>
        <p:txBody>
          <a:bodyPr/>
          <a:lstStyle/>
          <a:p>
            <a:r>
              <a:rPr lang="en-US" noProof="0"/>
              <a:t>20 March 2019</a:t>
            </a:r>
            <a:endParaRPr lang="en-GB" noProof="0"/>
          </a:p>
        </p:txBody>
      </p:sp>
      <p:sp>
        <p:nvSpPr>
          <p:cNvPr id="3" name="Fußzeilenplatzhalter 2">
            <a:extLst>
              <a:ext uri="{FF2B5EF4-FFF2-40B4-BE49-F238E27FC236}">
                <a16:creationId xmlns:a16="http://schemas.microsoft.com/office/drawing/2014/main" id="{B2FE3FD8-3D03-2C45-A63B-F3CB6039E875}"/>
              </a:ext>
            </a:extLst>
          </p:cNvPr>
          <p:cNvSpPr>
            <a:spLocks noGrp="1"/>
          </p:cNvSpPr>
          <p:nvPr>
            <p:ph type="ftr" sz="quarter" idx="11"/>
          </p:nvPr>
        </p:nvSpPr>
        <p:spPr/>
        <p:txBody>
          <a:bodyPr/>
          <a:lstStyle/>
          <a:p>
            <a:r>
              <a:rPr lang="en-US"/>
              <a:t>WGClimate-10</a:t>
            </a:r>
            <a:endParaRPr lang="en-GB"/>
          </a:p>
        </p:txBody>
      </p:sp>
      <p:sp>
        <p:nvSpPr>
          <p:cNvPr id="4" name="Foliennummernplatzhalter 3">
            <a:extLst>
              <a:ext uri="{FF2B5EF4-FFF2-40B4-BE49-F238E27FC236}">
                <a16:creationId xmlns:a16="http://schemas.microsoft.com/office/drawing/2014/main" id="{47E2F3C7-91DD-E54F-AD74-80FD376121A0}"/>
              </a:ext>
            </a:extLst>
          </p:cNvPr>
          <p:cNvSpPr>
            <a:spLocks noGrp="1"/>
          </p:cNvSpPr>
          <p:nvPr>
            <p:ph type="sldNum" sz="quarter" idx="12"/>
          </p:nvPr>
        </p:nvSpPr>
        <p:spPr/>
        <p:txBody>
          <a:bodyPr/>
          <a:lstStyle/>
          <a:p>
            <a:fld id="{08C3E809-4BE0-FF45-8A54-F386BF18E701}" type="slidenum">
              <a:rPr lang="en-GB" smtClean="0"/>
              <a:t>19</a:t>
            </a:fld>
            <a:endParaRPr lang="en-GB"/>
          </a:p>
        </p:txBody>
      </p:sp>
      <p:sp>
        <p:nvSpPr>
          <p:cNvPr id="5" name="Textfeld 4">
            <a:extLst>
              <a:ext uri="{FF2B5EF4-FFF2-40B4-BE49-F238E27FC236}">
                <a16:creationId xmlns:a16="http://schemas.microsoft.com/office/drawing/2014/main" id="{0A9E4954-CC14-9545-9538-EB69A7D39078}"/>
              </a:ext>
            </a:extLst>
          </p:cNvPr>
          <p:cNvSpPr txBox="1"/>
          <p:nvPr/>
        </p:nvSpPr>
        <p:spPr>
          <a:xfrm>
            <a:off x="0" y="2705725"/>
            <a:ext cx="9144000" cy="1446550"/>
          </a:xfrm>
          <a:prstGeom prst="rect">
            <a:avLst/>
          </a:prstGeom>
          <a:noFill/>
        </p:spPr>
        <p:txBody>
          <a:bodyPr wrap="square" rtlCol="0">
            <a:spAutoFit/>
          </a:bodyPr>
          <a:lstStyle/>
          <a:p>
            <a:pPr algn="ctr"/>
            <a:r>
              <a:rPr lang="en-GB" sz="4400" b="1" dirty="0">
                <a:solidFill>
                  <a:schemeClr val="accent1"/>
                </a:solidFill>
                <a:latin typeface="+mj-lt"/>
              </a:rPr>
              <a:t>III. Cg-18 Climate</a:t>
            </a:r>
            <a:br>
              <a:rPr lang="en-GB" sz="4400" b="1" dirty="0">
                <a:solidFill>
                  <a:schemeClr val="accent1"/>
                </a:solidFill>
                <a:latin typeface="+mj-lt"/>
              </a:rPr>
            </a:br>
            <a:r>
              <a:rPr lang="en-GB" sz="4400" b="1" dirty="0">
                <a:solidFill>
                  <a:schemeClr val="accent1"/>
                </a:solidFill>
                <a:latin typeface="+mj-lt"/>
              </a:rPr>
              <a:t>Architecture Event</a:t>
            </a:r>
          </a:p>
        </p:txBody>
      </p:sp>
    </p:spTree>
    <p:extLst>
      <p:ext uri="{BB962C8B-B14F-4D97-AF65-F5344CB8AC3E}">
        <p14:creationId xmlns:p14="http://schemas.microsoft.com/office/powerpoint/2010/main" val="392731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5332CFC-C55E-7B44-8381-89F16925C2AE}"/>
              </a:ext>
            </a:extLst>
          </p:cNvPr>
          <p:cNvSpPr>
            <a:spLocks noGrp="1"/>
          </p:cNvSpPr>
          <p:nvPr>
            <p:ph idx="1"/>
          </p:nvPr>
        </p:nvSpPr>
        <p:spPr/>
        <p:txBody>
          <a:bodyPr>
            <a:normAutofit/>
          </a:bodyPr>
          <a:lstStyle/>
          <a:p>
            <a:pPr marL="571500" indent="-571500">
              <a:buFont typeface="+mj-lt"/>
              <a:buAutoNum type="romanUcPeriod"/>
            </a:pPr>
            <a:r>
              <a:rPr lang="en-GB" dirty="0"/>
              <a:t>Climate Architecture Background</a:t>
            </a:r>
          </a:p>
          <a:p>
            <a:pPr marL="571500" indent="-571500">
              <a:buFont typeface="+mj-lt"/>
              <a:buAutoNum type="romanUcPeriod"/>
            </a:pPr>
            <a:r>
              <a:rPr lang="en-GB" dirty="0"/>
              <a:t>Cg-18 Resolution</a:t>
            </a:r>
          </a:p>
          <a:p>
            <a:pPr marL="571500" indent="-571500">
              <a:buFont typeface="+mj-lt"/>
              <a:buAutoNum type="romanUcPeriod"/>
            </a:pPr>
            <a:r>
              <a:rPr lang="en-GB" dirty="0"/>
              <a:t>Cg-18 Climate Architecture Event</a:t>
            </a:r>
          </a:p>
          <a:p>
            <a:pPr marL="571500" indent="-571500">
              <a:buFont typeface="+mj-lt"/>
              <a:buAutoNum type="romanUcPeriod"/>
            </a:pPr>
            <a:endParaRPr lang="en-GB" dirty="0"/>
          </a:p>
        </p:txBody>
      </p:sp>
      <p:sp>
        <p:nvSpPr>
          <p:cNvPr id="3" name="Titel 2">
            <a:extLst>
              <a:ext uri="{FF2B5EF4-FFF2-40B4-BE49-F238E27FC236}">
                <a16:creationId xmlns:a16="http://schemas.microsoft.com/office/drawing/2014/main" id="{8A999530-1E9A-4C48-A582-024DFF8C7D7C}"/>
              </a:ext>
            </a:extLst>
          </p:cNvPr>
          <p:cNvSpPr>
            <a:spLocks noGrp="1"/>
          </p:cNvSpPr>
          <p:nvPr>
            <p:ph type="title"/>
          </p:nvPr>
        </p:nvSpPr>
        <p:spPr/>
        <p:txBody>
          <a:bodyPr/>
          <a:lstStyle/>
          <a:p>
            <a:r>
              <a:rPr lang="en-GB"/>
              <a:t>Contents</a:t>
            </a:r>
          </a:p>
        </p:txBody>
      </p:sp>
      <p:sp>
        <p:nvSpPr>
          <p:cNvPr id="4" name="Datumsplatzhalter 3">
            <a:extLst>
              <a:ext uri="{FF2B5EF4-FFF2-40B4-BE49-F238E27FC236}">
                <a16:creationId xmlns:a16="http://schemas.microsoft.com/office/drawing/2014/main" id="{14BF6B83-CF59-8540-95C2-1D3BB8B1417A}"/>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D9B2667C-C8F7-C441-982D-616397775A70}"/>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28E98F2E-971A-5941-860A-25BEC3D969F8}"/>
              </a:ext>
            </a:extLst>
          </p:cNvPr>
          <p:cNvSpPr>
            <a:spLocks noGrp="1"/>
          </p:cNvSpPr>
          <p:nvPr>
            <p:ph type="sldNum" sz="quarter" idx="12"/>
          </p:nvPr>
        </p:nvSpPr>
        <p:spPr/>
        <p:txBody>
          <a:bodyPr/>
          <a:lstStyle/>
          <a:p>
            <a:fld id="{08C3E809-4BE0-FF45-8A54-F386BF18E701}" type="slidenum">
              <a:rPr lang="en-GB" smtClean="0"/>
              <a:t>2</a:t>
            </a:fld>
            <a:endParaRPr lang="en-GB"/>
          </a:p>
        </p:txBody>
      </p:sp>
    </p:spTree>
    <p:extLst>
      <p:ext uri="{BB962C8B-B14F-4D97-AF65-F5344CB8AC3E}">
        <p14:creationId xmlns:p14="http://schemas.microsoft.com/office/powerpoint/2010/main" val="3871250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2B9BD4-0672-F44A-B95C-F4D04C287341}"/>
              </a:ext>
            </a:extLst>
          </p:cNvPr>
          <p:cNvSpPr>
            <a:spLocks noGrp="1"/>
          </p:cNvSpPr>
          <p:nvPr>
            <p:ph idx="1"/>
          </p:nvPr>
        </p:nvSpPr>
        <p:spPr/>
        <p:txBody>
          <a:bodyPr>
            <a:normAutofit fontScale="92500"/>
          </a:bodyPr>
          <a:lstStyle/>
          <a:p>
            <a:r>
              <a:rPr lang="en-GB" dirty="0"/>
              <a:t>Decision 35 (EC-70):</a:t>
            </a:r>
          </a:p>
          <a:p>
            <a:pPr marL="457200" lvl="1" indent="0">
              <a:buNone/>
            </a:pPr>
            <a:r>
              <a:rPr lang="en-GB" dirty="0"/>
              <a:t>“(3) To request the Secretary-General to invite the CEOS-CGMS Joint Working Group on climate to give a demonstration of the architecture for climate monitoring from space at the Congress-18.”</a:t>
            </a:r>
          </a:p>
          <a:p>
            <a:r>
              <a:rPr lang="en-GB" dirty="0"/>
              <a:t>Support endorsement of the Architecture Resolution at Cg-18</a:t>
            </a:r>
          </a:p>
          <a:p>
            <a:r>
              <a:rPr lang="en-GB" dirty="0"/>
              <a:t>Number of Cg-18 parallel events strictly limited</a:t>
            </a:r>
          </a:p>
          <a:p>
            <a:r>
              <a:rPr lang="en-GB" dirty="0"/>
              <a:t>WMO aiming to meet requirements of Decision 35 (EC-70)</a:t>
            </a:r>
          </a:p>
          <a:p>
            <a:r>
              <a:rPr lang="en-GB" dirty="0"/>
              <a:t>Dates considered: 6-7 June 2019</a:t>
            </a:r>
          </a:p>
          <a:p>
            <a:endParaRPr lang="en-GB" dirty="0"/>
          </a:p>
        </p:txBody>
      </p:sp>
      <p:sp>
        <p:nvSpPr>
          <p:cNvPr id="3" name="Titel 2">
            <a:extLst>
              <a:ext uri="{FF2B5EF4-FFF2-40B4-BE49-F238E27FC236}">
                <a16:creationId xmlns:a16="http://schemas.microsoft.com/office/drawing/2014/main" id="{BC6EE94B-EB77-6A49-82D6-DC29F01CAAD1}"/>
              </a:ext>
            </a:extLst>
          </p:cNvPr>
          <p:cNvSpPr>
            <a:spLocks noGrp="1"/>
          </p:cNvSpPr>
          <p:nvPr>
            <p:ph type="title"/>
          </p:nvPr>
        </p:nvSpPr>
        <p:spPr/>
        <p:txBody>
          <a:bodyPr/>
          <a:lstStyle/>
          <a:p>
            <a:r>
              <a:rPr lang="en-GB" dirty="0"/>
              <a:t>Proposed Cg-18 Climate Event</a:t>
            </a:r>
          </a:p>
        </p:txBody>
      </p:sp>
      <p:sp>
        <p:nvSpPr>
          <p:cNvPr id="4" name="Datumsplatzhalter 3">
            <a:extLst>
              <a:ext uri="{FF2B5EF4-FFF2-40B4-BE49-F238E27FC236}">
                <a16:creationId xmlns:a16="http://schemas.microsoft.com/office/drawing/2014/main" id="{806C4FA3-DE91-B042-B98B-DE098EE90D25}"/>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A60AED9E-919F-E543-9224-63400A445570}"/>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0BEC52FF-7D52-0F43-A865-468E373BA0DF}"/>
              </a:ext>
            </a:extLst>
          </p:cNvPr>
          <p:cNvSpPr>
            <a:spLocks noGrp="1"/>
          </p:cNvSpPr>
          <p:nvPr>
            <p:ph type="sldNum" sz="quarter" idx="12"/>
          </p:nvPr>
        </p:nvSpPr>
        <p:spPr/>
        <p:txBody>
          <a:bodyPr/>
          <a:lstStyle/>
          <a:p>
            <a:fld id="{08C3E809-4BE0-FF45-8A54-F386BF18E701}" type="slidenum">
              <a:rPr lang="en-GB" smtClean="0"/>
              <a:t>20</a:t>
            </a:fld>
            <a:endParaRPr lang="en-GB"/>
          </a:p>
        </p:txBody>
      </p:sp>
    </p:spTree>
    <p:extLst>
      <p:ext uri="{BB962C8B-B14F-4D97-AF65-F5344CB8AC3E}">
        <p14:creationId xmlns:p14="http://schemas.microsoft.com/office/powerpoint/2010/main" val="317053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E02A3-061B-8348-8B69-1FF31701689A}"/>
              </a:ext>
            </a:extLst>
          </p:cNvPr>
          <p:cNvSpPr>
            <a:spLocks noGrp="1"/>
          </p:cNvSpPr>
          <p:nvPr>
            <p:ph type="dt" sz="half" idx="10"/>
          </p:nvPr>
        </p:nvSpPr>
        <p:spPr/>
        <p:txBody>
          <a:bodyPr/>
          <a:lstStyle/>
          <a:p>
            <a:r>
              <a:rPr lang="en-US" noProof="0"/>
              <a:t>20 March 2019</a:t>
            </a:r>
            <a:endParaRPr lang="en-GB" noProof="0"/>
          </a:p>
        </p:txBody>
      </p:sp>
      <p:sp>
        <p:nvSpPr>
          <p:cNvPr id="3" name="Footer Placeholder 2">
            <a:extLst>
              <a:ext uri="{FF2B5EF4-FFF2-40B4-BE49-F238E27FC236}">
                <a16:creationId xmlns:a16="http://schemas.microsoft.com/office/drawing/2014/main" id="{8DFDDED8-A2EA-544E-8D34-8556771A8F14}"/>
              </a:ext>
            </a:extLst>
          </p:cNvPr>
          <p:cNvSpPr>
            <a:spLocks noGrp="1"/>
          </p:cNvSpPr>
          <p:nvPr>
            <p:ph type="ftr" sz="quarter" idx="11"/>
          </p:nvPr>
        </p:nvSpPr>
        <p:spPr/>
        <p:txBody>
          <a:bodyPr/>
          <a:lstStyle/>
          <a:p>
            <a:r>
              <a:rPr lang="en-US"/>
              <a:t>WGClimate-10</a:t>
            </a:r>
            <a:endParaRPr lang="en-GB"/>
          </a:p>
        </p:txBody>
      </p:sp>
      <p:sp>
        <p:nvSpPr>
          <p:cNvPr id="4" name="Slide Number Placeholder 3">
            <a:extLst>
              <a:ext uri="{FF2B5EF4-FFF2-40B4-BE49-F238E27FC236}">
                <a16:creationId xmlns:a16="http://schemas.microsoft.com/office/drawing/2014/main" id="{31F4F875-0023-524F-A43E-504F55C286DD}"/>
              </a:ext>
            </a:extLst>
          </p:cNvPr>
          <p:cNvSpPr>
            <a:spLocks noGrp="1"/>
          </p:cNvSpPr>
          <p:nvPr>
            <p:ph type="sldNum" sz="quarter" idx="12"/>
          </p:nvPr>
        </p:nvSpPr>
        <p:spPr/>
        <p:txBody>
          <a:bodyPr/>
          <a:lstStyle/>
          <a:p>
            <a:fld id="{08C3E809-4BE0-FF45-8A54-F386BF18E701}" type="slidenum">
              <a:rPr lang="en-GB" smtClean="0"/>
              <a:t>21</a:t>
            </a:fld>
            <a:endParaRPr lang="en-GB"/>
          </a:p>
        </p:txBody>
      </p:sp>
      <p:pic>
        <p:nvPicPr>
          <p:cNvPr id="5" name="Picture 4">
            <a:extLst>
              <a:ext uri="{FF2B5EF4-FFF2-40B4-BE49-F238E27FC236}">
                <a16:creationId xmlns:a16="http://schemas.microsoft.com/office/drawing/2014/main" id="{8F78D06A-5AD1-0A4B-A999-356C4B2A2E9C}"/>
              </a:ext>
            </a:extLst>
          </p:cNvPr>
          <p:cNvPicPr>
            <a:picLocks noChangeAspect="1"/>
          </p:cNvPicPr>
          <p:nvPr/>
        </p:nvPicPr>
        <p:blipFill>
          <a:blip r:embed="rId2"/>
          <a:stretch>
            <a:fillRect/>
          </a:stretch>
        </p:blipFill>
        <p:spPr>
          <a:xfrm>
            <a:off x="23462" y="227701"/>
            <a:ext cx="9144000" cy="6297643"/>
          </a:xfrm>
          <a:prstGeom prst="rect">
            <a:avLst/>
          </a:prstGeom>
        </p:spPr>
      </p:pic>
      <p:sp>
        <p:nvSpPr>
          <p:cNvPr id="6" name="Oval 5">
            <a:extLst>
              <a:ext uri="{FF2B5EF4-FFF2-40B4-BE49-F238E27FC236}">
                <a16:creationId xmlns:a16="http://schemas.microsoft.com/office/drawing/2014/main" id="{C460661B-6246-C246-A486-B3D8B125AE6B}"/>
              </a:ext>
            </a:extLst>
          </p:cNvPr>
          <p:cNvSpPr/>
          <p:nvPr/>
        </p:nvSpPr>
        <p:spPr>
          <a:xfrm>
            <a:off x="4427984" y="1196752"/>
            <a:ext cx="2520280" cy="51048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94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60FE550-0F10-CC41-8541-14F9AE6D3ACB}"/>
              </a:ext>
            </a:extLst>
          </p:cNvPr>
          <p:cNvGraphicFramePr>
            <a:graphicFrameLocks noGrp="1"/>
          </p:cNvGraphicFramePr>
          <p:nvPr>
            <p:ph idx="1"/>
            <p:extLst>
              <p:ext uri="{D42A27DB-BD31-4B8C-83A1-F6EECF244321}">
                <p14:modId xmlns:p14="http://schemas.microsoft.com/office/powerpoint/2010/main" val="1663567224"/>
              </p:ext>
            </p:extLst>
          </p:nvPr>
        </p:nvGraphicFramePr>
        <p:xfrm>
          <a:off x="457200" y="1196752"/>
          <a:ext cx="8229602" cy="4572000"/>
        </p:xfrm>
        <a:graphic>
          <a:graphicData uri="http://schemas.openxmlformats.org/drawingml/2006/table">
            <a:tbl>
              <a:tblPr bandRow="1">
                <a:tableStyleId>{5C22544A-7EE6-4342-B048-85BDC9FD1C3A}</a:tableStyleId>
              </a:tblPr>
              <a:tblGrid>
                <a:gridCol w="586408">
                  <a:extLst>
                    <a:ext uri="{9D8B030D-6E8A-4147-A177-3AD203B41FA5}">
                      <a16:colId xmlns:a16="http://schemas.microsoft.com/office/drawing/2014/main" val="1280372540"/>
                    </a:ext>
                  </a:extLst>
                </a:gridCol>
                <a:gridCol w="4608512">
                  <a:extLst>
                    <a:ext uri="{9D8B030D-6E8A-4147-A177-3AD203B41FA5}">
                      <a16:colId xmlns:a16="http://schemas.microsoft.com/office/drawing/2014/main" val="266326170"/>
                    </a:ext>
                  </a:extLst>
                </a:gridCol>
                <a:gridCol w="1872208">
                  <a:extLst>
                    <a:ext uri="{9D8B030D-6E8A-4147-A177-3AD203B41FA5}">
                      <a16:colId xmlns:a16="http://schemas.microsoft.com/office/drawing/2014/main" val="3152097243"/>
                    </a:ext>
                  </a:extLst>
                </a:gridCol>
                <a:gridCol w="1162474">
                  <a:extLst>
                    <a:ext uri="{9D8B030D-6E8A-4147-A177-3AD203B41FA5}">
                      <a16:colId xmlns:a16="http://schemas.microsoft.com/office/drawing/2014/main" val="3681936807"/>
                    </a:ext>
                  </a:extLst>
                </a:gridCol>
              </a:tblGrid>
              <a:tr h="370840">
                <a:tc>
                  <a:txBody>
                    <a:bodyPr/>
                    <a:lstStyle/>
                    <a:p>
                      <a:r>
                        <a:rPr lang="en-GB" sz="2400" dirty="0"/>
                        <a:t>1.</a:t>
                      </a:r>
                    </a:p>
                  </a:txBody>
                  <a:tcPr/>
                </a:tc>
                <a:tc>
                  <a:txBody>
                    <a:bodyPr/>
                    <a:lstStyle/>
                    <a:p>
                      <a:r>
                        <a:rPr lang="en-GB" sz="2400" dirty="0"/>
                        <a:t>Welcome and Introduction </a:t>
                      </a:r>
                    </a:p>
                  </a:txBody>
                  <a:tcPr/>
                </a:tc>
                <a:tc>
                  <a:txBody>
                    <a:bodyPr/>
                    <a:lstStyle/>
                    <a:p>
                      <a:r>
                        <a:rPr lang="en-GB" sz="1800" kern="1200" dirty="0">
                          <a:solidFill>
                            <a:schemeClr val="dk1"/>
                          </a:solidFill>
                          <a:latin typeface="+mn-lt"/>
                          <a:ea typeface="+mn-ea"/>
                          <a:cs typeface="+mn-cs"/>
                        </a:rPr>
                        <a:t>WMO (SG or ASG)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5 mins </a:t>
                      </a:r>
                    </a:p>
                    <a:p>
                      <a:endParaRPr lang="en-GB" sz="1800" kern="1200" dirty="0">
                        <a:solidFill>
                          <a:schemeClr val="dk1"/>
                        </a:solidFill>
                        <a:latin typeface="+mn-lt"/>
                        <a:ea typeface="+mn-ea"/>
                        <a:cs typeface="+mn-cs"/>
                      </a:endParaRPr>
                    </a:p>
                  </a:txBody>
                  <a:tcPr/>
                </a:tc>
                <a:extLst>
                  <a:ext uri="{0D108BD9-81ED-4DB2-BD59-A6C34878D82A}">
                    <a16:rowId xmlns:a16="http://schemas.microsoft.com/office/drawing/2014/main" val="4036022609"/>
                  </a:ext>
                </a:extLst>
              </a:tr>
              <a:tr h="370840">
                <a:tc>
                  <a:txBody>
                    <a:bodyPr/>
                    <a:lstStyle/>
                    <a:p>
                      <a:r>
                        <a:rPr lang="en-GB" sz="2400" dirty="0"/>
                        <a:t>2.</a:t>
                      </a:r>
                    </a:p>
                  </a:txBody>
                  <a:tcPr/>
                </a:tc>
                <a:tc>
                  <a:txBody>
                    <a:bodyPr/>
                    <a:lstStyle/>
                    <a:p>
                      <a:pPr marL="0" algn="l" defTabSz="914400" rtl="0" eaLnBrk="1" latinLnBrk="0" hangingPunct="1"/>
                      <a:r>
                        <a:rPr lang="en-GB" sz="2400" kern="1200" dirty="0">
                          <a:solidFill>
                            <a:schemeClr val="dk1"/>
                          </a:solidFill>
                          <a:latin typeface="+mn-lt"/>
                          <a:ea typeface="+mn-ea"/>
                          <a:cs typeface="+mn-cs"/>
                        </a:rPr>
                        <a:t>Architecture for Climate Monitoring from Space (Overview presentation)</a:t>
                      </a:r>
                    </a:p>
                  </a:txBody>
                  <a:tcPr/>
                </a:tc>
                <a:tc>
                  <a:txBody>
                    <a:bodyPr/>
                    <a:lstStyle/>
                    <a:p>
                      <a:r>
                        <a:rPr lang="en-GB" sz="1800" dirty="0"/>
                        <a:t>CEOS/CGMS </a:t>
                      </a:r>
                      <a:r>
                        <a:rPr lang="en-GB" sz="1800" dirty="0" err="1"/>
                        <a:t>WGClimate</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15 mins</a:t>
                      </a:r>
                    </a:p>
                    <a:p>
                      <a:endParaRPr lang="en-GB" sz="1800" dirty="0"/>
                    </a:p>
                  </a:txBody>
                  <a:tcPr/>
                </a:tc>
                <a:extLst>
                  <a:ext uri="{0D108BD9-81ED-4DB2-BD59-A6C34878D82A}">
                    <a16:rowId xmlns:a16="http://schemas.microsoft.com/office/drawing/2014/main" val="3934277558"/>
                  </a:ext>
                </a:extLst>
              </a:tr>
              <a:tr h="370840">
                <a:tc>
                  <a:txBody>
                    <a:bodyPr/>
                    <a:lstStyle/>
                    <a:p>
                      <a:r>
                        <a:rPr lang="en-GB" sz="2400" dirty="0"/>
                        <a:t>3.</a:t>
                      </a:r>
                    </a:p>
                  </a:txBody>
                  <a:tcPr/>
                </a:tc>
                <a:tc>
                  <a:txBody>
                    <a:bodyPr/>
                    <a:lstStyle/>
                    <a:p>
                      <a:r>
                        <a:rPr lang="en-GB" sz="2400" kern="1200" dirty="0">
                          <a:solidFill>
                            <a:schemeClr val="dk1"/>
                          </a:solidFill>
                          <a:latin typeface="+mn-lt"/>
                          <a:ea typeface="+mn-ea"/>
                          <a:cs typeface="+mn-cs"/>
                        </a:rPr>
                        <a:t>Using Essential </a:t>
                      </a:r>
                      <a:r>
                        <a:rPr lang="en-GB" sz="2400" dirty="0"/>
                        <a:t>Climate Variables (ECVs)/Climate Data Records </a:t>
                      </a:r>
                    </a:p>
                  </a:txBody>
                  <a:tcPr/>
                </a:tc>
                <a:tc>
                  <a:txBody>
                    <a:bodyPr/>
                    <a:lstStyle/>
                    <a:p>
                      <a:r>
                        <a:rPr lang="en-GB" sz="1800" kern="1200" dirty="0">
                          <a:solidFill>
                            <a:schemeClr val="dk1"/>
                          </a:solidFill>
                          <a:latin typeface="+mn-lt"/>
                          <a:ea typeface="+mn-ea"/>
                          <a:cs typeface="+mn-cs"/>
                        </a:rPr>
                        <a:t>Head of Copernicus Climate Change Service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15 mins</a:t>
                      </a:r>
                    </a:p>
                    <a:p>
                      <a:endParaRPr lang="en-GB" sz="1800" dirty="0"/>
                    </a:p>
                  </a:txBody>
                  <a:tcPr/>
                </a:tc>
                <a:extLst>
                  <a:ext uri="{0D108BD9-81ED-4DB2-BD59-A6C34878D82A}">
                    <a16:rowId xmlns:a16="http://schemas.microsoft.com/office/drawing/2014/main" val="660682783"/>
                  </a:ext>
                </a:extLst>
              </a:tr>
              <a:tr h="370840">
                <a:tc>
                  <a:txBody>
                    <a:bodyPr/>
                    <a:lstStyle/>
                    <a:p>
                      <a:r>
                        <a:rPr lang="en-GB" sz="2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Space </a:t>
                      </a:r>
                      <a:r>
                        <a:rPr lang="en-GB" sz="2400" kern="1200" dirty="0">
                          <a:solidFill>
                            <a:schemeClr val="dk1"/>
                          </a:solidFill>
                          <a:latin typeface="+mn-lt"/>
                          <a:ea typeface="+mn-ea"/>
                          <a:cs typeface="+mn-cs"/>
                        </a:rPr>
                        <a:t>Agency Planning</a:t>
                      </a:r>
                    </a:p>
                  </a:txBody>
                  <a:tcPr/>
                </a:tc>
                <a:tc>
                  <a:txBody>
                    <a:bodyPr/>
                    <a:lstStyle/>
                    <a:p>
                      <a:r>
                        <a:rPr lang="en-GB" sz="1800" dirty="0"/>
                        <a:t>CEOS/CGMS </a:t>
                      </a:r>
                      <a:r>
                        <a:rPr lang="en-GB" sz="1800" dirty="0" err="1"/>
                        <a:t>WGClimate</a:t>
                      </a:r>
                      <a:endParaRPr lang="en-GB" sz="1800" dirty="0"/>
                    </a:p>
                  </a:txBody>
                  <a:tcPr/>
                </a:tc>
                <a:tc>
                  <a:txBody>
                    <a:bodyPr/>
                    <a:lstStyle/>
                    <a:p>
                      <a:r>
                        <a:rPr lang="en-GB" sz="1800" dirty="0"/>
                        <a:t>15 mins</a:t>
                      </a:r>
                    </a:p>
                  </a:txBody>
                  <a:tcPr/>
                </a:tc>
                <a:extLst>
                  <a:ext uri="{0D108BD9-81ED-4DB2-BD59-A6C34878D82A}">
                    <a16:rowId xmlns:a16="http://schemas.microsoft.com/office/drawing/2014/main" val="2826196438"/>
                  </a:ext>
                </a:extLst>
              </a:tr>
              <a:tr h="370840">
                <a:tc>
                  <a:txBody>
                    <a:bodyPr/>
                    <a:lstStyle/>
                    <a:p>
                      <a:r>
                        <a:rPr lang="en-GB" sz="2400" dirty="0"/>
                        <a:t>5.</a:t>
                      </a:r>
                    </a:p>
                  </a:txBody>
                  <a:tcPr/>
                </a:tc>
                <a:tc>
                  <a:txBody>
                    <a:bodyPr/>
                    <a:lstStyle/>
                    <a:p>
                      <a:r>
                        <a:rPr lang="en-GB" sz="2400" dirty="0"/>
                        <a:t>Conclusions </a:t>
                      </a:r>
                    </a:p>
                  </a:txBody>
                  <a:tcPr/>
                </a:tc>
                <a:tc>
                  <a:txBody>
                    <a:bodyPr/>
                    <a:lstStyle/>
                    <a:p>
                      <a:r>
                        <a:rPr lang="en-GB" sz="1800" dirty="0"/>
                        <a:t>EUMETSAT (SG) and WMO (SG or ASG)</a:t>
                      </a:r>
                    </a:p>
                  </a:txBody>
                  <a:tcPr/>
                </a:tc>
                <a:tc>
                  <a:txBody>
                    <a:bodyPr/>
                    <a:lstStyle/>
                    <a:p>
                      <a:r>
                        <a:rPr lang="en-GB" sz="1800" dirty="0"/>
                        <a:t>5 mins</a:t>
                      </a:r>
                    </a:p>
                  </a:txBody>
                  <a:tcPr/>
                </a:tc>
                <a:extLst>
                  <a:ext uri="{0D108BD9-81ED-4DB2-BD59-A6C34878D82A}">
                    <a16:rowId xmlns:a16="http://schemas.microsoft.com/office/drawing/2014/main" val="1043265798"/>
                  </a:ext>
                </a:extLst>
              </a:tr>
            </a:tbl>
          </a:graphicData>
        </a:graphic>
      </p:graphicFrame>
      <p:sp>
        <p:nvSpPr>
          <p:cNvPr id="3" name="Title 2">
            <a:extLst>
              <a:ext uri="{FF2B5EF4-FFF2-40B4-BE49-F238E27FC236}">
                <a16:creationId xmlns:a16="http://schemas.microsoft.com/office/drawing/2014/main" id="{358AE8AB-9956-D048-9626-116C055AF397}"/>
              </a:ext>
            </a:extLst>
          </p:cNvPr>
          <p:cNvSpPr>
            <a:spLocks noGrp="1"/>
          </p:cNvSpPr>
          <p:nvPr>
            <p:ph type="title"/>
          </p:nvPr>
        </p:nvSpPr>
        <p:spPr/>
        <p:txBody>
          <a:bodyPr/>
          <a:lstStyle/>
          <a:p>
            <a:r>
              <a:rPr lang="en-GB" dirty="0"/>
              <a:t>Proposed Agenda Cg-18 Climate Event</a:t>
            </a:r>
          </a:p>
        </p:txBody>
      </p:sp>
      <p:sp>
        <p:nvSpPr>
          <p:cNvPr id="4" name="Date Placeholder 3">
            <a:extLst>
              <a:ext uri="{FF2B5EF4-FFF2-40B4-BE49-F238E27FC236}">
                <a16:creationId xmlns:a16="http://schemas.microsoft.com/office/drawing/2014/main" id="{31529C1C-F211-2742-B038-6D7746B8712B}"/>
              </a:ext>
            </a:extLst>
          </p:cNvPr>
          <p:cNvSpPr>
            <a:spLocks noGrp="1"/>
          </p:cNvSpPr>
          <p:nvPr>
            <p:ph type="dt" sz="half" idx="10"/>
          </p:nvPr>
        </p:nvSpPr>
        <p:spPr/>
        <p:txBody>
          <a:bodyPr/>
          <a:lstStyle/>
          <a:p>
            <a:r>
              <a:rPr lang="en-US" noProof="0"/>
              <a:t>20 March 2019</a:t>
            </a:r>
            <a:endParaRPr lang="en-GB" noProof="0" dirty="0"/>
          </a:p>
        </p:txBody>
      </p:sp>
      <p:sp>
        <p:nvSpPr>
          <p:cNvPr id="5" name="Footer Placeholder 4">
            <a:extLst>
              <a:ext uri="{FF2B5EF4-FFF2-40B4-BE49-F238E27FC236}">
                <a16:creationId xmlns:a16="http://schemas.microsoft.com/office/drawing/2014/main" id="{F3FDE274-00EE-4D48-AE67-3443DC334B17}"/>
              </a:ext>
            </a:extLst>
          </p:cNvPr>
          <p:cNvSpPr>
            <a:spLocks noGrp="1"/>
          </p:cNvSpPr>
          <p:nvPr>
            <p:ph type="ftr" sz="quarter" idx="11"/>
          </p:nvPr>
        </p:nvSpPr>
        <p:spPr/>
        <p:txBody>
          <a:bodyPr/>
          <a:lstStyle/>
          <a:p>
            <a:r>
              <a:rPr lang="en-US"/>
              <a:t>WGClimate-10</a:t>
            </a:r>
            <a:endParaRPr lang="en-GB"/>
          </a:p>
        </p:txBody>
      </p:sp>
      <p:sp>
        <p:nvSpPr>
          <p:cNvPr id="6" name="Slide Number Placeholder 5">
            <a:extLst>
              <a:ext uri="{FF2B5EF4-FFF2-40B4-BE49-F238E27FC236}">
                <a16:creationId xmlns:a16="http://schemas.microsoft.com/office/drawing/2014/main" id="{4964AAA7-5D86-6347-8D5A-595226566F42}"/>
              </a:ext>
            </a:extLst>
          </p:cNvPr>
          <p:cNvSpPr>
            <a:spLocks noGrp="1"/>
          </p:cNvSpPr>
          <p:nvPr>
            <p:ph type="sldNum" sz="quarter" idx="12"/>
          </p:nvPr>
        </p:nvSpPr>
        <p:spPr/>
        <p:txBody>
          <a:bodyPr/>
          <a:lstStyle/>
          <a:p>
            <a:fld id="{08C3E809-4BE0-FF45-8A54-F386BF18E701}" type="slidenum">
              <a:rPr lang="en-GB" smtClean="0"/>
              <a:t>22</a:t>
            </a:fld>
            <a:endParaRPr lang="en-GB"/>
          </a:p>
        </p:txBody>
      </p:sp>
    </p:spTree>
    <p:extLst>
      <p:ext uri="{BB962C8B-B14F-4D97-AF65-F5344CB8AC3E}">
        <p14:creationId xmlns:p14="http://schemas.microsoft.com/office/powerpoint/2010/main" val="3516714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10B1ACD-AB0D-9541-866C-11363B4F14A2}"/>
              </a:ext>
            </a:extLst>
          </p:cNvPr>
          <p:cNvSpPr/>
          <p:nvPr/>
        </p:nvSpPr>
        <p:spPr>
          <a:xfrm>
            <a:off x="2286000" y="3645024"/>
            <a:ext cx="4572000" cy="461665"/>
          </a:xfrm>
          <a:prstGeom prst="rect">
            <a:avLst/>
          </a:prstGeom>
        </p:spPr>
        <p:txBody>
          <a:bodyPr>
            <a:spAutoFit/>
          </a:bodyPr>
          <a:lstStyle/>
          <a:p>
            <a:pPr algn="ctr"/>
            <a:r>
              <a:rPr lang="en-US" sz="2400" b="1" dirty="0">
                <a:solidFill>
                  <a:schemeClr val="bg1"/>
                </a:solidFill>
              </a:rPr>
              <a:t>http://</a:t>
            </a:r>
            <a:r>
              <a:rPr lang="en-US" sz="2400" b="1" dirty="0" err="1">
                <a:solidFill>
                  <a:schemeClr val="bg1"/>
                </a:solidFill>
              </a:rPr>
              <a:t>www.wmo.int</a:t>
            </a:r>
            <a:r>
              <a:rPr lang="en-US" sz="2400" b="1" dirty="0">
                <a:solidFill>
                  <a:schemeClr val="bg1"/>
                </a:solidFill>
              </a:rPr>
              <a:t>/sat</a:t>
            </a:r>
          </a:p>
        </p:txBody>
      </p:sp>
    </p:spTree>
    <p:extLst>
      <p:ext uri="{BB962C8B-B14F-4D97-AF65-F5344CB8AC3E}">
        <p14:creationId xmlns:p14="http://schemas.microsoft.com/office/powerpoint/2010/main" val="287069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EDBBAB-939C-FE44-8B23-30DEBA5B132F}"/>
              </a:ext>
            </a:extLst>
          </p:cNvPr>
          <p:cNvSpPr>
            <a:spLocks noGrp="1"/>
          </p:cNvSpPr>
          <p:nvPr>
            <p:ph type="dt" sz="half" idx="10"/>
          </p:nvPr>
        </p:nvSpPr>
        <p:spPr/>
        <p:txBody>
          <a:bodyPr/>
          <a:lstStyle/>
          <a:p>
            <a:r>
              <a:rPr lang="en-US" noProof="0"/>
              <a:t>20 March 2019</a:t>
            </a:r>
            <a:endParaRPr lang="en-GB" noProof="0"/>
          </a:p>
        </p:txBody>
      </p:sp>
      <p:sp>
        <p:nvSpPr>
          <p:cNvPr id="3" name="Fußzeilenplatzhalter 2">
            <a:extLst>
              <a:ext uri="{FF2B5EF4-FFF2-40B4-BE49-F238E27FC236}">
                <a16:creationId xmlns:a16="http://schemas.microsoft.com/office/drawing/2014/main" id="{B2FE3FD8-3D03-2C45-A63B-F3CB6039E875}"/>
              </a:ext>
            </a:extLst>
          </p:cNvPr>
          <p:cNvSpPr>
            <a:spLocks noGrp="1"/>
          </p:cNvSpPr>
          <p:nvPr>
            <p:ph type="ftr" sz="quarter" idx="11"/>
          </p:nvPr>
        </p:nvSpPr>
        <p:spPr/>
        <p:txBody>
          <a:bodyPr/>
          <a:lstStyle/>
          <a:p>
            <a:r>
              <a:rPr lang="en-US"/>
              <a:t>WGClimate-10</a:t>
            </a:r>
            <a:endParaRPr lang="en-GB"/>
          </a:p>
        </p:txBody>
      </p:sp>
      <p:sp>
        <p:nvSpPr>
          <p:cNvPr id="4" name="Foliennummernplatzhalter 3">
            <a:extLst>
              <a:ext uri="{FF2B5EF4-FFF2-40B4-BE49-F238E27FC236}">
                <a16:creationId xmlns:a16="http://schemas.microsoft.com/office/drawing/2014/main" id="{47E2F3C7-91DD-E54F-AD74-80FD376121A0}"/>
              </a:ext>
            </a:extLst>
          </p:cNvPr>
          <p:cNvSpPr>
            <a:spLocks noGrp="1"/>
          </p:cNvSpPr>
          <p:nvPr>
            <p:ph type="sldNum" sz="quarter" idx="12"/>
          </p:nvPr>
        </p:nvSpPr>
        <p:spPr/>
        <p:txBody>
          <a:bodyPr/>
          <a:lstStyle/>
          <a:p>
            <a:fld id="{08C3E809-4BE0-FF45-8A54-F386BF18E701}" type="slidenum">
              <a:rPr lang="en-GB" smtClean="0"/>
              <a:t>3</a:t>
            </a:fld>
            <a:endParaRPr lang="en-GB"/>
          </a:p>
        </p:txBody>
      </p:sp>
      <p:sp>
        <p:nvSpPr>
          <p:cNvPr id="5" name="Textfeld 4">
            <a:extLst>
              <a:ext uri="{FF2B5EF4-FFF2-40B4-BE49-F238E27FC236}">
                <a16:creationId xmlns:a16="http://schemas.microsoft.com/office/drawing/2014/main" id="{0A9E4954-CC14-9545-9538-EB69A7D39078}"/>
              </a:ext>
            </a:extLst>
          </p:cNvPr>
          <p:cNvSpPr txBox="1"/>
          <p:nvPr/>
        </p:nvSpPr>
        <p:spPr>
          <a:xfrm>
            <a:off x="16091" y="2705725"/>
            <a:ext cx="9144000" cy="1446550"/>
          </a:xfrm>
          <a:prstGeom prst="rect">
            <a:avLst/>
          </a:prstGeom>
          <a:noFill/>
        </p:spPr>
        <p:txBody>
          <a:bodyPr wrap="square" rtlCol="0">
            <a:spAutoFit/>
          </a:bodyPr>
          <a:lstStyle/>
          <a:p>
            <a:pPr algn="ctr"/>
            <a:r>
              <a:rPr lang="en-GB" sz="4400" b="1" dirty="0">
                <a:solidFill>
                  <a:schemeClr val="accent1"/>
                </a:solidFill>
                <a:latin typeface="+mj-lt"/>
              </a:rPr>
              <a:t>I. Climate Architecture</a:t>
            </a:r>
            <a:br>
              <a:rPr lang="en-GB" sz="4400" b="1" dirty="0">
                <a:solidFill>
                  <a:schemeClr val="accent1"/>
                </a:solidFill>
                <a:latin typeface="+mj-lt"/>
              </a:rPr>
            </a:br>
            <a:r>
              <a:rPr lang="en-GB" sz="4400" b="1" dirty="0">
                <a:solidFill>
                  <a:schemeClr val="accent1"/>
                </a:solidFill>
                <a:latin typeface="+mj-lt"/>
              </a:rPr>
              <a:t>Background</a:t>
            </a:r>
          </a:p>
        </p:txBody>
      </p:sp>
    </p:spTree>
    <p:extLst>
      <p:ext uri="{BB962C8B-B14F-4D97-AF65-F5344CB8AC3E}">
        <p14:creationId xmlns:p14="http://schemas.microsoft.com/office/powerpoint/2010/main" val="220158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B14F650-35F8-5543-80AF-5B4BF05DFBEE}"/>
              </a:ext>
            </a:extLst>
          </p:cNvPr>
          <p:cNvSpPr>
            <a:spLocks noGrp="1"/>
          </p:cNvSpPr>
          <p:nvPr>
            <p:ph idx="1"/>
          </p:nvPr>
        </p:nvSpPr>
        <p:spPr/>
        <p:txBody>
          <a:bodyPr/>
          <a:lstStyle/>
          <a:p>
            <a:r>
              <a:rPr lang="en-GB" dirty="0"/>
              <a:t>Discussions on the development of an “Architecture for Climate Monitoring from Space” were initiated by Jim </a:t>
            </a:r>
            <a:r>
              <a:rPr lang="en-GB" dirty="0" err="1"/>
              <a:t>Purdom</a:t>
            </a:r>
            <a:r>
              <a:rPr lang="en-GB" dirty="0"/>
              <a:t> and </a:t>
            </a:r>
            <a:r>
              <a:rPr lang="en-GB" dirty="0" err="1"/>
              <a:t>Tillmann</a:t>
            </a:r>
            <a:r>
              <a:rPr lang="en-GB" dirty="0"/>
              <a:t> Mohr around 2005-2009</a:t>
            </a:r>
          </a:p>
          <a:p>
            <a:r>
              <a:rPr lang="en-GB" dirty="0"/>
              <a:t>Aimed to engage “R&amp;D space agencies” in the same way as operational space agencies were engaged in weather monitoring</a:t>
            </a:r>
          </a:p>
          <a:p>
            <a:r>
              <a:rPr lang="en-GB" dirty="0"/>
              <a:t>Led to Resolution 19 (Cg-XVI) of World Meteorological Congress in 2011</a:t>
            </a:r>
          </a:p>
          <a:p>
            <a:endParaRPr lang="en-GB" dirty="0"/>
          </a:p>
        </p:txBody>
      </p:sp>
      <p:sp>
        <p:nvSpPr>
          <p:cNvPr id="3" name="Titel 2">
            <a:extLst>
              <a:ext uri="{FF2B5EF4-FFF2-40B4-BE49-F238E27FC236}">
                <a16:creationId xmlns:a16="http://schemas.microsoft.com/office/drawing/2014/main" id="{7C47557F-43D8-3A47-BB6F-B61764BA42B3}"/>
              </a:ext>
            </a:extLst>
          </p:cNvPr>
          <p:cNvSpPr>
            <a:spLocks noGrp="1"/>
          </p:cNvSpPr>
          <p:nvPr>
            <p:ph type="title"/>
          </p:nvPr>
        </p:nvSpPr>
        <p:spPr/>
        <p:txBody>
          <a:bodyPr/>
          <a:lstStyle/>
          <a:p>
            <a:r>
              <a:rPr lang="en-GB"/>
              <a:t>Background</a:t>
            </a:r>
          </a:p>
        </p:txBody>
      </p:sp>
      <p:sp>
        <p:nvSpPr>
          <p:cNvPr id="4" name="Datumsplatzhalter 3">
            <a:extLst>
              <a:ext uri="{FF2B5EF4-FFF2-40B4-BE49-F238E27FC236}">
                <a16:creationId xmlns:a16="http://schemas.microsoft.com/office/drawing/2014/main" id="{BC28B1A6-1913-3E48-A2B2-3BEA906C0832}"/>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B296E743-F12C-1845-A36F-AFBC56988F8D}"/>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E7F3DF6E-B28B-0E45-8813-B88F20CADDDB}"/>
              </a:ext>
            </a:extLst>
          </p:cNvPr>
          <p:cNvSpPr>
            <a:spLocks noGrp="1"/>
          </p:cNvSpPr>
          <p:nvPr>
            <p:ph type="sldNum" sz="quarter" idx="12"/>
          </p:nvPr>
        </p:nvSpPr>
        <p:spPr/>
        <p:txBody>
          <a:bodyPr/>
          <a:lstStyle/>
          <a:p>
            <a:fld id="{08C3E809-4BE0-FF45-8A54-F386BF18E701}" type="slidenum">
              <a:rPr lang="en-GB" smtClean="0"/>
              <a:t>4</a:t>
            </a:fld>
            <a:endParaRPr lang="en-GB"/>
          </a:p>
        </p:txBody>
      </p:sp>
    </p:spTree>
    <p:extLst>
      <p:ext uri="{BB962C8B-B14F-4D97-AF65-F5344CB8AC3E}">
        <p14:creationId xmlns:p14="http://schemas.microsoft.com/office/powerpoint/2010/main" val="314804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2C1FAFA-7105-9443-AA15-DDF4C43C50D3}"/>
              </a:ext>
            </a:extLst>
          </p:cNvPr>
          <p:cNvSpPr>
            <a:spLocks noGrp="1"/>
          </p:cNvSpPr>
          <p:nvPr>
            <p:ph idx="1"/>
          </p:nvPr>
        </p:nvSpPr>
        <p:spPr>
          <a:xfrm>
            <a:off x="4819233" y="1087317"/>
            <a:ext cx="4114800" cy="5328593"/>
          </a:xfrm>
        </p:spPr>
        <p:txBody>
          <a:bodyPr>
            <a:normAutofit fontScale="77500" lnSpcReduction="20000"/>
          </a:bodyPr>
          <a:lstStyle/>
          <a:p>
            <a:pPr marL="0" indent="0">
              <a:spcAft>
                <a:spcPts val="1200"/>
              </a:spcAft>
              <a:buNone/>
            </a:pPr>
            <a:r>
              <a:rPr lang="en-GB" dirty="0"/>
              <a:t>WMO Resolution 19 (Cg-XVI) of 2011, requested WMO to</a:t>
            </a:r>
          </a:p>
          <a:p>
            <a:pPr>
              <a:spcAft>
                <a:spcPts val="1200"/>
              </a:spcAft>
            </a:pPr>
            <a:r>
              <a:rPr lang="en-GB" dirty="0"/>
              <a:t>“to develop an architecture ... for climate monitoring </a:t>
            </a:r>
            <a:r>
              <a:rPr lang="en-GB" dirty="0">
                <a:highlight>
                  <a:srgbClr val="FFFF00"/>
                </a:highlight>
              </a:rPr>
              <a:t>as a component of the future WIGOS and GFCS</a:t>
            </a:r>
            <a:r>
              <a:rPr lang="en-GB" dirty="0"/>
              <a:t>, for consideration by Congress”,</a:t>
            </a:r>
          </a:p>
          <a:p>
            <a:pPr>
              <a:spcAft>
                <a:spcPts val="1200"/>
              </a:spcAft>
            </a:pPr>
            <a:r>
              <a:rPr lang="en-GB" dirty="0"/>
              <a:t>as a “major initiative of the WMO Space Programme”, and</a:t>
            </a:r>
          </a:p>
          <a:p>
            <a:r>
              <a:rPr lang="en-GB" dirty="0"/>
              <a:t>“in coordination with satellite operators, CEOS, CGMS, GCOS, GEO and WCRP”. </a:t>
            </a:r>
          </a:p>
        </p:txBody>
      </p:sp>
      <p:sp>
        <p:nvSpPr>
          <p:cNvPr id="3" name="Titel 2">
            <a:extLst>
              <a:ext uri="{FF2B5EF4-FFF2-40B4-BE49-F238E27FC236}">
                <a16:creationId xmlns:a16="http://schemas.microsoft.com/office/drawing/2014/main" id="{E0C7869A-72EE-2E42-B4E3-C960744D8942}"/>
              </a:ext>
            </a:extLst>
          </p:cNvPr>
          <p:cNvSpPr>
            <a:spLocks noGrp="1"/>
          </p:cNvSpPr>
          <p:nvPr>
            <p:ph type="title"/>
          </p:nvPr>
        </p:nvSpPr>
        <p:spPr/>
        <p:txBody>
          <a:bodyPr/>
          <a:lstStyle/>
          <a:p>
            <a:r>
              <a:rPr lang="en-GB" dirty="0"/>
              <a:t>Resolution 19 (Cg-XVI)</a:t>
            </a:r>
          </a:p>
        </p:txBody>
      </p:sp>
      <p:sp>
        <p:nvSpPr>
          <p:cNvPr id="4" name="Datumsplatzhalter 3">
            <a:extLst>
              <a:ext uri="{FF2B5EF4-FFF2-40B4-BE49-F238E27FC236}">
                <a16:creationId xmlns:a16="http://schemas.microsoft.com/office/drawing/2014/main" id="{1C18AD47-C015-6046-B579-3C72CE3B13F0}"/>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3AEFB5F0-C404-9141-A5CF-44B88B7F143A}"/>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DF6C5B1B-4586-C048-AC70-4D1707FE4D59}"/>
              </a:ext>
            </a:extLst>
          </p:cNvPr>
          <p:cNvSpPr>
            <a:spLocks noGrp="1"/>
          </p:cNvSpPr>
          <p:nvPr>
            <p:ph type="sldNum" sz="quarter" idx="12"/>
          </p:nvPr>
        </p:nvSpPr>
        <p:spPr/>
        <p:txBody>
          <a:bodyPr/>
          <a:lstStyle/>
          <a:p>
            <a:fld id="{08C3E809-4BE0-FF45-8A54-F386BF18E701}" type="slidenum">
              <a:rPr lang="en-GB" smtClean="0"/>
              <a:t>5</a:t>
            </a:fld>
            <a:endParaRPr lang="en-GB"/>
          </a:p>
        </p:txBody>
      </p:sp>
      <p:pic>
        <p:nvPicPr>
          <p:cNvPr id="7" name="Grafik 6">
            <a:extLst>
              <a:ext uri="{FF2B5EF4-FFF2-40B4-BE49-F238E27FC236}">
                <a16:creationId xmlns:a16="http://schemas.microsoft.com/office/drawing/2014/main" id="{EA4C582E-D974-4D4D-A5CB-3916D3189593}"/>
              </a:ext>
            </a:extLst>
          </p:cNvPr>
          <p:cNvPicPr>
            <a:picLocks noChangeAspect="1"/>
          </p:cNvPicPr>
          <p:nvPr/>
        </p:nvPicPr>
        <p:blipFill>
          <a:blip r:embed="rId3"/>
          <a:stretch>
            <a:fillRect/>
          </a:stretch>
        </p:blipFill>
        <p:spPr>
          <a:xfrm>
            <a:off x="611560" y="1067671"/>
            <a:ext cx="4117990" cy="5329163"/>
          </a:xfrm>
          <a:prstGeom prst="rect">
            <a:avLst/>
          </a:prstGeom>
          <a:ln w="12700">
            <a:solidFill>
              <a:schemeClr val="tx1"/>
            </a:solidFill>
          </a:ln>
        </p:spPr>
      </p:pic>
    </p:spTree>
    <p:extLst>
      <p:ext uri="{BB962C8B-B14F-4D97-AF65-F5344CB8AC3E}">
        <p14:creationId xmlns:p14="http://schemas.microsoft.com/office/powerpoint/2010/main" val="243681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9600F75-C8FE-1E4E-AD89-A963C23A11C5}"/>
              </a:ext>
            </a:extLst>
          </p:cNvPr>
          <p:cNvSpPr>
            <a:spLocks noGrp="1"/>
          </p:cNvSpPr>
          <p:nvPr>
            <p:ph idx="1"/>
          </p:nvPr>
        </p:nvSpPr>
        <p:spPr/>
        <p:txBody>
          <a:bodyPr>
            <a:normAutofit/>
          </a:bodyPr>
          <a:lstStyle/>
          <a:p>
            <a:r>
              <a:rPr lang="en-GB" sz="2400"/>
              <a:t>A Concept Document was annexed to the resolution, describing the key-components of an end-to-end architecture</a:t>
            </a:r>
          </a:p>
        </p:txBody>
      </p:sp>
      <p:sp>
        <p:nvSpPr>
          <p:cNvPr id="3" name="Titel 2">
            <a:extLst>
              <a:ext uri="{FF2B5EF4-FFF2-40B4-BE49-F238E27FC236}">
                <a16:creationId xmlns:a16="http://schemas.microsoft.com/office/drawing/2014/main" id="{162A18F2-DFF3-7F4E-B632-60F61C3CFA47}"/>
              </a:ext>
            </a:extLst>
          </p:cNvPr>
          <p:cNvSpPr>
            <a:spLocks noGrp="1"/>
          </p:cNvSpPr>
          <p:nvPr>
            <p:ph type="title"/>
          </p:nvPr>
        </p:nvSpPr>
        <p:spPr/>
        <p:txBody>
          <a:bodyPr/>
          <a:lstStyle/>
          <a:p>
            <a:r>
              <a:rPr lang="en-GB" dirty="0"/>
              <a:t>Res 19 (Cg-XVI) Concept Document</a:t>
            </a:r>
          </a:p>
        </p:txBody>
      </p:sp>
      <p:sp>
        <p:nvSpPr>
          <p:cNvPr id="4" name="Datumsplatzhalter 3">
            <a:extLst>
              <a:ext uri="{FF2B5EF4-FFF2-40B4-BE49-F238E27FC236}">
                <a16:creationId xmlns:a16="http://schemas.microsoft.com/office/drawing/2014/main" id="{B0CF1AEB-463D-964F-B3D8-ACCEA7AED2BB}"/>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4DD0EB4C-4DA4-D64A-9A24-21C21CB26356}"/>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3DEEA0CC-F582-0749-8E5C-DB0AFD3F2C14}"/>
              </a:ext>
            </a:extLst>
          </p:cNvPr>
          <p:cNvSpPr>
            <a:spLocks noGrp="1"/>
          </p:cNvSpPr>
          <p:nvPr>
            <p:ph type="sldNum" sz="quarter" idx="12"/>
          </p:nvPr>
        </p:nvSpPr>
        <p:spPr/>
        <p:txBody>
          <a:bodyPr/>
          <a:lstStyle/>
          <a:p>
            <a:fld id="{08C3E809-4BE0-FF45-8A54-F386BF18E701}" type="slidenum">
              <a:rPr lang="en-GB" smtClean="0"/>
              <a:t>6</a:t>
            </a:fld>
            <a:endParaRPr lang="en-GB"/>
          </a:p>
        </p:txBody>
      </p:sp>
      <p:pic>
        <p:nvPicPr>
          <p:cNvPr id="7" name="Grafik 6">
            <a:extLst>
              <a:ext uri="{FF2B5EF4-FFF2-40B4-BE49-F238E27FC236}">
                <a16:creationId xmlns:a16="http://schemas.microsoft.com/office/drawing/2014/main" id="{98B266EA-8B4D-3344-8FDC-CDE8579C216C}"/>
              </a:ext>
            </a:extLst>
          </p:cNvPr>
          <p:cNvPicPr>
            <a:picLocks noChangeAspect="1"/>
          </p:cNvPicPr>
          <p:nvPr/>
        </p:nvPicPr>
        <p:blipFill>
          <a:blip r:embed="rId2"/>
          <a:stretch>
            <a:fillRect/>
          </a:stretch>
        </p:blipFill>
        <p:spPr>
          <a:xfrm>
            <a:off x="1835696" y="2025942"/>
            <a:ext cx="5472608" cy="4393601"/>
          </a:xfrm>
          <a:prstGeom prst="rect">
            <a:avLst/>
          </a:prstGeom>
        </p:spPr>
      </p:pic>
    </p:spTree>
    <p:extLst>
      <p:ext uri="{BB962C8B-B14F-4D97-AF65-F5344CB8AC3E}">
        <p14:creationId xmlns:p14="http://schemas.microsoft.com/office/powerpoint/2010/main" val="337618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230E3E-195B-F341-A413-C7A744BED948}"/>
              </a:ext>
            </a:extLst>
          </p:cNvPr>
          <p:cNvSpPr>
            <a:spLocks noGrp="1"/>
          </p:cNvSpPr>
          <p:nvPr>
            <p:ph idx="1"/>
          </p:nvPr>
        </p:nvSpPr>
        <p:spPr/>
        <p:txBody>
          <a:bodyPr>
            <a:normAutofit fontScale="92500" lnSpcReduction="20000"/>
          </a:bodyPr>
          <a:lstStyle/>
          <a:p>
            <a:r>
              <a:rPr lang="en-GB" dirty="0"/>
              <a:t>2011: Report on “Strategy Towards an Architecture for Climate Monitoring from Space” (CEOS, CGMS, WMO)</a:t>
            </a:r>
          </a:p>
          <a:p>
            <a:r>
              <a:rPr lang="en-GB" dirty="0"/>
              <a:t>2013: Establishment of CEOS-CGMS Working Group on Climate (</a:t>
            </a:r>
            <a:r>
              <a:rPr lang="en-GB" dirty="0" err="1"/>
              <a:t>WGClimate</a:t>
            </a:r>
            <a:r>
              <a:rPr lang="en-GB" dirty="0"/>
              <a:t>)</a:t>
            </a:r>
          </a:p>
          <a:p>
            <a:r>
              <a:rPr lang="en-GB" dirty="0"/>
              <a:t>2015: Report on “Satellite for Climate Services: Case Studies for Establishing an Architecture for Climate Monitoring from Space”</a:t>
            </a:r>
          </a:p>
          <a:p>
            <a:r>
              <a:rPr lang="en-GB" dirty="0"/>
              <a:t>First CEOS-CGMS Inventory of Essential Climate Variables (ECVs)</a:t>
            </a:r>
          </a:p>
          <a:p>
            <a:r>
              <a:rPr lang="en-GB" dirty="0"/>
              <a:t>OSCAR/Space listing relevant EO satellites/missions for gap analysis</a:t>
            </a:r>
          </a:p>
          <a:p>
            <a:pPr lvl="1"/>
            <a:endParaRPr lang="en-GB" dirty="0"/>
          </a:p>
          <a:p>
            <a:pPr lvl="1"/>
            <a:endParaRPr lang="en-GB" dirty="0"/>
          </a:p>
        </p:txBody>
      </p:sp>
      <p:sp>
        <p:nvSpPr>
          <p:cNvPr id="3" name="Titel 2">
            <a:extLst>
              <a:ext uri="{FF2B5EF4-FFF2-40B4-BE49-F238E27FC236}">
                <a16:creationId xmlns:a16="http://schemas.microsoft.com/office/drawing/2014/main" id="{0CD458CD-494A-F844-B071-0EC629078798}"/>
              </a:ext>
            </a:extLst>
          </p:cNvPr>
          <p:cNvSpPr>
            <a:spLocks noGrp="1"/>
          </p:cNvSpPr>
          <p:nvPr>
            <p:ph type="title"/>
          </p:nvPr>
        </p:nvSpPr>
        <p:spPr/>
        <p:txBody>
          <a:bodyPr/>
          <a:lstStyle/>
          <a:p>
            <a:r>
              <a:rPr lang="en-GB" dirty="0"/>
              <a:t>Achievements 2011-2015</a:t>
            </a:r>
          </a:p>
        </p:txBody>
      </p:sp>
      <p:sp>
        <p:nvSpPr>
          <p:cNvPr id="4" name="Datumsplatzhalter 3">
            <a:extLst>
              <a:ext uri="{FF2B5EF4-FFF2-40B4-BE49-F238E27FC236}">
                <a16:creationId xmlns:a16="http://schemas.microsoft.com/office/drawing/2014/main" id="{321439D1-1B3F-3A44-B9B9-3135E53C5202}"/>
              </a:ext>
            </a:extLst>
          </p:cNvPr>
          <p:cNvSpPr>
            <a:spLocks noGrp="1"/>
          </p:cNvSpPr>
          <p:nvPr>
            <p:ph type="dt" sz="half" idx="10"/>
          </p:nvPr>
        </p:nvSpPr>
        <p:spPr/>
        <p:txBody>
          <a:bodyPr/>
          <a:lstStyle/>
          <a:p>
            <a:r>
              <a:rPr lang="en-US" noProof="0" dirty="0"/>
              <a:t>20 March 2019</a:t>
            </a:r>
            <a:endParaRPr lang="en-GB" noProof="0" dirty="0"/>
          </a:p>
        </p:txBody>
      </p:sp>
      <p:sp>
        <p:nvSpPr>
          <p:cNvPr id="5" name="Fußzeilenplatzhalter 4">
            <a:extLst>
              <a:ext uri="{FF2B5EF4-FFF2-40B4-BE49-F238E27FC236}">
                <a16:creationId xmlns:a16="http://schemas.microsoft.com/office/drawing/2014/main" id="{17C6E57B-D4C1-6E4A-9A5A-D36681971169}"/>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A6799F33-FF52-FA42-B6C9-2C4D9FEDC8EF}"/>
              </a:ext>
            </a:extLst>
          </p:cNvPr>
          <p:cNvSpPr>
            <a:spLocks noGrp="1"/>
          </p:cNvSpPr>
          <p:nvPr>
            <p:ph type="sldNum" sz="quarter" idx="12"/>
          </p:nvPr>
        </p:nvSpPr>
        <p:spPr/>
        <p:txBody>
          <a:bodyPr/>
          <a:lstStyle/>
          <a:p>
            <a:fld id="{08C3E809-4BE0-FF45-8A54-F386BF18E701}" type="slidenum">
              <a:rPr lang="en-GB" smtClean="0"/>
              <a:t>7</a:t>
            </a:fld>
            <a:endParaRPr lang="en-GB"/>
          </a:p>
        </p:txBody>
      </p:sp>
    </p:spTree>
    <p:extLst>
      <p:ext uri="{BB962C8B-B14F-4D97-AF65-F5344CB8AC3E}">
        <p14:creationId xmlns:p14="http://schemas.microsoft.com/office/powerpoint/2010/main" val="230071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40086B-E0DD-B44E-85E7-822C3F4718B3}"/>
              </a:ext>
            </a:extLst>
          </p:cNvPr>
          <p:cNvSpPr>
            <a:spLocks noGrp="1"/>
          </p:cNvSpPr>
          <p:nvPr>
            <p:ph idx="1"/>
          </p:nvPr>
        </p:nvSpPr>
        <p:spPr>
          <a:xfrm>
            <a:off x="457200" y="1124745"/>
            <a:ext cx="4186808" cy="3960440"/>
          </a:xfrm>
        </p:spPr>
        <p:txBody>
          <a:bodyPr>
            <a:normAutofit lnSpcReduction="10000"/>
          </a:bodyPr>
          <a:lstStyle/>
          <a:p>
            <a:r>
              <a:rPr lang="en-GB" dirty="0"/>
              <a:t>Strategy Towards an Architecture for Climate Monitoring from Space (2013)</a:t>
            </a:r>
          </a:p>
          <a:p>
            <a:pPr lvl="1"/>
            <a:r>
              <a:rPr lang="en-GB" dirty="0"/>
              <a:t>Terminology</a:t>
            </a:r>
          </a:p>
          <a:p>
            <a:pPr lvl="1"/>
            <a:r>
              <a:rPr lang="en-GB" dirty="0"/>
              <a:t>Logical View</a:t>
            </a:r>
          </a:p>
          <a:p>
            <a:pPr lvl="1"/>
            <a:r>
              <a:rPr lang="en-GB" dirty="0"/>
              <a:t>Implementation Roadmap</a:t>
            </a:r>
          </a:p>
          <a:p>
            <a:endParaRPr lang="en-GB" dirty="0"/>
          </a:p>
        </p:txBody>
      </p:sp>
      <p:sp>
        <p:nvSpPr>
          <p:cNvPr id="3" name="Titel 2">
            <a:extLst>
              <a:ext uri="{FF2B5EF4-FFF2-40B4-BE49-F238E27FC236}">
                <a16:creationId xmlns:a16="http://schemas.microsoft.com/office/drawing/2014/main" id="{121CD954-5281-EC4C-9472-ED30B47EF8C4}"/>
              </a:ext>
            </a:extLst>
          </p:cNvPr>
          <p:cNvSpPr>
            <a:spLocks noGrp="1"/>
          </p:cNvSpPr>
          <p:nvPr>
            <p:ph type="title"/>
          </p:nvPr>
        </p:nvSpPr>
        <p:spPr/>
        <p:txBody>
          <a:bodyPr/>
          <a:lstStyle/>
          <a:p>
            <a:r>
              <a:rPr lang="en-GB"/>
              <a:t>Climate Monitoring Architecture</a:t>
            </a:r>
          </a:p>
        </p:txBody>
      </p:sp>
      <p:sp>
        <p:nvSpPr>
          <p:cNvPr id="4" name="Datumsplatzhalter 3">
            <a:extLst>
              <a:ext uri="{FF2B5EF4-FFF2-40B4-BE49-F238E27FC236}">
                <a16:creationId xmlns:a16="http://schemas.microsoft.com/office/drawing/2014/main" id="{084E100A-2A2D-F942-8060-731BD18A6E93}"/>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BA08BDC1-F507-D94E-8BC4-27FEB79A4F2A}"/>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2362E3CC-E2CB-8C42-916C-1DF56B55A962}"/>
              </a:ext>
            </a:extLst>
          </p:cNvPr>
          <p:cNvSpPr>
            <a:spLocks noGrp="1"/>
          </p:cNvSpPr>
          <p:nvPr>
            <p:ph type="sldNum" sz="quarter" idx="12"/>
          </p:nvPr>
        </p:nvSpPr>
        <p:spPr/>
        <p:txBody>
          <a:bodyPr/>
          <a:lstStyle/>
          <a:p>
            <a:fld id="{08C3E809-4BE0-FF45-8A54-F386BF18E701}" type="slidenum">
              <a:rPr lang="en-GB" smtClean="0"/>
              <a:t>8</a:t>
            </a:fld>
            <a:endParaRPr lang="en-GB"/>
          </a:p>
        </p:txBody>
      </p:sp>
      <p:pic>
        <p:nvPicPr>
          <p:cNvPr id="7" name="Grafik 6">
            <a:extLst>
              <a:ext uri="{FF2B5EF4-FFF2-40B4-BE49-F238E27FC236}">
                <a16:creationId xmlns:a16="http://schemas.microsoft.com/office/drawing/2014/main" id="{7624671C-12C9-1649-A1A1-8BFD1412D55C}"/>
              </a:ext>
            </a:extLst>
          </p:cNvPr>
          <p:cNvPicPr>
            <a:picLocks noChangeAspect="1"/>
          </p:cNvPicPr>
          <p:nvPr/>
        </p:nvPicPr>
        <p:blipFill>
          <a:blip r:embed="rId2"/>
          <a:stretch>
            <a:fillRect/>
          </a:stretch>
        </p:blipFill>
        <p:spPr>
          <a:xfrm>
            <a:off x="4900630" y="1174212"/>
            <a:ext cx="3722666" cy="5279126"/>
          </a:xfrm>
          <a:prstGeom prst="rect">
            <a:avLst/>
          </a:prstGeom>
          <a:ln>
            <a:solidFill>
              <a:schemeClr val="tx1"/>
            </a:solidFill>
          </a:ln>
        </p:spPr>
      </p:pic>
      <p:pic>
        <p:nvPicPr>
          <p:cNvPr id="8" name="Grafik 1">
            <a:extLst>
              <a:ext uri="{FF2B5EF4-FFF2-40B4-BE49-F238E27FC236}">
                <a16:creationId xmlns:a16="http://schemas.microsoft.com/office/drawing/2014/main" id="{CC456ABE-0A6A-9A4E-8628-6F86C2A0EC16}"/>
              </a:ext>
            </a:extLst>
          </p:cNvPr>
          <p:cNvPicPr>
            <a:picLocks noChangeAspect="1"/>
          </p:cNvPicPr>
          <p:nvPr/>
        </p:nvPicPr>
        <p:blipFill>
          <a:blip r:embed="rId3"/>
          <a:stretch>
            <a:fillRect/>
          </a:stretch>
        </p:blipFill>
        <p:spPr>
          <a:xfrm>
            <a:off x="560952" y="4797152"/>
            <a:ext cx="4083056" cy="1550896"/>
          </a:xfrm>
          <a:prstGeom prst="rect">
            <a:avLst/>
          </a:prstGeom>
        </p:spPr>
      </p:pic>
    </p:spTree>
    <p:extLst>
      <p:ext uri="{BB962C8B-B14F-4D97-AF65-F5344CB8AC3E}">
        <p14:creationId xmlns:p14="http://schemas.microsoft.com/office/powerpoint/2010/main" val="334676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7BB1E61-F5CA-794E-BBF7-6669EEDF1015}"/>
              </a:ext>
            </a:extLst>
          </p:cNvPr>
          <p:cNvSpPr>
            <a:spLocks noGrp="1"/>
          </p:cNvSpPr>
          <p:nvPr>
            <p:ph idx="1"/>
          </p:nvPr>
        </p:nvSpPr>
        <p:spPr/>
        <p:txBody>
          <a:bodyPr>
            <a:normAutofit fontScale="62500" lnSpcReduction="20000"/>
          </a:bodyPr>
          <a:lstStyle/>
          <a:p>
            <a:pPr marL="0" indent="0">
              <a:spcAft>
                <a:spcPts val="600"/>
              </a:spcAft>
              <a:buNone/>
            </a:pPr>
            <a:r>
              <a:rPr lang="en"/>
              <a:t>World Meteorological Congress Cg-17 (2015)</a:t>
            </a:r>
          </a:p>
          <a:p>
            <a:pPr>
              <a:spcAft>
                <a:spcPts val="600"/>
              </a:spcAft>
            </a:pPr>
            <a:r>
              <a:rPr lang="en"/>
              <a:t>4.2.2.23 </a:t>
            </a:r>
            <a:r>
              <a:rPr lang="en">
                <a:highlight>
                  <a:srgbClr val="FFFF00"/>
                </a:highlight>
              </a:rPr>
              <a:t>Congress underlined the importance of the continued development of the Architecture for Climate Monitoring from Space </a:t>
            </a:r>
            <a:r>
              <a:rPr lang="en"/>
              <a:t>as a key WIGOS contribution to GFCS Observation and Monitoring component, and it requested the Executive Council and ICG-WIGOS to actively monitor and coordinate this development. Congress noted that WMO is an active member of the joint working group on climate established by CEOS and CGMS, with the major responsibilities for coordinating the development of the physical Architecture for Climate Monitoring from Space in the partnership with all relevant space agencies and satellite operators. </a:t>
            </a:r>
          </a:p>
          <a:p>
            <a:r>
              <a:rPr lang="en"/>
              <a:t>4.2.4.16 As suggested by the Consultative Meetings on High-level Policy on Satellite Matters, Congress underscored the need for the satellite operators and the Secretariat to pursue the development of the Architecture for Climate Monitoring from Space </a:t>
            </a:r>
            <a:r>
              <a:rPr lang="en">
                <a:highlight>
                  <a:srgbClr val="FFFF00"/>
                </a:highlight>
              </a:rPr>
              <a:t>with a view to ensure seamless continuity of climate monitoring satellite </a:t>
            </a:r>
            <a:r>
              <a:rPr lang="en" err="1">
                <a:highlight>
                  <a:srgbClr val="FFFF00"/>
                </a:highlight>
              </a:rPr>
              <a:t>programmes</a:t>
            </a:r>
            <a:r>
              <a:rPr lang="en"/>
              <a:t>, </a:t>
            </a:r>
            <a:r>
              <a:rPr lang="en">
                <a:highlight>
                  <a:srgbClr val="FFFF00"/>
                </a:highlight>
              </a:rPr>
              <a:t>comparability of measurements, provisions for continuity and contingency, and traceability to reference standards. </a:t>
            </a:r>
            <a:r>
              <a:rPr lang="en"/>
              <a:t>Congress further encouraged satellite operators to pursue a dialogue with WCRP and GCOS in order to address the grand science challenges of WCRP in an end-to-end integrated approach. </a:t>
            </a:r>
          </a:p>
        </p:txBody>
      </p:sp>
      <p:sp>
        <p:nvSpPr>
          <p:cNvPr id="3" name="Titel 2">
            <a:extLst>
              <a:ext uri="{FF2B5EF4-FFF2-40B4-BE49-F238E27FC236}">
                <a16:creationId xmlns:a16="http://schemas.microsoft.com/office/drawing/2014/main" id="{12481E90-3BB9-074F-959A-6F9D15AAA0E8}"/>
              </a:ext>
            </a:extLst>
          </p:cNvPr>
          <p:cNvSpPr>
            <a:spLocks noGrp="1"/>
          </p:cNvSpPr>
          <p:nvPr>
            <p:ph type="title"/>
          </p:nvPr>
        </p:nvSpPr>
        <p:spPr/>
        <p:txBody>
          <a:bodyPr/>
          <a:lstStyle/>
          <a:p>
            <a:r>
              <a:rPr lang="en-GB" dirty="0"/>
              <a:t>Cg-XVII in 2015</a:t>
            </a:r>
          </a:p>
        </p:txBody>
      </p:sp>
      <p:sp>
        <p:nvSpPr>
          <p:cNvPr id="4" name="Datumsplatzhalter 3">
            <a:extLst>
              <a:ext uri="{FF2B5EF4-FFF2-40B4-BE49-F238E27FC236}">
                <a16:creationId xmlns:a16="http://schemas.microsoft.com/office/drawing/2014/main" id="{FBF3EF14-9012-6B4F-88A5-5C676FBF2FC9}"/>
              </a:ext>
            </a:extLst>
          </p:cNvPr>
          <p:cNvSpPr>
            <a:spLocks noGrp="1"/>
          </p:cNvSpPr>
          <p:nvPr>
            <p:ph type="dt" sz="half" idx="10"/>
          </p:nvPr>
        </p:nvSpPr>
        <p:spPr/>
        <p:txBody>
          <a:bodyPr/>
          <a:lstStyle/>
          <a:p>
            <a:r>
              <a:rPr lang="en-US" noProof="0"/>
              <a:t>20 March 2019</a:t>
            </a:r>
            <a:endParaRPr lang="en-GB" noProof="0"/>
          </a:p>
        </p:txBody>
      </p:sp>
      <p:sp>
        <p:nvSpPr>
          <p:cNvPr id="5" name="Fußzeilenplatzhalter 4">
            <a:extLst>
              <a:ext uri="{FF2B5EF4-FFF2-40B4-BE49-F238E27FC236}">
                <a16:creationId xmlns:a16="http://schemas.microsoft.com/office/drawing/2014/main" id="{58E457A9-2531-C045-B854-86BDF856AC65}"/>
              </a:ext>
            </a:extLst>
          </p:cNvPr>
          <p:cNvSpPr>
            <a:spLocks noGrp="1"/>
          </p:cNvSpPr>
          <p:nvPr>
            <p:ph type="ftr" sz="quarter" idx="11"/>
          </p:nvPr>
        </p:nvSpPr>
        <p:spPr/>
        <p:txBody>
          <a:bodyPr/>
          <a:lstStyle/>
          <a:p>
            <a:r>
              <a:rPr lang="en-US"/>
              <a:t>WGClimate-10</a:t>
            </a:r>
            <a:endParaRPr lang="en-GB"/>
          </a:p>
        </p:txBody>
      </p:sp>
      <p:sp>
        <p:nvSpPr>
          <p:cNvPr id="6" name="Foliennummernplatzhalter 5">
            <a:extLst>
              <a:ext uri="{FF2B5EF4-FFF2-40B4-BE49-F238E27FC236}">
                <a16:creationId xmlns:a16="http://schemas.microsoft.com/office/drawing/2014/main" id="{5BF7E674-29E0-6447-8ECF-476C5C4E08C1}"/>
              </a:ext>
            </a:extLst>
          </p:cNvPr>
          <p:cNvSpPr>
            <a:spLocks noGrp="1"/>
          </p:cNvSpPr>
          <p:nvPr>
            <p:ph type="sldNum" sz="quarter" idx="12"/>
          </p:nvPr>
        </p:nvSpPr>
        <p:spPr/>
        <p:txBody>
          <a:bodyPr/>
          <a:lstStyle/>
          <a:p>
            <a:fld id="{08C3E809-4BE0-FF45-8A54-F386BF18E701}" type="slidenum">
              <a:rPr lang="en-GB" smtClean="0"/>
              <a:t>9</a:t>
            </a:fld>
            <a:endParaRPr lang="en-GB"/>
          </a:p>
        </p:txBody>
      </p:sp>
    </p:spTree>
    <p:extLst>
      <p:ext uri="{BB962C8B-B14F-4D97-AF65-F5344CB8AC3E}">
        <p14:creationId xmlns:p14="http://schemas.microsoft.com/office/powerpoint/2010/main" val="20792147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TotalTime>
  <Words>1237</Words>
  <Application>Microsoft Macintosh PowerPoint</Application>
  <PresentationFormat>On-screen Show (4:3)</PresentationFormat>
  <Paragraphs>205</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Custom Design</vt:lpstr>
      <vt:lpstr>Status of the Architecture for  Climate Monitoring from Space</vt:lpstr>
      <vt:lpstr>Contents</vt:lpstr>
      <vt:lpstr>PowerPoint Presentation</vt:lpstr>
      <vt:lpstr>Background</vt:lpstr>
      <vt:lpstr>Resolution 19 (Cg-XVI)</vt:lpstr>
      <vt:lpstr>Res 19 (Cg-XVI) Concept Document</vt:lpstr>
      <vt:lpstr>Achievements 2011-2015</vt:lpstr>
      <vt:lpstr>Climate Monitoring Architecture</vt:lpstr>
      <vt:lpstr>Cg-XVII in 2015</vt:lpstr>
      <vt:lpstr>Developments Since 2015</vt:lpstr>
      <vt:lpstr>Climate Monitoring Architecture Status</vt:lpstr>
      <vt:lpstr>PowerPoint Presentation</vt:lpstr>
      <vt:lpstr>6 February – WMO Workshop</vt:lpstr>
      <vt:lpstr>Resolution for Cg-18</vt:lpstr>
      <vt:lpstr>Scope and Purpose</vt:lpstr>
      <vt:lpstr>Elements</vt:lpstr>
      <vt:lpstr>Roadmap for the Resolution</vt:lpstr>
      <vt:lpstr>Timeline for the  Resolution</vt:lpstr>
      <vt:lpstr>PowerPoint Presentation</vt:lpstr>
      <vt:lpstr>Proposed Cg-18 Climate Event</vt:lpstr>
      <vt:lpstr>PowerPoint Presentation</vt:lpstr>
      <vt:lpstr>Proposed Agenda Cg-18 Climate Event</vt:lpstr>
      <vt:lpstr>PowerPoint Presentation</vt:lpstr>
    </vt:vector>
  </TitlesOfParts>
  <Company>WMO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Balogh</dc:creator>
  <cp:lastModifiedBy>Werner Balogh</cp:lastModifiedBy>
  <cp:revision>1101</cp:revision>
  <cp:lastPrinted>2017-10-16T15:08:43Z</cp:lastPrinted>
  <dcterms:created xsi:type="dcterms:W3CDTF">2015-11-02T10:13:01Z</dcterms:created>
  <dcterms:modified xsi:type="dcterms:W3CDTF">2019-03-20T10:20:25Z</dcterms:modified>
</cp:coreProperties>
</file>