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79288-2667-40A8-A7A9-7A171F22CEB5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0E2C2-7AF9-4889-8732-DC4BD4466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037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035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E37BDE-1E16-4497-8123-4D9E05ECC39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035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66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CMWF_Master_Logo_RGB_nostra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9511" y="6462050"/>
            <a:ext cx="1346550" cy="23131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160563" y="360001"/>
            <a:ext cx="7871651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1585">
                <a:solidFill>
                  <a:srgbClr val="839DB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2160563" y="936000"/>
            <a:ext cx="7871651" cy="4986000"/>
          </a:xfrm>
          <a:prstGeom prst="rect">
            <a:avLst/>
          </a:prstGeom>
        </p:spPr>
        <p:txBody>
          <a:bodyPr lIns="0" tIns="0" rIns="0" bIns="0"/>
          <a:lstStyle>
            <a:lvl1pPr marL="0" indent="-118825">
              <a:lnSpc>
                <a:spcPts val="1453"/>
              </a:lnSpc>
              <a:spcBef>
                <a:spcPts val="727"/>
              </a:spcBef>
              <a:buClr>
                <a:schemeClr val="accent1">
                  <a:lumMod val="75000"/>
                </a:schemeClr>
              </a:buClr>
              <a:buFont typeface="Arial"/>
              <a:buChar char="•"/>
              <a:defRPr sz="1188">
                <a:solidFill>
                  <a:schemeClr val="tx1"/>
                </a:solidFill>
              </a:defRPr>
            </a:lvl1pPr>
            <a:lvl2pPr marL="415885" indent="-178236">
              <a:lnSpc>
                <a:spcPts val="1321"/>
              </a:lnSpc>
              <a:spcBef>
                <a:spcPts val="661"/>
              </a:spcBef>
              <a:buClr>
                <a:schemeClr val="accent1">
                  <a:lumMod val="75000"/>
                </a:schemeClr>
              </a:buClr>
              <a:buFont typeface="Arial"/>
              <a:buChar char="•"/>
              <a:defRPr sz="1056">
                <a:solidFill>
                  <a:schemeClr val="tx1"/>
                </a:solidFill>
              </a:defRPr>
            </a:lvl2pPr>
            <a:lvl3pPr marL="653534" indent="-178236">
              <a:lnSpc>
                <a:spcPts val="1188"/>
              </a:lnSpc>
              <a:spcBef>
                <a:spcPts val="594"/>
              </a:spcBef>
              <a:buClr>
                <a:schemeClr val="accent1">
                  <a:lumMod val="75000"/>
                </a:schemeClr>
              </a:buClr>
              <a:buFont typeface="Arial"/>
              <a:buChar char="•"/>
              <a:defRPr sz="925">
                <a:solidFill>
                  <a:schemeClr val="tx1"/>
                </a:solidFill>
              </a:defRPr>
            </a:lvl3pPr>
            <a:lvl4pPr marL="891183" indent="-178236">
              <a:lnSpc>
                <a:spcPts val="1056"/>
              </a:lnSpc>
              <a:spcBef>
                <a:spcPts val="529"/>
              </a:spcBef>
              <a:buClr>
                <a:schemeClr val="accent1">
                  <a:lumMod val="75000"/>
                </a:schemeClr>
              </a:buClr>
              <a:buFont typeface="Arial"/>
              <a:buChar char="•"/>
              <a:defRPr sz="792">
                <a:solidFill>
                  <a:schemeClr val="tx1"/>
                </a:solidFill>
              </a:defRPr>
            </a:lvl4pPr>
            <a:lvl5pPr marL="1128832" indent="-178236">
              <a:lnSpc>
                <a:spcPts val="925"/>
              </a:lnSpc>
              <a:spcBef>
                <a:spcPts val="463"/>
              </a:spcBef>
              <a:buClr>
                <a:schemeClr val="accent1">
                  <a:lumMod val="75000"/>
                </a:schemeClr>
              </a:buClr>
              <a:buFont typeface="Arial"/>
              <a:buChar char="•"/>
              <a:defRPr sz="66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Top level text goes in here </a:t>
            </a:r>
          </a:p>
          <a:p>
            <a:pPr lvl="1"/>
            <a:r>
              <a:rPr lang="en-GB" dirty="0"/>
              <a:t>Second level text goes in here</a:t>
            </a:r>
          </a:p>
          <a:p>
            <a:pPr lvl="2"/>
            <a:r>
              <a:rPr lang="en-GB" dirty="0"/>
              <a:t>Third level text goes in here</a:t>
            </a:r>
          </a:p>
          <a:p>
            <a:pPr lvl="3"/>
            <a:r>
              <a:rPr lang="en-GB" dirty="0"/>
              <a:t>Fourth level text goes in here</a:t>
            </a:r>
          </a:p>
          <a:p>
            <a:pPr lvl="4"/>
            <a:r>
              <a:rPr lang="en-GB" dirty="0"/>
              <a:t>Fifth level text goes in here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0032215" y="6308255"/>
            <a:ext cx="2159785" cy="216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594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defTabSz="301814"/>
            <a:fld id="{6B3B0B0F-E794-1244-9699-107C60B9C23A}" type="slidenum">
              <a:rPr lang="en-US" smtClean="0">
                <a:solidFill>
                  <a:srgbClr val="4F81BD">
                    <a:lumMod val="75000"/>
                  </a:srgbClr>
                </a:solidFill>
              </a:rPr>
              <a:pPr defTabSz="301814"/>
              <a:t>‹#›</a:t>
            </a:fld>
            <a:endParaRPr lang="en-US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6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503285" y="6308260"/>
            <a:ext cx="4054697" cy="23065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594" b="1" cap="all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algn="ctr" defTabSz="301814"/>
            <a:r>
              <a:rPr lang="en-US" smtClean="0">
                <a:solidFill>
                  <a:srgbClr val="4F81BD">
                    <a:lumMod val="75000"/>
                  </a:srgbClr>
                </a:solidFill>
              </a:rPr>
              <a:t>European Centre for Medium-Range Weather Forecasts</a:t>
            </a:r>
            <a:endParaRPr lang="en-US"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39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_stri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829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l" defTabSz="301814" rtl="0" eaLnBrk="1" latinLnBrk="0" hangingPunct="1">
        <a:lnSpc>
          <a:spcPts val="1848"/>
        </a:lnSpc>
        <a:spcBef>
          <a:spcPct val="0"/>
        </a:spcBef>
        <a:buNone/>
        <a:defRPr sz="1585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6361" indent="-226361" algn="l" defTabSz="301814" rtl="0" eaLnBrk="1" latinLnBrk="0" hangingPunct="1">
        <a:spcBef>
          <a:spcPct val="20000"/>
        </a:spcBef>
        <a:buClr>
          <a:schemeClr val="bg1"/>
        </a:buClr>
        <a:buFont typeface="Arial"/>
        <a:buChar char="•"/>
        <a:defRPr sz="2112" kern="1200">
          <a:solidFill>
            <a:schemeClr val="bg1"/>
          </a:solidFill>
          <a:latin typeface="+mn-lt"/>
          <a:ea typeface="+mn-ea"/>
          <a:cs typeface="+mn-cs"/>
        </a:defRPr>
      </a:lvl1pPr>
      <a:lvl2pPr marL="490448" indent="-188634" algn="l" defTabSz="301814" rtl="0" eaLnBrk="1" latinLnBrk="0" hangingPunct="1">
        <a:spcBef>
          <a:spcPct val="20000"/>
        </a:spcBef>
        <a:buClr>
          <a:schemeClr val="bg1"/>
        </a:buClr>
        <a:buFont typeface="Arial"/>
        <a:buChar char="–"/>
        <a:defRPr sz="1848" kern="1200">
          <a:solidFill>
            <a:schemeClr val="bg1"/>
          </a:solidFill>
          <a:latin typeface="+mn-lt"/>
          <a:ea typeface="+mn-ea"/>
          <a:cs typeface="+mn-cs"/>
        </a:defRPr>
      </a:lvl2pPr>
      <a:lvl3pPr marL="754536" indent="-150908" algn="l" defTabSz="301814" rtl="0" eaLnBrk="1" latinLnBrk="0" hangingPunct="1">
        <a:spcBef>
          <a:spcPct val="20000"/>
        </a:spcBef>
        <a:buClr>
          <a:schemeClr val="bg1"/>
        </a:buClr>
        <a:buFont typeface="Arial"/>
        <a:buChar char="•"/>
        <a:defRPr sz="1585" kern="1200">
          <a:solidFill>
            <a:schemeClr val="bg1"/>
          </a:solidFill>
          <a:latin typeface="+mn-lt"/>
          <a:ea typeface="+mn-ea"/>
          <a:cs typeface="+mn-cs"/>
        </a:defRPr>
      </a:lvl3pPr>
      <a:lvl4pPr marL="1056350" indent="-150908" algn="l" defTabSz="301814" rtl="0" eaLnBrk="1" latinLnBrk="0" hangingPunct="1">
        <a:spcBef>
          <a:spcPct val="20000"/>
        </a:spcBef>
        <a:buClr>
          <a:schemeClr val="bg1"/>
        </a:buClr>
        <a:buFont typeface="Arial"/>
        <a:buChar char="–"/>
        <a:defRPr sz="1321" kern="1200">
          <a:solidFill>
            <a:schemeClr val="bg1"/>
          </a:solidFill>
          <a:latin typeface="+mn-lt"/>
          <a:ea typeface="+mn-ea"/>
          <a:cs typeface="+mn-cs"/>
        </a:defRPr>
      </a:lvl4pPr>
      <a:lvl5pPr marL="1358165" indent="-150908" algn="l" defTabSz="301814" rtl="0" eaLnBrk="1" latinLnBrk="0" hangingPunct="1">
        <a:spcBef>
          <a:spcPct val="20000"/>
        </a:spcBef>
        <a:buClr>
          <a:schemeClr val="bg1"/>
        </a:buClr>
        <a:buFont typeface="Arial"/>
        <a:buChar char="»"/>
        <a:defRPr sz="1321" kern="1200">
          <a:solidFill>
            <a:schemeClr val="bg1"/>
          </a:solidFill>
          <a:latin typeface="+mn-lt"/>
          <a:ea typeface="+mn-ea"/>
          <a:cs typeface="+mn-cs"/>
        </a:defRPr>
      </a:lvl5pPr>
      <a:lvl6pPr marL="1659979" indent="-150908" algn="l" defTabSz="301814" rtl="0" eaLnBrk="1" latinLnBrk="0" hangingPunct="1">
        <a:spcBef>
          <a:spcPct val="20000"/>
        </a:spcBef>
        <a:buFont typeface="Arial"/>
        <a:buChar char="•"/>
        <a:defRPr sz="1321" kern="1200">
          <a:solidFill>
            <a:schemeClr val="tx1"/>
          </a:solidFill>
          <a:latin typeface="+mn-lt"/>
          <a:ea typeface="+mn-ea"/>
          <a:cs typeface="+mn-cs"/>
        </a:defRPr>
      </a:lvl6pPr>
      <a:lvl7pPr marL="1961792" indent="-150908" algn="l" defTabSz="301814" rtl="0" eaLnBrk="1" latinLnBrk="0" hangingPunct="1">
        <a:spcBef>
          <a:spcPct val="20000"/>
        </a:spcBef>
        <a:buFont typeface="Arial"/>
        <a:buChar char="•"/>
        <a:defRPr sz="1321" kern="1200">
          <a:solidFill>
            <a:schemeClr val="tx1"/>
          </a:solidFill>
          <a:latin typeface="+mn-lt"/>
          <a:ea typeface="+mn-ea"/>
          <a:cs typeface="+mn-cs"/>
        </a:defRPr>
      </a:lvl7pPr>
      <a:lvl8pPr marL="2263606" indent="-150908" algn="l" defTabSz="301814" rtl="0" eaLnBrk="1" latinLnBrk="0" hangingPunct="1">
        <a:spcBef>
          <a:spcPct val="20000"/>
        </a:spcBef>
        <a:buFont typeface="Arial"/>
        <a:buChar char="•"/>
        <a:defRPr sz="1321" kern="1200">
          <a:solidFill>
            <a:schemeClr val="tx1"/>
          </a:solidFill>
          <a:latin typeface="+mn-lt"/>
          <a:ea typeface="+mn-ea"/>
          <a:cs typeface="+mn-cs"/>
        </a:defRPr>
      </a:lvl8pPr>
      <a:lvl9pPr marL="2565421" indent="-150908" algn="l" defTabSz="301814" rtl="0" eaLnBrk="1" latinLnBrk="0" hangingPunct="1">
        <a:spcBef>
          <a:spcPct val="20000"/>
        </a:spcBef>
        <a:buFont typeface="Arial"/>
        <a:buChar char="•"/>
        <a:defRPr sz="13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1pPr>
      <a:lvl2pPr marL="301814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2pPr>
      <a:lvl3pPr marL="603629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3pPr>
      <a:lvl4pPr marL="905443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4pPr>
      <a:lvl5pPr marL="1207257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5pPr>
      <a:lvl6pPr marL="1509070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6pPr>
      <a:lvl7pPr marL="1810885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7pPr>
      <a:lvl8pPr marL="2112699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8pPr>
      <a:lvl9pPr marL="2414513" algn="l" defTabSz="30181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tiff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22A5D7C-E95E-E34F-A2B2-EF3E2C0F1A88}"/>
              </a:ext>
            </a:extLst>
          </p:cNvPr>
          <p:cNvSpPr/>
          <p:nvPr/>
        </p:nvSpPr>
        <p:spPr>
          <a:xfrm>
            <a:off x="2620075" y="5765525"/>
            <a:ext cx="2265536" cy="4543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88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562" y="142728"/>
            <a:ext cx="9463306" cy="28256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1"/>
                </a:solidFill>
              </a:rPr>
              <a:t>ROADMAP FOR AN OPERATIONAL CO</a:t>
            </a:r>
            <a:r>
              <a:rPr lang="en-US" sz="2000" b="1" baseline="-25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tx1"/>
                </a:solidFill>
              </a:rPr>
              <a:t> EMISSIONS MONITORING SERVICE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EB58E75-60BD-FC47-BFCD-23B4827F2109}"/>
              </a:ext>
            </a:extLst>
          </p:cNvPr>
          <p:cNvGrpSpPr/>
          <p:nvPr/>
        </p:nvGrpSpPr>
        <p:grpSpPr>
          <a:xfrm>
            <a:off x="2969950" y="3448252"/>
            <a:ext cx="6596795" cy="403574"/>
            <a:chOff x="1079539" y="987574"/>
            <a:chExt cx="7176728" cy="458496"/>
          </a:xfrm>
        </p:grpSpPr>
        <p:grpSp>
          <p:nvGrpSpPr>
            <p:cNvPr id="14" name="Group 13"/>
            <p:cNvGrpSpPr/>
            <p:nvPr/>
          </p:nvGrpSpPr>
          <p:grpSpPr>
            <a:xfrm>
              <a:off x="1079539" y="987574"/>
              <a:ext cx="7176728" cy="243335"/>
              <a:chOff x="1438170" y="1100220"/>
              <a:chExt cx="9571464" cy="324530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1438507" y="1262485"/>
                <a:ext cx="956774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438170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634603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3831036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5027469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223902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1009634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7420335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8616768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9813201" y="1100220"/>
                <a:ext cx="0" cy="324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7514554" y="1133486"/>
              <a:ext cx="651708" cy="31258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88" b="1" dirty="0">
                  <a:solidFill>
                    <a:prstClr val="black"/>
                  </a:solidFill>
                  <a:latin typeface="Arial"/>
                </a:rPr>
                <a:t>2025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59632" y="1131561"/>
              <a:ext cx="579748" cy="31258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88" b="1" dirty="0">
                  <a:solidFill>
                    <a:prstClr val="black"/>
                  </a:solidFill>
                  <a:latin typeface="Arial"/>
                </a:rPr>
                <a:t>2018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04638" y="1131561"/>
              <a:ext cx="609954" cy="31258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88" b="1" dirty="0">
                  <a:solidFill>
                    <a:prstClr val="black"/>
                  </a:solidFill>
                  <a:latin typeface="Arial"/>
                </a:rPr>
                <a:t>2020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59746" y="1131561"/>
              <a:ext cx="612433" cy="31258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88" b="1" dirty="0">
                  <a:solidFill>
                    <a:prstClr val="black"/>
                  </a:solidFill>
                  <a:latin typeface="Arial"/>
                </a:rPr>
                <a:t>2019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959976" y="1131561"/>
              <a:ext cx="611876" cy="31258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88" b="1" dirty="0">
                  <a:solidFill>
                    <a:prstClr val="black"/>
                  </a:solidFill>
                  <a:latin typeface="Arial"/>
                </a:rPr>
                <a:t>2021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60090" y="1131561"/>
              <a:ext cx="567655" cy="31258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88" b="1" dirty="0">
                  <a:solidFill>
                    <a:prstClr val="black"/>
                  </a:solidFill>
                  <a:latin typeface="Arial"/>
                </a:rPr>
                <a:t>2022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60204" y="1131561"/>
              <a:ext cx="611876" cy="31258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88" b="1" dirty="0">
                  <a:solidFill>
                    <a:prstClr val="black"/>
                  </a:solidFill>
                  <a:latin typeface="Arial"/>
                </a:rPr>
                <a:t>2023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660317" y="1131561"/>
              <a:ext cx="608854" cy="31258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88" b="1" dirty="0">
                  <a:solidFill>
                    <a:prstClr val="black"/>
                  </a:solidFill>
                  <a:latin typeface="Arial"/>
                </a:rPr>
                <a:t>2024</a:t>
              </a: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730B9B1-424C-1742-A9A3-59276154E1AA}"/>
              </a:ext>
            </a:extLst>
          </p:cNvPr>
          <p:cNvCxnSpPr/>
          <p:nvPr/>
        </p:nvCxnSpPr>
        <p:spPr>
          <a:xfrm>
            <a:off x="2820582" y="2646725"/>
            <a:ext cx="1784774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26268A-80E0-8744-88C9-9965967A332E}"/>
              </a:ext>
            </a:extLst>
          </p:cNvPr>
          <p:cNvCxnSpPr>
            <a:cxnSpLocks/>
          </p:cNvCxnSpPr>
          <p:nvPr/>
        </p:nvCxnSpPr>
        <p:spPr>
          <a:xfrm>
            <a:off x="2820584" y="2072245"/>
            <a:ext cx="4733137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156543A-C591-4442-90DA-39152B3F76ED}"/>
              </a:ext>
            </a:extLst>
          </p:cNvPr>
          <p:cNvCxnSpPr>
            <a:cxnSpLocks/>
          </p:cNvCxnSpPr>
          <p:nvPr/>
        </p:nvCxnSpPr>
        <p:spPr>
          <a:xfrm>
            <a:off x="4040531" y="2469042"/>
            <a:ext cx="1464803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1FCC1D3-30B5-0345-9DC4-F7F794BC19DF}"/>
              </a:ext>
            </a:extLst>
          </p:cNvPr>
          <p:cNvCxnSpPr>
            <a:cxnSpLocks/>
          </p:cNvCxnSpPr>
          <p:nvPr/>
        </p:nvCxnSpPr>
        <p:spPr>
          <a:xfrm>
            <a:off x="3163348" y="1388094"/>
            <a:ext cx="358801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4C3E234-E55B-3D4F-AA56-D71DF3368F50}"/>
              </a:ext>
            </a:extLst>
          </p:cNvPr>
          <p:cNvSpPr txBox="1"/>
          <p:nvPr/>
        </p:nvSpPr>
        <p:spPr>
          <a:xfrm>
            <a:off x="6567467" y="5233847"/>
            <a:ext cx="1345786" cy="861774"/>
          </a:xfrm>
          <a:prstGeom prst="rect">
            <a:avLst/>
          </a:prstGeom>
          <a:solidFill>
            <a:schemeClr val="bg1"/>
          </a:solidFill>
          <a:ln w="19050">
            <a:solidFill>
              <a:srgbClr val="00339B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00339B"/>
                </a:solidFill>
                <a:latin typeface="Arial"/>
              </a:rPr>
              <a:t>Prototype system(s) for hot spot emissions and country-region scale emissions</a:t>
            </a:r>
            <a:endParaRPr lang="en-US" sz="1000" b="1" dirty="0">
              <a:solidFill>
                <a:srgbClr val="00339B"/>
              </a:solidFill>
              <a:latin typeface="Arial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3B451AB-E218-1245-8DEF-975804A2A16E}"/>
              </a:ext>
            </a:extLst>
          </p:cNvPr>
          <p:cNvSpPr txBox="1"/>
          <p:nvPr/>
        </p:nvSpPr>
        <p:spPr>
          <a:xfrm>
            <a:off x="8203535" y="5297313"/>
            <a:ext cx="1068759" cy="553998"/>
          </a:xfrm>
          <a:prstGeom prst="rect">
            <a:avLst/>
          </a:prstGeom>
          <a:solidFill>
            <a:schemeClr val="bg1"/>
          </a:solidFill>
          <a:ln w="19050">
            <a:solidFill>
              <a:srgbClr val="00339B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00339B"/>
                </a:solidFill>
                <a:latin typeface="Arial"/>
              </a:rPr>
              <a:t>Pre-operational system</a:t>
            </a:r>
            <a:endParaRPr lang="en-US" sz="1000" b="1" dirty="0">
              <a:solidFill>
                <a:srgbClr val="00339B"/>
              </a:solidFill>
              <a:latin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DA210CD-5319-E84C-B04C-844CE5A79FB2}"/>
              </a:ext>
            </a:extLst>
          </p:cNvPr>
          <p:cNvSpPr txBox="1"/>
          <p:nvPr/>
        </p:nvSpPr>
        <p:spPr>
          <a:xfrm>
            <a:off x="5520968" y="2335360"/>
            <a:ext cx="1030058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4BACC6"/>
                </a:solidFill>
                <a:latin typeface="Arial"/>
              </a:rPr>
              <a:t>OCO-2/-3</a:t>
            </a:r>
            <a:endParaRPr lang="en-US" sz="1200" b="1" dirty="0">
              <a:solidFill>
                <a:srgbClr val="4BACC6"/>
              </a:solidFill>
              <a:latin typeface="Arial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2A56C9F-E8A0-904C-8867-872C16C14AD3}"/>
              </a:ext>
            </a:extLst>
          </p:cNvPr>
          <p:cNvSpPr txBox="1"/>
          <p:nvPr/>
        </p:nvSpPr>
        <p:spPr>
          <a:xfrm>
            <a:off x="7566144" y="1935972"/>
            <a:ext cx="1236932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7030A0"/>
                </a:solidFill>
                <a:latin typeface="Arial"/>
              </a:rPr>
              <a:t>GOSAT-1 / -2</a:t>
            </a:r>
            <a:endParaRPr lang="en-US" sz="1200" b="1" dirty="0">
              <a:solidFill>
                <a:srgbClr val="7030A0"/>
              </a:solidFill>
              <a:latin typeface="Arial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754A7A2-10F9-D149-97DC-5E3601E374BE}"/>
              </a:ext>
            </a:extLst>
          </p:cNvPr>
          <p:cNvSpPr txBox="1"/>
          <p:nvPr/>
        </p:nvSpPr>
        <p:spPr>
          <a:xfrm>
            <a:off x="8366882" y="2921167"/>
            <a:ext cx="1176395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339B"/>
                </a:solidFill>
                <a:latin typeface="Arial"/>
              </a:rPr>
              <a:t>MICROCARB</a:t>
            </a:r>
            <a:endParaRPr lang="en-US" sz="1200" b="1" dirty="0">
              <a:solidFill>
                <a:srgbClr val="00339B"/>
              </a:solidFill>
              <a:latin typeface="Arial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71BDE77-7E05-6548-9A0F-1DD83B6590CE}"/>
              </a:ext>
            </a:extLst>
          </p:cNvPr>
          <p:cNvSpPr txBox="1"/>
          <p:nvPr/>
        </p:nvSpPr>
        <p:spPr>
          <a:xfrm>
            <a:off x="9707234" y="3263754"/>
            <a:ext cx="1597030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339B"/>
                </a:solidFill>
                <a:latin typeface="Arial"/>
              </a:rPr>
              <a:t>SENTINEL CO</a:t>
            </a:r>
            <a:r>
              <a:rPr lang="en-GB" sz="1200" b="1" baseline="-25000" dirty="0">
                <a:solidFill>
                  <a:srgbClr val="00339B"/>
                </a:solidFill>
                <a:latin typeface="Arial"/>
              </a:rPr>
              <a:t>2</a:t>
            </a:r>
            <a:r>
              <a:rPr lang="en-GB" sz="1200" b="1" dirty="0">
                <a:solidFill>
                  <a:srgbClr val="00339B"/>
                </a:solidFill>
                <a:latin typeface="Arial"/>
              </a:rPr>
              <a:t> </a:t>
            </a:r>
            <a:endParaRPr lang="en-US" sz="1200" b="1" dirty="0">
              <a:solidFill>
                <a:srgbClr val="00339B"/>
              </a:solidFill>
              <a:latin typeface="Arial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409AD22-E49C-BD4A-9551-519A24945AF0}"/>
              </a:ext>
            </a:extLst>
          </p:cNvPr>
          <p:cNvCxnSpPr>
            <a:cxnSpLocks/>
          </p:cNvCxnSpPr>
          <p:nvPr/>
        </p:nvCxnSpPr>
        <p:spPr>
          <a:xfrm>
            <a:off x="2820584" y="1740241"/>
            <a:ext cx="2681017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554C6C2-4367-F24B-8FCD-0DC2E53DEF78}"/>
              </a:ext>
            </a:extLst>
          </p:cNvPr>
          <p:cNvSpPr txBox="1"/>
          <p:nvPr/>
        </p:nvSpPr>
        <p:spPr>
          <a:xfrm>
            <a:off x="5443746" y="1605024"/>
            <a:ext cx="1030058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E02910"/>
                </a:solidFill>
                <a:latin typeface="Arial"/>
              </a:rPr>
              <a:t>TANSAT/-2</a:t>
            </a:r>
            <a:endParaRPr lang="en-US" sz="1200" b="1" dirty="0">
              <a:solidFill>
                <a:srgbClr val="E02910"/>
              </a:solidFill>
              <a:latin typeface="Arial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262C1CB-65F2-E94F-B2E3-735F089BC2AE}"/>
              </a:ext>
            </a:extLst>
          </p:cNvPr>
          <p:cNvSpPr txBox="1"/>
          <p:nvPr/>
        </p:nvSpPr>
        <p:spPr>
          <a:xfrm>
            <a:off x="5376918" y="4094833"/>
            <a:ext cx="1222665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339B"/>
                </a:solidFill>
                <a:latin typeface="Arial"/>
              </a:rPr>
              <a:t>CHE</a:t>
            </a:r>
            <a:endParaRPr lang="en-US" sz="1200" b="1" dirty="0">
              <a:solidFill>
                <a:srgbClr val="00339B"/>
              </a:solidFill>
              <a:latin typeface="Arial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0CF3A2C-3A22-2041-87B2-62EE071EF090}"/>
              </a:ext>
            </a:extLst>
          </p:cNvPr>
          <p:cNvSpPr txBox="1"/>
          <p:nvPr/>
        </p:nvSpPr>
        <p:spPr>
          <a:xfrm>
            <a:off x="6321402" y="4293638"/>
            <a:ext cx="1300099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339B"/>
                </a:solidFill>
                <a:latin typeface="Arial"/>
              </a:rPr>
              <a:t>VERIFY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885875B-8B95-F243-A06E-C2DF6BFC7F50}"/>
              </a:ext>
            </a:extLst>
          </p:cNvPr>
          <p:cNvSpPr txBox="1"/>
          <p:nvPr/>
        </p:nvSpPr>
        <p:spPr>
          <a:xfrm>
            <a:off x="7390916" y="4344472"/>
            <a:ext cx="2327884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339B"/>
                </a:solidFill>
                <a:latin typeface="Arial"/>
              </a:rPr>
              <a:t>SPACE-5-EO-2019</a:t>
            </a:r>
            <a:endParaRPr lang="en-US" sz="1200" b="1" dirty="0">
              <a:solidFill>
                <a:srgbClr val="00339B"/>
              </a:solidFill>
              <a:latin typeface="Arial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75C4B3F-CE39-8344-8A4A-E133B5A01663}"/>
              </a:ext>
            </a:extLst>
          </p:cNvPr>
          <p:cNvSpPr txBox="1"/>
          <p:nvPr/>
        </p:nvSpPr>
        <p:spPr>
          <a:xfrm>
            <a:off x="4017290" y="5232225"/>
            <a:ext cx="994005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00339B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00339B"/>
                </a:solidFill>
                <a:latin typeface="Arial"/>
              </a:rPr>
              <a:t>Definition of  system components,  spatial temporal scales</a:t>
            </a:r>
            <a:endParaRPr lang="en-US" sz="1000" b="1" dirty="0">
              <a:solidFill>
                <a:srgbClr val="00339B"/>
              </a:solidFill>
              <a:latin typeface="Arial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BBAF7E0-D6F6-F248-BCD4-56389BF547AA}"/>
              </a:ext>
            </a:extLst>
          </p:cNvPr>
          <p:cNvSpPr txBox="1"/>
          <p:nvPr/>
        </p:nvSpPr>
        <p:spPr>
          <a:xfrm>
            <a:off x="5296868" y="5264886"/>
            <a:ext cx="986365" cy="861774"/>
          </a:xfrm>
          <a:prstGeom prst="rect">
            <a:avLst/>
          </a:prstGeom>
          <a:solidFill>
            <a:schemeClr val="bg1"/>
          </a:solidFill>
          <a:ln w="19050">
            <a:solidFill>
              <a:srgbClr val="00339B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00339B"/>
                </a:solidFill>
                <a:latin typeface="Arial"/>
              </a:rPr>
              <a:t>Early Prototype, country / region emissions</a:t>
            </a:r>
            <a:endParaRPr lang="en-US" sz="1000" b="1" dirty="0">
              <a:solidFill>
                <a:srgbClr val="00339B"/>
              </a:solidFill>
              <a:latin typeface="Arial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A1793CC-E890-E849-AC30-02668FAD5274}"/>
              </a:ext>
            </a:extLst>
          </p:cNvPr>
          <p:cNvSpPr txBox="1"/>
          <p:nvPr/>
        </p:nvSpPr>
        <p:spPr>
          <a:xfrm>
            <a:off x="2820584" y="5775880"/>
            <a:ext cx="1009231" cy="553998"/>
          </a:xfrm>
          <a:prstGeom prst="rect">
            <a:avLst/>
          </a:prstGeom>
          <a:solidFill>
            <a:schemeClr val="bg1"/>
          </a:solidFill>
          <a:ln w="19050">
            <a:solidFill>
              <a:srgbClr val="00339B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00339B"/>
                </a:solidFill>
                <a:latin typeface="Arial"/>
              </a:rPr>
              <a:t>In-situ network design</a:t>
            </a:r>
            <a:endParaRPr lang="en-US" sz="1000" b="1" dirty="0">
              <a:solidFill>
                <a:srgbClr val="00339B"/>
              </a:solidFill>
              <a:latin typeface="Arial"/>
            </a:endParaRPr>
          </a:p>
        </p:txBody>
      </p: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A88F0A26-82D5-7D48-950A-D39518B8F4B8}"/>
              </a:ext>
            </a:extLst>
          </p:cNvPr>
          <p:cNvCxnSpPr>
            <a:cxnSpLocks/>
            <a:stCxn id="56" idx="0"/>
          </p:cNvCxnSpPr>
          <p:nvPr/>
        </p:nvCxnSpPr>
        <p:spPr>
          <a:xfrm rot="5400000" flipH="1" flipV="1">
            <a:off x="8526385" y="5080625"/>
            <a:ext cx="433377" cy="0"/>
          </a:xfrm>
          <a:prstGeom prst="bentConnector3">
            <a:avLst/>
          </a:prstGeom>
          <a:ln w="19050">
            <a:solidFill>
              <a:srgbClr val="0033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34D30BC3-51D6-0A46-B1CD-3DAE97F5E3A0}"/>
              </a:ext>
            </a:extLst>
          </p:cNvPr>
          <p:cNvSpPr txBox="1"/>
          <p:nvPr/>
        </p:nvSpPr>
        <p:spPr>
          <a:xfrm>
            <a:off x="8585353" y="4534703"/>
            <a:ext cx="290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339B"/>
                </a:solidFill>
                <a:latin typeface="Arial"/>
              </a:rPr>
              <a:t>COPERNICUS CO</a:t>
            </a:r>
            <a:r>
              <a:rPr lang="en-GB" sz="1200" b="1" baseline="-25000" dirty="0">
                <a:solidFill>
                  <a:srgbClr val="00339B"/>
                </a:solidFill>
                <a:latin typeface="Arial"/>
              </a:rPr>
              <a:t>2</a:t>
            </a:r>
            <a:r>
              <a:rPr lang="en-GB" sz="1200" b="1" dirty="0">
                <a:solidFill>
                  <a:srgbClr val="00339B"/>
                </a:solidFill>
                <a:latin typeface="Arial"/>
              </a:rPr>
              <a:t> SERVICE </a:t>
            </a:r>
          </a:p>
          <a:p>
            <a:r>
              <a:rPr lang="en-GB" sz="1200" b="1" dirty="0">
                <a:solidFill>
                  <a:srgbClr val="00339B"/>
                </a:solidFill>
                <a:latin typeface="Arial"/>
              </a:rPr>
              <a:t>                    </a:t>
            </a:r>
            <a:endParaRPr lang="en-US" sz="1200" b="1" dirty="0">
              <a:solidFill>
                <a:srgbClr val="00339B"/>
              </a:solidFill>
              <a:latin typeface="Arial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2C40D4F-ACDB-A84B-BC36-FF262017E887}"/>
              </a:ext>
            </a:extLst>
          </p:cNvPr>
          <p:cNvSpPr txBox="1"/>
          <p:nvPr/>
        </p:nvSpPr>
        <p:spPr>
          <a:xfrm>
            <a:off x="9543277" y="5601689"/>
            <a:ext cx="1068759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339B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00339B"/>
                </a:solidFill>
                <a:latin typeface="Arial"/>
              </a:rPr>
              <a:t>Operational system</a:t>
            </a:r>
            <a:endParaRPr lang="en-US" sz="1000" b="1" dirty="0">
              <a:solidFill>
                <a:srgbClr val="00339B"/>
              </a:solidFill>
              <a:latin typeface="Arial"/>
            </a:endParaRPr>
          </a:p>
        </p:txBody>
      </p: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75E9582C-C793-754E-BC88-7F15B5121CD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575702" y="5236523"/>
            <a:ext cx="730332" cy="3"/>
          </a:xfrm>
          <a:prstGeom prst="bentConnector3">
            <a:avLst/>
          </a:prstGeom>
          <a:ln w="19050">
            <a:solidFill>
              <a:srgbClr val="0033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E656D378-B3F0-4747-96BA-C85B18118DB1}"/>
              </a:ext>
            </a:extLst>
          </p:cNvPr>
          <p:cNvCxnSpPr>
            <a:cxnSpLocks/>
          </p:cNvCxnSpPr>
          <p:nvPr/>
        </p:nvCxnSpPr>
        <p:spPr>
          <a:xfrm rot="16200000" flipV="1">
            <a:off x="5447948" y="4880166"/>
            <a:ext cx="609000" cy="187383"/>
          </a:xfrm>
          <a:prstGeom prst="bentConnector3">
            <a:avLst/>
          </a:prstGeom>
          <a:ln w="19050">
            <a:solidFill>
              <a:srgbClr val="0033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299FEAF-0995-0D4B-8523-6740F221509A}"/>
              </a:ext>
            </a:extLst>
          </p:cNvPr>
          <p:cNvCxnSpPr/>
          <p:nvPr/>
        </p:nvCxnSpPr>
        <p:spPr>
          <a:xfrm flipV="1">
            <a:off x="3112071" y="1564168"/>
            <a:ext cx="3201668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F554C6C2-4367-F24B-8FCD-0DC2E53DEF78}"/>
              </a:ext>
            </a:extLst>
          </p:cNvPr>
          <p:cNvSpPr txBox="1"/>
          <p:nvPr/>
        </p:nvSpPr>
        <p:spPr>
          <a:xfrm>
            <a:off x="6267296" y="1435276"/>
            <a:ext cx="1030058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E02910"/>
                </a:solidFill>
                <a:latin typeface="Arial"/>
              </a:rPr>
              <a:t>FY-3D/-3G</a:t>
            </a:r>
            <a:endParaRPr lang="en-US" sz="1200" b="1" dirty="0">
              <a:solidFill>
                <a:srgbClr val="E02910"/>
              </a:solidFill>
              <a:latin typeface="Arial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754A7A2-10F9-D149-97DC-5E3601E374BE}"/>
              </a:ext>
            </a:extLst>
          </p:cNvPr>
          <p:cNvSpPr txBox="1"/>
          <p:nvPr/>
        </p:nvSpPr>
        <p:spPr>
          <a:xfrm>
            <a:off x="9863979" y="994603"/>
            <a:ext cx="1367500" cy="66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E02910"/>
                </a:solidFill>
                <a:latin typeface="Arial"/>
              </a:rPr>
              <a:t>Chinese operational</a:t>
            </a:r>
          </a:p>
          <a:p>
            <a:r>
              <a:rPr lang="en-GB" sz="1200" b="1" dirty="0">
                <a:solidFill>
                  <a:srgbClr val="E02910"/>
                </a:solidFill>
                <a:latin typeface="Arial"/>
              </a:rPr>
              <a:t>missions</a:t>
            </a:r>
            <a:endParaRPr lang="en-US" sz="1200" b="1" dirty="0">
              <a:solidFill>
                <a:srgbClr val="E02910"/>
              </a:solidFill>
              <a:latin typeface="Arial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1448405" y="762381"/>
            <a:ext cx="6941929" cy="243817"/>
          </a:xfrm>
          <a:prstGeom prst="rect">
            <a:avLst/>
          </a:prstGeom>
        </p:spPr>
        <p:txBody>
          <a:bodyPr lIns="0" tIns="0" rIns="0" bIns="0"/>
          <a:lstStyle>
            <a:lvl1pPr algn="l" defTabSz="371475" rtl="0" eaLnBrk="1" latinLnBrk="0" hangingPunct="1">
              <a:lnSpc>
                <a:spcPts val="2275"/>
              </a:lnSpc>
              <a:spcBef>
                <a:spcPct val="0"/>
              </a:spcBef>
              <a:buNone/>
              <a:defRPr sz="1950" kern="1200">
                <a:solidFill>
                  <a:srgbClr val="839DB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>
                <a:solidFill>
                  <a:prstClr val="black"/>
                </a:solidFill>
                <a:latin typeface="Arial"/>
              </a:rPr>
              <a:t>SPACE COMPONENT </a:t>
            </a:r>
          </a:p>
        </p:txBody>
      </p:sp>
      <p:sp>
        <p:nvSpPr>
          <p:cNvPr id="76" name="Title 1"/>
          <p:cNvSpPr txBox="1">
            <a:spLocks/>
          </p:cNvSpPr>
          <p:nvPr/>
        </p:nvSpPr>
        <p:spPr>
          <a:xfrm>
            <a:off x="1486390" y="3870245"/>
            <a:ext cx="6941929" cy="243817"/>
          </a:xfrm>
          <a:prstGeom prst="rect">
            <a:avLst/>
          </a:prstGeom>
        </p:spPr>
        <p:txBody>
          <a:bodyPr lIns="0" tIns="0" rIns="0" bIns="0"/>
          <a:lstStyle>
            <a:lvl1pPr algn="l" defTabSz="371475" rtl="0" eaLnBrk="1" latinLnBrk="0" hangingPunct="1">
              <a:lnSpc>
                <a:spcPts val="2275"/>
              </a:lnSpc>
              <a:spcBef>
                <a:spcPct val="0"/>
              </a:spcBef>
              <a:buNone/>
              <a:defRPr sz="1950" kern="1200">
                <a:solidFill>
                  <a:srgbClr val="839DB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>
                <a:solidFill>
                  <a:prstClr val="black"/>
                </a:solidFill>
                <a:latin typeface="Arial"/>
              </a:rPr>
              <a:t>SERVICE COMPONENT 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299FEAF-0995-0D4B-8523-6740F221509A}"/>
              </a:ext>
            </a:extLst>
          </p:cNvPr>
          <p:cNvCxnSpPr/>
          <p:nvPr/>
        </p:nvCxnSpPr>
        <p:spPr>
          <a:xfrm>
            <a:off x="5317012" y="1212020"/>
            <a:ext cx="2400197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F554C6C2-4367-F24B-8FCD-0DC2E53DEF78}"/>
              </a:ext>
            </a:extLst>
          </p:cNvPr>
          <p:cNvSpPr txBox="1"/>
          <p:nvPr/>
        </p:nvSpPr>
        <p:spPr>
          <a:xfrm>
            <a:off x="6719459" y="1254133"/>
            <a:ext cx="612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E02910"/>
                </a:solidFill>
                <a:latin typeface="Arial"/>
              </a:rPr>
              <a:t>GF-5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554C6C2-4367-F24B-8FCD-0DC2E53DEF78}"/>
              </a:ext>
            </a:extLst>
          </p:cNvPr>
          <p:cNvSpPr txBox="1"/>
          <p:nvPr/>
        </p:nvSpPr>
        <p:spPr>
          <a:xfrm>
            <a:off x="7694145" y="1080140"/>
            <a:ext cx="1370883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E02910"/>
                </a:solidFill>
                <a:latin typeface="Arial"/>
              </a:rPr>
              <a:t>AEMS</a:t>
            </a:r>
            <a:endParaRPr lang="en-US" sz="1200" b="1" dirty="0">
              <a:solidFill>
                <a:srgbClr val="E02910"/>
              </a:solidFill>
              <a:latin typeface="Arial"/>
            </a:endParaRP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D156543A-C591-4442-90DA-39152B3F76ED}"/>
              </a:ext>
            </a:extLst>
          </p:cNvPr>
          <p:cNvCxnSpPr>
            <a:cxnSpLocks/>
          </p:cNvCxnSpPr>
          <p:nvPr/>
        </p:nvCxnSpPr>
        <p:spPr>
          <a:xfrm>
            <a:off x="7156505" y="1566423"/>
            <a:ext cx="2262317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299FEAF-0995-0D4B-8523-6740F221509A}"/>
              </a:ext>
            </a:extLst>
          </p:cNvPr>
          <p:cNvCxnSpPr/>
          <p:nvPr/>
        </p:nvCxnSpPr>
        <p:spPr>
          <a:xfrm>
            <a:off x="5735981" y="3064923"/>
            <a:ext cx="2643605" cy="6141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73A28AB3-88C9-AF47-B329-8568FC7DBDF5}"/>
              </a:ext>
            </a:extLst>
          </p:cNvPr>
          <p:cNvSpPr txBox="1"/>
          <p:nvPr/>
        </p:nvSpPr>
        <p:spPr>
          <a:xfrm>
            <a:off x="7705438" y="2577742"/>
            <a:ext cx="1182995" cy="28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4BACC6"/>
                </a:solidFill>
                <a:latin typeface="Arial"/>
              </a:rPr>
              <a:t>GEOCARB?</a:t>
            </a:r>
            <a:endParaRPr lang="en-US" sz="1200" b="1" dirty="0">
              <a:solidFill>
                <a:srgbClr val="4BACC6"/>
              </a:solidFill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6F961E-B69C-2B48-B6F5-77D20F94B765}"/>
              </a:ext>
            </a:extLst>
          </p:cNvPr>
          <p:cNvSpPr txBox="1"/>
          <p:nvPr/>
        </p:nvSpPr>
        <p:spPr>
          <a:xfrm>
            <a:off x="7004051" y="552513"/>
            <a:ext cx="1194558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C3486C3-49E3-9D4F-B6DA-9F2AA6450CA5}"/>
              </a:ext>
            </a:extLst>
          </p:cNvPr>
          <p:cNvCxnSpPr/>
          <p:nvPr/>
        </p:nvCxnSpPr>
        <p:spPr>
          <a:xfrm>
            <a:off x="5945261" y="2738285"/>
            <a:ext cx="1784774" cy="0"/>
          </a:xfrm>
          <a:prstGeom prst="line">
            <a:avLst/>
          </a:prstGeom>
          <a:ln w="7620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B28D745-7EE7-3049-A265-D68016A7D8EC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088169" y="2976602"/>
            <a:ext cx="360000" cy="21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59BEFFD-DC2D-0E49-8D67-CF4C089AB857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088169" y="2460128"/>
            <a:ext cx="360000" cy="216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F71C6AE2-051F-8D46-AE7B-E9B65D15F060}"/>
              </a:ext>
            </a:extLst>
          </p:cNvPr>
          <p:cNvSpPr txBox="1"/>
          <p:nvPr/>
        </p:nvSpPr>
        <p:spPr>
          <a:xfrm>
            <a:off x="8274594" y="552061"/>
            <a:ext cx="1359155" cy="307777"/>
          </a:xfrm>
          <a:prstGeom prst="rect">
            <a:avLst/>
          </a:prstGeom>
          <a:solidFill>
            <a:srgbClr val="FAC090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A1F9E5-F6E8-5647-8A20-854F55B86506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088169" y="1361187"/>
            <a:ext cx="360000" cy="21638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20D794C-7743-8141-824A-C67013557217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088169" y="1957092"/>
            <a:ext cx="360000" cy="2160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97BCD8A-8A29-FD42-AF00-C544DE2CF31C}"/>
              </a:ext>
            </a:extLst>
          </p:cNvPr>
          <p:cNvCxnSpPr>
            <a:cxnSpLocks/>
          </p:cNvCxnSpPr>
          <p:nvPr/>
        </p:nvCxnSpPr>
        <p:spPr>
          <a:xfrm>
            <a:off x="8742712" y="1714497"/>
            <a:ext cx="1823693" cy="0"/>
          </a:xfrm>
          <a:prstGeom prst="line">
            <a:avLst/>
          </a:prstGeom>
          <a:ln w="76200">
            <a:solidFill>
              <a:srgbClr val="FAC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5434A1A-616D-7D49-8E22-CF7C8A938DD7}"/>
              </a:ext>
            </a:extLst>
          </p:cNvPr>
          <p:cNvCxnSpPr>
            <a:cxnSpLocks/>
          </p:cNvCxnSpPr>
          <p:nvPr/>
        </p:nvCxnSpPr>
        <p:spPr>
          <a:xfrm>
            <a:off x="9184490" y="3224491"/>
            <a:ext cx="947393" cy="0"/>
          </a:xfrm>
          <a:prstGeom prst="line">
            <a:avLst/>
          </a:prstGeom>
          <a:ln w="76200">
            <a:solidFill>
              <a:srgbClr val="FAC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3C11D35-2B90-DE42-9657-EC367252BFE9}"/>
              </a:ext>
            </a:extLst>
          </p:cNvPr>
          <p:cNvCxnSpPr>
            <a:cxnSpLocks/>
          </p:cNvCxnSpPr>
          <p:nvPr/>
        </p:nvCxnSpPr>
        <p:spPr>
          <a:xfrm>
            <a:off x="9543281" y="3076351"/>
            <a:ext cx="947393" cy="0"/>
          </a:xfrm>
          <a:prstGeom prst="line">
            <a:avLst/>
          </a:prstGeom>
          <a:ln w="76200">
            <a:solidFill>
              <a:srgbClr val="FAC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3BD63B96-8366-4C44-99FA-831FBA02C608}"/>
              </a:ext>
            </a:extLst>
          </p:cNvPr>
          <p:cNvCxnSpPr>
            <a:cxnSpLocks/>
          </p:cNvCxnSpPr>
          <p:nvPr/>
        </p:nvCxnSpPr>
        <p:spPr>
          <a:xfrm>
            <a:off x="9852237" y="2921165"/>
            <a:ext cx="947393" cy="0"/>
          </a:xfrm>
          <a:prstGeom prst="line">
            <a:avLst/>
          </a:prstGeom>
          <a:ln w="76200">
            <a:solidFill>
              <a:srgbClr val="FAC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6F122CBB-9733-ED45-95A7-0BF63C2528A6}"/>
              </a:ext>
            </a:extLst>
          </p:cNvPr>
          <p:cNvCxnSpPr/>
          <p:nvPr/>
        </p:nvCxnSpPr>
        <p:spPr>
          <a:xfrm>
            <a:off x="2718728" y="4223874"/>
            <a:ext cx="264360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81F49F1-1DC6-094E-95C6-D818C4B4A56A}"/>
              </a:ext>
            </a:extLst>
          </p:cNvPr>
          <p:cNvCxnSpPr>
            <a:cxnSpLocks/>
          </p:cNvCxnSpPr>
          <p:nvPr/>
        </p:nvCxnSpPr>
        <p:spPr>
          <a:xfrm>
            <a:off x="3092374" y="4430715"/>
            <a:ext cx="3229026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34FD51BF-13C6-B349-8E2C-95AB51303A32}"/>
              </a:ext>
            </a:extLst>
          </p:cNvPr>
          <p:cNvCxnSpPr>
            <a:cxnSpLocks/>
          </p:cNvCxnSpPr>
          <p:nvPr/>
        </p:nvCxnSpPr>
        <p:spPr>
          <a:xfrm>
            <a:off x="5223135" y="4631414"/>
            <a:ext cx="3229026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EB9D0BB-F100-FA46-BE57-4D7B23BF5DAB}"/>
              </a:ext>
            </a:extLst>
          </p:cNvPr>
          <p:cNvSpPr txBox="1"/>
          <p:nvPr/>
        </p:nvSpPr>
        <p:spPr>
          <a:xfrm>
            <a:off x="1943100" y="1080140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E029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EE098D8-B153-694A-B295-61282C62CD22}"/>
              </a:ext>
            </a:extLst>
          </p:cNvPr>
          <p:cNvSpPr txBox="1"/>
          <p:nvPr/>
        </p:nvSpPr>
        <p:spPr>
          <a:xfrm>
            <a:off x="1961835" y="1687963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Japan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4798DCB-F26D-9941-8F05-6821311A31BD}"/>
              </a:ext>
            </a:extLst>
          </p:cNvPr>
          <p:cNvSpPr txBox="1"/>
          <p:nvPr/>
        </p:nvSpPr>
        <p:spPr>
          <a:xfrm>
            <a:off x="1999542" y="2207056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F865D9F-379E-1F46-9597-95BFF1F06BD5}"/>
              </a:ext>
            </a:extLst>
          </p:cNvPr>
          <p:cNvSpPr txBox="1"/>
          <p:nvPr/>
        </p:nvSpPr>
        <p:spPr>
          <a:xfrm>
            <a:off x="2048222" y="272614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33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AB95F42-A5AD-7C46-90EA-1EC0476127DA}"/>
              </a:ext>
            </a:extLst>
          </p:cNvPr>
          <p:cNvCxnSpPr>
            <a:cxnSpLocks/>
          </p:cNvCxnSpPr>
          <p:nvPr/>
        </p:nvCxnSpPr>
        <p:spPr>
          <a:xfrm>
            <a:off x="7163441" y="4832113"/>
            <a:ext cx="3643200" cy="0"/>
          </a:xfrm>
          <a:prstGeom prst="line">
            <a:avLst/>
          </a:prstGeom>
          <a:ln w="76200">
            <a:solidFill>
              <a:srgbClr val="FAC0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234AEEBF-3C2A-D442-A28B-14D5141EB57C}"/>
              </a:ext>
            </a:extLst>
          </p:cNvPr>
          <p:cNvCxnSpPr>
            <a:cxnSpLocks/>
            <a:stCxn id="55" idx="0"/>
          </p:cNvCxnSpPr>
          <p:nvPr/>
        </p:nvCxnSpPr>
        <p:spPr>
          <a:xfrm rot="5400000" flipH="1" flipV="1">
            <a:off x="7152295" y="4781570"/>
            <a:ext cx="540344" cy="364215"/>
          </a:xfrm>
          <a:prstGeom prst="bentConnector3">
            <a:avLst/>
          </a:prstGeom>
          <a:ln w="19050">
            <a:solidFill>
              <a:srgbClr val="0033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108">
            <a:extLst>
              <a:ext uri="{FF2B5EF4-FFF2-40B4-BE49-F238E27FC236}">
                <a16:creationId xmlns:a16="http://schemas.microsoft.com/office/drawing/2014/main" id="{BEF77B19-BF52-B045-8310-61B6E7A460E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126145" y="4447852"/>
            <a:ext cx="360000" cy="216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32EA2249-518A-574D-B559-E14F52342E9F}"/>
              </a:ext>
            </a:extLst>
          </p:cNvPr>
          <p:cNvSpPr txBox="1"/>
          <p:nvPr/>
        </p:nvSpPr>
        <p:spPr>
          <a:xfrm>
            <a:off x="2086198" y="419739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33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</a:p>
        </p:txBody>
      </p: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25A7FF05-D5F1-AF41-9C40-5127EE8BB50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097285" y="4402984"/>
            <a:ext cx="1094513" cy="827637"/>
          </a:xfrm>
          <a:prstGeom prst="bentConnector3">
            <a:avLst>
              <a:gd name="adj1" fmla="val 50000"/>
            </a:avLst>
          </a:prstGeom>
          <a:ln w="19050">
            <a:solidFill>
              <a:srgbClr val="0033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AD88EB05-D204-A44E-874F-B4941805A156}"/>
              </a:ext>
            </a:extLst>
          </p:cNvPr>
          <p:cNvCxnSpPr>
            <a:cxnSpLocks/>
            <a:stCxn id="77" idx="0"/>
          </p:cNvCxnSpPr>
          <p:nvPr/>
        </p:nvCxnSpPr>
        <p:spPr>
          <a:xfrm rot="5400000" flipH="1" flipV="1">
            <a:off x="3149561" y="4440351"/>
            <a:ext cx="1511166" cy="1159892"/>
          </a:xfrm>
          <a:prstGeom prst="bentConnector3">
            <a:avLst/>
          </a:prstGeom>
          <a:ln w="19050">
            <a:solidFill>
              <a:srgbClr val="0033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0833097-180D-F44F-8862-BD051AE99DBD}"/>
              </a:ext>
            </a:extLst>
          </p:cNvPr>
          <p:cNvSpPr txBox="1"/>
          <p:nvPr/>
        </p:nvSpPr>
        <p:spPr>
          <a:xfrm>
            <a:off x="2141518" y="5248680"/>
            <a:ext cx="1483705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339B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00339B"/>
                </a:solidFill>
                <a:latin typeface="Arial"/>
              </a:rPr>
              <a:t>System performance analysis</a:t>
            </a:r>
            <a:endParaRPr lang="en-US" sz="1000" b="1" dirty="0">
              <a:solidFill>
                <a:srgbClr val="00339B"/>
              </a:solidFill>
              <a:latin typeface="Arial"/>
            </a:endParaRPr>
          </a:p>
        </p:txBody>
      </p: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03E7934C-C3C7-3A44-9FF9-F8DBFB55780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305332" y="4588425"/>
            <a:ext cx="949823" cy="354223"/>
          </a:xfrm>
          <a:prstGeom prst="bentConnector3">
            <a:avLst/>
          </a:prstGeom>
          <a:ln w="19050">
            <a:solidFill>
              <a:srgbClr val="0033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30ACFE5-B9B3-8A4F-8CB2-EC301DC38C9A}"/>
              </a:ext>
            </a:extLst>
          </p:cNvPr>
          <p:cNvCxnSpPr>
            <a:cxnSpLocks/>
          </p:cNvCxnSpPr>
          <p:nvPr/>
        </p:nvCxnSpPr>
        <p:spPr>
          <a:xfrm>
            <a:off x="5857354" y="4832113"/>
            <a:ext cx="1440000" cy="0"/>
          </a:xfrm>
          <a:prstGeom prst="line">
            <a:avLst/>
          </a:prstGeom>
          <a:ln w="76200">
            <a:solidFill>
              <a:srgbClr val="FAC09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8835"/>
      </p:ext>
    </p:extLst>
  </p:cSld>
  <p:clrMapOvr>
    <a:masterClrMapping/>
  </p:clrMapOvr>
</p:sld>
</file>

<file path=ppt/theme/theme1.xml><?xml version="1.0" encoding="utf-8"?>
<a:theme xmlns:a="http://schemas.openxmlformats.org/drawingml/2006/main" name="ECMWF_16.9_dark_colou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ECMWF_16.9_dark_colour</vt:lpstr>
      <vt:lpstr>ROADMAP FOR AN OPERATIONAL CO2 EMISSIONS MONITORING SERVICE</vt:lpstr>
    </vt:vector>
  </TitlesOfParts>
  <Company>EUMETSAT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ROADMAP FOR AN OPERATIONAL CO2 EMISSIONS MONITORING SERVICE</dc:title>
  <dc:creator>Joerg Schulz</dc:creator>
  <cp:lastModifiedBy>Joerg Schulz</cp:lastModifiedBy>
  <cp:revision>1</cp:revision>
  <dcterms:created xsi:type="dcterms:W3CDTF">2019-03-12T09:46:20Z</dcterms:created>
  <dcterms:modified xsi:type="dcterms:W3CDTF">2019-03-12T09:46:30Z</dcterms:modified>
</cp:coreProperties>
</file>