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58" r:id="rId3"/>
    <p:sldId id="363" r:id="rId4"/>
    <p:sldId id="364" r:id="rId5"/>
    <p:sldId id="282" r:id="rId6"/>
    <p:sldId id="312" r:id="rId7"/>
    <p:sldId id="326" r:id="rId8"/>
    <p:sldId id="322" r:id="rId9"/>
    <p:sldId id="261" r:id="rId10"/>
    <p:sldId id="279" r:id="rId11"/>
    <p:sldId id="263" r:id="rId12"/>
    <p:sldId id="277" r:id="rId13"/>
    <p:sldId id="340" r:id="rId14"/>
    <p:sldId id="369" r:id="rId15"/>
    <p:sldId id="271" r:id="rId16"/>
    <p:sldId id="370" r:id="rId17"/>
    <p:sldId id="371" r:id="rId18"/>
    <p:sldId id="373" r:id="rId19"/>
    <p:sldId id="374" r:id="rId20"/>
    <p:sldId id="375" r:id="rId21"/>
    <p:sldId id="721" r:id="rId22"/>
    <p:sldId id="316" r:id="rId23"/>
    <p:sldId id="720" r:id="rId24"/>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0"/>
    <p:restoredTop sz="93666"/>
  </p:normalViewPr>
  <p:slideViewPr>
    <p:cSldViewPr>
      <p:cViewPr>
        <p:scale>
          <a:sx n="87" d="100"/>
          <a:sy n="87" d="100"/>
        </p:scale>
        <p:origin x="840" y="3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lIns="90443" tIns="45222" rIns="90443" bIns="45222" numCol="1" anchor="t" anchorCtr="0" compatLnSpc="1">
            <a:prstTxWarp prst="textNoShape">
              <a:avLst/>
            </a:prstTxWarp>
          </a:bodyPr>
          <a:lstStyle/>
          <a:p>
            <a:pPr eaLnBrk="1" hangingPunct="1">
              <a:spcBef>
                <a:spcPct val="0"/>
              </a:spcBef>
            </a:pPr>
            <a:endParaRPr lang="en-US" dirty="0">
              <a:latin typeface="Times New Roman" pitchFamily="-106" charset="0"/>
            </a:endParaRPr>
          </a:p>
        </p:txBody>
      </p:sp>
      <p:sp>
        <p:nvSpPr>
          <p:cNvPr id="5124" name="Slide Number Placeholder 3"/>
          <p:cNvSpPr>
            <a:spLocks noGrp="1"/>
          </p:cNvSpPr>
          <p:nvPr>
            <p:ph type="sldNum" sz="quarter" idx="5"/>
          </p:nvPr>
        </p:nvSpPr>
        <p:spPr bwMode="auto">
          <a:xfrm>
            <a:off x="3883827" y="8684926"/>
            <a:ext cx="2972590" cy="457513"/>
          </a:xfrm>
          <a:prstGeom prst="rect">
            <a:avLst/>
          </a:prstGeom>
          <a:noFill/>
          <a:ln>
            <a:miter lim="800000"/>
            <a:headEnd/>
            <a:tailEnd/>
          </a:ln>
        </p:spPr>
        <p:txBody>
          <a:bodyPr lIns="90443" tIns="45222" rIns="90443" bIns="45222"/>
          <a:lstStyle/>
          <a:p>
            <a:fld id="{47D10890-62FC-4A72-AC60-97757228D65B}" type="slidenum">
              <a:rPr lang="en-US" smtClean="0">
                <a:solidFill>
                  <a:srgbClr val="000000"/>
                </a:solidFill>
              </a:rPr>
              <a:pPr/>
              <a:t>2</a:t>
            </a:fld>
            <a:endParaRPr lang="en-US" dirty="0">
              <a:solidFill>
                <a:srgbClr val="000000"/>
              </a:solidFill>
            </a:endParaRPr>
          </a:p>
        </p:txBody>
      </p:sp>
      <p:sp>
        <p:nvSpPr>
          <p:cNvPr id="5125" name="Header Placeholder 4"/>
          <p:cNvSpPr>
            <a:spLocks noGrp="1"/>
          </p:cNvSpPr>
          <p:nvPr>
            <p:ph type="hdr" sz="quarter"/>
          </p:nvPr>
        </p:nvSpPr>
        <p:spPr bwMode="auto">
          <a:xfrm>
            <a:off x="1" y="0"/>
            <a:ext cx="2972591" cy="457513"/>
          </a:xfrm>
          <a:prstGeom prst="rect">
            <a:avLst/>
          </a:prstGeom>
          <a:noFill/>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pPr>
            <a:endParaRPr lang="en-US" dirty="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401581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E37BDE-1E16-4497-8123-4D9E05ECC396}" type="slidenum">
              <a:rPr lang="en-US" smtClean="0"/>
              <a:t>7</a:t>
            </a:fld>
            <a:endParaRPr lang="en-US"/>
          </a:p>
        </p:txBody>
      </p:sp>
    </p:spTree>
    <p:extLst>
      <p:ext uri="{BB962C8B-B14F-4D97-AF65-F5344CB8AC3E}">
        <p14:creationId xmlns:p14="http://schemas.microsoft.com/office/powerpoint/2010/main" val="342307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37BDE-1E16-4497-8123-4D9E05ECC39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063850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prstGeom prst="rect">
            <a:avLst/>
          </a:prstGeom>
        </p:spPr>
        <p:txBody>
          <a:bodyPr/>
          <a:lstStyle/>
          <a:p>
            <a:r>
              <a:rPr kumimoji="0" lang="en-US"/>
              <a:t>Click to edit Master title style</a:t>
            </a:r>
          </a:p>
        </p:txBody>
      </p:sp>
      <p:sp>
        <p:nvSpPr>
          <p:cNvPr id="6" name="Slide Number Placeholder 5"/>
          <p:cNvSpPr>
            <a:spLocks noGrp="1"/>
          </p:cNvSpPr>
          <p:nvPr>
            <p:ph type="sldNum" sz="quarter" idx="12"/>
          </p:nvPr>
        </p:nvSpPr>
        <p:spPr>
          <a:xfrm>
            <a:off x="612648" y="6356353"/>
            <a:ext cx="502968" cy="230832"/>
          </a:xfrm>
          <a:prstGeom prst="rect">
            <a:avLst/>
          </a:prstGeom>
        </p:spPr>
        <p:txBody>
          <a:bodyPr/>
          <a:lstStyle>
            <a:lvl1pPr>
              <a:defRPr sz="900">
                <a:solidFill>
                  <a:schemeClr val="tx2"/>
                </a:solidFill>
              </a:defRPr>
            </a:lvl1pPr>
          </a:lstStyle>
          <a:p>
            <a:fld id="{C8E38066-F069-41C9-B38D-47DB557F2632}" type="slidenum">
              <a:rPr lang="en-GB" smtClean="0">
                <a:solidFill>
                  <a:srgbClr val="1F497D"/>
                </a:solidFill>
              </a:rPr>
              <a:pPr/>
              <a:t>‹#›</a:t>
            </a:fld>
            <a:endParaRPr lang="en-GB" dirty="0">
              <a:solidFill>
                <a:srgbClr val="1F497D"/>
              </a:solidFill>
            </a:endParaRPr>
          </a:p>
        </p:txBody>
      </p:sp>
      <p:sp>
        <p:nvSpPr>
          <p:cNvPr id="8" name="Content Placeholder 7"/>
          <p:cNvSpPr>
            <a:spLocks noGrp="1"/>
          </p:cNvSpPr>
          <p:nvPr>
            <p:ph sz="quarter" idx="1"/>
          </p:nvPr>
        </p:nvSpPr>
        <p:spPr>
          <a:xfrm>
            <a:off x="457200" y="1219200"/>
            <a:ext cx="8229600" cy="493776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4787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11320"/>
            <a:ext cx="9144000" cy="6857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3754512" y="3429335"/>
            <a:ext cx="4678288" cy="747515"/>
          </a:xfrm>
        </p:spPr>
        <p:txBody>
          <a:bodyPr>
            <a:noAutofit/>
          </a:bodyPr>
          <a:lstStyle>
            <a:lvl1pPr algn="l">
              <a:defRPr sz="2800" b="0" spc="600">
                <a:solidFill>
                  <a:schemeClr val="bg1"/>
                </a:solidFill>
              </a:defRPr>
            </a:lvl1pPr>
          </a:lstStyle>
          <a:p>
            <a:r>
              <a:rPr lang="en-US" dirty="0"/>
              <a:t>Title</a:t>
            </a:r>
          </a:p>
        </p:txBody>
      </p:sp>
      <p:sp>
        <p:nvSpPr>
          <p:cNvPr id="3" name="Subtitle 2"/>
          <p:cNvSpPr>
            <a:spLocks noGrp="1"/>
          </p:cNvSpPr>
          <p:nvPr>
            <p:ph type="subTitle" idx="1"/>
          </p:nvPr>
        </p:nvSpPr>
        <p:spPr>
          <a:xfrm>
            <a:off x="3754512" y="4197085"/>
            <a:ext cx="4680520" cy="1536171"/>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0" y="6659397"/>
            <a:ext cx="1547664" cy="198604"/>
          </a:xfrm>
        </p:spPr>
        <p:txBody>
          <a:bodyPr/>
          <a:lstStyle>
            <a:lvl1pPr>
              <a:defRPr/>
            </a:lvl1pPr>
          </a:lstStyle>
          <a:p>
            <a:r>
              <a:rPr lang="en-US"/>
              <a:t>10-11 October 2017</a:t>
            </a:r>
            <a:endParaRPr lang="en-US" dirty="0"/>
          </a:p>
        </p:txBody>
      </p:sp>
      <p:sp>
        <p:nvSpPr>
          <p:cNvPr id="6" name="Slide Number Placeholder 5"/>
          <p:cNvSpPr>
            <a:spLocks noGrp="1"/>
          </p:cNvSpPr>
          <p:nvPr>
            <p:ph type="sldNum" sz="quarter" idx="12"/>
          </p:nvPr>
        </p:nvSpPr>
        <p:spPr>
          <a:xfrm>
            <a:off x="7812360" y="6657499"/>
            <a:ext cx="1331640" cy="246221"/>
          </a:xfrm>
        </p:spPr>
        <p:txBody>
          <a:bodyPr/>
          <a:lstStyle>
            <a:lvl1pPr>
              <a:defRPr>
                <a:solidFill>
                  <a:schemeClr val="tx1"/>
                </a:solidFill>
              </a:defRPr>
            </a:lvl1pPr>
          </a:lstStyle>
          <a:p>
            <a:fld id="{58768E1A-8455-4611-8763-3FA1B747F6B6}" type="slidenum">
              <a:rPr lang="en-US" smtClean="0"/>
              <a:pPr/>
              <a:t>‹#›</a:t>
            </a:fld>
            <a:endParaRPr lang="en-US"/>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27972" y="6213310"/>
            <a:ext cx="1054646" cy="547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userDrawn="1"/>
        </p:nvSpPr>
        <p:spPr>
          <a:xfrm>
            <a:off x="5295255" y="6224018"/>
            <a:ext cx="720080" cy="307777"/>
          </a:xfrm>
          <a:prstGeom prst="rect">
            <a:avLst/>
          </a:prstGeom>
          <a:noFill/>
        </p:spPr>
        <p:txBody>
          <a:bodyPr wrap="square" rtlCol="0">
            <a:spAutoFit/>
          </a:bodyPr>
          <a:lstStyle/>
          <a:p>
            <a:r>
              <a:rPr lang="es-ES" sz="700" dirty="0" err="1">
                <a:solidFill>
                  <a:schemeClr val="bg1"/>
                </a:solidFill>
              </a:rPr>
              <a:t>Copernicus</a:t>
            </a:r>
            <a:r>
              <a:rPr lang="es-ES" sz="700" dirty="0">
                <a:solidFill>
                  <a:schemeClr val="bg1"/>
                </a:solidFill>
              </a:rPr>
              <a:t> EU</a:t>
            </a:r>
            <a:endParaRPr lang="en-US" sz="700" dirty="0">
              <a:solidFill>
                <a:schemeClr val="bg1"/>
              </a:solidFill>
            </a:endParaRPr>
          </a:p>
        </p:txBody>
      </p:sp>
      <p:sp>
        <p:nvSpPr>
          <p:cNvPr id="11" name="TextBox 10"/>
          <p:cNvSpPr txBox="1"/>
          <p:nvPr userDrawn="1"/>
        </p:nvSpPr>
        <p:spPr>
          <a:xfrm>
            <a:off x="5295255" y="6473374"/>
            <a:ext cx="720080" cy="307777"/>
          </a:xfrm>
          <a:prstGeom prst="rect">
            <a:avLst/>
          </a:prstGeom>
          <a:noFill/>
        </p:spPr>
        <p:txBody>
          <a:bodyPr wrap="square" rtlCol="0">
            <a:spAutoFit/>
          </a:bodyPr>
          <a:lstStyle/>
          <a:p>
            <a:r>
              <a:rPr lang="es-ES" sz="700" dirty="0" err="1">
                <a:solidFill>
                  <a:schemeClr val="bg1"/>
                </a:solidFill>
              </a:rPr>
              <a:t>Copernicus</a:t>
            </a:r>
            <a:r>
              <a:rPr lang="es-ES" sz="700" dirty="0">
                <a:solidFill>
                  <a:schemeClr val="bg1"/>
                </a:solidFill>
              </a:rPr>
              <a:t> EU</a:t>
            </a:r>
            <a:endParaRPr lang="en-US" sz="700" dirty="0">
              <a:solidFill>
                <a:schemeClr val="bg1"/>
              </a:solidFill>
            </a:endParaRPr>
          </a:p>
        </p:txBody>
      </p:sp>
      <p:sp>
        <p:nvSpPr>
          <p:cNvPr id="12" name="TextBox 11"/>
          <p:cNvSpPr txBox="1"/>
          <p:nvPr userDrawn="1"/>
        </p:nvSpPr>
        <p:spPr>
          <a:xfrm>
            <a:off x="6084168" y="6473374"/>
            <a:ext cx="936104" cy="307777"/>
          </a:xfrm>
          <a:prstGeom prst="rect">
            <a:avLst/>
          </a:prstGeom>
          <a:noFill/>
        </p:spPr>
        <p:txBody>
          <a:bodyPr wrap="square" rtlCol="0">
            <a:spAutoFit/>
          </a:bodyPr>
          <a:lstStyle/>
          <a:p>
            <a:r>
              <a:rPr lang="es-ES" sz="700" dirty="0">
                <a:solidFill>
                  <a:schemeClr val="bg1"/>
                </a:solidFill>
              </a:rPr>
              <a:t>www.copernicus.eu</a:t>
            </a:r>
            <a:endParaRPr lang="en-US" sz="700" dirty="0">
              <a:solidFill>
                <a:schemeClr val="bg1"/>
              </a:solidFill>
            </a:endParaRPr>
          </a:p>
        </p:txBody>
      </p:sp>
      <p:sp>
        <p:nvSpPr>
          <p:cNvPr id="13" name="TextBox 12"/>
          <p:cNvSpPr txBox="1"/>
          <p:nvPr userDrawn="1"/>
        </p:nvSpPr>
        <p:spPr>
          <a:xfrm>
            <a:off x="6087343" y="6224018"/>
            <a:ext cx="720080" cy="307777"/>
          </a:xfrm>
          <a:prstGeom prst="rect">
            <a:avLst/>
          </a:prstGeom>
          <a:noFill/>
        </p:spPr>
        <p:txBody>
          <a:bodyPr wrap="square" rtlCol="0">
            <a:spAutoFit/>
          </a:bodyPr>
          <a:lstStyle/>
          <a:p>
            <a:r>
              <a:rPr lang="es-ES" sz="700" dirty="0" err="1">
                <a:solidFill>
                  <a:schemeClr val="bg1"/>
                </a:solidFill>
              </a:rPr>
              <a:t>Copernicus</a:t>
            </a:r>
            <a:r>
              <a:rPr lang="es-ES" sz="700" dirty="0">
                <a:solidFill>
                  <a:schemeClr val="bg1"/>
                </a:solidFill>
              </a:rPr>
              <a:t> EU</a:t>
            </a:r>
            <a:endParaRPr lang="en-US" sz="700" dirty="0">
              <a:solidFill>
                <a:schemeClr val="bg1"/>
              </a:solidFill>
            </a:endParaRPr>
          </a:p>
        </p:txBody>
      </p:sp>
      <p:pic>
        <p:nvPicPr>
          <p:cNvPr id="14"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2123728" y="6225239"/>
            <a:ext cx="1216372" cy="547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Footer Placeholder 4"/>
          <p:cNvSpPr txBox="1">
            <a:spLocks/>
          </p:cNvSpPr>
          <p:nvPr userDrawn="1"/>
        </p:nvSpPr>
        <p:spPr>
          <a:xfrm>
            <a:off x="2051720" y="6640766"/>
            <a:ext cx="1807226" cy="22788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5" name="Footer Placeholder 4"/>
          <p:cNvSpPr>
            <a:spLocks noGrp="1"/>
          </p:cNvSpPr>
          <p:nvPr>
            <p:ph type="ftr" sz="quarter" idx="11"/>
          </p:nvPr>
        </p:nvSpPr>
        <p:spPr>
          <a:xfrm>
            <a:off x="1763688" y="6641717"/>
            <a:ext cx="2239274" cy="216284"/>
          </a:xfrm>
        </p:spPr>
        <p:txBody>
          <a:bodyPr/>
          <a:lstStyle>
            <a:lvl1pPr algn="l">
              <a:defRPr/>
            </a:lvl1pPr>
          </a:lstStyle>
          <a:p>
            <a:r>
              <a:rPr lang="en-US"/>
              <a:t>The Climate needs space</a:t>
            </a:r>
            <a:endParaRPr lang="en-US" dirty="0"/>
          </a:p>
        </p:txBody>
      </p:sp>
    </p:spTree>
    <p:extLst>
      <p:ext uri="{BB962C8B-B14F-4D97-AF65-F5344CB8AC3E}">
        <p14:creationId xmlns:p14="http://schemas.microsoft.com/office/powerpoint/2010/main" val="187824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ECMWF_Master_Logo_RGB_nostrap.png"/>
          <p:cNvPicPr>
            <a:picLocks noChangeAspect="1"/>
          </p:cNvPicPr>
          <p:nvPr userDrawn="1"/>
        </p:nvPicPr>
        <p:blipFill>
          <a:blip r:embed="rId2"/>
          <a:stretch>
            <a:fillRect/>
          </a:stretch>
        </p:blipFill>
        <p:spPr>
          <a:xfrm>
            <a:off x="1259632" y="6462049"/>
            <a:ext cx="1009913" cy="231315"/>
          </a:xfrm>
          <a:prstGeom prst="rect">
            <a:avLst/>
          </a:prstGeom>
        </p:spPr>
      </p:pic>
      <p:sp>
        <p:nvSpPr>
          <p:cNvPr id="9" name="Title 8"/>
          <p:cNvSpPr>
            <a:spLocks noGrp="1"/>
          </p:cNvSpPr>
          <p:nvPr>
            <p:ph type="title"/>
          </p:nvPr>
        </p:nvSpPr>
        <p:spPr>
          <a:xfrm>
            <a:off x="1620422" y="360001"/>
            <a:ext cx="5903738" cy="369332"/>
          </a:xfrm>
          <a:prstGeom prst="rect">
            <a:avLst/>
          </a:prstGeom>
        </p:spPr>
        <p:txBody>
          <a:bodyPr lIns="0" tIns="0" rIns="0" bIns="0"/>
          <a:lstStyle>
            <a:lvl1pPr>
              <a:defRPr sz="1463">
                <a:solidFill>
                  <a:srgbClr val="839DB2"/>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1620422" y="936000"/>
            <a:ext cx="5903738" cy="4986000"/>
          </a:xfrm>
          <a:prstGeom prst="rect">
            <a:avLst/>
          </a:prstGeom>
        </p:spPr>
        <p:txBody>
          <a:bodyPr lIns="0" tIns="0" rIns="0" bIns="0"/>
          <a:lstStyle>
            <a:lvl1pPr marL="0" indent="-109687">
              <a:lnSpc>
                <a:spcPts val="1341"/>
              </a:lnSpc>
              <a:spcBef>
                <a:spcPts val="671"/>
              </a:spcBef>
              <a:buClr>
                <a:schemeClr val="accent1">
                  <a:lumMod val="75000"/>
                </a:schemeClr>
              </a:buClr>
              <a:buFont typeface="Arial"/>
              <a:buChar char="•"/>
              <a:defRPr sz="1097">
                <a:solidFill>
                  <a:schemeClr val="tx1"/>
                </a:solidFill>
              </a:defRPr>
            </a:lvl1pPr>
            <a:lvl2pPr marL="383903" indent="-164530">
              <a:lnSpc>
                <a:spcPts val="1219"/>
              </a:lnSpc>
              <a:spcBef>
                <a:spcPts val="610"/>
              </a:spcBef>
              <a:buClr>
                <a:schemeClr val="accent1">
                  <a:lumMod val="75000"/>
                </a:schemeClr>
              </a:buClr>
              <a:buFont typeface="Arial"/>
              <a:buChar char="•"/>
              <a:defRPr sz="975">
                <a:solidFill>
                  <a:schemeClr val="tx1"/>
                </a:solidFill>
              </a:defRPr>
            </a:lvl2pPr>
            <a:lvl3pPr marL="603277" indent="-164530">
              <a:lnSpc>
                <a:spcPts val="1097"/>
              </a:lnSpc>
              <a:spcBef>
                <a:spcPts val="548"/>
              </a:spcBef>
              <a:buClr>
                <a:schemeClr val="accent1">
                  <a:lumMod val="75000"/>
                </a:schemeClr>
              </a:buClr>
              <a:buFont typeface="Arial"/>
              <a:buChar char="•"/>
              <a:defRPr sz="854">
                <a:solidFill>
                  <a:schemeClr val="tx1"/>
                </a:solidFill>
              </a:defRPr>
            </a:lvl3pPr>
            <a:lvl4pPr marL="822651" indent="-164530">
              <a:lnSpc>
                <a:spcPts val="975"/>
              </a:lnSpc>
              <a:spcBef>
                <a:spcPts val="488"/>
              </a:spcBef>
              <a:buClr>
                <a:schemeClr val="accent1">
                  <a:lumMod val="75000"/>
                </a:schemeClr>
              </a:buClr>
              <a:buFont typeface="Arial"/>
              <a:buChar char="•"/>
              <a:defRPr sz="731">
                <a:solidFill>
                  <a:schemeClr val="tx1"/>
                </a:solidFill>
              </a:defRPr>
            </a:lvl4pPr>
            <a:lvl5pPr marL="1042025" indent="-164530">
              <a:lnSpc>
                <a:spcPts val="854"/>
              </a:lnSpc>
              <a:spcBef>
                <a:spcPts val="427"/>
              </a:spcBef>
              <a:buClr>
                <a:schemeClr val="accent1">
                  <a:lumMod val="75000"/>
                </a:schemeClr>
              </a:buClr>
              <a:buFont typeface="Arial"/>
              <a:buChar char="•"/>
              <a:defRPr sz="61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7524161" y="6439937"/>
            <a:ext cx="1619839" cy="84318"/>
          </a:xfrm>
          <a:prstGeom prst="rect">
            <a:avLst/>
          </a:prstGeom>
        </p:spPr>
        <p:txBody>
          <a:bodyPr lIns="0" tIns="0" rIns="0" bIns="0" anchor="b" anchorCtr="0"/>
          <a:lstStyle>
            <a:lvl1pPr algn="ctr">
              <a:defRPr sz="548" b="1">
                <a:solidFill>
                  <a:schemeClr val="accent1">
                    <a:lumMod val="75000"/>
                  </a:schemeClr>
                </a:solidFill>
              </a:defRPr>
            </a:lvl1pPr>
          </a:lstStyle>
          <a:p>
            <a:pPr defTabSz="278605">
              <a:spcBef>
                <a:spcPts val="0"/>
              </a:spcBef>
            </a:pPr>
            <a:fld id="{6B3B0B0F-E794-1244-9699-107C60B9C23A}" type="slidenum">
              <a:rPr lang="en-US" smtClean="0">
                <a:solidFill>
                  <a:srgbClr val="4F81BD">
                    <a:lumMod val="75000"/>
                  </a:srgbClr>
                </a:solidFill>
                <a:latin typeface="Arial"/>
              </a:rPr>
              <a:pPr defTabSz="278605">
                <a:spcBef>
                  <a:spcPts val="0"/>
                </a:spcBef>
              </a:pPr>
              <a:t>‹#›</a:t>
            </a:fld>
            <a:endParaRPr lang="en-US" dirty="0">
              <a:solidFill>
                <a:srgbClr val="4F81BD">
                  <a:lumMod val="75000"/>
                </a:srgbClr>
              </a:solidFill>
              <a:latin typeface="Arial"/>
            </a:endParaRPr>
          </a:p>
        </p:txBody>
      </p:sp>
      <p:sp>
        <p:nvSpPr>
          <p:cNvPr id="16" name="Footer Placeholder 11"/>
          <p:cNvSpPr>
            <a:spLocks noGrp="1"/>
          </p:cNvSpPr>
          <p:nvPr>
            <p:ph type="ftr" sz="quarter" idx="3"/>
          </p:nvPr>
        </p:nvSpPr>
        <p:spPr>
          <a:xfrm>
            <a:off x="2627463" y="6308259"/>
            <a:ext cx="3041022" cy="230657"/>
          </a:xfrm>
          <a:prstGeom prst="rect">
            <a:avLst/>
          </a:prstGeom>
        </p:spPr>
        <p:txBody>
          <a:bodyPr vert="horz" lIns="0" tIns="0" rIns="0" bIns="0" rtlCol="0" anchor="b" anchorCtr="0">
            <a:noAutofit/>
          </a:bodyPr>
          <a:lstStyle>
            <a:lvl1pPr algn="l">
              <a:defRPr sz="548" b="1" cap="all" baseline="0">
                <a:solidFill>
                  <a:schemeClr val="accent1">
                    <a:lumMod val="75000"/>
                  </a:schemeClr>
                </a:solidFill>
              </a:defRPr>
            </a:lvl1pPr>
          </a:lstStyle>
          <a:p>
            <a:pPr algn="ctr" defTabSz="278605"/>
            <a:r>
              <a:rPr lang="en-US">
                <a:solidFill>
                  <a:srgbClr val="4F81BD">
                    <a:lumMod val="75000"/>
                  </a:srgbClr>
                </a:solidFill>
                <a:latin typeface="Arial"/>
              </a:rPr>
              <a:t>European Centre for Medium-Range Weather Forecasts</a:t>
            </a:r>
            <a:endParaRPr lang="en-US" dirty="0">
              <a:solidFill>
                <a:srgbClr val="4F81BD">
                  <a:lumMod val="75000"/>
                </a:srgbClr>
              </a:solidFill>
              <a:latin typeface="Arial"/>
            </a:endParaRPr>
          </a:p>
        </p:txBody>
      </p:sp>
    </p:spTree>
    <p:extLst>
      <p:ext uri="{BB962C8B-B14F-4D97-AF65-F5344CB8AC3E}">
        <p14:creationId xmlns:p14="http://schemas.microsoft.com/office/powerpoint/2010/main" val="4494587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cgms-info.org/documents/CGMS-46_FINAL.pdf" TargetMode="External"/><Relationship Id="rId3" Type="http://schemas.openxmlformats.org/officeDocument/2006/relationships/hyperlink" Target="http://ceos.org/document_management/Publications/WGClimate_CEOS-Strategy-for-Carbon-Observations-from-Space_Apr2014.pdf" TargetMode="External"/><Relationship Id="rId7" Type="http://schemas.openxmlformats.org/officeDocument/2006/relationships/hyperlink" Target="http://www.wmo.int/pages/prog/arep/gaw/documents/IG3ISImplementationPlanEC70.pdf" TargetMode="External"/><Relationship Id="rId2" Type="http://schemas.openxmlformats.org/officeDocument/2006/relationships/hyperlink" Target="https://www.google.com/url?q=http://ceos.org/document_management/Meetings/Plenary/32/documents/CEOS_AC-VC_White_Paper_Version_1_20181009.pdf&amp;sa=D&amp;ust=1542013064222000" TargetMode="External"/><Relationship Id="rId1" Type="http://schemas.openxmlformats.org/officeDocument/2006/relationships/slideLayout" Target="../slideLayouts/slideLayout2.xml"/><Relationship Id="rId6" Type="http://schemas.openxmlformats.org/officeDocument/2006/relationships/hyperlink" Target="https://library.wmo.int/doc_num.php?explnum_id=3417" TargetMode="External"/><Relationship Id="rId5" Type="http://schemas.openxmlformats.org/officeDocument/2006/relationships/hyperlink" Target="https://www.google.com/url?q=http://ceos.org/document_management/Meetings/Plenary/32/presentations/3.6_Dowell_CEOS_Plenary_2018_Presentation_Draft_v2.pptx&amp;sa=D&amp;ust=1542013064239000" TargetMode="External"/><Relationship Id="rId10" Type="http://schemas.openxmlformats.org/officeDocument/2006/relationships/hyperlink" Target="https://docs.google.com/spreadsheets/d/1XIR_3zmbyN4ats9vKhWzlUiUEqFPRzyGsQqT17oJmlc/edit?usp=sharing" TargetMode="External"/><Relationship Id="rId4" Type="http://schemas.openxmlformats.org/officeDocument/2006/relationships/hyperlink" Target="https://www.google.com/url?q=http://ceos.org/document_management/Meetings/Plenary/32/documents/3.2_Dowell_COM_GHG_Workshop_Minutes_V1.0.pdf&amp;sa=D&amp;ust=1542013064216000" TargetMode="External"/><Relationship Id="rId9" Type="http://schemas.openxmlformats.org/officeDocument/2006/relationships/hyperlink" Target="https://www.cgms-info.org/Agendas/WP/CGMS-46-WMO-WP-0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tiff"/><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613901"/>
            <a:ext cx="74544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r>
              <a:rPr lang="it-IT" dirty="0"/>
              <a:t>CEOS/CGMS status on GHG </a:t>
            </a:r>
            <a:r>
              <a:rPr lang="it-IT" dirty="0" err="1"/>
              <a:t>monitoring</a:t>
            </a:r>
            <a:endParaRPr lang="it-IT" dirty="0">
              <a:effectLst/>
            </a:endParaRPr>
          </a:p>
        </p:txBody>
      </p:sp>
      <p:sp>
        <p:nvSpPr>
          <p:cNvPr id="11" name="Shape 11"/>
          <p:cNvSpPr/>
          <p:nvPr/>
        </p:nvSpPr>
        <p:spPr>
          <a:xfrm>
            <a:off x="622789" y="4419600"/>
            <a:ext cx="4810858" cy="18811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Mark Dowell, European Commission</a:t>
            </a: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David Crisp, NASA/JPL</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US" dirty="0" err="1">
                <a:solidFill>
                  <a:srgbClr val="FFFFFF"/>
                </a:solidFill>
                <a:latin typeface="+mj-lt"/>
                <a:ea typeface="Arial Bold"/>
                <a:cs typeface="Arial Bold"/>
                <a:sym typeface="Arial Bold"/>
              </a:rPr>
              <a:t>WGClimate</a:t>
            </a:r>
            <a:r>
              <a:rPr lang="en-US" dirty="0">
                <a:solidFill>
                  <a:srgbClr val="FFFFFF"/>
                </a:solidFill>
                <a:latin typeface="+mj-lt"/>
                <a:ea typeface="Arial Bold"/>
                <a:cs typeface="Arial Bold"/>
                <a:sym typeface="Arial Bold"/>
              </a:rPr>
              <a:t> 10</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685800"/>
            <a:fld id="{86CB4B4D-7CA3-9044-876B-883B54F8677D}" type="slidenum">
              <a:rPr lang="uk-UA" smtClean="0"/>
              <a:pPr defTabSz="685800"/>
              <a:t>10</a:t>
            </a:fld>
            <a:endParaRPr lang="uk-UA" dirty="0"/>
          </a:p>
        </p:txBody>
      </p:sp>
      <p:sp>
        <p:nvSpPr>
          <p:cNvPr id="3" name="Content Placeholder 2"/>
          <p:cNvSpPr>
            <a:spLocks noGrp="1"/>
          </p:cNvSpPr>
          <p:nvPr>
            <p:ph sz="quarter" idx="10"/>
          </p:nvPr>
        </p:nvSpPr>
        <p:spPr/>
        <p:txBody>
          <a:bodyPr>
            <a:normAutofit lnSpcReduction="10000"/>
          </a:bodyPr>
          <a:lstStyle/>
          <a:p>
            <a:pPr marL="0" indent="0" defTabSz="473869">
              <a:buNone/>
            </a:pPr>
            <a:r>
              <a:rPr lang="en-US" dirty="0"/>
              <a:t>Executive Summary</a:t>
            </a:r>
          </a:p>
          <a:p>
            <a:pPr marL="0" defTabSz="473869">
              <a:buNone/>
            </a:pPr>
            <a:r>
              <a:rPr lang="en-US" dirty="0"/>
              <a:t>Chapter 1: Introduction</a:t>
            </a:r>
          </a:p>
          <a:p>
            <a:pPr marL="0" defTabSz="473869">
              <a:buNone/>
            </a:pPr>
            <a:r>
              <a:rPr lang="en-US" dirty="0"/>
              <a:t>Chapter 2: Estimating Emissions from Atmospheric CO</a:t>
            </a:r>
            <a:r>
              <a:rPr lang="en-US" baseline="-25000" dirty="0"/>
              <a:t>2</a:t>
            </a:r>
            <a:r>
              <a:rPr lang="en-US" dirty="0"/>
              <a:t> and CH</a:t>
            </a:r>
            <a:r>
              <a:rPr lang="en-US" baseline="-25000" dirty="0"/>
              <a:t>4</a:t>
            </a:r>
            <a:r>
              <a:rPr lang="en-US" dirty="0"/>
              <a:t> 				Measurements</a:t>
            </a:r>
          </a:p>
          <a:p>
            <a:pPr marL="0" defTabSz="473869">
              <a:buNone/>
            </a:pPr>
            <a:r>
              <a:rPr lang="en-US" dirty="0"/>
              <a:t>Chapter 3: Space-based CO</a:t>
            </a:r>
            <a:r>
              <a:rPr lang="en-US" baseline="-25000" dirty="0"/>
              <a:t>2</a:t>
            </a:r>
            <a:r>
              <a:rPr lang="en-US" dirty="0"/>
              <a:t> and CH</a:t>
            </a:r>
            <a:r>
              <a:rPr lang="en-US" baseline="-25000" dirty="0"/>
              <a:t>4</a:t>
            </a:r>
            <a:r>
              <a:rPr lang="en-US" dirty="0"/>
              <a:t> Measurement Capabilities and 			Near-term Plans</a:t>
            </a:r>
          </a:p>
          <a:p>
            <a:pPr marL="0" defTabSz="473869">
              <a:buNone/>
            </a:pPr>
            <a:r>
              <a:rPr lang="en-US" dirty="0"/>
              <a:t>Chapter 4: The Transition from Science Missions to an Operational 				Constellation</a:t>
            </a:r>
          </a:p>
          <a:p>
            <a:pPr marL="0" defTabSz="473869">
              <a:buNone/>
            </a:pPr>
            <a:r>
              <a:rPr lang="en-US" dirty="0"/>
              <a:t>Chapter 5: Designing an Operational LEO Constellation for Measuring 			Anthropogenic CO</a:t>
            </a:r>
            <a:r>
              <a:rPr lang="en-US" baseline="-25000" dirty="0"/>
              <a:t>2</a:t>
            </a:r>
            <a:r>
              <a:rPr lang="en-US" dirty="0"/>
              <a:t> Emissions – The Sentinel CO</a:t>
            </a:r>
            <a:r>
              <a:rPr lang="en-US" baseline="-25000" dirty="0"/>
              <a:t>2</a:t>
            </a:r>
            <a:r>
              <a:rPr lang="en-US" dirty="0"/>
              <a:t> Initiative</a:t>
            </a:r>
          </a:p>
          <a:p>
            <a:pPr marL="0" defTabSz="473869">
              <a:buNone/>
            </a:pPr>
            <a:r>
              <a:rPr lang="en-US" dirty="0"/>
              <a:t>Chapter 6: Integrating CO</a:t>
            </a:r>
            <a:r>
              <a:rPr lang="en-US" baseline="-25000" dirty="0"/>
              <a:t>2</a:t>
            </a:r>
            <a:r>
              <a:rPr lang="en-US" dirty="0"/>
              <a:t> and CH</a:t>
            </a:r>
            <a:r>
              <a:rPr lang="en-US" baseline="-25000" dirty="0"/>
              <a:t>4</a:t>
            </a:r>
            <a:r>
              <a:rPr lang="en-US" dirty="0"/>
              <a:t> Satellites into Operational 				Constellations</a:t>
            </a:r>
          </a:p>
          <a:p>
            <a:pPr marL="0" defTabSz="473869">
              <a:buNone/>
            </a:pPr>
            <a:r>
              <a:rPr lang="en-US" dirty="0"/>
              <a:t>Chapter 7: Conclusions and Way Forward</a:t>
            </a:r>
          </a:p>
        </p:txBody>
      </p:sp>
      <p:sp>
        <p:nvSpPr>
          <p:cNvPr id="5" name="Title 4">
            <a:extLst>
              <a:ext uri="{FF2B5EF4-FFF2-40B4-BE49-F238E27FC236}">
                <a16:creationId xmlns:a16="http://schemas.microsoft.com/office/drawing/2014/main" id="{8525629F-CFB2-7042-AEEC-BB03C184F712}"/>
              </a:ext>
            </a:extLst>
          </p:cNvPr>
          <p:cNvSpPr>
            <a:spLocks noGrp="1"/>
          </p:cNvSpPr>
          <p:nvPr>
            <p:ph type="title" idx="4294967295"/>
          </p:nvPr>
        </p:nvSpPr>
        <p:spPr>
          <a:xfrm>
            <a:off x="481519" y="304800"/>
            <a:ext cx="7818437" cy="509587"/>
          </a:xfrm>
          <a:prstGeom prst="rect">
            <a:avLst/>
          </a:prstGeom>
        </p:spPr>
        <p:txBody>
          <a:bodyPr/>
          <a:lstStyle/>
          <a:p>
            <a:r>
              <a:rPr lang="en-US" dirty="0"/>
              <a:t>White Paper Contents – Main Text</a:t>
            </a:r>
            <a:br>
              <a:rPr lang="en-US" dirty="0"/>
            </a:br>
            <a:endParaRPr lang="en-GB" dirty="0"/>
          </a:p>
        </p:txBody>
      </p:sp>
    </p:spTree>
    <p:extLst>
      <p:ext uri="{BB962C8B-B14F-4D97-AF65-F5344CB8AC3E}">
        <p14:creationId xmlns:p14="http://schemas.microsoft.com/office/powerpoint/2010/main" val="251343133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685800"/>
            <a:fld id="{86CB4B4D-7CA3-9044-876B-883B54F8677D}" type="slidenum">
              <a:rPr lang="uk-UA" smtClean="0"/>
              <a:pPr defTabSz="685800"/>
              <a:t>11</a:t>
            </a:fld>
            <a:endParaRPr lang="uk-UA" dirty="0"/>
          </a:p>
        </p:txBody>
      </p:sp>
      <p:sp>
        <p:nvSpPr>
          <p:cNvPr id="3" name="Content Placeholder 2"/>
          <p:cNvSpPr>
            <a:spLocks noGrp="1"/>
          </p:cNvSpPr>
          <p:nvPr>
            <p:ph sz="quarter" idx="10"/>
          </p:nvPr>
        </p:nvSpPr>
        <p:spPr/>
        <p:txBody>
          <a:bodyPr>
            <a:noAutofit/>
          </a:bodyPr>
          <a:lstStyle/>
          <a:p>
            <a:pPr>
              <a:buFont typeface="+mj-lt"/>
              <a:buAutoNum type="arabicPeriod"/>
            </a:pPr>
            <a:r>
              <a:rPr lang="en-US" sz="1600" dirty="0"/>
              <a:t>Link the atmospheric GHG measurement and modeling communities and stakeholders in the national inventory and policy communities (through UNFCCC/SBSTA), to refine requirements;</a:t>
            </a:r>
          </a:p>
          <a:p>
            <a:pPr>
              <a:buFont typeface="+mj-lt"/>
              <a:buAutoNum type="arabicPeriod"/>
            </a:pPr>
            <a:endParaRPr lang="en-US" sz="1600" dirty="0"/>
          </a:p>
          <a:p>
            <a:pPr>
              <a:buFont typeface="+mj-lt"/>
              <a:buAutoNum type="arabicPeriod"/>
            </a:pPr>
            <a:r>
              <a:rPr lang="en-US" sz="1600" dirty="0"/>
              <a:t>Exploit the capabilities of the CEOS and CGMS member agencies and the WMO Integrated Global Greenhouse Gas Information System (IG</a:t>
            </a:r>
            <a:r>
              <a:rPr lang="en-US" sz="1600" baseline="30000" dirty="0"/>
              <a:t>3</a:t>
            </a:r>
            <a:r>
              <a:rPr lang="en-US" sz="1600" dirty="0"/>
              <a:t>IS) to integrate surface and airborne measurements of CO</a:t>
            </a:r>
            <a:r>
              <a:rPr lang="en-US" sz="1600" baseline="-25000" dirty="0"/>
              <a:t>2</a:t>
            </a:r>
            <a:r>
              <a:rPr lang="en-US" sz="1600" dirty="0"/>
              <a:t> and CH</a:t>
            </a:r>
            <a:r>
              <a:rPr lang="en-US" sz="1600" baseline="-25000" dirty="0"/>
              <a:t>4</a:t>
            </a:r>
            <a:r>
              <a:rPr lang="en-US" sz="1600" dirty="0"/>
              <a:t> with those from available and planned space-based sensors to develop a prototype, global atmospheric CO</a:t>
            </a:r>
            <a:r>
              <a:rPr lang="en-US" sz="1600" baseline="-25000" dirty="0"/>
              <a:t>2</a:t>
            </a:r>
            <a:r>
              <a:rPr lang="en-US" sz="1600" dirty="0"/>
              <a:t> and CH</a:t>
            </a:r>
            <a:r>
              <a:rPr lang="en-US" sz="1600" baseline="-25000" dirty="0"/>
              <a:t>4</a:t>
            </a:r>
            <a:r>
              <a:rPr lang="en-US" sz="1600" dirty="0"/>
              <a:t> flux product in time to support inventory builders in their development of GHG emission inventories for the 2023 global </a:t>
            </a:r>
            <a:r>
              <a:rPr lang="en-US" sz="1600" dirty="0" err="1"/>
              <a:t>stocktake</a:t>
            </a:r>
            <a:r>
              <a:rPr lang="en-US" sz="1600" dirty="0"/>
              <a:t>; and</a:t>
            </a:r>
          </a:p>
          <a:p>
            <a:pPr>
              <a:buFont typeface="+mj-lt"/>
              <a:buAutoNum type="arabicPeriod"/>
            </a:pPr>
            <a:endParaRPr lang="en-US" sz="1600" dirty="0"/>
          </a:p>
          <a:p>
            <a:pPr>
              <a:buFont typeface="+mj-lt"/>
              <a:buAutoNum type="arabicPeriod"/>
            </a:pPr>
            <a:r>
              <a:rPr lang="en-US" sz="1600" dirty="0"/>
              <a:t>Use the lessons learned from this prototype product to </a:t>
            </a:r>
            <a:r>
              <a:rPr lang="en-GB" sz="1600" dirty="0"/>
              <a:t>facilitate the implementation of a complete, operational, space-based constellation architecture with the capabilities needed to quantify atmospheric CO</a:t>
            </a:r>
            <a:r>
              <a:rPr lang="en-GB" sz="1600" baseline="-25000" dirty="0"/>
              <a:t>2</a:t>
            </a:r>
            <a:r>
              <a:rPr lang="en-GB" sz="1600" dirty="0"/>
              <a:t> and CH</a:t>
            </a:r>
            <a:r>
              <a:rPr lang="en-GB" sz="1600" baseline="-25000" dirty="0"/>
              <a:t>4</a:t>
            </a:r>
            <a:r>
              <a:rPr lang="en-GB" sz="1600" dirty="0"/>
              <a:t> concentrations that can serve as a complementary system for estimating NDCs </a:t>
            </a:r>
            <a:r>
              <a:rPr lang="en-US" sz="1600" dirty="0"/>
              <a:t>in time to support the 2028 global </a:t>
            </a:r>
            <a:r>
              <a:rPr lang="en-US" sz="1600" dirty="0" err="1"/>
              <a:t>stocktake</a:t>
            </a:r>
            <a:r>
              <a:rPr lang="en-US" sz="1600" dirty="0"/>
              <a:t>.</a:t>
            </a:r>
          </a:p>
        </p:txBody>
      </p:sp>
      <p:sp>
        <p:nvSpPr>
          <p:cNvPr id="5" name="Title 4">
            <a:extLst>
              <a:ext uri="{FF2B5EF4-FFF2-40B4-BE49-F238E27FC236}">
                <a16:creationId xmlns:a16="http://schemas.microsoft.com/office/drawing/2014/main" id="{E9AC9BC9-8051-2445-9BF1-183F6BF64495}"/>
              </a:ext>
            </a:extLst>
          </p:cNvPr>
          <p:cNvSpPr>
            <a:spLocks noGrp="1"/>
          </p:cNvSpPr>
          <p:nvPr>
            <p:ph type="title" idx="4294967295"/>
          </p:nvPr>
        </p:nvSpPr>
        <p:spPr>
          <a:xfrm>
            <a:off x="-685800" y="304800"/>
            <a:ext cx="7818437" cy="542925"/>
          </a:xfrm>
          <a:prstGeom prst="rect">
            <a:avLst/>
          </a:prstGeom>
        </p:spPr>
        <p:txBody>
          <a:bodyPr/>
          <a:lstStyle/>
          <a:p>
            <a:r>
              <a:rPr lang="en-US" dirty="0"/>
              <a:t>Proposed CEOS Actions</a:t>
            </a:r>
            <a:br>
              <a:rPr lang="en-US" dirty="0"/>
            </a:br>
            <a:endParaRPr lang="en-GB" dirty="0"/>
          </a:p>
        </p:txBody>
      </p:sp>
    </p:spTree>
    <p:extLst>
      <p:ext uri="{BB962C8B-B14F-4D97-AF65-F5344CB8AC3E}">
        <p14:creationId xmlns:p14="http://schemas.microsoft.com/office/powerpoint/2010/main" val="28724197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685800"/>
            <a:fld id="{86CB4B4D-7CA3-9044-876B-883B54F8677D}" type="slidenum">
              <a:rPr lang="uk-UA" smtClean="0"/>
              <a:pPr defTabSz="685800"/>
              <a:t>12</a:t>
            </a:fld>
            <a:endParaRPr lang="uk-UA" dirty="0"/>
          </a:p>
        </p:txBody>
      </p:sp>
      <p:sp>
        <p:nvSpPr>
          <p:cNvPr id="3" name="Content Placeholder 2"/>
          <p:cNvSpPr>
            <a:spLocks noGrp="1"/>
          </p:cNvSpPr>
          <p:nvPr>
            <p:ph sz="quarter" idx="10"/>
          </p:nvPr>
        </p:nvSpPr>
        <p:spPr>
          <a:xfrm>
            <a:off x="457200" y="1676400"/>
            <a:ext cx="8153400" cy="4419600"/>
          </a:xfrm>
        </p:spPr>
        <p:txBody>
          <a:bodyPr>
            <a:normAutofit fontScale="92500" lnSpcReduction="20000"/>
          </a:bodyPr>
          <a:lstStyle/>
          <a:p>
            <a:r>
              <a:rPr lang="en-US" dirty="0"/>
              <a:t>The AC-VC GHG White Paper is completed </a:t>
            </a:r>
          </a:p>
          <a:p>
            <a:pPr lvl="1"/>
            <a:r>
              <a:rPr lang="en-US" dirty="0"/>
              <a:t>Incorporated changes from the CEOS SIT Technical Workshop</a:t>
            </a:r>
          </a:p>
          <a:p>
            <a:pPr lvl="1"/>
            <a:r>
              <a:rPr lang="en-US" dirty="0"/>
              <a:t>Should close Action CARB-12 - White paper on a carbon observation constellation</a:t>
            </a:r>
          </a:p>
          <a:p>
            <a:r>
              <a:rPr lang="en-US" dirty="0"/>
              <a:t>Proposed actions have been brought to the CEOS Plenary for disposition</a:t>
            </a:r>
          </a:p>
          <a:p>
            <a:pPr lvl="1"/>
            <a:r>
              <a:rPr lang="en-US" dirty="0"/>
              <a:t>AC-VC will work with CEOS and CGMS to implement a (new) CO</a:t>
            </a:r>
            <a:r>
              <a:rPr lang="en-US" baseline="-25000" dirty="0"/>
              <a:t>2</a:t>
            </a:r>
            <a:r>
              <a:rPr lang="en-US" dirty="0"/>
              <a:t>/CH</a:t>
            </a:r>
            <a:r>
              <a:rPr lang="en-US" baseline="-25000" dirty="0"/>
              <a:t>4</a:t>
            </a:r>
            <a:r>
              <a:rPr lang="en-US" dirty="0"/>
              <a:t> focus within WGClimate</a:t>
            </a:r>
          </a:p>
          <a:p>
            <a:pPr lvl="2"/>
            <a:r>
              <a:rPr lang="en-US" dirty="0"/>
              <a:t>WGClimate is already a joint working group with CEOS and CGMS and has existing interfaces with GCOS, WMO, and IPCC</a:t>
            </a:r>
          </a:p>
          <a:p>
            <a:pPr lvl="3"/>
            <a:r>
              <a:rPr lang="en-US" dirty="0"/>
              <a:t>Mark Dowell has agreed to lead this activity</a:t>
            </a:r>
          </a:p>
          <a:p>
            <a:pPr lvl="2"/>
            <a:r>
              <a:rPr lang="en-US" dirty="0"/>
              <a:t>AC-VC will continue to support GHG constellation development and synergistic GHG and atmospheric composition observations and modeling efforts</a:t>
            </a:r>
          </a:p>
          <a:p>
            <a:pPr lvl="3"/>
            <a:r>
              <a:rPr lang="en-US" dirty="0"/>
              <a:t>Dave Crisp will continue to lead this activity</a:t>
            </a:r>
          </a:p>
        </p:txBody>
      </p:sp>
      <p:sp>
        <p:nvSpPr>
          <p:cNvPr id="5" name="Title 4">
            <a:extLst>
              <a:ext uri="{FF2B5EF4-FFF2-40B4-BE49-F238E27FC236}">
                <a16:creationId xmlns:a16="http://schemas.microsoft.com/office/drawing/2014/main" id="{789A6AEA-E28D-724D-A114-AF9644BA3DC1}"/>
              </a:ext>
            </a:extLst>
          </p:cNvPr>
          <p:cNvSpPr>
            <a:spLocks noGrp="1"/>
          </p:cNvSpPr>
          <p:nvPr>
            <p:ph type="title" idx="4294967295"/>
          </p:nvPr>
        </p:nvSpPr>
        <p:spPr>
          <a:xfrm>
            <a:off x="-304800" y="304800"/>
            <a:ext cx="7818437" cy="542925"/>
          </a:xfrm>
          <a:prstGeom prst="rect">
            <a:avLst/>
          </a:prstGeom>
        </p:spPr>
        <p:txBody>
          <a:bodyPr/>
          <a:lstStyle/>
          <a:p>
            <a:r>
              <a:rPr lang="en-US" dirty="0"/>
              <a:t>White Paper Status and Plans</a:t>
            </a:r>
            <a:br>
              <a:rPr lang="en-US" dirty="0"/>
            </a:br>
            <a:endParaRPr lang="en-GB" dirty="0"/>
          </a:p>
        </p:txBody>
      </p:sp>
    </p:spTree>
    <p:extLst>
      <p:ext uri="{BB962C8B-B14F-4D97-AF65-F5344CB8AC3E}">
        <p14:creationId xmlns:p14="http://schemas.microsoft.com/office/powerpoint/2010/main" val="316049100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57C1D-086C-DD43-AD39-09997A40311C}"/>
              </a:ext>
            </a:extLst>
          </p:cNvPr>
          <p:cNvSpPr>
            <a:spLocks noGrp="1"/>
          </p:cNvSpPr>
          <p:nvPr>
            <p:ph type="title"/>
          </p:nvPr>
        </p:nvSpPr>
        <p:spPr>
          <a:xfrm>
            <a:off x="1981200" y="152400"/>
            <a:ext cx="6705600" cy="990600"/>
          </a:xfrm>
        </p:spPr>
        <p:txBody>
          <a:bodyPr/>
          <a:lstStyle/>
          <a:p>
            <a:pPr algn="l"/>
            <a:r>
              <a:rPr lang="en-GB" dirty="0"/>
              <a:t>Proposal</a:t>
            </a:r>
          </a:p>
        </p:txBody>
      </p:sp>
      <p:sp>
        <p:nvSpPr>
          <p:cNvPr id="3" name="Slide Number Placeholder 2">
            <a:extLst>
              <a:ext uri="{FF2B5EF4-FFF2-40B4-BE49-F238E27FC236}">
                <a16:creationId xmlns:a16="http://schemas.microsoft.com/office/drawing/2014/main" id="{C5E6087E-FACF-BE49-8789-3E1CAD1142AE}"/>
              </a:ext>
            </a:extLst>
          </p:cNvPr>
          <p:cNvSpPr>
            <a:spLocks noGrp="1"/>
          </p:cNvSpPr>
          <p:nvPr>
            <p:ph type="sldNum" sz="quarter" idx="12"/>
          </p:nvPr>
        </p:nvSpPr>
        <p:spPr/>
        <p:txBody>
          <a:bodyPr/>
          <a:lstStyle/>
          <a:p>
            <a:fld id="{C8E38066-F069-41C9-B38D-47DB557F2632}" type="slidenum">
              <a:rPr lang="en-GB" smtClean="0">
                <a:solidFill>
                  <a:srgbClr val="1F497D"/>
                </a:solidFill>
              </a:rPr>
              <a:pPr/>
              <a:t>13</a:t>
            </a:fld>
            <a:endParaRPr lang="en-GB" dirty="0">
              <a:solidFill>
                <a:srgbClr val="1F497D"/>
              </a:solidFill>
            </a:endParaRPr>
          </a:p>
        </p:txBody>
      </p:sp>
      <p:sp>
        <p:nvSpPr>
          <p:cNvPr id="4" name="Content Placeholder 3">
            <a:extLst>
              <a:ext uri="{FF2B5EF4-FFF2-40B4-BE49-F238E27FC236}">
                <a16:creationId xmlns:a16="http://schemas.microsoft.com/office/drawing/2014/main" id="{7AF9A835-FB72-9742-A2A4-75F73E12EA67}"/>
              </a:ext>
            </a:extLst>
          </p:cNvPr>
          <p:cNvSpPr>
            <a:spLocks noGrp="1"/>
          </p:cNvSpPr>
          <p:nvPr>
            <p:ph sz="quarter" idx="1"/>
          </p:nvPr>
        </p:nvSpPr>
        <p:spPr>
          <a:xfrm>
            <a:off x="304800" y="1369142"/>
            <a:ext cx="8610600" cy="5181600"/>
          </a:xfrm>
        </p:spPr>
        <p:txBody>
          <a:bodyPr/>
          <a:lstStyle/>
          <a:p>
            <a:r>
              <a:rPr lang="en-GB" dirty="0"/>
              <a:t>Create a </a:t>
            </a:r>
            <a:r>
              <a:rPr lang="en-GB" u="sng" dirty="0"/>
              <a:t>well identified task </a:t>
            </a:r>
            <a:r>
              <a:rPr lang="en-GB" dirty="0"/>
              <a:t>within </a:t>
            </a:r>
            <a:r>
              <a:rPr lang="en-GB" dirty="0" err="1"/>
              <a:t>WGClimate</a:t>
            </a:r>
            <a:r>
              <a:rPr lang="en-GB" dirty="0"/>
              <a:t> addressing GHG monitoring (Action </a:t>
            </a:r>
            <a:r>
              <a:rPr lang="en-GB" dirty="0" err="1"/>
              <a:t>WGClimate</a:t>
            </a:r>
            <a:r>
              <a:rPr lang="en-GB" dirty="0"/>
              <a:t> to decide how this would be implemented - by SIT-34)</a:t>
            </a:r>
          </a:p>
          <a:p>
            <a:r>
              <a:rPr lang="en-GB" dirty="0" err="1">
                <a:solidFill>
                  <a:srgbClr val="FF0000"/>
                </a:solidFill>
              </a:rPr>
              <a:t>WGClimate</a:t>
            </a:r>
            <a:r>
              <a:rPr lang="en-GB" dirty="0">
                <a:solidFill>
                  <a:srgbClr val="FF0000"/>
                </a:solidFill>
              </a:rPr>
              <a:t> to details roadmap based on activities from whitepaper + output from </a:t>
            </a:r>
            <a:r>
              <a:rPr lang="en-GB" dirty="0" err="1">
                <a:solidFill>
                  <a:srgbClr val="FF0000"/>
                </a:solidFill>
              </a:rPr>
              <a:t>Ispra</a:t>
            </a:r>
            <a:r>
              <a:rPr lang="en-GB" dirty="0">
                <a:solidFill>
                  <a:srgbClr val="FF0000"/>
                </a:solidFill>
              </a:rPr>
              <a:t> GHG workshop (draft SIT-34)</a:t>
            </a:r>
          </a:p>
          <a:p>
            <a:r>
              <a:rPr lang="en-GB" dirty="0" err="1"/>
              <a:t>WGClimate</a:t>
            </a:r>
            <a:r>
              <a:rPr lang="en-GB" dirty="0"/>
              <a:t> to establish appropriate links, cross-representation, with AC-VC and WGCV ACSG. </a:t>
            </a:r>
          </a:p>
          <a:p>
            <a:r>
              <a:rPr lang="en-GB" dirty="0"/>
              <a:t>Relevant CEOS Agencies to dedicate appropriate resources to task</a:t>
            </a:r>
          </a:p>
          <a:p>
            <a:r>
              <a:rPr lang="en-GB" dirty="0"/>
              <a:t>Task would also include existing coordination layer for CEOS Carbon Strategy</a:t>
            </a:r>
          </a:p>
          <a:p>
            <a:r>
              <a:rPr lang="en-GB" dirty="0"/>
              <a:t>Update of </a:t>
            </a:r>
            <a:r>
              <a:rPr lang="en-GB" dirty="0" err="1"/>
              <a:t>WGClimate</a:t>
            </a:r>
            <a:r>
              <a:rPr lang="en-GB" dirty="0"/>
              <a:t> </a:t>
            </a:r>
            <a:r>
              <a:rPr lang="en-GB" dirty="0" err="1"/>
              <a:t>ToR</a:t>
            </a:r>
            <a:r>
              <a:rPr lang="en-GB" dirty="0"/>
              <a:t> (also to be confirmed by CGMS)</a:t>
            </a:r>
          </a:p>
          <a:p>
            <a:endParaRPr lang="en-GB" dirty="0"/>
          </a:p>
        </p:txBody>
      </p:sp>
    </p:spTree>
    <p:extLst>
      <p:ext uri="{BB962C8B-B14F-4D97-AF65-F5344CB8AC3E}">
        <p14:creationId xmlns:p14="http://schemas.microsoft.com/office/powerpoint/2010/main" val="2279638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FEC1F9-8517-EE40-AA84-434F9C1A904B}"/>
              </a:ext>
            </a:extLst>
          </p:cNvPr>
          <p:cNvSpPr>
            <a:spLocks noGrp="1"/>
          </p:cNvSpPr>
          <p:nvPr>
            <p:ph type="sldNum" sz="quarter" idx="2"/>
          </p:nvPr>
        </p:nvSpPr>
        <p:spPr/>
        <p:txBody>
          <a:bodyPr/>
          <a:lstStyle/>
          <a:p>
            <a:fld id="{C8E38066-F069-41C9-B38D-47DB557F2632}" type="slidenum">
              <a:rPr lang="en-GB" smtClean="0">
                <a:solidFill>
                  <a:srgbClr val="1F497D"/>
                </a:solidFill>
              </a:rPr>
              <a:pPr/>
              <a:t>14</a:t>
            </a:fld>
            <a:endParaRPr lang="en-GB" dirty="0">
              <a:solidFill>
                <a:srgbClr val="1F497D"/>
              </a:solidFill>
            </a:endParaRPr>
          </a:p>
        </p:txBody>
      </p:sp>
      <p:sp>
        <p:nvSpPr>
          <p:cNvPr id="4" name="Content Placeholder 3">
            <a:extLst>
              <a:ext uri="{FF2B5EF4-FFF2-40B4-BE49-F238E27FC236}">
                <a16:creationId xmlns:a16="http://schemas.microsoft.com/office/drawing/2014/main" id="{2ACFFFDB-287B-EF44-9732-CA34E6EC66C6}"/>
              </a:ext>
            </a:extLst>
          </p:cNvPr>
          <p:cNvSpPr>
            <a:spLocks noGrp="1"/>
          </p:cNvSpPr>
          <p:nvPr>
            <p:ph sz="quarter" idx="10"/>
          </p:nvPr>
        </p:nvSpPr>
        <p:spPr/>
        <p:txBody>
          <a:bodyPr>
            <a:normAutofit/>
          </a:bodyPr>
          <a:lstStyle/>
          <a:p>
            <a:pPr>
              <a:buFont typeface="+mj-lt"/>
              <a:buAutoNum type="arabicPeriod"/>
            </a:pPr>
            <a:r>
              <a:rPr lang="en-GB" sz="2400" i="1" dirty="0"/>
              <a:t>Confirm the interest in pursuing a structured collaboration between CEOS and CGMS in the area Greenhouse Gas observations and monitoring</a:t>
            </a:r>
            <a:endParaRPr lang="it-IT" sz="2400" dirty="0"/>
          </a:p>
          <a:p>
            <a:pPr>
              <a:buFont typeface="+mj-lt"/>
              <a:buAutoNum type="arabicPeriod"/>
            </a:pPr>
            <a:r>
              <a:rPr lang="en-GB" sz="2400" i="1" dirty="0"/>
              <a:t>Confirm that the options considered for this collaboration, </a:t>
            </a:r>
            <a:r>
              <a:rPr lang="en-US" sz="2400" i="1" dirty="0"/>
              <a:t>were appropriate</a:t>
            </a:r>
            <a:endParaRPr lang="it-IT" sz="2400" dirty="0"/>
          </a:p>
          <a:p>
            <a:pPr>
              <a:buFont typeface="+mj-lt"/>
              <a:buAutoNum type="arabicPeriod"/>
            </a:pPr>
            <a:r>
              <a:rPr lang="en-GB" sz="2400" i="1" dirty="0"/>
              <a:t>Agree that the proposed solution is appropriate, and that the implications of it's implementation are understood and acceptable</a:t>
            </a:r>
          </a:p>
          <a:p>
            <a:pPr>
              <a:buFont typeface="+mj-lt"/>
              <a:buAutoNum type="arabicPeriod"/>
            </a:pPr>
            <a:r>
              <a:rPr lang="it-IT" sz="2400" i="1" dirty="0" err="1"/>
              <a:t>Agree</a:t>
            </a:r>
            <a:r>
              <a:rPr lang="it-IT" sz="2400" i="1" dirty="0"/>
              <a:t> </a:t>
            </a:r>
            <a:r>
              <a:rPr lang="it-IT" sz="2400" i="1" dirty="0" err="1"/>
              <a:t>that</a:t>
            </a:r>
            <a:r>
              <a:rPr lang="it-IT" sz="2400" i="1" dirty="0"/>
              <a:t> the </a:t>
            </a:r>
            <a:r>
              <a:rPr lang="it-IT" sz="2400" i="1" dirty="0" err="1"/>
              <a:t>proposed</a:t>
            </a:r>
            <a:r>
              <a:rPr lang="it-IT" sz="2400" i="1" dirty="0"/>
              <a:t> </a:t>
            </a:r>
            <a:r>
              <a:rPr lang="it-IT" sz="2400" i="1" dirty="0" err="1"/>
              <a:t>timeline</a:t>
            </a:r>
            <a:r>
              <a:rPr lang="it-IT" sz="2400" i="1" dirty="0"/>
              <a:t> for </a:t>
            </a:r>
            <a:r>
              <a:rPr lang="it-IT" sz="2400" i="1" dirty="0" err="1"/>
              <a:t>implementation</a:t>
            </a:r>
            <a:r>
              <a:rPr lang="it-IT" sz="2400" i="1" dirty="0"/>
              <a:t> </a:t>
            </a:r>
            <a:r>
              <a:rPr lang="it-IT" sz="2400" i="1" dirty="0" err="1"/>
              <a:t>is</a:t>
            </a:r>
            <a:r>
              <a:rPr lang="it-IT" sz="2400" i="1" dirty="0"/>
              <a:t> appropriate and </a:t>
            </a:r>
            <a:r>
              <a:rPr lang="it-IT" sz="2400" i="1" dirty="0" err="1"/>
              <a:t>that</a:t>
            </a:r>
            <a:r>
              <a:rPr lang="it-IT" sz="2400" i="1" dirty="0"/>
              <a:t> the </a:t>
            </a:r>
            <a:r>
              <a:rPr lang="it-IT" sz="2400" i="1" dirty="0" err="1"/>
              <a:t>draft</a:t>
            </a:r>
            <a:r>
              <a:rPr lang="it-IT" sz="2400" i="1" dirty="0"/>
              <a:t> </a:t>
            </a:r>
            <a:r>
              <a:rPr lang="it-IT" sz="2400" i="1" dirty="0" err="1"/>
              <a:t>ToR</a:t>
            </a:r>
            <a:r>
              <a:rPr lang="it-IT" sz="2400" i="1" dirty="0"/>
              <a:t> and </a:t>
            </a:r>
            <a:r>
              <a:rPr lang="it-IT" sz="2400" i="1" dirty="0" err="1"/>
              <a:t>governance</a:t>
            </a:r>
            <a:r>
              <a:rPr lang="it-IT" sz="2400" i="1" dirty="0"/>
              <a:t> </a:t>
            </a:r>
            <a:r>
              <a:rPr lang="it-IT" sz="2400" i="1" dirty="0" err="1"/>
              <a:t>arrangement</a:t>
            </a:r>
            <a:r>
              <a:rPr lang="it-IT" sz="2400" i="1" dirty="0"/>
              <a:t> are </a:t>
            </a:r>
            <a:r>
              <a:rPr lang="it-IT" sz="2400" i="1" dirty="0" err="1"/>
              <a:t>acceptable</a:t>
            </a:r>
            <a:endParaRPr lang="it-IT" sz="2400" i="1" dirty="0"/>
          </a:p>
        </p:txBody>
      </p:sp>
      <p:sp>
        <p:nvSpPr>
          <p:cNvPr id="5" name="Content Placeholder 4">
            <a:extLst>
              <a:ext uri="{FF2B5EF4-FFF2-40B4-BE49-F238E27FC236}">
                <a16:creationId xmlns:a16="http://schemas.microsoft.com/office/drawing/2014/main" id="{35B9365B-8E01-8A4F-96F4-3D5C0652DA46}"/>
              </a:ext>
            </a:extLst>
          </p:cNvPr>
          <p:cNvSpPr>
            <a:spLocks noGrp="1"/>
          </p:cNvSpPr>
          <p:nvPr>
            <p:ph sz="quarter" idx="11"/>
          </p:nvPr>
        </p:nvSpPr>
        <p:spPr/>
        <p:txBody>
          <a:bodyPr/>
          <a:lstStyle/>
          <a:p>
            <a:r>
              <a:rPr lang="en-GB" dirty="0"/>
              <a:t>Asked to Plenary – for Decision</a:t>
            </a:r>
            <a:endParaRPr lang="it-IT" dirty="0"/>
          </a:p>
        </p:txBody>
      </p:sp>
    </p:spTree>
    <p:extLst>
      <p:ext uri="{BB962C8B-B14F-4D97-AF65-F5344CB8AC3E}">
        <p14:creationId xmlns:p14="http://schemas.microsoft.com/office/powerpoint/2010/main" val="117772622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CEOS-32 Plenary</a:t>
            </a:r>
            <a:endParaRPr lang="en-GB" dirty="0"/>
          </a:p>
        </p:txBody>
      </p:sp>
      <p:sp>
        <p:nvSpPr>
          <p:cNvPr id="3" name="Content Placeholder 2"/>
          <p:cNvSpPr>
            <a:spLocks noGrp="1"/>
          </p:cNvSpPr>
          <p:nvPr>
            <p:ph idx="1"/>
          </p:nvPr>
        </p:nvSpPr>
        <p:spPr>
          <a:xfrm>
            <a:off x="265176" y="3362704"/>
            <a:ext cx="1929384" cy="428624"/>
          </a:xfrm>
        </p:spPr>
        <p:txBody>
          <a:bodyPr>
            <a:normAutofit fontScale="70000" lnSpcReduction="20000"/>
          </a:bodyPr>
          <a:lstStyle/>
          <a:p>
            <a:pPr marL="0" indent="0">
              <a:buNone/>
            </a:pPr>
            <a:r>
              <a:rPr lang="en-GB" dirty="0"/>
              <a:t>GHG Monitoring</a:t>
            </a:r>
          </a:p>
        </p:txBody>
      </p:sp>
      <p:pic>
        <p:nvPicPr>
          <p:cNvPr id="4" name="Picture 3"/>
          <p:cNvPicPr>
            <a:picLocks noChangeAspect="1"/>
          </p:cNvPicPr>
          <p:nvPr/>
        </p:nvPicPr>
        <p:blipFill>
          <a:blip r:embed="rId2"/>
          <a:stretch>
            <a:fillRect/>
          </a:stretch>
        </p:blipFill>
        <p:spPr>
          <a:xfrm>
            <a:off x="1976103" y="3124200"/>
            <a:ext cx="7167897" cy="3149836"/>
          </a:xfrm>
          <a:prstGeom prst="rect">
            <a:avLst/>
          </a:prstGeom>
        </p:spPr>
      </p:pic>
      <p:pic>
        <p:nvPicPr>
          <p:cNvPr id="6" name="Picture 5"/>
          <p:cNvPicPr>
            <a:picLocks noChangeAspect="1"/>
          </p:cNvPicPr>
          <p:nvPr/>
        </p:nvPicPr>
        <p:blipFill>
          <a:blip r:embed="rId3"/>
          <a:stretch>
            <a:fillRect/>
          </a:stretch>
        </p:blipFill>
        <p:spPr>
          <a:xfrm>
            <a:off x="2143661" y="1676400"/>
            <a:ext cx="7000339" cy="1686305"/>
          </a:xfrm>
          <a:prstGeom prst="rect">
            <a:avLst/>
          </a:prstGeom>
        </p:spPr>
      </p:pic>
    </p:spTree>
    <p:extLst>
      <p:ext uri="{BB962C8B-B14F-4D97-AF65-F5344CB8AC3E}">
        <p14:creationId xmlns:p14="http://schemas.microsoft.com/office/powerpoint/2010/main" val="1160006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8D57D6-8F5D-E34C-A3E0-646CDD4109AD}"/>
              </a:ext>
            </a:extLst>
          </p:cNvPr>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16</a:t>
            </a:fld>
            <a:endParaRPr lang="uk-UA" dirty="0"/>
          </a:p>
        </p:txBody>
      </p:sp>
      <p:sp>
        <p:nvSpPr>
          <p:cNvPr id="5" name="TextBox 4">
            <a:extLst>
              <a:ext uri="{FF2B5EF4-FFF2-40B4-BE49-F238E27FC236}">
                <a16:creationId xmlns:a16="http://schemas.microsoft.com/office/drawing/2014/main" id="{E9342529-9BA4-1545-A2C4-AC7A310783FA}"/>
              </a:ext>
            </a:extLst>
          </p:cNvPr>
          <p:cNvSpPr txBox="1"/>
          <p:nvPr/>
        </p:nvSpPr>
        <p:spPr>
          <a:xfrm>
            <a:off x="1219200" y="1752600"/>
            <a:ext cx="7514235"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it-IT" sz="3200" dirty="0" err="1">
                <a:solidFill>
                  <a:schemeClr val="bg2"/>
                </a:solidFill>
              </a:rPr>
              <a:t>Towards</a:t>
            </a:r>
            <a:r>
              <a:rPr lang="it-IT" sz="3200" dirty="0">
                <a:solidFill>
                  <a:schemeClr val="bg2"/>
                </a:solidFill>
              </a:rPr>
              <a:t> a </a:t>
            </a:r>
            <a:r>
              <a:rPr lang="it-IT" sz="3200" dirty="0" err="1">
                <a:solidFill>
                  <a:schemeClr val="bg2"/>
                </a:solidFill>
              </a:rPr>
              <a:t>roadmap</a:t>
            </a:r>
            <a:r>
              <a:rPr lang="it-IT" sz="3200" dirty="0">
                <a:solidFill>
                  <a:schemeClr val="bg2"/>
                </a:solidFill>
              </a:rPr>
              <a:t> for GHG </a:t>
            </a:r>
            <a:r>
              <a:rPr lang="it-IT" sz="3200" dirty="0" err="1">
                <a:solidFill>
                  <a:schemeClr val="bg2"/>
                </a:solidFill>
              </a:rPr>
              <a:t>monitoring</a:t>
            </a:r>
            <a:r>
              <a:rPr lang="it-IT" sz="3200" dirty="0">
                <a:solidFill>
                  <a:schemeClr val="bg2"/>
                </a:solidFill>
              </a:rPr>
              <a:t> </a:t>
            </a:r>
          </a:p>
        </p:txBody>
      </p:sp>
    </p:spTree>
    <p:extLst>
      <p:ext uri="{BB962C8B-B14F-4D97-AF65-F5344CB8AC3E}">
        <p14:creationId xmlns:p14="http://schemas.microsoft.com/office/powerpoint/2010/main" val="144904786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685800"/>
            <a:fld id="{86CB4B4D-7CA3-9044-876B-883B54F8677D}" type="slidenum">
              <a:rPr lang="uk-UA" smtClean="0"/>
              <a:pPr defTabSz="685800"/>
              <a:t>17</a:t>
            </a:fld>
            <a:endParaRPr lang="uk-UA" dirty="0"/>
          </a:p>
        </p:txBody>
      </p:sp>
      <p:sp>
        <p:nvSpPr>
          <p:cNvPr id="3" name="Content Placeholder 2"/>
          <p:cNvSpPr>
            <a:spLocks noGrp="1"/>
          </p:cNvSpPr>
          <p:nvPr>
            <p:ph sz="quarter" idx="10"/>
          </p:nvPr>
        </p:nvSpPr>
        <p:spPr>
          <a:xfrm>
            <a:off x="457200" y="1447800"/>
            <a:ext cx="8153400" cy="4724400"/>
          </a:xfrm>
        </p:spPr>
        <p:txBody>
          <a:bodyPr>
            <a:noAutofit/>
          </a:bodyPr>
          <a:lstStyle/>
          <a:p>
            <a:pPr>
              <a:buFont typeface="+mj-lt"/>
              <a:buAutoNum type="arabicPeriod"/>
            </a:pPr>
            <a:r>
              <a:rPr lang="en-US" sz="1800" dirty="0"/>
              <a:t>Link the atmospheric GHG measurement and modeling communities and stakeholders in the national inventory and policy communities (through UNFCCC/SBSTA), to refine requirements;</a:t>
            </a:r>
          </a:p>
          <a:p>
            <a:pPr>
              <a:buFont typeface="+mj-lt"/>
              <a:buAutoNum type="arabicPeriod"/>
            </a:pPr>
            <a:endParaRPr lang="en-US" sz="1800" dirty="0"/>
          </a:p>
          <a:p>
            <a:pPr>
              <a:buFont typeface="+mj-lt"/>
              <a:buAutoNum type="arabicPeriod"/>
            </a:pPr>
            <a:r>
              <a:rPr lang="en-US" sz="1800" dirty="0"/>
              <a:t>Exploit the capabilities of the CEOS and CGMS member agencies and the WMO Integrated Global Greenhouse Gas Information System (IG</a:t>
            </a:r>
            <a:r>
              <a:rPr lang="en-US" sz="1800" baseline="30000" dirty="0"/>
              <a:t>3</a:t>
            </a:r>
            <a:r>
              <a:rPr lang="en-US" sz="1800" dirty="0"/>
              <a:t>IS) to integrate surface and airborne measurements of CO</a:t>
            </a:r>
            <a:r>
              <a:rPr lang="en-US" sz="1800" baseline="-25000" dirty="0"/>
              <a:t>2</a:t>
            </a:r>
            <a:r>
              <a:rPr lang="en-US" sz="1800" dirty="0"/>
              <a:t> and CH</a:t>
            </a:r>
            <a:r>
              <a:rPr lang="en-US" sz="1800" baseline="-25000" dirty="0"/>
              <a:t>4</a:t>
            </a:r>
            <a:r>
              <a:rPr lang="en-US" sz="1800" dirty="0"/>
              <a:t> with those from available and planned space-based sensors to develop a prototype, global atmospheric CO</a:t>
            </a:r>
            <a:r>
              <a:rPr lang="en-US" sz="1800" baseline="-25000" dirty="0"/>
              <a:t>2</a:t>
            </a:r>
            <a:r>
              <a:rPr lang="en-US" sz="1800" dirty="0"/>
              <a:t> and CH</a:t>
            </a:r>
            <a:r>
              <a:rPr lang="en-US" sz="1800" baseline="-25000" dirty="0"/>
              <a:t>4</a:t>
            </a:r>
            <a:r>
              <a:rPr lang="en-US" sz="1800" dirty="0"/>
              <a:t> flux product in time to support inventory builders in their development of GHG emission inventories for the 2023 global </a:t>
            </a:r>
            <a:r>
              <a:rPr lang="en-US" sz="1800" dirty="0" err="1"/>
              <a:t>stocktake</a:t>
            </a:r>
            <a:r>
              <a:rPr lang="en-US" sz="1800" dirty="0"/>
              <a:t>; and</a:t>
            </a:r>
          </a:p>
          <a:p>
            <a:pPr>
              <a:buFont typeface="+mj-lt"/>
              <a:buAutoNum type="arabicPeriod"/>
            </a:pPr>
            <a:endParaRPr lang="en-US" sz="1800" dirty="0"/>
          </a:p>
          <a:p>
            <a:pPr>
              <a:buFont typeface="+mj-lt"/>
              <a:buAutoNum type="arabicPeriod"/>
            </a:pPr>
            <a:r>
              <a:rPr lang="en-US" sz="1800" dirty="0"/>
              <a:t>Use the lessons learned from this prototype product to </a:t>
            </a:r>
            <a:r>
              <a:rPr lang="en-GB" sz="1800" dirty="0"/>
              <a:t>facilitate the implementation of a complete, operational, space-based constellation architecture with the capabilities needed to quantify atmospheric CO</a:t>
            </a:r>
            <a:r>
              <a:rPr lang="en-GB" sz="1800" baseline="-25000" dirty="0"/>
              <a:t>2</a:t>
            </a:r>
            <a:r>
              <a:rPr lang="en-GB" sz="1800" dirty="0"/>
              <a:t> and CH</a:t>
            </a:r>
            <a:r>
              <a:rPr lang="en-GB" sz="1800" baseline="-25000" dirty="0"/>
              <a:t>4</a:t>
            </a:r>
            <a:r>
              <a:rPr lang="en-GB" sz="1800" dirty="0"/>
              <a:t> concentrations that can serve as a complementary system for estimating NDCs </a:t>
            </a:r>
            <a:r>
              <a:rPr lang="en-US" sz="1800" dirty="0"/>
              <a:t>in time to support the 2028 global </a:t>
            </a:r>
            <a:r>
              <a:rPr lang="en-US" sz="1800" dirty="0" err="1"/>
              <a:t>stocktake</a:t>
            </a:r>
            <a:r>
              <a:rPr lang="en-US" sz="1800" dirty="0"/>
              <a:t>.</a:t>
            </a:r>
          </a:p>
        </p:txBody>
      </p:sp>
      <p:sp>
        <p:nvSpPr>
          <p:cNvPr id="5" name="Title 4">
            <a:extLst>
              <a:ext uri="{FF2B5EF4-FFF2-40B4-BE49-F238E27FC236}">
                <a16:creationId xmlns:a16="http://schemas.microsoft.com/office/drawing/2014/main" id="{E9AC9BC9-8051-2445-9BF1-183F6BF64495}"/>
              </a:ext>
            </a:extLst>
          </p:cNvPr>
          <p:cNvSpPr>
            <a:spLocks noGrp="1"/>
          </p:cNvSpPr>
          <p:nvPr>
            <p:ph type="title" idx="4294967295"/>
          </p:nvPr>
        </p:nvSpPr>
        <p:spPr>
          <a:xfrm>
            <a:off x="-685800" y="304800"/>
            <a:ext cx="7818437" cy="542925"/>
          </a:xfrm>
          <a:prstGeom prst="rect">
            <a:avLst/>
          </a:prstGeom>
        </p:spPr>
        <p:txBody>
          <a:bodyPr/>
          <a:lstStyle/>
          <a:p>
            <a:r>
              <a:rPr lang="en-US" dirty="0"/>
              <a:t>Proposed CEOS Actions</a:t>
            </a:r>
            <a:br>
              <a:rPr lang="en-US" dirty="0"/>
            </a:br>
            <a:endParaRPr lang="en-GB" dirty="0"/>
          </a:p>
        </p:txBody>
      </p:sp>
    </p:spTree>
    <p:extLst>
      <p:ext uri="{BB962C8B-B14F-4D97-AF65-F5344CB8AC3E}">
        <p14:creationId xmlns:p14="http://schemas.microsoft.com/office/powerpoint/2010/main" val="32655878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B18F75-A13E-0F4B-BE6E-64270AF7B22C}"/>
              </a:ext>
            </a:extLst>
          </p:cNvPr>
          <p:cNvSpPr>
            <a:spLocks noGrp="1"/>
          </p:cNvSpPr>
          <p:nvPr>
            <p:ph type="sldNum" sz="quarter" idx="2"/>
          </p:nvPr>
        </p:nvSpPr>
        <p:spPr/>
        <p:txBody>
          <a:bodyPr/>
          <a:lstStyle/>
          <a:p>
            <a:pPr defTabSz="914400"/>
            <a:fld id="{86CB4B4D-7CA3-9044-876B-883B54F8677D}" type="slidenum">
              <a:rPr lang="uk-UA" smtClean="0"/>
              <a:pPr defTabSz="914400"/>
              <a:t>18</a:t>
            </a:fld>
            <a:endParaRPr lang="uk-UA" dirty="0"/>
          </a:p>
        </p:txBody>
      </p:sp>
      <p:graphicFrame>
        <p:nvGraphicFramePr>
          <p:cNvPr id="5" name="Content Placeholder 4">
            <a:extLst>
              <a:ext uri="{FF2B5EF4-FFF2-40B4-BE49-F238E27FC236}">
                <a16:creationId xmlns:a16="http://schemas.microsoft.com/office/drawing/2014/main" id="{913C2590-CF21-8041-BAFE-9BF061DB8B2E}"/>
              </a:ext>
            </a:extLst>
          </p:cNvPr>
          <p:cNvGraphicFramePr>
            <a:graphicFrameLocks noGrp="1"/>
          </p:cNvGraphicFramePr>
          <p:nvPr>
            <p:ph sz="quarter" idx="10"/>
            <p:extLst>
              <p:ext uri="{D42A27DB-BD31-4B8C-83A1-F6EECF244321}">
                <p14:modId xmlns:p14="http://schemas.microsoft.com/office/powerpoint/2010/main" val="231805585"/>
              </p:ext>
            </p:extLst>
          </p:nvPr>
        </p:nvGraphicFramePr>
        <p:xfrm>
          <a:off x="1981200" y="1371600"/>
          <a:ext cx="5162550" cy="4617720"/>
        </p:xfrm>
        <a:graphic>
          <a:graphicData uri="http://schemas.openxmlformats.org/drawingml/2006/table">
            <a:tbl>
              <a:tblPr/>
              <a:tblGrid>
                <a:gridCol w="5162550">
                  <a:extLst>
                    <a:ext uri="{9D8B030D-6E8A-4147-A177-3AD203B41FA5}">
                      <a16:colId xmlns:a16="http://schemas.microsoft.com/office/drawing/2014/main" val="1713888375"/>
                    </a:ext>
                  </a:extLst>
                </a:gridCol>
              </a:tblGrid>
              <a:tr h="180975">
                <a:tc>
                  <a:txBody>
                    <a:bodyPr/>
                    <a:lstStyle/>
                    <a:p>
                      <a:pPr algn="l" rtl="0" fontAlgn="b"/>
                      <a:r>
                        <a:rPr lang="it-IT" sz="2800" b="1" dirty="0">
                          <a:effectLst/>
                        </a:rPr>
                        <a:t>Reference </a:t>
                      </a:r>
                      <a:r>
                        <a:rPr lang="it-IT" sz="2800" b="1" dirty="0" err="1">
                          <a:effectLst/>
                        </a:rPr>
                        <a:t>docs</a:t>
                      </a:r>
                      <a:endParaRPr lang="it-IT" sz="2800" b="1" dirty="0">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58683752"/>
                  </a:ext>
                </a:extLst>
              </a:tr>
              <a:tr h="180975">
                <a:tc>
                  <a:txBody>
                    <a:bodyPr/>
                    <a:lstStyle/>
                    <a:p>
                      <a:pPr algn="l" rtl="0" fontAlgn="b"/>
                      <a:r>
                        <a:rPr lang="it-IT" sz="1600" u="sng" dirty="0">
                          <a:solidFill>
                            <a:srgbClr val="1155CC"/>
                          </a:solidFill>
                          <a:effectLst/>
                          <a:hlinkClick r:id="rId2"/>
                        </a:rPr>
                        <a:t>link to GHG Whitepaper</a:t>
                      </a:r>
                      <a:endParaRPr lang="it-IT" sz="1600" u="sng" dirty="0">
                        <a:solidFill>
                          <a:srgbClr val="1155CC"/>
                        </a:solidFill>
                        <a:effectLst/>
                      </a:endParaRPr>
                    </a:p>
                    <a:p>
                      <a:pPr algn="l" rtl="0" fontAlgn="b"/>
                      <a:endParaRPr lang="it-IT" sz="1600" u="sng" dirty="0">
                        <a:solidFill>
                          <a:srgbClr val="1155CC"/>
                        </a:solidFill>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63532350"/>
                  </a:ext>
                </a:extLst>
              </a:tr>
              <a:tr h="180975">
                <a:tc>
                  <a:txBody>
                    <a:bodyPr/>
                    <a:lstStyle/>
                    <a:p>
                      <a:pPr algn="l" rtl="0" fontAlgn="b"/>
                      <a:r>
                        <a:rPr lang="it-IT" sz="1600" u="sng" dirty="0">
                          <a:solidFill>
                            <a:srgbClr val="1155CC"/>
                          </a:solidFill>
                          <a:effectLst/>
                          <a:hlinkClick r:id="rId3"/>
                        </a:rPr>
                        <a:t>link to CEOS Carbon Strategy</a:t>
                      </a:r>
                      <a:endParaRPr lang="it-IT" sz="1600" u="sng" dirty="0">
                        <a:solidFill>
                          <a:srgbClr val="1155CC"/>
                        </a:solidFill>
                        <a:effectLst/>
                      </a:endParaRPr>
                    </a:p>
                    <a:p>
                      <a:pPr algn="l" rtl="0" fontAlgn="b"/>
                      <a:endParaRPr lang="it-IT" sz="1600" u="sng" dirty="0">
                        <a:solidFill>
                          <a:srgbClr val="1155CC"/>
                        </a:solidFill>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65309807"/>
                  </a:ext>
                </a:extLst>
              </a:tr>
              <a:tr h="180975">
                <a:tc>
                  <a:txBody>
                    <a:bodyPr/>
                    <a:lstStyle/>
                    <a:p>
                      <a:pPr algn="l" rtl="0" fontAlgn="b"/>
                      <a:r>
                        <a:rPr lang="it-IT" sz="1600" u="sng" dirty="0">
                          <a:solidFill>
                            <a:srgbClr val="1155CC"/>
                          </a:solidFill>
                          <a:effectLst/>
                          <a:hlinkClick r:id="rId4"/>
                        </a:rPr>
                        <a:t>link to Ispra GHG Workshop minutes</a:t>
                      </a:r>
                      <a:endParaRPr lang="it-IT" sz="1600" u="sng" dirty="0">
                        <a:solidFill>
                          <a:srgbClr val="1155CC"/>
                        </a:solidFill>
                        <a:effectLst/>
                      </a:endParaRPr>
                    </a:p>
                    <a:p>
                      <a:pPr algn="l" rtl="0" fontAlgn="b"/>
                      <a:endParaRPr lang="it-IT" sz="1600" u="sng" dirty="0">
                        <a:solidFill>
                          <a:srgbClr val="1155CC"/>
                        </a:solidFill>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0834905"/>
                  </a:ext>
                </a:extLst>
              </a:tr>
              <a:tr h="180975">
                <a:tc>
                  <a:txBody>
                    <a:bodyPr/>
                    <a:lstStyle/>
                    <a:p>
                      <a:pPr algn="l" rtl="0" fontAlgn="b"/>
                      <a:r>
                        <a:rPr lang="it-IT" sz="1600" u="sng" dirty="0">
                          <a:solidFill>
                            <a:srgbClr val="1155CC"/>
                          </a:solidFill>
                          <a:effectLst/>
                          <a:hlinkClick r:id="rId5"/>
                        </a:rPr>
                        <a:t>link to 32nd CEOS Plenary presentation on way forward</a:t>
                      </a:r>
                      <a:endParaRPr lang="it-IT" sz="1600" u="sng" dirty="0">
                        <a:solidFill>
                          <a:srgbClr val="1155CC"/>
                        </a:solidFill>
                        <a:effectLst/>
                      </a:endParaRPr>
                    </a:p>
                    <a:p>
                      <a:pPr algn="l" rtl="0" fontAlgn="b"/>
                      <a:endParaRPr lang="it-IT" sz="1600" u="sng" dirty="0">
                        <a:solidFill>
                          <a:srgbClr val="1155CC"/>
                        </a:solidFill>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16588827"/>
                  </a:ext>
                </a:extLst>
              </a:tr>
              <a:tr h="180975">
                <a:tc>
                  <a:txBody>
                    <a:bodyPr/>
                    <a:lstStyle/>
                    <a:p>
                      <a:pPr algn="l" rtl="0" fontAlgn="b"/>
                      <a:r>
                        <a:rPr lang="it-IT" sz="1600" u="sng" dirty="0">
                          <a:solidFill>
                            <a:srgbClr val="1155CC"/>
                          </a:solidFill>
                          <a:effectLst/>
                          <a:hlinkClick r:id="rId6"/>
                        </a:rPr>
                        <a:t>link to GCOS-200 - 2016 Implementation Plan</a:t>
                      </a:r>
                      <a:endParaRPr lang="it-IT" sz="1600" u="sng" dirty="0">
                        <a:solidFill>
                          <a:srgbClr val="1155CC"/>
                        </a:solidFill>
                        <a:effectLst/>
                      </a:endParaRPr>
                    </a:p>
                    <a:p>
                      <a:pPr algn="l" rtl="0" fontAlgn="b"/>
                      <a:endParaRPr lang="it-IT" sz="1600" u="sng" dirty="0">
                        <a:solidFill>
                          <a:srgbClr val="1155CC"/>
                        </a:solidFill>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92727981"/>
                  </a:ext>
                </a:extLst>
              </a:tr>
              <a:tr h="180975">
                <a:tc>
                  <a:txBody>
                    <a:bodyPr/>
                    <a:lstStyle/>
                    <a:p>
                      <a:pPr algn="l" rtl="0" fontAlgn="b"/>
                      <a:r>
                        <a:rPr lang="it-IT" sz="1600" u="sng" dirty="0">
                          <a:solidFill>
                            <a:srgbClr val="1155CC"/>
                          </a:solidFill>
                          <a:effectLst/>
                          <a:hlinkClick r:id="rId7"/>
                        </a:rPr>
                        <a:t>link to IG3IS Implmentation Plan</a:t>
                      </a:r>
                      <a:endParaRPr lang="it-IT" sz="1600" u="sng" dirty="0">
                        <a:solidFill>
                          <a:srgbClr val="1155CC"/>
                        </a:solidFill>
                        <a:effectLst/>
                      </a:endParaRPr>
                    </a:p>
                    <a:p>
                      <a:pPr algn="l" rtl="0" fontAlgn="b"/>
                      <a:endParaRPr lang="it-IT" sz="1600" u="sng" dirty="0">
                        <a:solidFill>
                          <a:srgbClr val="1155CC"/>
                        </a:solidFill>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67439670"/>
                  </a:ext>
                </a:extLst>
              </a:tr>
              <a:tr h="180975">
                <a:tc>
                  <a:txBody>
                    <a:bodyPr/>
                    <a:lstStyle/>
                    <a:p>
                      <a:pPr algn="l" rtl="0" fontAlgn="b"/>
                      <a:r>
                        <a:rPr lang="it-IT" sz="1600" u="sng" dirty="0">
                          <a:solidFill>
                            <a:srgbClr val="1155CC"/>
                          </a:solidFill>
                          <a:effectLst/>
                          <a:hlinkClick r:id="rId8"/>
                        </a:rPr>
                        <a:t>link to CGMS-46 MInutes (see Pleanry session K)</a:t>
                      </a:r>
                      <a:endParaRPr lang="it-IT" sz="1600" u="sng" dirty="0">
                        <a:solidFill>
                          <a:srgbClr val="1155CC"/>
                        </a:solidFill>
                        <a:effectLst/>
                      </a:endParaRPr>
                    </a:p>
                    <a:p>
                      <a:pPr algn="l" rtl="0" fontAlgn="b"/>
                      <a:endParaRPr lang="it-IT" sz="1600" u="sng" dirty="0">
                        <a:solidFill>
                          <a:srgbClr val="1155CC"/>
                        </a:solidFill>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74298224"/>
                  </a:ext>
                </a:extLst>
              </a:tr>
              <a:tr h="180975">
                <a:tc>
                  <a:txBody>
                    <a:bodyPr/>
                    <a:lstStyle/>
                    <a:p>
                      <a:pPr algn="l" rtl="0" fontAlgn="b"/>
                      <a:r>
                        <a:rPr lang="it-IT" sz="1600" u="sng" dirty="0">
                          <a:solidFill>
                            <a:srgbClr val="1155CC"/>
                          </a:solidFill>
                          <a:effectLst/>
                          <a:hlinkClick r:id="rId9"/>
                        </a:rPr>
                        <a:t>link to WIGOS 2040 vision</a:t>
                      </a:r>
                      <a:endParaRPr lang="it-IT" sz="1600" u="sng" dirty="0">
                        <a:solidFill>
                          <a:srgbClr val="1155CC"/>
                        </a:solidFill>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06543790"/>
                  </a:ext>
                </a:extLst>
              </a:tr>
            </a:tbl>
          </a:graphicData>
        </a:graphic>
      </p:graphicFrame>
      <p:sp>
        <p:nvSpPr>
          <p:cNvPr id="9" name="TextBox 8">
            <a:extLst>
              <a:ext uri="{FF2B5EF4-FFF2-40B4-BE49-F238E27FC236}">
                <a16:creationId xmlns:a16="http://schemas.microsoft.com/office/drawing/2014/main" id="{90B975EC-C000-3B40-9D20-E130D89F15FD}"/>
              </a:ext>
            </a:extLst>
          </p:cNvPr>
          <p:cNvSpPr txBox="1"/>
          <p:nvPr/>
        </p:nvSpPr>
        <p:spPr>
          <a:xfrm>
            <a:off x="473026" y="6172200"/>
            <a:ext cx="7985174"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it-IT" sz="1400" b="1" dirty="0">
                <a:hlinkClick r:id="rId10"/>
              </a:rPr>
              <a:t>https://docs.google.com/spreadsheets/d/1XIR_3zmbyN4ats9vKhWzlUiUEqFPRzyGsQqT17oJmlc/edit?usp=sharing</a:t>
            </a:r>
            <a:endParaRPr lang="it-IT" sz="1400" b="1" dirty="0"/>
          </a:p>
        </p:txBody>
      </p:sp>
    </p:spTree>
    <p:extLst>
      <p:ext uri="{BB962C8B-B14F-4D97-AF65-F5344CB8AC3E}">
        <p14:creationId xmlns:p14="http://schemas.microsoft.com/office/powerpoint/2010/main" val="415390295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A541F8-5707-5247-89D4-3932F2251E84}"/>
              </a:ext>
            </a:extLst>
          </p:cNvPr>
          <p:cNvSpPr>
            <a:spLocks noGrp="1"/>
          </p:cNvSpPr>
          <p:nvPr>
            <p:ph type="sldNum" sz="quarter" idx="2"/>
          </p:nvPr>
        </p:nvSpPr>
        <p:spPr/>
        <p:txBody>
          <a:bodyPr/>
          <a:lstStyle/>
          <a:p>
            <a:pPr defTabSz="914400"/>
            <a:fld id="{86CB4B4D-7CA3-9044-876B-883B54F8677D}" type="slidenum">
              <a:rPr lang="uk-UA" smtClean="0"/>
              <a:pPr defTabSz="914400"/>
              <a:t>19</a:t>
            </a:fld>
            <a:endParaRPr lang="uk-UA" dirty="0"/>
          </a:p>
        </p:txBody>
      </p:sp>
      <p:graphicFrame>
        <p:nvGraphicFramePr>
          <p:cNvPr id="5" name="Content Placeholder 4">
            <a:extLst>
              <a:ext uri="{FF2B5EF4-FFF2-40B4-BE49-F238E27FC236}">
                <a16:creationId xmlns:a16="http://schemas.microsoft.com/office/drawing/2014/main" id="{88625E50-4BD6-DE48-A3F0-BE6FD859E9B0}"/>
              </a:ext>
            </a:extLst>
          </p:cNvPr>
          <p:cNvGraphicFramePr>
            <a:graphicFrameLocks noGrp="1"/>
          </p:cNvGraphicFramePr>
          <p:nvPr>
            <p:ph sz="quarter" idx="10"/>
            <p:extLst>
              <p:ext uri="{D42A27DB-BD31-4B8C-83A1-F6EECF244321}">
                <p14:modId xmlns:p14="http://schemas.microsoft.com/office/powerpoint/2010/main" val="3901950557"/>
              </p:ext>
            </p:extLst>
          </p:nvPr>
        </p:nvGraphicFramePr>
        <p:xfrm>
          <a:off x="533400" y="1383090"/>
          <a:ext cx="8229600" cy="4745288"/>
        </p:xfrm>
        <a:graphic>
          <a:graphicData uri="http://schemas.openxmlformats.org/drawingml/2006/table">
            <a:tbl>
              <a:tblPr/>
              <a:tblGrid>
                <a:gridCol w="820227">
                  <a:extLst>
                    <a:ext uri="{9D8B030D-6E8A-4147-A177-3AD203B41FA5}">
                      <a16:colId xmlns:a16="http://schemas.microsoft.com/office/drawing/2014/main" val="3257244406"/>
                    </a:ext>
                  </a:extLst>
                </a:gridCol>
                <a:gridCol w="7409373">
                  <a:extLst>
                    <a:ext uri="{9D8B030D-6E8A-4147-A177-3AD203B41FA5}">
                      <a16:colId xmlns:a16="http://schemas.microsoft.com/office/drawing/2014/main" val="2890506741"/>
                    </a:ext>
                  </a:extLst>
                </a:gridCol>
              </a:tblGrid>
              <a:tr h="470968">
                <a:tc>
                  <a:txBody>
                    <a:bodyPr/>
                    <a:lstStyle/>
                    <a:p>
                      <a:pPr algn="l" rtl="0" fontAlgn="t"/>
                      <a:r>
                        <a:rPr lang="it-IT" sz="1000" b="1">
                          <a:solidFill>
                            <a:srgbClr val="000000"/>
                          </a:solidFill>
                          <a:effectLst/>
                        </a:rPr>
                        <a:t>1</a:t>
                      </a:r>
                    </a:p>
                  </a:txBody>
                  <a:tcPr marL="22077" marR="2207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l" rtl="0" fontAlgn="ctr"/>
                      <a:r>
                        <a:rPr lang="it-IT" sz="1000" dirty="0">
                          <a:solidFill>
                            <a:srgbClr val="000000"/>
                          </a:solidFill>
                          <a:effectLst/>
                        </a:rPr>
                        <a:t>A </a:t>
                      </a:r>
                      <a:r>
                        <a:rPr lang="it-IT" sz="1000" dirty="0" err="1">
                          <a:solidFill>
                            <a:srgbClr val="000000"/>
                          </a:solidFill>
                          <a:effectLst/>
                        </a:rPr>
                        <a:t>prototype</a:t>
                      </a:r>
                      <a:r>
                        <a:rPr lang="it-IT" sz="1000" dirty="0">
                          <a:solidFill>
                            <a:srgbClr val="000000"/>
                          </a:solidFill>
                          <a:effectLst/>
                        </a:rPr>
                        <a:t> </a:t>
                      </a:r>
                      <a:r>
                        <a:rPr lang="it-IT" sz="1000" dirty="0" err="1">
                          <a:solidFill>
                            <a:srgbClr val="000000"/>
                          </a:solidFill>
                          <a:effectLst/>
                        </a:rPr>
                        <a:t>system</a:t>
                      </a:r>
                      <a:r>
                        <a:rPr lang="it-IT" sz="1000" dirty="0">
                          <a:solidFill>
                            <a:srgbClr val="000000"/>
                          </a:solidFill>
                          <a:effectLst/>
                        </a:rPr>
                        <a:t>, </a:t>
                      </a:r>
                      <a:r>
                        <a:rPr lang="it-IT" sz="1000" dirty="0" err="1">
                          <a:solidFill>
                            <a:srgbClr val="000000"/>
                          </a:solidFill>
                          <a:effectLst/>
                        </a:rPr>
                        <a:t>based</a:t>
                      </a:r>
                      <a:r>
                        <a:rPr lang="it-IT" sz="1000" dirty="0">
                          <a:solidFill>
                            <a:srgbClr val="000000"/>
                          </a:solidFill>
                          <a:effectLst/>
                        </a:rPr>
                        <a:t> on </a:t>
                      </a:r>
                      <a:r>
                        <a:rPr lang="it-IT" sz="1000" dirty="0" err="1">
                          <a:solidFill>
                            <a:srgbClr val="000000"/>
                          </a:solidFill>
                          <a:effectLst/>
                        </a:rPr>
                        <a:t>available</a:t>
                      </a:r>
                      <a:r>
                        <a:rPr lang="it-IT" sz="1000" dirty="0">
                          <a:solidFill>
                            <a:srgbClr val="000000"/>
                          </a:solidFill>
                          <a:effectLst/>
                        </a:rPr>
                        <a:t> </a:t>
                      </a:r>
                      <a:r>
                        <a:rPr lang="it-IT" sz="1000" dirty="0" err="1">
                          <a:solidFill>
                            <a:srgbClr val="000000"/>
                          </a:solidFill>
                          <a:effectLst/>
                        </a:rPr>
                        <a:t>space-based</a:t>
                      </a:r>
                      <a:r>
                        <a:rPr lang="it-IT" sz="1000" dirty="0">
                          <a:solidFill>
                            <a:srgbClr val="000000"/>
                          </a:solidFill>
                          <a:effectLst/>
                        </a:rPr>
                        <a:t> and </a:t>
                      </a:r>
                      <a:r>
                        <a:rPr lang="it-IT" sz="1000" dirty="0" err="1">
                          <a:solidFill>
                            <a:srgbClr val="000000"/>
                          </a:solidFill>
                          <a:effectLst/>
                        </a:rPr>
                        <a:t>ground-based</a:t>
                      </a:r>
                      <a:r>
                        <a:rPr lang="it-IT" sz="1000" dirty="0">
                          <a:solidFill>
                            <a:srgbClr val="000000"/>
                          </a:solidFill>
                          <a:effectLst/>
                        </a:rPr>
                        <a:t> </a:t>
                      </a:r>
                      <a:r>
                        <a:rPr lang="it-IT" sz="1000" dirty="0" err="1">
                          <a:solidFill>
                            <a:srgbClr val="000000"/>
                          </a:solidFill>
                          <a:effectLst/>
                        </a:rPr>
                        <a:t>atmospheric</a:t>
                      </a:r>
                      <a:r>
                        <a:rPr lang="it-IT" sz="1000" dirty="0">
                          <a:solidFill>
                            <a:srgbClr val="000000"/>
                          </a:solidFill>
                          <a:effectLst/>
                        </a:rPr>
                        <a:t> </a:t>
                      </a:r>
                      <a:r>
                        <a:rPr lang="it-IT" sz="1000" dirty="0" err="1">
                          <a:solidFill>
                            <a:srgbClr val="000000"/>
                          </a:solidFill>
                          <a:effectLst/>
                        </a:rPr>
                        <a:t>measurement</a:t>
                      </a:r>
                      <a:r>
                        <a:rPr lang="it-IT" sz="1000" dirty="0">
                          <a:solidFill>
                            <a:srgbClr val="000000"/>
                          </a:solidFill>
                          <a:effectLst/>
                        </a:rPr>
                        <a:t> </a:t>
                      </a:r>
                      <a:r>
                        <a:rPr lang="it-IT" sz="1000" dirty="0" err="1">
                          <a:solidFill>
                            <a:srgbClr val="000000"/>
                          </a:solidFill>
                          <a:effectLst/>
                        </a:rPr>
                        <a:t>assets</a:t>
                      </a:r>
                      <a:r>
                        <a:rPr lang="it-IT" sz="1000" dirty="0">
                          <a:solidFill>
                            <a:srgbClr val="000000"/>
                          </a:solidFill>
                          <a:effectLst/>
                        </a:rPr>
                        <a:t> and modelling </a:t>
                      </a:r>
                      <a:r>
                        <a:rPr lang="it-IT" sz="1000" dirty="0" err="1">
                          <a:solidFill>
                            <a:srgbClr val="000000"/>
                          </a:solidFill>
                          <a:effectLst/>
                        </a:rPr>
                        <a:t>capabilities</a:t>
                      </a:r>
                      <a:r>
                        <a:rPr lang="it-IT" sz="1000" dirty="0">
                          <a:solidFill>
                            <a:srgbClr val="000000"/>
                          </a:solidFill>
                          <a:effectLst/>
                        </a:rPr>
                        <a:t>, </a:t>
                      </a:r>
                      <a:r>
                        <a:rPr lang="it-IT" sz="1000" dirty="0" err="1">
                          <a:solidFill>
                            <a:srgbClr val="000000"/>
                          </a:solidFill>
                          <a:effectLst/>
                        </a:rPr>
                        <a:t>should</a:t>
                      </a:r>
                      <a:r>
                        <a:rPr lang="it-IT" sz="1000" dirty="0">
                          <a:solidFill>
                            <a:srgbClr val="000000"/>
                          </a:solidFill>
                          <a:effectLst/>
                        </a:rPr>
                        <a:t> be </a:t>
                      </a:r>
                      <a:r>
                        <a:rPr lang="it-IT" sz="1000" dirty="0" err="1">
                          <a:solidFill>
                            <a:srgbClr val="000000"/>
                          </a:solidFill>
                          <a:effectLst/>
                        </a:rPr>
                        <a:t>designed</a:t>
                      </a:r>
                      <a:r>
                        <a:rPr lang="it-IT" sz="1000" dirty="0">
                          <a:solidFill>
                            <a:srgbClr val="000000"/>
                          </a:solidFill>
                          <a:effectLst/>
                        </a:rPr>
                        <a:t> and </a:t>
                      </a:r>
                      <a:r>
                        <a:rPr lang="it-IT" sz="1000" dirty="0" err="1">
                          <a:solidFill>
                            <a:srgbClr val="000000"/>
                          </a:solidFill>
                          <a:effectLst/>
                        </a:rPr>
                        <a:t>implemented</a:t>
                      </a:r>
                      <a:r>
                        <a:rPr lang="it-IT" sz="1000" dirty="0">
                          <a:solidFill>
                            <a:srgbClr val="000000"/>
                          </a:solidFill>
                          <a:effectLst/>
                        </a:rPr>
                        <a:t> in time to </a:t>
                      </a:r>
                      <a:r>
                        <a:rPr lang="it-IT" sz="1000" dirty="0" err="1">
                          <a:solidFill>
                            <a:srgbClr val="000000"/>
                          </a:solidFill>
                          <a:effectLst/>
                        </a:rPr>
                        <a:t>inform</a:t>
                      </a:r>
                      <a:r>
                        <a:rPr lang="it-IT" sz="1000" dirty="0">
                          <a:solidFill>
                            <a:srgbClr val="000000"/>
                          </a:solidFill>
                          <a:effectLst/>
                        </a:rPr>
                        <a:t> the first global </a:t>
                      </a:r>
                      <a:r>
                        <a:rPr lang="it-IT" sz="1000" dirty="0" err="1">
                          <a:solidFill>
                            <a:srgbClr val="000000"/>
                          </a:solidFill>
                          <a:effectLst/>
                        </a:rPr>
                        <a:t>stocktake</a:t>
                      </a:r>
                      <a:r>
                        <a:rPr lang="it-IT" sz="1000" dirty="0">
                          <a:solidFill>
                            <a:srgbClr val="000000"/>
                          </a:solidFill>
                          <a:effectLst/>
                        </a:rPr>
                        <a:t> in 2023. To </a:t>
                      </a:r>
                      <a:r>
                        <a:rPr lang="it-IT" sz="1000" dirty="0" err="1">
                          <a:solidFill>
                            <a:srgbClr val="000000"/>
                          </a:solidFill>
                          <a:effectLst/>
                        </a:rPr>
                        <a:t>support</a:t>
                      </a:r>
                      <a:r>
                        <a:rPr lang="it-IT" sz="1000" dirty="0">
                          <a:solidFill>
                            <a:srgbClr val="000000"/>
                          </a:solidFill>
                          <a:effectLst/>
                        </a:rPr>
                        <a:t> </a:t>
                      </a:r>
                      <a:r>
                        <a:rPr lang="it-IT" sz="1000" dirty="0" err="1">
                          <a:solidFill>
                            <a:srgbClr val="000000"/>
                          </a:solidFill>
                          <a:effectLst/>
                        </a:rPr>
                        <a:t>this</a:t>
                      </a:r>
                      <a:r>
                        <a:rPr lang="it-IT" sz="1000" dirty="0">
                          <a:solidFill>
                            <a:srgbClr val="000000"/>
                          </a:solidFill>
                          <a:effectLst/>
                        </a:rPr>
                        <a:t> </a:t>
                      </a:r>
                      <a:r>
                        <a:rPr lang="it-IT" sz="1000" dirty="0" err="1">
                          <a:solidFill>
                            <a:srgbClr val="000000"/>
                          </a:solidFill>
                          <a:effectLst/>
                        </a:rPr>
                        <a:t>stocktake</a:t>
                      </a:r>
                      <a:r>
                        <a:rPr lang="it-IT" sz="1000" dirty="0">
                          <a:solidFill>
                            <a:srgbClr val="000000"/>
                          </a:solidFill>
                          <a:effectLst/>
                        </a:rPr>
                        <a:t>, the </a:t>
                      </a:r>
                      <a:r>
                        <a:rPr lang="it-IT" sz="1000" dirty="0" err="1">
                          <a:solidFill>
                            <a:srgbClr val="000000"/>
                          </a:solidFill>
                          <a:effectLst/>
                        </a:rPr>
                        <a:t>initial</a:t>
                      </a:r>
                      <a:r>
                        <a:rPr lang="it-IT" sz="1000" dirty="0">
                          <a:solidFill>
                            <a:srgbClr val="000000"/>
                          </a:solidFill>
                          <a:effectLst/>
                        </a:rPr>
                        <a:t> global </a:t>
                      </a:r>
                      <a:r>
                        <a:rPr lang="it-IT" sz="1000" dirty="0" err="1">
                          <a:solidFill>
                            <a:srgbClr val="000000"/>
                          </a:solidFill>
                          <a:effectLst/>
                        </a:rPr>
                        <a:t>atmospheric</a:t>
                      </a:r>
                      <a:r>
                        <a:rPr lang="it-IT" sz="1000" dirty="0">
                          <a:solidFill>
                            <a:srgbClr val="000000"/>
                          </a:solidFill>
                          <a:effectLst/>
                        </a:rPr>
                        <a:t> CO2 and CH4 </a:t>
                      </a:r>
                      <a:r>
                        <a:rPr lang="it-IT" sz="1000" dirty="0" err="1">
                          <a:solidFill>
                            <a:srgbClr val="000000"/>
                          </a:solidFill>
                          <a:effectLst/>
                        </a:rPr>
                        <a:t>flux</a:t>
                      </a:r>
                      <a:r>
                        <a:rPr lang="it-IT" sz="1000" dirty="0">
                          <a:solidFill>
                            <a:srgbClr val="000000"/>
                          </a:solidFill>
                          <a:effectLst/>
                        </a:rPr>
                        <a:t> </a:t>
                      </a:r>
                      <a:r>
                        <a:rPr lang="it-IT" sz="1000" dirty="0" err="1">
                          <a:solidFill>
                            <a:srgbClr val="000000"/>
                          </a:solidFill>
                          <a:effectLst/>
                        </a:rPr>
                        <a:t>products</a:t>
                      </a:r>
                      <a:r>
                        <a:rPr lang="it-IT" sz="1000" dirty="0">
                          <a:solidFill>
                            <a:srgbClr val="000000"/>
                          </a:solidFill>
                          <a:effectLst/>
                        </a:rPr>
                        <a:t> must be </a:t>
                      </a:r>
                      <a:r>
                        <a:rPr lang="it-IT" sz="1000" dirty="0" err="1">
                          <a:solidFill>
                            <a:srgbClr val="000000"/>
                          </a:solidFill>
                          <a:effectLst/>
                        </a:rPr>
                        <a:t>available</a:t>
                      </a:r>
                      <a:r>
                        <a:rPr lang="it-IT" sz="1000" dirty="0">
                          <a:solidFill>
                            <a:srgbClr val="000000"/>
                          </a:solidFill>
                          <a:effectLst/>
                        </a:rPr>
                        <a:t> by 2021.</a:t>
                      </a:r>
                    </a:p>
                  </a:txBody>
                  <a:tcPr marL="22077" marR="2207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val="2434130996"/>
                  </a:ext>
                </a:extLst>
              </a:tr>
              <a:tr h="470968">
                <a:tc>
                  <a:txBody>
                    <a:bodyPr/>
                    <a:lstStyle/>
                    <a:p>
                      <a:pPr algn="l" rtl="0" fontAlgn="t"/>
                      <a:r>
                        <a:rPr lang="it-IT" sz="1000" b="1">
                          <a:solidFill>
                            <a:srgbClr val="000000"/>
                          </a:solidFill>
                          <a:effectLst/>
                        </a:rPr>
                        <a:t>2</a:t>
                      </a:r>
                    </a:p>
                  </a:txBody>
                  <a:tcPr marL="22077" marR="2207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rtl="0" fontAlgn="ctr"/>
                      <a:r>
                        <a:rPr lang="it-IT" sz="1000">
                          <a:solidFill>
                            <a:srgbClr val="000000"/>
                          </a:solidFill>
                          <a:effectLst/>
                        </a:rPr>
                        <a:t>The initial operational system should exploit the lessons learned from the development and use of the prototype product as well as new space-based measurement and modelling capabilities to produce space-based CO2 and CH4 flux products in time to support the second global stocktake in 2028.</a:t>
                      </a:r>
                    </a:p>
                  </a:txBody>
                  <a:tcPr marL="22077" marR="2207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481876798"/>
                  </a:ext>
                </a:extLst>
              </a:tr>
              <a:tr h="647581">
                <a:tc>
                  <a:txBody>
                    <a:bodyPr/>
                    <a:lstStyle/>
                    <a:p>
                      <a:pPr algn="l" rtl="0" fontAlgn="t"/>
                      <a:r>
                        <a:rPr lang="it-IT" sz="1000" b="1">
                          <a:solidFill>
                            <a:srgbClr val="000000"/>
                          </a:solidFill>
                          <a:effectLst/>
                        </a:rPr>
                        <a:t>3</a:t>
                      </a:r>
                    </a:p>
                  </a:txBody>
                  <a:tcPr marL="22077" marR="2207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l" rtl="0" fontAlgn="ctr"/>
                      <a:r>
                        <a:rPr lang="it-IT" sz="1000" i="0">
                          <a:solidFill>
                            <a:srgbClr val="000000"/>
                          </a:solidFill>
                          <a:effectLst/>
                          <a:latin typeface="Calibri" panose="020F0502020204030204" pitchFamily="34" charset="0"/>
                        </a:rPr>
                        <a:t>To meet these goals within a decade, it is imperative that individual research and operational space agencies work within CEOS, CGMS and other international coordination bodies (i.e. WMO IG3IS, GCOS, GEO-C) to define a roadmap with specific programmatic milestones for developing virtual and then dedicated constellations that can deliver harmonized, space-based climate data records for CO2 and CH4. </a:t>
                      </a:r>
                      <a:endParaRPr lang="it-IT" sz="1000">
                        <a:solidFill>
                          <a:srgbClr val="000000"/>
                        </a:solidFill>
                        <a:effectLst/>
                      </a:endParaRPr>
                    </a:p>
                  </a:txBody>
                  <a:tcPr marL="22077" marR="2207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val="786817646"/>
                  </a:ext>
                </a:extLst>
              </a:tr>
              <a:tr h="941936">
                <a:tc>
                  <a:txBody>
                    <a:bodyPr/>
                    <a:lstStyle/>
                    <a:p>
                      <a:pPr algn="l" rtl="0" fontAlgn="t"/>
                      <a:r>
                        <a:rPr lang="it-IT" sz="1000" b="1">
                          <a:solidFill>
                            <a:srgbClr val="000000"/>
                          </a:solidFill>
                          <a:effectLst/>
                        </a:rPr>
                        <a:t>4</a:t>
                      </a:r>
                    </a:p>
                  </a:txBody>
                  <a:tcPr marL="22077" marR="2207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rtl="0" fontAlgn="ctr"/>
                      <a:r>
                        <a:rPr lang="it-IT" sz="1000">
                          <a:solidFill>
                            <a:srgbClr val="000000"/>
                          </a:solidFill>
                          <a:effectLst/>
                        </a:rPr>
                        <a:t>The preparation of this report has demonstrated the benefits of the complementary viewpoints provided by CEOS and CGMS for advancing the implementation of system that incorporates both research and operational elements within the timeframe available. In particular, the CGMS partners could provide insight into the process of gathering user requirements for timeliness, reliability, traceability, reprocessing, quality assurance, and providing user support for an operational product. A continued engagement by both entities is required and some formalisation of the relationship would be advantageous. The joint CEOS/CGMS Working Group on Climate could lead this effort.</a:t>
                      </a:r>
                    </a:p>
                  </a:txBody>
                  <a:tcPr marL="22077" marR="2207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888201381"/>
                  </a:ext>
                </a:extLst>
              </a:tr>
              <a:tr h="588710">
                <a:tc>
                  <a:txBody>
                    <a:bodyPr/>
                    <a:lstStyle/>
                    <a:p>
                      <a:pPr algn="l" rtl="0" fontAlgn="t"/>
                      <a:r>
                        <a:rPr lang="it-IT" sz="1000" b="1">
                          <a:solidFill>
                            <a:srgbClr val="000000"/>
                          </a:solidFill>
                          <a:effectLst/>
                        </a:rPr>
                        <a:t>5</a:t>
                      </a:r>
                    </a:p>
                  </a:txBody>
                  <a:tcPr marL="22077" marR="2207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l" rtl="0" fontAlgn="ctr"/>
                      <a:r>
                        <a:rPr lang="it-IT" sz="1000">
                          <a:solidFill>
                            <a:srgbClr val="000000"/>
                          </a:solidFill>
                          <a:effectLst/>
                        </a:rPr>
                        <a:t>As recognised in Chapter 2, a broad system approach is required to develop a top-down atmospheric inventory approach that complements the bottom-up inventories. This system integrates the satellite observations, in situ (surface, aircraft, and balloon) measurements, modelling components (retrieval, inversion, biogeochemical processes and transport), prior information and ancillary data.</a:t>
                      </a:r>
                    </a:p>
                  </a:txBody>
                  <a:tcPr marL="22077" marR="2207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val="4258728236"/>
                  </a:ext>
                </a:extLst>
              </a:tr>
              <a:tr h="588710">
                <a:tc>
                  <a:txBody>
                    <a:bodyPr/>
                    <a:lstStyle/>
                    <a:p>
                      <a:pPr algn="l" rtl="0" fontAlgn="t"/>
                      <a:r>
                        <a:rPr lang="it-IT" sz="1000" b="1">
                          <a:solidFill>
                            <a:srgbClr val="000000"/>
                          </a:solidFill>
                          <a:effectLst/>
                        </a:rPr>
                        <a:t>6</a:t>
                      </a:r>
                    </a:p>
                  </a:txBody>
                  <a:tcPr marL="22077" marR="2207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rtl="0" fontAlgn="ctr"/>
                      <a:r>
                        <a:rPr lang="it-IT" sz="1000">
                          <a:solidFill>
                            <a:srgbClr val="000000"/>
                          </a:solidFill>
                          <a:effectLst/>
                        </a:rPr>
                        <a:t>To ensure that the space agencies are working together and building the necessary partnerships with the relevant stakeholders (i.e. UNFCCC/SBSTA) and the primary product users in the inventory community to address the overall system implementation goals, they should work through CEOS and CGMS to strengthen the ties to these stakeholders and customers.</a:t>
                      </a:r>
                    </a:p>
                  </a:txBody>
                  <a:tcPr marL="22077" marR="2207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899051562"/>
                  </a:ext>
                </a:extLst>
              </a:tr>
              <a:tr h="1015525">
                <a:tc>
                  <a:txBody>
                    <a:bodyPr/>
                    <a:lstStyle/>
                    <a:p>
                      <a:pPr algn="l" rtl="0" fontAlgn="t"/>
                      <a:r>
                        <a:rPr lang="it-IT" sz="1000" b="1" dirty="0">
                          <a:solidFill>
                            <a:srgbClr val="000000"/>
                          </a:solidFill>
                          <a:effectLst/>
                        </a:rPr>
                        <a:t>7</a:t>
                      </a:r>
                    </a:p>
                  </a:txBody>
                  <a:tcPr marL="22077" marR="2207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l" rtl="0" fontAlgn="ctr"/>
                      <a:r>
                        <a:rPr lang="it-IT" sz="1000" dirty="0">
                          <a:solidFill>
                            <a:srgbClr val="000000"/>
                          </a:solidFill>
                          <a:effectLst/>
                        </a:rPr>
                        <a:t>In </a:t>
                      </a:r>
                      <a:r>
                        <a:rPr lang="it-IT" sz="1000" dirty="0" err="1">
                          <a:solidFill>
                            <a:srgbClr val="000000"/>
                          </a:solidFill>
                          <a:effectLst/>
                        </a:rPr>
                        <a:t>Chapter</a:t>
                      </a:r>
                      <a:r>
                        <a:rPr lang="it-IT" sz="1000" dirty="0">
                          <a:solidFill>
                            <a:srgbClr val="000000"/>
                          </a:solidFill>
                          <a:effectLst/>
                        </a:rPr>
                        <a:t> 6, the GCOS </a:t>
                      </a:r>
                      <a:r>
                        <a:rPr lang="it-IT" sz="1000" dirty="0" err="1">
                          <a:solidFill>
                            <a:srgbClr val="000000"/>
                          </a:solidFill>
                          <a:effectLst/>
                        </a:rPr>
                        <a:t>requirements</a:t>
                      </a:r>
                      <a:r>
                        <a:rPr lang="it-IT" sz="1000" dirty="0">
                          <a:solidFill>
                            <a:srgbClr val="000000"/>
                          </a:solidFill>
                          <a:effectLst/>
                        </a:rPr>
                        <a:t> </a:t>
                      </a:r>
                      <a:r>
                        <a:rPr lang="it-IT" sz="1000" dirty="0" err="1">
                          <a:solidFill>
                            <a:srgbClr val="000000"/>
                          </a:solidFill>
                          <a:effectLst/>
                        </a:rPr>
                        <a:t>were</a:t>
                      </a:r>
                      <a:r>
                        <a:rPr lang="it-IT" sz="1000" dirty="0">
                          <a:solidFill>
                            <a:srgbClr val="000000"/>
                          </a:solidFill>
                          <a:effectLst/>
                        </a:rPr>
                        <a:t> </a:t>
                      </a:r>
                      <a:r>
                        <a:rPr lang="it-IT" sz="1000" dirty="0" err="1">
                          <a:solidFill>
                            <a:srgbClr val="000000"/>
                          </a:solidFill>
                          <a:effectLst/>
                        </a:rPr>
                        <a:t>adopted</a:t>
                      </a:r>
                      <a:r>
                        <a:rPr lang="it-IT" sz="1000" dirty="0">
                          <a:solidFill>
                            <a:srgbClr val="000000"/>
                          </a:solidFill>
                          <a:effectLst/>
                        </a:rPr>
                        <a:t> </a:t>
                      </a:r>
                      <a:r>
                        <a:rPr lang="it-IT" sz="1000" dirty="0" err="1">
                          <a:solidFill>
                            <a:srgbClr val="000000"/>
                          </a:solidFill>
                          <a:effectLst/>
                        </a:rPr>
                        <a:t>as</a:t>
                      </a:r>
                      <a:r>
                        <a:rPr lang="it-IT" sz="1000" dirty="0">
                          <a:solidFill>
                            <a:srgbClr val="000000"/>
                          </a:solidFill>
                          <a:effectLst/>
                        </a:rPr>
                        <a:t> the </a:t>
                      </a:r>
                      <a:r>
                        <a:rPr lang="it-IT" sz="1000" dirty="0" err="1">
                          <a:solidFill>
                            <a:srgbClr val="000000"/>
                          </a:solidFill>
                          <a:effectLst/>
                        </a:rPr>
                        <a:t>basis</a:t>
                      </a:r>
                      <a:r>
                        <a:rPr lang="it-IT" sz="1000" dirty="0">
                          <a:solidFill>
                            <a:srgbClr val="000000"/>
                          </a:solidFill>
                          <a:effectLst/>
                        </a:rPr>
                        <a:t> in the </a:t>
                      </a:r>
                      <a:r>
                        <a:rPr lang="it-IT" sz="1000" dirty="0" err="1">
                          <a:solidFill>
                            <a:srgbClr val="000000"/>
                          </a:solidFill>
                          <a:effectLst/>
                        </a:rPr>
                        <a:t>formulation</a:t>
                      </a:r>
                      <a:r>
                        <a:rPr lang="it-IT" sz="1000" dirty="0">
                          <a:solidFill>
                            <a:srgbClr val="000000"/>
                          </a:solidFill>
                          <a:effectLst/>
                        </a:rPr>
                        <a:t> of a baseline </a:t>
                      </a:r>
                      <a:r>
                        <a:rPr lang="it-IT" sz="1000" dirty="0" err="1">
                          <a:solidFill>
                            <a:srgbClr val="000000"/>
                          </a:solidFill>
                          <a:effectLst/>
                        </a:rPr>
                        <a:t>operational</a:t>
                      </a:r>
                      <a:r>
                        <a:rPr lang="it-IT" sz="1000" dirty="0">
                          <a:solidFill>
                            <a:srgbClr val="000000"/>
                          </a:solidFill>
                          <a:effectLst/>
                        </a:rPr>
                        <a:t> CO2/CH4 </a:t>
                      </a:r>
                      <a:r>
                        <a:rPr lang="it-IT" sz="1000" dirty="0" err="1">
                          <a:solidFill>
                            <a:srgbClr val="000000"/>
                          </a:solidFill>
                          <a:effectLst/>
                        </a:rPr>
                        <a:t>constellation</a:t>
                      </a:r>
                      <a:r>
                        <a:rPr lang="it-IT" sz="1000" dirty="0">
                          <a:solidFill>
                            <a:srgbClr val="000000"/>
                          </a:solidFill>
                          <a:effectLst/>
                        </a:rPr>
                        <a:t> </a:t>
                      </a:r>
                      <a:r>
                        <a:rPr lang="it-IT" sz="1000" dirty="0" err="1">
                          <a:solidFill>
                            <a:srgbClr val="000000"/>
                          </a:solidFill>
                          <a:effectLst/>
                        </a:rPr>
                        <a:t>because</a:t>
                      </a:r>
                      <a:r>
                        <a:rPr lang="it-IT" sz="1000" dirty="0">
                          <a:solidFill>
                            <a:srgbClr val="000000"/>
                          </a:solidFill>
                          <a:effectLst/>
                        </a:rPr>
                        <a:t> GCOS </a:t>
                      </a:r>
                      <a:r>
                        <a:rPr lang="it-IT" sz="1000" dirty="0" err="1">
                          <a:solidFill>
                            <a:srgbClr val="000000"/>
                          </a:solidFill>
                          <a:effectLst/>
                        </a:rPr>
                        <a:t>provides</a:t>
                      </a:r>
                      <a:r>
                        <a:rPr lang="it-IT" sz="1000" dirty="0">
                          <a:solidFill>
                            <a:srgbClr val="000000"/>
                          </a:solidFill>
                          <a:effectLst/>
                        </a:rPr>
                        <a:t> an </a:t>
                      </a:r>
                      <a:r>
                        <a:rPr lang="it-IT" sz="1000" dirty="0" err="1">
                          <a:solidFill>
                            <a:srgbClr val="000000"/>
                          </a:solidFill>
                          <a:effectLst/>
                        </a:rPr>
                        <a:t>independent</a:t>
                      </a:r>
                      <a:r>
                        <a:rPr lang="it-IT" sz="1000" dirty="0">
                          <a:solidFill>
                            <a:srgbClr val="000000"/>
                          </a:solidFill>
                          <a:effectLst/>
                        </a:rPr>
                        <a:t> </a:t>
                      </a:r>
                      <a:r>
                        <a:rPr lang="it-IT" sz="1000" dirty="0" err="1">
                          <a:solidFill>
                            <a:srgbClr val="000000"/>
                          </a:solidFill>
                          <a:effectLst/>
                        </a:rPr>
                        <a:t>basis</a:t>
                      </a:r>
                      <a:r>
                        <a:rPr lang="it-IT" sz="1000" dirty="0">
                          <a:solidFill>
                            <a:srgbClr val="000000"/>
                          </a:solidFill>
                          <a:effectLst/>
                        </a:rPr>
                        <a:t> for the </a:t>
                      </a:r>
                      <a:r>
                        <a:rPr lang="it-IT" sz="1000" dirty="0" err="1">
                          <a:solidFill>
                            <a:srgbClr val="000000"/>
                          </a:solidFill>
                          <a:effectLst/>
                        </a:rPr>
                        <a:t>requirements</a:t>
                      </a:r>
                      <a:r>
                        <a:rPr lang="it-IT" sz="1000" dirty="0">
                          <a:solidFill>
                            <a:srgbClr val="000000"/>
                          </a:solidFill>
                          <a:effectLst/>
                        </a:rPr>
                        <a:t>. </a:t>
                      </a:r>
                      <a:r>
                        <a:rPr lang="it-IT" sz="1000" dirty="0" err="1">
                          <a:solidFill>
                            <a:srgbClr val="000000"/>
                          </a:solidFill>
                          <a:effectLst/>
                        </a:rPr>
                        <a:t>However</a:t>
                      </a:r>
                      <a:r>
                        <a:rPr lang="it-IT" sz="1000" dirty="0">
                          <a:solidFill>
                            <a:srgbClr val="000000"/>
                          </a:solidFill>
                          <a:effectLst/>
                        </a:rPr>
                        <a:t>, </a:t>
                      </a:r>
                      <a:r>
                        <a:rPr lang="it-IT" sz="1000" dirty="0" err="1">
                          <a:solidFill>
                            <a:srgbClr val="000000"/>
                          </a:solidFill>
                          <a:effectLst/>
                        </a:rPr>
                        <a:t>these</a:t>
                      </a:r>
                      <a:r>
                        <a:rPr lang="it-IT" sz="1000" dirty="0">
                          <a:solidFill>
                            <a:srgbClr val="000000"/>
                          </a:solidFill>
                          <a:effectLst/>
                        </a:rPr>
                        <a:t> </a:t>
                      </a:r>
                      <a:r>
                        <a:rPr lang="it-IT" sz="1000" dirty="0" err="1">
                          <a:solidFill>
                            <a:srgbClr val="000000"/>
                          </a:solidFill>
                          <a:effectLst/>
                        </a:rPr>
                        <a:t>requirements</a:t>
                      </a:r>
                      <a:r>
                        <a:rPr lang="it-IT" sz="1000" dirty="0">
                          <a:solidFill>
                            <a:srgbClr val="000000"/>
                          </a:solidFill>
                          <a:effectLst/>
                        </a:rPr>
                        <a:t> </a:t>
                      </a:r>
                      <a:r>
                        <a:rPr lang="it-IT" sz="1000" dirty="0" err="1">
                          <a:solidFill>
                            <a:srgbClr val="000000"/>
                          </a:solidFill>
                          <a:effectLst/>
                        </a:rPr>
                        <a:t>predated</a:t>
                      </a:r>
                      <a:r>
                        <a:rPr lang="it-IT" sz="1000" dirty="0">
                          <a:solidFill>
                            <a:srgbClr val="000000"/>
                          </a:solidFill>
                          <a:effectLst/>
                        </a:rPr>
                        <a:t> the Paris Agreement, </a:t>
                      </a:r>
                      <a:r>
                        <a:rPr lang="it-IT" sz="1000" dirty="0" err="1">
                          <a:solidFill>
                            <a:srgbClr val="000000"/>
                          </a:solidFill>
                          <a:effectLst/>
                        </a:rPr>
                        <a:t>which</a:t>
                      </a:r>
                      <a:r>
                        <a:rPr lang="it-IT" sz="1000" dirty="0">
                          <a:solidFill>
                            <a:srgbClr val="000000"/>
                          </a:solidFill>
                          <a:effectLst/>
                        </a:rPr>
                        <a:t> </a:t>
                      </a:r>
                      <a:r>
                        <a:rPr lang="it-IT" sz="1000" dirty="0" err="1">
                          <a:solidFill>
                            <a:srgbClr val="000000"/>
                          </a:solidFill>
                          <a:effectLst/>
                        </a:rPr>
                        <a:t>changed</a:t>
                      </a:r>
                      <a:r>
                        <a:rPr lang="it-IT" sz="1000" dirty="0">
                          <a:solidFill>
                            <a:srgbClr val="000000"/>
                          </a:solidFill>
                          <a:effectLst/>
                        </a:rPr>
                        <a:t> the focus of CO2 and CH4 </a:t>
                      </a:r>
                      <a:r>
                        <a:rPr lang="it-IT" sz="1000" dirty="0" err="1">
                          <a:solidFill>
                            <a:srgbClr val="000000"/>
                          </a:solidFill>
                          <a:effectLst/>
                        </a:rPr>
                        <a:t>monitoring</a:t>
                      </a:r>
                      <a:r>
                        <a:rPr lang="it-IT" sz="1000" dirty="0">
                          <a:solidFill>
                            <a:srgbClr val="000000"/>
                          </a:solidFill>
                          <a:effectLst/>
                        </a:rPr>
                        <a:t> </a:t>
                      </a:r>
                      <a:r>
                        <a:rPr lang="it-IT" sz="1000" dirty="0" err="1">
                          <a:solidFill>
                            <a:srgbClr val="000000"/>
                          </a:solidFill>
                          <a:effectLst/>
                        </a:rPr>
                        <a:t>efforts</a:t>
                      </a:r>
                      <a:r>
                        <a:rPr lang="it-IT" sz="1000" dirty="0">
                          <a:solidFill>
                            <a:srgbClr val="000000"/>
                          </a:solidFill>
                          <a:effectLst/>
                        </a:rPr>
                        <a:t> to </a:t>
                      </a:r>
                      <a:r>
                        <a:rPr lang="it-IT" sz="1000" dirty="0" err="1">
                          <a:solidFill>
                            <a:srgbClr val="000000"/>
                          </a:solidFill>
                          <a:effectLst/>
                        </a:rPr>
                        <a:t>anthropogenic</a:t>
                      </a:r>
                      <a:r>
                        <a:rPr lang="it-IT" sz="1000" dirty="0">
                          <a:solidFill>
                            <a:srgbClr val="000000"/>
                          </a:solidFill>
                          <a:effectLst/>
                        </a:rPr>
                        <a:t> </a:t>
                      </a:r>
                      <a:r>
                        <a:rPr lang="it-IT" sz="1000" dirty="0" err="1">
                          <a:solidFill>
                            <a:srgbClr val="000000"/>
                          </a:solidFill>
                          <a:effectLst/>
                        </a:rPr>
                        <a:t>emissions</a:t>
                      </a:r>
                      <a:r>
                        <a:rPr lang="it-IT" sz="1000" dirty="0">
                          <a:solidFill>
                            <a:srgbClr val="000000"/>
                          </a:solidFill>
                          <a:effectLst/>
                        </a:rPr>
                        <a:t> </a:t>
                      </a:r>
                      <a:r>
                        <a:rPr lang="it-IT" sz="1000" dirty="0" err="1">
                          <a:solidFill>
                            <a:srgbClr val="000000"/>
                          </a:solidFill>
                          <a:effectLst/>
                        </a:rPr>
                        <a:t>at</a:t>
                      </a:r>
                      <a:r>
                        <a:rPr lang="it-IT" sz="1000" dirty="0">
                          <a:solidFill>
                            <a:srgbClr val="000000"/>
                          </a:solidFill>
                          <a:effectLst/>
                        </a:rPr>
                        <a:t> </a:t>
                      </a:r>
                      <a:r>
                        <a:rPr lang="it-IT" sz="1000" dirty="0" err="1">
                          <a:solidFill>
                            <a:srgbClr val="000000"/>
                          </a:solidFill>
                          <a:effectLst/>
                        </a:rPr>
                        <a:t>national</a:t>
                      </a:r>
                      <a:r>
                        <a:rPr lang="it-IT" sz="1000" dirty="0">
                          <a:solidFill>
                            <a:srgbClr val="000000"/>
                          </a:solidFill>
                          <a:effectLst/>
                        </a:rPr>
                        <a:t> </a:t>
                      </a:r>
                      <a:r>
                        <a:rPr lang="it-IT" sz="1000" dirty="0" err="1">
                          <a:solidFill>
                            <a:srgbClr val="000000"/>
                          </a:solidFill>
                          <a:effectLst/>
                        </a:rPr>
                        <a:t>scales</a:t>
                      </a:r>
                      <a:r>
                        <a:rPr lang="it-IT" sz="1000" dirty="0">
                          <a:solidFill>
                            <a:srgbClr val="000000"/>
                          </a:solidFill>
                          <a:effectLst/>
                        </a:rPr>
                        <a:t>. </a:t>
                      </a:r>
                      <a:r>
                        <a:rPr lang="it-IT" sz="1000" dirty="0" err="1">
                          <a:solidFill>
                            <a:srgbClr val="000000"/>
                          </a:solidFill>
                          <a:effectLst/>
                        </a:rPr>
                        <a:t>Further</a:t>
                      </a:r>
                      <a:r>
                        <a:rPr lang="it-IT" sz="1000" dirty="0">
                          <a:solidFill>
                            <a:srgbClr val="000000"/>
                          </a:solidFill>
                          <a:effectLst/>
                        </a:rPr>
                        <a:t> </a:t>
                      </a:r>
                      <a:r>
                        <a:rPr lang="it-IT" sz="1000" dirty="0" err="1">
                          <a:solidFill>
                            <a:srgbClr val="000000"/>
                          </a:solidFill>
                          <a:effectLst/>
                        </a:rPr>
                        <a:t>analysis</a:t>
                      </a:r>
                      <a:r>
                        <a:rPr lang="it-IT" sz="1000" dirty="0">
                          <a:solidFill>
                            <a:srgbClr val="000000"/>
                          </a:solidFill>
                          <a:effectLst/>
                        </a:rPr>
                        <a:t> and </a:t>
                      </a:r>
                      <a:r>
                        <a:rPr lang="it-IT" sz="1000" dirty="0" err="1">
                          <a:solidFill>
                            <a:srgbClr val="000000"/>
                          </a:solidFill>
                          <a:effectLst/>
                        </a:rPr>
                        <a:t>revision</a:t>
                      </a:r>
                      <a:r>
                        <a:rPr lang="it-IT" sz="1000" dirty="0">
                          <a:solidFill>
                            <a:srgbClr val="000000"/>
                          </a:solidFill>
                          <a:effectLst/>
                        </a:rPr>
                        <a:t> of the </a:t>
                      </a:r>
                      <a:r>
                        <a:rPr lang="it-IT" sz="1000" dirty="0" err="1">
                          <a:solidFill>
                            <a:srgbClr val="000000"/>
                          </a:solidFill>
                          <a:effectLst/>
                        </a:rPr>
                        <a:t>space-based</a:t>
                      </a:r>
                      <a:r>
                        <a:rPr lang="it-IT" sz="1000" dirty="0">
                          <a:solidFill>
                            <a:srgbClr val="000000"/>
                          </a:solidFill>
                          <a:effectLst/>
                        </a:rPr>
                        <a:t> </a:t>
                      </a:r>
                      <a:r>
                        <a:rPr lang="it-IT" sz="1000" dirty="0" err="1">
                          <a:solidFill>
                            <a:srgbClr val="000000"/>
                          </a:solidFill>
                          <a:effectLst/>
                        </a:rPr>
                        <a:t>measurement</a:t>
                      </a:r>
                      <a:r>
                        <a:rPr lang="it-IT" sz="1000" dirty="0">
                          <a:solidFill>
                            <a:srgbClr val="000000"/>
                          </a:solidFill>
                          <a:effectLst/>
                        </a:rPr>
                        <a:t> and </a:t>
                      </a:r>
                      <a:r>
                        <a:rPr lang="it-IT" sz="1000" dirty="0" err="1">
                          <a:solidFill>
                            <a:srgbClr val="000000"/>
                          </a:solidFill>
                          <a:effectLst/>
                        </a:rPr>
                        <a:t>analysis</a:t>
                      </a:r>
                      <a:r>
                        <a:rPr lang="it-IT" sz="1000" dirty="0">
                          <a:solidFill>
                            <a:srgbClr val="000000"/>
                          </a:solidFill>
                          <a:effectLst/>
                        </a:rPr>
                        <a:t> </a:t>
                      </a:r>
                      <a:r>
                        <a:rPr lang="it-IT" sz="1000" dirty="0" err="1">
                          <a:solidFill>
                            <a:srgbClr val="000000"/>
                          </a:solidFill>
                          <a:effectLst/>
                        </a:rPr>
                        <a:t>requirements</a:t>
                      </a:r>
                      <a:r>
                        <a:rPr lang="it-IT" sz="1000" dirty="0">
                          <a:solidFill>
                            <a:srgbClr val="000000"/>
                          </a:solidFill>
                          <a:effectLst/>
                        </a:rPr>
                        <a:t> are </a:t>
                      </a:r>
                      <a:r>
                        <a:rPr lang="it-IT" sz="1000" dirty="0" err="1">
                          <a:solidFill>
                            <a:srgbClr val="000000"/>
                          </a:solidFill>
                          <a:effectLst/>
                        </a:rPr>
                        <a:t>needed</a:t>
                      </a:r>
                      <a:r>
                        <a:rPr lang="it-IT" sz="1000" dirty="0">
                          <a:solidFill>
                            <a:srgbClr val="000000"/>
                          </a:solidFill>
                          <a:effectLst/>
                        </a:rPr>
                        <a:t> to </a:t>
                      </a:r>
                      <a:r>
                        <a:rPr lang="it-IT" sz="1000" dirty="0" err="1">
                          <a:solidFill>
                            <a:srgbClr val="000000"/>
                          </a:solidFill>
                          <a:effectLst/>
                        </a:rPr>
                        <a:t>address</a:t>
                      </a:r>
                      <a:r>
                        <a:rPr lang="it-IT" sz="1000" dirty="0">
                          <a:solidFill>
                            <a:srgbClr val="000000"/>
                          </a:solidFill>
                          <a:effectLst/>
                        </a:rPr>
                        <a:t> </a:t>
                      </a:r>
                      <a:r>
                        <a:rPr lang="it-IT" sz="1000" dirty="0" err="1">
                          <a:solidFill>
                            <a:srgbClr val="000000"/>
                          </a:solidFill>
                          <a:effectLst/>
                        </a:rPr>
                        <a:t>this</a:t>
                      </a:r>
                      <a:r>
                        <a:rPr lang="it-IT" sz="1000" dirty="0">
                          <a:solidFill>
                            <a:srgbClr val="000000"/>
                          </a:solidFill>
                          <a:effectLst/>
                        </a:rPr>
                        <a:t> new focus. The CEOS and CGMS </a:t>
                      </a:r>
                      <a:r>
                        <a:rPr lang="it-IT" sz="1000" dirty="0" err="1">
                          <a:solidFill>
                            <a:srgbClr val="000000"/>
                          </a:solidFill>
                          <a:effectLst/>
                        </a:rPr>
                        <a:t>agencies</a:t>
                      </a:r>
                      <a:r>
                        <a:rPr lang="it-IT" sz="1000" dirty="0">
                          <a:solidFill>
                            <a:srgbClr val="000000"/>
                          </a:solidFill>
                          <a:effectLst/>
                        </a:rPr>
                        <a:t> </a:t>
                      </a:r>
                      <a:r>
                        <a:rPr lang="it-IT" sz="1000" dirty="0" err="1">
                          <a:solidFill>
                            <a:srgbClr val="000000"/>
                          </a:solidFill>
                          <a:effectLst/>
                        </a:rPr>
                        <a:t>should</a:t>
                      </a:r>
                      <a:r>
                        <a:rPr lang="it-IT" sz="1000" dirty="0">
                          <a:solidFill>
                            <a:srgbClr val="000000"/>
                          </a:solidFill>
                          <a:effectLst/>
                        </a:rPr>
                        <a:t> work with GCOS and </a:t>
                      </a:r>
                      <a:r>
                        <a:rPr lang="it-IT" sz="1000" dirty="0" err="1">
                          <a:solidFill>
                            <a:srgbClr val="000000"/>
                          </a:solidFill>
                          <a:effectLst/>
                        </a:rPr>
                        <a:t>other</a:t>
                      </a:r>
                      <a:r>
                        <a:rPr lang="it-IT" sz="1000" dirty="0">
                          <a:solidFill>
                            <a:srgbClr val="000000"/>
                          </a:solidFill>
                          <a:effectLst/>
                        </a:rPr>
                        <a:t> partner </a:t>
                      </a:r>
                      <a:r>
                        <a:rPr lang="it-IT" sz="1000" dirty="0" err="1">
                          <a:solidFill>
                            <a:srgbClr val="000000"/>
                          </a:solidFill>
                          <a:effectLst/>
                        </a:rPr>
                        <a:t>organizations</a:t>
                      </a:r>
                      <a:r>
                        <a:rPr lang="it-IT" sz="1000" dirty="0">
                          <a:solidFill>
                            <a:srgbClr val="000000"/>
                          </a:solidFill>
                          <a:effectLst/>
                        </a:rPr>
                        <a:t> and </a:t>
                      </a:r>
                      <a:r>
                        <a:rPr lang="it-IT" sz="1000" dirty="0" err="1">
                          <a:solidFill>
                            <a:srgbClr val="000000"/>
                          </a:solidFill>
                          <a:effectLst/>
                        </a:rPr>
                        <a:t>stakeholders</a:t>
                      </a:r>
                      <a:r>
                        <a:rPr lang="it-IT" sz="1000" dirty="0">
                          <a:solidFill>
                            <a:srgbClr val="000000"/>
                          </a:solidFill>
                          <a:effectLst/>
                        </a:rPr>
                        <a:t> in an iterative </a:t>
                      </a:r>
                      <a:r>
                        <a:rPr lang="it-IT" sz="1000" dirty="0" err="1">
                          <a:solidFill>
                            <a:srgbClr val="000000"/>
                          </a:solidFill>
                          <a:effectLst/>
                        </a:rPr>
                        <a:t>approach</a:t>
                      </a:r>
                      <a:r>
                        <a:rPr lang="it-IT" sz="1000" dirty="0">
                          <a:solidFill>
                            <a:srgbClr val="000000"/>
                          </a:solidFill>
                          <a:effectLst/>
                        </a:rPr>
                        <a:t> to </a:t>
                      </a:r>
                      <a:r>
                        <a:rPr lang="it-IT" sz="1000" dirty="0" err="1">
                          <a:solidFill>
                            <a:srgbClr val="000000"/>
                          </a:solidFill>
                          <a:effectLst/>
                        </a:rPr>
                        <a:t>further</a:t>
                      </a:r>
                      <a:r>
                        <a:rPr lang="it-IT" sz="1000" dirty="0">
                          <a:solidFill>
                            <a:srgbClr val="000000"/>
                          </a:solidFill>
                          <a:effectLst/>
                        </a:rPr>
                        <a:t> </a:t>
                      </a:r>
                      <a:r>
                        <a:rPr lang="it-IT" sz="1000" dirty="0" err="1">
                          <a:solidFill>
                            <a:srgbClr val="000000"/>
                          </a:solidFill>
                          <a:effectLst/>
                        </a:rPr>
                        <a:t>refine</a:t>
                      </a:r>
                      <a:r>
                        <a:rPr lang="it-IT" sz="1000" dirty="0">
                          <a:solidFill>
                            <a:srgbClr val="000000"/>
                          </a:solidFill>
                          <a:effectLst/>
                        </a:rPr>
                        <a:t> </a:t>
                      </a:r>
                      <a:r>
                        <a:rPr lang="it-IT" sz="1000" dirty="0" err="1">
                          <a:solidFill>
                            <a:srgbClr val="000000"/>
                          </a:solidFill>
                          <a:effectLst/>
                        </a:rPr>
                        <a:t>those</a:t>
                      </a:r>
                      <a:r>
                        <a:rPr lang="it-IT" sz="1000" dirty="0">
                          <a:solidFill>
                            <a:srgbClr val="000000"/>
                          </a:solidFill>
                          <a:effectLst/>
                        </a:rPr>
                        <a:t> </a:t>
                      </a:r>
                      <a:r>
                        <a:rPr lang="it-IT" sz="1000" dirty="0" err="1">
                          <a:solidFill>
                            <a:srgbClr val="000000"/>
                          </a:solidFill>
                          <a:effectLst/>
                        </a:rPr>
                        <a:t>requirements</a:t>
                      </a:r>
                      <a:r>
                        <a:rPr lang="it-IT" sz="1000" dirty="0">
                          <a:solidFill>
                            <a:srgbClr val="000000"/>
                          </a:solidFill>
                          <a:effectLst/>
                        </a:rPr>
                        <a:t> over the </a:t>
                      </a:r>
                      <a:r>
                        <a:rPr lang="it-IT" sz="1000" dirty="0" err="1">
                          <a:solidFill>
                            <a:srgbClr val="000000"/>
                          </a:solidFill>
                          <a:effectLst/>
                        </a:rPr>
                        <a:t>next</a:t>
                      </a:r>
                      <a:r>
                        <a:rPr lang="it-IT" sz="1000" dirty="0">
                          <a:solidFill>
                            <a:srgbClr val="000000"/>
                          </a:solidFill>
                          <a:effectLst/>
                        </a:rPr>
                        <a:t> </a:t>
                      </a:r>
                      <a:r>
                        <a:rPr lang="it-IT" sz="1000" dirty="0" err="1">
                          <a:solidFill>
                            <a:srgbClr val="000000"/>
                          </a:solidFill>
                          <a:effectLst/>
                        </a:rPr>
                        <a:t>few</a:t>
                      </a:r>
                      <a:r>
                        <a:rPr lang="it-IT" sz="1000" dirty="0">
                          <a:solidFill>
                            <a:srgbClr val="000000"/>
                          </a:solidFill>
                          <a:effectLst/>
                        </a:rPr>
                        <a:t> </a:t>
                      </a:r>
                      <a:r>
                        <a:rPr lang="it-IT" sz="1000" dirty="0" err="1">
                          <a:solidFill>
                            <a:srgbClr val="000000"/>
                          </a:solidFill>
                          <a:effectLst/>
                        </a:rPr>
                        <a:t>years</a:t>
                      </a:r>
                      <a:r>
                        <a:rPr lang="it-IT" sz="1000" dirty="0">
                          <a:solidFill>
                            <a:srgbClr val="000000"/>
                          </a:solidFill>
                          <a:effectLst/>
                        </a:rPr>
                        <a:t>.</a:t>
                      </a:r>
                    </a:p>
                  </a:txBody>
                  <a:tcPr marL="22077" marR="2207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val="3916788446"/>
                  </a:ext>
                </a:extLst>
              </a:tr>
            </a:tbl>
          </a:graphicData>
        </a:graphic>
      </p:graphicFrame>
      <p:sp>
        <p:nvSpPr>
          <p:cNvPr id="4" name="Content Placeholder 3">
            <a:extLst>
              <a:ext uri="{FF2B5EF4-FFF2-40B4-BE49-F238E27FC236}">
                <a16:creationId xmlns:a16="http://schemas.microsoft.com/office/drawing/2014/main" id="{6DEFC004-FDF5-3147-AC26-69B085C4473F}"/>
              </a:ext>
            </a:extLst>
          </p:cNvPr>
          <p:cNvSpPr>
            <a:spLocks noGrp="1"/>
          </p:cNvSpPr>
          <p:nvPr>
            <p:ph sz="quarter" idx="11"/>
          </p:nvPr>
        </p:nvSpPr>
        <p:spPr/>
        <p:txBody>
          <a:bodyPr/>
          <a:lstStyle/>
          <a:p>
            <a:r>
              <a:rPr lang="it-IT" dirty="0"/>
              <a:t>Way </a:t>
            </a:r>
            <a:r>
              <a:rPr lang="it-IT" dirty="0" err="1"/>
              <a:t>Forward</a:t>
            </a:r>
            <a:r>
              <a:rPr lang="it-IT" dirty="0"/>
              <a:t> 1/2</a:t>
            </a:r>
          </a:p>
        </p:txBody>
      </p:sp>
    </p:spTree>
    <p:extLst>
      <p:ext uri="{BB962C8B-B14F-4D97-AF65-F5344CB8AC3E}">
        <p14:creationId xmlns:p14="http://schemas.microsoft.com/office/powerpoint/2010/main" val="299602681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905000" y="94129"/>
            <a:ext cx="5562600" cy="1048871"/>
          </a:xfrm>
          <a:prstGeom prst="rect">
            <a:avLst/>
          </a:prstGeom>
        </p:spPr>
        <p:txBody>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ctr" defTabSz="914400"/>
            <a:r>
              <a:rPr lang="en-US" kern="0" dirty="0">
                <a:solidFill>
                  <a:srgbClr val="FFFFFF"/>
                </a:solidFill>
                <a:latin typeface="Arial Bold" panose="020B0704020202020204" pitchFamily="34" charset="0"/>
                <a:cs typeface="Arial Bold" panose="020B0704020202020204" pitchFamily="34" charset="0"/>
              </a:rPr>
              <a:t>CEOS Strategy for Carbon Observations from Space</a:t>
            </a:r>
            <a:endParaRPr lang="en-US" i="1" kern="0" dirty="0">
              <a:solidFill>
                <a:srgbClr val="FFFFFF"/>
              </a:solidFill>
              <a:latin typeface="Arial Bold" panose="020B0704020202020204" pitchFamily="34" charset="0"/>
              <a:cs typeface="Arial Bold" panose="020B07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591" y="1723638"/>
            <a:ext cx="2998209" cy="421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2</a:t>
            </a:fld>
            <a:endParaRPr lang="en-US"/>
          </a:p>
        </p:txBody>
      </p:sp>
      <p:sp>
        <p:nvSpPr>
          <p:cNvPr id="9" name="TextBox 8"/>
          <p:cNvSpPr txBox="1"/>
          <p:nvPr/>
        </p:nvSpPr>
        <p:spPr>
          <a:xfrm>
            <a:off x="0" y="1304865"/>
            <a:ext cx="5925717" cy="5324535"/>
          </a:xfrm>
          <a:prstGeom prst="rect">
            <a:avLst/>
          </a:prstGeom>
          <a:noFill/>
        </p:spPr>
        <p:txBody>
          <a:bodyPr wrap="square" rtlCol="0">
            <a:spAutoFit/>
          </a:bodyPr>
          <a:lstStyle/>
          <a:p>
            <a:pPr marL="342900" indent="-342900">
              <a:spcAft>
                <a:spcPts val="1200"/>
              </a:spcAft>
              <a:buFont typeface="Arial"/>
              <a:buChar char="•"/>
            </a:pPr>
            <a:r>
              <a:rPr lang="en-US" sz="2000" b="1" i="1" dirty="0">
                <a:latin typeface="Arial" panose="020B0604020202020204" pitchFamily="34" charset="0"/>
                <a:cs typeface="Arial" panose="020B0604020202020204" pitchFamily="34" charset="0"/>
              </a:rPr>
              <a:t>CEOS Strategy for Carbon Observations from Space</a:t>
            </a:r>
            <a:r>
              <a:rPr lang="en-US" sz="2000" b="1" dirty="0">
                <a:latin typeface="Arial" panose="020B0604020202020204" pitchFamily="34" charset="0"/>
                <a:cs typeface="Arial" panose="020B0604020202020204" pitchFamily="34" charset="0"/>
              </a:rPr>
              <a:t> – written in response to </a:t>
            </a:r>
            <a:r>
              <a:rPr lang="en-US" sz="2000" b="1" i="1" dirty="0">
                <a:latin typeface="Arial" panose="020B0604020202020204" pitchFamily="34" charset="0"/>
                <a:cs typeface="Arial" panose="020B0604020202020204" pitchFamily="34" charset="0"/>
              </a:rPr>
              <a:t>GEO Carbon Strategy,</a:t>
            </a:r>
            <a:r>
              <a:rPr lang="en-US" sz="2000" b="1" dirty="0">
                <a:latin typeface="Arial" panose="020B0604020202020204" pitchFamily="34" charset="0"/>
                <a:cs typeface="Arial" panose="020B0604020202020204" pitchFamily="34" charset="0"/>
              </a:rPr>
              <a:t> endorsed by CEOS Plenary in March 2014 – </a:t>
            </a:r>
            <a:r>
              <a:rPr lang="en-US" sz="2000" b="1" i="1" dirty="0" err="1">
                <a:latin typeface="Arial" panose="020B0604020202020204" pitchFamily="34" charset="0"/>
                <a:cs typeface="Arial" panose="020B0604020202020204" pitchFamily="34" charset="0"/>
              </a:rPr>
              <a:t>Wickland</a:t>
            </a:r>
            <a:r>
              <a:rPr lang="en-US" sz="2000" b="1" i="1" dirty="0">
                <a:latin typeface="Arial" panose="020B0604020202020204" pitchFamily="34" charset="0"/>
                <a:cs typeface="Arial" panose="020B0604020202020204" pitchFamily="34" charset="0"/>
              </a:rPr>
              <a:t> et al.</a:t>
            </a:r>
          </a:p>
          <a:p>
            <a:pPr marL="738188" lvl="3" indent="-342900">
              <a:spcAft>
                <a:spcPts val="12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Proposed results and Actions were presented to CEOS SIT Technical Workshop (Sep 2013) and CEOS Plenary (Nov 2013)</a:t>
            </a:r>
          </a:p>
          <a:p>
            <a:pPr marL="738188" lvl="3" indent="-342900">
              <a:spcAft>
                <a:spcPts val="12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42 Actions identified in the report for specific response including Action for a “Carbon Team” to manage response via CEOS(/CGMS) Working Group on Climate</a:t>
            </a:r>
          </a:p>
          <a:p>
            <a:pPr marL="1203325" lvl="4" indent="-342900">
              <a:spcAft>
                <a:spcPts val="1200"/>
              </a:spcAft>
              <a:buFont typeface="Wingdings" panose="05000000000000000000" pitchFamily="2" charset="2"/>
              <a:buChar char="§"/>
            </a:pPr>
            <a:r>
              <a:rPr lang="en-US" sz="2000" dirty="0">
                <a:solidFill>
                  <a:srgbClr val="FF0000"/>
                </a:solidFill>
                <a:latin typeface="Arial" panose="020B0604020202020204" pitchFamily="34" charset="0"/>
                <a:cs typeface="Arial" panose="020B0604020202020204" pitchFamily="34" charset="0"/>
              </a:rPr>
              <a:t>Relevant actions were discussed with </a:t>
            </a:r>
            <a:r>
              <a:rPr lang="en-US" sz="2000" dirty="0" err="1">
                <a:solidFill>
                  <a:srgbClr val="FF0000"/>
                </a:solidFill>
                <a:latin typeface="Arial" panose="020B0604020202020204" pitchFamily="34" charset="0"/>
                <a:cs typeface="Arial" panose="020B0604020202020204" pitchFamily="34" charset="0"/>
              </a:rPr>
              <a:t>WGClimate</a:t>
            </a:r>
            <a:r>
              <a:rPr lang="en-US" sz="2000" dirty="0">
                <a:solidFill>
                  <a:srgbClr val="FF0000"/>
                </a:solidFill>
                <a:latin typeface="Arial" panose="020B0604020202020204" pitchFamily="34" charset="0"/>
                <a:cs typeface="Arial" panose="020B0604020202020204" pitchFamily="34" charset="0"/>
              </a:rPr>
              <a:t> in Mar 2014</a:t>
            </a:r>
          </a:p>
          <a:p>
            <a:pPr marL="1203325" lvl="4" indent="-342900">
              <a:spcAft>
                <a:spcPts val="1200"/>
              </a:spcAft>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24171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704E14-AB01-F14B-836E-F13C85368E7F}"/>
              </a:ext>
            </a:extLst>
          </p:cNvPr>
          <p:cNvSpPr>
            <a:spLocks noGrp="1"/>
          </p:cNvSpPr>
          <p:nvPr>
            <p:ph type="sldNum" sz="quarter" idx="2"/>
          </p:nvPr>
        </p:nvSpPr>
        <p:spPr/>
        <p:txBody>
          <a:bodyPr/>
          <a:lstStyle/>
          <a:p>
            <a:pPr defTabSz="914400"/>
            <a:fld id="{86CB4B4D-7CA3-9044-876B-883B54F8677D}" type="slidenum">
              <a:rPr lang="uk-UA" smtClean="0"/>
              <a:pPr defTabSz="914400"/>
              <a:t>20</a:t>
            </a:fld>
            <a:endParaRPr lang="uk-UA" dirty="0"/>
          </a:p>
        </p:txBody>
      </p:sp>
      <p:graphicFrame>
        <p:nvGraphicFramePr>
          <p:cNvPr id="5" name="Content Placeholder 4">
            <a:extLst>
              <a:ext uri="{FF2B5EF4-FFF2-40B4-BE49-F238E27FC236}">
                <a16:creationId xmlns:a16="http://schemas.microsoft.com/office/drawing/2014/main" id="{3C7A0FF7-E1C4-C74C-AA96-EF03E51AB21F}"/>
              </a:ext>
            </a:extLst>
          </p:cNvPr>
          <p:cNvGraphicFramePr>
            <a:graphicFrameLocks noGrp="1"/>
          </p:cNvGraphicFramePr>
          <p:nvPr>
            <p:ph sz="quarter" idx="10"/>
            <p:extLst>
              <p:ext uri="{D42A27DB-BD31-4B8C-83A1-F6EECF244321}">
                <p14:modId xmlns:p14="http://schemas.microsoft.com/office/powerpoint/2010/main" val="1361397789"/>
              </p:ext>
            </p:extLst>
          </p:nvPr>
        </p:nvGraphicFramePr>
        <p:xfrm>
          <a:off x="381000" y="1282631"/>
          <a:ext cx="8686800" cy="5378724"/>
        </p:xfrm>
        <a:graphic>
          <a:graphicData uri="http://schemas.openxmlformats.org/drawingml/2006/table">
            <a:tbl>
              <a:tblPr/>
              <a:tblGrid>
                <a:gridCol w="865794">
                  <a:extLst>
                    <a:ext uri="{9D8B030D-6E8A-4147-A177-3AD203B41FA5}">
                      <a16:colId xmlns:a16="http://schemas.microsoft.com/office/drawing/2014/main" val="2232307849"/>
                    </a:ext>
                  </a:extLst>
                </a:gridCol>
                <a:gridCol w="7821006">
                  <a:extLst>
                    <a:ext uri="{9D8B030D-6E8A-4147-A177-3AD203B41FA5}">
                      <a16:colId xmlns:a16="http://schemas.microsoft.com/office/drawing/2014/main" val="525707176"/>
                    </a:ext>
                  </a:extLst>
                </a:gridCol>
              </a:tblGrid>
              <a:tr h="685441">
                <a:tc>
                  <a:txBody>
                    <a:bodyPr/>
                    <a:lstStyle/>
                    <a:p>
                      <a:pPr algn="l" rtl="0" fontAlgn="t"/>
                      <a:r>
                        <a:rPr lang="it-IT" sz="1000" b="1" dirty="0">
                          <a:solidFill>
                            <a:srgbClr val="000000"/>
                          </a:solidFill>
                          <a:effectLst/>
                        </a:rPr>
                        <a:t>8</a:t>
                      </a:r>
                    </a:p>
                  </a:txBody>
                  <a:tcPr marL="12852" marR="1285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rtl="0" fontAlgn="ctr"/>
                      <a:r>
                        <a:rPr lang="it-IT" sz="900" dirty="0">
                          <a:solidFill>
                            <a:srgbClr val="000000"/>
                          </a:solidFill>
                          <a:effectLst/>
                        </a:rPr>
                        <a:t>CEOS, CGMS and </a:t>
                      </a:r>
                      <a:r>
                        <a:rPr lang="it-IT" sz="900" dirty="0" err="1">
                          <a:solidFill>
                            <a:srgbClr val="000000"/>
                          </a:solidFill>
                          <a:effectLst/>
                        </a:rPr>
                        <a:t>their</a:t>
                      </a:r>
                      <a:r>
                        <a:rPr lang="it-IT" sz="900" dirty="0">
                          <a:solidFill>
                            <a:srgbClr val="000000"/>
                          </a:solidFill>
                          <a:effectLst/>
                        </a:rPr>
                        <a:t> </a:t>
                      </a:r>
                      <a:r>
                        <a:rPr lang="it-IT" sz="900" dirty="0" err="1">
                          <a:solidFill>
                            <a:srgbClr val="000000"/>
                          </a:solidFill>
                          <a:effectLst/>
                        </a:rPr>
                        <a:t>partners</a:t>
                      </a:r>
                      <a:r>
                        <a:rPr lang="it-IT" sz="900" dirty="0">
                          <a:solidFill>
                            <a:srgbClr val="000000"/>
                          </a:solidFill>
                          <a:effectLst/>
                        </a:rPr>
                        <a:t> </a:t>
                      </a:r>
                      <a:r>
                        <a:rPr lang="it-IT" sz="900" dirty="0" err="1">
                          <a:solidFill>
                            <a:srgbClr val="000000"/>
                          </a:solidFill>
                          <a:effectLst/>
                        </a:rPr>
                        <a:t>should</a:t>
                      </a:r>
                      <a:r>
                        <a:rPr lang="it-IT" sz="900" dirty="0">
                          <a:solidFill>
                            <a:srgbClr val="000000"/>
                          </a:solidFill>
                          <a:effectLst/>
                        </a:rPr>
                        <a:t> continue to </a:t>
                      </a:r>
                      <a:r>
                        <a:rPr lang="it-IT" sz="900" dirty="0" err="1">
                          <a:solidFill>
                            <a:srgbClr val="000000"/>
                          </a:solidFill>
                          <a:effectLst/>
                        </a:rPr>
                        <a:t>support</a:t>
                      </a:r>
                      <a:r>
                        <a:rPr lang="it-IT" sz="900" dirty="0">
                          <a:solidFill>
                            <a:srgbClr val="000000"/>
                          </a:solidFill>
                          <a:effectLst/>
                        </a:rPr>
                        <a:t> the </a:t>
                      </a:r>
                      <a:r>
                        <a:rPr lang="it-IT" sz="900" dirty="0" err="1">
                          <a:solidFill>
                            <a:srgbClr val="000000"/>
                          </a:solidFill>
                          <a:effectLst/>
                        </a:rPr>
                        <a:t>necessary</a:t>
                      </a:r>
                      <a:r>
                        <a:rPr lang="it-IT" sz="900" dirty="0">
                          <a:solidFill>
                            <a:srgbClr val="000000"/>
                          </a:solidFill>
                          <a:effectLst/>
                        </a:rPr>
                        <a:t> OSSE </a:t>
                      </a:r>
                      <a:r>
                        <a:rPr lang="it-IT" sz="900" dirty="0" err="1">
                          <a:solidFill>
                            <a:srgbClr val="000000"/>
                          </a:solidFill>
                          <a:effectLst/>
                        </a:rPr>
                        <a:t>experiments</a:t>
                      </a:r>
                      <a:r>
                        <a:rPr lang="it-IT" sz="900" dirty="0">
                          <a:solidFill>
                            <a:srgbClr val="000000"/>
                          </a:solidFill>
                          <a:effectLst/>
                        </a:rPr>
                        <a:t>, </a:t>
                      </a:r>
                      <a:r>
                        <a:rPr lang="it-IT" sz="900" dirty="0" err="1">
                          <a:solidFill>
                            <a:srgbClr val="000000"/>
                          </a:solidFill>
                          <a:effectLst/>
                        </a:rPr>
                        <a:t>which</a:t>
                      </a:r>
                      <a:r>
                        <a:rPr lang="it-IT" sz="900" dirty="0">
                          <a:solidFill>
                            <a:srgbClr val="000000"/>
                          </a:solidFill>
                          <a:effectLst/>
                        </a:rPr>
                        <a:t> </a:t>
                      </a:r>
                      <a:r>
                        <a:rPr lang="it-IT" sz="900" dirty="0" err="1">
                          <a:solidFill>
                            <a:srgbClr val="000000"/>
                          </a:solidFill>
                          <a:effectLst/>
                        </a:rPr>
                        <a:t>remain</a:t>
                      </a:r>
                      <a:r>
                        <a:rPr lang="it-IT" sz="900" dirty="0">
                          <a:solidFill>
                            <a:srgbClr val="000000"/>
                          </a:solidFill>
                          <a:effectLst/>
                        </a:rPr>
                        <a:t> of </a:t>
                      </a:r>
                      <a:r>
                        <a:rPr lang="it-IT" sz="900" dirty="0" err="1">
                          <a:solidFill>
                            <a:srgbClr val="000000"/>
                          </a:solidFill>
                          <a:effectLst/>
                        </a:rPr>
                        <a:t>critical</a:t>
                      </a:r>
                      <a:r>
                        <a:rPr lang="it-IT" sz="900" dirty="0">
                          <a:solidFill>
                            <a:srgbClr val="000000"/>
                          </a:solidFill>
                          <a:effectLst/>
                        </a:rPr>
                        <a:t> </a:t>
                      </a:r>
                      <a:r>
                        <a:rPr lang="it-IT" sz="900" dirty="0" err="1">
                          <a:solidFill>
                            <a:srgbClr val="000000"/>
                          </a:solidFill>
                          <a:effectLst/>
                        </a:rPr>
                        <a:t>importance</a:t>
                      </a:r>
                      <a:r>
                        <a:rPr lang="it-IT" sz="900" dirty="0">
                          <a:solidFill>
                            <a:srgbClr val="000000"/>
                          </a:solidFill>
                          <a:effectLst/>
                        </a:rPr>
                        <a:t> in </a:t>
                      </a:r>
                      <a:r>
                        <a:rPr lang="it-IT" sz="900" dirty="0" err="1">
                          <a:solidFill>
                            <a:srgbClr val="000000"/>
                          </a:solidFill>
                          <a:effectLst/>
                        </a:rPr>
                        <a:t>further</a:t>
                      </a:r>
                      <a:r>
                        <a:rPr lang="it-IT" sz="900" dirty="0">
                          <a:solidFill>
                            <a:srgbClr val="000000"/>
                          </a:solidFill>
                          <a:effectLst/>
                        </a:rPr>
                        <a:t> </a:t>
                      </a:r>
                      <a:r>
                        <a:rPr lang="it-IT" sz="900" dirty="0" err="1">
                          <a:solidFill>
                            <a:srgbClr val="000000"/>
                          </a:solidFill>
                          <a:effectLst/>
                        </a:rPr>
                        <a:t>refining</a:t>
                      </a:r>
                      <a:r>
                        <a:rPr lang="it-IT" sz="900" dirty="0">
                          <a:solidFill>
                            <a:srgbClr val="000000"/>
                          </a:solidFill>
                          <a:effectLst/>
                        </a:rPr>
                        <a:t> the </a:t>
                      </a:r>
                      <a:r>
                        <a:rPr lang="it-IT" sz="900" dirty="0" err="1">
                          <a:solidFill>
                            <a:srgbClr val="000000"/>
                          </a:solidFill>
                          <a:effectLst/>
                        </a:rPr>
                        <a:t>detailed</a:t>
                      </a:r>
                      <a:r>
                        <a:rPr lang="it-IT" sz="900" dirty="0">
                          <a:solidFill>
                            <a:srgbClr val="000000"/>
                          </a:solidFill>
                          <a:effectLst/>
                        </a:rPr>
                        <a:t> </a:t>
                      </a:r>
                      <a:r>
                        <a:rPr lang="it-IT" sz="900" dirty="0" err="1">
                          <a:solidFill>
                            <a:srgbClr val="000000"/>
                          </a:solidFill>
                          <a:effectLst/>
                        </a:rPr>
                        <a:t>requirements</a:t>
                      </a:r>
                      <a:r>
                        <a:rPr lang="it-IT" sz="900" dirty="0">
                          <a:solidFill>
                            <a:srgbClr val="000000"/>
                          </a:solidFill>
                          <a:effectLst/>
                        </a:rPr>
                        <a:t> of the </a:t>
                      </a:r>
                      <a:r>
                        <a:rPr lang="it-IT" sz="900" dirty="0" err="1">
                          <a:solidFill>
                            <a:srgbClr val="000000"/>
                          </a:solidFill>
                          <a:effectLst/>
                        </a:rPr>
                        <a:t>space-based</a:t>
                      </a:r>
                      <a:r>
                        <a:rPr lang="it-IT" sz="900" dirty="0">
                          <a:solidFill>
                            <a:srgbClr val="000000"/>
                          </a:solidFill>
                          <a:effectLst/>
                        </a:rPr>
                        <a:t> </a:t>
                      </a:r>
                      <a:r>
                        <a:rPr lang="it-IT" sz="900" dirty="0" err="1">
                          <a:solidFill>
                            <a:srgbClr val="000000"/>
                          </a:solidFill>
                          <a:effectLst/>
                        </a:rPr>
                        <a:t>elements</a:t>
                      </a:r>
                      <a:r>
                        <a:rPr lang="it-IT" sz="900" dirty="0">
                          <a:solidFill>
                            <a:srgbClr val="000000"/>
                          </a:solidFill>
                          <a:effectLst/>
                        </a:rPr>
                        <a:t> of the </a:t>
                      </a:r>
                      <a:r>
                        <a:rPr lang="it-IT" sz="900" dirty="0" err="1">
                          <a:solidFill>
                            <a:srgbClr val="000000"/>
                          </a:solidFill>
                          <a:effectLst/>
                        </a:rPr>
                        <a:t>constellation</a:t>
                      </a:r>
                      <a:r>
                        <a:rPr lang="it-IT" sz="900" dirty="0">
                          <a:solidFill>
                            <a:srgbClr val="000000"/>
                          </a:solidFill>
                          <a:effectLst/>
                        </a:rPr>
                        <a:t> (</a:t>
                      </a:r>
                      <a:r>
                        <a:rPr lang="it-IT" sz="900" dirty="0" err="1">
                          <a:solidFill>
                            <a:srgbClr val="000000"/>
                          </a:solidFill>
                          <a:effectLst/>
                        </a:rPr>
                        <a:t>sensor</a:t>
                      </a:r>
                      <a:r>
                        <a:rPr lang="it-IT" sz="900" dirty="0">
                          <a:solidFill>
                            <a:srgbClr val="000000"/>
                          </a:solidFill>
                          <a:effectLst/>
                        </a:rPr>
                        <a:t> </a:t>
                      </a:r>
                      <a:r>
                        <a:rPr lang="it-IT" sz="900" dirty="0" err="1">
                          <a:solidFill>
                            <a:srgbClr val="000000"/>
                          </a:solidFill>
                          <a:effectLst/>
                        </a:rPr>
                        <a:t>precision</a:t>
                      </a:r>
                      <a:r>
                        <a:rPr lang="it-IT" sz="900" dirty="0">
                          <a:solidFill>
                            <a:srgbClr val="000000"/>
                          </a:solidFill>
                          <a:effectLst/>
                        </a:rPr>
                        <a:t>, </a:t>
                      </a:r>
                      <a:r>
                        <a:rPr lang="it-IT" sz="900" dirty="0" err="1">
                          <a:solidFill>
                            <a:srgbClr val="000000"/>
                          </a:solidFill>
                          <a:effectLst/>
                        </a:rPr>
                        <a:t>accuracy</a:t>
                      </a:r>
                      <a:r>
                        <a:rPr lang="it-IT" sz="900" dirty="0">
                          <a:solidFill>
                            <a:srgbClr val="000000"/>
                          </a:solidFill>
                          <a:effectLst/>
                        </a:rPr>
                        <a:t>, and </a:t>
                      </a:r>
                      <a:r>
                        <a:rPr lang="it-IT" sz="900" dirty="0" err="1">
                          <a:solidFill>
                            <a:srgbClr val="000000"/>
                          </a:solidFill>
                          <a:effectLst/>
                        </a:rPr>
                        <a:t>resolution</a:t>
                      </a:r>
                      <a:r>
                        <a:rPr lang="it-IT" sz="900" dirty="0">
                          <a:solidFill>
                            <a:srgbClr val="000000"/>
                          </a:solidFill>
                          <a:effectLst/>
                        </a:rPr>
                        <a:t>, </a:t>
                      </a:r>
                      <a:r>
                        <a:rPr lang="it-IT" sz="900" dirty="0" err="1">
                          <a:solidFill>
                            <a:srgbClr val="000000"/>
                          </a:solidFill>
                          <a:effectLst/>
                        </a:rPr>
                        <a:t>orbit</a:t>
                      </a:r>
                      <a:r>
                        <a:rPr lang="it-IT" sz="900" dirty="0">
                          <a:solidFill>
                            <a:srgbClr val="000000"/>
                          </a:solidFill>
                          <a:effectLst/>
                        </a:rPr>
                        <a:t> and </a:t>
                      </a:r>
                      <a:r>
                        <a:rPr lang="it-IT" sz="900" dirty="0" err="1">
                          <a:solidFill>
                            <a:srgbClr val="000000"/>
                          </a:solidFill>
                          <a:effectLst/>
                        </a:rPr>
                        <a:t>mission</a:t>
                      </a:r>
                      <a:r>
                        <a:rPr lang="it-IT" sz="900" dirty="0">
                          <a:solidFill>
                            <a:srgbClr val="000000"/>
                          </a:solidFill>
                          <a:effectLst/>
                        </a:rPr>
                        <a:t> </a:t>
                      </a:r>
                      <a:r>
                        <a:rPr lang="it-IT" sz="900" dirty="0" err="1">
                          <a:solidFill>
                            <a:srgbClr val="000000"/>
                          </a:solidFill>
                          <a:effectLst/>
                        </a:rPr>
                        <a:t>coordination</a:t>
                      </a:r>
                      <a:r>
                        <a:rPr lang="it-IT" sz="900" dirty="0">
                          <a:solidFill>
                            <a:srgbClr val="000000"/>
                          </a:solidFill>
                          <a:effectLst/>
                        </a:rPr>
                        <a:t>). The </a:t>
                      </a:r>
                      <a:r>
                        <a:rPr lang="it-IT" sz="900" dirty="0" err="1">
                          <a:solidFill>
                            <a:srgbClr val="000000"/>
                          </a:solidFill>
                          <a:effectLst/>
                        </a:rPr>
                        <a:t>near-term</a:t>
                      </a:r>
                      <a:r>
                        <a:rPr lang="it-IT" sz="900" dirty="0">
                          <a:solidFill>
                            <a:srgbClr val="000000"/>
                          </a:solidFill>
                          <a:effectLst/>
                        </a:rPr>
                        <a:t> </a:t>
                      </a:r>
                      <a:r>
                        <a:rPr lang="it-IT" sz="900" dirty="0" err="1">
                          <a:solidFill>
                            <a:srgbClr val="000000"/>
                          </a:solidFill>
                          <a:effectLst/>
                        </a:rPr>
                        <a:t>objective</a:t>
                      </a:r>
                      <a:r>
                        <a:rPr lang="it-IT" sz="900" dirty="0">
                          <a:solidFill>
                            <a:srgbClr val="000000"/>
                          </a:solidFill>
                          <a:effectLst/>
                        </a:rPr>
                        <a:t> </a:t>
                      </a:r>
                      <a:r>
                        <a:rPr lang="it-IT" sz="900" dirty="0" err="1">
                          <a:solidFill>
                            <a:srgbClr val="000000"/>
                          </a:solidFill>
                          <a:effectLst/>
                        </a:rPr>
                        <a:t>is</a:t>
                      </a:r>
                      <a:r>
                        <a:rPr lang="it-IT" sz="900" dirty="0">
                          <a:solidFill>
                            <a:srgbClr val="000000"/>
                          </a:solidFill>
                          <a:effectLst/>
                        </a:rPr>
                        <a:t> to </a:t>
                      </a:r>
                      <a:r>
                        <a:rPr lang="it-IT" sz="900" dirty="0" err="1">
                          <a:solidFill>
                            <a:srgbClr val="000000"/>
                          </a:solidFill>
                          <a:effectLst/>
                        </a:rPr>
                        <a:t>develop</a:t>
                      </a:r>
                      <a:r>
                        <a:rPr lang="it-IT" sz="900" dirty="0">
                          <a:solidFill>
                            <a:srgbClr val="000000"/>
                          </a:solidFill>
                          <a:effectLst/>
                        </a:rPr>
                        <a:t> a </a:t>
                      </a:r>
                      <a:r>
                        <a:rPr lang="it-IT" sz="900" dirty="0" err="1">
                          <a:solidFill>
                            <a:srgbClr val="000000"/>
                          </a:solidFill>
                          <a:effectLst/>
                        </a:rPr>
                        <a:t>prioritized</a:t>
                      </a:r>
                      <a:r>
                        <a:rPr lang="it-IT" sz="900" dirty="0">
                          <a:solidFill>
                            <a:srgbClr val="000000"/>
                          </a:solidFill>
                          <a:effectLst/>
                        </a:rPr>
                        <a:t> list of the </a:t>
                      </a:r>
                      <a:r>
                        <a:rPr lang="it-IT" sz="900" dirty="0" err="1">
                          <a:solidFill>
                            <a:srgbClr val="000000"/>
                          </a:solidFill>
                          <a:effectLst/>
                        </a:rPr>
                        <a:t>required</a:t>
                      </a:r>
                      <a:r>
                        <a:rPr lang="it-IT" sz="900" dirty="0">
                          <a:solidFill>
                            <a:srgbClr val="000000"/>
                          </a:solidFill>
                          <a:effectLst/>
                        </a:rPr>
                        <a:t> OSSE </a:t>
                      </a:r>
                      <a:r>
                        <a:rPr lang="it-IT" sz="900" dirty="0" err="1">
                          <a:solidFill>
                            <a:srgbClr val="000000"/>
                          </a:solidFill>
                          <a:effectLst/>
                        </a:rPr>
                        <a:t>experiments</a:t>
                      </a:r>
                      <a:r>
                        <a:rPr lang="it-IT" sz="900" dirty="0">
                          <a:solidFill>
                            <a:srgbClr val="000000"/>
                          </a:solidFill>
                          <a:effectLst/>
                        </a:rPr>
                        <a:t> and end-to-end </a:t>
                      </a:r>
                      <a:r>
                        <a:rPr lang="it-IT" sz="900" dirty="0" err="1">
                          <a:solidFill>
                            <a:srgbClr val="000000"/>
                          </a:solidFill>
                          <a:effectLst/>
                        </a:rPr>
                        <a:t>system</a:t>
                      </a:r>
                      <a:r>
                        <a:rPr lang="it-IT" sz="900" dirty="0">
                          <a:solidFill>
                            <a:srgbClr val="000000"/>
                          </a:solidFill>
                          <a:effectLst/>
                        </a:rPr>
                        <a:t> </a:t>
                      </a:r>
                      <a:r>
                        <a:rPr lang="it-IT" sz="900" dirty="0" err="1">
                          <a:solidFill>
                            <a:srgbClr val="000000"/>
                          </a:solidFill>
                          <a:effectLst/>
                        </a:rPr>
                        <a:t>simulations</a:t>
                      </a:r>
                      <a:r>
                        <a:rPr lang="it-IT" sz="900" dirty="0">
                          <a:solidFill>
                            <a:srgbClr val="000000"/>
                          </a:solidFill>
                          <a:effectLst/>
                        </a:rPr>
                        <a:t> to </a:t>
                      </a:r>
                      <a:r>
                        <a:rPr lang="it-IT" sz="900" dirty="0" err="1">
                          <a:solidFill>
                            <a:srgbClr val="000000"/>
                          </a:solidFill>
                          <a:effectLst/>
                        </a:rPr>
                        <a:t>optimize</a:t>
                      </a:r>
                      <a:r>
                        <a:rPr lang="it-IT" sz="900" dirty="0">
                          <a:solidFill>
                            <a:srgbClr val="000000"/>
                          </a:solidFill>
                          <a:effectLst/>
                        </a:rPr>
                        <a:t> the </a:t>
                      </a:r>
                      <a:r>
                        <a:rPr lang="it-IT" sz="900" dirty="0" err="1">
                          <a:solidFill>
                            <a:srgbClr val="000000"/>
                          </a:solidFill>
                          <a:effectLst/>
                        </a:rPr>
                        <a:t>overall</a:t>
                      </a:r>
                      <a:r>
                        <a:rPr lang="it-IT" sz="900" dirty="0">
                          <a:solidFill>
                            <a:srgbClr val="000000"/>
                          </a:solidFill>
                          <a:effectLst/>
                        </a:rPr>
                        <a:t> </a:t>
                      </a:r>
                      <a:r>
                        <a:rPr lang="it-IT" sz="900" dirty="0" err="1">
                          <a:solidFill>
                            <a:srgbClr val="000000"/>
                          </a:solidFill>
                          <a:effectLst/>
                        </a:rPr>
                        <a:t>system</a:t>
                      </a:r>
                      <a:r>
                        <a:rPr lang="it-IT" sz="900" dirty="0">
                          <a:solidFill>
                            <a:srgbClr val="000000"/>
                          </a:solidFill>
                          <a:effectLst/>
                        </a:rPr>
                        <a:t> design, </a:t>
                      </a:r>
                      <a:r>
                        <a:rPr lang="it-IT" sz="900" dirty="0" err="1">
                          <a:solidFill>
                            <a:srgbClr val="000000"/>
                          </a:solidFill>
                          <a:effectLst/>
                        </a:rPr>
                        <a:t>resolve</a:t>
                      </a:r>
                      <a:r>
                        <a:rPr lang="it-IT" sz="900" dirty="0">
                          <a:solidFill>
                            <a:srgbClr val="000000"/>
                          </a:solidFill>
                          <a:effectLst/>
                        </a:rPr>
                        <a:t> </a:t>
                      </a:r>
                      <a:r>
                        <a:rPr lang="it-IT" sz="900" dirty="0" err="1">
                          <a:solidFill>
                            <a:srgbClr val="000000"/>
                          </a:solidFill>
                          <a:effectLst/>
                        </a:rPr>
                        <a:t>system-level</a:t>
                      </a:r>
                      <a:r>
                        <a:rPr lang="it-IT" sz="900" dirty="0">
                          <a:solidFill>
                            <a:srgbClr val="000000"/>
                          </a:solidFill>
                          <a:effectLst/>
                        </a:rPr>
                        <a:t> </a:t>
                      </a:r>
                      <a:r>
                        <a:rPr lang="it-IT" sz="900" dirty="0" err="1">
                          <a:solidFill>
                            <a:srgbClr val="000000"/>
                          </a:solidFill>
                          <a:effectLst/>
                        </a:rPr>
                        <a:t>uncertainties</a:t>
                      </a:r>
                      <a:r>
                        <a:rPr lang="it-IT" sz="900" dirty="0">
                          <a:solidFill>
                            <a:srgbClr val="000000"/>
                          </a:solidFill>
                          <a:effectLst/>
                        </a:rPr>
                        <a:t>, and facilitate the </a:t>
                      </a:r>
                      <a:r>
                        <a:rPr lang="it-IT" sz="900" dirty="0" err="1">
                          <a:solidFill>
                            <a:srgbClr val="000000"/>
                          </a:solidFill>
                          <a:effectLst/>
                        </a:rPr>
                        <a:t>coordination</a:t>
                      </a:r>
                      <a:r>
                        <a:rPr lang="it-IT" sz="900" dirty="0">
                          <a:solidFill>
                            <a:srgbClr val="000000"/>
                          </a:solidFill>
                          <a:effectLst/>
                        </a:rPr>
                        <a:t> of </a:t>
                      </a:r>
                      <a:r>
                        <a:rPr lang="it-IT" sz="900" dirty="0" err="1">
                          <a:solidFill>
                            <a:srgbClr val="000000"/>
                          </a:solidFill>
                          <a:effectLst/>
                        </a:rPr>
                        <a:t>activities</a:t>
                      </a:r>
                      <a:r>
                        <a:rPr lang="it-IT" sz="900" dirty="0">
                          <a:solidFill>
                            <a:srgbClr val="000000"/>
                          </a:solidFill>
                          <a:effectLst/>
                        </a:rPr>
                        <a:t> </a:t>
                      </a:r>
                      <a:r>
                        <a:rPr lang="it-IT" sz="900" dirty="0" err="1">
                          <a:solidFill>
                            <a:srgbClr val="000000"/>
                          </a:solidFill>
                          <a:effectLst/>
                        </a:rPr>
                        <a:t>among</a:t>
                      </a:r>
                      <a:r>
                        <a:rPr lang="it-IT" sz="900" dirty="0">
                          <a:solidFill>
                            <a:srgbClr val="000000"/>
                          </a:solidFill>
                          <a:effectLst/>
                        </a:rPr>
                        <a:t> the CEOS and CGMS </a:t>
                      </a:r>
                      <a:r>
                        <a:rPr lang="it-IT" sz="900" dirty="0" err="1">
                          <a:solidFill>
                            <a:srgbClr val="000000"/>
                          </a:solidFill>
                          <a:effectLst/>
                        </a:rPr>
                        <a:t>agencies</a:t>
                      </a:r>
                      <a:r>
                        <a:rPr lang="it-IT" sz="900" dirty="0">
                          <a:solidFill>
                            <a:srgbClr val="000000"/>
                          </a:solidFill>
                          <a:effectLst/>
                        </a:rPr>
                        <a:t>. The output from </a:t>
                      </a:r>
                      <a:r>
                        <a:rPr lang="it-IT" sz="900" dirty="0" err="1">
                          <a:solidFill>
                            <a:srgbClr val="000000"/>
                          </a:solidFill>
                          <a:effectLst/>
                        </a:rPr>
                        <a:t>these</a:t>
                      </a:r>
                      <a:r>
                        <a:rPr lang="it-IT" sz="900" dirty="0">
                          <a:solidFill>
                            <a:srgbClr val="000000"/>
                          </a:solidFill>
                          <a:effectLst/>
                        </a:rPr>
                        <a:t> </a:t>
                      </a:r>
                      <a:r>
                        <a:rPr lang="it-IT" sz="900" dirty="0" err="1">
                          <a:solidFill>
                            <a:srgbClr val="000000"/>
                          </a:solidFill>
                          <a:effectLst/>
                        </a:rPr>
                        <a:t>experiments</a:t>
                      </a:r>
                      <a:r>
                        <a:rPr lang="it-IT" sz="900" dirty="0">
                          <a:solidFill>
                            <a:srgbClr val="000000"/>
                          </a:solidFill>
                          <a:effectLst/>
                        </a:rPr>
                        <a:t> </a:t>
                      </a:r>
                      <a:r>
                        <a:rPr lang="it-IT" sz="900" dirty="0" err="1">
                          <a:solidFill>
                            <a:srgbClr val="000000"/>
                          </a:solidFill>
                          <a:effectLst/>
                        </a:rPr>
                        <a:t>should</a:t>
                      </a:r>
                      <a:r>
                        <a:rPr lang="it-IT" sz="900" dirty="0">
                          <a:solidFill>
                            <a:srgbClr val="000000"/>
                          </a:solidFill>
                          <a:effectLst/>
                        </a:rPr>
                        <a:t> be made </a:t>
                      </a:r>
                      <a:r>
                        <a:rPr lang="it-IT" sz="900" dirty="0" err="1">
                          <a:solidFill>
                            <a:srgbClr val="000000"/>
                          </a:solidFill>
                          <a:effectLst/>
                        </a:rPr>
                        <a:t>available</a:t>
                      </a:r>
                      <a:r>
                        <a:rPr lang="it-IT" sz="900" dirty="0">
                          <a:solidFill>
                            <a:srgbClr val="000000"/>
                          </a:solidFill>
                          <a:effectLst/>
                        </a:rPr>
                        <a:t> to the CEOS and CGMS </a:t>
                      </a:r>
                      <a:r>
                        <a:rPr lang="it-IT" sz="900" dirty="0" err="1">
                          <a:solidFill>
                            <a:srgbClr val="000000"/>
                          </a:solidFill>
                          <a:effectLst/>
                        </a:rPr>
                        <a:t>Principals</a:t>
                      </a:r>
                      <a:r>
                        <a:rPr lang="it-IT" sz="900" dirty="0">
                          <a:solidFill>
                            <a:srgbClr val="000000"/>
                          </a:solidFill>
                          <a:effectLst/>
                        </a:rPr>
                        <a:t> </a:t>
                      </a:r>
                      <a:r>
                        <a:rPr lang="it-IT" sz="900" dirty="0" err="1">
                          <a:solidFill>
                            <a:srgbClr val="000000"/>
                          </a:solidFill>
                          <a:effectLst/>
                        </a:rPr>
                        <a:t>periodically</a:t>
                      </a:r>
                      <a:r>
                        <a:rPr lang="it-IT" sz="900" dirty="0">
                          <a:solidFill>
                            <a:srgbClr val="000000"/>
                          </a:solidFill>
                          <a:effectLst/>
                        </a:rPr>
                        <a:t>, in a format </a:t>
                      </a:r>
                      <a:r>
                        <a:rPr lang="it-IT" sz="900" dirty="0" err="1">
                          <a:solidFill>
                            <a:srgbClr val="000000"/>
                          </a:solidFill>
                          <a:effectLst/>
                        </a:rPr>
                        <a:t>conducive</a:t>
                      </a:r>
                      <a:r>
                        <a:rPr lang="it-IT" sz="900" dirty="0">
                          <a:solidFill>
                            <a:srgbClr val="000000"/>
                          </a:solidFill>
                          <a:effectLst/>
                        </a:rPr>
                        <a:t> to </a:t>
                      </a:r>
                      <a:r>
                        <a:rPr lang="it-IT" sz="900" dirty="0" err="1">
                          <a:solidFill>
                            <a:srgbClr val="000000"/>
                          </a:solidFill>
                          <a:effectLst/>
                        </a:rPr>
                        <a:t>discussions</a:t>
                      </a:r>
                      <a:r>
                        <a:rPr lang="it-IT" sz="900" dirty="0">
                          <a:solidFill>
                            <a:srgbClr val="000000"/>
                          </a:solidFill>
                          <a:effectLst/>
                        </a:rPr>
                        <a:t> with </a:t>
                      </a:r>
                      <a:r>
                        <a:rPr lang="it-IT" sz="900" dirty="0" err="1">
                          <a:solidFill>
                            <a:srgbClr val="000000"/>
                          </a:solidFill>
                          <a:effectLst/>
                        </a:rPr>
                        <a:t>their</a:t>
                      </a:r>
                      <a:r>
                        <a:rPr lang="it-IT" sz="900" dirty="0">
                          <a:solidFill>
                            <a:srgbClr val="000000"/>
                          </a:solidFill>
                          <a:effectLst/>
                        </a:rPr>
                        <a:t> </a:t>
                      </a:r>
                      <a:r>
                        <a:rPr lang="it-IT" sz="900" dirty="0" err="1">
                          <a:solidFill>
                            <a:srgbClr val="000000"/>
                          </a:solidFill>
                          <a:effectLst/>
                        </a:rPr>
                        <a:t>mission</a:t>
                      </a:r>
                      <a:r>
                        <a:rPr lang="it-IT" sz="900" dirty="0">
                          <a:solidFill>
                            <a:srgbClr val="000000"/>
                          </a:solidFill>
                          <a:effectLst/>
                        </a:rPr>
                        <a:t> and </a:t>
                      </a:r>
                      <a:r>
                        <a:rPr lang="it-IT" sz="900" dirty="0" err="1">
                          <a:solidFill>
                            <a:srgbClr val="000000"/>
                          </a:solidFill>
                          <a:effectLst/>
                        </a:rPr>
                        <a:t>orbit</a:t>
                      </a:r>
                      <a:r>
                        <a:rPr lang="it-IT" sz="900" dirty="0">
                          <a:solidFill>
                            <a:srgbClr val="000000"/>
                          </a:solidFill>
                          <a:effectLst/>
                        </a:rPr>
                        <a:t> planning </a:t>
                      </a:r>
                      <a:r>
                        <a:rPr lang="it-IT" sz="900" dirty="0" err="1">
                          <a:solidFill>
                            <a:srgbClr val="000000"/>
                          </a:solidFill>
                          <a:effectLst/>
                        </a:rPr>
                        <a:t>organizations</a:t>
                      </a:r>
                      <a:r>
                        <a:rPr lang="it-IT" sz="900" dirty="0">
                          <a:solidFill>
                            <a:srgbClr val="000000"/>
                          </a:solidFill>
                          <a:effectLst/>
                        </a:rPr>
                        <a:t>.</a:t>
                      </a:r>
                    </a:p>
                  </a:txBody>
                  <a:tcPr marL="12852" marR="12852"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362346626"/>
                  </a:ext>
                </a:extLst>
              </a:tr>
              <a:tr h="595477">
                <a:tc>
                  <a:txBody>
                    <a:bodyPr/>
                    <a:lstStyle/>
                    <a:p>
                      <a:pPr algn="l" rtl="0" fontAlgn="t"/>
                      <a:r>
                        <a:rPr lang="it-IT" sz="1000" b="1" dirty="0">
                          <a:solidFill>
                            <a:srgbClr val="000000"/>
                          </a:solidFill>
                          <a:effectLst/>
                        </a:rPr>
                        <a:t>9</a:t>
                      </a:r>
                    </a:p>
                  </a:txBody>
                  <a:tcPr marL="12852" marR="1285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l" rtl="0" fontAlgn="ctr"/>
                      <a:r>
                        <a:rPr lang="it-IT" sz="900">
                          <a:solidFill>
                            <a:srgbClr val="000000"/>
                          </a:solidFill>
                          <a:effectLst/>
                        </a:rPr>
                        <a:t>Over the last 15 years, research missions have provided considerable insight into instrument calibration, validation and the broader aspects of uncertainty quantification and quality control. Appendix 4 of this report summarizes the lessons learned from SCIAMACHY, GOSAT, and OCO-2. In the short-term, these lessons represent best practices that should be extracted and generalised by the CEOS/CGMS Working Group on Calibration and Validation (WGCV) and the Global Space-based Intercalibration System (GSICS) so that they are available as Cal-Val strategy "protocols" for space agencies that are now considering missions.</a:t>
                      </a:r>
                    </a:p>
                  </a:txBody>
                  <a:tcPr marL="12852" marR="12852"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val="1550043697"/>
                  </a:ext>
                </a:extLst>
              </a:tr>
              <a:tr h="496944">
                <a:tc>
                  <a:txBody>
                    <a:bodyPr/>
                    <a:lstStyle/>
                    <a:p>
                      <a:pPr algn="l" rtl="0" fontAlgn="t"/>
                      <a:r>
                        <a:rPr lang="it-IT" sz="1000" b="1">
                          <a:solidFill>
                            <a:srgbClr val="000000"/>
                          </a:solidFill>
                          <a:effectLst/>
                        </a:rPr>
                        <a:t>10</a:t>
                      </a:r>
                    </a:p>
                  </a:txBody>
                  <a:tcPr marL="12852" marR="1285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rtl="0" fontAlgn="ctr"/>
                      <a:r>
                        <a:rPr lang="it-IT" sz="900">
                          <a:solidFill>
                            <a:srgbClr val="000000"/>
                          </a:solidFill>
                          <a:effectLst/>
                        </a:rPr>
                        <a:t>The strategy for cross-calibrating the GOSAT and OCO-2 instruments has employed common standards, including observations of the Sun, Moon, and surface vicarious calibration sites, such as Railroad Valley, Nevada, U.S.A. Additional effort by WGCV and GSICS is needed to maintain and improve the quality of these standards to better address the calibration needs of space-based CO2 and CH4 sensors.</a:t>
                      </a:r>
                    </a:p>
                  </a:txBody>
                  <a:tcPr marL="12852" marR="12852"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71705182"/>
                  </a:ext>
                </a:extLst>
              </a:tr>
              <a:tr h="479808">
                <a:tc>
                  <a:txBody>
                    <a:bodyPr/>
                    <a:lstStyle/>
                    <a:p>
                      <a:pPr algn="l" rtl="0" fontAlgn="t"/>
                      <a:r>
                        <a:rPr lang="it-IT" sz="1000" b="1" dirty="0">
                          <a:solidFill>
                            <a:srgbClr val="000000"/>
                          </a:solidFill>
                          <a:effectLst/>
                        </a:rPr>
                        <a:t>11</a:t>
                      </a:r>
                    </a:p>
                  </a:txBody>
                  <a:tcPr marL="12852" marR="1285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l" rtl="0" fontAlgn="ctr"/>
                      <a:r>
                        <a:rPr lang="it-IT" sz="900">
                          <a:solidFill>
                            <a:srgbClr val="000000"/>
                          </a:solidFill>
                          <a:effectLst/>
                        </a:rPr>
                        <a:t>TCCON has provided the primary transfer standard to relate space-based XCO2 and XCH4 estimates to the ground-based in situ standards maintained by the WMO GAW network. This network must be maintained and augmented using portable, ground-based remote sensing instruments (e.g. EM27/SUN), in situ sensors on fixed-wing aircraft (commercial aircraft, such as CONTRAIL, IAGOS) and balloons (AirCore), and airborne remote sensing instruments (MAMAP, CHARM-F etc.) to provide a more robust and accurate operational validation approach.</a:t>
                      </a:r>
                    </a:p>
                  </a:txBody>
                  <a:tcPr marL="12852" marR="12852"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val="2283109368"/>
                  </a:ext>
                </a:extLst>
              </a:tr>
              <a:tr h="492660">
                <a:tc>
                  <a:txBody>
                    <a:bodyPr/>
                    <a:lstStyle/>
                    <a:p>
                      <a:pPr algn="l" rtl="0" fontAlgn="t"/>
                      <a:r>
                        <a:rPr lang="it-IT" sz="1000" b="1" dirty="0">
                          <a:solidFill>
                            <a:srgbClr val="000000"/>
                          </a:solidFill>
                          <a:effectLst/>
                        </a:rPr>
                        <a:t>12</a:t>
                      </a:r>
                    </a:p>
                  </a:txBody>
                  <a:tcPr marL="12852" marR="1285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rtl="0" fontAlgn="t"/>
                      <a:r>
                        <a:rPr lang="it-IT" sz="900">
                          <a:solidFill>
                            <a:srgbClr val="000000"/>
                          </a:solidFill>
                          <a:effectLst/>
                        </a:rPr>
                        <a:t>CGMS and CEOS should work with their member agencies to identify and promote standards in product specification, formats, pre-processing etc. and product inter-comparisons should be routinely undertaken and supported on a sustained basis to produce seamless, interoperable datasets that can be used in the broader system implementation.</a:t>
                      </a:r>
                    </a:p>
                  </a:txBody>
                  <a:tcPr marL="12852" marR="1285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41260388"/>
                  </a:ext>
                </a:extLst>
              </a:tr>
              <a:tr h="205632">
                <a:tc>
                  <a:txBody>
                    <a:bodyPr/>
                    <a:lstStyle/>
                    <a:p>
                      <a:pPr algn="l" rtl="0" fontAlgn="t"/>
                      <a:r>
                        <a:rPr lang="it-IT" sz="1000" b="1" dirty="0">
                          <a:solidFill>
                            <a:srgbClr val="000000"/>
                          </a:solidFill>
                          <a:effectLst/>
                        </a:rPr>
                        <a:t>13</a:t>
                      </a:r>
                    </a:p>
                  </a:txBody>
                  <a:tcPr marL="12852" marR="1285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l" rtl="0" fontAlgn="t"/>
                      <a:r>
                        <a:rPr lang="it-IT" sz="900">
                          <a:solidFill>
                            <a:srgbClr val="000000"/>
                          </a:solidFill>
                          <a:effectLst/>
                        </a:rPr>
                        <a:t>Agencies should consider a centralized (but possibly geographically distributed) repository for hosting quality-controlled CO2 and CH4 products, with internal capability for product inter-comparison.</a:t>
                      </a:r>
                    </a:p>
                  </a:txBody>
                  <a:tcPr marL="12852" marR="1285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val="335121272"/>
                  </a:ext>
                </a:extLst>
              </a:tr>
              <a:tr h="479808">
                <a:tc>
                  <a:txBody>
                    <a:bodyPr/>
                    <a:lstStyle/>
                    <a:p>
                      <a:pPr algn="l" rtl="0" fontAlgn="t"/>
                      <a:r>
                        <a:rPr lang="it-IT" sz="1000" b="1">
                          <a:solidFill>
                            <a:srgbClr val="000000"/>
                          </a:solidFill>
                          <a:effectLst/>
                        </a:rPr>
                        <a:t>14</a:t>
                      </a:r>
                    </a:p>
                  </a:txBody>
                  <a:tcPr marL="12852" marR="1285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rtl="0" fontAlgn="ctr"/>
                      <a:r>
                        <a:rPr lang="it-IT" sz="900">
                          <a:solidFill>
                            <a:srgbClr val="000000"/>
                          </a:solidFill>
                          <a:effectLst/>
                        </a:rPr>
                        <a:t>The capabilities required to meet the needs of the UNFCCC and the Parties to the Convention are already at the limit of the state-of-the-art for existing, space-based measurement technology. The CEOS and CGMS agencies should therefore continue to pursue complimentary technologies for both sensors (e.g. wide swath passive CO2 and CH4 imagers, active lidar) and mission design (e.g. HEO). These development efforts should be coordinated to keep the Principals updated on additional needs and capabilities that would be useful to consider for future mission opportunities.</a:t>
                      </a:r>
                    </a:p>
                  </a:txBody>
                  <a:tcPr marL="12852" marR="12852"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769987008"/>
                  </a:ext>
                </a:extLst>
              </a:tr>
              <a:tr h="685441">
                <a:tc>
                  <a:txBody>
                    <a:bodyPr/>
                    <a:lstStyle/>
                    <a:p>
                      <a:pPr algn="l" rtl="0" fontAlgn="t"/>
                      <a:r>
                        <a:rPr lang="it-IT" sz="1000" b="1">
                          <a:solidFill>
                            <a:srgbClr val="000000"/>
                          </a:solidFill>
                          <a:effectLst/>
                        </a:rPr>
                        <a:t>15</a:t>
                      </a:r>
                    </a:p>
                  </a:txBody>
                  <a:tcPr marL="12852" marR="1285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l" rtl="0" fontAlgn="ctr"/>
                      <a:r>
                        <a:rPr lang="it-IT" sz="900">
                          <a:solidFill>
                            <a:srgbClr val="000000"/>
                          </a:solidFill>
                          <a:effectLst/>
                        </a:rPr>
                        <a:t>There is a significant need for systematically produced ancillary measurements. These measurements are needed both to improve the accuracy of the XCO2 and XCH4 retrievals (i.e. coincident observations of clouds and aerosols) and to facilitate their interpretation within the context of the anthropogenic and natural carbon cycle (i.e. SIF, NO2 and CO). Here, the proposed atmospheric CO2 and CH4 monitoring system could substantially benefit from the full scope of carbon cycle observations included in the CEOS Carbon Strategy. The CEOS partner agencies should therefore continue to support that strategy. The coordination mechanism identified to address follow-up to the current work should provide an assessment of prioritized products to be addressed in a coherent way, across agencies, to ensure seamless input to the system.</a:t>
                      </a:r>
                    </a:p>
                  </a:txBody>
                  <a:tcPr marL="12852" marR="12852"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val="1882728567"/>
                  </a:ext>
                </a:extLst>
              </a:tr>
              <a:tr h="603188">
                <a:tc>
                  <a:txBody>
                    <a:bodyPr/>
                    <a:lstStyle/>
                    <a:p>
                      <a:pPr algn="l" rtl="0" fontAlgn="t"/>
                      <a:r>
                        <a:rPr lang="it-IT" sz="1000" b="1" dirty="0">
                          <a:solidFill>
                            <a:srgbClr val="000000"/>
                          </a:solidFill>
                          <a:effectLst/>
                        </a:rPr>
                        <a:t>16</a:t>
                      </a:r>
                    </a:p>
                  </a:txBody>
                  <a:tcPr marL="12852" marR="1285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rtl="0" fontAlgn="b"/>
                      <a:r>
                        <a:rPr lang="it-IT" sz="900" i="0" dirty="0">
                          <a:solidFill>
                            <a:srgbClr val="000000"/>
                          </a:solidFill>
                          <a:effectLst/>
                          <a:latin typeface="Calibri" panose="020F0502020204030204" pitchFamily="34" charset="0"/>
                        </a:rPr>
                        <a:t>To </a:t>
                      </a:r>
                      <a:r>
                        <a:rPr lang="it-IT" sz="900" i="0" dirty="0" err="1">
                          <a:solidFill>
                            <a:srgbClr val="000000"/>
                          </a:solidFill>
                          <a:effectLst/>
                          <a:latin typeface="Calibri" panose="020F0502020204030204" pitchFamily="34" charset="0"/>
                        </a:rPr>
                        <a:t>ensure</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that</a:t>
                      </a:r>
                      <a:r>
                        <a:rPr lang="it-IT" sz="900" i="0" dirty="0">
                          <a:solidFill>
                            <a:srgbClr val="000000"/>
                          </a:solidFill>
                          <a:effectLst/>
                          <a:latin typeface="Calibri" panose="020F0502020204030204" pitchFamily="34" charset="0"/>
                        </a:rPr>
                        <a:t> the </a:t>
                      </a:r>
                      <a:r>
                        <a:rPr lang="it-IT" sz="900" i="0" dirty="0" err="1">
                          <a:solidFill>
                            <a:srgbClr val="000000"/>
                          </a:solidFill>
                          <a:effectLst/>
                          <a:latin typeface="Calibri" panose="020F0502020204030204" pitchFamily="34" charset="0"/>
                        </a:rPr>
                        <a:t>initial</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operational</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constellation</a:t>
                      </a:r>
                      <a:r>
                        <a:rPr lang="it-IT" sz="900" i="0" dirty="0">
                          <a:solidFill>
                            <a:srgbClr val="000000"/>
                          </a:solidFill>
                          <a:effectLst/>
                          <a:latin typeface="Calibri" panose="020F0502020204030204" pitchFamily="34" charset="0"/>
                        </a:rPr>
                        <a:t> and </a:t>
                      </a:r>
                      <a:r>
                        <a:rPr lang="it-IT" sz="900" i="0" dirty="0" err="1">
                          <a:solidFill>
                            <a:srgbClr val="000000"/>
                          </a:solidFill>
                          <a:effectLst/>
                          <a:latin typeface="Calibri" panose="020F0502020204030204" pitchFamily="34" charset="0"/>
                        </a:rPr>
                        <a:t>associated</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atmospheric</a:t>
                      </a:r>
                      <a:r>
                        <a:rPr lang="it-IT" sz="900" i="0" dirty="0">
                          <a:solidFill>
                            <a:srgbClr val="000000"/>
                          </a:solidFill>
                          <a:effectLst/>
                          <a:latin typeface="Calibri" panose="020F0502020204030204" pitchFamily="34" charset="0"/>
                        </a:rPr>
                        <a:t> CO2 and CH4 </a:t>
                      </a:r>
                      <a:r>
                        <a:rPr lang="it-IT" sz="900" i="0" dirty="0" err="1">
                          <a:solidFill>
                            <a:srgbClr val="000000"/>
                          </a:solidFill>
                          <a:effectLst/>
                          <a:latin typeface="Calibri" panose="020F0502020204030204" pitchFamily="34" charset="0"/>
                        </a:rPr>
                        <a:t>monitoring</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system</a:t>
                      </a:r>
                      <a:r>
                        <a:rPr lang="it-IT" sz="900" i="0" dirty="0">
                          <a:solidFill>
                            <a:srgbClr val="000000"/>
                          </a:solidFill>
                          <a:effectLst/>
                          <a:latin typeface="Calibri" panose="020F0502020204030204" pitchFamily="34" charset="0"/>
                        </a:rPr>
                        <a:t> can </a:t>
                      </a:r>
                      <a:r>
                        <a:rPr lang="it-IT" sz="900" i="0" dirty="0" err="1">
                          <a:solidFill>
                            <a:srgbClr val="000000"/>
                          </a:solidFill>
                          <a:effectLst/>
                          <a:latin typeface="Calibri" panose="020F0502020204030204" pitchFamily="34" charset="0"/>
                        </a:rPr>
                        <a:t>meet</a:t>
                      </a:r>
                      <a:r>
                        <a:rPr lang="it-IT" sz="900" i="0" dirty="0">
                          <a:solidFill>
                            <a:srgbClr val="000000"/>
                          </a:solidFill>
                          <a:effectLst/>
                          <a:latin typeface="Calibri" panose="020F0502020204030204" pitchFamily="34" charset="0"/>
                        </a:rPr>
                        <a:t> the </a:t>
                      </a:r>
                      <a:r>
                        <a:rPr lang="it-IT" sz="900" i="0" dirty="0" err="1">
                          <a:solidFill>
                            <a:srgbClr val="000000"/>
                          </a:solidFill>
                          <a:effectLst/>
                          <a:latin typeface="Calibri" panose="020F0502020204030204" pitchFamily="34" charset="0"/>
                        </a:rPr>
                        <a:t>sustained</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operational</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needs</a:t>
                      </a:r>
                      <a:r>
                        <a:rPr lang="it-IT" sz="900" i="0" dirty="0">
                          <a:solidFill>
                            <a:srgbClr val="000000"/>
                          </a:solidFill>
                          <a:effectLst/>
                          <a:latin typeface="Calibri" panose="020F0502020204030204" pitchFamily="34" charset="0"/>
                        </a:rPr>
                        <a:t>, a </a:t>
                      </a:r>
                      <a:r>
                        <a:rPr lang="it-IT" sz="900" i="0" dirty="0" err="1">
                          <a:solidFill>
                            <a:srgbClr val="000000"/>
                          </a:solidFill>
                          <a:effectLst/>
                          <a:latin typeface="Calibri" panose="020F0502020204030204" pitchFamily="34" charset="0"/>
                        </a:rPr>
                        <a:t>system</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engineering</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effort</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should</a:t>
                      </a:r>
                      <a:r>
                        <a:rPr lang="it-IT" sz="900" i="0" dirty="0">
                          <a:solidFill>
                            <a:srgbClr val="000000"/>
                          </a:solidFill>
                          <a:effectLst/>
                          <a:latin typeface="Calibri" panose="020F0502020204030204" pitchFamily="34" charset="0"/>
                        </a:rPr>
                        <a:t> be </a:t>
                      </a:r>
                      <a:r>
                        <a:rPr lang="it-IT" sz="900" i="0" dirty="0" err="1">
                          <a:solidFill>
                            <a:srgbClr val="000000"/>
                          </a:solidFill>
                          <a:effectLst/>
                          <a:latin typeface="Calibri" panose="020F0502020204030204" pitchFamily="34" charset="0"/>
                        </a:rPr>
                        <a:t>undertaken</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early</a:t>
                      </a:r>
                      <a:r>
                        <a:rPr lang="it-IT" sz="900" i="0" dirty="0">
                          <a:solidFill>
                            <a:srgbClr val="000000"/>
                          </a:solidFill>
                          <a:effectLst/>
                          <a:latin typeface="Calibri" panose="020F0502020204030204" pitchFamily="34" charset="0"/>
                        </a:rPr>
                        <a:t> in the </a:t>
                      </a:r>
                      <a:r>
                        <a:rPr lang="it-IT" sz="900" i="0" dirty="0" err="1">
                          <a:solidFill>
                            <a:srgbClr val="000000"/>
                          </a:solidFill>
                          <a:effectLst/>
                          <a:latin typeface="Calibri" panose="020F0502020204030204" pitchFamily="34" charset="0"/>
                        </a:rPr>
                        <a:t>implementation</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This</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effort</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is</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needed</a:t>
                      </a:r>
                      <a:r>
                        <a:rPr lang="it-IT" sz="900" i="0" dirty="0">
                          <a:solidFill>
                            <a:srgbClr val="000000"/>
                          </a:solidFill>
                          <a:effectLst/>
                          <a:latin typeface="Calibri" panose="020F0502020204030204" pitchFamily="34" charset="0"/>
                        </a:rPr>
                        <a:t> to </a:t>
                      </a:r>
                      <a:r>
                        <a:rPr lang="it-IT" sz="900" i="0" dirty="0" err="1">
                          <a:solidFill>
                            <a:srgbClr val="000000"/>
                          </a:solidFill>
                          <a:effectLst/>
                          <a:latin typeface="Calibri" panose="020F0502020204030204" pitchFamily="34" charset="0"/>
                        </a:rPr>
                        <a:t>ensure</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that</a:t>
                      </a:r>
                      <a:r>
                        <a:rPr lang="it-IT" sz="900" i="0" dirty="0">
                          <a:solidFill>
                            <a:srgbClr val="000000"/>
                          </a:solidFill>
                          <a:effectLst/>
                          <a:latin typeface="Calibri" panose="020F0502020204030204" pitchFamily="34" charset="0"/>
                        </a:rPr>
                        <a:t> the </a:t>
                      </a:r>
                      <a:r>
                        <a:rPr lang="it-IT" sz="900" i="0" dirty="0" err="1">
                          <a:solidFill>
                            <a:srgbClr val="000000"/>
                          </a:solidFill>
                          <a:effectLst/>
                          <a:latin typeface="Calibri" panose="020F0502020204030204" pitchFamily="34" charset="0"/>
                        </a:rPr>
                        <a:t>requirement</a:t>
                      </a:r>
                      <a:r>
                        <a:rPr lang="it-IT" sz="900" i="0" dirty="0">
                          <a:solidFill>
                            <a:srgbClr val="000000"/>
                          </a:solidFill>
                          <a:effectLst/>
                          <a:latin typeface="Calibri" panose="020F0502020204030204" pitchFamily="34" charset="0"/>
                        </a:rPr>
                        <a:t>-reliability-</a:t>
                      </a:r>
                      <a:r>
                        <a:rPr lang="it-IT" sz="900" i="0" dirty="0" err="1">
                          <a:solidFill>
                            <a:srgbClr val="000000"/>
                          </a:solidFill>
                          <a:effectLst/>
                          <a:latin typeface="Calibri" panose="020F0502020204030204" pitchFamily="34" charset="0"/>
                        </a:rPr>
                        <a:t>traceability</a:t>
                      </a:r>
                      <a:r>
                        <a:rPr lang="it-IT" sz="900" i="0" dirty="0">
                          <a:solidFill>
                            <a:srgbClr val="000000"/>
                          </a:solidFill>
                          <a:effectLst/>
                          <a:latin typeface="Calibri" panose="020F0502020204030204" pitchFamily="34" charset="0"/>
                        </a:rPr>
                        <a:t>-fitness-for-</a:t>
                      </a:r>
                      <a:r>
                        <a:rPr lang="it-IT" sz="900" i="0" dirty="0" err="1">
                          <a:solidFill>
                            <a:srgbClr val="000000"/>
                          </a:solidFill>
                          <a:effectLst/>
                          <a:latin typeface="Calibri" panose="020F0502020204030204" pitchFamily="34" charset="0"/>
                        </a:rPr>
                        <a:t>purpose</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cycle</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is</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adequately</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planned</a:t>
                      </a:r>
                      <a:r>
                        <a:rPr lang="it-IT" sz="900" i="0" dirty="0">
                          <a:solidFill>
                            <a:srgbClr val="000000"/>
                          </a:solidFill>
                          <a:effectLst/>
                          <a:latin typeface="Calibri" panose="020F0502020204030204" pitchFamily="34" charset="0"/>
                        </a:rPr>
                        <a:t> and </a:t>
                      </a:r>
                      <a:r>
                        <a:rPr lang="it-IT" sz="900" i="0" dirty="0" err="1">
                          <a:solidFill>
                            <a:srgbClr val="000000"/>
                          </a:solidFill>
                          <a:effectLst/>
                          <a:latin typeface="Calibri" panose="020F0502020204030204" pitchFamily="34" charset="0"/>
                        </a:rPr>
                        <a:t>that</a:t>
                      </a:r>
                      <a:r>
                        <a:rPr lang="it-IT" sz="900" i="0" dirty="0">
                          <a:solidFill>
                            <a:srgbClr val="000000"/>
                          </a:solidFill>
                          <a:effectLst/>
                          <a:latin typeface="Calibri" panose="020F0502020204030204" pitchFamily="34" charset="0"/>
                        </a:rPr>
                        <a:t> the </a:t>
                      </a:r>
                      <a:r>
                        <a:rPr lang="it-IT" sz="900" i="0" dirty="0" err="1">
                          <a:solidFill>
                            <a:srgbClr val="000000"/>
                          </a:solidFill>
                          <a:effectLst/>
                          <a:latin typeface="Calibri" panose="020F0502020204030204" pitchFamily="34" charset="0"/>
                        </a:rPr>
                        <a:t>user</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uptake</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user</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support</a:t>
                      </a:r>
                      <a:r>
                        <a:rPr lang="it-IT" sz="900" i="0" dirty="0">
                          <a:solidFill>
                            <a:srgbClr val="000000"/>
                          </a:solidFill>
                          <a:effectLst/>
                          <a:latin typeface="Calibri" panose="020F0502020204030204" pitchFamily="34" charset="0"/>
                        </a:rPr>
                        <a:t> and training and </a:t>
                      </a:r>
                      <a:r>
                        <a:rPr lang="it-IT" sz="900" i="0" dirty="0" err="1">
                          <a:solidFill>
                            <a:srgbClr val="000000"/>
                          </a:solidFill>
                          <a:effectLst/>
                          <a:latin typeface="Calibri" panose="020F0502020204030204" pitchFamily="34" charset="0"/>
                        </a:rPr>
                        <a:t>capability</a:t>
                      </a:r>
                      <a:r>
                        <a:rPr lang="it-IT" sz="900" i="0" dirty="0">
                          <a:solidFill>
                            <a:srgbClr val="000000"/>
                          </a:solidFill>
                          <a:effectLst/>
                          <a:latin typeface="Calibri" panose="020F0502020204030204" pitchFamily="34" charset="0"/>
                        </a:rPr>
                        <a:t> building </a:t>
                      </a:r>
                      <a:r>
                        <a:rPr lang="it-IT" sz="900" i="0" dirty="0" err="1">
                          <a:solidFill>
                            <a:srgbClr val="000000"/>
                          </a:solidFill>
                          <a:effectLst/>
                          <a:latin typeface="Calibri" panose="020F0502020204030204" pitchFamily="34" charset="0"/>
                        </a:rPr>
                        <a:t>elements</a:t>
                      </a:r>
                      <a:r>
                        <a:rPr lang="it-IT" sz="900" i="0" dirty="0">
                          <a:solidFill>
                            <a:srgbClr val="000000"/>
                          </a:solidFill>
                          <a:effectLst/>
                          <a:latin typeface="Calibri" panose="020F0502020204030204" pitchFamily="34" charset="0"/>
                        </a:rPr>
                        <a:t> are </a:t>
                      </a:r>
                      <a:r>
                        <a:rPr lang="it-IT" sz="900" i="0" dirty="0" err="1">
                          <a:solidFill>
                            <a:srgbClr val="000000"/>
                          </a:solidFill>
                          <a:effectLst/>
                          <a:latin typeface="Calibri" panose="020F0502020204030204" pitchFamily="34" charset="0"/>
                        </a:rPr>
                        <a:t>defined</a:t>
                      </a:r>
                      <a:r>
                        <a:rPr lang="it-IT" sz="900" i="0" dirty="0">
                          <a:solidFill>
                            <a:srgbClr val="000000"/>
                          </a:solidFill>
                          <a:effectLst/>
                          <a:latin typeface="Calibri" panose="020F0502020204030204" pitchFamily="34" charset="0"/>
                        </a:rPr>
                        <a:t> and </a:t>
                      </a:r>
                      <a:r>
                        <a:rPr lang="it-IT" sz="900" i="0" dirty="0" err="1">
                          <a:solidFill>
                            <a:srgbClr val="000000"/>
                          </a:solidFill>
                          <a:effectLst/>
                          <a:latin typeface="Calibri" panose="020F0502020204030204" pitchFamily="34" charset="0"/>
                        </a:rPr>
                        <a:t>prototyped</a:t>
                      </a:r>
                      <a:r>
                        <a:rPr lang="it-IT" sz="900" i="0" dirty="0">
                          <a:solidFill>
                            <a:srgbClr val="000000"/>
                          </a:solidFill>
                          <a:effectLst/>
                          <a:latin typeface="Calibri" panose="020F0502020204030204" pitchFamily="34" charset="0"/>
                        </a:rPr>
                        <a:t>. The CEOS and CGMS </a:t>
                      </a:r>
                      <a:r>
                        <a:rPr lang="it-IT" sz="900" i="0" dirty="0" err="1">
                          <a:solidFill>
                            <a:srgbClr val="000000"/>
                          </a:solidFill>
                          <a:effectLst/>
                          <a:latin typeface="Calibri" panose="020F0502020204030204" pitchFamily="34" charset="0"/>
                        </a:rPr>
                        <a:t>agencies</a:t>
                      </a:r>
                      <a:r>
                        <a:rPr lang="it-IT" sz="900" i="0" dirty="0">
                          <a:solidFill>
                            <a:srgbClr val="000000"/>
                          </a:solidFill>
                          <a:effectLst/>
                          <a:latin typeface="Calibri" panose="020F0502020204030204" pitchFamily="34" charset="0"/>
                        </a:rPr>
                        <a:t> and </a:t>
                      </a:r>
                      <a:r>
                        <a:rPr lang="it-IT" sz="900" i="0" dirty="0" err="1">
                          <a:solidFill>
                            <a:srgbClr val="000000"/>
                          </a:solidFill>
                          <a:effectLst/>
                          <a:latin typeface="Calibri" panose="020F0502020204030204" pitchFamily="34" charset="0"/>
                        </a:rPr>
                        <a:t>their</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partners</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at</a:t>
                      </a:r>
                      <a:r>
                        <a:rPr lang="it-IT" sz="900" i="0" dirty="0">
                          <a:solidFill>
                            <a:srgbClr val="000000"/>
                          </a:solidFill>
                          <a:effectLst/>
                          <a:latin typeface="Calibri" panose="020F0502020204030204" pitchFamily="34" charset="0"/>
                        </a:rPr>
                        <a:t> WMO </a:t>
                      </a:r>
                      <a:r>
                        <a:rPr lang="it-IT" sz="900" i="0" dirty="0" err="1">
                          <a:solidFill>
                            <a:srgbClr val="000000"/>
                          </a:solidFill>
                          <a:effectLst/>
                          <a:latin typeface="Calibri" panose="020F0502020204030204" pitchFamily="34" charset="0"/>
                        </a:rPr>
                        <a:t>have</a:t>
                      </a:r>
                      <a:r>
                        <a:rPr lang="it-IT" sz="900" i="0" dirty="0">
                          <a:solidFill>
                            <a:srgbClr val="000000"/>
                          </a:solidFill>
                          <a:effectLst/>
                          <a:latin typeface="Calibri" panose="020F0502020204030204" pitchFamily="34" charset="0"/>
                        </a:rPr>
                        <a:t> the </a:t>
                      </a:r>
                      <a:r>
                        <a:rPr lang="it-IT" sz="900" i="0" dirty="0" err="1">
                          <a:solidFill>
                            <a:srgbClr val="000000"/>
                          </a:solidFill>
                          <a:effectLst/>
                          <a:latin typeface="Calibri" panose="020F0502020204030204" pitchFamily="34" charset="0"/>
                        </a:rPr>
                        <a:t>necessary</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competences</a:t>
                      </a:r>
                      <a:r>
                        <a:rPr lang="it-IT" sz="900" i="0" dirty="0">
                          <a:solidFill>
                            <a:srgbClr val="000000"/>
                          </a:solidFill>
                          <a:effectLst/>
                          <a:latin typeface="Calibri" panose="020F0502020204030204" pitchFamily="34" charset="0"/>
                        </a:rPr>
                        <a:t> to start </a:t>
                      </a:r>
                      <a:r>
                        <a:rPr lang="it-IT" sz="900" i="0" dirty="0" err="1">
                          <a:solidFill>
                            <a:srgbClr val="000000"/>
                          </a:solidFill>
                          <a:effectLst/>
                          <a:latin typeface="Calibri" panose="020F0502020204030204" pitchFamily="34" charset="0"/>
                        </a:rPr>
                        <a:t>addressing</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these</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requirements</a:t>
                      </a:r>
                      <a:r>
                        <a:rPr lang="it-IT" sz="900" i="0" dirty="0">
                          <a:solidFill>
                            <a:srgbClr val="000000"/>
                          </a:solidFill>
                          <a:effectLst/>
                          <a:latin typeface="Calibri" panose="020F0502020204030204" pitchFamily="34" charset="0"/>
                        </a:rPr>
                        <a:t> and can help to </a:t>
                      </a:r>
                      <a:r>
                        <a:rPr lang="it-IT" sz="900" i="0" dirty="0" err="1">
                          <a:solidFill>
                            <a:srgbClr val="000000"/>
                          </a:solidFill>
                          <a:effectLst/>
                          <a:latin typeface="Calibri" panose="020F0502020204030204" pitchFamily="34" charset="0"/>
                        </a:rPr>
                        <a:t>assess</a:t>
                      </a:r>
                      <a:r>
                        <a:rPr lang="it-IT" sz="900" i="0" dirty="0">
                          <a:solidFill>
                            <a:srgbClr val="000000"/>
                          </a:solidFill>
                          <a:effectLst/>
                          <a:latin typeface="Calibri" panose="020F0502020204030204" pitchFamily="34" charset="0"/>
                        </a:rPr>
                        <a:t> the scope of </a:t>
                      </a:r>
                      <a:r>
                        <a:rPr lang="it-IT" sz="900" i="0" dirty="0" err="1">
                          <a:solidFill>
                            <a:srgbClr val="000000"/>
                          </a:solidFill>
                          <a:effectLst/>
                          <a:latin typeface="Calibri" panose="020F0502020204030204" pitchFamily="34" charset="0"/>
                        </a:rPr>
                        <a:t>these</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activities</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at</a:t>
                      </a:r>
                      <a:r>
                        <a:rPr lang="it-IT" sz="900" i="0" dirty="0">
                          <a:solidFill>
                            <a:srgbClr val="000000"/>
                          </a:solidFill>
                          <a:effectLst/>
                          <a:latin typeface="Calibri" panose="020F0502020204030204" pitchFamily="34" charset="0"/>
                        </a:rPr>
                        <a:t> the </a:t>
                      </a:r>
                      <a:r>
                        <a:rPr lang="it-IT" sz="900" i="0" dirty="0" err="1">
                          <a:solidFill>
                            <a:srgbClr val="000000"/>
                          </a:solidFill>
                          <a:effectLst/>
                          <a:latin typeface="Calibri" panose="020F0502020204030204" pitchFamily="34" charset="0"/>
                        </a:rPr>
                        <a:t>different</a:t>
                      </a:r>
                      <a:r>
                        <a:rPr lang="it-IT" sz="900" i="0" dirty="0">
                          <a:solidFill>
                            <a:srgbClr val="000000"/>
                          </a:solidFill>
                          <a:effectLst/>
                          <a:latin typeface="Calibri" panose="020F0502020204030204" pitchFamily="34" charset="0"/>
                        </a:rPr>
                        <a:t> </a:t>
                      </a:r>
                      <a:r>
                        <a:rPr lang="it-IT" sz="900" i="0" dirty="0" err="1">
                          <a:solidFill>
                            <a:srgbClr val="000000"/>
                          </a:solidFill>
                          <a:effectLst/>
                          <a:latin typeface="Calibri" panose="020F0502020204030204" pitchFamily="34" charset="0"/>
                        </a:rPr>
                        <a:t>levels</a:t>
                      </a:r>
                      <a:r>
                        <a:rPr lang="it-IT" sz="900" i="0" dirty="0">
                          <a:solidFill>
                            <a:srgbClr val="000000"/>
                          </a:solidFill>
                          <a:effectLst/>
                          <a:latin typeface="Calibri" panose="020F0502020204030204" pitchFamily="34" charset="0"/>
                        </a:rPr>
                        <a:t> of the </a:t>
                      </a:r>
                      <a:r>
                        <a:rPr lang="it-IT" sz="900" i="0" dirty="0" err="1">
                          <a:solidFill>
                            <a:srgbClr val="000000"/>
                          </a:solidFill>
                          <a:effectLst/>
                          <a:latin typeface="Calibri" panose="020F0502020204030204" pitchFamily="34" charset="0"/>
                        </a:rPr>
                        <a:t>implementation</a:t>
                      </a:r>
                      <a:r>
                        <a:rPr lang="it-IT" sz="900" i="0" dirty="0">
                          <a:solidFill>
                            <a:srgbClr val="000000"/>
                          </a:solidFill>
                          <a:effectLst/>
                          <a:latin typeface="Calibri" panose="020F0502020204030204" pitchFamily="34" charset="0"/>
                        </a:rPr>
                        <a:t>. </a:t>
                      </a:r>
                      <a:endParaRPr lang="it-IT" sz="900" dirty="0">
                        <a:solidFill>
                          <a:srgbClr val="000000"/>
                        </a:solidFill>
                        <a:effectLst/>
                      </a:endParaRPr>
                    </a:p>
                  </a:txBody>
                  <a:tcPr marL="12852" marR="12852"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655378330"/>
                  </a:ext>
                </a:extLst>
              </a:tr>
            </a:tbl>
          </a:graphicData>
        </a:graphic>
      </p:graphicFrame>
      <p:sp>
        <p:nvSpPr>
          <p:cNvPr id="4" name="Content Placeholder 3">
            <a:extLst>
              <a:ext uri="{FF2B5EF4-FFF2-40B4-BE49-F238E27FC236}">
                <a16:creationId xmlns:a16="http://schemas.microsoft.com/office/drawing/2014/main" id="{A2494327-8436-5047-8A4A-CF2CE03F20EA}"/>
              </a:ext>
            </a:extLst>
          </p:cNvPr>
          <p:cNvSpPr>
            <a:spLocks noGrp="1"/>
          </p:cNvSpPr>
          <p:nvPr>
            <p:ph sz="quarter" idx="11"/>
          </p:nvPr>
        </p:nvSpPr>
        <p:spPr/>
        <p:txBody>
          <a:bodyPr/>
          <a:lstStyle/>
          <a:p>
            <a:r>
              <a:rPr lang="it-IT" dirty="0"/>
              <a:t>Way </a:t>
            </a:r>
            <a:r>
              <a:rPr lang="it-IT" dirty="0" err="1"/>
              <a:t>Forward</a:t>
            </a:r>
            <a:r>
              <a:rPr lang="it-IT" dirty="0"/>
              <a:t> 2/2</a:t>
            </a:r>
          </a:p>
        </p:txBody>
      </p:sp>
    </p:spTree>
    <p:extLst>
      <p:ext uri="{BB962C8B-B14F-4D97-AF65-F5344CB8AC3E}">
        <p14:creationId xmlns:p14="http://schemas.microsoft.com/office/powerpoint/2010/main" val="359579862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103236-397D-D941-ACBC-4CC7EECD8339}"/>
              </a:ext>
            </a:extLst>
          </p:cNvPr>
          <p:cNvSpPr>
            <a:spLocks noGrp="1"/>
          </p:cNvSpPr>
          <p:nvPr>
            <p:ph type="sldNum" sz="quarter" idx="2"/>
          </p:nvPr>
        </p:nvSpPr>
        <p:spPr/>
        <p:txBody>
          <a:bodyPr/>
          <a:lstStyle/>
          <a:p>
            <a:pPr defTabSz="914400"/>
            <a:fld id="{86CB4B4D-7CA3-9044-876B-883B54F8677D}" type="slidenum">
              <a:rPr lang="uk-UA" smtClean="0"/>
              <a:pPr defTabSz="914400"/>
              <a:t>21</a:t>
            </a:fld>
            <a:endParaRPr lang="uk-UA" dirty="0"/>
          </a:p>
        </p:txBody>
      </p:sp>
      <p:grpSp>
        <p:nvGrpSpPr>
          <p:cNvPr id="5" name="Group 4">
            <a:extLst>
              <a:ext uri="{FF2B5EF4-FFF2-40B4-BE49-F238E27FC236}">
                <a16:creationId xmlns:a16="http://schemas.microsoft.com/office/drawing/2014/main" id="{FFA86C80-319A-B542-A929-34F428EF2995}"/>
              </a:ext>
            </a:extLst>
          </p:cNvPr>
          <p:cNvGrpSpPr/>
          <p:nvPr/>
        </p:nvGrpSpPr>
        <p:grpSpPr>
          <a:xfrm>
            <a:off x="1143000" y="1752600"/>
            <a:ext cx="6549970" cy="4382407"/>
            <a:chOff x="2698860" y="3733800"/>
            <a:chExt cx="3854340" cy="2192406"/>
          </a:xfrm>
        </p:grpSpPr>
        <p:sp>
          <p:nvSpPr>
            <p:cNvPr id="6" name="Rounded Rectangle 5">
              <a:extLst>
                <a:ext uri="{FF2B5EF4-FFF2-40B4-BE49-F238E27FC236}">
                  <a16:creationId xmlns:a16="http://schemas.microsoft.com/office/drawing/2014/main" id="{568098BC-4BC9-3F41-8533-07239C9BBD11}"/>
                </a:ext>
              </a:extLst>
            </p:cNvPr>
            <p:cNvSpPr/>
            <p:nvPr/>
          </p:nvSpPr>
          <p:spPr>
            <a:xfrm>
              <a:off x="4936366" y="4968082"/>
              <a:ext cx="1616834" cy="958124"/>
            </a:xfrm>
            <a:prstGeom prst="roundRect">
              <a:avLst/>
            </a:prstGeom>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Atmospheric Composition - VC</a:t>
              </a:r>
            </a:p>
          </p:txBody>
        </p:sp>
        <p:cxnSp>
          <p:nvCxnSpPr>
            <p:cNvPr id="7" name="Straight Arrow Connector 6">
              <a:extLst>
                <a:ext uri="{FF2B5EF4-FFF2-40B4-BE49-F238E27FC236}">
                  <a16:creationId xmlns:a16="http://schemas.microsoft.com/office/drawing/2014/main" id="{38EBB91F-511A-1144-B84D-93EC5AD19831}"/>
                </a:ext>
              </a:extLst>
            </p:cNvPr>
            <p:cNvCxnSpPr>
              <a:cxnSpLocks/>
            </p:cNvCxnSpPr>
            <p:nvPr/>
          </p:nvCxnSpPr>
          <p:spPr>
            <a:xfrm flipH="1">
              <a:off x="3573083" y="4425694"/>
              <a:ext cx="664335" cy="552735"/>
            </a:xfrm>
            <a:prstGeom prst="straightConnector1">
              <a:avLst/>
            </a:prstGeom>
            <a:ln w="76200">
              <a:solidFill>
                <a:schemeClr val="tx1"/>
              </a:solidFill>
              <a:headEnd type="triangle"/>
              <a:tailEnd type="triangle"/>
            </a:ln>
          </p:spPr>
          <p:style>
            <a:lnRef idx="3">
              <a:schemeClr val="dk1"/>
            </a:lnRef>
            <a:fillRef idx="0">
              <a:schemeClr val="dk1"/>
            </a:fillRef>
            <a:effectRef idx="2">
              <a:schemeClr val="dk1"/>
            </a:effectRef>
            <a:fontRef idx="minor">
              <a:schemeClr val="tx1"/>
            </a:fontRef>
          </p:style>
        </p:cxnSp>
        <p:sp>
          <p:nvSpPr>
            <p:cNvPr id="8" name="Rounded Rectangle 7">
              <a:extLst>
                <a:ext uri="{FF2B5EF4-FFF2-40B4-BE49-F238E27FC236}">
                  <a16:creationId xmlns:a16="http://schemas.microsoft.com/office/drawing/2014/main" id="{ACA92407-BB7C-F44E-A0BC-485FE1345C2F}"/>
                </a:ext>
              </a:extLst>
            </p:cNvPr>
            <p:cNvSpPr/>
            <p:nvPr/>
          </p:nvSpPr>
          <p:spPr>
            <a:xfrm>
              <a:off x="3573083" y="3733800"/>
              <a:ext cx="2171700" cy="649598"/>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err="1"/>
                <a:t>WGClimate</a:t>
              </a:r>
              <a:r>
                <a:rPr lang="en-US" sz="1400" dirty="0"/>
                <a:t> Task Team on GHG monitoring</a:t>
              </a:r>
            </a:p>
          </p:txBody>
        </p:sp>
        <p:sp>
          <p:nvSpPr>
            <p:cNvPr id="9" name="Rounded Rectangle 8">
              <a:extLst>
                <a:ext uri="{FF2B5EF4-FFF2-40B4-BE49-F238E27FC236}">
                  <a16:creationId xmlns:a16="http://schemas.microsoft.com/office/drawing/2014/main" id="{1387569F-4FCE-C24F-A016-FF35A7BBCC63}"/>
                </a:ext>
              </a:extLst>
            </p:cNvPr>
            <p:cNvSpPr/>
            <p:nvPr/>
          </p:nvSpPr>
          <p:spPr>
            <a:xfrm>
              <a:off x="2698860" y="4968082"/>
              <a:ext cx="1616834" cy="958124"/>
            </a:xfrm>
            <a:prstGeom prst="roundRect">
              <a:avLst/>
            </a:prstGeom>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WGCV </a:t>
              </a:r>
            </a:p>
            <a:p>
              <a:pPr algn="ctr"/>
              <a:r>
                <a:rPr lang="en-US" dirty="0"/>
                <a:t>ACSG</a:t>
              </a:r>
            </a:p>
          </p:txBody>
        </p:sp>
        <p:cxnSp>
          <p:nvCxnSpPr>
            <p:cNvPr id="10" name="Straight Arrow Connector 9">
              <a:extLst>
                <a:ext uri="{FF2B5EF4-FFF2-40B4-BE49-F238E27FC236}">
                  <a16:creationId xmlns:a16="http://schemas.microsoft.com/office/drawing/2014/main" id="{4B042DE5-731B-9F46-A7AD-8A56CB7A170E}"/>
                </a:ext>
              </a:extLst>
            </p:cNvPr>
            <p:cNvCxnSpPr>
              <a:cxnSpLocks/>
              <a:endCxn id="6" idx="0"/>
            </p:cNvCxnSpPr>
            <p:nvPr/>
          </p:nvCxnSpPr>
          <p:spPr>
            <a:xfrm>
              <a:off x="5075618" y="4383398"/>
              <a:ext cx="669165" cy="584684"/>
            </a:xfrm>
            <a:prstGeom prst="straightConnector1">
              <a:avLst/>
            </a:prstGeom>
            <a:ln w="76200">
              <a:solidFill>
                <a:schemeClr val="tx1"/>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3CB7479C-163F-5745-8F82-F7B583ECBB49}"/>
                </a:ext>
              </a:extLst>
            </p:cNvPr>
            <p:cNvCxnSpPr>
              <a:cxnSpLocks/>
              <a:stCxn id="6" idx="1"/>
              <a:endCxn id="9" idx="3"/>
            </p:cNvCxnSpPr>
            <p:nvPr/>
          </p:nvCxnSpPr>
          <p:spPr>
            <a:xfrm flipH="1">
              <a:off x="4315694" y="5447144"/>
              <a:ext cx="620672" cy="0"/>
            </a:xfrm>
            <a:prstGeom prst="straightConnector1">
              <a:avLst/>
            </a:prstGeom>
            <a:ln w="76200">
              <a:solidFill>
                <a:schemeClr val="tx1"/>
              </a:solidFill>
              <a:headEnd type="triangle"/>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07440187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91777" y="2686784"/>
            <a:ext cx="1479366" cy="90726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Joint </a:t>
            </a:r>
          </a:p>
          <a:p>
            <a:pPr algn="ctr"/>
            <a:r>
              <a:rPr lang="en-US" dirty="0" err="1"/>
              <a:t>WGClimate</a:t>
            </a:r>
            <a:endParaRPr lang="en-US" dirty="0"/>
          </a:p>
        </p:txBody>
      </p:sp>
      <p:sp>
        <p:nvSpPr>
          <p:cNvPr id="6" name="Rounded Rectangle 5"/>
          <p:cNvSpPr/>
          <p:nvPr/>
        </p:nvSpPr>
        <p:spPr>
          <a:xfrm>
            <a:off x="4754182" y="4588885"/>
            <a:ext cx="1616834" cy="958124"/>
          </a:xfrm>
          <a:prstGeom prst="roundRect">
            <a:avLst/>
          </a:prstGeom>
          <a:solidFill>
            <a:schemeClr val="bg2">
              <a:lumMod val="9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Atmospheric Composition - VC</a:t>
            </a:r>
          </a:p>
        </p:txBody>
      </p:sp>
      <p:sp>
        <p:nvSpPr>
          <p:cNvPr id="7" name="Rounded Rectangle 6"/>
          <p:cNvSpPr/>
          <p:nvPr/>
        </p:nvSpPr>
        <p:spPr>
          <a:xfrm>
            <a:off x="5392712" y="2669675"/>
            <a:ext cx="1520635" cy="870319"/>
          </a:xfrm>
          <a:prstGeom prst="roundRect">
            <a:avLst/>
          </a:prstGeom>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CEOS Carbon Strategy (CCS</a:t>
            </a:r>
            <a:r>
              <a:rPr lang="en-US" sz="1600" dirty="0"/>
              <a:t>)</a:t>
            </a:r>
          </a:p>
        </p:txBody>
      </p:sp>
      <p:sp>
        <p:nvSpPr>
          <p:cNvPr id="8" name="Rounded Rectangle 7"/>
          <p:cNvSpPr/>
          <p:nvPr/>
        </p:nvSpPr>
        <p:spPr>
          <a:xfrm>
            <a:off x="2083935" y="1509091"/>
            <a:ext cx="1616834" cy="672969"/>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a:t>GCOS/UNFCCC</a:t>
            </a:r>
          </a:p>
        </p:txBody>
      </p:sp>
      <p:sp>
        <p:nvSpPr>
          <p:cNvPr id="9" name="Rounded Rectangle 8"/>
          <p:cNvSpPr/>
          <p:nvPr/>
        </p:nvSpPr>
        <p:spPr>
          <a:xfrm>
            <a:off x="5334000" y="1509091"/>
            <a:ext cx="1616834" cy="672969"/>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200" dirty="0"/>
          </a:p>
          <a:p>
            <a:pPr algn="ctr"/>
            <a:endParaRPr lang="en-US" sz="1200" dirty="0"/>
          </a:p>
          <a:p>
            <a:pPr algn="ctr"/>
            <a:r>
              <a:rPr lang="en-US" sz="1200" dirty="0"/>
              <a:t>WMO IG3IS</a:t>
            </a:r>
          </a:p>
          <a:p>
            <a:pPr algn="ctr"/>
            <a:r>
              <a:rPr lang="en-US" sz="1200" dirty="0"/>
              <a:t>GEO Carbon &amp; GHG</a:t>
            </a:r>
          </a:p>
          <a:p>
            <a:pPr algn="ctr"/>
            <a:endParaRPr lang="en-US" sz="1200" dirty="0"/>
          </a:p>
        </p:txBody>
      </p:sp>
      <p:cxnSp>
        <p:nvCxnSpPr>
          <p:cNvPr id="13" name="Straight Arrow Connector 12"/>
          <p:cNvCxnSpPr>
            <a:cxnSpLocks/>
          </p:cNvCxnSpPr>
          <p:nvPr/>
        </p:nvCxnSpPr>
        <p:spPr>
          <a:xfrm flipH="1">
            <a:off x="3390899" y="4046497"/>
            <a:ext cx="664335" cy="552735"/>
          </a:xfrm>
          <a:prstGeom prst="straightConnector1">
            <a:avLst/>
          </a:prstGeom>
          <a:ln w="76200">
            <a:solidFill>
              <a:schemeClr val="tx1"/>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a:cxnSpLocks/>
          </p:cNvCxnSpPr>
          <p:nvPr/>
        </p:nvCxnSpPr>
        <p:spPr>
          <a:xfrm flipV="1">
            <a:off x="3723066" y="2131146"/>
            <a:ext cx="1610934" cy="1241824"/>
          </a:xfrm>
          <a:prstGeom prst="straightConnector1">
            <a:avLst/>
          </a:prstGeom>
          <a:ln w="76200">
            <a:solidFill>
              <a:schemeClr val="tx1"/>
            </a:solidFill>
            <a:prstDash val="sysDash"/>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8" idx="2"/>
          </p:cNvCxnSpPr>
          <p:nvPr/>
        </p:nvCxnSpPr>
        <p:spPr>
          <a:xfrm flipH="1">
            <a:off x="2892352" y="2182060"/>
            <a:ext cx="1" cy="479063"/>
          </a:xfrm>
          <a:prstGeom prst="straightConnector1">
            <a:avLst/>
          </a:prstGeom>
          <a:ln w="76200">
            <a:solidFill>
              <a:schemeClr val="tx1"/>
            </a:solidFill>
            <a:prstDash val="sysDot"/>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6132436" y="2182062"/>
            <a:ext cx="0" cy="470505"/>
          </a:xfrm>
          <a:prstGeom prst="straightConnector1">
            <a:avLst/>
          </a:prstGeom>
          <a:ln w="76200">
            <a:solidFill>
              <a:schemeClr val="tx1"/>
            </a:solidFill>
            <a:prstDash val="sysDot"/>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26" name="Double Brace 25"/>
          <p:cNvSpPr/>
          <p:nvPr/>
        </p:nvSpPr>
        <p:spPr>
          <a:xfrm>
            <a:off x="5655809" y="3753740"/>
            <a:ext cx="1257539" cy="59027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69" dirty="0"/>
              <a:t>CCS Actions for the Atmospheric Domain </a:t>
            </a:r>
          </a:p>
        </p:txBody>
      </p:sp>
      <p:sp>
        <p:nvSpPr>
          <p:cNvPr id="29" name="Double Brace 28"/>
          <p:cNvSpPr/>
          <p:nvPr/>
        </p:nvSpPr>
        <p:spPr>
          <a:xfrm>
            <a:off x="1881627" y="3789322"/>
            <a:ext cx="1257539" cy="51435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69" dirty="0"/>
              <a:t>Addressing GHG relevant GCOS Actions e.g. T71</a:t>
            </a:r>
          </a:p>
        </p:txBody>
      </p:sp>
      <p:sp>
        <p:nvSpPr>
          <p:cNvPr id="30" name="Double Brace 29"/>
          <p:cNvSpPr/>
          <p:nvPr/>
        </p:nvSpPr>
        <p:spPr>
          <a:xfrm>
            <a:off x="3664353" y="2101342"/>
            <a:ext cx="1257539" cy="59027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69" dirty="0"/>
              <a:t>Initiatives on Carbon relevant ECVs, input for SBSTA</a:t>
            </a:r>
          </a:p>
        </p:txBody>
      </p:sp>
      <p:sp>
        <p:nvSpPr>
          <p:cNvPr id="31" name="Double Brace 30"/>
          <p:cNvSpPr/>
          <p:nvPr/>
        </p:nvSpPr>
        <p:spPr>
          <a:xfrm>
            <a:off x="1480116" y="2263331"/>
            <a:ext cx="1257539" cy="33791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69" dirty="0"/>
              <a:t>Reporting SBSTA</a:t>
            </a:r>
            <a:r>
              <a:rPr lang="en-US" sz="969"/>
              <a:t>, formal GCOS </a:t>
            </a:r>
            <a:r>
              <a:rPr lang="en-US" sz="969" dirty="0"/>
              <a:t>link</a:t>
            </a:r>
          </a:p>
        </p:txBody>
      </p:sp>
      <p:sp>
        <p:nvSpPr>
          <p:cNvPr id="32" name="Double Brace 31"/>
          <p:cNvSpPr/>
          <p:nvPr/>
        </p:nvSpPr>
        <p:spPr>
          <a:xfrm>
            <a:off x="6287844" y="2256911"/>
            <a:ext cx="1257539" cy="33791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69" dirty="0"/>
              <a:t>Space Agency input to GEO Initiative</a:t>
            </a:r>
          </a:p>
        </p:txBody>
      </p:sp>
      <p:sp>
        <p:nvSpPr>
          <p:cNvPr id="3" name="Content Placeholder 2">
            <a:extLst>
              <a:ext uri="{FF2B5EF4-FFF2-40B4-BE49-F238E27FC236}">
                <a16:creationId xmlns:a16="http://schemas.microsoft.com/office/drawing/2014/main" id="{A7DBBABE-5D52-B842-9867-859CC5460E45}"/>
              </a:ext>
            </a:extLst>
          </p:cNvPr>
          <p:cNvSpPr>
            <a:spLocks noGrp="1"/>
          </p:cNvSpPr>
          <p:nvPr>
            <p:ph sz="quarter" idx="11"/>
          </p:nvPr>
        </p:nvSpPr>
        <p:spPr>
          <a:xfrm>
            <a:off x="2151343" y="1085850"/>
            <a:ext cx="4859057" cy="400050"/>
          </a:xfrm>
        </p:spPr>
        <p:txBody>
          <a:bodyPr>
            <a:normAutofit fontScale="92500" lnSpcReduction="10000"/>
          </a:bodyPr>
          <a:lstStyle/>
          <a:p>
            <a:r>
              <a:rPr lang="en-GB" dirty="0"/>
              <a:t>Option 2 </a:t>
            </a:r>
          </a:p>
        </p:txBody>
      </p:sp>
      <p:sp>
        <p:nvSpPr>
          <p:cNvPr id="20" name="Rounded Rectangle 19">
            <a:extLst>
              <a:ext uri="{FF2B5EF4-FFF2-40B4-BE49-F238E27FC236}">
                <a16:creationId xmlns:a16="http://schemas.microsoft.com/office/drawing/2014/main" id="{0A9ED710-D4B5-D34B-B45B-7C2B5B0C3E29}"/>
              </a:ext>
            </a:extLst>
          </p:cNvPr>
          <p:cNvSpPr/>
          <p:nvPr/>
        </p:nvSpPr>
        <p:spPr>
          <a:xfrm>
            <a:off x="3390899" y="3283867"/>
            <a:ext cx="2171700" cy="673788"/>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err="1"/>
              <a:t>WGClimate</a:t>
            </a:r>
            <a:r>
              <a:rPr lang="en-US" sz="1400" dirty="0"/>
              <a:t> Task on GHG monitoring</a:t>
            </a:r>
          </a:p>
        </p:txBody>
      </p:sp>
      <p:sp>
        <p:nvSpPr>
          <p:cNvPr id="22" name="Double Brace 21">
            <a:extLst>
              <a:ext uri="{FF2B5EF4-FFF2-40B4-BE49-F238E27FC236}">
                <a16:creationId xmlns:a16="http://schemas.microsoft.com/office/drawing/2014/main" id="{FFCB8812-5AC6-084B-95AA-F05BF62EB8FC}"/>
              </a:ext>
            </a:extLst>
          </p:cNvPr>
          <p:cNvSpPr/>
          <p:nvPr/>
        </p:nvSpPr>
        <p:spPr>
          <a:xfrm>
            <a:off x="3768532" y="6073780"/>
            <a:ext cx="1257539" cy="59027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69" dirty="0"/>
              <a:t>Joint meetings with </a:t>
            </a:r>
            <a:r>
              <a:rPr lang="en-US" sz="969" dirty="0" err="1"/>
              <a:t>WGClimate</a:t>
            </a:r>
            <a:endParaRPr lang="en-US" sz="969" dirty="0"/>
          </a:p>
        </p:txBody>
      </p:sp>
      <p:sp>
        <p:nvSpPr>
          <p:cNvPr id="21" name="Rounded Rectangle 20">
            <a:extLst>
              <a:ext uri="{FF2B5EF4-FFF2-40B4-BE49-F238E27FC236}">
                <a16:creationId xmlns:a16="http://schemas.microsoft.com/office/drawing/2014/main" id="{6B4FFB06-B150-C34F-B1F7-C4AB8505CE77}"/>
              </a:ext>
            </a:extLst>
          </p:cNvPr>
          <p:cNvSpPr/>
          <p:nvPr/>
        </p:nvSpPr>
        <p:spPr>
          <a:xfrm>
            <a:off x="2516676" y="4588885"/>
            <a:ext cx="1616834" cy="958124"/>
          </a:xfrm>
          <a:prstGeom prst="roundRect">
            <a:avLst/>
          </a:prstGeom>
          <a:solidFill>
            <a:schemeClr val="bg2">
              <a:lumMod val="9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WGCV </a:t>
            </a:r>
          </a:p>
          <a:p>
            <a:pPr algn="ctr"/>
            <a:r>
              <a:rPr lang="en-US" dirty="0"/>
              <a:t>ACSG</a:t>
            </a:r>
          </a:p>
        </p:txBody>
      </p:sp>
      <p:cxnSp>
        <p:nvCxnSpPr>
          <p:cNvPr id="24" name="Straight Arrow Connector 23">
            <a:extLst>
              <a:ext uri="{FF2B5EF4-FFF2-40B4-BE49-F238E27FC236}">
                <a16:creationId xmlns:a16="http://schemas.microsoft.com/office/drawing/2014/main" id="{73CB41F8-5FB1-F947-8021-2C35884E955B}"/>
              </a:ext>
            </a:extLst>
          </p:cNvPr>
          <p:cNvCxnSpPr>
            <a:cxnSpLocks/>
            <a:endCxn id="6" idx="0"/>
          </p:cNvCxnSpPr>
          <p:nvPr/>
        </p:nvCxnSpPr>
        <p:spPr>
          <a:xfrm>
            <a:off x="4893434" y="4004201"/>
            <a:ext cx="669165" cy="584684"/>
          </a:xfrm>
          <a:prstGeom prst="straightConnector1">
            <a:avLst/>
          </a:prstGeom>
          <a:ln w="76200">
            <a:solidFill>
              <a:schemeClr val="tx1"/>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328BEC38-C497-624B-A9EF-031E10C4EC4D}"/>
              </a:ext>
            </a:extLst>
          </p:cNvPr>
          <p:cNvCxnSpPr>
            <a:cxnSpLocks/>
            <a:stCxn id="6" idx="1"/>
            <a:endCxn id="21" idx="3"/>
          </p:cNvCxnSpPr>
          <p:nvPr/>
        </p:nvCxnSpPr>
        <p:spPr>
          <a:xfrm flipH="1">
            <a:off x="4133510" y="5067947"/>
            <a:ext cx="620672" cy="0"/>
          </a:xfrm>
          <a:prstGeom prst="straightConnector1">
            <a:avLst/>
          </a:prstGeom>
          <a:ln w="76200">
            <a:solidFill>
              <a:schemeClr val="tx1"/>
            </a:solidFill>
            <a:headEnd type="triangle"/>
            <a:tailEnd type="triangle"/>
          </a:ln>
        </p:spPr>
        <p:style>
          <a:lnRef idx="3">
            <a:schemeClr val="dk1"/>
          </a:lnRef>
          <a:fillRef idx="0">
            <a:schemeClr val="dk1"/>
          </a:fillRef>
          <a:effectRef idx="2">
            <a:schemeClr val="dk1"/>
          </a:effectRef>
          <a:fontRef idx="minor">
            <a:schemeClr val="tx1"/>
          </a:fontRef>
        </p:style>
      </p:cxnSp>
      <p:sp>
        <p:nvSpPr>
          <p:cNvPr id="33" name="Rounded Rectangle 32">
            <a:extLst>
              <a:ext uri="{FF2B5EF4-FFF2-40B4-BE49-F238E27FC236}">
                <a16:creationId xmlns:a16="http://schemas.microsoft.com/office/drawing/2014/main" id="{00819143-BF1F-0C40-A30F-C7B0F6E1C2F9}"/>
              </a:ext>
            </a:extLst>
          </p:cNvPr>
          <p:cNvSpPr/>
          <p:nvPr/>
        </p:nvSpPr>
        <p:spPr>
          <a:xfrm>
            <a:off x="1087587" y="5326493"/>
            <a:ext cx="1616834" cy="672969"/>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200" dirty="0"/>
          </a:p>
          <a:p>
            <a:pPr algn="ctr"/>
            <a:endParaRPr lang="en-US" sz="1200" dirty="0"/>
          </a:p>
          <a:p>
            <a:pPr algn="ctr"/>
            <a:r>
              <a:rPr lang="en-US" sz="1600" dirty="0"/>
              <a:t>GSICS</a:t>
            </a:r>
          </a:p>
          <a:p>
            <a:pPr algn="ctr"/>
            <a:endParaRPr lang="en-US" sz="1200" dirty="0"/>
          </a:p>
        </p:txBody>
      </p:sp>
      <p:sp>
        <p:nvSpPr>
          <p:cNvPr id="34" name="Rounded Rectangle 33">
            <a:extLst>
              <a:ext uri="{FF2B5EF4-FFF2-40B4-BE49-F238E27FC236}">
                <a16:creationId xmlns:a16="http://schemas.microsoft.com/office/drawing/2014/main" id="{6F5ACCCB-7751-A248-947E-5BCE57D16FC1}"/>
              </a:ext>
            </a:extLst>
          </p:cNvPr>
          <p:cNvSpPr/>
          <p:nvPr/>
        </p:nvSpPr>
        <p:spPr>
          <a:xfrm>
            <a:off x="6098000" y="5289183"/>
            <a:ext cx="1616834" cy="672969"/>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200" dirty="0"/>
          </a:p>
          <a:p>
            <a:pPr algn="ctr"/>
            <a:endParaRPr lang="en-US" sz="1200" dirty="0"/>
          </a:p>
          <a:p>
            <a:pPr algn="ctr"/>
            <a:r>
              <a:rPr lang="en-US" sz="1600" dirty="0"/>
              <a:t>CGMS representation</a:t>
            </a:r>
          </a:p>
          <a:p>
            <a:pPr algn="ctr"/>
            <a:endParaRPr lang="en-US" sz="1200" dirty="0"/>
          </a:p>
        </p:txBody>
      </p:sp>
    </p:spTree>
    <p:extLst>
      <p:ext uri="{BB962C8B-B14F-4D97-AF65-F5344CB8AC3E}">
        <p14:creationId xmlns:p14="http://schemas.microsoft.com/office/powerpoint/2010/main" val="106168761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ED5093-090F-4D55-8A4B-6E181ABFC04A}"/>
              </a:ext>
            </a:extLst>
          </p:cNvPr>
          <p:cNvSpPr/>
          <p:nvPr/>
        </p:nvSpPr>
        <p:spPr>
          <a:xfrm>
            <a:off x="7312640" y="2419485"/>
            <a:ext cx="2141030" cy="2534093"/>
          </a:xfrm>
          <a:prstGeom prst="rect">
            <a:avLst/>
          </a:prstGeom>
          <a:noFill/>
          <a:ln>
            <a:solidFill>
              <a:srgbClr val="00339B"/>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222A5D7C-E95E-E34F-A2B2-EF3E2C0F1A88}"/>
              </a:ext>
            </a:extLst>
          </p:cNvPr>
          <p:cNvSpPr/>
          <p:nvPr/>
        </p:nvSpPr>
        <p:spPr>
          <a:xfrm>
            <a:off x="1363454" y="5585791"/>
            <a:ext cx="2091264" cy="41940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97">
              <a:solidFill>
                <a:prstClr val="black"/>
              </a:solidFill>
            </a:endParaRPr>
          </a:p>
        </p:txBody>
      </p:sp>
      <p:sp>
        <p:nvSpPr>
          <p:cNvPr id="5" name="Content Placeholder 4">
            <a:extLst>
              <a:ext uri="{FF2B5EF4-FFF2-40B4-BE49-F238E27FC236}">
                <a16:creationId xmlns:a16="http://schemas.microsoft.com/office/drawing/2014/main" id="{442174C7-0B63-3E4D-8511-A8E1C566AE47}"/>
              </a:ext>
            </a:extLst>
          </p:cNvPr>
          <p:cNvSpPr>
            <a:spLocks noGrp="1"/>
          </p:cNvSpPr>
          <p:nvPr>
            <p:ph sz="quarter" idx="10"/>
          </p:nvPr>
        </p:nvSpPr>
        <p:spPr/>
        <p:txBody>
          <a:bodyPr/>
          <a:lstStyle/>
          <a:p>
            <a:endParaRPr lang="it-IT"/>
          </a:p>
        </p:txBody>
      </p:sp>
      <p:sp>
        <p:nvSpPr>
          <p:cNvPr id="2" name="Title 1"/>
          <p:cNvSpPr>
            <a:spLocks noGrp="1"/>
          </p:cNvSpPr>
          <p:nvPr>
            <p:ph type="title" idx="4294967295"/>
          </p:nvPr>
        </p:nvSpPr>
        <p:spPr>
          <a:xfrm>
            <a:off x="204941" y="188620"/>
            <a:ext cx="8736012" cy="260350"/>
          </a:xfrm>
          <a:prstGeom prst="rect">
            <a:avLst/>
          </a:prstGeom>
        </p:spPr>
        <p:txBody>
          <a:bodyPr/>
          <a:lstStyle/>
          <a:p>
            <a:pPr>
              <a:lnSpc>
                <a:spcPct val="120000"/>
              </a:lnSpc>
            </a:pPr>
            <a:r>
              <a:rPr lang="en-US" sz="1846" b="1" dirty="0">
                <a:solidFill>
                  <a:schemeClr val="tx1"/>
                </a:solidFill>
              </a:rPr>
              <a:t>ROADMAP FOR AN OPERATIONAL CO</a:t>
            </a:r>
            <a:r>
              <a:rPr lang="en-US" sz="1846" b="1" baseline="-25000" dirty="0">
                <a:solidFill>
                  <a:schemeClr val="tx1"/>
                </a:solidFill>
              </a:rPr>
              <a:t>2</a:t>
            </a:r>
            <a:r>
              <a:rPr lang="en-US" sz="1846" b="1" dirty="0">
                <a:solidFill>
                  <a:schemeClr val="tx1"/>
                </a:solidFill>
              </a:rPr>
              <a:t> EMISSIONS MONITORING SERVICE</a:t>
            </a:r>
          </a:p>
        </p:txBody>
      </p:sp>
      <p:cxnSp>
        <p:nvCxnSpPr>
          <p:cNvPr id="37" name="Straight Connector 36">
            <a:extLst>
              <a:ext uri="{FF2B5EF4-FFF2-40B4-BE49-F238E27FC236}">
                <a16:creationId xmlns:a16="http://schemas.microsoft.com/office/drawing/2014/main" id="{2730B9B1-424C-1742-A9A3-59276154E1AA}"/>
              </a:ext>
            </a:extLst>
          </p:cNvPr>
          <p:cNvCxnSpPr/>
          <p:nvPr/>
        </p:nvCxnSpPr>
        <p:spPr>
          <a:xfrm>
            <a:off x="1548537" y="2706900"/>
            <a:ext cx="1647484"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626268A-80E0-8744-88C9-9965967A332E}"/>
              </a:ext>
            </a:extLst>
          </p:cNvPr>
          <p:cNvCxnSpPr>
            <a:cxnSpLocks/>
          </p:cNvCxnSpPr>
          <p:nvPr/>
        </p:nvCxnSpPr>
        <p:spPr>
          <a:xfrm>
            <a:off x="1548537" y="2176611"/>
            <a:ext cx="436905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156543A-C591-4442-90DA-39152B3F76ED}"/>
              </a:ext>
            </a:extLst>
          </p:cNvPr>
          <p:cNvCxnSpPr>
            <a:cxnSpLocks/>
          </p:cNvCxnSpPr>
          <p:nvPr/>
        </p:nvCxnSpPr>
        <p:spPr>
          <a:xfrm>
            <a:off x="2674643" y="2542885"/>
            <a:ext cx="1352126"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1FCC1D3-30B5-0345-9DC4-F7F794BC19DF}"/>
              </a:ext>
            </a:extLst>
          </p:cNvPr>
          <p:cNvCxnSpPr>
            <a:cxnSpLocks/>
          </p:cNvCxnSpPr>
          <p:nvPr/>
        </p:nvCxnSpPr>
        <p:spPr>
          <a:xfrm>
            <a:off x="1864935" y="1545087"/>
            <a:ext cx="3312014"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4C3E234-E55B-3D4F-AA56-D71DF3368F50}"/>
              </a:ext>
            </a:extLst>
          </p:cNvPr>
          <p:cNvSpPr txBox="1"/>
          <p:nvPr/>
        </p:nvSpPr>
        <p:spPr>
          <a:xfrm>
            <a:off x="5007200" y="5095013"/>
            <a:ext cx="1242264" cy="802464"/>
          </a:xfrm>
          <a:prstGeom prst="rect">
            <a:avLst/>
          </a:prstGeom>
          <a:solidFill>
            <a:schemeClr val="bg1"/>
          </a:solidFill>
          <a:ln w="19050">
            <a:solidFill>
              <a:srgbClr val="00339B"/>
            </a:solidFill>
          </a:ln>
        </p:spPr>
        <p:txBody>
          <a:bodyPr wrap="square" rtlCol="0">
            <a:spAutoFit/>
          </a:bodyPr>
          <a:lstStyle/>
          <a:p>
            <a:r>
              <a:rPr lang="en-GB" sz="923" dirty="0">
                <a:solidFill>
                  <a:srgbClr val="00339B"/>
                </a:solidFill>
                <a:latin typeface="Arial"/>
              </a:rPr>
              <a:t>Prototype system(s) for hot spot emissions and country-region scale emissions</a:t>
            </a:r>
            <a:endParaRPr lang="en-US" sz="923" dirty="0">
              <a:solidFill>
                <a:srgbClr val="00339B"/>
              </a:solidFill>
              <a:latin typeface="Arial"/>
            </a:endParaRPr>
          </a:p>
        </p:txBody>
      </p:sp>
      <p:sp>
        <p:nvSpPr>
          <p:cNvPr id="56" name="TextBox 55">
            <a:extLst>
              <a:ext uri="{FF2B5EF4-FFF2-40B4-BE49-F238E27FC236}">
                <a16:creationId xmlns:a16="http://schemas.microsoft.com/office/drawing/2014/main" id="{E3B451AB-E218-1245-8DEF-975804A2A16E}"/>
              </a:ext>
            </a:extLst>
          </p:cNvPr>
          <p:cNvSpPr txBox="1"/>
          <p:nvPr/>
        </p:nvSpPr>
        <p:spPr>
          <a:xfrm>
            <a:off x="6517415" y="5153597"/>
            <a:ext cx="986547" cy="376385"/>
          </a:xfrm>
          <a:prstGeom prst="rect">
            <a:avLst/>
          </a:prstGeom>
          <a:solidFill>
            <a:schemeClr val="bg1"/>
          </a:solidFill>
          <a:ln w="19050">
            <a:solidFill>
              <a:srgbClr val="00339B"/>
            </a:solidFill>
          </a:ln>
        </p:spPr>
        <p:txBody>
          <a:bodyPr wrap="square" rtlCol="0">
            <a:spAutoFit/>
          </a:bodyPr>
          <a:lstStyle/>
          <a:p>
            <a:r>
              <a:rPr lang="en-GB" sz="923" dirty="0">
                <a:solidFill>
                  <a:srgbClr val="00339B"/>
                </a:solidFill>
                <a:latin typeface="Arial"/>
              </a:rPr>
              <a:t>Pre-operational system</a:t>
            </a:r>
            <a:endParaRPr lang="en-US" sz="923" dirty="0">
              <a:solidFill>
                <a:srgbClr val="00339B"/>
              </a:solidFill>
              <a:latin typeface="Arial"/>
            </a:endParaRPr>
          </a:p>
        </p:txBody>
      </p:sp>
      <p:sp>
        <p:nvSpPr>
          <p:cNvPr id="62" name="TextBox 61">
            <a:extLst>
              <a:ext uri="{FF2B5EF4-FFF2-40B4-BE49-F238E27FC236}">
                <a16:creationId xmlns:a16="http://schemas.microsoft.com/office/drawing/2014/main" id="{CDA210CD-5319-E84C-B04C-844CE5A79FB2}"/>
              </a:ext>
            </a:extLst>
          </p:cNvPr>
          <p:cNvSpPr txBox="1"/>
          <p:nvPr/>
        </p:nvSpPr>
        <p:spPr>
          <a:xfrm>
            <a:off x="4041201" y="2419484"/>
            <a:ext cx="950823" cy="234360"/>
          </a:xfrm>
          <a:prstGeom prst="rect">
            <a:avLst/>
          </a:prstGeom>
          <a:noFill/>
        </p:spPr>
        <p:txBody>
          <a:bodyPr wrap="square" rtlCol="0">
            <a:spAutoFit/>
          </a:bodyPr>
          <a:lstStyle/>
          <a:p>
            <a:r>
              <a:rPr lang="en-GB" sz="923" dirty="0">
                <a:solidFill>
                  <a:schemeClr val="accent5"/>
                </a:solidFill>
                <a:latin typeface="Arial"/>
              </a:rPr>
              <a:t>OCO-2/-3</a:t>
            </a:r>
            <a:endParaRPr lang="en-US" sz="923" dirty="0">
              <a:solidFill>
                <a:schemeClr val="accent5"/>
              </a:solidFill>
              <a:latin typeface="Arial"/>
            </a:endParaRPr>
          </a:p>
        </p:txBody>
      </p:sp>
      <p:sp>
        <p:nvSpPr>
          <p:cNvPr id="63" name="TextBox 62">
            <a:extLst>
              <a:ext uri="{FF2B5EF4-FFF2-40B4-BE49-F238E27FC236}">
                <a16:creationId xmlns:a16="http://schemas.microsoft.com/office/drawing/2014/main" id="{B2A56C9F-E8A0-904C-8867-872C16C14AD3}"/>
              </a:ext>
            </a:extLst>
          </p:cNvPr>
          <p:cNvSpPr txBox="1"/>
          <p:nvPr/>
        </p:nvSpPr>
        <p:spPr>
          <a:xfrm>
            <a:off x="5929056" y="2050819"/>
            <a:ext cx="1141783" cy="234360"/>
          </a:xfrm>
          <a:prstGeom prst="rect">
            <a:avLst/>
          </a:prstGeom>
          <a:noFill/>
        </p:spPr>
        <p:txBody>
          <a:bodyPr wrap="square" rtlCol="0">
            <a:spAutoFit/>
          </a:bodyPr>
          <a:lstStyle/>
          <a:p>
            <a:r>
              <a:rPr lang="en-GB" sz="923" dirty="0">
                <a:solidFill>
                  <a:srgbClr val="7030A0"/>
                </a:solidFill>
                <a:latin typeface="Arial"/>
              </a:rPr>
              <a:t>GOSAT-1 / -2</a:t>
            </a:r>
            <a:endParaRPr lang="en-US" sz="923" dirty="0">
              <a:solidFill>
                <a:srgbClr val="7030A0"/>
              </a:solidFill>
              <a:latin typeface="Arial"/>
            </a:endParaRPr>
          </a:p>
        </p:txBody>
      </p:sp>
      <p:sp>
        <p:nvSpPr>
          <p:cNvPr id="64" name="TextBox 63">
            <a:extLst>
              <a:ext uri="{FF2B5EF4-FFF2-40B4-BE49-F238E27FC236}">
                <a16:creationId xmlns:a16="http://schemas.microsoft.com/office/drawing/2014/main" id="{7754A7A2-10F9-D149-97DC-5E3601E374BE}"/>
              </a:ext>
            </a:extLst>
          </p:cNvPr>
          <p:cNvSpPr txBox="1"/>
          <p:nvPr/>
        </p:nvSpPr>
        <p:spPr>
          <a:xfrm>
            <a:off x="2795219" y="2986618"/>
            <a:ext cx="1717728" cy="234360"/>
          </a:xfrm>
          <a:prstGeom prst="rect">
            <a:avLst/>
          </a:prstGeom>
          <a:noFill/>
        </p:spPr>
        <p:txBody>
          <a:bodyPr wrap="square" rtlCol="0">
            <a:spAutoFit/>
          </a:bodyPr>
          <a:lstStyle/>
          <a:p>
            <a:r>
              <a:rPr lang="en-GB" sz="923" dirty="0">
                <a:solidFill>
                  <a:srgbClr val="00339B"/>
                </a:solidFill>
                <a:latin typeface="Arial"/>
              </a:rPr>
              <a:t>MICROCARB (FR,UK)</a:t>
            </a:r>
            <a:endParaRPr lang="en-US" sz="923" dirty="0">
              <a:solidFill>
                <a:srgbClr val="00339B"/>
              </a:solidFill>
              <a:latin typeface="Arial"/>
            </a:endParaRPr>
          </a:p>
        </p:txBody>
      </p:sp>
      <p:cxnSp>
        <p:nvCxnSpPr>
          <p:cNvPr id="67" name="Straight Connector 66">
            <a:extLst>
              <a:ext uri="{FF2B5EF4-FFF2-40B4-BE49-F238E27FC236}">
                <a16:creationId xmlns:a16="http://schemas.microsoft.com/office/drawing/2014/main" id="{7409AD22-E49C-BD4A-9551-519A24945AF0}"/>
              </a:ext>
            </a:extLst>
          </p:cNvPr>
          <p:cNvCxnSpPr>
            <a:cxnSpLocks/>
          </p:cNvCxnSpPr>
          <p:nvPr/>
        </p:nvCxnSpPr>
        <p:spPr>
          <a:xfrm>
            <a:off x="1548538" y="1870146"/>
            <a:ext cx="2474785"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554C6C2-4367-F24B-8FCD-0DC2E53DEF78}"/>
              </a:ext>
            </a:extLst>
          </p:cNvPr>
          <p:cNvSpPr txBox="1"/>
          <p:nvPr/>
        </p:nvSpPr>
        <p:spPr>
          <a:xfrm>
            <a:off x="3969919" y="1745328"/>
            <a:ext cx="950823" cy="234360"/>
          </a:xfrm>
          <a:prstGeom prst="rect">
            <a:avLst/>
          </a:prstGeom>
          <a:noFill/>
        </p:spPr>
        <p:txBody>
          <a:bodyPr wrap="square" rtlCol="0">
            <a:spAutoFit/>
          </a:bodyPr>
          <a:lstStyle/>
          <a:p>
            <a:r>
              <a:rPr lang="en-GB" sz="923" dirty="0">
                <a:solidFill>
                  <a:srgbClr val="E02910"/>
                </a:solidFill>
                <a:latin typeface="Arial"/>
              </a:rPr>
              <a:t>TANSAT/-2</a:t>
            </a:r>
            <a:endParaRPr lang="en-US" sz="923" dirty="0">
              <a:solidFill>
                <a:srgbClr val="E02910"/>
              </a:solidFill>
              <a:latin typeface="Arial"/>
            </a:endParaRPr>
          </a:p>
        </p:txBody>
      </p:sp>
      <p:sp>
        <p:nvSpPr>
          <p:cNvPr id="69" name="TextBox 68">
            <a:extLst>
              <a:ext uri="{FF2B5EF4-FFF2-40B4-BE49-F238E27FC236}">
                <a16:creationId xmlns:a16="http://schemas.microsoft.com/office/drawing/2014/main" id="{C262C1CB-65F2-E94F-B2E3-735F089BC2AE}"/>
              </a:ext>
            </a:extLst>
          </p:cNvPr>
          <p:cNvSpPr txBox="1"/>
          <p:nvPr/>
        </p:nvSpPr>
        <p:spPr>
          <a:xfrm>
            <a:off x="3908231" y="4043614"/>
            <a:ext cx="1128614" cy="262829"/>
          </a:xfrm>
          <a:prstGeom prst="rect">
            <a:avLst/>
          </a:prstGeom>
          <a:noFill/>
        </p:spPr>
        <p:txBody>
          <a:bodyPr wrap="square" rtlCol="0">
            <a:spAutoFit/>
          </a:bodyPr>
          <a:lstStyle/>
          <a:p>
            <a:r>
              <a:rPr lang="en-GB" sz="1108" dirty="0">
                <a:solidFill>
                  <a:srgbClr val="00339B"/>
                </a:solidFill>
                <a:latin typeface="Arial"/>
              </a:rPr>
              <a:t>CHE</a:t>
            </a:r>
            <a:endParaRPr lang="en-US" sz="1108" dirty="0">
              <a:solidFill>
                <a:srgbClr val="00339B"/>
              </a:solidFill>
              <a:latin typeface="Arial"/>
            </a:endParaRPr>
          </a:p>
        </p:txBody>
      </p:sp>
      <p:sp>
        <p:nvSpPr>
          <p:cNvPr id="70" name="TextBox 69">
            <a:extLst>
              <a:ext uri="{FF2B5EF4-FFF2-40B4-BE49-F238E27FC236}">
                <a16:creationId xmlns:a16="http://schemas.microsoft.com/office/drawing/2014/main" id="{F0CF3A2C-3A22-2041-87B2-62EE071EF090}"/>
              </a:ext>
            </a:extLst>
          </p:cNvPr>
          <p:cNvSpPr txBox="1"/>
          <p:nvPr/>
        </p:nvSpPr>
        <p:spPr>
          <a:xfrm>
            <a:off x="4780062" y="4227126"/>
            <a:ext cx="1200091" cy="262829"/>
          </a:xfrm>
          <a:prstGeom prst="rect">
            <a:avLst/>
          </a:prstGeom>
          <a:noFill/>
        </p:spPr>
        <p:txBody>
          <a:bodyPr wrap="square" rtlCol="0">
            <a:spAutoFit/>
          </a:bodyPr>
          <a:lstStyle/>
          <a:p>
            <a:r>
              <a:rPr lang="en-GB" sz="1108" dirty="0">
                <a:solidFill>
                  <a:srgbClr val="00339B"/>
                </a:solidFill>
                <a:latin typeface="Arial"/>
              </a:rPr>
              <a:t>VERIFY</a:t>
            </a:r>
          </a:p>
        </p:txBody>
      </p:sp>
      <p:sp>
        <p:nvSpPr>
          <p:cNvPr id="71" name="TextBox 70">
            <a:extLst>
              <a:ext uri="{FF2B5EF4-FFF2-40B4-BE49-F238E27FC236}">
                <a16:creationId xmlns:a16="http://schemas.microsoft.com/office/drawing/2014/main" id="{0885875B-8B95-F243-A06E-C2DF6BFC7F50}"/>
              </a:ext>
            </a:extLst>
          </p:cNvPr>
          <p:cNvSpPr txBox="1"/>
          <p:nvPr/>
        </p:nvSpPr>
        <p:spPr>
          <a:xfrm>
            <a:off x="5767307" y="4274050"/>
            <a:ext cx="2148816" cy="262829"/>
          </a:xfrm>
          <a:prstGeom prst="rect">
            <a:avLst/>
          </a:prstGeom>
          <a:noFill/>
        </p:spPr>
        <p:txBody>
          <a:bodyPr wrap="square" rtlCol="0">
            <a:spAutoFit/>
          </a:bodyPr>
          <a:lstStyle/>
          <a:p>
            <a:r>
              <a:rPr lang="en-GB" sz="1108" dirty="0">
                <a:solidFill>
                  <a:srgbClr val="00339B"/>
                </a:solidFill>
                <a:latin typeface="Arial"/>
              </a:rPr>
              <a:t>SPACE-5-EO-2019</a:t>
            </a:r>
            <a:endParaRPr lang="en-US" sz="1108" dirty="0">
              <a:solidFill>
                <a:srgbClr val="00339B"/>
              </a:solidFill>
              <a:latin typeface="Arial"/>
            </a:endParaRPr>
          </a:p>
        </p:txBody>
      </p:sp>
      <p:sp>
        <p:nvSpPr>
          <p:cNvPr id="52" name="TextBox 51">
            <a:extLst>
              <a:ext uri="{FF2B5EF4-FFF2-40B4-BE49-F238E27FC236}">
                <a16:creationId xmlns:a16="http://schemas.microsoft.com/office/drawing/2014/main" id="{475C4B3F-CE39-8344-8A4A-E133B5A01663}"/>
              </a:ext>
            </a:extLst>
          </p:cNvPr>
          <p:cNvSpPr txBox="1"/>
          <p:nvPr/>
        </p:nvSpPr>
        <p:spPr>
          <a:xfrm>
            <a:off x="2653189" y="5093514"/>
            <a:ext cx="917543" cy="944489"/>
          </a:xfrm>
          <a:prstGeom prst="rect">
            <a:avLst/>
          </a:prstGeom>
          <a:solidFill>
            <a:schemeClr val="bg1"/>
          </a:solidFill>
          <a:ln w="19050">
            <a:solidFill>
              <a:srgbClr val="00339B"/>
            </a:solidFill>
          </a:ln>
        </p:spPr>
        <p:txBody>
          <a:bodyPr wrap="square" rtlCol="0">
            <a:spAutoFit/>
          </a:bodyPr>
          <a:lstStyle/>
          <a:p>
            <a:r>
              <a:rPr lang="en-GB" sz="923" dirty="0">
                <a:solidFill>
                  <a:srgbClr val="00339B"/>
                </a:solidFill>
                <a:latin typeface="Arial"/>
              </a:rPr>
              <a:t>Definition of  system components,  spatial temporal scales</a:t>
            </a:r>
            <a:endParaRPr lang="en-US" sz="923" dirty="0">
              <a:solidFill>
                <a:srgbClr val="00339B"/>
              </a:solidFill>
              <a:latin typeface="Arial"/>
            </a:endParaRPr>
          </a:p>
        </p:txBody>
      </p:sp>
      <p:sp>
        <p:nvSpPr>
          <p:cNvPr id="58" name="TextBox 57">
            <a:extLst>
              <a:ext uri="{FF2B5EF4-FFF2-40B4-BE49-F238E27FC236}">
                <a16:creationId xmlns:a16="http://schemas.microsoft.com/office/drawing/2014/main" id="{5BBAF7E0-D6F6-F248-BCD4-56389BF547AA}"/>
              </a:ext>
            </a:extLst>
          </p:cNvPr>
          <p:cNvSpPr txBox="1"/>
          <p:nvPr/>
        </p:nvSpPr>
        <p:spPr>
          <a:xfrm>
            <a:off x="3834338" y="5123664"/>
            <a:ext cx="910491" cy="802464"/>
          </a:xfrm>
          <a:prstGeom prst="rect">
            <a:avLst/>
          </a:prstGeom>
          <a:solidFill>
            <a:schemeClr val="bg1"/>
          </a:solidFill>
          <a:ln w="19050">
            <a:solidFill>
              <a:srgbClr val="00339B"/>
            </a:solidFill>
          </a:ln>
        </p:spPr>
        <p:txBody>
          <a:bodyPr wrap="square" rtlCol="0">
            <a:spAutoFit/>
          </a:bodyPr>
          <a:lstStyle/>
          <a:p>
            <a:r>
              <a:rPr lang="en-GB" sz="923" dirty="0">
                <a:solidFill>
                  <a:srgbClr val="00339B"/>
                </a:solidFill>
                <a:latin typeface="Arial"/>
              </a:rPr>
              <a:t>Early Prototype, country / region emissions</a:t>
            </a:r>
            <a:endParaRPr lang="en-US" sz="923" dirty="0">
              <a:solidFill>
                <a:srgbClr val="00339B"/>
              </a:solidFill>
              <a:latin typeface="Arial"/>
            </a:endParaRPr>
          </a:p>
        </p:txBody>
      </p:sp>
      <p:sp>
        <p:nvSpPr>
          <p:cNvPr id="77" name="TextBox 76">
            <a:extLst>
              <a:ext uri="{FF2B5EF4-FFF2-40B4-BE49-F238E27FC236}">
                <a16:creationId xmlns:a16="http://schemas.microsoft.com/office/drawing/2014/main" id="{9A1793CC-E890-E849-AC30-02668FAD5274}"/>
              </a:ext>
            </a:extLst>
          </p:cNvPr>
          <p:cNvSpPr txBox="1"/>
          <p:nvPr/>
        </p:nvSpPr>
        <p:spPr>
          <a:xfrm>
            <a:off x="1548538" y="5595351"/>
            <a:ext cx="931598" cy="518412"/>
          </a:xfrm>
          <a:prstGeom prst="rect">
            <a:avLst/>
          </a:prstGeom>
          <a:solidFill>
            <a:schemeClr val="bg1"/>
          </a:solidFill>
          <a:ln w="19050">
            <a:solidFill>
              <a:srgbClr val="00339B"/>
            </a:solidFill>
          </a:ln>
        </p:spPr>
        <p:txBody>
          <a:bodyPr wrap="square" rtlCol="0">
            <a:spAutoFit/>
          </a:bodyPr>
          <a:lstStyle/>
          <a:p>
            <a:r>
              <a:rPr lang="en-GB" sz="923" dirty="0">
                <a:solidFill>
                  <a:srgbClr val="00339B"/>
                </a:solidFill>
                <a:latin typeface="Arial"/>
              </a:rPr>
              <a:t>In-situ network design</a:t>
            </a:r>
            <a:endParaRPr lang="en-US" sz="923" dirty="0">
              <a:solidFill>
                <a:srgbClr val="00339B"/>
              </a:solidFill>
              <a:latin typeface="Arial"/>
            </a:endParaRPr>
          </a:p>
        </p:txBody>
      </p:sp>
      <p:cxnSp>
        <p:nvCxnSpPr>
          <p:cNvPr id="91" name="Elbow Connector 90">
            <a:extLst>
              <a:ext uri="{FF2B5EF4-FFF2-40B4-BE49-F238E27FC236}">
                <a16:creationId xmlns:a16="http://schemas.microsoft.com/office/drawing/2014/main" id="{A88F0A26-82D5-7D48-950A-D39518B8F4B8}"/>
              </a:ext>
            </a:extLst>
          </p:cNvPr>
          <p:cNvCxnSpPr>
            <a:cxnSpLocks/>
            <a:stCxn id="56" idx="0"/>
          </p:cNvCxnSpPr>
          <p:nvPr/>
        </p:nvCxnSpPr>
        <p:spPr>
          <a:xfrm rot="5400000" flipH="1" flipV="1">
            <a:off x="6813051" y="4951197"/>
            <a:ext cx="400038" cy="4762"/>
          </a:xfrm>
          <a:prstGeom prst="bentConnector3">
            <a:avLst/>
          </a:prstGeom>
          <a:ln w="19050">
            <a:solidFill>
              <a:srgbClr val="00339B"/>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34D30BC3-51D6-0A46-B1CD-3DAE97F5E3A0}"/>
              </a:ext>
            </a:extLst>
          </p:cNvPr>
          <p:cNvSpPr txBox="1"/>
          <p:nvPr/>
        </p:nvSpPr>
        <p:spPr>
          <a:xfrm>
            <a:off x="7612218" y="4240112"/>
            <a:ext cx="1353269" cy="660502"/>
          </a:xfrm>
          <a:prstGeom prst="rect">
            <a:avLst/>
          </a:prstGeom>
          <a:noFill/>
        </p:spPr>
        <p:txBody>
          <a:bodyPr wrap="square" rtlCol="0">
            <a:spAutoFit/>
          </a:bodyPr>
          <a:lstStyle/>
          <a:p>
            <a:r>
              <a:rPr lang="en-GB" sz="1292" dirty="0">
                <a:solidFill>
                  <a:srgbClr val="00339B"/>
                </a:solidFill>
                <a:latin typeface="Arial"/>
              </a:rPr>
              <a:t>COPERNICUS</a:t>
            </a:r>
          </a:p>
          <a:p>
            <a:r>
              <a:rPr lang="en-GB" sz="1292" dirty="0">
                <a:solidFill>
                  <a:srgbClr val="00339B"/>
                </a:solidFill>
                <a:latin typeface="Arial"/>
              </a:rPr>
              <a:t>CO</a:t>
            </a:r>
            <a:r>
              <a:rPr lang="en-GB" sz="1292" baseline="-25000" dirty="0">
                <a:solidFill>
                  <a:srgbClr val="00339B"/>
                </a:solidFill>
                <a:latin typeface="Arial"/>
              </a:rPr>
              <a:t>2</a:t>
            </a:r>
            <a:r>
              <a:rPr lang="en-GB" sz="1292" dirty="0">
                <a:solidFill>
                  <a:srgbClr val="00339B"/>
                </a:solidFill>
                <a:latin typeface="Arial"/>
              </a:rPr>
              <a:t> SERVICE </a:t>
            </a:r>
          </a:p>
          <a:p>
            <a:r>
              <a:rPr lang="en-GB" sz="1108" dirty="0">
                <a:solidFill>
                  <a:srgbClr val="00339B"/>
                </a:solidFill>
                <a:latin typeface="Arial"/>
              </a:rPr>
              <a:t>                    </a:t>
            </a:r>
            <a:endParaRPr lang="en-US" sz="1108" dirty="0">
              <a:solidFill>
                <a:srgbClr val="00339B"/>
              </a:solidFill>
              <a:latin typeface="Arial"/>
            </a:endParaRPr>
          </a:p>
        </p:txBody>
      </p:sp>
      <p:sp>
        <p:nvSpPr>
          <p:cNvPr id="60" name="TextBox 59">
            <a:extLst>
              <a:ext uri="{FF2B5EF4-FFF2-40B4-BE49-F238E27FC236}">
                <a16:creationId xmlns:a16="http://schemas.microsoft.com/office/drawing/2014/main" id="{C2C40D4F-ACDB-A84B-BC36-FF262017E887}"/>
              </a:ext>
            </a:extLst>
          </p:cNvPr>
          <p:cNvSpPr txBox="1"/>
          <p:nvPr/>
        </p:nvSpPr>
        <p:spPr>
          <a:xfrm>
            <a:off x="7754100" y="5434560"/>
            <a:ext cx="986547" cy="376385"/>
          </a:xfrm>
          <a:prstGeom prst="rect">
            <a:avLst/>
          </a:prstGeom>
          <a:solidFill>
            <a:schemeClr val="bg1"/>
          </a:solidFill>
          <a:ln w="19050">
            <a:solidFill>
              <a:srgbClr val="00339B"/>
            </a:solidFill>
          </a:ln>
        </p:spPr>
        <p:txBody>
          <a:bodyPr wrap="square" rtlCol="0">
            <a:spAutoFit/>
          </a:bodyPr>
          <a:lstStyle/>
          <a:p>
            <a:r>
              <a:rPr lang="en-GB" sz="923" dirty="0">
                <a:solidFill>
                  <a:srgbClr val="00339B"/>
                </a:solidFill>
                <a:latin typeface="Arial"/>
              </a:rPr>
              <a:t>Operational system</a:t>
            </a:r>
            <a:endParaRPr lang="en-US" sz="923" dirty="0">
              <a:solidFill>
                <a:srgbClr val="00339B"/>
              </a:solidFill>
              <a:latin typeface="Arial"/>
            </a:endParaRPr>
          </a:p>
        </p:txBody>
      </p:sp>
      <p:cxnSp>
        <p:nvCxnSpPr>
          <p:cNvPr id="61" name="Elbow Connector 60">
            <a:extLst>
              <a:ext uri="{FF2B5EF4-FFF2-40B4-BE49-F238E27FC236}">
                <a16:creationId xmlns:a16="http://schemas.microsoft.com/office/drawing/2014/main" id="{75E9582C-C793-754E-BC88-7F15B5121CD5}"/>
              </a:ext>
            </a:extLst>
          </p:cNvPr>
          <p:cNvCxnSpPr>
            <a:cxnSpLocks/>
          </p:cNvCxnSpPr>
          <p:nvPr/>
        </p:nvCxnSpPr>
        <p:spPr>
          <a:xfrm rot="5400000" flipH="1" flipV="1">
            <a:off x="7784032" y="5097481"/>
            <a:ext cx="674153" cy="3"/>
          </a:xfrm>
          <a:prstGeom prst="bentConnector3">
            <a:avLst/>
          </a:prstGeom>
          <a:ln w="19050">
            <a:solidFill>
              <a:srgbClr val="00339B"/>
            </a:solidFill>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a:extLst>
              <a:ext uri="{FF2B5EF4-FFF2-40B4-BE49-F238E27FC236}">
                <a16:creationId xmlns:a16="http://schemas.microsoft.com/office/drawing/2014/main" id="{E656D378-B3F0-4747-96BA-C85B18118DB1}"/>
              </a:ext>
            </a:extLst>
          </p:cNvPr>
          <p:cNvCxnSpPr>
            <a:cxnSpLocks/>
          </p:cNvCxnSpPr>
          <p:nvPr/>
        </p:nvCxnSpPr>
        <p:spPr>
          <a:xfrm rot="16200000" flipV="1">
            <a:off x="3973798" y="4768536"/>
            <a:ext cx="562154" cy="172969"/>
          </a:xfrm>
          <a:prstGeom prst="bentConnector3">
            <a:avLst/>
          </a:prstGeom>
          <a:ln w="19050">
            <a:solidFill>
              <a:srgbClr val="00339B"/>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299FEAF-0995-0D4B-8523-6740F221509A}"/>
              </a:ext>
            </a:extLst>
          </p:cNvPr>
          <p:cNvCxnSpPr/>
          <p:nvPr/>
        </p:nvCxnSpPr>
        <p:spPr>
          <a:xfrm flipV="1">
            <a:off x="1817604" y="1707617"/>
            <a:ext cx="2955386"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F554C6C2-4367-F24B-8FCD-0DC2E53DEF78}"/>
              </a:ext>
            </a:extLst>
          </p:cNvPr>
          <p:cNvSpPr txBox="1"/>
          <p:nvPr/>
        </p:nvSpPr>
        <p:spPr>
          <a:xfrm>
            <a:off x="4730119" y="1588638"/>
            <a:ext cx="950823" cy="234360"/>
          </a:xfrm>
          <a:prstGeom prst="rect">
            <a:avLst/>
          </a:prstGeom>
          <a:noFill/>
        </p:spPr>
        <p:txBody>
          <a:bodyPr wrap="square" rtlCol="0">
            <a:spAutoFit/>
          </a:bodyPr>
          <a:lstStyle/>
          <a:p>
            <a:r>
              <a:rPr lang="en-GB" sz="923" dirty="0">
                <a:solidFill>
                  <a:srgbClr val="E02910"/>
                </a:solidFill>
                <a:latin typeface="Arial"/>
              </a:rPr>
              <a:t>FY-3D/-3G</a:t>
            </a:r>
            <a:endParaRPr lang="en-US" sz="923" dirty="0">
              <a:solidFill>
                <a:srgbClr val="E02910"/>
              </a:solidFill>
              <a:latin typeface="Arial"/>
            </a:endParaRPr>
          </a:p>
        </p:txBody>
      </p:sp>
      <p:sp>
        <p:nvSpPr>
          <p:cNvPr id="84" name="TextBox 83">
            <a:extLst>
              <a:ext uri="{FF2B5EF4-FFF2-40B4-BE49-F238E27FC236}">
                <a16:creationId xmlns:a16="http://schemas.microsoft.com/office/drawing/2014/main" id="{7754A7A2-10F9-D149-97DC-5E3601E374BE}"/>
              </a:ext>
            </a:extLst>
          </p:cNvPr>
          <p:cNvSpPr txBox="1"/>
          <p:nvPr/>
        </p:nvSpPr>
        <p:spPr>
          <a:xfrm>
            <a:off x="8191361" y="1310505"/>
            <a:ext cx="1262308" cy="376385"/>
          </a:xfrm>
          <a:prstGeom prst="rect">
            <a:avLst/>
          </a:prstGeom>
          <a:noFill/>
        </p:spPr>
        <p:txBody>
          <a:bodyPr wrap="square" rtlCol="0">
            <a:spAutoFit/>
          </a:bodyPr>
          <a:lstStyle/>
          <a:p>
            <a:r>
              <a:rPr lang="en-GB" sz="923" dirty="0">
                <a:solidFill>
                  <a:srgbClr val="E02910"/>
                </a:solidFill>
                <a:latin typeface="Arial"/>
              </a:rPr>
              <a:t>Chinese operational</a:t>
            </a:r>
          </a:p>
          <a:p>
            <a:r>
              <a:rPr lang="en-GB" sz="923" dirty="0">
                <a:solidFill>
                  <a:srgbClr val="E02910"/>
                </a:solidFill>
                <a:latin typeface="Arial"/>
              </a:rPr>
              <a:t>missions</a:t>
            </a:r>
            <a:endParaRPr lang="en-US" sz="923" dirty="0">
              <a:solidFill>
                <a:srgbClr val="E02910"/>
              </a:solidFill>
              <a:latin typeface="Arial"/>
            </a:endParaRPr>
          </a:p>
        </p:txBody>
      </p:sp>
      <p:sp>
        <p:nvSpPr>
          <p:cNvPr id="86" name="Title 1"/>
          <p:cNvSpPr txBox="1">
            <a:spLocks/>
          </p:cNvSpPr>
          <p:nvPr/>
        </p:nvSpPr>
        <p:spPr>
          <a:xfrm>
            <a:off x="281911" y="967504"/>
            <a:ext cx="6407934" cy="225062"/>
          </a:xfrm>
          <a:prstGeom prst="rect">
            <a:avLst/>
          </a:prstGeom>
        </p:spPr>
        <p:txBody>
          <a:bodyPr lIns="0" tIns="0" rIns="0" bIns="0"/>
          <a:lstStyle>
            <a:lvl1pPr algn="l" defTabSz="371475" rtl="0" eaLnBrk="1" latinLnBrk="0" hangingPunct="1">
              <a:lnSpc>
                <a:spcPts val="2275"/>
              </a:lnSpc>
              <a:spcBef>
                <a:spcPct val="0"/>
              </a:spcBef>
              <a:buNone/>
              <a:defRPr sz="1950" kern="1200">
                <a:solidFill>
                  <a:srgbClr val="839DB2"/>
                </a:solidFill>
                <a:latin typeface="+mj-lt"/>
                <a:ea typeface="+mj-ea"/>
                <a:cs typeface="+mj-cs"/>
              </a:defRPr>
            </a:lvl1pPr>
          </a:lstStyle>
          <a:p>
            <a:r>
              <a:rPr lang="en-US" sz="1477" dirty="0">
                <a:solidFill>
                  <a:schemeClr val="tx1"/>
                </a:solidFill>
              </a:rPr>
              <a:t>SPACE COMPONENT </a:t>
            </a:r>
          </a:p>
        </p:txBody>
      </p:sp>
      <p:sp>
        <p:nvSpPr>
          <p:cNvPr id="76" name="Title 1"/>
          <p:cNvSpPr txBox="1">
            <a:spLocks/>
          </p:cNvSpPr>
          <p:nvPr/>
        </p:nvSpPr>
        <p:spPr>
          <a:xfrm>
            <a:off x="316974" y="3836302"/>
            <a:ext cx="6407934" cy="225062"/>
          </a:xfrm>
          <a:prstGeom prst="rect">
            <a:avLst/>
          </a:prstGeom>
        </p:spPr>
        <p:txBody>
          <a:bodyPr lIns="0" tIns="0" rIns="0" bIns="0"/>
          <a:lstStyle>
            <a:lvl1pPr algn="l" defTabSz="371475" rtl="0" eaLnBrk="1" latinLnBrk="0" hangingPunct="1">
              <a:lnSpc>
                <a:spcPts val="2275"/>
              </a:lnSpc>
              <a:spcBef>
                <a:spcPct val="0"/>
              </a:spcBef>
              <a:buNone/>
              <a:defRPr sz="1950" kern="1200">
                <a:solidFill>
                  <a:srgbClr val="839DB2"/>
                </a:solidFill>
                <a:latin typeface="+mj-lt"/>
                <a:ea typeface="+mj-ea"/>
                <a:cs typeface="+mj-cs"/>
              </a:defRPr>
            </a:lvl1pPr>
          </a:lstStyle>
          <a:p>
            <a:r>
              <a:rPr lang="en-US" sz="1477" dirty="0">
                <a:solidFill>
                  <a:schemeClr val="tx1"/>
                </a:solidFill>
              </a:rPr>
              <a:t>SERVICE COMPONENT </a:t>
            </a:r>
          </a:p>
        </p:txBody>
      </p:sp>
      <p:cxnSp>
        <p:nvCxnSpPr>
          <p:cNvPr id="87" name="Straight Connector 86">
            <a:extLst>
              <a:ext uri="{FF2B5EF4-FFF2-40B4-BE49-F238E27FC236}">
                <a16:creationId xmlns:a16="http://schemas.microsoft.com/office/drawing/2014/main" id="{F299FEAF-0995-0D4B-8523-6740F221509A}"/>
              </a:ext>
            </a:extLst>
          </p:cNvPr>
          <p:cNvCxnSpPr/>
          <p:nvPr/>
        </p:nvCxnSpPr>
        <p:spPr>
          <a:xfrm>
            <a:off x="3852933" y="1382557"/>
            <a:ext cx="2215566"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F554C6C2-4367-F24B-8FCD-0DC2E53DEF78}"/>
              </a:ext>
            </a:extLst>
          </p:cNvPr>
          <p:cNvSpPr txBox="1"/>
          <p:nvPr/>
        </p:nvSpPr>
        <p:spPr>
          <a:xfrm>
            <a:off x="5147499" y="1421429"/>
            <a:ext cx="565541" cy="234360"/>
          </a:xfrm>
          <a:prstGeom prst="rect">
            <a:avLst/>
          </a:prstGeom>
          <a:noFill/>
        </p:spPr>
        <p:txBody>
          <a:bodyPr wrap="square" rtlCol="0">
            <a:spAutoFit/>
          </a:bodyPr>
          <a:lstStyle/>
          <a:p>
            <a:r>
              <a:rPr lang="en-GB" sz="923" dirty="0">
                <a:solidFill>
                  <a:srgbClr val="E02910"/>
                </a:solidFill>
                <a:latin typeface="Arial"/>
              </a:rPr>
              <a:t>GF-5</a:t>
            </a:r>
          </a:p>
        </p:txBody>
      </p:sp>
      <p:sp>
        <p:nvSpPr>
          <p:cNvPr id="89" name="TextBox 88">
            <a:extLst>
              <a:ext uri="{FF2B5EF4-FFF2-40B4-BE49-F238E27FC236}">
                <a16:creationId xmlns:a16="http://schemas.microsoft.com/office/drawing/2014/main" id="{F554C6C2-4367-F24B-8FCD-0DC2E53DEF78}"/>
              </a:ext>
            </a:extLst>
          </p:cNvPr>
          <p:cNvSpPr txBox="1"/>
          <p:nvPr/>
        </p:nvSpPr>
        <p:spPr>
          <a:xfrm>
            <a:off x="6047210" y="1260820"/>
            <a:ext cx="1265430" cy="234360"/>
          </a:xfrm>
          <a:prstGeom prst="rect">
            <a:avLst/>
          </a:prstGeom>
          <a:noFill/>
        </p:spPr>
        <p:txBody>
          <a:bodyPr wrap="square" rtlCol="0">
            <a:spAutoFit/>
          </a:bodyPr>
          <a:lstStyle/>
          <a:p>
            <a:r>
              <a:rPr lang="en-GB" sz="923" dirty="0">
                <a:solidFill>
                  <a:srgbClr val="E02910"/>
                </a:solidFill>
                <a:latin typeface="Arial"/>
              </a:rPr>
              <a:t>AEMS</a:t>
            </a:r>
            <a:endParaRPr lang="en-US" sz="923" dirty="0">
              <a:solidFill>
                <a:srgbClr val="E02910"/>
              </a:solidFill>
              <a:latin typeface="Arial"/>
            </a:endParaRPr>
          </a:p>
        </p:txBody>
      </p:sp>
      <p:cxnSp>
        <p:nvCxnSpPr>
          <p:cNvPr id="90" name="Straight Connector 89">
            <a:extLst>
              <a:ext uri="{FF2B5EF4-FFF2-40B4-BE49-F238E27FC236}">
                <a16:creationId xmlns:a16="http://schemas.microsoft.com/office/drawing/2014/main" id="{D156543A-C591-4442-90DA-39152B3F76ED}"/>
              </a:ext>
            </a:extLst>
          </p:cNvPr>
          <p:cNvCxnSpPr>
            <a:cxnSpLocks/>
          </p:cNvCxnSpPr>
          <p:nvPr/>
        </p:nvCxnSpPr>
        <p:spPr>
          <a:xfrm>
            <a:off x="5550926" y="1709698"/>
            <a:ext cx="2088293"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299FEAF-0995-0D4B-8523-6740F221509A}"/>
              </a:ext>
            </a:extLst>
          </p:cNvPr>
          <p:cNvCxnSpPr/>
          <p:nvPr/>
        </p:nvCxnSpPr>
        <p:spPr>
          <a:xfrm>
            <a:off x="4239673" y="3092927"/>
            <a:ext cx="2440251" cy="5669"/>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73A28AB3-88C9-AF47-B329-8568FC7DBDF5}"/>
              </a:ext>
            </a:extLst>
          </p:cNvPr>
          <p:cNvSpPr txBox="1"/>
          <p:nvPr/>
        </p:nvSpPr>
        <p:spPr>
          <a:xfrm>
            <a:off x="6057634" y="2643222"/>
            <a:ext cx="1091995" cy="234360"/>
          </a:xfrm>
          <a:prstGeom prst="rect">
            <a:avLst/>
          </a:prstGeom>
          <a:noFill/>
        </p:spPr>
        <p:txBody>
          <a:bodyPr wrap="square" rtlCol="0">
            <a:spAutoFit/>
          </a:bodyPr>
          <a:lstStyle/>
          <a:p>
            <a:r>
              <a:rPr lang="en-GB" sz="923" dirty="0">
                <a:solidFill>
                  <a:schemeClr val="accent5"/>
                </a:solidFill>
                <a:latin typeface="Arial"/>
              </a:rPr>
              <a:t>GEOCARB?</a:t>
            </a:r>
            <a:endParaRPr lang="en-US" sz="923" dirty="0">
              <a:solidFill>
                <a:schemeClr val="accent5"/>
              </a:solidFill>
              <a:latin typeface="Arial"/>
            </a:endParaRPr>
          </a:p>
        </p:txBody>
      </p:sp>
      <p:sp>
        <p:nvSpPr>
          <p:cNvPr id="6" name="TextBox 5">
            <a:extLst>
              <a:ext uri="{FF2B5EF4-FFF2-40B4-BE49-F238E27FC236}">
                <a16:creationId xmlns:a16="http://schemas.microsoft.com/office/drawing/2014/main" id="{336F961E-B69C-2B48-B6F5-77D20F94B765}"/>
              </a:ext>
            </a:extLst>
          </p:cNvPr>
          <p:cNvSpPr txBox="1"/>
          <p:nvPr/>
        </p:nvSpPr>
        <p:spPr>
          <a:xfrm>
            <a:off x="5410201" y="773780"/>
            <a:ext cx="1107996" cy="291170"/>
          </a:xfrm>
          <a:prstGeom prst="rect">
            <a:avLst/>
          </a:prstGeom>
          <a:solidFill>
            <a:srgbClr val="92D050"/>
          </a:solidFill>
        </p:spPr>
        <p:txBody>
          <a:bodyPr wrap="none" rtlCol="0">
            <a:spAutoFit/>
          </a:bodyPr>
          <a:lstStyle/>
          <a:p>
            <a:r>
              <a:rPr lang="en-US" sz="1292" dirty="0">
                <a:latin typeface="Arial" panose="020B0604020202020204" pitchFamily="34" charset="0"/>
                <a:cs typeface="Arial" panose="020B0604020202020204" pitchFamily="34" charset="0"/>
              </a:rPr>
              <a:t>RESEARCH</a:t>
            </a:r>
          </a:p>
        </p:txBody>
      </p:sp>
      <p:cxnSp>
        <p:nvCxnSpPr>
          <p:cNvPr id="95" name="Straight Connector 94">
            <a:extLst>
              <a:ext uri="{FF2B5EF4-FFF2-40B4-BE49-F238E27FC236}">
                <a16:creationId xmlns:a16="http://schemas.microsoft.com/office/drawing/2014/main" id="{7C3486C3-49E3-9D4F-B6DA-9F2AA6450CA5}"/>
              </a:ext>
            </a:extLst>
          </p:cNvPr>
          <p:cNvCxnSpPr/>
          <p:nvPr/>
        </p:nvCxnSpPr>
        <p:spPr>
          <a:xfrm>
            <a:off x="4432856" y="2791417"/>
            <a:ext cx="1647484" cy="0"/>
          </a:xfrm>
          <a:prstGeom prst="line">
            <a:avLst/>
          </a:prstGeom>
          <a:ln w="76200">
            <a:solidFill>
              <a:srgbClr val="92D050"/>
            </a:solidFill>
            <a:prstDash val="sys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B28D745-7EE7-3049-A265-D68016A7D8EC}"/>
              </a:ext>
            </a:extLst>
          </p:cNvPr>
          <p:cNvPicPr>
            <a:picLocks/>
          </p:cNvPicPr>
          <p:nvPr/>
        </p:nvPicPr>
        <p:blipFill>
          <a:blip r:embed="rId3"/>
          <a:stretch>
            <a:fillRect/>
          </a:stretch>
        </p:blipFill>
        <p:spPr>
          <a:xfrm>
            <a:off x="872464" y="3011402"/>
            <a:ext cx="332308" cy="199385"/>
          </a:xfrm>
          <a:prstGeom prst="rect">
            <a:avLst/>
          </a:prstGeom>
          <a:ln>
            <a:solidFill>
              <a:schemeClr val="tx1"/>
            </a:solidFill>
          </a:ln>
        </p:spPr>
      </p:pic>
      <p:pic>
        <p:nvPicPr>
          <p:cNvPr id="9" name="Picture 8">
            <a:extLst>
              <a:ext uri="{FF2B5EF4-FFF2-40B4-BE49-F238E27FC236}">
                <a16:creationId xmlns:a16="http://schemas.microsoft.com/office/drawing/2014/main" id="{D59BEFFD-DC2D-0E49-8D67-CF4C089AB857}"/>
              </a:ext>
            </a:extLst>
          </p:cNvPr>
          <p:cNvPicPr>
            <a:picLocks/>
          </p:cNvPicPr>
          <p:nvPr/>
        </p:nvPicPr>
        <p:blipFill>
          <a:blip r:embed="rId4"/>
          <a:stretch>
            <a:fillRect/>
          </a:stretch>
        </p:blipFill>
        <p:spPr>
          <a:xfrm>
            <a:off x="872464" y="2534656"/>
            <a:ext cx="332308" cy="199385"/>
          </a:xfrm>
          <a:prstGeom prst="rect">
            <a:avLst/>
          </a:prstGeom>
          <a:ln>
            <a:solidFill>
              <a:schemeClr val="tx1"/>
            </a:solidFill>
          </a:ln>
        </p:spPr>
      </p:pic>
      <p:sp>
        <p:nvSpPr>
          <p:cNvPr id="97" name="TextBox 96">
            <a:extLst>
              <a:ext uri="{FF2B5EF4-FFF2-40B4-BE49-F238E27FC236}">
                <a16:creationId xmlns:a16="http://schemas.microsoft.com/office/drawing/2014/main" id="{F71C6AE2-051F-8D46-AE7B-E9B65D15F060}"/>
              </a:ext>
            </a:extLst>
          </p:cNvPr>
          <p:cNvSpPr txBox="1"/>
          <p:nvPr/>
        </p:nvSpPr>
        <p:spPr>
          <a:xfrm>
            <a:off x="6583008" y="773362"/>
            <a:ext cx="1271502" cy="291170"/>
          </a:xfrm>
          <a:prstGeom prst="rect">
            <a:avLst/>
          </a:prstGeom>
          <a:solidFill>
            <a:srgbClr val="FAC090"/>
          </a:solidFill>
        </p:spPr>
        <p:txBody>
          <a:bodyPr wrap="none" rtlCol="0">
            <a:spAutoFit/>
          </a:bodyPr>
          <a:lstStyle/>
          <a:p>
            <a:r>
              <a:rPr lang="en-US" sz="1292" dirty="0">
                <a:latin typeface="Arial" panose="020B0604020202020204" pitchFamily="34" charset="0"/>
                <a:cs typeface="Arial" panose="020B0604020202020204" pitchFamily="34" charset="0"/>
              </a:rPr>
              <a:t>OPERATIONS</a:t>
            </a:r>
          </a:p>
        </p:txBody>
      </p:sp>
      <p:pic>
        <p:nvPicPr>
          <p:cNvPr id="10" name="Picture 9">
            <a:extLst>
              <a:ext uri="{FF2B5EF4-FFF2-40B4-BE49-F238E27FC236}">
                <a16:creationId xmlns:a16="http://schemas.microsoft.com/office/drawing/2014/main" id="{91A1F9E5-F6E8-5647-8A20-854F55B86506}"/>
              </a:ext>
            </a:extLst>
          </p:cNvPr>
          <p:cNvPicPr>
            <a:picLocks/>
          </p:cNvPicPr>
          <p:nvPr/>
        </p:nvPicPr>
        <p:blipFill>
          <a:blip r:embed="rId5"/>
          <a:stretch>
            <a:fillRect/>
          </a:stretch>
        </p:blipFill>
        <p:spPr>
          <a:xfrm>
            <a:off x="872464" y="1520249"/>
            <a:ext cx="332308" cy="199743"/>
          </a:xfrm>
          <a:prstGeom prst="rect">
            <a:avLst/>
          </a:prstGeom>
          <a:ln>
            <a:solidFill>
              <a:schemeClr val="tx1"/>
            </a:solidFill>
          </a:ln>
        </p:spPr>
      </p:pic>
      <p:pic>
        <p:nvPicPr>
          <p:cNvPr id="12" name="Picture 11">
            <a:extLst>
              <a:ext uri="{FF2B5EF4-FFF2-40B4-BE49-F238E27FC236}">
                <a16:creationId xmlns:a16="http://schemas.microsoft.com/office/drawing/2014/main" id="{020D794C-7743-8141-824A-C67013557217}"/>
              </a:ext>
            </a:extLst>
          </p:cNvPr>
          <p:cNvPicPr>
            <a:picLocks/>
          </p:cNvPicPr>
          <p:nvPr/>
        </p:nvPicPr>
        <p:blipFill>
          <a:blip r:embed="rId6"/>
          <a:stretch>
            <a:fillRect/>
          </a:stretch>
        </p:blipFill>
        <p:spPr>
          <a:xfrm>
            <a:off x="872464" y="2070316"/>
            <a:ext cx="332308" cy="199385"/>
          </a:xfrm>
          <a:prstGeom prst="rect">
            <a:avLst/>
          </a:prstGeom>
          <a:ln>
            <a:solidFill>
              <a:schemeClr val="tx1"/>
            </a:solidFill>
          </a:ln>
        </p:spPr>
      </p:pic>
      <p:cxnSp>
        <p:nvCxnSpPr>
          <p:cNvPr id="98" name="Straight Connector 97">
            <a:extLst>
              <a:ext uri="{FF2B5EF4-FFF2-40B4-BE49-F238E27FC236}">
                <a16:creationId xmlns:a16="http://schemas.microsoft.com/office/drawing/2014/main" id="{897BCD8A-8A29-FD42-AF00-C544DE2CF31C}"/>
              </a:ext>
            </a:extLst>
          </p:cNvPr>
          <p:cNvCxnSpPr>
            <a:cxnSpLocks/>
          </p:cNvCxnSpPr>
          <p:nvPr/>
        </p:nvCxnSpPr>
        <p:spPr>
          <a:xfrm>
            <a:off x="7015117" y="1846382"/>
            <a:ext cx="1683409" cy="0"/>
          </a:xfrm>
          <a:prstGeom prst="line">
            <a:avLst/>
          </a:prstGeom>
          <a:ln w="76200">
            <a:solidFill>
              <a:srgbClr val="FAC09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434A1A-616D-7D49-8E22-CF7C8A938DD7}"/>
              </a:ext>
            </a:extLst>
          </p:cNvPr>
          <p:cNvCxnSpPr>
            <a:cxnSpLocks/>
          </p:cNvCxnSpPr>
          <p:nvPr/>
        </p:nvCxnSpPr>
        <p:spPr>
          <a:xfrm>
            <a:off x="7422912" y="3351523"/>
            <a:ext cx="874517" cy="0"/>
          </a:xfrm>
          <a:prstGeom prst="line">
            <a:avLst/>
          </a:prstGeom>
          <a:ln w="76200">
            <a:solidFill>
              <a:srgbClr val="FAC09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3C11D35-2B90-DE42-9657-EC367252BFE9}"/>
              </a:ext>
            </a:extLst>
          </p:cNvPr>
          <p:cNvCxnSpPr>
            <a:cxnSpLocks/>
          </p:cNvCxnSpPr>
          <p:nvPr/>
        </p:nvCxnSpPr>
        <p:spPr>
          <a:xfrm>
            <a:off x="7754104" y="3214779"/>
            <a:ext cx="874517" cy="0"/>
          </a:xfrm>
          <a:prstGeom prst="line">
            <a:avLst/>
          </a:prstGeom>
          <a:ln w="76200">
            <a:solidFill>
              <a:srgbClr val="FAC09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BD63B96-8366-4C44-99FA-831FBA02C608}"/>
              </a:ext>
            </a:extLst>
          </p:cNvPr>
          <p:cNvCxnSpPr>
            <a:cxnSpLocks/>
          </p:cNvCxnSpPr>
          <p:nvPr/>
        </p:nvCxnSpPr>
        <p:spPr>
          <a:xfrm>
            <a:off x="8039294" y="3071530"/>
            <a:ext cx="874517" cy="0"/>
          </a:xfrm>
          <a:prstGeom prst="line">
            <a:avLst/>
          </a:prstGeom>
          <a:ln w="76200">
            <a:solidFill>
              <a:srgbClr val="FAC09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F122CBB-9733-ED45-95A7-0BF63C2528A6}"/>
              </a:ext>
            </a:extLst>
          </p:cNvPr>
          <p:cNvCxnSpPr/>
          <p:nvPr/>
        </p:nvCxnSpPr>
        <p:spPr>
          <a:xfrm>
            <a:off x="1454517" y="4162730"/>
            <a:ext cx="2440251"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81F49F1-1DC6-094E-95C6-D818C4B4A56A}"/>
              </a:ext>
            </a:extLst>
          </p:cNvPr>
          <p:cNvCxnSpPr>
            <a:cxnSpLocks/>
          </p:cNvCxnSpPr>
          <p:nvPr/>
        </p:nvCxnSpPr>
        <p:spPr>
          <a:xfrm>
            <a:off x="1799422" y="4353660"/>
            <a:ext cx="2980639"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4FD51BF-13C6-B349-8E2C-95AB51303A32}"/>
              </a:ext>
            </a:extLst>
          </p:cNvPr>
          <p:cNvCxnSpPr>
            <a:cxnSpLocks/>
          </p:cNvCxnSpPr>
          <p:nvPr/>
        </p:nvCxnSpPr>
        <p:spPr>
          <a:xfrm>
            <a:off x="3766279" y="4538921"/>
            <a:ext cx="2980639"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EB9D0BB-F100-FA46-BE57-4D7B23BF5DAB}"/>
              </a:ext>
            </a:extLst>
          </p:cNvPr>
          <p:cNvSpPr txBox="1"/>
          <p:nvPr/>
        </p:nvSpPr>
        <p:spPr>
          <a:xfrm>
            <a:off x="738554" y="1260820"/>
            <a:ext cx="554960" cy="262829"/>
          </a:xfrm>
          <a:prstGeom prst="rect">
            <a:avLst/>
          </a:prstGeom>
          <a:noFill/>
        </p:spPr>
        <p:txBody>
          <a:bodyPr wrap="none" rtlCol="0">
            <a:spAutoFit/>
          </a:bodyPr>
          <a:lstStyle/>
          <a:p>
            <a:r>
              <a:rPr lang="en-US" sz="1108" dirty="0">
                <a:solidFill>
                  <a:srgbClr val="E02910"/>
                </a:solidFill>
                <a:latin typeface="Arial" panose="020B0604020202020204" pitchFamily="34" charset="0"/>
                <a:cs typeface="Arial" panose="020B0604020202020204" pitchFamily="34" charset="0"/>
              </a:rPr>
              <a:t>China</a:t>
            </a:r>
          </a:p>
        </p:txBody>
      </p:sp>
      <p:sp>
        <p:nvSpPr>
          <p:cNvPr id="105" name="TextBox 104">
            <a:extLst>
              <a:ext uri="{FF2B5EF4-FFF2-40B4-BE49-F238E27FC236}">
                <a16:creationId xmlns:a16="http://schemas.microsoft.com/office/drawing/2014/main" id="{1EE098D8-B153-694A-B295-61282C62CD22}"/>
              </a:ext>
            </a:extLst>
          </p:cNvPr>
          <p:cNvSpPr txBox="1"/>
          <p:nvPr/>
        </p:nvSpPr>
        <p:spPr>
          <a:xfrm>
            <a:off x="755848" y="1821888"/>
            <a:ext cx="569387" cy="262829"/>
          </a:xfrm>
          <a:prstGeom prst="rect">
            <a:avLst/>
          </a:prstGeom>
          <a:noFill/>
        </p:spPr>
        <p:txBody>
          <a:bodyPr wrap="none" rtlCol="0">
            <a:spAutoFit/>
          </a:bodyPr>
          <a:lstStyle/>
          <a:p>
            <a:r>
              <a:rPr lang="en-US" sz="1108" dirty="0">
                <a:solidFill>
                  <a:srgbClr val="7030A0"/>
                </a:solidFill>
                <a:latin typeface="Arial" panose="020B0604020202020204" pitchFamily="34" charset="0"/>
                <a:cs typeface="Arial" panose="020B0604020202020204" pitchFamily="34" charset="0"/>
              </a:rPr>
              <a:t>Japan</a:t>
            </a:r>
          </a:p>
        </p:txBody>
      </p:sp>
      <p:sp>
        <p:nvSpPr>
          <p:cNvPr id="106" name="TextBox 105">
            <a:extLst>
              <a:ext uri="{FF2B5EF4-FFF2-40B4-BE49-F238E27FC236}">
                <a16:creationId xmlns:a16="http://schemas.microsoft.com/office/drawing/2014/main" id="{84798DCB-F26D-9941-8F05-6821311A31BD}"/>
              </a:ext>
            </a:extLst>
          </p:cNvPr>
          <p:cNvSpPr txBox="1"/>
          <p:nvPr/>
        </p:nvSpPr>
        <p:spPr>
          <a:xfrm>
            <a:off x="790652" y="2301051"/>
            <a:ext cx="476412" cy="262829"/>
          </a:xfrm>
          <a:prstGeom prst="rect">
            <a:avLst/>
          </a:prstGeom>
          <a:noFill/>
        </p:spPr>
        <p:txBody>
          <a:bodyPr wrap="none" rtlCol="0">
            <a:spAutoFit/>
          </a:bodyPr>
          <a:lstStyle/>
          <a:p>
            <a:r>
              <a:rPr lang="en-US" sz="1108" dirty="0">
                <a:solidFill>
                  <a:schemeClr val="accent5"/>
                </a:solidFill>
                <a:latin typeface="Arial" panose="020B0604020202020204" pitchFamily="34" charset="0"/>
                <a:cs typeface="Arial" panose="020B0604020202020204" pitchFamily="34" charset="0"/>
              </a:rPr>
              <a:t>USA</a:t>
            </a:r>
          </a:p>
        </p:txBody>
      </p:sp>
      <p:sp>
        <p:nvSpPr>
          <p:cNvPr id="107" name="TextBox 106">
            <a:extLst>
              <a:ext uri="{FF2B5EF4-FFF2-40B4-BE49-F238E27FC236}">
                <a16:creationId xmlns:a16="http://schemas.microsoft.com/office/drawing/2014/main" id="{FF865D9F-379E-1F46-9597-95BFF1F06BD5}"/>
              </a:ext>
            </a:extLst>
          </p:cNvPr>
          <p:cNvSpPr txBox="1"/>
          <p:nvPr/>
        </p:nvSpPr>
        <p:spPr>
          <a:xfrm>
            <a:off x="835590" y="2780213"/>
            <a:ext cx="381836" cy="262829"/>
          </a:xfrm>
          <a:prstGeom prst="rect">
            <a:avLst/>
          </a:prstGeom>
          <a:noFill/>
        </p:spPr>
        <p:txBody>
          <a:bodyPr wrap="none" rtlCol="0">
            <a:spAutoFit/>
          </a:bodyPr>
          <a:lstStyle/>
          <a:p>
            <a:r>
              <a:rPr lang="en-US" sz="1108" dirty="0">
                <a:solidFill>
                  <a:srgbClr val="00339B"/>
                </a:solidFill>
                <a:latin typeface="Arial" panose="020B0604020202020204" pitchFamily="34" charset="0"/>
                <a:cs typeface="Arial" panose="020B0604020202020204" pitchFamily="34" charset="0"/>
              </a:rPr>
              <a:t>EU</a:t>
            </a:r>
          </a:p>
        </p:txBody>
      </p:sp>
      <p:cxnSp>
        <p:nvCxnSpPr>
          <p:cNvPr id="108" name="Straight Connector 107">
            <a:extLst>
              <a:ext uri="{FF2B5EF4-FFF2-40B4-BE49-F238E27FC236}">
                <a16:creationId xmlns:a16="http://schemas.microsoft.com/office/drawing/2014/main" id="{DAB95F42-A5AD-7C46-90EA-1EC0476127DA}"/>
              </a:ext>
            </a:extLst>
          </p:cNvPr>
          <p:cNvCxnSpPr>
            <a:cxnSpLocks/>
          </p:cNvCxnSpPr>
          <p:nvPr/>
        </p:nvCxnSpPr>
        <p:spPr>
          <a:xfrm>
            <a:off x="5557330" y="4724181"/>
            <a:ext cx="3362954" cy="0"/>
          </a:xfrm>
          <a:prstGeom prst="line">
            <a:avLst/>
          </a:prstGeom>
          <a:ln w="76200">
            <a:solidFill>
              <a:srgbClr val="FAC090"/>
            </a:solidFill>
          </a:ln>
        </p:spPr>
        <p:style>
          <a:lnRef idx="1">
            <a:schemeClr val="accent1"/>
          </a:lnRef>
          <a:fillRef idx="0">
            <a:schemeClr val="accent1"/>
          </a:fillRef>
          <a:effectRef idx="0">
            <a:schemeClr val="accent1"/>
          </a:effectRef>
          <a:fontRef idx="minor">
            <a:schemeClr val="tx1"/>
          </a:fontRef>
        </p:style>
      </p:cxnSp>
      <p:cxnSp>
        <p:nvCxnSpPr>
          <p:cNvPr id="93" name="Elbow Connector 92">
            <a:extLst>
              <a:ext uri="{FF2B5EF4-FFF2-40B4-BE49-F238E27FC236}">
                <a16:creationId xmlns:a16="http://schemas.microsoft.com/office/drawing/2014/main" id="{234AEEBF-3C2A-D442-A28B-14D5141EB57C}"/>
              </a:ext>
            </a:extLst>
          </p:cNvPr>
          <p:cNvCxnSpPr>
            <a:cxnSpLocks/>
            <a:stCxn id="55" idx="0"/>
          </p:cNvCxnSpPr>
          <p:nvPr/>
        </p:nvCxnSpPr>
        <p:spPr>
          <a:xfrm rot="5400000" flipH="1" flipV="1">
            <a:off x="5547042" y="4677525"/>
            <a:ext cx="498778" cy="336199"/>
          </a:xfrm>
          <a:prstGeom prst="bentConnector3">
            <a:avLst/>
          </a:prstGeom>
          <a:ln w="19050">
            <a:solidFill>
              <a:srgbClr val="00339B"/>
            </a:solidFill>
            <a:tailEnd type="triangle"/>
          </a:ln>
        </p:spPr>
        <p:style>
          <a:lnRef idx="1">
            <a:schemeClr val="accent1"/>
          </a:lnRef>
          <a:fillRef idx="0">
            <a:schemeClr val="accent1"/>
          </a:fillRef>
          <a:effectRef idx="0">
            <a:schemeClr val="accent1"/>
          </a:effectRef>
          <a:fontRef idx="minor">
            <a:schemeClr val="tx1"/>
          </a:fontRef>
        </p:style>
      </p:cxnSp>
      <p:pic>
        <p:nvPicPr>
          <p:cNvPr id="109" name="Picture 108">
            <a:extLst>
              <a:ext uri="{FF2B5EF4-FFF2-40B4-BE49-F238E27FC236}">
                <a16:creationId xmlns:a16="http://schemas.microsoft.com/office/drawing/2014/main" id="{BEF77B19-BF52-B045-8310-61B6E7A460E7}"/>
              </a:ext>
            </a:extLst>
          </p:cNvPr>
          <p:cNvPicPr>
            <a:picLocks/>
          </p:cNvPicPr>
          <p:nvPr/>
        </p:nvPicPr>
        <p:blipFill>
          <a:blip r:embed="rId3"/>
          <a:stretch>
            <a:fillRect/>
          </a:stretch>
        </p:blipFill>
        <p:spPr>
          <a:xfrm>
            <a:off x="907518" y="4369479"/>
            <a:ext cx="332308" cy="199385"/>
          </a:xfrm>
          <a:prstGeom prst="rect">
            <a:avLst/>
          </a:prstGeom>
          <a:ln>
            <a:solidFill>
              <a:schemeClr val="tx1"/>
            </a:solidFill>
          </a:ln>
        </p:spPr>
      </p:pic>
      <p:sp>
        <p:nvSpPr>
          <p:cNvPr id="112" name="TextBox 111">
            <a:extLst>
              <a:ext uri="{FF2B5EF4-FFF2-40B4-BE49-F238E27FC236}">
                <a16:creationId xmlns:a16="http://schemas.microsoft.com/office/drawing/2014/main" id="{32EA2249-518A-574D-B559-E14F52342E9F}"/>
              </a:ext>
            </a:extLst>
          </p:cNvPr>
          <p:cNvSpPr txBox="1"/>
          <p:nvPr/>
        </p:nvSpPr>
        <p:spPr>
          <a:xfrm>
            <a:off x="870644" y="4138290"/>
            <a:ext cx="381836" cy="262829"/>
          </a:xfrm>
          <a:prstGeom prst="rect">
            <a:avLst/>
          </a:prstGeom>
          <a:noFill/>
        </p:spPr>
        <p:txBody>
          <a:bodyPr wrap="none" rtlCol="0">
            <a:spAutoFit/>
          </a:bodyPr>
          <a:lstStyle/>
          <a:p>
            <a:r>
              <a:rPr lang="en-US" sz="1108" dirty="0">
                <a:solidFill>
                  <a:srgbClr val="00339B"/>
                </a:solidFill>
                <a:latin typeface="Arial" panose="020B0604020202020204" pitchFamily="34" charset="0"/>
                <a:cs typeface="Arial" panose="020B0604020202020204" pitchFamily="34" charset="0"/>
              </a:rPr>
              <a:t>EU</a:t>
            </a:r>
          </a:p>
        </p:txBody>
      </p:sp>
      <p:cxnSp>
        <p:nvCxnSpPr>
          <p:cNvPr id="81" name="Elbow Connector 80">
            <a:extLst>
              <a:ext uri="{FF2B5EF4-FFF2-40B4-BE49-F238E27FC236}">
                <a16:creationId xmlns:a16="http://schemas.microsoft.com/office/drawing/2014/main" id="{25A7FF05-D5F1-AF41-9C40-5127EE8BB501}"/>
              </a:ext>
            </a:extLst>
          </p:cNvPr>
          <p:cNvCxnSpPr>
            <a:cxnSpLocks/>
          </p:cNvCxnSpPr>
          <p:nvPr/>
        </p:nvCxnSpPr>
        <p:spPr>
          <a:xfrm rot="5400000" flipH="1" flipV="1">
            <a:off x="1803954" y="4328061"/>
            <a:ext cx="1010320" cy="763973"/>
          </a:xfrm>
          <a:prstGeom prst="bentConnector3">
            <a:avLst>
              <a:gd name="adj1" fmla="val 50000"/>
            </a:avLst>
          </a:prstGeom>
          <a:ln w="19050">
            <a:solidFill>
              <a:srgbClr val="00339B"/>
            </a:solidFill>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a:extLst>
              <a:ext uri="{FF2B5EF4-FFF2-40B4-BE49-F238E27FC236}">
                <a16:creationId xmlns:a16="http://schemas.microsoft.com/office/drawing/2014/main" id="{AD88EB05-D204-A44E-874F-B4941805A156}"/>
              </a:ext>
            </a:extLst>
          </p:cNvPr>
          <p:cNvCxnSpPr>
            <a:cxnSpLocks/>
            <a:stCxn id="77" idx="0"/>
          </p:cNvCxnSpPr>
          <p:nvPr/>
        </p:nvCxnSpPr>
        <p:spPr>
          <a:xfrm rot="5400000" flipH="1" flipV="1">
            <a:off x="1852210" y="4362556"/>
            <a:ext cx="1394922" cy="1070669"/>
          </a:xfrm>
          <a:prstGeom prst="bentConnector3">
            <a:avLst/>
          </a:prstGeom>
          <a:ln w="19050">
            <a:solidFill>
              <a:srgbClr val="00339B"/>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E0833097-180D-F44F-8862-BD051AE99DBD}"/>
              </a:ext>
            </a:extLst>
          </p:cNvPr>
          <p:cNvSpPr txBox="1"/>
          <p:nvPr/>
        </p:nvSpPr>
        <p:spPr>
          <a:xfrm>
            <a:off x="921707" y="5108705"/>
            <a:ext cx="1369574" cy="376385"/>
          </a:xfrm>
          <a:prstGeom prst="rect">
            <a:avLst/>
          </a:prstGeom>
          <a:solidFill>
            <a:schemeClr val="bg1"/>
          </a:solidFill>
          <a:ln w="19050">
            <a:solidFill>
              <a:srgbClr val="00339B"/>
            </a:solidFill>
          </a:ln>
        </p:spPr>
        <p:txBody>
          <a:bodyPr wrap="square" rtlCol="0">
            <a:spAutoFit/>
          </a:bodyPr>
          <a:lstStyle/>
          <a:p>
            <a:r>
              <a:rPr lang="en-GB" sz="923" dirty="0">
                <a:solidFill>
                  <a:srgbClr val="00339B"/>
                </a:solidFill>
                <a:latin typeface="Arial"/>
              </a:rPr>
              <a:t>System performance analysis</a:t>
            </a:r>
            <a:endParaRPr lang="en-US" sz="923" dirty="0">
              <a:solidFill>
                <a:srgbClr val="00339B"/>
              </a:solidFill>
              <a:latin typeface="Arial"/>
            </a:endParaRPr>
          </a:p>
        </p:txBody>
      </p:sp>
      <p:cxnSp>
        <p:nvCxnSpPr>
          <p:cNvPr id="85" name="Elbow Connector 84">
            <a:extLst>
              <a:ext uri="{FF2B5EF4-FFF2-40B4-BE49-F238E27FC236}">
                <a16:creationId xmlns:a16="http://schemas.microsoft.com/office/drawing/2014/main" id="{03E7934C-C3C7-3A44-9FF9-F8DBFB557800}"/>
              </a:ext>
            </a:extLst>
          </p:cNvPr>
          <p:cNvCxnSpPr>
            <a:cxnSpLocks/>
          </p:cNvCxnSpPr>
          <p:nvPr/>
        </p:nvCxnSpPr>
        <p:spPr>
          <a:xfrm rot="5400000" flipH="1" flipV="1">
            <a:off x="2919074" y="4499237"/>
            <a:ext cx="876760" cy="326975"/>
          </a:xfrm>
          <a:prstGeom prst="bentConnector3">
            <a:avLst/>
          </a:prstGeom>
          <a:ln w="19050">
            <a:solidFill>
              <a:srgbClr val="00339B"/>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30ACFE5-B9B3-8A4F-8CB2-EC301DC38C9A}"/>
              </a:ext>
            </a:extLst>
          </p:cNvPr>
          <p:cNvCxnSpPr>
            <a:cxnSpLocks/>
          </p:cNvCxnSpPr>
          <p:nvPr/>
        </p:nvCxnSpPr>
        <p:spPr>
          <a:xfrm>
            <a:off x="4351711" y="4724181"/>
            <a:ext cx="1329231" cy="0"/>
          </a:xfrm>
          <a:prstGeom prst="line">
            <a:avLst/>
          </a:prstGeom>
          <a:ln w="76200">
            <a:solidFill>
              <a:srgbClr val="FAC090"/>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871BDE77-7E05-6548-9A0F-1DD83B6590CE}"/>
              </a:ext>
            </a:extLst>
          </p:cNvPr>
          <p:cNvSpPr txBox="1"/>
          <p:nvPr/>
        </p:nvSpPr>
        <p:spPr>
          <a:xfrm>
            <a:off x="7669818" y="2767717"/>
            <a:ext cx="1474182" cy="291170"/>
          </a:xfrm>
          <a:prstGeom prst="rect">
            <a:avLst/>
          </a:prstGeom>
          <a:noFill/>
        </p:spPr>
        <p:txBody>
          <a:bodyPr wrap="square" rtlCol="0">
            <a:spAutoFit/>
          </a:bodyPr>
          <a:lstStyle/>
          <a:p>
            <a:r>
              <a:rPr lang="en-GB" sz="1292" dirty="0">
                <a:solidFill>
                  <a:srgbClr val="00339B"/>
                </a:solidFill>
                <a:latin typeface="Arial"/>
              </a:rPr>
              <a:t>SENTINEL CO</a:t>
            </a:r>
            <a:r>
              <a:rPr lang="en-GB" sz="1292" baseline="-25000" dirty="0">
                <a:solidFill>
                  <a:srgbClr val="00339B"/>
                </a:solidFill>
                <a:latin typeface="Arial"/>
              </a:rPr>
              <a:t>2</a:t>
            </a:r>
            <a:r>
              <a:rPr lang="en-GB" sz="1292" dirty="0">
                <a:solidFill>
                  <a:srgbClr val="00339B"/>
                </a:solidFill>
                <a:latin typeface="Arial"/>
              </a:rPr>
              <a:t> </a:t>
            </a:r>
            <a:endParaRPr lang="en-US" sz="1292" dirty="0">
              <a:solidFill>
                <a:srgbClr val="00339B"/>
              </a:solidFill>
              <a:latin typeface="Arial"/>
            </a:endParaRPr>
          </a:p>
        </p:txBody>
      </p:sp>
      <p:grpSp>
        <p:nvGrpSpPr>
          <p:cNvPr id="13" name="Group 12">
            <a:extLst>
              <a:ext uri="{FF2B5EF4-FFF2-40B4-BE49-F238E27FC236}">
                <a16:creationId xmlns:a16="http://schemas.microsoft.com/office/drawing/2014/main" id="{09694144-8D25-4CDD-9051-AA7F7EA9E4D8}"/>
              </a:ext>
            </a:extLst>
          </p:cNvPr>
          <p:cNvGrpSpPr/>
          <p:nvPr/>
        </p:nvGrpSpPr>
        <p:grpSpPr>
          <a:xfrm>
            <a:off x="1713000" y="3446766"/>
            <a:ext cx="6730902" cy="546980"/>
            <a:chOff x="1855750" y="3448252"/>
            <a:chExt cx="7291810" cy="592562"/>
          </a:xfrm>
        </p:grpSpPr>
        <p:cxnSp>
          <p:nvCxnSpPr>
            <p:cNvPr id="4" name="Straight Connector 3"/>
            <p:cNvCxnSpPr>
              <a:cxnSpLocks/>
            </p:cNvCxnSpPr>
            <p:nvPr/>
          </p:nvCxnSpPr>
          <p:spPr>
            <a:xfrm flipV="1">
              <a:off x="1855982" y="3555345"/>
              <a:ext cx="7280305"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55750" y="3448252"/>
              <a:ext cx="0" cy="214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80349" y="3448252"/>
              <a:ext cx="0" cy="214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04949" y="3448252"/>
              <a:ext cx="0" cy="214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29548" y="3448252"/>
              <a:ext cx="0" cy="214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54148" y="3448252"/>
              <a:ext cx="0" cy="214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452545" y="3448252"/>
              <a:ext cx="0" cy="214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78747" y="3448252"/>
              <a:ext cx="0" cy="214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03346" y="3448252"/>
              <a:ext cx="0" cy="214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27946" y="3448252"/>
              <a:ext cx="0" cy="214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741967" y="3576686"/>
              <a:ext cx="599045" cy="282925"/>
            </a:xfrm>
            <a:prstGeom prst="rect">
              <a:avLst/>
            </a:prstGeom>
            <a:noFill/>
            <a:ln w="38100">
              <a:noFill/>
            </a:ln>
          </p:spPr>
          <p:txBody>
            <a:bodyPr wrap="square" rtlCol="0">
              <a:spAutoFit/>
            </a:bodyPr>
            <a:lstStyle/>
            <a:p>
              <a:r>
                <a:rPr lang="en-GB" sz="1097" dirty="0">
                  <a:solidFill>
                    <a:prstClr val="black"/>
                  </a:solidFill>
                  <a:latin typeface="Arial"/>
                </a:rPr>
                <a:t>2025</a:t>
              </a:r>
            </a:p>
          </p:txBody>
        </p:sp>
        <p:sp>
          <p:nvSpPr>
            <p:cNvPr id="25" name="TextBox 24"/>
            <p:cNvSpPr txBox="1"/>
            <p:nvPr/>
          </p:nvSpPr>
          <p:spPr>
            <a:xfrm>
              <a:off x="2021290" y="3574991"/>
              <a:ext cx="532900" cy="465822"/>
            </a:xfrm>
            <a:prstGeom prst="rect">
              <a:avLst/>
            </a:prstGeom>
            <a:noFill/>
            <a:ln w="38100">
              <a:noFill/>
            </a:ln>
          </p:spPr>
          <p:txBody>
            <a:bodyPr wrap="square" rtlCol="0">
              <a:spAutoFit/>
            </a:bodyPr>
            <a:lstStyle/>
            <a:p>
              <a:r>
                <a:rPr lang="en-GB" sz="1097" dirty="0">
                  <a:solidFill>
                    <a:prstClr val="black"/>
                  </a:solidFill>
                  <a:latin typeface="Arial"/>
                </a:rPr>
                <a:t>2018</a:t>
              </a:r>
            </a:p>
          </p:txBody>
        </p:sp>
        <p:sp>
          <p:nvSpPr>
            <p:cNvPr id="26" name="TextBox 25"/>
            <p:cNvSpPr txBox="1"/>
            <p:nvPr/>
          </p:nvSpPr>
          <p:spPr>
            <a:xfrm>
              <a:off x="3717206" y="3574991"/>
              <a:ext cx="560665" cy="282926"/>
            </a:xfrm>
            <a:prstGeom prst="rect">
              <a:avLst/>
            </a:prstGeom>
            <a:noFill/>
            <a:ln w="38100">
              <a:noFill/>
            </a:ln>
          </p:spPr>
          <p:txBody>
            <a:bodyPr wrap="square" rtlCol="0">
              <a:spAutoFit/>
            </a:bodyPr>
            <a:lstStyle/>
            <a:p>
              <a:r>
                <a:rPr lang="en-GB" sz="1097" dirty="0">
                  <a:solidFill>
                    <a:prstClr val="black"/>
                  </a:solidFill>
                  <a:latin typeface="Arial"/>
                </a:rPr>
                <a:t>2020</a:t>
              </a:r>
            </a:p>
          </p:txBody>
        </p:sp>
        <p:sp>
          <p:nvSpPr>
            <p:cNvPr id="27" name="TextBox 26"/>
            <p:cNvSpPr txBox="1"/>
            <p:nvPr/>
          </p:nvSpPr>
          <p:spPr>
            <a:xfrm>
              <a:off x="2848668" y="3574991"/>
              <a:ext cx="562944" cy="282926"/>
            </a:xfrm>
            <a:prstGeom prst="rect">
              <a:avLst/>
            </a:prstGeom>
            <a:noFill/>
            <a:ln w="38100">
              <a:noFill/>
            </a:ln>
          </p:spPr>
          <p:txBody>
            <a:bodyPr wrap="square" rtlCol="0">
              <a:spAutoFit/>
            </a:bodyPr>
            <a:lstStyle/>
            <a:p>
              <a:r>
                <a:rPr lang="en-GB" sz="1097" dirty="0">
                  <a:solidFill>
                    <a:prstClr val="black"/>
                  </a:solidFill>
                  <a:latin typeface="Arial"/>
                </a:rPr>
                <a:t>2019</a:t>
              </a:r>
            </a:p>
          </p:txBody>
        </p:sp>
        <p:sp>
          <p:nvSpPr>
            <p:cNvPr id="28" name="TextBox 27"/>
            <p:cNvSpPr txBox="1"/>
            <p:nvPr/>
          </p:nvSpPr>
          <p:spPr>
            <a:xfrm>
              <a:off x="4503426" y="3574991"/>
              <a:ext cx="562432" cy="282926"/>
            </a:xfrm>
            <a:prstGeom prst="rect">
              <a:avLst/>
            </a:prstGeom>
            <a:noFill/>
            <a:ln w="38100">
              <a:noFill/>
            </a:ln>
          </p:spPr>
          <p:txBody>
            <a:bodyPr wrap="square" rtlCol="0">
              <a:spAutoFit/>
            </a:bodyPr>
            <a:lstStyle/>
            <a:p>
              <a:r>
                <a:rPr lang="en-GB" sz="1097" dirty="0">
                  <a:solidFill>
                    <a:prstClr val="black"/>
                  </a:solidFill>
                  <a:latin typeface="Arial"/>
                </a:rPr>
                <a:t>2021</a:t>
              </a:r>
            </a:p>
          </p:txBody>
        </p:sp>
        <p:sp>
          <p:nvSpPr>
            <p:cNvPr id="29" name="TextBox 28"/>
            <p:cNvSpPr txBox="1"/>
            <p:nvPr/>
          </p:nvSpPr>
          <p:spPr>
            <a:xfrm>
              <a:off x="5330804" y="3574991"/>
              <a:ext cx="521784" cy="465823"/>
            </a:xfrm>
            <a:prstGeom prst="rect">
              <a:avLst/>
            </a:prstGeom>
            <a:noFill/>
            <a:ln w="38100">
              <a:noFill/>
            </a:ln>
          </p:spPr>
          <p:txBody>
            <a:bodyPr wrap="square" rtlCol="0">
              <a:spAutoFit/>
            </a:bodyPr>
            <a:lstStyle/>
            <a:p>
              <a:r>
                <a:rPr lang="en-GB" sz="1097" dirty="0">
                  <a:solidFill>
                    <a:prstClr val="black"/>
                  </a:solidFill>
                  <a:latin typeface="Arial"/>
                </a:rPr>
                <a:t>2022</a:t>
              </a:r>
            </a:p>
          </p:txBody>
        </p:sp>
        <p:sp>
          <p:nvSpPr>
            <p:cNvPr id="30" name="TextBox 29"/>
            <p:cNvSpPr txBox="1"/>
            <p:nvPr/>
          </p:nvSpPr>
          <p:spPr>
            <a:xfrm>
              <a:off x="6129381" y="3574991"/>
              <a:ext cx="562432" cy="282926"/>
            </a:xfrm>
            <a:prstGeom prst="rect">
              <a:avLst/>
            </a:prstGeom>
            <a:noFill/>
            <a:ln w="38100">
              <a:noFill/>
            </a:ln>
          </p:spPr>
          <p:txBody>
            <a:bodyPr wrap="square" rtlCol="0">
              <a:spAutoFit/>
            </a:bodyPr>
            <a:lstStyle/>
            <a:p>
              <a:r>
                <a:rPr lang="en-GB" sz="1097" dirty="0">
                  <a:solidFill>
                    <a:prstClr val="black"/>
                  </a:solidFill>
                  <a:latin typeface="Arial"/>
                </a:rPr>
                <a:t>2023</a:t>
              </a:r>
            </a:p>
          </p:txBody>
        </p:sp>
        <p:sp>
          <p:nvSpPr>
            <p:cNvPr id="31" name="TextBox 30"/>
            <p:cNvSpPr txBox="1"/>
            <p:nvPr/>
          </p:nvSpPr>
          <p:spPr>
            <a:xfrm>
              <a:off x="6956758" y="3574991"/>
              <a:ext cx="559654" cy="282926"/>
            </a:xfrm>
            <a:prstGeom prst="rect">
              <a:avLst/>
            </a:prstGeom>
            <a:noFill/>
            <a:ln w="38100">
              <a:noFill/>
            </a:ln>
          </p:spPr>
          <p:txBody>
            <a:bodyPr wrap="square" rtlCol="0">
              <a:spAutoFit/>
            </a:bodyPr>
            <a:lstStyle/>
            <a:p>
              <a:r>
                <a:rPr lang="en-GB" sz="1097" dirty="0">
                  <a:solidFill>
                    <a:prstClr val="black"/>
                  </a:solidFill>
                  <a:latin typeface="Arial"/>
                </a:rPr>
                <a:t>2024</a:t>
              </a:r>
            </a:p>
          </p:txBody>
        </p:sp>
        <p:cxnSp>
          <p:nvCxnSpPr>
            <p:cNvPr id="96" name="Straight Connector 95">
              <a:extLst>
                <a:ext uri="{FF2B5EF4-FFF2-40B4-BE49-F238E27FC236}">
                  <a16:creationId xmlns:a16="http://schemas.microsoft.com/office/drawing/2014/main" id="{B3CF0446-4800-464F-AE35-A87812277915}"/>
                </a:ext>
              </a:extLst>
            </p:cNvPr>
            <p:cNvCxnSpPr/>
            <p:nvPr/>
          </p:nvCxnSpPr>
          <p:spPr>
            <a:xfrm>
              <a:off x="9147560" y="3449928"/>
              <a:ext cx="0" cy="214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FB6835C7-1DED-437A-95EE-52EF77E7D630}"/>
                </a:ext>
              </a:extLst>
            </p:cNvPr>
            <p:cNvSpPr txBox="1"/>
            <p:nvPr/>
          </p:nvSpPr>
          <p:spPr>
            <a:xfrm>
              <a:off x="8497375" y="3580423"/>
              <a:ext cx="599045" cy="282926"/>
            </a:xfrm>
            <a:prstGeom prst="rect">
              <a:avLst/>
            </a:prstGeom>
            <a:noFill/>
            <a:ln w="38100">
              <a:noFill/>
            </a:ln>
          </p:spPr>
          <p:txBody>
            <a:bodyPr wrap="square" rtlCol="0">
              <a:spAutoFit/>
            </a:bodyPr>
            <a:lstStyle/>
            <a:p>
              <a:r>
                <a:rPr lang="en-GB" sz="1097" dirty="0">
                  <a:solidFill>
                    <a:prstClr val="black"/>
                  </a:solidFill>
                  <a:latin typeface="Arial"/>
                </a:rPr>
                <a:t>2026</a:t>
              </a:r>
            </a:p>
          </p:txBody>
        </p:sp>
      </p:grpSp>
      <p:pic>
        <p:nvPicPr>
          <p:cNvPr id="36" name="Picture 35">
            <a:extLst>
              <a:ext uri="{FF2B5EF4-FFF2-40B4-BE49-F238E27FC236}">
                <a16:creationId xmlns:a16="http://schemas.microsoft.com/office/drawing/2014/main" id="{D34DDD33-7C96-4FDC-821E-EEC0FED73F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64752" y="3805935"/>
            <a:ext cx="976201" cy="355846"/>
          </a:xfrm>
          <a:prstGeom prst="rect">
            <a:avLst/>
          </a:prstGeom>
        </p:spPr>
      </p:pic>
    </p:spTree>
    <p:extLst>
      <p:ext uri="{BB962C8B-B14F-4D97-AF65-F5344CB8AC3E}">
        <p14:creationId xmlns:p14="http://schemas.microsoft.com/office/powerpoint/2010/main" val="260289813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685800"/>
            <a:fld id="{86CB4B4D-7CA3-9044-876B-883B54F8677D}" type="slidenum">
              <a:rPr lang="uk-UA" smtClean="0"/>
              <a:pPr defTabSz="685800"/>
              <a:t>3</a:t>
            </a:fld>
            <a:endParaRPr lang="uk-UA" dirty="0"/>
          </a:p>
        </p:txBody>
      </p:sp>
      <p:sp>
        <p:nvSpPr>
          <p:cNvPr id="3" name="Content Placeholder 2"/>
          <p:cNvSpPr>
            <a:spLocks noGrp="1"/>
          </p:cNvSpPr>
          <p:nvPr>
            <p:ph sz="quarter" idx="10"/>
          </p:nvPr>
        </p:nvSpPr>
        <p:spPr/>
        <p:txBody>
          <a:bodyPr>
            <a:noAutofit/>
          </a:bodyPr>
          <a:lstStyle/>
          <a:p>
            <a:pPr marL="0" indent="0">
              <a:buNone/>
            </a:pPr>
            <a:r>
              <a:rPr lang="en-US" sz="1600" b="1" u="sng" dirty="0"/>
              <a:t>Laying the foundation for an international CO2 and GHG monitoring system</a:t>
            </a:r>
            <a:endParaRPr lang="en-GB" sz="1600" u="sng" dirty="0"/>
          </a:p>
          <a:p>
            <a:pPr marL="0" indent="0">
              <a:buNone/>
            </a:pPr>
            <a:endParaRPr lang="en-US" sz="1600" dirty="0"/>
          </a:p>
          <a:p>
            <a:pPr marL="0" indent="0">
              <a:buNone/>
            </a:pPr>
            <a:r>
              <a:rPr lang="en-US" sz="1600" dirty="0"/>
              <a:t>Three specific activities are foreseen for advancing this effort in 2017-2018:</a:t>
            </a:r>
          </a:p>
          <a:p>
            <a:pPr marL="0" indent="0">
              <a:buNone/>
            </a:pPr>
            <a:endParaRPr lang="en-US" sz="1600" dirty="0"/>
          </a:p>
          <a:p>
            <a:pPr marL="385763" indent="-385763">
              <a:buFont typeface="+mj-lt"/>
              <a:buAutoNum type="arabicPeriod"/>
            </a:pPr>
            <a:r>
              <a:rPr lang="en-US" sz="1600" dirty="0"/>
              <a:t>Facilitate the completion and follow-on activities of the </a:t>
            </a:r>
            <a:r>
              <a:rPr lang="en-US" sz="1600" b="1" dirty="0"/>
              <a:t>AC-VC whitepaper on defining an optimum constellation for CO2 and GHG monitoring</a:t>
            </a:r>
            <a:r>
              <a:rPr lang="en-US" sz="1600" dirty="0"/>
              <a:t>, including the joint competences of CEOS and CGMS, and in the general framework of the continued implementation of the CEOS Carbon Strategy</a:t>
            </a:r>
          </a:p>
          <a:p>
            <a:pPr marL="385763" indent="-385763">
              <a:buFont typeface="+mj-lt"/>
              <a:buAutoNum type="arabicPeriod"/>
            </a:pPr>
            <a:r>
              <a:rPr lang="en-US" sz="1600" b="1" dirty="0">
                <a:solidFill>
                  <a:schemeClr val="tx2"/>
                </a:solidFill>
              </a:rPr>
              <a:t>Advance the relationship with CGMS for an operationally implemented and sustained observation capability</a:t>
            </a:r>
            <a:r>
              <a:rPr lang="en-US" sz="1600" dirty="0">
                <a:solidFill>
                  <a:schemeClr val="tx2"/>
                </a:solidFill>
              </a:rPr>
              <a:t>. Consider establishing a formal working relationship between CEOS and CGMS as with the successful ongoing relationship on Systematic Observations of ECVs in support of UNFCCC</a:t>
            </a:r>
            <a:r>
              <a:rPr lang="en-US" sz="1600" dirty="0">
                <a:solidFill>
                  <a:srgbClr val="00B050"/>
                </a:solidFill>
              </a:rPr>
              <a:t>.</a:t>
            </a:r>
            <a:endParaRPr lang="en-GB" sz="1600" dirty="0">
              <a:solidFill>
                <a:srgbClr val="00B050"/>
              </a:solidFill>
            </a:endParaRPr>
          </a:p>
          <a:p>
            <a:pPr marL="385763" indent="-385763">
              <a:buFont typeface="+mj-lt"/>
              <a:buAutoNum type="arabicPeriod"/>
            </a:pPr>
            <a:r>
              <a:rPr lang="en-US" sz="1600" b="1" dirty="0">
                <a:solidFill>
                  <a:schemeClr val="tx2"/>
                </a:solidFill>
              </a:rPr>
              <a:t>Place the space segment in the broader context of a fully sustained system for CO2 monitoring</a:t>
            </a:r>
            <a:r>
              <a:rPr lang="en-US" sz="1600" dirty="0">
                <a:solidFill>
                  <a:schemeClr val="tx2"/>
                </a:solidFill>
              </a:rPr>
              <a:t>. Individual CEOS Agencies have counterparts in their individual countries/regions who have responsibility for Inventories, the required modelling, in-situ infrastructure and the ground segment </a:t>
            </a:r>
            <a:r>
              <a:rPr lang="en-US" sz="1350" dirty="0">
                <a:solidFill>
                  <a:schemeClr val="tx2"/>
                </a:solidFill>
              </a:rPr>
              <a:t>elements.</a:t>
            </a:r>
          </a:p>
        </p:txBody>
      </p:sp>
      <p:sp>
        <p:nvSpPr>
          <p:cNvPr id="4" name="Content Placeholder 3"/>
          <p:cNvSpPr>
            <a:spLocks noGrp="1"/>
          </p:cNvSpPr>
          <p:nvPr>
            <p:ph sz="quarter" idx="11"/>
          </p:nvPr>
        </p:nvSpPr>
        <p:spPr>
          <a:xfrm>
            <a:off x="1524000" y="381000"/>
            <a:ext cx="5334000" cy="533400"/>
          </a:xfrm>
        </p:spPr>
        <p:txBody>
          <a:bodyPr>
            <a:normAutofit fontScale="47500" lnSpcReduction="20000"/>
          </a:bodyPr>
          <a:lstStyle/>
          <a:p>
            <a:pPr marL="1371600" lvl="4" indent="0" algn="l">
              <a:buNone/>
            </a:pPr>
            <a:r>
              <a:rPr lang="en-GB" sz="2100" dirty="0"/>
              <a:t>  </a:t>
            </a:r>
            <a:r>
              <a:rPr lang="en-GB" sz="4200" dirty="0">
                <a:solidFill>
                  <a:schemeClr val="bg1"/>
                </a:solidFill>
              </a:rPr>
              <a:t>CEOS Chair 2018  GHG Priority</a:t>
            </a:r>
          </a:p>
          <a:p>
            <a:endParaRPr lang="en-GB" dirty="0"/>
          </a:p>
        </p:txBody>
      </p:sp>
    </p:spTree>
    <p:extLst>
      <p:ext uri="{BB962C8B-B14F-4D97-AF65-F5344CB8AC3E}">
        <p14:creationId xmlns:p14="http://schemas.microsoft.com/office/powerpoint/2010/main" val="197546255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a:prstGeom prst="rect">
            <a:avLst/>
          </a:prstGeom>
        </p:spPr>
        <p:txBody>
          <a:bodyPr/>
          <a:lstStyle/>
          <a:p>
            <a:fld id="{58768E1A-8455-4611-8763-3FA1B747F6B6}" type="slidenum">
              <a:rPr lang="en-US" smtClean="0"/>
              <a:t>4</a:t>
            </a:fld>
            <a:endParaRPr lang="en-US"/>
          </a:p>
        </p:txBody>
      </p:sp>
      <p:sp>
        <p:nvSpPr>
          <p:cNvPr id="9" name="Content Placeholder 8">
            <a:extLst>
              <a:ext uri="{FF2B5EF4-FFF2-40B4-BE49-F238E27FC236}">
                <a16:creationId xmlns:a16="http://schemas.microsoft.com/office/drawing/2014/main" id="{B2C14CE7-167C-D345-8756-C41ADD0D26BA}"/>
              </a:ext>
            </a:extLst>
          </p:cNvPr>
          <p:cNvSpPr>
            <a:spLocks noGrp="1"/>
          </p:cNvSpPr>
          <p:nvPr>
            <p:ph sz="quarter" idx="11"/>
          </p:nvPr>
        </p:nvSpPr>
        <p:spPr/>
        <p:txBody>
          <a:bodyPr/>
          <a:lstStyle/>
          <a:p>
            <a:r>
              <a:rPr lang="it-IT" sz="3200" dirty="0" err="1"/>
              <a:t>Recognition</a:t>
            </a:r>
            <a:endParaRPr lang="it-IT" sz="3200" dirty="0"/>
          </a:p>
        </p:txBody>
      </p:sp>
      <p:pic>
        <p:nvPicPr>
          <p:cNvPr id="5" name="Picture 4"/>
          <p:cNvPicPr>
            <a:picLocks noChangeAspect="1"/>
          </p:cNvPicPr>
          <p:nvPr/>
        </p:nvPicPr>
        <p:blipFill>
          <a:blip r:embed="rId2"/>
          <a:stretch>
            <a:fillRect/>
          </a:stretch>
        </p:blipFill>
        <p:spPr>
          <a:xfrm>
            <a:off x="381000" y="1749425"/>
            <a:ext cx="3285510" cy="1881417"/>
          </a:xfrm>
          <a:prstGeom prst="rect">
            <a:avLst/>
          </a:prstGeom>
        </p:spPr>
      </p:pic>
      <p:pic>
        <p:nvPicPr>
          <p:cNvPr id="6" name="Picture 5"/>
          <p:cNvPicPr>
            <a:picLocks noChangeAspect="1"/>
          </p:cNvPicPr>
          <p:nvPr/>
        </p:nvPicPr>
        <p:blipFill>
          <a:blip r:embed="rId3"/>
          <a:stretch>
            <a:fillRect/>
          </a:stretch>
        </p:blipFill>
        <p:spPr>
          <a:xfrm>
            <a:off x="3666507" y="1804726"/>
            <a:ext cx="5192132" cy="1671346"/>
          </a:xfrm>
          <a:prstGeom prst="rect">
            <a:avLst/>
          </a:prstGeom>
        </p:spPr>
      </p:pic>
      <p:pic>
        <p:nvPicPr>
          <p:cNvPr id="7" name="Picture 6"/>
          <p:cNvPicPr>
            <a:picLocks noChangeAspect="1"/>
          </p:cNvPicPr>
          <p:nvPr/>
        </p:nvPicPr>
        <p:blipFill>
          <a:blip r:embed="rId4"/>
          <a:stretch>
            <a:fillRect/>
          </a:stretch>
        </p:blipFill>
        <p:spPr>
          <a:xfrm>
            <a:off x="1135788" y="3686142"/>
            <a:ext cx="7128643" cy="1343057"/>
          </a:xfrm>
          <a:prstGeom prst="rect">
            <a:avLst/>
          </a:prstGeom>
        </p:spPr>
      </p:pic>
      <p:sp>
        <p:nvSpPr>
          <p:cNvPr id="3" name="TextBox 2">
            <a:extLst>
              <a:ext uri="{FF2B5EF4-FFF2-40B4-BE49-F238E27FC236}">
                <a16:creationId xmlns:a16="http://schemas.microsoft.com/office/drawing/2014/main" id="{B9D2EBA6-8281-B548-8DC0-BEBB33848D92}"/>
              </a:ext>
            </a:extLst>
          </p:cNvPr>
          <p:cNvSpPr txBox="1"/>
          <p:nvPr/>
        </p:nvSpPr>
        <p:spPr>
          <a:xfrm>
            <a:off x="279710" y="5239269"/>
            <a:ext cx="8631208" cy="6059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25717" tIns="25717" rIns="25717" bIns="25717" numCol="1" spcCol="38100" rtlCol="0" anchor="t">
            <a:spAutoFit/>
          </a:bodyPr>
          <a:lstStyle/>
          <a:p>
            <a:pPr defTabSz="257175" latinLnBrk="1" hangingPunct="0"/>
            <a:r>
              <a:rPr lang="en-GB" b="1" dirty="0"/>
              <a:t>Considerable support in the RSO negotiations from Japan and EU delegations</a:t>
            </a:r>
          </a:p>
          <a:p>
            <a:pPr defTabSz="257175" latinLnBrk="1" hangingPunct="0"/>
            <a:r>
              <a:rPr lang="en-GB" b="1" dirty="0"/>
              <a:t>Especially for Conclusions 9 &amp; 12</a:t>
            </a:r>
          </a:p>
        </p:txBody>
      </p:sp>
    </p:spTree>
    <p:extLst>
      <p:ext uri="{BB962C8B-B14F-4D97-AF65-F5344CB8AC3E}">
        <p14:creationId xmlns:p14="http://schemas.microsoft.com/office/powerpoint/2010/main" val="15322505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685800"/>
            <a:fld id="{86CB4B4D-7CA3-9044-876B-883B54F8677D}" type="slidenum">
              <a:rPr lang="uk-UA" smtClean="0"/>
              <a:pPr defTabSz="685800"/>
              <a:t>5</a:t>
            </a:fld>
            <a:endParaRPr lang="uk-UA" dirty="0"/>
          </a:p>
        </p:txBody>
      </p:sp>
      <p:sp>
        <p:nvSpPr>
          <p:cNvPr id="3" name="Content Placeholder 2"/>
          <p:cNvSpPr>
            <a:spLocks noGrp="1"/>
          </p:cNvSpPr>
          <p:nvPr>
            <p:ph sz="quarter" idx="10"/>
          </p:nvPr>
        </p:nvSpPr>
        <p:spPr>
          <a:xfrm>
            <a:off x="457200" y="1998642"/>
            <a:ext cx="8153400" cy="4724400"/>
          </a:xfrm>
        </p:spPr>
        <p:txBody>
          <a:bodyPr/>
          <a:lstStyle/>
          <a:p>
            <a:pPr>
              <a:buFont typeface="Arial" panose="020B0604020202020204" pitchFamily="34" charset="0"/>
              <a:buChar char="•"/>
            </a:pPr>
            <a:r>
              <a:rPr lang="en-GB" sz="1650" dirty="0"/>
              <a:t>Workshop organised from a CEOS – Space Agency point-of-view</a:t>
            </a:r>
          </a:p>
          <a:p>
            <a:r>
              <a:rPr lang="en-GB" sz="1650" dirty="0"/>
              <a:t>Emphasis of workshop is on </a:t>
            </a:r>
            <a:r>
              <a:rPr lang="en-GB" sz="1650" b="1" dirty="0"/>
              <a:t>extracting and documenting best practices </a:t>
            </a:r>
            <a:r>
              <a:rPr lang="en-GB" sz="1650" dirty="0"/>
              <a:t>on interactions between CEOS Agencies/Associates, and counterparts working on modelling, in-situ and inventory,</a:t>
            </a:r>
          </a:p>
          <a:p>
            <a:r>
              <a:rPr lang="en-GB" sz="1650" dirty="0"/>
              <a:t>Identify open issues and have some specific recommendations on efforts that CEOS Agencies could target in the future.</a:t>
            </a:r>
          </a:p>
          <a:p>
            <a:r>
              <a:rPr lang="en-GB" sz="1650" dirty="0"/>
              <a:t>This should build open the existing recent efforts both within CEOS (i.e. the AC-VC Whitepaper on GHG Constellation) and efforts lead by other international efforts (e.g. WMO/IG3IS, GEO-C, GCOS, UNFCCC/SBSTA, IPCC-TFI) </a:t>
            </a:r>
          </a:p>
          <a:p>
            <a:endParaRPr lang="en-GB" sz="1650" dirty="0"/>
          </a:p>
          <a:p>
            <a:pPr marL="0" indent="0">
              <a:buNone/>
            </a:pPr>
            <a:r>
              <a:rPr lang="en-US" sz="1650" dirty="0"/>
              <a:t>June 18-19</a:t>
            </a:r>
            <a:r>
              <a:rPr lang="en-US" sz="1650" baseline="30000" dirty="0"/>
              <a:t>th</a:t>
            </a:r>
            <a:r>
              <a:rPr lang="en-US" sz="1650" dirty="0"/>
              <a:t> European Commission – JRC , </a:t>
            </a:r>
            <a:r>
              <a:rPr lang="en-US" sz="1650" dirty="0" err="1"/>
              <a:t>Ispra</a:t>
            </a:r>
            <a:r>
              <a:rPr lang="en-US" sz="1650" dirty="0"/>
              <a:t> (IT)</a:t>
            </a:r>
            <a:endParaRPr lang="en-GB" sz="1650" dirty="0"/>
          </a:p>
          <a:p>
            <a:r>
              <a:rPr lang="en-GB" b="1" u="sng" dirty="0"/>
              <a:t>9 CEOS Agencies attended 2-4 people each, 3 CEOS Associates – around 40 attendees in total</a:t>
            </a:r>
          </a:p>
        </p:txBody>
      </p:sp>
      <p:sp>
        <p:nvSpPr>
          <p:cNvPr id="5" name="Title 4">
            <a:extLst>
              <a:ext uri="{FF2B5EF4-FFF2-40B4-BE49-F238E27FC236}">
                <a16:creationId xmlns:a16="http://schemas.microsoft.com/office/drawing/2014/main" id="{186BDF48-0453-0045-BD06-704CE3286912}"/>
              </a:ext>
            </a:extLst>
          </p:cNvPr>
          <p:cNvSpPr>
            <a:spLocks noGrp="1"/>
          </p:cNvSpPr>
          <p:nvPr>
            <p:ph type="title" idx="4294967295"/>
          </p:nvPr>
        </p:nvSpPr>
        <p:spPr>
          <a:xfrm>
            <a:off x="0" y="152400"/>
            <a:ext cx="7162800" cy="990600"/>
          </a:xfrm>
          <a:prstGeom prst="rect">
            <a:avLst/>
          </a:prstGeom>
        </p:spPr>
        <p:txBody>
          <a:bodyPr/>
          <a:lstStyle/>
          <a:p>
            <a:r>
              <a:rPr lang="en-GB" dirty="0"/>
              <a:t>CEOS Chair Workshop</a:t>
            </a:r>
          </a:p>
        </p:txBody>
      </p:sp>
    </p:spTree>
    <p:extLst>
      <p:ext uri="{BB962C8B-B14F-4D97-AF65-F5344CB8AC3E}">
        <p14:creationId xmlns:p14="http://schemas.microsoft.com/office/powerpoint/2010/main" val="337441006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F1247A-17DF-5F44-9C78-FF1D2D3BF156}"/>
              </a:ext>
            </a:extLst>
          </p:cNvPr>
          <p:cNvSpPr>
            <a:spLocks noGrp="1"/>
          </p:cNvSpPr>
          <p:nvPr>
            <p:ph type="sldNum" sz="quarter" idx="2"/>
          </p:nvPr>
        </p:nvSpPr>
        <p:spPr/>
        <p:txBody>
          <a:bodyPr/>
          <a:lstStyle/>
          <a:p>
            <a:pPr>
              <a:defRPr/>
            </a:pPr>
            <a:r>
              <a:rPr lang="en-GB"/>
              <a:t>Slide: </a:t>
            </a:r>
            <a:fld id="{8AE4F5B3-C86E-48F7-90B4-22A3CA5B476D}" type="slidenum">
              <a:rPr lang="en-GB" smtClean="0"/>
              <a:pPr>
                <a:defRPr/>
              </a:pPr>
              <a:t>6</a:t>
            </a:fld>
            <a:endParaRPr lang="en-GB"/>
          </a:p>
        </p:txBody>
      </p:sp>
      <p:sp>
        <p:nvSpPr>
          <p:cNvPr id="3" name="Content Placeholder 2">
            <a:extLst>
              <a:ext uri="{FF2B5EF4-FFF2-40B4-BE49-F238E27FC236}">
                <a16:creationId xmlns:a16="http://schemas.microsoft.com/office/drawing/2014/main" id="{EEA8D2E9-7C2A-C140-A9AB-17FFC325AD69}"/>
              </a:ext>
            </a:extLst>
          </p:cNvPr>
          <p:cNvSpPr>
            <a:spLocks noGrp="1"/>
          </p:cNvSpPr>
          <p:nvPr>
            <p:ph sz="quarter" idx="11"/>
          </p:nvPr>
        </p:nvSpPr>
        <p:spPr/>
        <p:txBody>
          <a:bodyPr/>
          <a:lstStyle/>
          <a:p>
            <a:r>
              <a:rPr lang="it-IT" dirty="0"/>
              <a:t>Scope</a:t>
            </a:r>
          </a:p>
        </p:txBody>
      </p:sp>
      <p:sp>
        <p:nvSpPr>
          <p:cNvPr id="8" name="TextBox 7">
            <a:extLst>
              <a:ext uri="{FF2B5EF4-FFF2-40B4-BE49-F238E27FC236}">
                <a16:creationId xmlns:a16="http://schemas.microsoft.com/office/drawing/2014/main" id="{66AF3317-B1CF-C54A-A3D3-F700659CEDF3}"/>
              </a:ext>
            </a:extLst>
          </p:cNvPr>
          <p:cNvSpPr txBox="1"/>
          <p:nvPr/>
        </p:nvSpPr>
        <p:spPr>
          <a:xfrm>
            <a:off x="1485900" y="2114551"/>
            <a:ext cx="5943600" cy="318548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257175" indent="-257175">
              <a:buFont typeface="+mj-lt"/>
              <a:buAutoNum type="arabicPeriod"/>
            </a:pPr>
            <a:r>
              <a:rPr lang="it-IT" sz="2100" dirty="0"/>
              <a:t>Help </a:t>
            </a:r>
            <a:r>
              <a:rPr lang="it-IT" sz="2100" dirty="0" err="1"/>
              <a:t>countries</a:t>
            </a:r>
            <a:r>
              <a:rPr lang="it-IT" sz="2100" dirty="0"/>
              <a:t> </a:t>
            </a:r>
            <a:r>
              <a:rPr lang="it-IT" sz="2100" dirty="0" err="1"/>
              <a:t>improve</a:t>
            </a:r>
            <a:r>
              <a:rPr lang="it-IT" sz="2100" dirty="0"/>
              <a:t> </a:t>
            </a:r>
            <a:r>
              <a:rPr lang="it-IT" sz="2100" dirty="0" err="1"/>
              <a:t>their</a:t>
            </a:r>
            <a:r>
              <a:rPr lang="it-IT" sz="2100" dirty="0"/>
              <a:t> </a:t>
            </a:r>
            <a:r>
              <a:rPr lang="it-IT" sz="2100" dirty="0" err="1"/>
              <a:t>estimates</a:t>
            </a:r>
            <a:r>
              <a:rPr lang="it-IT" sz="2100" dirty="0"/>
              <a:t> of CO</a:t>
            </a:r>
            <a:r>
              <a:rPr lang="it-IT" sz="2100" baseline="-25000" dirty="0"/>
              <a:t>2</a:t>
            </a:r>
            <a:r>
              <a:rPr lang="it-IT" sz="2100" dirty="0"/>
              <a:t> and CH</a:t>
            </a:r>
            <a:r>
              <a:rPr lang="it-IT" sz="2100" baseline="-25000" dirty="0"/>
              <a:t>4</a:t>
            </a:r>
            <a:r>
              <a:rPr lang="it-IT" sz="2100" dirty="0"/>
              <a:t> </a:t>
            </a:r>
            <a:r>
              <a:rPr lang="it-IT" sz="2100" dirty="0" err="1"/>
              <a:t>emissions</a:t>
            </a:r>
            <a:r>
              <a:rPr lang="it-IT" sz="2100" dirty="0"/>
              <a:t> and </a:t>
            </a:r>
            <a:r>
              <a:rPr lang="it-IT" sz="2100" dirty="0" err="1"/>
              <a:t>removals</a:t>
            </a:r>
            <a:r>
              <a:rPr lang="it-IT" sz="2100" dirty="0"/>
              <a:t> in </a:t>
            </a:r>
            <a:r>
              <a:rPr lang="it-IT" sz="2100" dirty="0" err="1"/>
              <a:t>support</a:t>
            </a:r>
            <a:r>
              <a:rPr lang="it-IT" sz="2100" dirty="0"/>
              <a:t> of </a:t>
            </a:r>
            <a:r>
              <a:rPr lang="it-IT" sz="2100" dirty="0" err="1"/>
              <a:t>their</a:t>
            </a:r>
            <a:r>
              <a:rPr lang="it-IT" sz="2100" dirty="0"/>
              <a:t> </a:t>
            </a:r>
            <a:r>
              <a:rPr lang="it-IT" sz="2100" dirty="0" err="1"/>
              <a:t>Nationally</a:t>
            </a:r>
            <a:r>
              <a:rPr lang="it-IT" sz="2100" dirty="0"/>
              <a:t> </a:t>
            </a:r>
            <a:r>
              <a:rPr lang="it-IT" sz="2100" dirty="0" err="1"/>
              <a:t>Determined</a:t>
            </a:r>
            <a:r>
              <a:rPr lang="it-IT" sz="2100" dirty="0"/>
              <a:t> </a:t>
            </a:r>
            <a:r>
              <a:rPr lang="it-IT" sz="2100" dirty="0" err="1"/>
              <a:t>Contributions</a:t>
            </a:r>
            <a:r>
              <a:rPr lang="it-IT" sz="2100" dirty="0"/>
              <a:t> (</a:t>
            </a:r>
            <a:r>
              <a:rPr lang="it-IT" sz="2100" dirty="0" err="1"/>
              <a:t>NDCs</a:t>
            </a:r>
            <a:r>
              <a:rPr lang="it-IT" sz="2100" dirty="0"/>
              <a:t>) under the Paris Agreement; and,</a:t>
            </a:r>
          </a:p>
          <a:p>
            <a:pPr marL="257175" indent="-257175">
              <a:buFont typeface="+mj-lt"/>
              <a:buAutoNum type="arabicPeriod"/>
            </a:pPr>
            <a:r>
              <a:rPr lang="it-IT" sz="2100" dirty="0" err="1"/>
              <a:t>Provide</a:t>
            </a:r>
            <a:r>
              <a:rPr lang="it-IT" sz="2100" dirty="0"/>
              <a:t> an </a:t>
            </a:r>
            <a:r>
              <a:rPr lang="it-IT" sz="2100" dirty="0" err="1"/>
              <a:t>additional</a:t>
            </a:r>
            <a:r>
              <a:rPr lang="it-IT" sz="2100" dirty="0"/>
              <a:t> </a:t>
            </a:r>
            <a:r>
              <a:rPr lang="it-IT" sz="2100" dirty="0" err="1"/>
              <a:t>mechanism</a:t>
            </a:r>
            <a:r>
              <a:rPr lang="it-IT" sz="2100" dirty="0"/>
              <a:t> for </a:t>
            </a:r>
            <a:r>
              <a:rPr lang="it-IT" sz="2100" dirty="0" err="1"/>
              <a:t>validating</a:t>
            </a:r>
            <a:r>
              <a:rPr lang="it-IT" sz="2100" dirty="0"/>
              <a:t> the </a:t>
            </a:r>
            <a:r>
              <a:rPr lang="it-IT" sz="2100" dirty="0" err="1"/>
              <a:t>consistency</a:t>
            </a:r>
            <a:r>
              <a:rPr lang="it-IT" sz="2100" dirty="0"/>
              <a:t> </a:t>
            </a:r>
            <a:r>
              <a:rPr lang="it-IT" sz="2100" dirty="0" err="1"/>
              <a:t>between</a:t>
            </a:r>
            <a:r>
              <a:rPr lang="it-IT" sz="2100" dirty="0"/>
              <a:t> </a:t>
            </a:r>
            <a:r>
              <a:rPr lang="it-IT" sz="2100" dirty="0" err="1"/>
              <a:t>reported</a:t>
            </a:r>
            <a:r>
              <a:rPr lang="it-IT" sz="2100" dirty="0"/>
              <a:t> </a:t>
            </a:r>
            <a:r>
              <a:rPr lang="it-IT" sz="2100" dirty="0" err="1"/>
              <a:t>emissions</a:t>
            </a:r>
            <a:r>
              <a:rPr lang="it-IT" sz="2100" dirty="0"/>
              <a:t> and output from the </a:t>
            </a:r>
            <a:r>
              <a:rPr lang="it-IT" sz="2100" dirty="0" err="1"/>
              <a:t>system</a:t>
            </a:r>
            <a:r>
              <a:rPr lang="it-IT" sz="2100" dirty="0"/>
              <a:t>.</a:t>
            </a:r>
          </a:p>
          <a:p>
            <a:pPr marL="257175" indent="-257175">
              <a:buFont typeface="+mj-lt"/>
              <a:buAutoNum type="arabicPeriod"/>
            </a:pPr>
            <a:endParaRPr lang="it-IT" sz="2100" dirty="0"/>
          </a:p>
          <a:p>
            <a:pPr lvl="0" algn="ctr"/>
            <a:r>
              <a:rPr lang="it-IT" sz="2100" b="1" dirty="0" err="1"/>
              <a:t>Agreed</a:t>
            </a:r>
            <a:r>
              <a:rPr lang="it-IT" sz="2100" b="1" dirty="0"/>
              <a:t> </a:t>
            </a:r>
            <a:r>
              <a:rPr lang="it-IT" sz="2100" b="1" dirty="0" err="1"/>
              <a:t>that</a:t>
            </a:r>
            <a:r>
              <a:rPr lang="it-IT" sz="2100" b="1" dirty="0"/>
              <a:t> scope </a:t>
            </a:r>
            <a:r>
              <a:rPr lang="it-IT" sz="2100" b="1" dirty="0" err="1"/>
              <a:t>is</a:t>
            </a:r>
            <a:r>
              <a:rPr lang="it-IT" sz="2100" b="1" dirty="0"/>
              <a:t> CO</a:t>
            </a:r>
            <a:r>
              <a:rPr lang="it-IT" sz="2100" b="1" baseline="-25000" dirty="0"/>
              <a:t>2</a:t>
            </a:r>
            <a:r>
              <a:rPr lang="it-IT" sz="2100" b="1" dirty="0"/>
              <a:t> and CH</a:t>
            </a:r>
            <a:r>
              <a:rPr lang="it-IT" sz="2100" b="1" baseline="-25000" dirty="0"/>
              <a:t>4</a:t>
            </a:r>
            <a:r>
              <a:rPr lang="it-IT" sz="2100" b="1" dirty="0"/>
              <a:t> </a:t>
            </a:r>
            <a:endParaRPr lang="it-IT" sz="3000" b="1" dirty="0"/>
          </a:p>
          <a:p>
            <a:pPr defTabSz="342900" latinLnBrk="1" hangingPunct="0"/>
            <a:endParaRPr lang="en-GB" sz="1350" dirty="0"/>
          </a:p>
        </p:txBody>
      </p:sp>
      <p:sp>
        <p:nvSpPr>
          <p:cNvPr id="12" name="TextBox 11">
            <a:extLst>
              <a:ext uri="{FF2B5EF4-FFF2-40B4-BE49-F238E27FC236}">
                <a16:creationId xmlns:a16="http://schemas.microsoft.com/office/drawing/2014/main" id="{FC31D8F2-8AF1-D441-9D08-64DB5367801D}"/>
              </a:ext>
            </a:extLst>
          </p:cNvPr>
          <p:cNvSpPr txBox="1"/>
          <p:nvPr/>
        </p:nvSpPr>
        <p:spPr>
          <a:xfrm>
            <a:off x="2743200" y="1085851"/>
            <a:ext cx="3486150" cy="3924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342900" latinLnBrk="1" hangingPunct="0"/>
            <a:r>
              <a:rPr lang="en-GB" sz="2100">
                <a:solidFill>
                  <a:schemeClr val="bg1"/>
                </a:solidFill>
              </a:rPr>
              <a:t>Terminology and Scope</a:t>
            </a:r>
          </a:p>
        </p:txBody>
      </p:sp>
    </p:spTree>
    <p:extLst>
      <p:ext uri="{BB962C8B-B14F-4D97-AF65-F5344CB8AC3E}">
        <p14:creationId xmlns:p14="http://schemas.microsoft.com/office/powerpoint/2010/main" val="31696316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636" y="139658"/>
            <a:ext cx="7273953" cy="886479"/>
          </a:xfrm>
        </p:spPr>
        <p:txBody>
          <a:bodyPr/>
          <a:lstStyle/>
          <a:p>
            <a:pPr algn="l"/>
            <a:r>
              <a:rPr lang="en-US" sz="3200" dirty="0">
                <a:solidFill>
                  <a:schemeClr val="bg2"/>
                </a:solidFill>
                <a:latin typeface="Arial" charset="0"/>
              </a:rPr>
              <a:t>Timely inputs to Policy context</a:t>
            </a:r>
          </a:p>
        </p:txBody>
      </p:sp>
      <p:sp>
        <p:nvSpPr>
          <p:cNvPr id="6" name="Slide Number Placeholder 5"/>
          <p:cNvSpPr>
            <a:spLocks noGrp="1"/>
          </p:cNvSpPr>
          <p:nvPr>
            <p:ph type="sldNum" sz="quarter" idx="12"/>
          </p:nvPr>
        </p:nvSpPr>
        <p:spPr>
          <a:xfrm>
            <a:off x="7239000" y="6546850"/>
            <a:ext cx="1905000" cy="246221"/>
          </a:xfrm>
        </p:spPr>
        <p:txBody>
          <a:bodyPr/>
          <a:lstStyle/>
          <a:p>
            <a:fld id="{58768E1A-8455-4611-8763-3FA1B747F6B6}" type="slidenum">
              <a:rPr lang="en-US" smtClean="0"/>
              <a:t>7</a:t>
            </a:fld>
            <a:endParaRPr lang="en-US"/>
          </a:p>
        </p:txBody>
      </p:sp>
      <p:sp>
        <p:nvSpPr>
          <p:cNvPr id="7" name="Chevron 6"/>
          <p:cNvSpPr/>
          <p:nvPr/>
        </p:nvSpPr>
        <p:spPr>
          <a:xfrm>
            <a:off x="1459080"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8" name="Chevron 7"/>
          <p:cNvSpPr/>
          <p:nvPr/>
        </p:nvSpPr>
        <p:spPr>
          <a:xfrm>
            <a:off x="1880695" y="3251538"/>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9" name="Chevron 8"/>
          <p:cNvSpPr/>
          <p:nvPr/>
        </p:nvSpPr>
        <p:spPr>
          <a:xfrm>
            <a:off x="2304479"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0" name="Chevron 9"/>
          <p:cNvSpPr/>
          <p:nvPr/>
        </p:nvSpPr>
        <p:spPr>
          <a:xfrm>
            <a:off x="2729281" y="3251538"/>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1" name="Chevron 10"/>
          <p:cNvSpPr/>
          <p:nvPr/>
        </p:nvSpPr>
        <p:spPr>
          <a:xfrm>
            <a:off x="3150897"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2" name="Chevron 11"/>
          <p:cNvSpPr/>
          <p:nvPr/>
        </p:nvSpPr>
        <p:spPr>
          <a:xfrm>
            <a:off x="3572512" y="3251538"/>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3" name="Chevron 12"/>
          <p:cNvSpPr/>
          <p:nvPr/>
        </p:nvSpPr>
        <p:spPr>
          <a:xfrm>
            <a:off x="3996296"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4" name="Chevron 13"/>
          <p:cNvSpPr/>
          <p:nvPr/>
        </p:nvSpPr>
        <p:spPr>
          <a:xfrm>
            <a:off x="4413906" y="3251538"/>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5" name="Chevron 14"/>
          <p:cNvSpPr/>
          <p:nvPr/>
        </p:nvSpPr>
        <p:spPr>
          <a:xfrm>
            <a:off x="4835522"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6" name="Chevron 15"/>
          <p:cNvSpPr/>
          <p:nvPr/>
        </p:nvSpPr>
        <p:spPr>
          <a:xfrm>
            <a:off x="5257138" y="3251538"/>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7" name="Chevron 16"/>
          <p:cNvSpPr/>
          <p:nvPr/>
        </p:nvSpPr>
        <p:spPr>
          <a:xfrm>
            <a:off x="5674461"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8" name="Chevron 17"/>
          <p:cNvSpPr/>
          <p:nvPr/>
        </p:nvSpPr>
        <p:spPr>
          <a:xfrm>
            <a:off x="6101642" y="3251538"/>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9" name="Chevron 18"/>
          <p:cNvSpPr/>
          <p:nvPr/>
        </p:nvSpPr>
        <p:spPr>
          <a:xfrm>
            <a:off x="6523258"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20" name="Chevron 19"/>
          <p:cNvSpPr/>
          <p:nvPr/>
        </p:nvSpPr>
        <p:spPr>
          <a:xfrm>
            <a:off x="6944874" y="3251538"/>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21" name="Chevron 20"/>
          <p:cNvSpPr/>
          <p:nvPr/>
        </p:nvSpPr>
        <p:spPr>
          <a:xfrm>
            <a:off x="7368658"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22" name="TextBox 21"/>
          <p:cNvSpPr txBox="1"/>
          <p:nvPr/>
        </p:nvSpPr>
        <p:spPr>
          <a:xfrm>
            <a:off x="1299256" y="2087361"/>
            <a:ext cx="1088761" cy="507831"/>
          </a:xfrm>
          <a:prstGeom prst="rect">
            <a:avLst/>
          </a:prstGeom>
          <a:noFill/>
        </p:spPr>
        <p:txBody>
          <a:bodyPr wrap="none" rtlCol="0">
            <a:spAutoFit/>
          </a:bodyPr>
          <a:lstStyle/>
          <a:p>
            <a:pPr algn="ctr"/>
            <a:r>
              <a:rPr lang="nl-BE" sz="1350" b="1" dirty="0"/>
              <a:t>Paris </a:t>
            </a:r>
          </a:p>
          <a:p>
            <a:pPr algn="ctr"/>
            <a:r>
              <a:rPr lang="nl-BE" sz="1350" b="1" dirty="0"/>
              <a:t>Agreement</a:t>
            </a:r>
          </a:p>
        </p:txBody>
      </p:sp>
      <p:sp>
        <p:nvSpPr>
          <p:cNvPr id="23" name="TextBox 22"/>
          <p:cNvSpPr txBox="1"/>
          <p:nvPr/>
        </p:nvSpPr>
        <p:spPr>
          <a:xfrm>
            <a:off x="4450206" y="1745576"/>
            <a:ext cx="1152831" cy="715581"/>
          </a:xfrm>
          <a:prstGeom prst="rect">
            <a:avLst/>
          </a:prstGeom>
          <a:noFill/>
        </p:spPr>
        <p:txBody>
          <a:bodyPr wrap="square" rtlCol="0">
            <a:spAutoFit/>
          </a:bodyPr>
          <a:lstStyle/>
          <a:p>
            <a:pPr algn="ctr"/>
            <a:r>
              <a:rPr lang="nl-BE" sz="1350" dirty="0">
                <a:solidFill>
                  <a:srgbClr val="C00000"/>
                </a:solidFill>
              </a:rPr>
              <a:t>Global Stock</a:t>
            </a:r>
          </a:p>
          <a:p>
            <a:pPr algn="ctr"/>
            <a:r>
              <a:rPr lang="nl-BE" sz="1350" dirty="0">
                <a:solidFill>
                  <a:srgbClr val="C00000"/>
                </a:solidFill>
              </a:rPr>
              <a:t>Take 1</a:t>
            </a:r>
          </a:p>
        </p:txBody>
      </p:sp>
      <p:cxnSp>
        <p:nvCxnSpPr>
          <p:cNvPr id="26" name="Straight Arrow Connector 25"/>
          <p:cNvCxnSpPr>
            <a:endCxn id="22" idx="2"/>
          </p:cNvCxnSpPr>
          <p:nvPr/>
        </p:nvCxnSpPr>
        <p:spPr>
          <a:xfrm flipH="1" flipV="1">
            <a:off x="1843637" y="2595191"/>
            <a:ext cx="669" cy="6641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96084" y="4251694"/>
            <a:ext cx="893870" cy="461665"/>
          </a:xfrm>
          <a:prstGeom prst="rect">
            <a:avLst/>
          </a:prstGeom>
          <a:noFill/>
          <a:ln>
            <a:solidFill>
              <a:srgbClr val="1E4494"/>
            </a:solidFill>
          </a:ln>
        </p:spPr>
        <p:txBody>
          <a:bodyPr wrap="square" lIns="0" rIns="0" rtlCol="0">
            <a:spAutoFit/>
          </a:bodyPr>
          <a:lstStyle/>
          <a:p>
            <a:pPr algn="ctr"/>
            <a:r>
              <a:rPr lang="nl-BE" sz="1200" dirty="0">
                <a:solidFill>
                  <a:schemeClr val="tx2"/>
                </a:solidFill>
              </a:rPr>
              <a:t>CO2 Follow-up Report</a:t>
            </a:r>
          </a:p>
        </p:txBody>
      </p:sp>
      <p:sp>
        <p:nvSpPr>
          <p:cNvPr id="30" name="TextBox 29"/>
          <p:cNvSpPr txBox="1"/>
          <p:nvPr/>
        </p:nvSpPr>
        <p:spPr>
          <a:xfrm>
            <a:off x="2315785" y="5113438"/>
            <a:ext cx="1071050" cy="646331"/>
          </a:xfrm>
          <a:prstGeom prst="rect">
            <a:avLst/>
          </a:prstGeom>
          <a:noFill/>
          <a:ln>
            <a:solidFill>
              <a:srgbClr val="1E4494"/>
            </a:solidFill>
          </a:ln>
        </p:spPr>
        <p:txBody>
          <a:bodyPr wrap="square" rtlCol="0">
            <a:spAutoFit/>
          </a:bodyPr>
          <a:lstStyle/>
          <a:p>
            <a:pPr algn="ctr"/>
            <a:r>
              <a:rPr lang="nl-BE" sz="1200" dirty="0">
                <a:solidFill>
                  <a:schemeClr val="tx2"/>
                </a:solidFill>
              </a:rPr>
              <a:t>Mission Requirement Document</a:t>
            </a:r>
          </a:p>
        </p:txBody>
      </p:sp>
      <p:sp>
        <p:nvSpPr>
          <p:cNvPr id="31" name="TextBox 30"/>
          <p:cNvSpPr txBox="1"/>
          <p:nvPr/>
        </p:nvSpPr>
        <p:spPr>
          <a:xfrm>
            <a:off x="6553200" y="1828800"/>
            <a:ext cx="1164486" cy="507831"/>
          </a:xfrm>
          <a:prstGeom prst="rect">
            <a:avLst/>
          </a:prstGeom>
          <a:noFill/>
        </p:spPr>
        <p:txBody>
          <a:bodyPr wrap="square" rtlCol="0">
            <a:spAutoFit/>
          </a:bodyPr>
          <a:lstStyle/>
          <a:p>
            <a:pPr algn="ctr"/>
            <a:r>
              <a:rPr lang="nl-BE" sz="1350" dirty="0">
                <a:solidFill>
                  <a:srgbClr val="C00000"/>
                </a:solidFill>
              </a:rPr>
              <a:t>Global Stock</a:t>
            </a:r>
          </a:p>
          <a:p>
            <a:pPr algn="ctr"/>
            <a:r>
              <a:rPr lang="nl-BE" sz="1350" dirty="0">
                <a:solidFill>
                  <a:srgbClr val="C00000"/>
                </a:solidFill>
              </a:rPr>
              <a:t>Take 2</a:t>
            </a:r>
          </a:p>
        </p:txBody>
      </p:sp>
      <p:sp>
        <p:nvSpPr>
          <p:cNvPr id="32" name="TextBox 31"/>
          <p:cNvSpPr txBox="1"/>
          <p:nvPr/>
        </p:nvSpPr>
        <p:spPr>
          <a:xfrm>
            <a:off x="4418146" y="2431376"/>
            <a:ext cx="1263009" cy="646331"/>
          </a:xfrm>
          <a:prstGeom prst="rect">
            <a:avLst/>
          </a:prstGeom>
          <a:noFill/>
        </p:spPr>
        <p:txBody>
          <a:bodyPr wrap="square" rtlCol="0">
            <a:spAutoFit/>
          </a:bodyPr>
          <a:lstStyle/>
          <a:p>
            <a:pPr algn="ctr"/>
            <a:r>
              <a:rPr lang="nl-BE" sz="1200" dirty="0"/>
              <a:t>using inventories of 2021</a:t>
            </a:r>
          </a:p>
        </p:txBody>
      </p:sp>
      <p:sp>
        <p:nvSpPr>
          <p:cNvPr id="33" name="TextBox 32"/>
          <p:cNvSpPr txBox="1"/>
          <p:nvPr/>
        </p:nvSpPr>
        <p:spPr>
          <a:xfrm>
            <a:off x="6607513" y="2278976"/>
            <a:ext cx="1267016" cy="646331"/>
          </a:xfrm>
          <a:prstGeom prst="rect">
            <a:avLst/>
          </a:prstGeom>
          <a:noFill/>
        </p:spPr>
        <p:txBody>
          <a:bodyPr wrap="square" rtlCol="0">
            <a:spAutoFit/>
          </a:bodyPr>
          <a:lstStyle/>
          <a:p>
            <a:pPr algn="ctr"/>
            <a:r>
              <a:rPr lang="nl-BE" sz="1200" dirty="0"/>
              <a:t>using inventories of 2026</a:t>
            </a:r>
          </a:p>
        </p:txBody>
      </p:sp>
      <p:sp>
        <p:nvSpPr>
          <p:cNvPr id="34" name="Down Arrow 33"/>
          <p:cNvSpPr/>
          <p:nvPr/>
        </p:nvSpPr>
        <p:spPr>
          <a:xfrm>
            <a:off x="5516963" y="4027144"/>
            <a:ext cx="845399" cy="1156560"/>
          </a:xfrm>
          <a:prstGeom prst="downArrow">
            <a:avLst>
              <a:gd name="adj1" fmla="val 60096"/>
              <a:gd name="adj2" fmla="val 50000"/>
            </a:avLst>
          </a:prstGeom>
          <a:effectLst>
            <a:outerShdw blurRad="50800" dist="50800" dir="5400000" sx="2000" sy="2000" algn="ctr" rotWithShape="0">
              <a:srgbClr val="000000">
                <a:alpha val="8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5" name="TextBox 34"/>
          <p:cNvSpPr txBox="1"/>
          <p:nvPr/>
        </p:nvSpPr>
        <p:spPr>
          <a:xfrm>
            <a:off x="5257139" y="5118955"/>
            <a:ext cx="1537270" cy="1015663"/>
          </a:xfrm>
          <a:prstGeom prst="rect">
            <a:avLst/>
          </a:prstGeom>
          <a:noFill/>
        </p:spPr>
        <p:txBody>
          <a:bodyPr wrap="square" rtlCol="0">
            <a:spAutoFit/>
          </a:bodyPr>
          <a:lstStyle/>
          <a:p>
            <a:pPr algn="ctr"/>
            <a:r>
              <a:rPr lang="nl-BE" sz="1500" dirty="0" err="1">
                <a:solidFill>
                  <a:schemeClr val="accent1"/>
                </a:solidFill>
              </a:rPr>
              <a:t>Launch</a:t>
            </a:r>
            <a:r>
              <a:rPr lang="nl-BE" sz="1500" dirty="0">
                <a:solidFill>
                  <a:schemeClr val="accent1"/>
                </a:solidFill>
              </a:rPr>
              <a:t> target for</a:t>
            </a:r>
          </a:p>
          <a:p>
            <a:pPr algn="ctr"/>
            <a:r>
              <a:rPr lang="nl-BE" sz="1500" dirty="0">
                <a:solidFill>
                  <a:schemeClr val="accent1"/>
                </a:solidFill>
              </a:rPr>
              <a:t>Copernicus S-7</a:t>
            </a:r>
          </a:p>
          <a:p>
            <a:pPr algn="ctr"/>
            <a:r>
              <a:rPr lang="nl-BE" sz="1500" dirty="0">
                <a:solidFill>
                  <a:schemeClr val="accent1"/>
                </a:solidFill>
              </a:rPr>
              <a:t>constellation</a:t>
            </a:r>
          </a:p>
        </p:txBody>
      </p:sp>
      <p:sp>
        <p:nvSpPr>
          <p:cNvPr id="36" name="TextBox 35"/>
          <p:cNvSpPr txBox="1"/>
          <p:nvPr/>
        </p:nvSpPr>
        <p:spPr>
          <a:xfrm>
            <a:off x="2296643" y="2963506"/>
            <a:ext cx="569387" cy="300082"/>
          </a:xfrm>
          <a:prstGeom prst="rect">
            <a:avLst/>
          </a:prstGeom>
          <a:noFill/>
        </p:spPr>
        <p:txBody>
          <a:bodyPr wrap="none" rtlCol="0">
            <a:spAutoFit/>
          </a:bodyPr>
          <a:lstStyle/>
          <a:p>
            <a:r>
              <a:rPr lang="nl-BE" sz="1350"/>
              <a:t>2017</a:t>
            </a:r>
            <a:endParaRPr lang="nl-BE" sz="1350" dirty="0">
              <a:solidFill>
                <a:srgbClr val="FF0000"/>
              </a:solidFill>
            </a:endParaRPr>
          </a:p>
        </p:txBody>
      </p:sp>
      <p:sp>
        <p:nvSpPr>
          <p:cNvPr id="37" name="TextBox 36"/>
          <p:cNvSpPr txBox="1"/>
          <p:nvPr/>
        </p:nvSpPr>
        <p:spPr>
          <a:xfrm>
            <a:off x="3880819" y="2951456"/>
            <a:ext cx="569387" cy="300082"/>
          </a:xfrm>
          <a:prstGeom prst="rect">
            <a:avLst/>
          </a:prstGeom>
          <a:noFill/>
        </p:spPr>
        <p:txBody>
          <a:bodyPr wrap="none" rtlCol="0">
            <a:spAutoFit/>
          </a:bodyPr>
          <a:lstStyle/>
          <a:p>
            <a:r>
              <a:rPr lang="nl-BE" sz="1350" dirty="0"/>
              <a:t>2021</a:t>
            </a:r>
            <a:endParaRPr lang="nl-BE" sz="1350" dirty="0">
              <a:solidFill>
                <a:srgbClr val="FF0000"/>
              </a:solidFill>
            </a:endParaRPr>
          </a:p>
        </p:txBody>
      </p:sp>
      <p:sp>
        <p:nvSpPr>
          <p:cNvPr id="38" name="TextBox 37"/>
          <p:cNvSpPr txBox="1"/>
          <p:nvPr/>
        </p:nvSpPr>
        <p:spPr>
          <a:xfrm>
            <a:off x="4816923" y="2972250"/>
            <a:ext cx="569387" cy="300082"/>
          </a:xfrm>
          <a:prstGeom prst="rect">
            <a:avLst/>
          </a:prstGeom>
          <a:noFill/>
        </p:spPr>
        <p:txBody>
          <a:bodyPr wrap="none" rtlCol="0">
            <a:spAutoFit/>
          </a:bodyPr>
          <a:lstStyle/>
          <a:p>
            <a:r>
              <a:rPr lang="nl-BE" sz="1350" dirty="0">
                <a:solidFill>
                  <a:srgbClr val="C00000"/>
                </a:solidFill>
              </a:rPr>
              <a:t>2023</a:t>
            </a:r>
          </a:p>
        </p:txBody>
      </p:sp>
      <p:sp>
        <p:nvSpPr>
          <p:cNvPr id="39" name="TextBox 38"/>
          <p:cNvSpPr txBox="1"/>
          <p:nvPr/>
        </p:nvSpPr>
        <p:spPr>
          <a:xfrm>
            <a:off x="6041059" y="2951456"/>
            <a:ext cx="569387" cy="300082"/>
          </a:xfrm>
          <a:prstGeom prst="rect">
            <a:avLst/>
          </a:prstGeom>
          <a:noFill/>
        </p:spPr>
        <p:txBody>
          <a:bodyPr wrap="none" rtlCol="0">
            <a:spAutoFit/>
          </a:bodyPr>
          <a:lstStyle/>
          <a:p>
            <a:r>
              <a:rPr lang="nl-BE" sz="1350" dirty="0"/>
              <a:t>2026</a:t>
            </a:r>
            <a:endParaRPr lang="nl-BE" sz="1350" dirty="0">
              <a:solidFill>
                <a:srgbClr val="FF0000"/>
              </a:solidFill>
            </a:endParaRPr>
          </a:p>
        </p:txBody>
      </p:sp>
      <p:sp>
        <p:nvSpPr>
          <p:cNvPr id="40" name="TextBox 39"/>
          <p:cNvSpPr txBox="1"/>
          <p:nvPr/>
        </p:nvSpPr>
        <p:spPr>
          <a:xfrm>
            <a:off x="6905155" y="2951456"/>
            <a:ext cx="569387" cy="300082"/>
          </a:xfrm>
          <a:prstGeom prst="rect">
            <a:avLst/>
          </a:prstGeom>
          <a:noFill/>
        </p:spPr>
        <p:txBody>
          <a:bodyPr wrap="none" rtlCol="0">
            <a:spAutoFit/>
          </a:bodyPr>
          <a:lstStyle/>
          <a:p>
            <a:r>
              <a:rPr lang="nl-BE" sz="1350" dirty="0">
                <a:solidFill>
                  <a:srgbClr val="C00000"/>
                </a:solidFill>
              </a:rPr>
              <a:t>2028</a:t>
            </a:r>
          </a:p>
        </p:txBody>
      </p:sp>
      <p:sp>
        <p:nvSpPr>
          <p:cNvPr id="41" name="TextBox 40"/>
          <p:cNvSpPr txBox="1"/>
          <p:nvPr/>
        </p:nvSpPr>
        <p:spPr>
          <a:xfrm>
            <a:off x="1321802" y="2960402"/>
            <a:ext cx="569387" cy="300082"/>
          </a:xfrm>
          <a:prstGeom prst="rect">
            <a:avLst/>
          </a:prstGeom>
          <a:noFill/>
        </p:spPr>
        <p:txBody>
          <a:bodyPr wrap="none" rtlCol="0">
            <a:spAutoFit/>
          </a:bodyPr>
          <a:lstStyle/>
          <a:p>
            <a:r>
              <a:rPr lang="nl-BE" sz="1350" dirty="0"/>
              <a:t>2015</a:t>
            </a:r>
            <a:endParaRPr lang="nl-BE" sz="1350" dirty="0">
              <a:solidFill>
                <a:srgbClr val="FF0000"/>
              </a:solidFill>
            </a:endParaRPr>
          </a:p>
        </p:txBody>
      </p:sp>
      <p:pic>
        <p:nvPicPr>
          <p:cNvPr id="42" name="Image 1"/>
          <p:cNvPicPr>
            <a:picLocks noChangeAspect="1"/>
          </p:cNvPicPr>
          <p:nvPr/>
        </p:nvPicPr>
        <p:blipFill>
          <a:blip r:embed="rId3"/>
          <a:stretch>
            <a:fillRect/>
          </a:stretch>
        </p:blipFill>
        <p:spPr>
          <a:xfrm>
            <a:off x="988039" y="4063147"/>
            <a:ext cx="765810" cy="1050290"/>
          </a:xfrm>
          <a:prstGeom prst="rect">
            <a:avLst/>
          </a:prstGeom>
          <a:effectLst>
            <a:outerShdw blurRad="76200" dir="18900000" sy="23000" kx="-1200000" algn="bl" rotWithShape="0">
              <a:prstClr val="black">
                <a:alpha val="20000"/>
              </a:prstClr>
            </a:outerShdw>
          </a:effectLst>
        </p:spPr>
      </p:pic>
      <p:cxnSp>
        <p:nvCxnSpPr>
          <p:cNvPr id="43" name="Straight Arrow Connector 42"/>
          <p:cNvCxnSpPr/>
          <p:nvPr/>
        </p:nvCxnSpPr>
        <p:spPr>
          <a:xfrm>
            <a:off x="1609833" y="3971618"/>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Isosceles Triangle 2"/>
          <p:cNvSpPr/>
          <p:nvPr/>
        </p:nvSpPr>
        <p:spPr>
          <a:xfrm flipV="1">
            <a:off x="2965220" y="4063146"/>
            <a:ext cx="2605053" cy="414779"/>
          </a:xfrm>
          <a:prstGeom prst="triangle">
            <a:avLst>
              <a:gd name="adj" fmla="val 10000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3150897" y="4311293"/>
            <a:ext cx="1537270" cy="784830"/>
          </a:xfrm>
          <a:prstGeom prst="rect">
            <a:avLst/>
          </a:prstGeom>
          <a:noFill/>
        </p:spPr>
        <p:txBody>
          <a:bodyPr wrap="square" rtlCol="0">
            <a:spAutoFit/>
          </a:bodyPr>
          <a:lstStyle/>
          <a:p>
            <a:pPr algn="ctr"/>
            <a:r>
              <a:rPr lang="nl-BE" sz="1500" dirty="0" err="1">
                <a:solidFill>
                  <a:schemeClr val="accent1"/>
                </a:solidFill>
              </a:rPr>
              <a:t>Initial</a:t>
            </a:r>
            <a:r>
              <a:rPr lang="nl-BE" sz="1500" dirty="0">
                <a:solidFill>
                  <a:schemeClr val="accent1"/>
                </a:solidFill>
              </a:rPr>
              <a:t> system </a:t>
            </a:r>
            <a:r>
              <a:rPr lang="nl-BE" sz="1500" dirty="0" err="1">
                <a:solidFill>
                  <a:schemeClr val="accent1"/>
                </a:solidFill>
              </a:rPr>
              <a:t>capacity</a:t>
            </a:r>
            <a:r>
              <a:rPr lang="nl-BE" sz="1500" dirty="0">
                <a:solidFill>
                  <a:schemeClr val="accent1"/>
                </a:solidFill>
              </a:rPr>
              <a:t> built up</a:t>
            </a:r>
          </a:p>
        </p:txBody>
      </p:sp>
      <p:cxnSp>
        <p:nvCxnSpPr>
          <p:cNvPr id="46" name="Straight Arrow Connector 45"/>
          <p:cNvCxnSpPr/>
          <p:nvPr/>
        </p:nvCxnSpPr>
        <p:spPr>
          <a:xfrm>
            <a:off x="2473929" y="3993141"/>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735008" y="3973138"/>
            <a:ext cx="0" cy="11007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2042824" y="2879449"/>
            <a:ext cx="647130" cy="1897"/>
          </a:xfrm>
          <a:prstGeom prst="straightConnector1">
            <a:avLst/>
          </a:prstGeom>
          <a:ln w="57150" cmpd="sng">
            <a:solidFill>
              <a:srgbClr val="1E4494"/>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094616" y="2581263"/>
            <a:ext cx="1415214" cy="300082"/>
          </a:xfrm>
          <a:prstGeom prst="rect">
            <a:avLst/>
          </a:prstGeom>
          <a:noFill/>
          <a:ln>
            <a:noFill/>
          </a:ln>
        </p:spPr>
        <p:txBody>
          <a:bodyPr wrap="square" rtlCol="0">
            <a:spAutoFit/>
          </a:bodyPr>
          <a:lstStyle/>
          <a:p>
            <a:r>
              <a:rPr lang="nl-BE" sz="1350" dirty="0">
                <a:solidFill>
                  <a:schemeClr val="tx2"/>
                </a:solidFill>
              </a:rPr>
              <a:t>CO</a:t>
            </a:r>
            <a:r>
              <a:rPr lang="nl-BE" sz="1350" baseline="-25000" dirty="0">
                <a:solidFill>
                  <a:schemeClr val="tx2"/>
                </a:solidFill>
              </a:rPr>
              <a:t>2</a:t>
            </a:r>
            <a:r>
              <a:rPr lang="nl-BE" sz="1350" dirty="0">
                <a:solidFill>
                  <a:schemeClr val="tx2"/>
                </a:solidFill>
              </a:rPr>
              <a:t> </a:t>
            </a:r>
            <a:r>
              <a:rPr lang="nl-BE" sz="1350" dirty="0" err="1">
                <a:solidFill>
                  <a:schemeClr val="tx2"/>
                </a:solidFill>
              </a:rPr>
              <a:t>Task</a:t>
            </a:r>
            <a:r>
              <a:rPr lang="nl-BE" sz="1350" dirty="0">
                <a:solidFill>
                  <a:schemeClr val="tx2"/>
                </a:solidFill>
              </a:rPr>
              <a:t> Force </a:t>
            </a:r>
          </a:p>
        </p:txBody>
      </p:sp>
      <p:cxnSp>
        <p:nvCxnSpPr>
          <p:cNvPr id="50" name="Straight Arrow Connector 49"/>
          <p:cNvCxnSpPr/>
          <p:nvPr/>
        </p:nvCxnSpPr>
        <p:spPr>
          <a:xfrm flipH="1">
            <a:off x="2689955" y="2879449"/>
            <a:ext cx="1459527" cy="1"/>
          </a:xfrm>
          <a:prstGeom prst="straightConnector1">
            <a:avLst/>
          </a:prstGeom>
          <a:ln w="57150" cmpd="sng">
            <a:solidFill>
              <a:srgbClr val="1E4494"/>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Down Arrow 50"/>
          <p:cNvSpPr/>
          <p:nvPr/>
        </p:nvSpPr>
        <p:spPr>
          <a:xfrm rot="16200000">
            <a:off x="6733290" y="3440192"/>
            <a:ext cx="765881" cy="1660618"/>
          </a:xfrm>
          <a:prstGeom prst="downArrow">
            <a:avLst>
              <a:gd name="adj1" fmla="val 60096"/>
              <a:gd name="adj2" fmla="val 42359"/>
            </a:avLst>
          </a:prstGeom>
          <a:solidFill>
            <a:schemeClr val="accent2"/>
          </a:solidFill>
          <a:ln>
            <a:solidFill>
              <a:srgbClr val="FFC000"/>
            </a:solidFill>
          </a:ln>
          <a:effectLst>
            <a:outerShdw blurRad="50800" dist="50800" dir="5400000" sx="2000" sy="2000" algn="ctr" rotWithShape="0">
              <a:srgbClr val="000000">
                <a:alpha val="8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Tree>
    <p:extLst>
      <p:ext uri="{BB962C8B-B14F-4D97-AF65-F5344CB8AC3E}">
        <p14:creationId xmlns:p14="http://schemas.microsoft.com/office/powerpoint/2010/main" val="239036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32" grpId="0"/>
      <p:bldP spid="33" grpId="0"/>
      <p:bldP spid="34" grpId="0" animBg="1"/>
      <p:bldP spid="35" grpId="0"/>
      <p:bldP spid="3" grpId="0" animBg="1"/>
      <p:bldP spid="45" grpId="0"/>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EBA2AF-D08E-CF4D-B56A-2ED9EB8297C2}"/>
              </a:ext>
            </a:extLst>
          </p:cNvPr>
          <p:cNvSpPr>
            <a:spLocks noGrp="1"/>
          </p:cNvSpPr>
          <p:nvPr>
            <p:ph type="sldNum" sz="quarter" idx="2"/>
          </p:nvPr>
        </p:nvSpPr>
        <p:spPr/>
        <p:txBody>
          <a:bodyPr/>
          <a:lstStyle/>
          <a:p>
            <a:pPr>
              <a:defRPr/>
            </a:pPr>
            <a:r>
              <a:rPr lang="en-GB"/>
              <a:t>Slide: </a:t>
            </a:r>
            <a:fld id="{8AE4F5B3-C86E-48F7-90B4-22A3CA5B476D}" type="slidenum">
              <a:rPr lang="en-GB" smtClean="0"/>
              <a:pPr>
                <a:defRPr/>
              </a:pPr>
              <a:t>8</a:t>
            </a:fld>
            <a:endParaRPr lang="en-GB"/>
          </a:p>
        </p:txBody>
      </p:sp>
      <p:sp>
        <p:nvSpPr>
          <p:cNvPr id="2" name="Content Placeholder 1">
            <a:extLst>
              <a:ext uri="{FF2B5EF4-FFF2-40B4-BE49-F238E27FC236}">
                <a16:creationId xmlns:a16="http://schemas.microsoft.com/office/drawing/2014/main" id="{A1B9A682-B484-D64B-946C-277194DF2C48}"/>
              </a:ext>
            </a:extLst>
          </p:cNvPr>
          <p:cNvSpPr>
            <a:spLocks noGrp="1"/>
          </p:cNvSpPr>
          <p:nvPr>
            <p:ph sz="quarter" idx="10"/>
          </p:nvPr>
        </p:nvSpPr>
        <p:spPr/>
        <p:txBody>
          <a:bodyPr/>
          <a:lstStyle/>
          <a:p>
            <a:endParaRPr lang="it-IT"/>
          </a:p>
        </p:txBody>
      </p:sp>
      <p:sp>
        <p:nvSpPr>
          <p:cNvPr id="3" name="Content Placeholder 2">
            <a:extLst>
              <a:ext uri="{FF2B5EF4-FFF2-40B4-BE49-F238E27FC236}">
                <a16:creationId xmlns:a16="http://schemas.microsoft.com/office/drawing/2014/main" id="{E50F2E7F-B7ED-4444-8788-46C819FC6E3E}"/>
              </a:ext>
            </a:extLst>
          </p:cNvPr>
          <p:cNvSpPr>
            <a:spLocks noGrp="1"/>
          </p:cNvSpPr>
          <p:nvPr>
            <p:ph sz="quarter" idx="11"/>
          </p:nvPr>
        </p:nvSpPr>
        <p:spPr/>
        <p:txBody>
          <a:bodyPr/>
          <a:lstStyle/>
          <a:p>
            <a:r>
              <a:rPr lang="it-IT" dirty="0"/>
              <a:t>System </a:t>
            </a:r>
            <a:r>
              <a:rPr lang="it-IT" dirty="0" err="1"/>
              <a:t>Approach</a:t>
            </a:r>
            <a:endParaRPr lang="it-IT" dirty="0"/>
          </a:p>
        </p:txBody>
      </p:sp>
      <p:sp>
        <p:nvSpPr>
          <p:cNvPr id="5" name="TextBox 4">
            <a:extLst>
              <a:ext uri="{FF2B5EF4-FFF2-40B4-BE49-F238E27FC236}">
                <a16:creationId xmlns:a16="http://schemas.microsoft.com/office/drawing/2014/main" id="{EE8972A0-44FB-7A4A-A248-61B34FE0E793}"/>
              </a:ext>
            </a:extLst>
          </p:cNvPr>
          <p:cNvSpPr txBox="1"/>
          <p:nvPr/>
        </p:nvSpPr>
        <p:spPr>
          <a:xfrm>
            <a:off x="2800350" y="1085851"/>
            <a:ext cx="4171950" cy="3924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342900" latinLnBrk="1" hangingPunct="0"/>
            <a:r>
              <a:rPr lang="en-GB" sz="2100">
                <a:solidFill>
                  <a:schemeClr val="bg1"/>
                </a:solidFill>
              </a:rPr>
              <a:t>System overview/architecture</a:t>
            </a:r>
          </a:p>
        </p:txBody>
      </p:sp>
      <p:pic>
        <p:nvPicPr>
          <p:cNvPr id="6" name="Picture 5">
            <a:extLst>
              <a:ext uri="{FF2B5EF4-FFF2-40B4-BE49-F238E27FC236}">
                <a16:creationId xmlns:a16="http://schemas.microsoft.com/office/drawing/2014/main" id="{AEDEB483-BC59-1941-9EEE-97DB16219F1D}"/>
              </a:ext>
            </a:extLst>
          </p:cNvPr>
          <p:cNvPicPr>
            <a:picLocks noChangeAspect="1"/>
          </p:cNvPicPr>
          <p:nvPr/>
        </p:nvPicPr>
        <p:blipFill>
          <a:blip r:embed="rId2"/>
          <a:stretch>
            <a:fillRect/>
          </a:stretch>
        </p:blipFill>
        <p:spPr>
          <a:xfrm>
            <a:off x="2213967" y="2099484"/>
            <a:ext cx="4914900" cy="3286295"/>
          </a:xfrm>
          <a:prstGeom prst="rect">
            <a:avLst/>
          </a:prstGeom>
        </p:spPr>
      </p:pic>
      <p:sp>
        <p:nvSpPr>
          <p:cNvPr id="7" name="TextBox 6">
            <a:extLst>
              <a:ext uri="{FF2B5EF4-FFF2-40B4-BE49-F238E27FC236}">
                <a16:creationId xmlns:a16="http://schemas.microsoft.com/office/drawing/2014/main" id="{F18F5B4F-1776-144A-91F3-4A94295428F7}"/>
              </a:ext>
            </a:extLst>
          </p:cNvPr>
          <p:cNvSpPr txBox="1"/>
          <p:nvPr/>
        </p:nvSpPr>
        <p:spPr>
          <a:xfrm>
            <a:off x="1529358" y="1258973"/>
            <a:ext cx="6713934" cy="71557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257175" indent="-257175" defTabSz="342900" latinLnBrk="1" hangingPunct="0">
              <a:buFont typeface="+mj-lt"/>
              <a:buAutoNum type="arabicPeriod"/>
            </a:pPr>
            <a:r>
              <a:rPr lang="en-GB" sz="1400" dirty="0"/>
              <a:t>Consensus that a system approach is required in addressing the needs/requirements</a:t>
            </a:r>
          </a:p>
          <a:p>
            <a:pPr marL="257175" indent="-257175" defTabSz="342900" latinLnBrk="1" hangingPunct="0">
              <a:buFont typeface="+mj-lt"/>
              <a:buAutoNum type="arabicPeriod"/>
            </a:pPr>
            <a:r>
              <a:rPr lang="en-GB" sz="1400" dirty="0"/>
              <a:t>Agreed on a high level representation of the system overview </a:t>
            </a:r>
          </a:p>
        </p:txBody>
      </p:sp>
    </p:spTree>
    <p:extLst>
      <p:ext uri="{BB962C8B-B14F-4D97-AF65-F5344CB8AC3E}">
        <p14:creationId xmlns:p14="http://schemas.microsoft.com/office/powerpoint/2010/main" val="242155471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685800"/>
            <a:fld id="{86CB4B4D-7CA3-9044-876B-883B54F8677D}" type="slidenum">
              <a:rPr lang="uk-UA" smtClean="0"/>
              <a:pPr defTabSz="685800"/>
              <a:t>9</a:t>
            </a:fld>
            <a:endParaRPr lang="uk-UA" dirty="0"/>
          </a:p>
        </p:txBody>
      </p:sp>
      <p:sp>
        <p:nvSpPr>
          <p:cNvPr id="3" name="Content Placeholder 2"/>
          <p:cNvSpPr>
            <a:spLocks noGrp="1"/>
          </p:cNvSpPr>
          <p:nvPr>
            <p:ph sz="quarter" idx="10"/>
          </p:nvPr>
        </p:nvSpPr>
        <p:spPr/>
        <p:txBody>
          <a:bodyPr>
            <a:normAutofit/>
          </a:bodyPr>
          <a:lstStyle/>
          <a:p>
            <a:r>
              <a:rPr lang="en-US" dirty="0"/>
              <a:t>Incorporates contributions from </a:t>
            </a:r>
          </a:p>
          <a:p>
            <a:pPr lvl="1"/>
            <a:r>
              <a:rPr lang="en-US" dirty="0"/>
              <a:t>88 authors representing 47 organizations</a:t>
            </a:r>
          </a:p>
          <a:p>
            <a:r>
              <a:rPr lang="en-US" dirty="0"/>
              <a:t>White Paper Structure, content, and intended audiences</a:t>
            </a:r>
          </a:p>
          <a:p>
            <a:pPr lvl="1"/>
            <a:r>
              <a:rPr lang="en-US" dirty="0"/>
              <a:t>Executive Summary (2 pages) </a:t>
            </a:r>
          </a:p>
          <a:p>
            <a:pPr lvl="2"/>
            <a:r>
              <a:rPr lang="en-US" sz="1350" dirty="0"/>
              <a:t>Overview of objectives and approach </a:t>
            </a:r>
          </a:p>
          <a:p>
            <a:pPr lvl="2"/>
            <a:r>
              <a:rPr lang="en-US" sz="1350" dirty="0"/>
              <a:t>Intended for policy makers and CEOS/CGMS Agency leads</a:t>
            </a:r>
          </a:p>
          <a:p>
            <a:pPr lvl="1"/>
            <a:r>
              <a:rPr lang="en-US" dirty="0"/>
              <a:t>Body of report (76 pages)</a:t>
            </a:r>
          </a:p>
          <a:p>
            <a:pPr lvl="2"/>
            <a:r>
              <a:rPr lang="en-US" sz="1350" dirty="0"/>
              <a:t>Documents science background and requirements, current and near-term mission heritage, and system implementation approach </a:t>
            </a:r>
          </a:p>
          <a:p>
            <a:pPr lvl="2"/>
            <a:r>
              <a:rPr lang="en-US" sz="1350" dirty="0"/>
              <a:t>Intended for program scientists and project managers</a:t>
            </a:r>
          </a:p>
          <a:p>
            <a:pPr lvl="1"/>
            <a:r>
              <a:rPr lang="en-US" dirty="0"/>
              <a:t>Technical Appendices (43 pages) and references (38 pages)</a:t>
            </a:r>
          </a:p>
          <a:p>
            <a:pPr lvl="2"/>
            <a:r>
              <a:rPr lang="en-US" sz="1350" dirty="0"/>
              <a:t>“Textbook” summarizing state-of-the-art in observation capabilities and analysis methods to justify system-level requirements</a:t>
            </a:r>
          </a:p>
          <a:p>
            <a:pPr lvl="2"/>
            <a:r>
              <a:rPr lang="en-US" sz="1350" dirty="0"/>
              <a:t>Intended for scientists, engineers, and the inventory community</a:t>
            </a:r>
          </a:p>
        </p:txBody>
      </p:sp>
      <p:sp>
        <p:nvSpPr>
          <p:cNvPr id="6" name="Title 4">
            <a:extLst>
              <a:ext uri="{FF2B5EF4-FFF2-40B4-BE49-F238E27FC236}">
                <a16:creationId xmlns:a16="http://schemas.microsoft.com/office/drawing/2014/main" id="{EDE2DCB7-281C-5E4A-A6F4-48C0C35FF41B}"/>
              </a:ext>
            </a:extLst>
          </p:cNvPr>
          <p:cNvSpPr>
            <a:spLocks noGrp="1"/>
          </p:cNvSpPr>
          <p:nvPr>
            <p:ph sz="quarter" idx="11"/>
          </p:nvPr>
        </p:nvSpPr>
        <p:spPr>
          <a:prstGeom prst="rect">
            <a:avLst/>
          </a:prstGeom>
        </p:spPr>
        <p:txBody>
          <a:bodyPr/>
          <a:lstStyle/>
          <a:p>
            <a:r>
              <a:rPr lang="en-US" dirty="0"/>
              <a:t>AC-VC White Paper Approach</a:t>
            </a:r>
            <a:endParaRPr lang="en-GB" dirty="0"/>
          </a:p>
        </p:txBody>
      </p:sp>
    </p:spTree>
    <p:extLst>
      <p:ext uri="{BB962C8B-B14F-4D97-AF65-F5344CB8AC3E}">
        <p14:creationId xmlns:p14="http://schemas.microsoft.com/office/powerpoint/2010/main" val="4185484449"/>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11057</TotalTime>
  <Words>2826</Words>
  <Application>Microsoft Macintosh PowerPoint</Application>
  <PresentationFormat>On-screen Show (4:3)</PresentationFormat>
  <Paragraphs>259</Paragraphs>
  <Slides>23</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ＭＳ Ｐゴシック</vt:lpstr>
      <vt:lpstr>Arial</vt:lpstr>
      <vt:lpstr>Arial Bold</vt:lpstr>
      <vt:lpstr>Avenir Roman</vt:lpstr>
      <vt:lpstr>Calibri</vt:lpstr>
      <vt:lpstr>Courier New</vt:lpstr>
      <vt:lpstr>Droid Serif</vt:lpstr>
      <vt:lpstr>Helvetica</vt:lpstr>
      <vt:lpstr>Proxima Nova Regular</vt:lpstr>
      <vt:lpstr>Times New Roman</vt:lpstr>
      <vt:lpstr>Wingdings</vt:lpstr>
      <vt:lpstr>Default</vt:lpstr>
      <vt:lpstr>CEOS/CGMS status on GHG monitoring</vt:lpstr>
      <vt:lpstr>PowerPoint Presentation</vt:lpstr>
      <vt:lpstr>PowerPoint Presentation</vt:lpstr>
      <vt:lpstr>PowerPoint Presentation</vt:lpstr>
      <vt:lpstr>CEOS Chair Workshop</vt:lpstr>
      <vt:lpstr>PowerPoint Presentation</vt:lpstr>
      <vt:lpstr>Timely inputs to Policy context</vt:lpstr>
      <vt:lpstr>PowerPoint Presentation</vt:lpstr>
      <vt:lpstr>PowerPoint Presentation</vt:lpstr>
      <vt:lpstr>White Paper Contents – Main Text </vt:lpstr>
      <vt:lpstr>Proposed CEOS Actions </vt:lpstr>
      <vt:lpstr>White Paper Status and Plans </vt:lpstr>
      <vt:lpstr>Proposal</vt:lpstr>
      <vt:lpstr>PowerPoint Presentation</vt:lpstr>
      <vt:lpstr>CEOS-32 Plenary</vt:lpstr>
      <vt:lpstr>PowerPoint Presentation</vt:lpstr>
      <vt:lpstr>Proposed CEOS Actions </vt:lpstr>
      <vt:lpstr>PowerPoint Presentation</vt:lpstr>
      <vt:lpstr>PowerPoint Presentation</vt:lpstr>
      <vt:lpstr>PowerPoint Presentation</vt:lpstr>
      <vt:lpstr>PowerPoint Presentation</vt:lpstr>
      <vt:lpstr>PowerPoint Presentation</vt:lpstr>
      <vt:lpstr>ROADMAP FOR AN OPERATIONAL CO2 EMISSIONS MONITORING SERVICE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164</cp:revision>
  <dcterms:modified xsi:type="dcterms:W3CDTF">2019-03-20T07:26:29Z</dcterms:modified>
</cp:coreProperties>
</file>