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720" r:id="rId3"/>
    <p:sldId id="705" r:id="rId4"/>
    <p:sldId id="707" r:id="rId5"/>
    <p:sldId id="744" r:id="rId6"/>
    <p:sldId id="257" r:id="rId7"/>
    <p:sldId id="752" r:id="rId8"/>
    <p:sldId id="715" r:id="rId9"/>
    <p:sldId id="290" r:id="rId10"/>
    <p:sldId id="724" r:id="rId11"/>
    <p:sldId id="695" r:id="rId12"/>
    <p:sldId id="743" r:id="rId13"/>
    <p:sldId id="741" r:id="rId14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CFF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716"/>
  </p:normalViewPr>
  <p:slideViewPr>
    <p:cSldViewPr>
      <p:cViewPr varScale="1">
        <p:scale>
          <a:sx n="99" d="100"/>
          <a:sy n="99" d="100"/>
        </p:scale>
        <p:origin x="9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00113" y="739775"/>
            <a:ext cx="4935537" cy="3700463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/>
          <a:lstStyle/>
          <a:p>
            <a:fld id="{BF56FFD0-E572-4BAF-9195-B74621BE241D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216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7429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349625" y="538163"/>
            <a:ext cx="3536950" cy="26527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537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349625" y="538163"/>
            <a:ext cx="3536950" cy="2652712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069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D4827-4C93-4F94-BB81-DAE4C57F046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15335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8" y="260350"/>
            <a:ext cx="6400800" cy="685800"/>
          </a:xfrm>
          <a:prstGeom prst="rect">
            <a:avLst/>
          </a:prstGeom>
        </p:spPr>
        <p:txBody>
          <a:bodyPr/>
          <a:lstStyle>
            <a:lvl1pPr>
              <a:defRPr sz="2585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CFEC-65BA-4CC5-BDB1-9C2411248E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32516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1859" y="260350"/>
            <a:ext cx="6400800" cy="685800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>
          <a:xfrm>
            <a:off x="628651" y="6356354"/>
            <a:ext cx="2057400" cy="365125"/>
          </a:xfrm>
          <a:prstGeom prst="rect">
            <a:avLst/>
          </a:prstGeom>
        </p:spPr>
        <p:txBody>
          <a:bodyPr/>
          <a:lstStyle/>
          <a:p>
            <a:fld id="{0DA802D6-E333-4565-A5B3-AF49FA96E702}" type="datetimeFigureOut">
              <a:rPr kumimoji="1" lang="ja-JP" altLang="en-US" smtClean="0"/>
              <a:t>2019/3/18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028951" y="6356354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606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F7D72-F181-4CE8-9F11-7CDFCBBCCC02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5" name="テキスト ボックス 4"/>
          <p:cNvSpPr txBox="1"/>
          <p:nvPr userDrawn="1"/>
        </p:nvSpPr>
        <p:spPr>
          <a:xfrm>
            <a:off x="1616795" y="2073500"/>
            <a:ext cx="184731" cy="318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 sz="1470" dirty="0">
              <a:solidFill>
                <a:srgbClr val="00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680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60354"/>
            <a:ext cx="8229600" cy="58658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EE5C3-C001-403D-A747-C7D35D4AF33D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6754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7DCE1A2-EE80-440D-9FFA-EFCCD0B9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39000" y="6546850"/>
            <a:ext cx="1905000" cy="246221"/>
          </a:xfrm>
        </p:spPr>
        <p:txBody>
          <a:bodyPr/>
          <a:lstStyle/>
          <a:p>
            <a:fld id="{52491B9E-DD64-4F4E-BF49-B719B078547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712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85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246221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CFEC-65BA-4CC5-BDB1-9C2411248E90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639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68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image" Target="../media/image67.jpeg"/><Relationship Id="rId5" Type="http://schemas.microsoft.com/office/2007/relationships/hdphoto" Target="../media/hdphoto1.wdp"/><Relationship Id="rId10" Type="http://schemas.openxmlformats.org/officeDocument/2006/relationships/image" Target="../media/image62.wmf"/><Relationship Id="rId4" Type="http://schemas.openxmlformats.org/officeDocument/2006/relationships/image" Target="../media/image64.png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" Type="http://schemas.openxmlformats.org/officeDocument/2006/relationships/image" Target="../media/image4.emf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emf"/><Relationship Id="rId3" Type="http://schemas.openxmlformats.org/officeDocument/2006/relationships/image" Target="../media/image25.emf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emf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457200" y="1860745"/>
            <a:ext cx="77724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600">
                <a:solidFill>
                  <a:schemeClr val="bg1"/>
                </a:solidFill>
                <a:latin typeface="+mj-lt"/>
              </a:rPr>
              <a:t>Lessons learned from a-decade long GOSAT observations</a:t>
            </a:r>
            <a:endParaRPr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304800" y="4343400"/>
            <a:ext cx="51054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24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Akihiko KUZE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sz="1100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</a:t>
            </a:r>
            <a:r>
              <a:rPr lang="en-US" altLang="ja-JP" sz="1100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Earth Observation Research Center, Japan Aerospace Exploration Agency)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WGClimate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Marrakech, Morocco 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March, 2019</a:t>
            </a: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259044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288273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969876" y="187462"/>
            <a:ext cx="7424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ja-JP" sz="24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DLR-JAXA </a:t>
            </a:r>
            <a:r>
              <a:rPr lang="en-US" altLang="ja-JP" sz="2400" dirty="0">
                <a:solidFill>
                  <a:schemeClr val="bg1"/>
                </a:solidFill>
                <a:latin typeface="Arial" charset="0"/>
              </a:rPr>
              <a:t>Joint CoMet 2018 Campaign </a:t>
            </a:r>
          </a:p>
          <a:p>
            <a:pPr algn="ctr" eaLnBrk="0" hangingPunct="0"/>
            <a:r>
              <a:rPr lang="en-US" altLang="ja-JP" sz="2400" dirty="0">
                <a:solidFill>
                  <a:schemeClr val="bg1"/>
                </a:solidFill>
                <a:latin typeface="Arial" charset="0"/>
              </a:rPr>
              <a:t>and Joint</a:t>
            </a:r>
            <a:r>
              <a:rPr lang="ja-JP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ja-JP" sz="2400" dirty="0">
                <a:solidFill>
                  <a:schemeClr val="bg1"/>
                </a:solidFill>
                <a:latin typeface="Arial" charset="0"/>
              </a:rPr>
              <a:t>COP 24</a:t>
            </a:r>
            <a:r>
              <a:rPr lang="ja-JP" alt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altLang="ja-JP" sz="2400" dirty="0">
                <a:solidFill>
                  <a:schemeClr val="bg1"/>
                </a:solidFill>
                <a:latin typeface="Arial" charset="0"/>
              </a:rPr>
              <a:t>Presentation </a:t>
            </a:r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174430" y="1215833"/>
            <a:ext cx="5338973" cy="2878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altLang="ja-JP" sz="1400" b="0" dirty="0">
                <a:solidFill>
                  <a:schemeClr val="tx1"/>
                </a:solidFill>
              </a:rPr>
              <a:t>Comet coincident flight with GOSAT over Silesian Coal Mine on June 6, 2018  </a:t>
            </a:r>
            <a:r>
              <a:rPr lang="en-US" altLang="ja-JP" sz="1400" b="0" dirty="0">
                <a:solidFill>
                  <a:schemeClr val="tx1"/>
                </a:solidFill>
                <a:ea typeface="Arial Unicode MS" panose="020B0604020202020204" pitchFamily="50" charset="-128"/>
              </a:rPr>
              <a:t>GOSAT targeted 6 points and captured whole emissions that spread horizontally and vertically from 666 km. </a:t>
            </a:r>
            <a:endParaRPr lang="ja-JP" altLang="en-US" sz="1400" b="0" dirty="0">
              <a:solidFill>
                <a:schemeClr val="tx1"/>
              </a:solidFill>
              <a:ea typeface="Arial Unicode MS" panose="020B0604020202020204" pitchFamily="50" charset="-128"/>
            </a:endParaRPr>
          </a:p>
          <a:p>
            <a:endParaRPr lang="ja-JP" altLang="en-US" sz="1400" b="0" dirty="0"/>
          </a:p>
        </p:txBody>
      </p:sp>
      <p:sp>
        <p:nvSpPr>
          <p:cNvPr id="22" name="正方形/長方形 21"/>
          <p:cNvSpPr/>
          <p:nvPr/>
        </p:nvSpPr>
        <p:spPr>
          <a:xfrm>
            <a:off x="128769" y="5298656"/>
            <a:ext cx="54302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0985"/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Joint team demonstrated direct CH</a:t>
            </a:r>
            <a:r>
              <a:rPr lang="en-US" altLang="ja-JP" sz="1400" baseline="-250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emission estimation from Silesian Coal Mine using GOSAT partial column density of lower Troposphere.</a:t>
            </a:r>
          </a:p>
        </p:txBody>
      </p:sp>
      <p:grpSp>
        <p:nvGrpSpPr>
          <p:cNvPr id="34" name="グループ化 33"/>
          <p:cNvGrpSpPr/>
          <p:nvPr/>
        </p:nvGrpSpPr>
        <p:grpSpPr>
          <a:xfrm>
            <a:off x="722837" y="2722926"/>
            <a:ext cx="4551890" cy="2133046"/>
            <a:chOff x="2864232" y="2061642"/>
            <a:chExt cx="6600273" cy="2998887"/>
          </a:xfrm>
        </p:grpSpPr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5259" y="2061642"/>
              <a:ext cx="6319246" cy="2998887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15180" y1="37604" x2="55556" y2="29526"/>
                          <a14:backgroundMark x1="74335" y1="75487" x2="74335" y2="75487"/>
                          <a14:backgroundMark x1="60720" y1="76323" x2="79812" y2="65738"/>
                          <a14:backgroundMark x1="24570" y1="79387" x2="24570" y2="79387"/>
                          <a14:backgroundMark x1="19562" y1="78273" x2="42567" y2="78273"/>
                          <a14:backgroundMark x1="74335" y1="19777" x2="74335" y2="197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864232" y="4189838"/>
              <a:ext cx="1139099" cy="639963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15180" y1="37604" x2="55556" y2="29526"/>
                          <a14:backgroundMark x1="74335" y1="75487" x2="74335" y2="75487"/>
                          <a14:backgroundMark x1="60720" y1="76323" x2="79812" y2="65738"/>
                          <a14:backgroundMark x1="24570" y1="79387" x2="24570" y2="79387"/>
                          <a14:backgroundMark x1="19562" y1="78273" x2="42567" y2="78273"/>
                          <a14:backgroundMark x1="74335" y1="19777" x2="74335" y2="197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499796" y="3190285"/>
              <a:ext cx="942049" cy="529257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15180" y1="37604" x2="55556" y2="29526"/>
                          <a14:backgroundMark x1="74335" y1="75487" x2="74335" y2="75487"/>
                          <a14:backgroundMark x1="60720" y1="76323" x2="79812" y2="65738"/>
                          <a14:backgroundMark x1="24570" y1="79387" x2="24570" y2="79387"/>
                          <a14:backgroundMark x1="19562" y1="78273" x2="42567" y2="78273"/>
                          <a14:backgroundMark x1="74335" y1="19777" x2="74335" y2="197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233032" y="3492176"/>
              <a:ext cx="839883" cy="471859"/>
            </a:xfrm>
            <a:prstGeom prst="rect">
              <a:avLst/>
            </a:prstGeom>
          </p:spPr>
        </p:pic>
        <p:sp>
          <p:nvSpPr>
            <p:cNvPr id="43" name="object 9"/>
            <p:cNvSpPr txBox="1"/>
            <p:nvPr/>
          </p:nvSpPr>
          <p:spPr>
            <a:xfrm>
              <a:off x="3222440" y="2405295"/>
              <a:ext cx="878406" cy="154873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8183" algn="ctr" eaLnBrk="0" hangingPunct="0"/>
              <a:r>
                <a:rPr lang="en-US" sz="716" spc="-1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Target-1</a:t>
              </a:r>
              <a:endParaRPr sz="716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4" name="object 9"/>
            <p:cNvSpPr txBox="1"/>
            <p:nvPr/>
          </p:nvSpPr>
          <p:spPr>
            <a:xfrm>
              <a:off x="5203985" y="2286891"/>
              <a:ext cx="864818" cy="154873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8183" algn="ctr" eaLnBrk="0" hangingPunct="0"/>
              <a:r>
                <a:rPr lang="en-US" sz="716" spc="-1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Target-2</a:t>
              </a:r>
              <a:endParaRPr sz="716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5" name="object 9"/>
            <p:cNvSpPr txBox="1"/>
            <p:nvPr/>
          </p:nvSpPr>
          <p:spPr>
            <a:xfrm>
              <a:off x="6914704" y="3792298"/>
              <a:ext cx="925015" cy="154873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8183" algn="ctr" eaLnBrk="0" hangingPunct="0"/>
              <a:r>
                <a:rPr lang="en-US" sz="716" spc="-1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Target-4</a:t>
              </a:r>
              <a:endParaRPr sz="716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6" name="object 9"/>
            <p:cNvSpPr txBox="1"/>
            <p:nvPr/>
          </p:nvSpPr>
          <p:spPr>
            <a:xfrm>
              <a:off x="8095781" y="4698117"/>
              <a:ext cx="925015" cy="154873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8183" algn="ctr" eaLnBrk="0" hangingPunct="0"/>
              <a:r>
                <a:rPr lang="en-US" sz="716" spc="-1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Target-5</a:t>
              </a:r>
              <a:endParaRPr sz="716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7" name="object 9"/>
            <p:cNvSpPr txBox="1"/>
            <p:nvPr/>
          </p:nvSpPr>
          <p:spPr>
            <a:xfrm>
              <a:off x="4815494" y="4392703"/>
              <a:ext cx="925015" cy="154873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8183" algn="ctr" eaLnBrk="0" hangingPunct="0"/>
              <a:r>
                <a:rPr lang="en-US" sz="716" spc="-1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Target-6</a:t>
              </a:r>
              <a:endParaRPr sz="716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8" name="object 9"/>
            <p:cNvSpPr txBox="1"/>
            <p:nvPr/>
          </p:nvSpPr>
          <p:spPr>
            <a:xfrm>
              <a:off x="7756011" y="2579882"/>
              <a:ext cx="939528" cy="154873"/>
            </a:xfrm>
            <a:prstGeom prst="rect">
              <a:avLst/>
            </a:prstGeom>
            <a:solidFill>
              <a:srgbClr val="FFFF99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8183" algn="ctr" eaLnBrk="0" hangingPunct="0"/>
              <a:r>
                <a:rPr lang="en-US" sz="716" spc="-10" dirty="0">
                  <a:solidFill>
                    <a:srgbClr val="0000FF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rPr>
                <a:t>Target-3</a:t>
              </a:r>
              <a:endParaRPr sz="716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endParaRPr>
            </a:p>
          </p:txBody>
        </p:sp>
        <p:sp>
          <p:nvSpPr>
            <p:cNvPr id="49" name="フローチャート: 磁気ディスク 48"/>
            <p:cNvSpPr/>
            <p:nvPr/>
          </p:nvSpPr>
          <p:spPr>
            <a:xfrm>
              <a:off x="3504781" y="2764546"/>
              <a:ext cx="409651" cy="335590"/>
            </a:xfrm>
            <a:prstGeom prst="flowChartMagneticDisk">
              <a:avLst/>
            </a:prstGeom>
            <a:solidFill>
              <a:srgbClr val="C4E7B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ja-JP" altLang="en-US" sz="107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フローチャート: 磁気ディスク 49"/>
            <p:cNvSpPr/>
            <p:nvPr/>
          </p:nvSpPr>
          <p:spPr>
            <a:xfrm>
              <a:off x="5441845" y="2589960"/>
              <a:ext cx="409651" cy="695817"/>
            </a:xfrm>
            <a:prstGeom prst="flowChartMagneticDisk">
              <a:avLst/>
            </a:prstGeom>
            <a:solidFill>
              <a:srgbClr val="CC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ja-JP" altLang="en-US" sz="107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フローチャート: 磁気ディスク 50"/>
            <p:cNvSpPr/>
            <p:nvPr/>
          </p:nvSpPr>
          <p:spPr>
            <a:xfrm>
              <a:off x="6447326" y="3442831"/>
              <a:ext cx="409651" cy="467569"/>
            </a:xfrm>
            <a:prstGeom prst="flowChartMagneticDisk">
              <a:avLst/>
            </a:prstGeom>
            <a:solidFill>
              <a:srgbClr val="FF99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ja-JP" altLang="en-US" sz="107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フローチャート: 磁気ディスク 51"/>
            <p:cNvSpPr/>
            <p:nvPr/>
          </p:nvSpPr>
          <p:spPr>
            <a:xfrm>
              <a:off x="5278001" y="3592012"/>
              <a:ext cx="409651" cy="695817"/>
            </a:xfrm>
            <a:prstGeom prst="flowChartMagneticDisk">
              <a:avLst/>
            </a:prstGeom>
            <a:solidFill>
              <a:srgbClr val="CC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ja-JP" altLang="en-US" sz="107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フローチャート: 磁気ディスク 52"/>
            <p:cNvSpPr/>
            <p:nvPr/>
          </p:nvSpPr>
          <p:spPr>
            <a:xfrm>
              <a:off x="7785650" y="2922937"/>
              <a:ext cx="409651" cy="467569"/>
            </a:xfrm>
            <a:prstGeom prst="flowChartMagneticDisk">
              <a:avLst/>
            </a:prstGeom>
            <a:solidFill>
              <a:srgbClr val="FF99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ja-JP" altLang="en-US" sz="107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フローチャート: 磁気ディスク 53"/>
            <p:cNvSpPr/>
            <p:nvPr/>
          </p:nvSpPr>
          <p:spPr>
            <a:xfrm>
              <a:off x="8233032" y="4145443"/>
              <a:ext cx="409651" cy="425739"/>
            </a:xfrm>
            <a:prstGeom prst="flowChartMagneticDisk">
              <a:avLst/>
            </a:prstGeom>
            <a:solidFill>
              <a:srgbClr val="CCCC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ja-JP" altLang="en-US" sz="1074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5" name="図 1" descr="リーフレット最終背景なし高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65560" y="2141390"/>
            <a:ext cx="1032527" cy="59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左矢印 56"/>
          <p:cNvSpPr/>
          <p:nvPr/>
        </p:nvSpPr>
        <p:spPr>
          <a:xfrm rot="20476132">
            <a:off x="4727969" y="2729426"/>
            <a:ext cx="759092" cy="289253"/>
          </a:xfrm>
          <a:prstGeom prst="leftArrow">
            <a:avLst/>
          </a:prstGeom>
          <a:solidFill>
            <a:srgbClr val="00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ja-JP" sz="1074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wind</a:t>
            </a:r>
            <a:endParaRPr lang="ja-JP" altLang="en-US" sz="1074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object 9"/>
          <p:cNvSpPr txBox="1"/>
          <p:nvPr/>
        </p:nvSpPr>
        <p:spPr>
          <a:xfrm>
            <a:off x="3906391" y="2873205"/>
            <a:ext cx="647948" cy="12862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183" algn="ctr" eaLnBrk="0" hangingPunct="0"/>
            <a:r>
              <a:rPr lang="en-US" sz="836" spc="-1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KATOWICE</a:t>
            </a:r>
            <a:endParaRPr sz="836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9" name="二等辺三角形 58"/>
          <p:cNvSpPr/>
          <p:nvPr/>
        </p:nvSpPr>
        <p:spPr>
          <a:xfrm>
            <a:off x="3190304" y="2573950"/>
            <a:ext cx="317675" cy="797750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074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453554"/>
            <a:ext cx="2606046" cy="830997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5646999" y="2495851"/>
            <a:ext cx="3439814" cy="53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53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Joint presentation “On the pathway to new greenhouse gas monitoring systems” in the side event at the German Pavilion at  UNFCCC COP24 on Dec. 6, Katowice, Poland</a:t>
            </a:r>
            <a:endParaRPr lang="ja-JP" altLang="en-US" sz="953" dirty="0">
              <a:solidFill>
                <a:schemeClr val="tx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6182516" y="6568074"/>
            <a:ext cx="1779654" cy="218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17" dirty="0">
                <a:solidFill>
                  <a:schemeClr val="tx1"/>
                </a:solidFill>
              </a:rPr>
              <a:t>Courtesy of </a:t>
            </a:r>
            <a:r>
              <a:rPr lang="en-US" altLang="ja-JP" sz="817" dirty="0" err="1">
                <a:solidFill>
                  <a:schemeClr val="tx1"/>
                </a:solidFill>
              </a:rPr>
              <a:t>Friedemann</a:t>
            </a:r>
            <a:r>
              <a:rPr lang="en-US" altLang="ja-JP" sz="817" dirty="0">
                <a:solidFill>
                  <a:schemeClr val="tx1"/>
                </a:solidFill>
              </a:rPr>
              <a:t> Call, DLR</a:t>
            </a:r>
            <a:endParaRPr lang="ja-JP" altLang="en-US" sz="817" dirty="0">
              <a:solidFill>
                <a:schemeClr val="tx1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32" y="4952191"/>
            <a:ext cx="4411596" cy="188799"/>
          </a:xfrm>
          <a:prstGeom prst="rect">
            <a:avLst/>
          </a:prstGeom>
        </p:spPr>
      </p:pic>
      <p:sp>
        <p:nvSpPr>
          <p:cNvPr id="36" name="正方形/長方形 35"/>
          <p:cNvSpPr/>
          <p:nvPr/>
        </p:nvSpPr>
        <p:spPr>
          <a:xfrm>
            <a:off x="1575671" y="4522597"/>
            <a:ext cx="824265" cy="276999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1.98 ppm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3064277" y="4188632"/>
            <a:ext cx="824265" cy="276999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1.95 ppm</a:t>
            </a:r>
          </a:p>
        </p:txBody>
      </p:sp>
      <p:sp>
        <p:nvSpPr>
          <p:cNvPr id="38" name="正方形/長方形 37"/>
          <p:cNvSpPr/>
          <p:nvPr/>
        </p:nvSpPr>
        <p:spPr>
          <a:xfrm>
            <a:off x="4781763" y="3298077"/>
            <a:ext cx="824265" cy="276999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1.93 ppm</a:t>
            </a:r>
          </a:p>
        </p:txBody>
      </p:sp>
      <p:graphicFrame>
        <p:nvGraphicFramePr>
          <p:cNvPr id="60" name="オブジェクト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6961145"/>
              </p:ext>
            </p:extLst>
          </p:nvPr>
        </p:nvGraphicFramePr>
        <p:xfrm>
          <a:off x="136944" y="6099287"/>
          <a:ext cx="4836084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Equation" r:id="rId9" imgW="3504960" imgH="507960" progId="Equation.DSMT4">
                  <p:embed/>
                </p:oleObj>
              </mc:Choice>
              <mc:Fallback>
                <p:oleObj name="Equation" r:id="rId9" imgW="3504960" imgH="507960" progId="Equation.DSMT4">
                  <p:embed/>
                  <p:pic>
                    <p:nvPicPr>
                      <p:cNvPr id="60" name="オブジェクト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944" y="6099287"/>
                        <a:ext cx="4836084" cy="66198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27036" y="3233148"/>
            <a:ext cx="2333328" cy="146404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0814" y="4955570"/>
            <a:ext cx="2303058" cy="1539955"/>
          </a:xfrm>
          <a:prstGeom prst="rect">
            <a:avLst/>
          </a:prstGeom>
        </p:spPr>
      </p:pic>
      <p:sp>
        <p:nvSpPr>
          <p:cNvPr id="40" name="スライド番号プレースホルダ 1">
            <a:extLst>
              <a:ext uri="{FF2B5EF4-FFF2-40B4-BE49-F238E27FC236}">
                <a16:creationId xmlns:a16="http://schemas.microsoft.com/office/drawing/2014/main" id="{38A3FACE-37EF-4CCE-9F91-4DC5CCB1079F}"/>
              </a:ext>
            </a:extLst>
          </p:cNvPr>
          <p:cNvSpPr txBox="1">
            <a:spLocks noGrp="1"/>
          </p:cNvSpPr>
          <p:nvPr/>
        </p:nvSpPr>
        <p:spPr bwMode="auto">
          <a:xfrm>
            <a:off x="8053280" y="6454126"/>
            <a:ext cx="938460" cy="43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8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10</a:t>
            </a:fld>
            <a:endParaRPr lang="en-US" altLang="ja-JP" sz="2800" dirty="0">
              <a:solidFill>
                <a:srgbClr val="008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885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 1"/>
          <p:cNvSpPr txBox="1">
            <a:spLocks noGrp="1"/>
          </p:cNvSpPr>
          <p:nvPr/>
        </p:nvSpPr>
        <p:spPr bwMode="auto">
          <a:xfrm>
            <a:off x="7972274" y="6367304"/>
            <a:ext cx="938460" cy="45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11</a:t>
            </a:fld>
            <a:endParaRPr lang="en-US" altLang="ja-JP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815454" y="229253"/>
            <a:ext cx="3783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100" dirty="0">
                <a:solidFill>
                  <a:schemeClr val="bg1"/>
                </a:solidFill>
                <a:ea typeface="Arial Unicode MS" pitchFamily="50" charset="-128"/>
                <a:cs typeface="Arial" panose="020B0604020202020204" pitchFamily="34" charset="0"/>
              </a:rPr>
              <a:t>Air-bone demonstration model</a:t>
            </a:r>
          </a:p>
          <a:p>
            <a:pPr algn="ctr"/>
            <a:r>
              <a:rPr lang="en-US" altLang="ja-JP" sz="1500" dirty="0">
                <a:solidFill>
                  <a:schemeClr val="bg1"/>
                </a:solidFill>
                <a:ea typeface="Arial Unicode MS" pitchFamily="50" charset="-128"/>
                <a:cs typeface="Arial" panose="020B0604020202020204" pitchFamily="34" charset="0"/>
              </a:rPr>
              <a:t>Combination of staring and coverage </a:t>
            </a:r>
          </a:p>
        </p:txBody>
      </p:sp>
      <p:pic>
        <p:nvPicPr>
          <p:cNvPr id="94" name="図 93"/>
          <p:cNvPicPr>
            <a:picLocks noChangeAspect="1"/>
          </p:cNvPicPr>
          <p:nvPr/>
        </p:nvPicPr>
        <p:blipFill rotWithShape="1">
          <a:blip r:embed="rId3"/>
          <a:srcRect l="22474" t="19181" r="26273" b="27720"/>
          <a:stretch/>
        </p:blipFill>
        <p:spPr>
          <a:xfrm>
            <a:off x="578920" y="3117098"/>
            <a:ext cx="2757089" cy="2651946"/>
          </a:xfrm>
          <a:prstGeom prst="rect">
            <a:avLst/>
          </a:prstGeom>
        </p:spPr>
      </p:pic>
      <p:sp>
        <p:nvSpPr>
          <p:cNvPr id="95" name="正方形/長方形 94"/>
          <p:cNvSpPr/>
          <p:nvPr/>
        </p:nvSpPr>
        <p:spPr>
          <a:xfrm>
            <a:off x="2016031" y="3277918"/>
            <a:ext cx="931666" cy="369332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900" dirty="0">
                <a:solidFill>
                  <a:srgbClr val="0000FF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survey mode</a:t>
            </a:r>
          </a:p>
          <a:p>
            <a:pPr algn="ctr"/>
            <a:r>
              <a:rPr lang="en-US" altLang="ja-JP" sz="900" dirty="0">
                <a:solidFill>
                  <a:srgbClr val="0000FF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IFOV = 28 km </a:t>
            </a:r>
            <a:endParaRPr lang="ja-JP" altLang="en-US" sz="900" dirty="0">
              <a:cs typeface="Arial" panose="020B0604020202020204" pitchFamily="34" charset="0"/>
            </a:endParaRPr>
          </a:p>
        </p:txBody>
      </p:sp>
      <p:sp>
        <p:nvSpPr>
          <p:cNvPr id="96" name="正方形/長方形 95"/>
          <p:cNvSpPr/>
          <p:nvPr/>
        </p:nvSpPr>
        <p:spPr>
          <a:xfrm>
            <a:off x="619747" y="5331805"/>
            <a:ext cx="931666" cy="369332"/>
          </a:xfrm>
          <a:prstGeom prst="rect">
            <a:avLst/>
          </a:prstGeom>
          <a:solidFill>
            <a:srgbClr val="66FFFF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900" dirty="0">
                <a:solidFill>
                  <a:srgbClr val="0000FF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survey mode</a:t>
            </a:r>
          </a:p>
          <a:p>
            <a:pPr algn="ctr"/>
            <a:r>
              <a:rPr lang="en-US" altLang="ja-JP" sz="900" dirty="0">
                <a:solidFill>
                  <a:srgbClr val="0000FF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IFOV = 28 km </a:t>
            </a:r>
            <a:endParaRPr lang="ja-JP" altLang="en-US" sz="900" dirty="0">
              <a:cs typeface="Arial" panose="020B0604020202020204" pitchFamily="34" charset="0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684270" y="4763963"/>
            <a:ext cx="867545" cy="369332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ja-JP" sz="900" dirty="0">
                <a:solidFill>
                  <a:srgbClr val="FF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staring mode</a:t>
            </a:r>
          </a:p>
          <a:p>
            <a:pPr algn="ctr"/>
            <a:r>
              <a:rPr lang="en-US" altLang="ja-JP" sz="900" dirty="0">
                <a:solidFill>
                  <a:srgbClr val="FF0000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IFOV = 1 km </a:t>
            </a:r>
            <a:endParaRPr lang="ja-JP" altLang="en-US" sz="9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8" name="正方形/長方形 97"/>
          <p:cNvSpPr/>
          <p:nvPr/>
        </p:nvSpPr>
        <p:spPr>
          <a:xfrm>
            <a:off x="151551" y="1146405"/>
            <a:ext cx="3913376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500" dirty="0">
                <a:solidFill>
                  <a:srgbClr val="0000FF"/>
                </a:solidFill>
              </a:rPr>
              <a:t>Survey entire earth’s surface</a:t>
            </a:r>
          </a:p>
          <a:p>
            <a:pPr>
              <a:lnSpc>
                <a:spcPct val="150000"/>
              </a:lnSpc>
            </a:pPr>
            <a:r>
              <a:rPr lang="en-US" altLang="ja-JP" sz="1500" dirty="0">
                <a:solidFill>
                  <a:srgbClr val="0000FF"/>
                </a:solidFill>
              </a:rPr>
              <a:t>   Selecting Proper reference </a:t>
            </a:r>
          </a:p>
          <a:p>
            <a:pPr>
              <a:lnSpc>
                <a:spcPct val="150000"/>
              </a:lnSpc>
            </a:pPr>
            <a:r>
              <a:rPr lang="en-US" altLang="ja-JP" sz="1500" dirty="0">
                <a:solidFill>
                  <a:srgbClr val="FF0000"/>
                </a:solidFill>
              </a:rPr>
              <a:t>Staring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rgbClr val="FF0000"/>
                </a:solidFill>
              </a:rPr>
              <a:t>1 km resolution will enhance dCO</a:t>
            </a:r>
            <a:r>
              <a:rPr lang="en-US" altLang="ja-JP" sz="1200" baseline="-25000" dirty="0">
                <a:solidFill>
                  <a:srgbClr val="FF0000"/>
                </a:solidFill>
              </a:rPr>
              <a:t>2  </a:t>
            </a:r>
            <a:r>
              <a:rPr lang="en-US" altLang="ja-JP" sz="1200" dirty="0">
                <a:solidFill>
                  <a:srgbClr val="FF0000"/>
                </a:solidFill>
              </a:rPr>
              <a:t>and dCH</a:t>
            </a:r>
            <a:r>
              <a:rPr lang="en-US" altLang="ja-JP" sz="1200" baseline="-25000" dirty="0">
                <a:solidFill>
                  <a:srgbClr val="FF0000"/>
                </a:solidFill>
              </a:rPr>
              <a:t>4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rgbClr val="FF0000"/>
                </a:solidFill>
              </a:rPr>
              <a:t>Image can detect plume and has closer reference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rgbClr val="FF0000"/>
                </a:solidFill>
              </a:rPr>
              <a:t>Estimate plume direction</a:t>
            </a:r>
          </a:p>
        </p:txBody>
      </p:sp>
      <p:pic>
        <p:nvPicPr>
          <p:cNvPr id="99" name="図 98">
            <a:extLst>
              <a:ext uri="{FF2B5EF4-FFF2-40B4-BE49-F238E27FC236}">
                <a16:creationId xmlns:a16="http://schemas.microsoft.com/office/drawing/2014/main" id="{A09AF931-AEBA-4041-B82A-B8DC74F3E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527" y="1564025"/>
            <a:ext cx="5152286" cy="4516965"/>
          </a:xfrm>
          <a:prstGeom prst="rect">
            <a:avLst/>
          </a:prstGeom>
        </p:spPr>
      </p:pic>
      <p:sp>
        <p:nvSpPr>
          <p:cNvPr id="100" name="テキスト ボックス 99">
            <a:extLst>
              <a:ext uri="{FF2B5EF4-FFF2-40B4-BE49-F238E27FC236}">
                <a16:creationId xmlns:a16="http://schemas.microsoft.com/office/drawing/2014/main" id="{3CD8E0CB-4DB7-4DB2-B723-B7B2391FDDCB}"/>
              </a:ext>
            </a:extLst>
          </p:cNvPr>
          <p:cNvSpPr txBox="1"/>
          <p:nvPr/>
        </p:nvSpPr>
        <p:spPr>
          <a:xfrm>
            <a:off x="7844395" y="5648408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tx1"/>
                </a:solidFill>
              </a:rPr>
              <a:t>Staring mode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31337130-973E-4D77-8D19-86F6329D1BBF}"/>
              </a:ext>
            </a:extLst>
          </p:cNvPr>
          <p:cNvSpPr txBox="1"/>
          <p:nvPr/>
        </p:nvSpPr>
        <p:spPr>
          <a:xfrm>
            <a:off x="5040033" y="560676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</a:rPr>
              <a:t>Survey</a:t>
            </a:r>
            <a:r>
              <a:rPr kumimoji="1" lang="en-US" altLang="ja-JP" sz="1400" dirty="0">
                <a:solidFill>
                  <a:schemeClr val="tx1"/>
                </a:solidFill>
              </a:rPr>
              <a:t> mode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34D3201-D81B-433D-BEB3-5D19BBB9B925}"/>
              </a:ext>
            </a:extLst>
          </p:cNvPr>
          <p:cNvSpPr/>
          <p:nvPr/>
        </p:nvSpPr>
        <p:spPr>
          <a:xfrm>
            <a:off x="7286189" y="3033387"/>
            <a:ext cx="1821332" cy="291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2-axis pointing system</a:t>
            </a:r>
            <a:endParaRPr lang="ja-JP" altLang="en-US" sz="129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4980853-E766-4FBF-BC00-ED553E06CA47}"/>
              </a:ext>
            </a:extLst>
          </p:cNvPr>
          <p:cNvSpPr/>
          <p:nvPr/>
        </p:nvSpPr>
        <p:spPr>
          <a:xfrm>
            <a:off x="5997648" y="1704152"/>
            <a:ext cx="1683474" cy="291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 µm for CO</a:t>
            </a:r>
            <a:r>
              <a:rPr lang="en-US" altLang="ja-JP" sz="1292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ja-JP" altLang="en-US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altLang="ja-JP" sz="1292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ja-JP" altLang="en-US" sz="129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1612F05-EA05-4211-BE81-408E4D7B1358}"/>
              </a:ext>
            </a:extLst>
          </p:cNvPr>
          <p:cNvSpPr/>
          <p:nvPr/>
        </p:nvSpPr>
        <p:spPr>
          <a:xfrm>
            <a:off x="4430433" y="1241784"/>
            <a:ext cx="4336855" cy="49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0.76 µm surface pressure, cloud height and solar induced chlorophyll fluorescence </a:t>
            </a:r>
            <a:endParaRPr lang="ja-JP" altLang="en-US" sz="129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766FD2A-A64D-4C5A-A188-ABFF51A73FB9}"/>
              </a:ext>
            </a:extLst>
          </p:cNvPr>
          <p:cNvSpPr/>
          <p:nvPr/>
        </p:nvSpPr>
        <p:spPr>
          <a:xfrm>
            <a:off x="4099854" y="4382067"/>
            <a:ext cx="1112799" cy="688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0.47 µm for </a:t>
            </a:r>
          </a:p>
          <a:p>
            <a:r>
              <a:rPr lang="en-US" altLang="ja-JP" sz="1292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ja-JP" sz="1292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ja-JP" sz="129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sz="129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F10227A0-A67D-41DE-B75A-DE140D2DA6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7" t="20418" r="1371" b="22694"/>
          <a:stretch/>
        </p:blipFill>
        <p:spPr>
          <a:xfrm rot="5400000">
            <a:off x="2418707" y="5786097"/>
            <a:ext cx="1095278" cy="1162415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16637BD-38D9-4EB0-8B91-E436537826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508" y="6101654"/>
            <a:ext cx="1644644" cy="785452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A0F1C65-F7E8-4182-8A3E-E671E91FB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39" y="5786279"/>
            <a:ext cx="2338672" cy="1095278"/>
          </a:xfrm>
          <a:prstGeom prst="rect">
            <a:avLst/>
          </a:prstGeom>
        </p:spPr>
      </p:pic>
      <p:pic>
        <p:nvPicPr>
          <p:cNvPr id="34" name="Picture 1">
            <a:extLst>
              <a:ext uri="{FF2B5EF4-FFF2-40B4-BE49-F238E27FC236}">
                <a16:creationId xmlns:a16="http://schemas.microsoft.com/office/drawing/2014/main" id="{8750A0F0-244A-43D3-80CB-B4497CBCB2C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037" y="1766991"/>
            <a:ext cx="1170935" cy="1334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595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370" y="1270197"/>
            <a:ext cx="3111359" cy="3353756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411151" y="5473005"/>
            <a:ext cx="31113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solidFill>
                  <a:schemeClr val="tx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Large CO</a:t>
            </a:r>
            <a:r>
              <a:rPr lang="en-US" altLang="ja-JP" sz="1400" baseline="-25000" dirty="0">
                <a:solidFill>
                  <a:schemeClr val="tx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2</a:t>
            </a:r>
            <a:r>
              <a:rPr lang="en-US" altLang="ja-JP" sz="1400" dirty="0">
                <a:solidFill>
                  <a:schemeClr val="tx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 emission sources, including a coal power plant and the transportation sector, and possible CH</a:t>
            </a:r>
            <a:r>
              <a:rPr lang="en-US" altLang="ja-JP" sz="1400" baseline="-25000" dirty="0">
                <a:solidFill>
                  <a:schemeClr val="tx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4</a:t>
            </a:r>
            <a:r>
              <a:rPr lang="en-US" altLang="ja-JP" sz="1400" dirty="0">
                <a:solidFill>
                  <a:schemeClr val="tx1"/>
                </a:solidFill>
                <a:ea typeface="Arial Unicode MS" panose="020B0604020202020204" pitchFamily="50" charset="-128"/>
                <a:cs typeface="Arial" panose="020B0604020202020204" pitchFamily="34" charset="0"/>
              </a:rPr>
              <a:t> sources from agriculture, energy manufacturing, and waste that are geographically mixed. </a:t>
            </a:r>
            <a:endParaRPr lang="ja-JP" altLang="en-US" sz="1400" dirty="0">
              <a:solidFill>
                <a:schemeClr val="tx1"/>
              </a:solidFill>
              <a:ea typeface="Arial Unicode MS" panose="020B060402020202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18094" y="141236"/>
            <a:ext cx="793890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100" dirty="0">
                <a:solidFill>
                  <a:schemeClr val="bg1"/>
                </a:solidFill>
                <a:cs typeface="Arial" panose="020B0604020202020204" pitchFamily="34" charset="0"/>
              </a:rPr>
              <a:t>To demonstrate local flux estimation from different source sectors</a:t>
            </a:r>
          </a:p>
          <a:p>
            <a:pPr algn="ctr"/>
            <a:r>
              <a:rPr lang="en-US" altLang="ja-JP" sz="2100" dirty="0">
                <a:solidFill>
                  <a:schemeClr val="bg1"/>
                </a:solidFill>
                <a:cs typeface="Arial" panose="020B0604020202020204" pitchFamily="34" charset="0"/>
              </a:rPr>
              <a:t>Feb 2018 flight over greater Nagoya</a:t>
            </a:r>
            <a:endParaRPr lang="ja-JP" altLang="en-US" sz="21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740" y="4204064"/>
            <a:ext cx="1991158" cy="126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スライド番号プレースホルダ 1"/>
          <p:cNvSpPr txBox="1">
            <a:spLocks noGrp="1"/>
          </p:cNvSpPr>
          <p:nvPr/>
        </p:nvSpPr>
        <p:spPr bwMode="auto">
          <a:xfrm>
            <a:off x="8053280" y="6454126"/>
            <a:ext cx="938460" cy="43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8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12</a:t>
            </a:fld>
            <a:endParaRPr lang="en-US" altLang="ja-JP" sz="2800" dirty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24" name="図 23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908396D5-B2D1-4061-81A2-2D78E6BDE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26" y="1270197"/>
            <a:ext cx="2560714" cy="4775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図 24" descr="テキスト, 地図 が含まれている画像&#10;&#10;自動的に生成された説明">
            <a:extLst>
              <a:ext uri="{FF2B5EF4-FFF2-40B4-BE49-F238E27FC236}">
                <a16:creationId xmlns:a16="http://schemas.microsoft.com/office/drawing/2014/main" id="{787D2867-61C5-4C6A-AE1B-B93551667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2" y="1270197"/>
            <a:ext cx="2560714" cy="4775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楕円 25">
            <a:extLst>
              <a:ext uri="{FF2B5EF4-FFF2-40B4-BE49-F238E27FC236}">
                <a16:creationId xmlns:a16="http://schemas.microsoft.com/office/drawing/2014/main" id="{549BF912-6363-4839-B73E-B695C608B5E8}"/>
              </a:ext>
            </a:extLst>
          </p:cNvPr>
          <p:cNvSpPr/>
          <p:nvPr/>
        </p:nvSpPr>
        <p:spPr>
          <a:xfrm rot="20411150">
            <a:off x="1024484" y="3550242"/>
            <a:ext cx="642884" cy="756173"/>
          </a:xfrm>
          <a:prstGeom prst="ellipse">
            <a:avLst/>
          </a:prstGeom>
          <a:noFill/>
          <a:ln w="38100">
            <a:solidFill>
              <a:srgbClr val="F45F3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51BCADFC-7016-457A-BAE5-EB5A3FCE1A4F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-45765" y="4625378"/>
            <a:ext cx="1561465" cy="829310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F6535CB9-C294-45DB-80FD-2057CCF33164}"/>
              </a:ext>
            </a:extLst>
          </p:cNvPr>
          <p:cNvSpPr/>
          <p:nvPr/>
        </p:nvSpPr>
        <p:spPr>
          <a:xfrm>
            <a:off x="459694" y="1352324"/>
            <a:ext cx="7104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  <a:latin typeface="ＭＳ Ｐゴシック"/>
                <a:ea typeface="ＭＳ Ｐゴシック"/>
              </a:rPr>
              <a:t>CO</a:t>
            </a:r>
            <a:r>
              <a:rPr lang="en-US" altLang="ja-JP" baseline="-25000" dirty="0">
                <a:solidFill>
                  <a:schemeClr val="tx1"/>
                </a:solidFill>
                <a:latin typeface="ＭＳ Ｐゴシック"/>
                <a:ea typeface="ＭＳ Ｐゴシック"/>
              </a:rPr>
              <a:t>2</a:t>
            </a:r>
            <a:endParaRPr lang="ja-JP" altLang="en-US" dirty="0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0CB24A7-E01A-4FF9-9F89-3EE64B7D16BF}"/>
              </a:ext>
            </a:extLst>
          </p:cNvPr>
          <p:cNvSpPr/>
          <p:nvPr/>
        </p:nvSpPr>
        <p:spPr>
          <a:xfrm>
            <a:off x="3003772" y="1352323"/>
            <a:ext cx="689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  <a:latin typeface="ＭＳ Ｐゴシック"/>
                <a:ea typeface="ＭＳ Ｐゴシック"/>
              </a:rPr>
              <a:t>CH</a:t>
            </a:r>
            <a:r>
              <a:rPr lang="en-US" altLang="ja-JP" baseline="-25000" dirty="0">
                <a:solidFill>
                  <a:schemeClr val="tx1"/>
                </a:solidFill>
                <a:latin typeface="ＭＳ Ｐゴシック"/>
                <a:ea typeface="ＭＳ Ｐゴシック"/>
              </a:rPr>
              <a:t>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94857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80126" y="175743"/>
            <a:ext cx="5478341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CEOS AC-VC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TOKYO 2019</a:t>
            </a:r>
            <a:b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Nakano Sun Plaza (conference and hotel)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xfrm>
            <a:off x="8105905" y="6257044"/>
            <a:ext cx="897422" cy="601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1" sz="2954" kern="1200">
                <a:solidFill>
                  <a:srgbClr val="008000"/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rgbClr val="FFFF00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52491B9E-DD64-4F4E-BF49-B719B0785475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09488EF-41EE-478A-9500-559C5FB893E0}"/>
              </a:ext>
            </a:extLst>
          </p:cNvPr>
          <p:cNvSpPr/>
          <p:nvPr/>
        </p:nvSpPr>
        <p:spPr>
          <a:xfrm>
            <a:off x="4646300" y="3953868"/>
            <a:ext cx="3915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tx1"/>
                </a:solidFill>
              </a:rPr>
              <a:t>https://www.sunplaza.jp/en/</a:t>
            </a:r>
            <a:endParaRPr lang="ja-JP" altLang="en-US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CC709EF-2611-4A52-BEFB-61E94E17D9AD}"/>
              </a:ext>
            </a:extLst>
          </p:cNvPr>
          <p:cNvSpPr/>
          <p:nvPr/>
        </p:nvSpPr>
        <p:spPr>
          <a:xfrm>
            <a:off x="3764818" y="1577578"/>
            <a:ext cx="5029200" cy="646331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rgbClr val="0000FF"/>
                </a:solidFill>
              </a:rPr>
              <a:t>CEOS AC-VC</a:t>
            </a:r>
            <a:r>
              <a:rPr lang="ja-JP" altLang="en-US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</a:rPr>
              <a:t>TOKYO 2019</a:t>
            </a:r>
          </a:p>
          <a:p>
            <a:pPr algn="ctr"/>
            <a:r>
              <a:rPr lang="en-US" altLang="ja-JP" dirty="0">
                <a:solidFill>
                  <a:srgbClr val="0000FF"/>
                </a:solidFill>
              </a:rPr>
              <a:t>June 10 (Mon) GHG June 11-12 (Tue-Wed) AQ</a:t>
            </a:r>
            <a:endParaRPr lang="ja-JP" altLang="en-US" dirty="0">
              <a:solidFill>
                <a:srgbClr val="0000FF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85D1CF-30BF-4BAB-B9BF-F6609471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2" y="1219200"/>
            <a:ext cx="3450148" cy="345014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8844ED2-0EA2-463D-896E-F34CB9AF0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2634202"/>
            <a:ext cx="5220352" cy="13565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E0E9D0C-C71D-4197-9C10-980CC6E4F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52" y="4791237"/>
            <a:ext cx="4389120" cy="197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37C9C2A-E0F7-486D-897E-51AD216CB0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6546" y="5354962"/>
            <a:ext cx="2139508" cy="16019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40955F6-F58B-40B3-84EF-DDC97D9402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4088" y="4419600"/>
            <a:ext cx="1580440" cy="18707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EC51396-F9D0-4B2C-9EFE-3EF213D5C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632" y="4427734"/>
            <a:ext cx="1709456" cy="187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89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6"/>
          <p:cNvSpPr txBox="1">
            <a:spLocks/>
          </p:cNvSpPr>
          <p:nvPr/>
        </p:nvSpPr>
        <p:spPr>
          <a:xfrm>
            <a:off x="1823777" y="231693"/>
            <a:ext cx="5694606" cy="51435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Decade-long Observation by GOSAT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ja-JP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anniversary on Jan. 23, 2018</a:t>
            </a:r>
          </a:p>
        </p:txBody>
      </p:sp>
      <p:sp>
        <p:nvSpPr>
          <p:cNvPr id="13" name="スライド番号プレースホルダ 1"/>
          <p:cNvSpPr txBox="1">
            <a:spLocks noGrp="1"/>
          </p:cNvSpPr>
          <p:nvPr/>
        </p:nvSpPr>
        <p:spPr bwMode="auto">
          <a:xfrm>
            <a:off x="8637527" y="6502404"/>
            <a:ext cx="4572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1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2</a:t>
            </a:fld>
            <a:endParaRPr lang="en-US" altLang="ja-JP" sz="2100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277432" y="4814775"/>
            <a:ext cx="15311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6939"/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Global CO</a:t>
            </a:r>
            <a:r>
              <a:rPr lang="en-US" altLang="ja-JP" sz="120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12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density 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ECE32B3-134A-4503-AE01-3C9DFCA28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221" y="4759067"/>
            <a:ext cx="2134235" cy="297479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4732774" y="6754817"/>
            <a:ext cx="38314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rgbClr val="0000FF"/>
                </a:solidFill>
              </a:rPr>
              <a:t>https://data2.gosat.nies.go.jp/gallery/fts_l3_swir_co2_gallery_en.html</a:t>
            </a:r>
            <a:endParaRPr lang="ja-JP" altLang="en-US" sz="900" dirty="0">
              <a:solidFill>
                <a:srgbClr val="0000FF"/>
              </a:solidFill>
            </a:endParaRPr>
          </a:p>
        </p:txBody>
      </p:sp>
      <p:grpSp>
        <p:nvGrpSpPr>
          <p:cNvPr id="33" name="グループ化 32"/>
          <p:cNvGrpSpPr/>
          <p:nvPr/>
        </p:nvGrpSpPr>
        <p:grpSpPr>
          <a:xfrm>
            <a:off x="5274059" y="1292890"/>
            <a:ext cx="3609866" cy="3425032"/>
            <a:chOff x="305610" y="269760"/>
            <a:chExt cx="6746811" cy="6181840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610" y="269760"/>
              <a:ext cx="6746811" cy="6181840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0499" y="4934121"/>
              <a:ext cx="580721" cy="397976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0727" y="4481735"/>
              <a:ext cx="590493" cy="390450"/>
            </a:xfrm>
            <a:prstGeom prst="rect">
              <a:avLst/>
            </a:prstGeom>
          </p:spPr>
        </p:pic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5420" y="3979986"/>
              <a:ext cx="615800" cy="393495"/>
            </a:xfrm>
            <a:prstGeom prst="rect">
              <a:avLst/>
            </a:prstGeom>
          </p:spPr>
        </p:pic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007" y="3515933"/>
              <a:ext cx="605212" cy="374679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007" y="3014183"/>
              <a:ext cx="605212" cy="385849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007" y="2524975"/>
              <a:ext cx="605212" cy="373308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20499" y="2044351"/>
              <a:ext cx="580719" cy="360400"/>
            </a:xfrm>
            <a:prstGeom prst="rect">
              <a:avLst/>
            </a:prstGeom>
          </p:spPr>
        </p:pic>
      </p:grp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52749" y="1509994"/>
            <a:ext cx="3659409" cy="36675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83528" tIns="41031" rIns="83528" bIns="41031" anchor="ctr"/>
          <a:lstStyle/>
          <a:p>
            <a:pPr algn="ctr"/>
            <a:r>
              <a:rPr lang="en-US" altLang="ja-JP" sz="15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GOSAT &amp; GOSAT-2 Organization</a:t>
            </a:r>
          </a:p>
        </p:txBody>
      </p:sp>
      <p:sp>
        <p:nvSpPr>
          <p:cNvPr id="42" name="Rectangle 3"/>
          <p:cNvSpPr>
            <a:spLocks noChangeArrowheads="1"/>
          </p:cNvSpPr>
          <p:nvPr/>
        </p:nvSpPr>
        <p:spPr bwMode="auto">
          <a:xfrm>
            <a:off x="147290" y="2036844"/>
            <a:ext cx="4209111" cy="54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28254" lvl="1" algn="just">
              <a:lnSpc>
                <a:spcPct val="120000"/>
              </a:lnSpc>
              <a:buSzPct val="100000"/>
            </a:pPr>
            <a:r>
              <a:rPr lang="en-US" altLang="ja-JP" sz="9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GOSAT is the joint project of JAXA, MOE</a:t>
            </a:r>
            <a:r>
              <a:rPr lang="ja-JP" altLang="en-US" sz="9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　</a:t>
            </a:r>
            <a:r>
              <a:rPr lang="en-US" altLang="ja-JP" sz="9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(Ministry of the Environment) and NIES (National Institute for Environmental Studies). </a:t>
            </a:r>
          </a:p>
        </p:txBody>
      </p:sp>
      <p:pic>
        <p:nvPicPr>
          <p:cNvPr id="54" name="Picture 4" descr="A3_1_blue_gla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05486" y="4087287"/>
            <a:ext cx="811835" cy="49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" descr="NIESlog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6088" y="5094932"/>
            <a:ext cx="506442" cy="29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869" y="3105054"/>
            <a:ext cx="729761" cy="5011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7" name="Text Box 7"/>
          <p:cNvSpPr txBox="1">
            <a:spLocks noChangeArrowheads="1"/>
          </p:cNvSpPr>
          <p:nvPr/>
        </p:nvSpPr>
        <p:spPr bwMode="auto">
          <a:xfrm>
            <a:off x="3357102" y="4653713"/>
            <a:ext cx="17043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Sensor development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Satellite development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H-IIA launch 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Satellite operation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Data acquisition</a:t>
            </a:r>
          </a:p>
          <a:p>
            <a:pPr eaLnBrk="1" hangingPunct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Calibration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37149" y="6005724"/>
            <a:ext cx="24583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65593" lvl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Algorithms development</a:t>
            </a:r>
          </a:p>
          <a:p>
            <a:pPr marL="165593" lvl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Data use for science </a:t>
            </a:r>
          </a:p>
          <a:p>
            <a:pPr marL="165593" lvl="1">
              <a:buFontTx/>
              <a:buChar char="•"/>
            </a:pPr>
            <a:r>
              <a:rPr lang="en-US" altLang="ja-JP" sz="12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Validation </a:t>
            </a:r>
          </a:p>
        </p:txBody>
      </p:sp>
      <p:sp>
        <p:nvSpPr>
          <p:cNvPr id="59" name="Line 9"/>
          <p:cNvSpPr>
            <a:spLocks noChangeShapeType="1"/>
          </p:cNvSpPr>
          <p:nvPr/>
        </p:nvSpPr>
        <p:spPr bwMode="auto">
          <a:xfrm>
            <a:off x="775905" y="3044075"/>
            <a:ext cx="657581" cy="2463051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2216" dirty="0"/>
          </a:p>
        </p:txBody>
      </p:sp>
      <p:sp>
        <p:nvSpPr>
          <p:cNvPr id="60" name="Line 10"/>
          <p:cNvSpPr>
            <a:spLocks noChangeShapeType="1"/>
          </p:cNvSpPr>
          <p:nvPr/>
        </p:nvSpPr>
        <p:spPr bwMode="auto">
          <a:xfrm flipV="1">
            <a:off x="1310866" y="2784058"/>
            <a:ext cx="1748990" cy="11159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2216" dirty="0"/>
          </a:p>
        </p:txBody>
      </p:sp>
      <p:sp>
        <p:nvSpPr>
          <p:cNvPr id="61" name="Line 11"/>
          <p:cNvSpPr>
            <a:spLocks noChangeShapeType="1"/>
          </p:cNvSpPr>
          <p:nvPr/>
        </p:nvSpPr>
        <p:spPr bwMode="auto">
          <a:xfrm flipH="1">
            <a:off x="3016684" y="2954256"/>
            <a:ext cx="990735" cy="2536507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ja-JP" altLang="en-US" sz="2216" dirty="0"/>
          </a:p>
        </p:txBody>
      </p:sp>
      <p:sp>
        <p:nvSpPr>
          <p:cNvPr id="62" name="Oval 12"/>
          <p:cNvSpPr>
            <a:spLocks noChangeArrowheads="1"/>
          </p:cNvSpPr>
          <p:nvPr/>
        </p:nvSpPr>
        <p:spPr bwMode="auto">
          <a:xfrm>
            <a:off x="3059856" y="2559602"/>
            <a:ext cx="1415695" cy="445804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ja-JP" sz="15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JAXA</a:t>
            </a:r>
          </a:p>
        </p:txBody>
      </p:sp>
      <p:sp>
        <p:nvSpPr>
          <p:cNvPr id="63" name="Oval 13"/>
          <p:cNvSpPr>
            <a:spLocks noChangeArrowheads="1"/>
          </p:cNvSpPr>
          <p:nvPr/>
        </p:nvSpPr>
        <p:spPr bwMode="auto">
          <a:xfrm>
            <a:off x="71883" y="2581969"/>
            <a:ext cx="1221316" cy="451502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ja-JP" sz="135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MOE</a:t>
            </a:r>
          </a:p>
        </p:txBody>
      </p:sp>
      <p:sp>
        <p:nvSpPr>
          <p:cNvPr id="64" name="Oval 14"/>
          <p:cNvSpPr>
            <a:spLocks noChangeArrowheads="1"/>
          </p:cNvSpPr>
          <p:nvPr/>
        </p:nvSpPr>
        <p:spPr bwMode="auto">
          <a:xfrm>
            <a:off x="1453370" y="5342663"/>
            <a:ext cx="1556753" cy="417550"/>
          </a:xfrm>
          <a:prstGeom prst="ellipse">
            <a:avLst/>
          </a:prstGeom>
          <a:solidFill>
            <a:srgbClr val="BBE0E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ja-JP" sz="15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NIES</a:t>
            </a:r>
          </a:p>
        </p:txBody>
      </p:sp>
      <p:pic>
        <p:nvPicPr>
          <p:cNvPr id="65" name="図 1" descr="リーフレット最終背景なし高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43606" y="3101055"/>
            <a:ext cx="1639849" cy="9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Line 9"/>
          <p:cNvSpPr>
            <a:spLocks noChangeShapeType="1"/>
          </p:cNvSpPr>
          <p:nvPr/>
        </p:nvSpPr>
        <p:spPr bwMode="auto">
          <a:xfrm flipV="1">
            <a:off x="2044687" y="3846101"/>
            <a:ext cx="414767" cy="19226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900" dirty="0"/>
          </a:p>
        </p:txBody>
      </p:sp>
      <p:sp>
        <p:nvSpPr>
          <p:cNvPr id="67" name="Line 10"/>
          <p:cNvSpPr>
            <a:spLocks noChangeShapeType="1"/>
          </p:cNvSpPr>
          <p:nvPr/>
        </p:nvSpPr>
        <p:spPr bwMode="auto">
          <a:xfrm flipH="1" flipV="1">
            <a:off x="2580826" y="3876490"/>
            <a:ext cx="250274" cy="38337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 sz="900" dirty="0"/>
          </a:p>
        </p:txBody>
      </p:sp>
      <p:sp>
        <p:nvSpPr>
          <p:cNvPr id="68" name="Text Box 14"/>
          <p:cNvSpPr txBox="1">
            <a:spLocks noChangeArrowheads="1"/>
          </p:cNvSpPr>
          <p:nvPr/>
        </p:nvSpPr>
        <p:spPr bwMode="auto">
          <a:xfrm>
            <a:off x="2368015" y="3049905"/>
            <a:ext cx="166786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900" u="sng" dirty="0">
                <a:solidFill>
                  <a:schemeClr val="tx1"/>
                </a:solidFill>
              </a:rPr>
              <a:t>T</a:t>
            </a:r>
            <a:r>
              <a:rPr lang="en-US" altLang="ja-JP" sz="900" dirty="0">
                <a:solidFill>
                  <a:schemeClr val="tx1"/>
                </a:solidFill>
              </a:rPr>
              <a:t>hermal </a:t>
            </a:r>
            <a:r>
              <a:rPr lang="en-US" altLang="ja-JP" sz="900" u="sng" dirty="0">
                <a:solidFill>
                  <a:schemeClr val="tx1"/>
                </a:solidFill>
              </a:rPr>
              <a:t>A</a:t>
            </a:r>
            <a:r>
              <a:rPr lang="en-US" altLang="ja-JP" sz="900" dirty="0">
                <a:solidFill>
                  <a:schemeClr val="tx1"/>
                </a:solidFill>
              </a:rPr>
              <a:t>nd </a:t>
            </a:r>
            <a:r>
              <a:rPr lang="en-US" altLang="ja-JP" sz="900" u="sng" dirty="0">
                <a:solidFill>
                  <a:schemeClr val="tx1"/>
                </a:solidFill>
              </a:rPr>
              <a:t>N</a:t>
            </a:r>
            <a:r>
              <a:rPr lang="en-US" altLang="ja-JP" sz="900" dirty="0">
                <a:solidFill>
                  <a:schemeClr val="tx1"/>
                </a:solidFill>
              </a:rPr>
              <a:t>ear infrared </a:t>
            </a:r>
            <a:r>
              <a:rPr lang="en-US" altLang="ja-JP" sz="900" u="sng" dirty="0">
                <a:solidFill>
                  <a:schemeClr val="tx1"/>
                </a:solidFill>
              </a:rPr>
              <a:t>S</a:t>
            </a:r>
            <a:r>
              <a:rPr lang="en-US" altLang="ja-JP" sz="900" dirty="0">
                <a:solidFill>
                  <a:schemeClr val="tx1"/>
                </a:solidFill>
              </a:rPr>
              <a:t>ensor for carbon </a:t>
            </a:r>
            <a:r>
              <a:rPr lang="en-US" altLang="ja-JP" sz="788" u="sng" dirty="0">
                <a:solidFill>
                  <a:schemeClr val="tx1"/>
                </a:solidFill>
              </a:rPr>
              <a:t>O</a:t>
            </a:r>
            <a:r>
              <a:rPr lang="en-US" altLang="ja-JP" sz="788" dirty="0">
                <a:solidFill>
                  <a:schemeClr val="tx1"/>
                </a:solidFill>
              </a:rPr>
              <a:t>bservation</a:t>
            </a:r>
          </a:p>
        </p:txBody>
      </p:sp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2243054" y="4598428"/>
            <a:ext cx="1023037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</a:rPr>
              <a:t>TANSO-CAI</a:t>
            </a:r>
          </a:p>
        </p:txBody>
      </p:sp>
      <p:sp>
        <p:nvSpPr>
          <p:cNvPr id="70" name="Text Box 16"/>
          <p:cNvSpPr txBox="1">
            <a:spLocks noChangeArrowheads="1"/>
          </p:cNvSpPr>
          <p:nvPr/>
        </p:nvSpPr>
        <p:spPr bwMode="auto">
          <a:xfrm>
            <a:off x="2227779" y="4863487"/>
            <a:ext cx="10919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ja-JP" sz="600" dirty="0">
                <a:solidFill>
                  <a:schemeClr val="tx1"/>
                </a:solidFill>
              </a:rPr>
              <a:t>UV, Visible, SWIR</a:t>
            </a:r>
            <a:r>
              <a:rPr lang="ja-JP" altLang="en-US" sz="600" dirty="0">
                <a:solidFill>
                  <a:schemeClr val="tx1"/>
                </a:solidFill>
              </a:rPr>
              <a:t>　</a:t>
            </a:r>
            <a:r>
              <a:rPr lang="en-US" altLang="ja-JP" sz="600" dirty="0">
                <a:solidFill>
                  <a:schemeClr val="tx1"/>
                </a:solidFill>
              </a:rPr>
              <a:t>Imager</a:t>
            </a:r>
          </a:p>
        </p:txBody>
      </p:sp>
      <p:sp>
        <p:nvSpPr>
          <p:cNvPr id="71" name="Text Box 11"/>
          <p:cNvSpPr txBox="1">
            <a:spLocks noChangeArrowheads="1"/>
          </p:cNvSpPr>
          <p:nvPr/>
        </p:nvSpPr>
        <p:spPr bwMode="auto">
          <a:xfrm>
            <a:off x="1144864" y="4310002"/>
            <a:ext cx="105830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dirty="0">
                <a:solidFill>
                  <a:schemeClr val="tx1"/>
                </a:solidFill>
              </a:rPr>
              <a:t>TANSO-FTS</a:t>
            </a:r>
          </a:p>
        </p:txBody>
      </p:sp>
      <p:sp>
        <p:nvSpPr>
          <p:cNvPr id="72" name="Text Box 17"/>
          <p:cNvSpPr txBox="1">
            <a:spLocks noChangeArrowheads="1"/>
          </p:cNvSpPr>
          <p:nvPr/>
        </p:nvSpPr>
        <p:spPr bwMode="auto">
          <a:xfrm>
            <a:off x="1202190" y="4543154"/>
            <a:ext cx="954107" cy="230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chemeClr val="tx1"/>
                </a:solidFill>
              </a:rPr>
              <a:t>SWIR/TIR FTS</a:t>
            </a:r>
          </a:p>
        </p:txBody>
      </p:sp>
      <p:pic>
        <p:nvPicPr>
          <p:cNvPr id="73" name="図 1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8861" y="3797941"/>
            <a:ext cx="529833" cy="5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図 2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21397" y="4013341"/>
            <a:ext cx="551756" cy="65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79868BA1-0332-427C-BEBE-A281B1B920DB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2" r="1747"/>
          <a:stretch/>
        </p:blipFill>
        <p:spPr>
          <a:xfrm>
            <a:off x="5454025" y="4992091"/>
            <a:ext cx="2388925" cy="167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6"/>
          <p:cNvSpPr txBox="1">
            <a:spLocks/>
          </p:cNvSpPr>
          <p:nvPr/>
        </p:nvSpPr>
        <p:spPr>
          <a:xfrm>
            <a:off x="1600200" y="210576"/>
            <a:ext cx="6248399" cy="51435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2009 GOSAT Launch</a:t>
            </a:r>
          </a:p>
          <a:p>
            <a:pPr algn="ctr"/>
            <a:r>
              <a:rPr lang="en-US" altLang="ja-JP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5 years in space 2009 – 2014 design life</a:t>
            </a:r>
            <a:endParaRPr lang="ja-JP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ja-JP" alt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flipH="1">
            <a:off x="1086014" y="3023708"/>
            <a:ext cx="4157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Greenhouse Gases Observation Satellite</a:t>
            </a:r>
          </a:p>
          <a:p>
            <a:pPr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“IBUKI” (GOSAT) is the world’s first spacecraft to measure the concentrations of carbon dioxide and methane, the two major greenhouse gases, from space. 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84034" y="1349962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1997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23570" y="3008744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2009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928322" y="1387865"/>
            <a:ext cx="4859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Kyoto Protocol at COP 3, GHG observation by a laboratory FTS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35194" y="2230629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2003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7" name="Picture 4" descr="FUJI533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047" y="1301473"/>
            <a:ext cx="1641153" cy="1196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正方形/長方形 17"/>
          <p:cNvSpPr/>
          <p:nvPr/>
        </p:nvSpPr>
        <p:spPr>
          <a:xfrm>
            <a:off x="1052270" y="2276417"/>
            <a:ext cx="226215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 project started</a:t>
            </a:r>
            <a:endParaRPr lang="ja-JP" altLang="en-US" sz="16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0" name="スライド番号プレースホルダ 1"/>
          <p:cNvSpPr txBox="1">
            <a:spLocks noGrp="1"/>
          </p:cNvSpPr>
          <p:nvPr/>
        </p:nvSpPr>
        <p:spPr bwMode="auto">
          <a:xfrm>
            <a:off x="8605959" y="6500230"/>
            <a:ext cx="4572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1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3</a:t>
            </a:fld>
            <a:endParaRPr lang="en-US" altLang="ja-JP" sz="2100" dirty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30" name="図 6" descr="uchiage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9411" y="1267672"/>
            <a:ext cx="869314" cy="123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9609DB9-9A28-4870-9E34-AC9F5514FB07}"/>
              </a:ext>
            </a:extLst>
          </p:cNvPr>
          <p:cNvSpPr/>
          <p:nvPr/>
        </p:nvSpPr>
        <p:spPr>
          <a:xfrm>
            <a:off x="6272346" y="4540727"/>
            <a:ext cx="26741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06939"/>
            <a:r>
              <a:rPr lang="en-US" altLang="ja-JP" sz="105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2009, June Frankenberg et al., GRL</a:t>
            </a:r>
            <a:r>
              <a:rPr lang="ja-JP" altLang="en-US" sz="105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 </a:t>
            </a:r>
            <a:r>
              <a:rPr lang="en-US" altLang="ja-JP" sz="105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2011</a:t>
            </a:r>
            <a:endParaRPr lang="en-US" altLang="ja-JP" sz="105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2DED1700-F095-44E3-B498-EDDEFB2C2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870" y="2542694"/>
            <a:ext cx="3428129" cy="1918521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A0E051C-28B3-4BC0-99B2-6E397FCA38AF}"/>
              </a:ext>
            </a:extLst>
          </p:cNvPr>
          <p:cNvSpPr/>
          <p:nvPr/>
        </p:nvSpPr>
        <p:spPr>
          <a:xfrm>
            <a:off x="158364" y="6350874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2014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AD09A94A-0455-4E14-A2D0-82A081363DF3}"/>
              </a:ext>
            </a:extLst>
          </p:cNvPr>
          <p:cNvSpPr/>
          <p:nvPr/>
        </p:nvSpPr>
        <p:spPr>
          <a:xfrm>
            <a:off x="135194" y="4794643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2011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F16CF43-6215-4D8D-BF70-A2280BA0B256}"/>
              </a:ext>
            </a:extLst>
          </p:cNvPr>
          <p:cNvSpPr/>
          <p:nvPr/>
        </p:nvSpPr>
        <p:spPr>
          <a:xfrm>
            <a:off x="1082139" y="6250850"/>
            <a:ext cx="34898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GOSAT 5-year design life</a:t>
            </a:r>
          </a:p>
          <a:p>
            <a:pPr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Fully redundant system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D16D310-DB2D-4CE7-8167-9E50039B894E}"/>
              </a:ext>
            </a:extLst>
          </p:cNvPr>
          <p:cNvSpPr/>
          <p:nvPr/>
        </p:nvSpPr>
        <p:spPr>
          <a:xfrm>
            <a:off x="1131214" y="4794643"/>
            <a:ext cx="3834230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accuracy of 2 ppm or 0.5% for CO</a:t>
            </a:r>
            <a:r>
              <a:rPr lang="en-US" altLang="ja-JP" sz="160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</a:p>
          <a:p>
            <a:pPr algn="l" defTabSz="1106939"/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and 13 ppb or 0.7% for CH</a:t>
            </a:r>
            <a:r>
              <a:rPr lang="en-US" altLang="ja-JP" sz="160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</a:p>
          <a:p>
            <a:pPr algn="l" defTabSz="1106939"/>
            <a:endParaRPr lang="en-US" altLang="ja-JP" sz="1600" dirty="0">
              <a:solidFill>
                <a:srgbClr val="000000"/>
              </a:solidFill>
              <a:latin typeface="Arial Unicode MS" pitchFamily="50" charset="-128"/>
              <a:ea typeface="Arial Unicode MS" pitchFamily="50" charset="-128"/>
              <a:cs typeface="Arial Unicode MS" pitchFamily="50" charset="-128"/>
            </a:endParaRPr>
          </a:p>
          <a:p>
            <a:pPr algn="l" defTabSz="1106939"/>
            <a:r>
              <a:rPr lang="en-US" altLang="ja-JP" sz="1600" dirty="0">
                <a:solidFill>
                  <a:srgbClr val="000000"/>
                </a:solidFill>
                <a:latin typeface="Arial Unicode MS" pitchFamily="50" charset="-128"/>
                <a:ea typeface="Arial Unicode MS" pitchFamily="50" charset="-128"/>
                <a:cs typeface="Arial Unicode MS" pitchFamily="50" charset="-128"/>
              </a:rPr>
              <a:t>Chlorophyll Fluorescence measurement from Space</a:t>
            </a:r>
            <a:endParaRPr lang="en-US" altLang="ja-JP" sz="1600" dirty="0">
              <a:solidFill>
                <a:prstClr val="black"/>
              </a:solidFill>
              <a:latin typeface="Calibri"/>
            </a:endParaRPr>
          </a:p>
          <a:p>
            <a:pPr algn="l" defTabSz="1106939"/>
            <a:endParaRPr lang="ja-JP" altLang="en-US" sz="1600" baseline="-250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0441327C-D733-4D33-A704-96850366B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536" y="4797880"/>
            <a:ext cx="3569023" cy="1799694"/>
          </a:xfrm>
          <a:prstGeom prst="rect">
            <a:avLst/>
          </a:prstGeom>
        </p:spPr>
      </p:pic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BB7A204-A944-4170-9E10-CF6AFB085940}"/>
              </a:ext>
            </a:extLst>
          </p:cNvPr>
          <p:cNvSpPr txBox="1"/>
          <p:nvPr/>
        </p:nvSpPr>
        <p:spPr>
          <a:xfrm>
            <a:off x="6965440" y="6600811"/>
            <a:ext cx="15424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106939"/>
            <a:r>
              <a:rPr lang="en-US" altLang="ja-JP" sz="1050" i="1" dirty="0">
                <a:solidFill>
                  <a:srgbClr val="EEECE1"/>
                </a:solidFill>
                <a:latin typeface="Calibri"/>
              </a:rPr>
              <a:t>(</a:t>
            </a:r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by Y. Yoshida (NIES))</a:t>
            </a:r>
            <a:endParaRPr lang="ja-JP" altLang="en-US" sz="105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509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6"/>
          <p:cNvSpPr txBox="1">
            <a:spLocks/>
          </p:cNvSpPr>
          <p:nvPr/>
        </p:nvSpPr>
        <p:spPr>
          <a:xfrm>
            <a:off x="2224134" y="183026"/>
            <a:ext cx="4800600" cy="51435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next 5 years in space 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 until now</a:t>
            </a:r>
            <a:endParaRPr lang="ja-JP" alt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184722" y="5776476"/>
            <a:ext cx="173789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 ensemble of SCIAMACHY/ENVISAT (until April 2012) and TANSO-FTS/GOSAT (since mid 2009)(Buchwitz et al.)</a:t>
            </a:r>
            <a:endParaRPr lang="ja-JP" altLang="en-US" sz="90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64802" y="3770873"/>
            <a:ext cx="257429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https://mirador.gsfc.nasa.gov/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3541163" y="2732396"/>
            <a:ext cx="15139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7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Carbon Monitoring System (CMS) CH</a:t>
            </a:r>
            <a:r>
              <a:rPr lang="en-US" altLang="ja-JP" sz="75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lang="en-US" altLang="ja-JP" sz="7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Flux for North America data set contains estimates in North America based on an inversion of the GEOS-Chem chemical transport model constrained by GOSAT. </a:t>
            </a:r>
            <a:endParaRPr lang="ja-JP" altLang="en-US" sz="750" dirty="0">
              <a:solidFill>
                <a:prstClr val="black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611588" y="3767666"/>
            <a:ext cx="10076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06939"/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July 2010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10" y="2537770"/>
            <a:ext cx="2296364" cy="131492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328" y="1320724"/>
            <a:ext cx="1792544" cy="11206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5182" y="1306883"/>
            <a:ext cx="1699212" cy="112284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903406" y="3422368"/>
            <a:ext cx="280103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06939"/>
            <a:r>
              <a:rPr lang="en-US" altLang="ja-JP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US CH</a:t>
            </a:r>
            <a:r>
              <a:rPr lang="en-US" altLang="ja-JP" sz="90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lang="en-US" altLang="ja-JP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Emission (inventory vs. GOSAT)</a:t>
            </a:r>
          </a:p>
          <a:p>
            <a:pPr algn="ctr" defTabSz="1106939"/>
            <a:r>
              <a:rPr lang="en-US" altLang="ja-JP" sz="9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EDGARv4.2 (Model), the 2012 EPA inventory (EPA, 2014) and GOSAT (Turner et al., 2015, ACP)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132773" y="3989371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2017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97097" y="1313318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2015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96474" y="2651344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2016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720" y="4449875"/>
            <a:ext cx="2226606" cy="423382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511" y="3981244"/>
            <a:ext cx="1044849" cy="843041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4160720" y="4009653"/>
            <a:ext cx="426056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Targeting CH</a:t>
            </a:r>
            <a:r>
              <a:rPr lang="en-US" altLang="ja-JP" sz="105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large emission source and mega cities with an agile pointing system by uploading the pointing-angle table every day. </a:t>
            </a:r>
            <a:endParaRPr lang="ja-JP" alt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12559979" y="14924198"/>
            <a:ext cx="298574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North American CH</a:t>
            </a:r>
            <a:r>
              <a:rPr lang="en-US" altLang="ja-JP" sz="105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4</a:t>
            </a:r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emissions using prior information on source locations</a:t>
            </a:r>
          </a:p>
        </p:txBody>
      </p:sp>
      <p:pic>
        <p:nvPicPr>
          <p:cNvPr id="30" name="Picture 4" descr="http://www.eorc.jaxa.jp/GOSAT/fts/expo_map/2016/03/EXPOMAP_20160301_D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2226" r="1418" b="6624"/>
          <a:stretch/>
        </p:blipFill>
        <p:spPr bwMode="auto">
          <a:xfrm>
            <a:off x="2333843" y="3971666"/>
            <a:ext cx="1783394" cy="9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スライド番号プレースホルダ 1"/>
          <p:cNvSpPr txBox="1">
            <a:spLocks noGrp="1"/>
          </p:cNvSpPr>
          <p:nvPr/>
        </p:nvSpPr>
        <p:spPr bwMode="auto">
          <a:xfrm>
            <a:off x="8563845" y="6415384"/>
            <a:ext cx="4572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1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4</a:t>
            </a:fld>
            <a:endParaRPr lang="en-US" altLang="ja-JP" sz="2100" dirty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A66ABD1F-870C-4A6F-ADB5-0337B3A159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3398" y="5011054"/>
            <a:ext cx="2506606" cy="168281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4702E7A0-3BD9-40A0-8361-E25EC5BFE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87" y="6529713"/>
            <a:ext cx="2817403" cy="261648"/>
          </a:xfrm>
          <a:prstGeom prst="rect">
            <a:avLst/>
          </a:prstGeom>
        </p:spPr>
      </p:pic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C52CDF41-E830-44FF-A145-481BE3010BA1}"/>
              </a:ext>
            </a:extLst>
          </p:cNvPr>
          <p:cNvSpPr/>
          <p:nvPr/>
        </p:nvSpPr>
        <p:spPr>
          <a:xfrm>
            <a:off x="1213398" y="5005810"/>
            <a:ext cx="2549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</a:t>
            </a:r>
            <a:r>
              <a:rPr lang="en-US" altLang="ja-JP" sz="900" baseline="-250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9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partial column density 17 targets per orbit</a:t>
            </a:r>
          </a:p>
          <a:p>
            <a:r>
              <a:rPr lang="en-US" altLang="ja-JP" sz="9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Dec 27, 2017 New York City</a:t>
            </a:r>
            <a:endParaRPr lang="ja-JP" altLang="en-US" sz="900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5362DCE0-18E7-485C-BADA-85121286B5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1935" y="5922816"/>
            <a:ext cx="168557" cy="395459"/>
          </a:xfrm>
          <a:prstGeom prst="rect">
            <a:avLst/>
          </a:prstGeom>
        </p:spPr>
      </p:pic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1D0E607-6F98-4DF8-9136-65C7DA3B98EE}"/>
              </a:ext>
            </a:extLst>
          </p:cNvPr>
          <p:cNvSpPr/>
          <p:nvPr/>
        </p:nvSpPr>
        <p:spPr>
          <a:xfrm>
            <a:off x="132773" y="5056186"/>
            <a:ext cx="8245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1106939"/>
            <a:r>
              <a:rPr lang="en-US" altLang="ja-JP" sz="2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2019</a:t>
            </a:r>
            <a:endParaRPr lang="ja-JP" altLang="en-US" sz="2400" b="1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A67097CF-D655-4C59-8D00-36B628BC6511}"/>
              </a:ext>
            </a:extLst>
          </p:cNvPr>
          <p:cNvGrpSpPr/>
          <p:nvPr/>
        </p:nvGrpSpPr>
        <p:grpSpPr>
          <a:xfrm>
            <a:off x="4066219" y="5014310"/>
            <a:ext cx="2720563" cy="1700015"/>
            <a:chOff x="842651" y="233540"/>
            <a:chExt cx="8735104" cy="6437606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68291AF5-236E-464E-B120-D54AE6F10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4" b="2949"/>
            <a:stretch/>
          </p:blipFill>
          <p:spPr>
            <a:xfrm>
              <a:off x="842651" y="233540"/>
              <a:ext cx="8735104" cy="6202430"/>
            </a:xfrm>
            <a:prstGeom prst="rect">
              <a:avLst/>
            </a:prstGeom>
          </p:spPr>
        </p:pic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C9F75A8B-562B-40D6-8B3A-7F2E08C2B13C}"/>
                </a:ext>
              </a:extLst>
            </p:cNvPr>
            <p:cNvSpPr txBox="1"/>
            <p:nvPr/>
          </p:nvSpPr>
          <p:spPr>
            <a:xfrm>
              <a:off x="7830161" y="6148753"/>
              <a:ext cx="1673660" cy="5223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700" dirty="0"/>
                <a:t>Buchwitz et al.</a:t>
              </a:r>
              <a:endParaRPr kumimoji="1" lang="ja-JP" altLang="en-US" sz="700" dirty="0"/>
            </a:p>
          </p:txBody>
        </p:sp>
      </p:grpSp>
      <p:pic>
        <p:nvPicPr>
          <p:cNvPr id="40" name="図 39">
            <a:extLst>
              <a:ext uri="{FF2B5EF4-FFF2-40B4-BE49-F238E27FC236}">
                <a16:creationId xmlns:a16="http://schemas.microsoft.com/office/drawing/2014/main" id="{3B7A41D1-D9EE-4C9E-8160-04E3C3EB7FD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9823" y="1231101"/>
            <a:ext cx="3654177" cy="2189393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4FBA50C7-C725-4F7B-A61A-1A5B7F1C63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16317" y="1583826"/>
            <a:ext cx="263793" cy="2135035"/>
          </a:xfrm>
          <a:prstGeom prst="rect">
            <a:avLst/>
          </a:prstGeom>
        </p:spPr>
      </p:pic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C1B08395-AF95-465E-8B6C-C4344BBE325A}"/>
              </a:ext>
            </a:extLst>
          </p:cNvPr>
          <p:cNvCxnSpPr>
            <a:cxnSpLocks/>
          </p:cNvCxnSpPr>
          <p:nvPr/>
        </p:nvCxnSpPr>
        <p:spPr>
          <a:xfrm flipH="1">
            <a:off x="6181316" y="1764508"/>
            <a:ext cx="196850" cy="1191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75F311DD-57F0-4F6A-AE14-FB3694907AE0}"/>
              </a:ext>
            </a:extLst>
          </p:cNvPr>
          <p:cNvSpPr txBox="1"/>
          <p:nvPr/>
        </p:nvSpPr>
        <p:spPr>
          <a:xfrm>
            <a:off x="5569990" y="1472761"/>
            <a:ext cx="159542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06939"/>
            <a:r>
              <a:rPr lang="en-US" altLang="ja-JP" sz="105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With GOSAT</a:t>
            </a:r>
            <a:endParaRPr lang="ja-JP" altLang="en-US" sz="1050" dirty="0">
              <a:solidFill>
                <a:srgbClr val="0000FF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8D5F5271-3D15-4112-96C6-E76FFF25CEA3}"/>
              </a:ext>
            </a:extLst>
          </p:cNvPr>
          <p:cNvCxnSpPr>
            <a:cxnSpLocks/>
          </p:cNvCxnSpPr>
          <p:nvPr/>
        </p:nvCxnSpPr>
        <p:spPr>
          <a:xfrm flipH="1">
            <a:off x="8128833" y="2762769"/>
            <a:ext cx="196850" cy="1191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08DE1487-CCE6-4C01-B40A-32F231F37542}"/>
              </a:ext>
            </a:extLst>
          </p:cNvPr>
          <p:cNvCxnSpPr>
            <a:cxnSpLocks/>
          </p:cNvCxnSpPr>
          <p:nvPr/>
        </p:nvCxnSpPr>
        <p:spPr>
          <a:xfrm flipH="1">
            <a:off x="6710903" y="2651343"/>
            <a:ext cx="196850" cy="1191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98A141E0-06D3-4B70-A9C7-BD3C401BCB1E}"/>
              </a:ext>
            </a:extLst>
          </p:cNvPr>
          <p:cNvCxnSpPr>
            <a:cxnSpLocks/>
          </p:cNvCxnSpPr>
          <p:nvPr/>
        </p:nvCxnSpPr>
        <p:spPr>
          <a:xfrm flipH="1">
            <a:off x="7422113" y="2601819"/>
            <a:ext cx="196850" cy="1191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27183A94-EE6A-4CEA-B405-A3F36F7CF8A3}"/>
              </a:ext>
            </a:extLst>
          </p:cNvPr>
          <p:cNvCxnSpPr>
            <a:cxnSpLocks/>
          </p:cNvCxnSpPr>
          <p:nvPr/>
        </p:nvCxnSpPr>
        <p:spPr>
          <a:xfrm flipH="1">
            <a:off x="8824195" y="2770511"/>
            <a:ext cx="196850" cy="119168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tailEnd type="triangle"/>
          </a:ln>
          <a:effectLst/>
        </p:spPr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BA33C79-807B-45BC-ADEE-DF4D8DDF978F}"/>
              </a:ext>
            </a:extLst>
          </p:cNvPr>
          <p:cNvSpPr/>
          <p:nvPr/>
        </p:nvSpPr>
        <p:spPr>
          <a:xfrm>
            <a:off x="5116317" y="1230079"/>
            <a:ext cx="4570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06939"/>
            <a:r>
              <a:rPr lang="en-US" altLang="ja-JP" sz="10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endParaRPr lang="ja-JP" altLang="en-US" sz="10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01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93" y="3216269"/>
            <a:ext cx="1013701" cy="752502"/>
          </a:xfrm>
          <a:prstGeom prst="rect">
            <a:avLst/>
          </a:prstGeom>
        </p:spPr>
      </p:pic>
      <p:pic>
        <p:nvPicPr>
          <p:cNvPr id="7" name="図 1" descr="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50" y="2632335"/>
            <a:ext cx="836222" cy="551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75" y="2478672"/>
            <a:ext cx="501653" cy="6660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右矢印 8"/>
          <p:cNvSpPr/>
          <p:nvPr/>
        </p:nvSpPr>
        <p:spPr bwMode="auto">
          <a:xfrm>
            <a:off x="138554" y="1135900"/>
            <a:ext cx="8882353" cy="589480"/>
          </a:xfrm>
          <a:prstGeom prst="rightArrow">
            <a:avLst>
              <a:gd name="adj1" fmla="val 50000"/>
              <a:gd name="adj2" fmla="val 5263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4406" tIns="42203" rIns="84406" bIns="42203" numCol="1" rtlCol="0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ja-JP" sz="1846" dirty="0">
                <a:solidFill>
                  <a:srgbClr val="000000"/>
                </a:solidFill>
                <a:latin typeface="Arial" charset="0"/>
                <a:ea typeface="ＭＳ Ｐゴシック" pitchFamily="96" charset="-128"/>
              </a:rPr>
              <a:t>2008       09        10       11       12       13       14       15       16       17       18       19</a:t>
            </a:r>
            <a:endParaRPr lang="ja-JP" altLang="en-US" sz="1846" dirty="0">
              <a:solidFill>
                <a:srgbClr val="000000"/>
              </a:solidFill>
              <a:latin typeface="Arial" charset="0"/>
              <a:ea typeface="ＭＳ Ｐゴシック" pitchFamily="96" charset="-128"/>
            </a:endParaRPr>
          </a:p>
        </p:txBody>
      </p:sp>
      <p:cxnSp>
        <p:nvCxnSpPr>
          <p:cNvPr id="11" name="直線矢印コネクタ 10"/>
          <p:cNvCxnSpPr>
            <a:cxnSpLocks/>
          </p:cNvCxnSpPr>
          <p:nvPr/>
        </p:nvCxnSpPr>
        <p:spPr bwMode="auto">
          <a:xfrm flipV="1">
            <a:off x="304800" y="1795486"/>
            <a:ext cx="8695557" cy="215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>
            <a:off x="2768666" y="1619480"/>
            <a:ext cx="2592376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46" dirty="0">
                <a:solidFill>
                  <a:schemeClr val="tx1"/>
                </a:solidFill>
              </a:rPr>
              <a:t>Radiometric calibration</a:t>
            </a:r>
            <a:endParaRPr kumimoji="1" lang="ja-JP" altLang="en-US" sz="1846" dirty="0">
              <a:solidFill>
                <a:schemeClr val="tx1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2170" y="2217925"/>
            <a:ext cx="1548109" cy="809452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9495" y="1932413"/>
            <a:ext cx="1039067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</a:rPr>
              <a:t>Prelaunch</a:t>
            </a:r>
          </a:p>
          <a:p>
            <a:pPr algn="ctr"/>
            <a:r>
              <a:rPr kumimoji="1" lang="en-US" altLang="ja-JP" sz="1477" dirty="0">
                <a:solidFill>
                  <a:schemeClr val="tx1"/>
                </a:solidFill>
              </a:rPr>
              <a:t>X-CAL</a:t>
            </a:r>
            <a:endParaRPr kumimoji="1" lang="ja-JP" altLang="en-US" sz="1477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>
            <a:off x="3689297" y="2532203"/>
            <a:ext cx="5111164" cy="144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直線矢印コネクタ 17"/>
          <p:cNvCxnSpPr>
            <a:cxnSpLocks/>
          </p:cNvCxnSpPr>
          <p:nvPr/>
        </p:nvCxnSpPr>
        <p:spPr bwMode="auto">
          <a:xfrm>
            <a:off x="4800453" y="3103452"/>
            <a:ext cx="412146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直線矢印コネクタ 19"/>
          <p:cNvCxnSpPr>
            <a:cxnSpLocks/>
          </p:cNvCxnSpPr>
          <p:nvPr/>
        </p:nvCxnSpPr>
        <p:spPr bwMode="auto">
          <a:xfrm>
            <a:off x="5792594" y="3900736"/>
            <a:ext cx="3129328" cy="212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テキスト ボックス 22"/>
          <p:cNvSpPr txBox="1"/>
          <p:nvPr/>
        </p:nvSpPr>
        <p:spPr>
          <a:xfrm>
            <a:off x="4800453" y="2309598"/>
            <a:ext cx="2060179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46" dirty="0">
                <a:solidFill>
                  <a:schemeClr val="tx1"/>
                </a:solidFill>
              </a:rPr>
              <a:t>CO</a:t>
            </a:r>
            <a:r>
              <a:rPr kumimoji="1" lang="en-US" altLang="ja-JP" sz="1846" baseline="-25000" dirty="0">
                <a:solidFill>
                  <a:schemeClr val="tx1"/>
                </a:solidFill>
              </a:rPr>
              <a:t>2</a:t>
            </a:r>
            <a:r>
              <a:rPr kumimoji="1" lang="en-US" altLang="ja-JP" sz="1846" dirty="0">
                <a:solidFill>
                  <a:schemeClr val="tx1"/>
                </a:solidFill>
              </a:rPr>
              <a:t> &amp; CH</a:t>
            </a:r>
            <a:r>
              <a:rPr kumimoji="1" lang="en-US" altLang="ja-JP" sz="1846" baseline="-25000" dirty="0">
                <a:solidFill>
                  <a:schemeClr val="tx1"/>
                </a:solidFill>
              </a:rPr>
              <a:t>4</a:t>
            </a:r>
            <a:r>
              <a:rPr kumimoji="1" lang="en-US" altLang="ja-JP" sz="1846" dirty="0">
                <a:solidFill>
                  <a:schemeClr val="tx1"/>
                </a:solidFill>
              </a:rPr>
              <a:t> profile</a:t>
            </a:r>
            <a:endParaRPr kumimoji="1" lang="ja-JP" altLang="en-US" sz="1846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835545" y="2888493"/>
            <a:ext cx="1667444" cy="37638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46" dirty="0">
                <a:solidFill>
                  <a:schemeClr val="tx1"/>
                </a:solidFill>
              </a:rPr>
              <a:t>XCO</a:t>
            </a:r>
            <a:r>
              <a:rPr kumimoji="1" lang="en-US" altLang="ja-JP" sz="1846" baseline="-25000" dirty="0">
                <a:solidFill>
                  <a:schemeClr val="tx1"/>
                </a:solidFill>
              </a:rPr>
              <a:t>2</a:t>
            </a:r>
            <a:r>
              <a:rPr kumimoji="1" lang="en-US" altLang="ja-JP" sz="1846" dirty="0">
                <a:solidFill>
                  <a:schemeClr val="tx1"/>
                </a:solidFill>
              </a:rPr>
              <a:t> &amp; XCH</a:t>
            </a:r>
            <a:r>
              <a:rPr kumimoji="1" lang="en-US" altLang="ja-JP" sz="1846" baseline="-25000" dirty="0">
                <a:solidFill>
                  <a:schemeClr val="tx1"/>
                </a:solidFill>
              </a:rPr>
              <a:t>4</a:t>
            </a:r>
            <a:endParaRPr kumimoji="1" lang="ja-JP" altLang="en-US" sz="1846" baseline="-25000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024627" y="3627264"/>
            <a:ext cx="1370539" cy="546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77" dirty="0">
                <a:solidFill>
                  <a:schemeClr val="tx1"/>
                </a:solidFill>
              </a:rPr>
              <a:t>Coincident Target</a:t>
            </a:r>
            <a:endParaRPr kumimoji="1" lang="ja-JP" altLang="en-US" sz="1477" dirty="0">
              <a:solidFill>
                <a:schemeClr val="tx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240811" y="1898286"/>
            <a:ext cx="6120455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</a:rPr>
              <a:t>Annual Vicarious Calibration at the desert playa in Nevada </a:t>
            </a:r>
            <a:endParaRPr kumimoji="1" lang="ja-JP" altLang="en-US" sz="1477" dirty="0">
              <a:solidFill>
                <a:schemeClr val="tx1"/>
              </a:solidFill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475" y="2202309"/>
            <a:ext cx="288450" cy="80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4099165" y="2624300"/>
            <a:ext cx="334070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</a:rPr>
              <a:t>In situ CO</a:t>
            </a:r>
            <a:r>
              <a:rPr lang="en-US" altLang="ja-JP" sz="1477" baseline="-25000" dirty="0">
                <a:solidFill>
                  <a:schemeClr val="tx1"/>
                </a:solidFill>
              </a:rPr>
              <a:t>2</a:t>
            </a:r>
            <a:r>
              <a:rPr lang="en-US" altLang="ja-JP" sz="1477" dirty="0">
                <a:solidFill>
                  <a:schemeClr val="tx1"/>
                </a:solidFill>
              </a:rPr>
              <a:t> and CH</a:t>
            </a:r>
            <a:r>
              <a:rPr lang="en-US" altLang="ja-JP" sz="1477" baseline="-25000" dirty="0">
                <a:solidFill>
                  <a:schemeClr val="tx1"/>
                </a:solidFill>
              </a:rPr>
              <a:t>4</a:t>
            </a:r>
            <a:r>
              <a:rPr lang="en-US" altLang="ja-JP" sz="1477" dirty="0">
                <a:solidFill>
                  <a:schemeClr val="tx1"/>
                </a:solidFill>
              </a:rPr>
              <a:t> on AJAX </a:t>
            </a:r>
            <a:endParaRPr kumimoji="1" lang="ja-JP" altLang="en-US" sz="1477" dirty="0">
              <a:solidFill>
                <a:schemeClr val="tx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426245" y="3325831"/>
            <a:ext cx="3340708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77" dirty="0">
                <a:solidFill>
                  <a:schemeClr val="tx1"/>
                </a:solidFill>
              </a:rPr>
              <a:t>Column with EM-27 FTS</a:t>
            </a:r>
            <a:endParaRPr kumimoji="1" lang="ja-JP" altLang="en-US" sz="1477" dirty="0">
              <a:solidFill>
                <a:schemeClr val="tx1"/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8454" y="4021284"/>
            <a:ext cx="938833" cy="408188"/>
          </a:xfrm>
          <a:prstGeom prst="rect">
            <a:avLst/>
          </a:prstGeom>
        </p:spPr>
      </p:pic>
      <p:cxnSp>
        <p:nvCxnSpPr>
          <p:cNvPr id="33" name="直線矢印コネクタ 32"/>
          <p:cNvCxnSpPr>
            <a:cxnSpLocks/>
          </p:cNvCxnSpPr>
          <p:nvPr/>
        </p:nvCxnSpPr>
        <p:spPr bwMode="auto">
          <a:xfrm>
            <a:off x="8441143" y="4564029"/>
            <a:ext cx="596822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" name="正方形/長方形 3"/>
          <p:cNvSpPr/>
          <p:nvPr/>
        </p:nvSpPr>
        <p:spPr>
          <a:xfrm>
            <a:off x="3062262" y="6369598"/>
            <a:ext cx="2591478" cy="404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altLang="ja-JP" sz="1015" dirty="0">
                <a:solidFill>
                  <a:srgbClr val="000000"/>
                </a:solidFill>
              </a:rPr>
              <a:t>Calibrated GOSAT and OCO-2 radiance spectra agrees within 5% for all bands.</a:t>
            </a:r>
          </a:p>
        </p:txBody>
      </p:sp>
      <p:sp>
        <p:nvSpPr>
          <p:cNvPr id="40" name="スライド番号プレースホルダ 1"/>
          <p:cNvSpPr txBox="1">
            <a:spLocks noGrp="1"/>
          </p:cNvSpPr>
          <p:nvPr/>
        </p:nvSpPr>
        <p:spPr bwMode="auto">
          <a:xfrm>
            <a:off x="8458200" y="6401598"/>
            <a:ext cx="562708" cy="31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FF00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r" eaLnBrk="1" hangingPunct="1"/>
            <a:fld id="{92B205F2-4600-452F-8E08-AE8C349248B0}" type="slidenum">
              <a:rPr lang="en-US" altLang="ja-JP" sz="2585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5</a:t>
            </a:fld>
            <a:endParaRPr lang="en-US" altLang="ja-JP" sz="2585" dirty="0">
              <a:solidFill>
                <a:srgbClr val="008000"/>
              </a:solidFill>
              <a:cs typeface="Arial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792594" y="4539166"/>
            <a:ext cx="2132206" cy="2235158"/>
            <a:chOff x="2653357" y="3482326"/>
            <a:chExt cx="2907524" cy="3002731"/>
          </a:xfrm>
        </p:grpSpPr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53357" y="3556541"/>
              <a:ext cx="2907524" cy="2928516"/>
            </a:xfrm>
            <a:prstGeom prst="rect">
              <a:avLst/>
            </a:prstGeom>
          </p:spPr>
        </p:pic>
        <p:sp>
          <p:nvSpPr>
            <p:cNvPr id="3" name="正方形/長方形 2"/>
            <p:cNvSpPr/>
            <p:nvPr/>
          </p:nvSpPr>
          <p:spPr>
            <a:xfrm>
              <a:off x="3866085" y="3482326"/>
              <a:ext cx="1087451" cy="2538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923" dirty="0">
                  <a:solidFill>
                    <a:schemeClr val="tx1"/>
                  </a:solidFill>
                </a:rPr>
                <a:t>GOSAT</a:t>
              </a:r>
              <a:r>
                <a:rPr lang="en-US" altLang="ja-JP" sz="923" dirty="0"/>
                <a:t> </a:t>
              </a:r>
              <a:r>
                <a:rPr lang="en-US" altLang="ja-JP" sz="923" dirty="0">
                  <a:solidFill>
                    <a:srgbClr val="FF0000"/>
                  </a:solidFill>
                </a:rPr>
                <a:t>OCO-2</a:t>
              </a:r>
              <a:endParaRPr lang="ja-JP" altLang="en-US" sz="923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832E6739-D9EB-4018-982A-F04087FC94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1212" y="3602559"/>
            <a:ext cx="4792765" cy="2791745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4D069B3-683B-42CB-9D8D-CB3C1AFC9B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077" t="22347" r="41804" b="10585"/>
          <a:stretch/>
        </p:blipFill>
        <p:spPr>
          <a:xfrm>
            <a:off x="3480367" y="2588049"/>
            <a:ext cx="675811" cy="1039215"/>
          </a:xfrm>
          <a:prstGeom prst="rect">
            <a:avLst/>
          </a:prstGeom>
        </p:spPr>
      </p:pic>
      <p:sp>
        <p:nvSpPr>
          <p:cNvPr id="17" name="タイトル 16">
            <a:extLst>
              <a:ext uri="{FF2B5EF4-FFF2-40B4-BE49-F238E27FC236}">
                <a16:creationId xmlns:a16="http://schemas.microsoft.com/office/drawing/2014/main" id="{E4C323AC-9485-4A50-9550-9176C5E7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2" name="タイトル 1">
            <a:extLst>
              <a:ext uri="{FF2B5EF4-FFF2-40B4-BE49-F238E27FC236}">
                <a16:creationId xmlns:a16="http://schemas.microsoft.com/office/drawing/2014/main" id="{B04E4B55-32D5-42E2-8C91-91046480D17D}"/>
              </a:ext>
            </a:extLst>
          </p:cNvPr>
          <p:cNvSpPr txBox="1">
            <a:spLocks/>
          </p:cNvSpPr>
          <p:nvPr/>
        </p:nvSpPr>
        <p:spPr>
          <a:xfrm>
            <a:off x="1260231" y="208310"/>
            <a:ext cx="6582675" cy="68580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algn="ctr" defTabSz="914400"/>
            <a:r>
              <a:rPr lang="en-US" altLang="ja-JP" sz="2400" dirty="0"/>
              <a:t>Inter comparison</a:t>
            </a:r>
            <a:br>
              <a:rPr lang="en-US" altLang="ja-JP" sz="2400" dirty="0"/>
            </a:br>
            <a:r>
              <a:rPr lang="en-US" altLang="ja-JP" sz="2400" dirty="0"/>
              <a:t>GOSAT, GOSAT-2, OCO-2, OCO-3 </a:t>
            </a:r>
            <a:endParaRPr kumimoji="1" lang="ja-JP" altLang="en-US" sz="2400" dirty="0"/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7C8D35B0-501B-4599-A8C1-9ECD3A58C6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7353" y="1569399"/>
            <a:ext cx="716981" cy="71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642C68E3-7A48-4D24-ABDF-276335820B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3654" y="4819318"/>
            <a:ext cx="936703" cy="54481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3563913E-FDD4-464D-83DA-ED5906F154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84510" y="5497945"/>
            <a:ext cx="770656" cy="692614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19F05E4C-20F3-487B-9E6F-A42BEB8B33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3446" y="3125331"/>
            <a:ext cx="807812" cy="659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4018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C1006CAA-4037-4D86-A7E2-B4E6056CD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17" y="4147043"/>
            <a:ext cx="6710766" cy="267871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3FA4AB0-6B1B-412F-B6C3-66BED0A9803C}"/>
              </a:ext>
            </a:extLst>
          </p:cNvPr>
          <p:cNvSpPr/>
          <p:nvPr/>
        </p:nvSpPr>
        <p:spPr>
          <a:xfrm>
            <a:off x="2133600" y="152400"/>
            <a:ext cx="50136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Decade long GOSAT radiance spectra data over CEOS calibration sites</a:t>
            </a:r>
          </a:p>
          <a:p>
            <a:pPr algn="ctr"/>
            <a:r>
              <a:rPr lang="en-US" altLang="ja-JP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https://www.eorc.jaxa.jp/GOSAT/CEOS_monitor/</a:t>
            </a:r>
            <a:endParaRPr lang="ja-JP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74ECFF5-CBB9-448B-856C-05F6BCD1E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71600"/>
            <a:ext cx="5013666" cy="3651620"/>
          </a:xfrm>
          <a:prstGeom prst="rect">
            <a:avLst/>
          </a:prstGeom>
        </p:spPr>
      </p:pic>
      <p:sp>
        <p:nvSpPr>
          <p:cNvPr id="5" name="スライド番号プレースホルダ 1">
            <a:extLst>
              <a:ext uri="{FF2B5EF4-FFF2-40B4-BE49-F238E27FC236}">
                <a16:creationId xmlns:a16="http://schemas.microsoft.com/office/drawing/2014/main" id="{2E895B32-C1C2-4E14-BBCC-6BAF41BAD7AC}"/>
              </a:ext>
            </a:extLst>
          </p:cNvPr>
          <p:cNvSpPr txBox="1">
            <a:spLocks noGrp="1"/>
          </p:cNvSpPr>
          <p:nvPr/>
        </p:nvSpPr>
        <p:spPr bwMode="auto">
          <a:xfrm>
            <a:off x="8060593" y="6423806"/>
            <a:ext cx="938460" cy="45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>
                <a:solidFill>
                  <a:srgbClr val="0099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pPr algn="r" eaLnBrk="1" hangingPunct="1"/>
              <a:t>6</a:t>
            </a:fld>
            <a:endParaRPr lang="en-US" altLang="ja-JP" dirty="0">
              <a:solidFill>
                <a:srgbClr val="0099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7066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r="-303" b="50169"/>
          <a:stretch/>
        </p:blipFill>
        <p:spPr>
          <a:xfrm>
            <a:off x="2919335" y="1273275"/>
            <a:ext cx="5253065" cy="1999593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533400" y="1611760"/>
            <a:ext cx="2322258" cy="1024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14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(a) ± 3.33 ppm </a:t>
            </a:r>
            <a:r>
              <a:rPr lang="ja-JP" altLang="en-US" sz="14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　</a:t>
            </a:r>
            <a:endParaRPr lang="en-US" altLang="ja-JP" sz="1400" dirty="0">
              <a:solidFill>
                <a:srgbClr val="00B05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(b) ± 1.48 ppm </a:t>
            </a:r>
          </a:p>
          <a:p>
            <a:pPr>
              <a:lnSpc>
                <a:spcPct val="150000"/>
              </a:lnSpc>
            </a:pPr>
            <a:r>
              <a:rPr lang="en-US" altLang="ja-JP" sz="14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</a:t>
            </a:r>
            <a:r>
              <a:rPr lang="en-US" altLang="ja-JP" sz="14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(c)± 2.79 ppm</a:t>
            </a:r>
            <a:endParaRPr lang="ja-JP" altLang="en-US" sz="1400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85800" y="179612"/>
            <a:ext cx="81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XCO</a:t>
            </a:r>
            <a:r>
              <a:rPr lang="en-US" altLang="ja-JP" sz="2000" baseline="-250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20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Scatter plots of ACOS GOSAT (B7) - OCO-2 </a:t>
            </a:r>
          </a:p>
          <a:p>
            <a:pPr algn="ctr"/>
            <a:r>
              <a:rPr lang="en-US" altLang="ja-JP" sz="2000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and time dependency of their difference</a:t>
            </a:r>
            <a:endParaRPr lang="ja-JP" altLang="en-US" sz="2000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5" name="スライド番号プレースホルダ 1"/>
          <p:cNvSpPr txBox="1">
            <a:spLocks noGrp="1"/>
          </p:cNvSpPr>
          <p:nvPr/>
        </p:nvSpPr>
        <p:spPr bwMode="auto">
          <a:xfrm>
            <a:off x="8060593" y="6423806"/>
            <a:ext cx="938460" cy="45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>
                <a:solidFill>
                  <a:srgbClr val="0099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pPr algn="r" eaLnBrk="1" hangingPunct="1"/>
              <a:t>7</a:t>
            </a:fld>
            <a:endParaRPr lang="en-US" altLang="ja-JP" dirty="0">
              <a:solidFill>
                <a:srgbClr val="0099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135223" y="4561550"/>
            <a:ext cx="407700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2014/09</a:t>
            </a:r>
            <a:r>
              <a:rPr lang="ja-JP" altLang="en-US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～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2016/05 XCO</a:t>
            </a:r>
            <a:r>
              <a:rPr lang="en-US" altLang="ja-JP" sz="160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Level2 matchup </a:t>
            </a:r>
          </a:p>
          <a:p>
            <a:r>
              <a:rPr lang="en-US" altLang="ja-JP" sz="16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Agreement: (ACOS-GOSAT B7.3  vs. OCO-2 B7) </a:t>
            </a:r>
          </a:p>
          <a:p>
            <a:r>
              <a:rPr lang="en-US" altLang="ja-JP" sz="1600" dirty="0">
                <a:solidFill>
                  <a:srgbClr val="00B05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0.57 ppm over Land (high gain)  Error probably due to ono-flat Topography </a:t>
            </a:r>
          </a:p>
          <a:p>
            <a:r>
              <a:rPr lang="en-US" altLang="ja-JP" sz="1600" dirty="0">
                <a:solidFill>
                  <a:srgbClr val="0000FF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0.17 ppm over Ocean</a:t>
            </a:r>
          </a:p>
          <a:p>
            <a:r>
              <a:rPr lang="en-US" altLang="ja-JP" sz="1600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0.19 ppm over Land (desert)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/>
          <a:srcRect t="21456" r="38950" b="25757"/>
          <a:stretch/>
        </p:blipFill>
        <p:spPr>
          <a:xfrm>
            <a:off x="4086200" y="3785083"/>
            <a:ext cx="4401589" cy="3276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テキスト ボックス 9"/>
          <p:cNvSpPr txBox="1"/>
          <p:nvPr/>
        </p:nvSpPr>
        <p:spPr>
          <a:xfrm>
            <a:off x="6542387" y="6511812"/>
            <a:ext cx="1945402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defTabSz="457200" fontAlgn="auto" latinLnBrk="1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200" dirty="0">
                <a:solidFill>
                  <a:srgbClr val="002569"/>
                </a:solidFill>
              </a:rPr>
              <a:t>Kataoka et al. (2017) MDPI</a:t>
            </a:r>
            <a:endParaRPr kumimoji="0" lang="ja-JP" altLang="en-US" sz="1200" dirty="0">
              <a:solidFill>
                <a:srgbClr val="002569"/>
              </a:solidFill>
            </a:endParaRPr>
          </a:p>
        </p:txBody>
      </p:sp>
      <p:pic>
        <p:nvPicPr>
          <p:cNvPr id="11" name="図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1"/>
          <a:stretch/>
        </p:blipFill>
        <p:spPr bwMode="auto">
          <a:xfrm>
            <a:off x="614177" y="3044626"/>
            <a:ext cx="3312368" cy="371770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正方形/長方形 11"/>
              <p:cNvSpPr/>
              <p:nvPr/>
            </p:nvSpPr>
            <p:spPr>
              <a:xfrm>
                <a:off x="4086200" y="3359136"/>
                <a:ext cx="357501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ja-JP" sz="14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The time series of </a:t>
                </a:r>
                <a14:m>
                  <m:oMath xmlns:m="http://schemas.openxmlformats.org/officeDocument/2006/math">
                    <m:r>
                      <a:rPr lang="en-US" altLang="ja-JP" sz="1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Unicode MS" panose="020B0604020202020204" pitchFamily="50" charset="-128"/>
                      </a:rPr>
                      <m:t>∆</m:t>
                    </m:r>
                  </m:oMath>
                </a14:m>
                <a:r>
                  <a:rPr lang="en-US" altLang="ja-JP" sz="14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XCO</a:t>
                </a:r>
                <a:r>
                  <a:rPr lang="en-US" altLang="ja-JP" sz="1400" baseline="-250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2</a:t>
                </a:r>
                <a:r>
                  <a:rPr lang="en-US" altLang="ja-JP" sz="1400" dirty="0">
                    <a:solidFill>
                      <a:prstClr val="black"/>
                    </a:solidFill>
                    <a:latin typeface="Arial Unicode MS" panose="020B0604020202020204" pitchFamily="50" charset="-128"/>
                    <a:ea typeface="Arial Unicode MS" panose="020B0604020202020204" pitchFamily="50" charset="-128"/>
                    <a:cs typeface="Arial Unicode MS" panose="020B0604020202020204" pitchFamily="50" charset="-128"/>
                  </a:rPr>
                  <a:t> from Sep. 2014</a:t>
                </a:r>
                <a:endParaRPr lang="ja-JP" altLang="en-US" sz="1400" dirty="0">
                  <a:solidFill>
                    <a:prstClr val="black"/>
                  </a:solidFill>
                  <a:latin typeface="Arial Unicode MS" panose="020B0604020202020204" pitchFamily="50" charset="-128"/>
                  <a:ea typeface="Arial Unicode MS" panose="020B0604020202020204" pitchFamily="50" charset="-128"/>
                  <a:cs typeface="Arial Unicode MS" panose="020B0604020202020204" pitchFamily="50" charset="-128"/>
                </a:endParaRPr>
              </a:p>
            </p:txBody>
          </p:sp>
        </mc:Choice>
        <mc:Fallback xmlns="">
          <p:sp>
            <p:nvSpPr>
              <p:cNvPr id="12" name="正方形/長方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200" y="3359136"/>
                <a:ext cx="3575018" cy="307777"/>
              </a:xfrm>
              <a:prstGeom prst="rect">
                <a:avLst/>
              </a:prstGeom>
              <a:blipFill rotWithShape="0">
                <a:blip r:embed="rId6"/>
                <a:stretch>
                  <a:fillRect l="-511" t="-3922" b="-1960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4206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/>
          <p:cNvSpPr txBox="1">
            <a:spLocks/>
          </p:cNvSpPr>
          <p:nvPr/>
        </p:nvSpPr>
        <p:spPr bwMode="auto">
          <a:xfrm>
            <a:off x="-137715" y="6174190"/>
            <a:ext cx="8646722" cy="345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horz" wrap="square" lIns="67866" tIns="33338" rIns="67866" bIns="333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2585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5pPr>
            <a:lvl6pPr marL="457212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6pPr>
            <a:lvl7pPr marL="914423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7pPr>
            <a:lvl8pPr marL="1371634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8pPr>
            <a:lvl9pPr marL="1828846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1">
                <a:solidFill>
                  <a:schemeClr val="tx2"/>
                </a:solidFill>
                <a:latin typeface="ＭＳ Ｐゴシック" pitchFamily="96" charset="-128"/>
                <a:ea typeface="ＭＳ Ｐゴシック" pitchFamily="96" charset="-128"/>
              </a:defRPr>
            </a:lvl9pPr>
          </a:lstStyle>
          <a:p>
            <a:pPr>
              <a:defRPr/>
            </a:pPr>
            <a:r>
              <a:rPr lang="en-US" altLang="ja-JP" sz="1800" dirty="0">
                <a:solidFill>
                  <a:srgbClr val="33CC33"/>
                </a:solidFill>
              </a:rPr>
              <a:t>GOSAT</a:t>
            </a:r>
            <a:r>
              <a:rPr lang="en-US" altLang="ja-JP" sz="1800" dirty="0">
                <a:solidFill>
                  <a:srgbClr val="000000"/>
                </a:solidFill>
              </a:rPr>
              <a:t>,  </a:t>
            </a:r>
            <a:r>
              <a:rPr lang="en-US" altLang="ja-JP" sz="1800" dirty="0">
                <a:solidFill>
                  <a:srgbClr val="FF0000"/>
                </a:solidFill>
              </a:rPr>
              <a:t>GOSAT-2</a:t>
            </a:r>
            <a:r>
              <a:rPr lang="en-US" altLang="ja-JP" sz="1800" dirty="0">
                <a:solidFill>
                  <a:srgbClr val="000000"/>
                </a:solidFill>
              </a:rPr>
              <a:t>, </a:t>
            </a:r>
            <a:r>
              <a:rPr lang="en-US" altLang="ja-JP" sz="1800" dirty="0">
                <a:solidFill>
                  <a:srgbClr val="0000FF"/>
                </a:solidFill>
              </a:rPr>
              <a:t>Sentinel 5, </a:t>
            </a:r>
            <a:r>
              <a:rPr lang="en-US" altLang="ja-JP" sz="1800" dirty="0">
                <a:solidFill>
                  <a:srgbClr val="FFC000"/>
                </a:solidFill>
              </a:rPr>
              <a:t>OCO-2, TanSat, </a:t>
            </a:r>
            <a:r>
              <a:rPr lang="en-US" altLang="ja-JP" sz="1800" dirty="0">
                <a:solidFill>
                  <a:srgbClr val="CCCC00"/>
                </a:solidFill>
              </a:rPr>
              <a:t>ISS</a:t>
            </a:r>
            <a:endParaRPr lang="ja-JP" altLang="en-US" sz="1800" dirty="0">
              <a:solidFill>
                <a:srgbClr val="CCCC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958355" y="6444321"/>
            <a:ext cx="39681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rgbClr val="0000FF"/>
                </a:solidFill>
              </a:rPr>
              <a:t>https://www.eorc.jaxa.jp/GOSAT/GOSAT_Optimization/index.html</a:t>
            </a:r>
            <a:endParaRPr lang="ja-JP" altLang="en-US" sz="900" dirty="0">
              <a:solidFill>
                <a:srgbClr val="0000FF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6200" y="6533628"/>
            <a:ext cx="43380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ODIAC CO</a:t>
            </a:r>
            <a:r>
              <a:rPr lang="en-US" altLang="ja-JP" sz="1050" baseline="-2500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</a:t>
            </a:r>
            <a:r>
              <a:rPr lang="en-US" altLang="ja-JP" sz="1050" dirty="0">
                <a:solidFill>
                  <a:prstClr val="black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emission source map and Calibration and Validation site </a:t>
            </a:r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9D99B9F-27B5-450C-820A-5B478560F17E}"/>
              </a:ext>
            </a:extLst>
          </p:cNvPr>
          <p:cNvSpPr/>
          <p:nvPr/>
        </p:nvSpPr>
        <p:spPr>
          <a:xfrm>
            <a:off x="2048910" y="197414"/>
            <a:ext cx="58758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 Satellites Constellation</a:t>
            </a:r>
          </a:p>
          <a:p>
            <a:pPr algn="ctr"/>
            <a:r>
              <a:rPr lang="en-US" altLang="ja-JP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of UT12, March 20, 2019</a:t>
            </a:r>
          </a:p>
        </p:txBody>
      </p:sp>
      <p:sp>
        <p:nvSpPr>
          <p:cNvPr id="10" name="スライド番号プレースホルダ 1">
            <a:extLst>
              <a:ext uri="{FF2B5EF4-FFF2-40B4-BE49-F238E27FC236}">
                <a16:creationId xmlns:a16="http://schemas.microsoft.com/office/drawing/2014/main" id="{1DA6AAA1-E58A-4B80-BE18-057D4B63875A}"/>
              </a:ext>
            </a:extLst>
          </p:cNvPr>
          <p:cNvSpPr txBox="1">
            <a:spLocks noGrp="1"/>
          </p:cNvSpPr>
          <p:nvPr/>
        </p:nvSpPr>
        <p:spPr bwMode="auto">
          <a:xfrm>
            <a:off x="8168086" y="6400800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8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23AFA2D-CB79-4449-B0B7-0E480FB89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17" y="1179630"/>
            <a:ext cx="9144000" cy="49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09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2" y="4892000"/>
            <a:ext cx="2912461" cy="190415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01310" y="82391"/>
            <a:ext cx="7068968" cy="514350"/>
          </a:xfrm>
        </p:spPr>
        <p:txBody>
          <a:bodyPr/>
          <a:lstStyle/>
          <a:p>
            <a:pPr algn="ctr"/>
            <a:r>
              <a:rPr lang="en-US" altLang="ja-JP" sz="2400" dirty="0"/>
              <a:t>A decade long dataset and </a:t>
            </a:r>
            <a:br>
              <a:rPr lang="en-US" altLang="ja-JP" sz="2400" dirty="0"/>
            </a:br>
            <a:r>
              <a:rPr lang="en-US" altLang="ja-JP" sz="2400" dirty="0"/>
              <a:t>new research products</a:t>
            </a:r>
            <a:br>
              <a:rPr lang="en-US" altLang="ja-JP" dirty="0"/>
            </a:br>
            <a:r>
              <a:rPr lang="en-US" altLang="ja-JP" sz="1200" dirty="0"/>
              <a:t>http://www.eorc.jaxa.jp/GOSAT/product.html#trendviewer</a:t>
            </a:r>
            <a:endParaRPr kumimoji="1" lang="ja-JP" altLang="en-US" sz="12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155814"/>
            <a:ext cx="4913798" cy="263406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2651023" y="3384107"/>
            <a:ext cx="2469851" cy="18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623" dirty="0">
                <a:solidFill>
                  <a:schemeClr val="bg1"/>
                </a:solidFill>
              </a:rPr>
              <a:t>http://www.eorc.jaxa.jp/GOSAT/CO2_moitor/index.html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4282598" y="3810775"/>
            <a:ext cx="470900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350" dirty="0">
                <a:solidFill>
                  <a:schemeClr val="tx1"/>
                </a:solidFill>
              </a:rPr>
              <a:t>long-term trend data of the selected targets, including the large point sources of methane (CH</a:t>
            </a:r>
            <a:r>
              <a:rPr lang="en-US" altLang="ja-JP" sz="1350" baseline="-25000" dirty="0">
                <a:solidFill>
                  <a:schemeClr val="tx1"/>
                </a:solidFill>
              </a:rPr>
              <a:t>4</a:t>
            </a:r>
            <a:r>
              <a:rPr lang="en-US" altLang="ja-JP" sz="1350" dirty="0">
                <a:solidFill>
                  <a:schemeClr val="tx1"/>
                </a:solidFill>
              </a:rPr>
              <a:t>) and intensive observations of selected mega cites. </a:t>
            </a:r>
            <a:endParaRPr lang="ja-JP" altLang="en-US" sz="1350" dirty="0"/>
          </a:p>
        </p:txBody>
      </p:sp>
      <p:sp>
        <p:nvSpPr>
          <p:cNvPr id="13" name="スライド番号プレースホルダ 1"/>
          <p:cNvSpPr txBox="1">
            <a:spLocks noGrp="1"/>
          </p:cNvSpPr>
          <p:nvPr/>
        </p:nvSpPr>
        <p:spPr bwMode="auto">
          <a:xfrm>
            <a:off x="8168086" y="6400800"/>
            <a:ext cx="938460" cy="139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2A375BFF-D917-4D96-A3AA-960483DE114F}" type="slidenum">
              <a:rPr lang="en-US" altLang="ja-JP" sz="2400">
                <a:solidFill>
                  <a:srgbClr val="008000"/>
                </a:solidFill>
                <a:cs typeface="Arial" pitchFamily="34" charset="0"/>
              </a:rPr>
              <a:pPr algn="r" eaLnBrk="1" hangingPunct="1"/>
              <a:t>9</a:t>
            </a:fld>
            <a:endParaRPr lang="en-US" altLang="ja-JP" sz="2400" dirty="0">
              <a:solidFill>
                <a:srgbClr val="008000"/>
              </a:solidFill>
              <a:cs typeface="Arial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A6DB12F-063E-4133-93EB-CCFD638B63A9}"/>
              </a:ext>
            </a:extLst>
          </p:cNvPr>
          <p:cNvGrpSpPr/>
          <p:nvPr/>
        </p:nvGrpSpPr>
        <p:grpSpPr>
          <a:xfrm>
            <a:off x="207076" y="1211163"/>
            <a:ext cx="3803985" cy="3803015"/>
            <a:chOff x="1335328" y="1291772"/>
            <a:chExt cx="5348361" cy="5070686"/>
          </a:xfrm>
        </p:grpSpPr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17BCA47-B216-404C-ACE9-CB8CC3DC8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05" t="13730" r="1441" b="19908"/>
            <a:stretch/>
          </p:blipFill>
          <p:spPr>
            <a:xfrm>
              <a:off x="1381689" y="5558149"/>
              <a:ext cx="1752837" cy="8043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直方体 16">
              <a:extLst>
                <a:ext uri="{FF2B5EF4-FFF2-40B4-BE49-F238E27FC236}">
                  <a16:creationId xmlns:a16="http://schemas.microsoft.com/office/drawing/2014/main" id="{9287FEF0-9686-419F-8A4A-8C097536118A}"/>
                </a:ext>
              </a:extLst>
            </p:cNvPr>
            <p:cNvSpPr/>
            <p:nvPr/>
          </p:nvSpPr>
          <p:spPr bwMode="auto">
            <a:xfrm>
              <a:off x="3357978" y="4725838"/>
              <a:ext cx="1580115" cy="1216152"/>
            </a:xfrm>
            <a:prstGeom prst="cube">
              <a:avLst>
                <a:gd name="adj" fmla="val 19116"/>
              </a:avLst>
            </a:prstGeom>
            <a:solidFill>
              <a:srgbClr val="66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18" name="雲 17">
              <a:extLst>
                <a:ext uri="{FF2B5EF4-FFF2-40B4-BE49-F238E27FC236}">
                  <a16:creationId xmlns:a16="http://schemas.microsoft.com/office/drawing/2014/main" id="{903D7523-E091-4339-84C7-C87CD2820625}"/>
                </a:ext>
              </a:extLst>
            </p:cNvPr>
            <p:cNvSpPr/>
            <p:nvPr/>
          </p:nvSpPr>
          <p:spPr bwMode="auto">
            <a:xfrm>
              <a:off x="3727595" y="5748792"/>
              <a:ext cx="669477" cy="193197"/>
            </a:xfrm>
            <a:prstGeom prst="cloud">
              <a:avLst/>
            </a:prstGeom>
            <a:gradFill flip="none" rotWithShape="1">
              <a:gsLst>
                <a:gs pos="0">
                  <a:srgbClr val="CC0000">
                    <a:shade val="30000"/>
                    <a:satMod val="115000"/>
                  </a:srgbClr>
                </a:gs>
                <a:gs pos="50000">
                  <a:srgbClr val="CC0000">
                    <a:shade val="67500"/>
                    <a:satMod val="115000"/>
                  </a:srgbClr>
                </a:gs>
                <a:gs pos="100000">
                  <a:srgbClr val="CC0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17"/>
              <a:endParaRPr lang="ja-JP" altLang="en-US" sz="900" dirty="0"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447DEAF-C527-4378-833B-40AEC3F6DA36}"/>
                </a:ext>
              </a:extLst>
            </p:cNvPr>
            <p:cNvSpPr/>
            <p:nvPr/>
          </p:nvSpPr>
          <p:spPr>
            <a:xfrm>
              <a:off x="3338849" y="5941989"/>
              <a:ext cx="186905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900" dirty="0">
                  <a:solidFill>
                    <a:srgbClr val="FF0000"/>
                  </a:solidFill>
                </a:rPr>
                <a:t>Local Emission</a:t>
              </a:r>
              <a:endParaRPr lang="ja-JP" altLang="en-US" sz="900" dirty="0">
                <a:solidFill>
                  <a:srgbClr val="FF0000"/>
                </a:solidFill>
              </a:endParaRPr>
            </a:p>
          </p:txBody>
        </p:sp>
        <p:sp>
          <p:nvSpPr>
            <p:cNvPr id="20" name="AutoShape 62">
              <a:extLst>
                <a:ext uri="{FF2B5EF4-FFF2-40B4-BE49-F238E27FC236}">
                  <a16:creationId xmlns:a16="http://schemas.microsoft.com/office/drawing/2014/main" id="{179B308C-1DF3-473E-98D4-8C94C1B19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5328" y="1718726"/>
              <a:ext cx="597663" cy="579496"/>
            </a:xfrm>
            <a:prstGeom prst="sun">
              <a:avLst>
                <a:gd name="adj" fmla="val 25000"/>
              </a:avLst>
            </a:prstGeom>
            <a:solidFill>
              <a:srgbClr val="FF00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sz="900" dirty="0"/>
            </a:p>
          </p:txBody>
        </p:sp>
        <p:pic>
          <p:nvPicPr>
            <p:cNvPr id="21" name="図 1" descr="リーフレット最終背景なし高.jpg">
              <a:extLst>
                <a:ext uri="{FF2B5EF4-FFF2-40B4-BE49-F238E27FC236}">
                  <a16:creationId xmlns:a16="http://schemas.microsoft.com/office/drawing/2014/main" id="{B14C52D4-866F-43B4-8EA2-7D1477862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5977" y="2177657"/>
              <a:ext cx="830262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8" descr="二酸化炭素">
              <a:extLst>
                <a:ext uri="{FF2B5EF4-FFF2-40B4-BE49-F238E27FC236}">
                  <a16:creationId xmlns:a16="http://schemas.microsoft.com/office/drawing/2014/main" id="{EA8DBA70-BBD7-4366-8C12-9F9FFDC0A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85994">
              <a:off x="2092348" y="3981018"/>
              <a:ext cx="475625" cy="43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" descr="二酸化炭素">
              <a:extLst>
                <a:ext uri="{FF2B5EF4-FFF2-40B4-BE49-F238E27FC236}">
                  <a16:creationId xmlns:a16="http://schemas.microsoft.com/office/drawing/2014/main" id="{09A8798E-26C0-48BB-B059-8F28DB8A2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85994">
              <a:off x="2131127" y="5003361"/>
              <a:ext cx="475625" cy="434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Line 63">
              <a:extLst>
                <a:ext uri="{FF2B5EF4-FFF2-40B4-BE49-F238E27FC236}">
                  <a16:creationId xmlns:a16="http://schemas.microsoft.com/office/drawing/2014/main" id="{F4FC830B-82AD-4C4E-9DE3-823BB3B6A8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4804" y="2671273"/>
              <a:ext cx="10639" cy="177828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900" dirty="0"/>
            </a:p>
          </p:txBody>
        </p:sp>
        <p:sp>
          <p:nvSpPr>
            <p:cNvPr id="25" name="Line 63">
              <a:extLst>
                <a:ext uri="{FF2B5EF4-FFF2-40B4-BE49-F238E27FC236}">
                  <a16:creationId xmlns:a16="http://schemas.microsoft.com/office/drawing/2014/main" id="{43D5ECA0-FC49-4C04-8378-0218C51B42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40867" y="2671273"/>
              <a:ext cx="8468" cy="255693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900" dirty="0"/>
            </a:p>
          </p:txBody>
        </p:sp>
        <p:sp>
          <p:nvSpPr>
            <p:cNvPr id="26" name="Line 64">
              <a:extLst>
                <a:ext uri="{FF2B5EF4-FFF2-40B4-BE49-F238E27FC236}">
                  <a16:creationId xmlns:a16="http://schemas.microsoft.com/office/drawing/2014/main" id="{0C6DEFE7-3F5B-4FDB-80B1-E49AC11741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34160" y="2459089"/>
              <a:ext cx="1" cy="3392388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900" dirty="0"/>
            </a:p>
          </p:txBody>
        </p:sp>
        <p:sp>
          <p:nvSpPr>
            <p:cNvPr id="27" name="Line 64">
              <a:extLst>
                <a:ext uri="{FF2B5EF4-FFF2-40B4-BE49-F238E27FC236}">
                  <a16:creationId xmlns:a16="http://schemas.microsoft.com/office/drawing/2014/main" id="{0EBE0BA8-55B1-4D9B-8BEB-1AE82A6C8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53964" y="2679931"/>
              <a:ext cx="13150" cy="3171545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 sz="900" dirty="0"/>
            </a:p>
          </p:txBody>
        </p:sp>
        <p:sp>
          <p:nvSpPr>
            <p:cNvPr id="28" name="直方体 27">
              <a:extLst>
                <a:ext uri="{FF2B5EF4-FFF2-40B4-BE49-F238E27FC236}">
                  <a16:creationId xmlns:a16="http://schemas.microsoft.com/office/drawing/2014/main" id="{B647C32B-3E80-4989-85D8-EBEA19946E73}"/>
                </a:ext>
              </a:extLst>
            </p:cNvPr>
            <p:cNvSpPr/>
            <p:nvPr/>
          </p:nvSpPr>
          <p:spPr bwMode="auto">
            <a:xfrm>
              <a:off x="3354261" y="3744382"/>
              <a:ext cx="1580115" cy="1216152"/>
            </a:xfrm>
            <a:prstGeom prst="cube">
              <a:avLst>
                <a:gd name="adj" fmla="val 19116"/>
              </a:avLst>
            </a:prstGeom>
            <a:solidFill>
              <a:srgbClr val="CC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endParaRPr lang="ja-JP" altLang="en-US" sz="900">
                <a:latin typeface="Arial" charset="0"/>
                <a:ea typeface="ＭＳ Ｐゴシック" pitchFamily="96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D13933E3-19A1-4209-BA00-527D21782C7F}"/>
                </a:ext>
              </a:extLst>
            </p:cNvPr>
            <p:cNvSpPr/>
            <p:nvPr/>
          </p:nvSpPr>
          <p:spPr>
            <a:xfrm>
              <a:off x="3139358" y="1291772"/>
              <a:ext cx="3544331" cy="21339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tx1"/>
                  </a:solidFill>
                </a:rPr>
                <a:t>GOSAT measures both </a:t>
              </a:r>
              <a:r>
                <a:rPr lang="en-US" altLang="ja-JP" sz="1400" dirty="0">
                  <a:solidFill>
                    <a:srgbClr val="0000FF"/>
                  </a:solidFill>
                </a:rPr>
                <a:t>solar reflected light from the Earth’s surface (SWIR) </a:t>
              </a:r>
              <a:r>
                <a:rPr lang="en-US" altLang="ja-JP" sz="1400" dirty="0">
                  <a:solidFill>
                    <a:schemeClr val="tx1"/>
                  </a:solidFill>
                </a:rPr>
                <a:t>and </a:t>
              </a:r>
              <a:r>
                <a:rPr lang="en-US" altLang="ja-JP" sz="1400" dirty="0">
                  <a:solidFill>
                    <a:srgbClr val="FF0000"/>
                  </a:solidFill>
                </a:rPr>
                <a:t>thermal emission from the Earth’s atmosphere (TIR) </a:t>
              </a:r>
              <a:r>
                <a:rPr lang="en-US" altLang="ja-JP" sz="1400" dirty="0">
                  <a:solidFill>
                    <a:schemeClr val="tx1"/>
                  </a:solidFill>
                </a:rPr>
                <a:t>providing CO</a:t>
              </a:r>
              <a:r>
                <a:rPr lang="en-US" altLang="ja-JP" sz="1400" baseline="-25000" dirty="0">
                  <a:solidFill>
                    <a:schemeClr val="tx1"/>
                  </a:solidFill>
                </a:rPr>
                <a:t>2</a:t>
              </a:r>
              <a:r>
                <a:rPr lang="en-US" altLang="ja-JP" sz="1400" dirty="0">
                  <a:solidFill>
                    <a:schemeClr val="tx1"/>
                  </a:solidFill>
                </a:rPr>
                <a:t> partial-column densities of UT and LT. </a:t>
              </a: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A7E56576-7152-4DBF-B967-A9857A3CFB72}"/>
                </a:ext>
              </a:extLst>
            </p:cNvPr>
            <p:cNvSpPr/>
            <p:nvPr/>
          </p:nvSpPr>
          <p:spPr>
            <a:xfrm>
              <a:off x="3578321" y="3998146"/>
              <a:ext cx="2605251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Upper Troposphere (UT)</a:t>
              </a:r>
              <a:endParaRPr lang="ja-JP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486C662E-E4BC-4C74-9F1C-6F92C28E3943}"/>
                </a:ext>
              </a:extLst>
            </p:cNvPr>
            <p:cNvSpPr/>
            <p:nvPr/>
          </p:nvSpPr>
          <p:spPr>
            <a:xfrm>
              <a:off x="3600659" y="5001849"/>
              <a:ext cx="2727906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Troposphere (LT)</a:t>
              </a:r>
              <a:endParaRPr lang="ja-JP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2" name="図 31">
            <a:extLst>
              <a:ext uri="{FF2B5EF4-FFF2-40B4-BE49-F238E27FC236}">
                <a16:creationId xmlns:a16="http://schemas.microsoft.com/office/drawing/2014/main" id="{C5F37C5E-665E-408B-99EE-89C2D561B9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8736" y="4832597"/>
            <a:ext cx="2990651" cy="1963559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5A24D5C-1B65-418D-A023-722030B5D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6702" y="4760613"/>
            <a:ext cx="2890462" cy="14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0634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27747</TotalTime>
  <Words>1027</Words>
  <Application>Microsoft Office PowerPoint</Application>
  <PresentationFormat>画面に合わせる (4:3)</PresentationFormat>
  <Paragraphs>167</Paragraphs>
  <Slides>13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23" baseType="lpstr">
      <vt:lpstr>Arial Unicode MS</vt:lpstr>
      <vt:lpstr>Avenir Roman</vt:lpstr>
      <vt:lpstr>ＭＳ Ｐゴシック</vt:lpstr>
      <vt:lpstr>Arial</vt:lpstr>
      <vt:lpstr>Arial Bold</vt:lpstr>
      <vt:lpstr>Calibri</vt:lpstr>
      <vt:lpstr>Cambria Math</vt:lpstr>
      <vt:lpstr>Helvetica</vt:lpstr>
      <vt:lpstr>Default</vt:lpstr>
      <vt:lpstr>Equation</vt:lpstr>
      <vt:lpstr>Lessons learned from a-decade long GOSAT observations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A decade long dataset and  new research products http://www.eorc.jaxa.jp/GOSAT/product.html#trendviewer</vt:lpstr>
      <vt:lpstr>PowerPoint プレゼンテーション</vt:lpstr>
      <vt:lpstr>PowerPoint プレゼンテーション</vt:lpstr>
      <vt:lpstr>PowerPoint プレゼンテーション</vt:lpstr>
      <vt:lpstr>CEOS AC-VC TOKYO 2019 Nakano Sun Plaza (conference and hotel)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Kuze Akihiko</cp:lastModifiedBy>
  <cp:revision>340</cp:revision>
  <dcterms:modified xsi:type="dcterms:W3CDTF">2019-03-20T07:29:33Z</dcterms:modified>
</cp:coreProperties>
</file>