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375" r:id="rId3"/>
    <p:sldId id="376" r:id="rId4"/>
    <p:sldId id="377" r:id="rId5"/>
    <p:sldId id="378" r:id="rId6"/>
    <p:sldId id="379" r:id="rId7"/>
    <p:sldId id="373" r:id="rId8"/>
    <p:sldId id="374" r:id="rId9"/>
    <p:sldId id="350" r:id="rId10"/>
    <p:sldId id="353" r:id="rId11"/>
    <p:sldId id="371" r:id="rId12"/>
    <p:sldId id="372" r:id="rId13"/>
    <p:sldId id="354" r:id="rId14"/>
    <p:sldId id="361" r:id="rId15"/>
    <p:sldId id="359" r:id="rId16"/>
    <p:sldId id="360" r:id="rId17"/>
    <p:sldId id="381" r:id="rId18"/>
    <p:sldId id="330" r:id="rId19"/>
    <p:sldId id="331" r:id="rId20"/>
    <p:sldId id="332" r:id="rId21"/>
    <p:sldId id="333" r:id="rId22"/>
    <p:sldId id="334" r:id="rId23"/>
    <p:sldId id="335" r:id="rId24"/>
    <p:sldId id="336" r:id="rId25"/>
    <p:sldId id="337" r:id="rId26"/>
    <p:sldId id="338" r:id="rId27"/>
    <p:sldId id="351" r:id="rId28"/>
    <p:sldId id="340" r:id="rId29"/>
    <p:sldId id="341" r:id="rId30"/>
    <p:sldId id="342" r:id="rId31"/>
    <p:sldId id="343" r:id="rId32"/>
    <p:sldId id="344" r:id="rId33"/>
    <p:sldId id="345" r:id="rId34"/>
    <p:sldId id="346" r:id="rId35"/>
    <p:sldId id="347" r:id="rId36"/>
    <p:sldId id="348" r:id="rId37"/>
    <p:sldId id="339" r:id="rId38"/>
    <p:sldId id="370" r:id="rId39"/>
    <p:sldId id="349" r:id="rId40"/>
    <p:sldId id="380" r:id="rId41"/>
    <p:sldId id="364" r:id="rId42"/>
    <p:sldId id="270" r:id="rId43"/>
    <p:sldId id="271" r:id="rId44"/>
    <p:sldId id="276" r:id="rId45"/>
    <p:sldId id="277" r:id="rId4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27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AEB2D4F-803F-44FB-A2DB-CB464CCCD3F2}" type="datetimeFigureOut">
              <a:rPr lang="en-US" smtClean="0"/>
              <a:t>19/03/19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16AB9DD-4300-4102-87B7-CF1D1385C4E5}" type="slidenum">
              <a:rPr lang="en-US" smtClean="0"/>
              <a:t>‹#›</a:t>
            </a:fld>
            <a:endParaRPr lang="en-US"/>
          </a:p>
        </p:txBody>
      </p:sp>
    </p:spTree>
    <p:extLst>
      <p:ext uri="{BB962C8B-B14F-4D97-AF65-F5344CB8AC3E}">
        <p14:creationId xmlns:p14="http://schemas.microsoft.com/office/powerpoint/2010/main" val="213999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xmlns="" id="{49DE1DD2-B95E-4702-9158-B17BBB10E557}"/>
              </a:ext>
            </a:extLst>
          </p:cNvPr>
          <p:cNvSpPr>
            <a:spLocks noGrp="1" noRot="1" noChangeAspect="1" noChangeArrowheads="1" noTextEdit="1"/>
          </p:cNvSpPr>
          <p:nvPr>
            <p:ph type="sldImg"/>
          </p:nvPr>
        </p:nvSpPr>
        <p:spPr>
          <a:ln/>
        </p:spPr>
      </p:sp>
      <p:sp>
        <p:nvSpPr>
          <p:cNvPr id="17411" name="ノート プレースホルダー 2">
            <a:extLst>
              <a:ext uri="{FF2B5EF4-FFF2-40B4-BE49-F238E27FC236}">
                <a16:creationId xmlns:a16="http://schemas.microsoft.com/office/drawing/2014/main" xmlns="" id="{CCEAB0CF-0788-468A-B132-A4F22A1BEEAA}"/>
              </a:ext>
            </a:extLst>
          </p:cNvPr>
          <p:cNvSpPr>
            <a:spLocks noGrp="1" noChangeArrowheads="1"/>
          </p:cNvSpPr>
          <p:nvPr>
            <p:ph type="body" idx="1"/>
          </p:nvPr>
        </p:nvSpPr>
        <p:spPr>
          <a:noFill/>
        </p:spPr>
        <p:txBody>
          <a:bodyPr/>
          <a:lstStyle/>
          <a:p>
            <a:endParaRPr lang="ja-JP" altLang="en-US" dirty="0"/>
          </a:p>
        </p:txBody>
      </p:sp>
      <p:sp>
        <p:nvSpPr>
          <p:cNvPr id="17412" name="スライド番号プレースホルダー 3">
            <a:extLst>
              <a:ext uri="{FF2B5EF4-FFF2-40B4-BE49-F238E27FC236}">
                <a16:creationId xmlns:a16="http://schemas.microsoft.com/office/drawing/2014/main" xmlns="" id="{3FE6645E-FC36-413D-9A6F-236A7885181D}"/>
              </a:ext>
            </a:extLst>
          </p:cNvPr>
          <p:cNvSpPr>
            <a:spLocks noGrp="1"/>
          </p:cNvSpPr>
          <p:nvPr>
            <p:ph type="sldNum" sz="quarter" idx="5"/>
          </p:nvPr>
        </p:nvSpPr>
        <p:spPr>
          <a:noFill/>
        </p:spPr>
        <p:txBody>
          <a:bodyPr/>
          <a:lstStyle>
            <a:lvl1pPr defTabSz="908365">
              <a:defRPr kumimoji="1">
                <a:solidFill>
                  <a:schemeClr val="tx1"/>
                </a:solidFill>
                <a:latin typeface="Arial" panose="020B0604020202020204" pitchFamily="34" charset="0"/>
                <a:ea typeface="ＭＳ Ｐゴシック" panose="020B0600070205080204" pitchFamily="50" charset="-128"/>
              </a:defRPr>
            </a:lvl1pPr>
            <a:lvl2pPr marL="741910" indent="-285350" defTabSz="908365">
              <a:defRPr kumimoji="1">
                <a:solidFill>
                  <a:schemeClr val="tx1"/>
                </a:solidFill>
                <a:latin typeface="Arial" panose="020B0604020202020204" pitchFamily="34" charset="0"/>
                <a:ea typeface="ＭＳ Ｐゴシック" panose="020B0600070205080204" pitchFamily="50" charset="-128"/>
              </a:defRPr>
            </a:lvl2pPr>
            <a:lvl3pPr marL="1142986" indent="-228280" defTabSz="908365">
              <a:defRPr kumimoji="1">
                <a:solidFill>
                  <a:schemeClr val="tx1"/>
                </a:solidFill>
                <a:latin typeface="Arial" panose="020B0604020202020204" pitchFamily="34" charset="0"/>
                <a:ea typeface="ＭＳ Ｐゴシック" panose="020B0600070205080204" pitchFamily="50" charset="-128"/>
              </a:defRPr>
            </a:lvl3pPr>
            <a:lvl4pPr marL="1599545" indent="-228280" defTabSz="908365">
              <a:defRPr kumimoji="1">
                <a:solidFill>
                  <a:schemeClr val="tx1"/>
                </a:solidFill>
                <a:latin typeface="Arial" panose="020B0604020202020204" pitchFamily="34" charset="0"/>
                <a:ea typeface="ＭＳ Ｐゴシック" panose="020B0600070205080204" pitchFamily="50" charset="-128"/>
              </a:defRPr>
            </a:lvl4pPr>
            <a:lvl5pPr marL="2057690" indent="-228280" defTabSz="908365">
              <a:defRPr kumimoji="1">
                <a:solidFill>
                  <a:schemeClr val="tx1"/>
                </a:solidFill>
                <a:latin typeface="Arial" panose="020B0604020202020204" pitchFamily="34" charset="0"/>
                <a:ea typeface="ＭＳ Ｐゴシック" panose="020B0600070205080204" pitchFamily="50" charset="-128"/>
              </a:defRPr>
            </a:lvl5pPr>
            <a:lvl6pPr marL="2514250" indent="-228280" defTabSz="9083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810" indent="-228280" defTabSz="9083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370" indent="-228280" defTabSz="9083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3930" indent="-228280" defTabSz="9083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B62F7E2-7BC3-4D10-9772-DA22C2F96071}" type="slidenum">
              <a:rPr lang="en-US" altLang="ja-JP" smtClean="0"/>
              <a:pPr/>
              <a:t>27</a:t>
            </a:fld>
            <a:endParaRPr lang="en-US" altLang="ja-JP"/>
          </a:p>
        </p:txBody>
      </p:sp>
    </p:spTree>
    <p:extLst>
      <p:ext uri="{BB962C8B-B14F-4D97-AF65-F5344CB8AC3E}">
        <p14:creationId xmlns:p14="http://schemas.microsoft.com/office/powerpoint/2010/main" val="2825421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ChangeArrowheads="1" noTextEdit="1"/>
          </p:cNvSpPr>
          <p:nvPr>
            <p:ph type="sldImg"/>
          </p:nvPr>
        </p:nvSpPr>
        <p:spPr>
          <a:ln w="12700"/>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smtClean="0">
              <a:latin typeface="Arial" pitchFamily="34" charset="0"/>
              <a:ea typeface="MS PGothic" pitchFamily="34" charset="-128"/>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itchFamily="18" charset="0"/>
              </a:defRPr>
            </a:lvl1pPr>
            <a:lvl2pPr marL="742950" indent="-285750" defTabSz="931863">
              <a:spcBef>
                <a:spcPct val="30000"/>
              </a:spcBef>
              <a:defRPr sz="1200">
                <a:solidFill>
                  <a:schemeClr val="tx1"/>
                </a:solidFill>
                <a:latin typeface="Times New Roman" pitchFamily="18" charset="0"/>
              </a:defRPr>
            </a:lvl2pPr>
            <a:lvl3pPr marL="1143000" indent="-228600" defTabSz="931863">
              <a:spcBef>
                <a:spcPct val="30000"/>
              </a:spcBef>
              <a:defRPr sz="1200">
                <a:solidFill>
                  <a:schemeClr val="tx1"/>
                </a:solidFill>
                <a:latin typeface="Times New Roman" pitchFamily="18" charset="0"/>
              </a:defRPr>
            </a:lvl3pPr>
            <a:lvl4pPr marL="1600200" indent="-228600" defTabSz="931863">
              <a:spcBef>
                <a:spcPct val="30000"/>
              </a:spcBef>
              <a:defRPr sz="1200">
                <a:solidFill>
                  <a:schemeClr val="tx1"/>
                </a:solidFill>
                <a:latin typeface="Times New Roman" pitchFamily="18" charset="0"/>
              </a:defRPr>
            </a:lvl4pPr>
            <a:lvl5pPr marL="2057400" indent="-228600" defTabSz="931863">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46AA1BC-2BD4-4350-B43E-89B69F951CF3}" type="slidenum">
              <a:rPr lang="en-US" altLang="en-US">
                <a:solidFill>
                  <a:srgbClr val="000000"/>
                </a:solidFill>
                <a:latin typeface="Arial" pitchFamily="34" charset="0"/>
              </a:rPr>
              <a:pPr>
                <a:spcBef>
                  <a:spcPct val="0"/>
                </a:spcBef>
              </a:pPr>
              <a:t>36</a:t>
            </a:fld>
            <a:endParaRPr lang="en-US" altLang="en-US">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ChangeArrowheads="1" noTextEdit="1"/>
          </p:cNvSpPr>
          <p:nvPr>
            <p:ph type="sldImg"/>
          </p:nvPr>
        </p:nvSpPr>
        <p:spPr>
          <a:ln w="12700"/>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smtClean="0">
              <a:latin typeface="Arial" pitchFamily="34" charset="0"/>
              <a:ea typeface="MS PGothic" pitchFamily="34" charset="-128"/>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itchFamily="18" charset="0"/>
              </a:defRPr>
            </a:lvl1pPr>
            <a:lvl2pPr marL="742950" indent="-285750" defTabSz="931863">
              <a:spcBef>
                <a:spcPct val="30000"/>
              </a:spcBef>
              <a:defRPr sz="1200">
                <a:solidFill>
                  <a:schemeClr val="tx1"/>
                </a:solidFill>
                <a:latin typeface="Times New Roman" pitchFamily="18" charset="0"/>
              </a:defRPr>
            </a:lvl2pPr>
            <a:lvl3pPr marL="1143000" indent="-228600" defTabSz="931863">
              <a:spcBef>
                <a:spcPct val="30000"/>
              </a:spcBef>
              <a:defRPr sz="1200">
                <a:solidFill>
                  <a:schemeClr val="tx1"/>
                </a:solidFill>
                <a:latin typeface="Times New Roman" pitchFamily="18" charset="0"/>
              </a:defRPr>
            </a:lvl3pPr>
            <a:lvl4pPr marL="1600200" indent="-228600" defTabSz="931863">
              <a:spcBef>
                <a:spcPct val="30000"/>
              </a:spcBef>
              <a:defRPr sz="1200">
                <a:solidFill>
                  <a:schemeClr val="tx1"/>
                </a:solidFill>
                <a:latin typeface="Times New Roman" pitchFamily="18" charset="0"/>
              </a:defRPr>
            </a:lvl4pPr>
            <a:lvl5pPr marL="2057400" indent="-228600" defTabSz="931863">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8165C41-E8B8-439E-82BA-BAC4CF49BD72}" type="slidenum">
              <a:rPr lang="en-US" altLang="en-US">
                <a:solidFill>
                  <a:srgbClr val="000000"/>
                </a:solidFill>
                <a:latin typeface="Arial" pitchFamily="34" charset="0"/>
              </a:rPr>
              <a:pPr>
                <a:spcBef>
                  <a:spcPct val="0"/>
                </a:spcBef>
              </a:pPr>
              <a:t>28</a:t>
            </a:fld>
            <a:endParaRPr lang="en-US" altLang="en-US">
              <a:solidFill>
                <a:srgbClr val="000000"/>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ChangeArrowheads="1" noTextEdit="1"/>
          </p:cNvSpPr>
          <p:nvPr>
            <p:ph type="sldImg"/>
          </p:nvPr>
        </p:nvSpPr>
        <p:spPr>
          <a:ln w="12700"/>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smtClean="0">
              <a:latin typeface="Arial" pitchFamily="34" charset="0"/>
              <a:ea typeface="MS PGothic" pitchFamily="34" charset="-128"/>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itchFamily="18" charset="0"/>
              </a:defRPr>
            </a:lvl1pPr>
            <a:lvl2pPr marL="742950" indent="-285750" defTabSz="931863">
              <a:spcBef>
                <a:spcPct val="30000"/>
              </a:spcBef>
              <a:defRPr sz="1200">
                <a:solidFill>
                  <a:schemeClr val="tx1"/>
                </a:solidFill>
                <a:latin typeface="Times New Roman" pitchFamily="18" charset="0"/>
              </a:defRPr>
            </a:lvl2pPr>
            <a:lvl3pPr marL="1143000" indent="-228600" defTabSz="931863">
              <a:spcBef>
                <a:spcPct val="30000"/>
              </a:spcBef>
              <a:defRPr sz="1200">
                <a:solidFill>
                  <a:schemeClr val="tx1"/>
                </a:solidFill>
                <a:latin typeface="Times New Roman" pitchFamily="18" charset="0"/>
              </a:defRPr>
            </a:lvl3pPr>
            <a:lvl4pPr marL="1600200" indent="-228600" defTabSz="931863">
              <a:spcBef>
                <a:spcPct val="30000"/>
              </a:spcBef>
              <a:defRPr sz="1200">
                <a:solidFill>
                  <a:schemeClr val="tx1"/>
                </a:solidFill>
                <a:latin typeface="Times New Roman" pitchFamily="18" charset="0"/>
              </a:defRPr>
            </a:lvl4pPr>
            <a:lvl5pPr marL="2057400" indent="-228600" defTabSz="931863">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B4E0CB5-6510-4F6A-A10E-DEA3BF2FB78A}" type="slidenum">
              <a:rPr lang="en-US" altLang="en-US">
                <a:solidFill>
                  <a:srgbClr val="000000"/>
                </a:solidFill>
                <a:latin typeface="Arial" pitchFamily="34" charset="0"/>
              </a:rPr>
              <a:pPr>
                <a:spcBef>
                  <a:spcPct val="0"/>
                </a:spcBef>
              </a:pPr>
              <a:t>29</a:t>
            </a:fld>
            <a:endParaRPr lang="en-US" altLang="en-US">
              <a:solidFill>
                <a:srgbClr val="000000"/>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ChangeArrowheads="1" noTextEdit="1"/>
          </p:cNvSpPr>
          <p:nvPr>
            <p:ph type="sldImg"/>
          </p:nvPr>
        </p:nvSpPr>
        <p:spPr>
          <a:ln w="12700"/>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smtClean="0">
              <a:latin typeface="Arial" pitchFamily="34" charset="0"/>
              <a:ea typeface="MS PGothic" pitchFamily="34" charset="-128"/>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itchFamily="18" charset="0"/>
              </a:defRPr>
            </a:lvl1pPr>
            <a:lvl2pPr marL="742950" indent="-285750" defTabSz="931863">
              <a:spcBef>
                <a:spcPct val="30000"/>
              </a:spcBef>
              <a:defRPr sz="1200">
                <a:solidFill>
                  <a:schemeClr val="tx1"/>
                </a:solidFill>
                <a:latin typeface="Times New Roman" pitchFamily="18" charset="0"/>
              </a:defRPr>
            </a:lvl2pPr>
            <a:lvl3pPr marL="1143000" indent="-228600" defTabSz="931863">
              <a:spcBef>
                <a:spcPct val="30000"/>
              </a:spcBef>
              <a:defRPr sz="1200">
                <a:solidFill>
                  <a:schemeClr val="tx1"/>
                </a:solidFill>
                <a:latin typeface="Times New Roman" pitchFamily="18" charset="0"/>
              </a:defRPr>
            </a:lvl3pPr>
            <a:lvl4pPr marL="1600200" indent="-228600" defTabSz="931863">
              <a:spcBef>
                <a:spcPct val="30000"/>
              </a:spcBef>
              <a:defRPr sz="1200">
                <a:solidFill>
                  <a:schemeClr val="tx1"/>
                </a:solidFill>
                <a:latin typeface="Times New Roman" pitchFamily="18" charset="0"/>
              </a:defRPr>
            </a:lvl4pPr>
            <a:lvl5pPr marL="2057400" indent="-228600" defTabSz="931863">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11EAFBB-5C6C-4CB4-8BAD-1A9794902DC9}" type="slidenum">
              <a:rPr lang="en-US" altLang="en-US">
                <a:solidFill>
                  <a:srgbClr val="000000"/>
                </a:solidFill>
                <a:latin typeface="Arial" pitchFamily="34" charset="0"/>
              </a:rPr>
              <a:pPr>
                <a:spcBef>
                  <a:spcPct val="0"/>
                </a:spcBef>
              </a:pPr>
              <a:t>30</a:t>
            </a:fld>
            <a:endParaRPr lang="en-US" altLang="en-US">
              <a:solidFill>
                <a:srgbClr val="000000"/>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ChangeArrowheads="1" noTextEdit="1"/>
          </p:cNvSpPr>
          <p:nvPr>
            <p:ph type="sldImg"/>
          </p:nvPr>
        </p:nvSpPr>
        <p:spPr>
          <a:ln w="12700"/>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smtClean="0">
              <a:latin typeface="Arial" pitchFamily="34" charset="0"/>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itchFamily="18" charset="0"/>
              </a:defRPr>
            </a:lvl1pPr>
            <a:lvl2pPr marL="742950" indent="-285750" defTabSz="931863">
              <a:spcBef>
                <a:spcPct val="30000"/>
              </a:spcBef>
              <a:defRPr sz="1200">
                <a:solidFill>
                  <a:schemeClr val="tx1"/>
                </a:solidFill>
                <a:latin typeface="Times New Roman" pitchFamily="18" charset="0"/>
              </a:defRPr>
            </a:lvl2pPr>
            <a:lvl3pPr marL="1143000" indent="-228600" defTabSz="931863">
              <a:spcBef>
                <a:spcPct val="30000"/>
              </a:spcBef>
              <a:defRPr sz="1200">
                <a:solidFill>
                  <a:schemeClr val="tx1"/>
                </a:solidFill>
                <a:latin typeface="Times New Roman" pitchFamily="18" charset="0"/>
              </a:defRPr>
            </a:lvl3pPr>
            <a:lvl4pPr marL="1600200" indent="-228600" defTabSz="931863">
              <a:spcBef>
                <a:spcPct val="30000"/>
              </a:spcBef>
              <a:defRPr sz="1200">
                <a:solidFill>
                  <a:schemeClr val="tx1"/>
                </a:solidFill>
                <a:latin typeface="Times New Roman" pitchFamily="18" charset="0"/>
              </a:defRPr>
            </a:lvl4pPr>
            <a:lvl5pPr marL="2057400" indent="-228600" defTabSz="931863">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78AA62D-30C4-4B11-AFA8-FCEF19167558}" type="slidenum">
              <a:rPr lang="en-US" altLang="en-US">
                <a:solidFill>
                  <a:srgbClr val="000000"/>
                </a:solidFill>
                <a:latin typeface="Arial" pitchFamily="34" charset="0"/>
              </a:rPr>
              <a:pPr>
                <a:spcBef>
                  <a:spcPct val="0"/>
                </a:spcBef>
              </a:pPr>
              <a:t>31</a:t>
            </a:fld>
            <a:endParaRPr lang="en-US" altLang="en-US">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ChangeArrowheads="1" noTextEdit="1"/>
          </p:cNvSpPr>
          <p:nvPr>
            <p:ph type="sldImg"/>
          </p:nvPr>
        </p:nvSpPr>
        <p:spPr>
          <a:ln w="12700"/>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smtClean="0">
              <a:latin typeface="Arial" pitchFamily="34" charset="0"/>
              <a:ea typeface="MS PGothic" pitchFamily="34"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itchFamily="18" charset="0"/>
              </a:defRPr>
            </a:lvl1pPr>
            <a:lvl2pPr marL="742950" indent="-285750" defTabSz="931863">
              <a:spcBef>
                <a:spcPct val="30000"/>
              </a:spcBef>
              <a:defRPr sz="1200">
                <a:solidFill>
                  <a:schemeClr val="tx1"/>
                </a:solidFill>
                <a:latin typeface="Times New Roman" pitchFamily="18" charset="0"/>
              </a:defRPr>
            </a:lvl2pPr>
            <a:lvl3pPr marL="1143000" indent="-228600" defTabSz="931863">
              <a:spcBef>
                <a:spcPct val="30000"/>
              </a:spcBef>
              <a:defRPr sz="1200">
                <a:solidFill>
                  <a:schemeClr val="tx1"/>
                </a:solidFill>
                <a:latin typeface="Times New Roman" pitchFamily="18" charset="0"/>
              </a:defRPr>
            </a:lvl3pPr>
            <a:lvl4pPr marL="1600200" indent="-228600" defTabSz="931863">
              <a:spcBef>
                <a:spcPct val="30000"/>
              </a:spcBef>
              <a:defRPr sz="1200">
                <a:solidFill>
                  <a:schemeClr val="tx1"/>
                </a:solidFill>
                <a:latin typeface="Times New Roman" pitchFamily="18" charset="0"/>
              </a:defRPr>
            </a:lvl4pPr>
            <a:lvl5pPr marL="2057400" indent="-228600" defTabSz="931863">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A3011DF-0594-454C-8A17-F0D5C0471E53}" type="slidenum">
              <a:rPr lang="en-US" altLang="en-US">
                <a:solidFill>
                  <a:srgbClr val="000000"/>
                </a:solidFill>
                <a:latin typeface="Arial" pitchFamily="34" charset="0"/>
              </a:rPr>
              <a:pPr>
                <a:spcBef>
                  <a:spcPct val="0"/>
                </a:spcBef>
              </a:pPr>
              <a:t>32</a:t>
            </a:fld>
            <a:endParaRPr lang="en-US" altLang="en-US">
              <a:solidFill>
                <a:srgbClr val="000000"/>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ChangeArrowheads="1" noTextEdit="1"/>
          </p:cNvSpPr>
          <p:nvPr>
            <p:ph type="sldImg"/>
          </p:nvPr>
        </p:nvSpPr>
        <p:spPr>
          <a:ln w="12700"/>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smtClean="0">
              <a:latin typeface="Arial" pitchFamily="34" charset="0"/>
              <a:ea typeface="MS PGothic" pitchFamily="34"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itchFamily="18" charset="0"/>
              </a:defRPr>
            </a:lvl1pPr>
            <a:lvl2pPr marL="742950" indent="-285750" defTabSz="931863">
              <a:spcBef>
                <a:spcPct val="30000"/>
              </a:spcBef>
              <a:defRPr sz="1200">
                <a:solidFill>
                  <a:schemeClr val="tx1"/>
                </a:solidFill>
                <a:latin typeface="Times New Roman" pitchFamily="18" charset="0"/>
              </a:defRPr>
            </a:lvl2pPr>
            <a:lvl3pPr marL="1143000" indent="-228600" defTabSz="931863">
              <a:spcBef>
                <a:spcPct val="30000"/>
              </a:spcBef>
              <a:defRPr sz="1200">
                <a:solidFill>
                  <a:schemeClr val="tx1"/>
                </a:solidFill>
                <a:latin typeface="Times New Roman" pitchFamily="18" charset="0"/>
              </a:defRPr>
            </a:lvl3pPr>
            <a:lvl4pPr marL="1600200" indent="-228600" defTabSz="931863">
              <a:spcBef>
                <a:spcPct val="30000"/>
              </a:spcBef>
              <a:defRPr sz="1200">
                <a:solidFill>
                  <a:schemeClr val="tx1"/>
                </a:solidFill>
                <a:latin typeface="Times New Roman" pitchFamily="18" charset="0"/>
              </a:defRPr>
            </a:lvl4pPr>
            <a:lvl5pPr marL="2057400" indent="-228600" defTabSz="931863">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8ACE22C-B529-4693-9B64-8919855821EE}" type="slidenum">
              <a:rPr lang="en-US" altLang="en-US">
                <a:solidFill>
                  <a:srgbClr val="000000"/>
                </a:solidFill>
                <a:latin typeface="Arial" pitchFamily="34" charset="0"/>
              </a:rPr>
              <a:pPr>
                <a:spcBef>
                  <a:spcPct val="0"/>
                </a:spcBef>
              </a:pPr>
              <a:t>33</a:t>
            </a:fld>
            <a:endParaRPr lang="en-US" altLang="en-US">
              <a:solidFill>
                <a:srgbClr val="000000"/>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ChangeArrowheads="1" noTextEdit="1"/>
          </p:cNvSpPr>
          <p:nvPr>
            <p:ph type="sldImg"/>
          </p:nvPr>
        </p:nvSpPr>
        <p:spPr>
          <a:ln w="12700"/>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smtClean="0">
              <a:latin typeface="Arial" pitchFamily="34" charset="0"/>
              <a:ea typeface="MS PGothic" pitchFamily="34" charset="-128"/>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itchFamily="18" charset="0"/>
              </a:defRPr>
            </a:lvl1pPr>
            <a:lvl2pPr marL="742950" indent="-285750" defTabSz="931863">
              <a:spcBef>
                <a:spcPct val="30000"/>
              </a:spcBef>
              <a:defRPr sz="1200">
                <a:solidFill>
                  <a:schemeClr val="tx1"/>
                </a:solidFill>
                <a:latin typeface="Times New Roman" pitchFamily="18" charset="0"/>
              </a:defRPr>
            </a:lvl2pPr>
            <a:lvl3pPr marL="1143000" indent="-228600" defTabSz="931863">
              <a:spcBef>
                <a:spcPct val="30000"/>
              </a:spcBef>
              <a:defRPr sz="1200">
                <a:solidFill>
                  <a:schemeClr val="tx1"/>
                </a:solidFill>
                <a:latin typeface="Times New Roman" pitchFamily="18" charset="0"/>
              </a:defRPr>
            </a:lvl3pPr>
            <a:lvl4pPr marL="1600200" indent="-228600" defTabSz="931863">
              <a:spcBef>
                <a:spcPct val="30000"/>
              </a:spcBef>
              <a:defRPr sz="1200">
                <a:solidFill>
                  <a:schemeClr val="tx1"/>
                </a:solidFill>
                <a:latin typeface="Times New Roman" pitchFamily="18" charset="0"/>
              </a:defRPr>
            </a:lvl4pPr>
            <a:lvl5pPr marL="2057400" indent="-228600" defTabSz="931863">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A4CE6DC-B822-4EE6-B018-AFB39320BF5D}" type="slidenum">
              <a:rPr lang="en-US" altLang="en-US">
                <a:solidFill>
                  <a:srgbClr val="000000"/>
                </a:solidFill>
                <a:latin typeface="Arial" pitchFamily="34" charset="0"/>
              </a:rPr>
              <a:pPr>
                <a:spcBef>
                  <a:spcPct val="0"/>
                </a:spcBef>
              </a:pPr>
              <a:t>34</a:t>
            </a:fld>
            <a:endParaRPr lang="en-US" altLang="en-US">
              <a:solidFill>
                <a:srgbClr val="000000"/>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ChangeArrowheads="1" noTextEdit="1"/>
          </p:cNvSpPr>
          <p:nvPr>
            <p:ph type="sldImg"/>
          </p:nvPr>
        </p:nvSpPr>
        <p:spPr>
          <a:ln w="12700"/>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smtClean="0">
              <a:latin typeface="Arial" pitchFamily="34" charset="0"/>
              <a:ea typeface="MS PGothic" pitchFamily="34"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itchFamily="18" charset="0"/>
              </a:defRPr>
            </a:lvl1pPr>
            <a:lvl2pPr marL="742950" indent="-285750" defTabSz="931863">
              <a:spcBef>
                <a:spcPct val="30000"/>
              </a:spcBef>
              <a:defRPr sz="1200">
                <a:solidFill>
                  <a:schemeClr val="tx1"/>
                </a:solidFill>
                <a:latin typeface="Times New Roman" pitchFamily="18" charset="0"/>
              </a:defRPr>
            </a:lvl2pPr>
            <a:lvl3pPr marL="1143000" indent="-228600" defTabSz="931863">
              <a:spcBef>
                <a:spcPct val="30000"/>
              </a:spcBef>
              <a:defRPr sz="1200">
                <a:solidFill>
                  <a:schemeClr val="tx1"/>
                </a:solidFill>
                <a:latin typeface="Times New Roman" pitchFamily="18" charset="0"/>
              </a:defRPr>
            </a:lvl3pPr>
            <a:lvl4pPr marL="1600200" indent="-228600" defTabSz="931863">
              <a:spcBef>
                <a:spcPct val="30000"/>
              </a:spcBef>
              <a:defRPr sz="1200">
                <a:solidFill>
                  <a:schemeClr val="tx1"/>
                </a:solidFill>
                <a:latin typeface="Times New Roman" pitchFamily="18" charset="0"/>
              </a:defRPr>
            </a:lvl4pPr>
            <a:lvl5pPr marL="2057400" indent="-228600" defTabSz="931863">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404794E-90C9-4AAE-80B1-CDC05067FFDC}" type="slidenum">
              <a:rPr lang="en-US" altLang="en-US">
                <a:solidFill>
                  <a:srgbClr val="000000"/>
                </a:solidFill>
                <a:latin typeface="Arial" pitchFamily="34" charset="0"/>
              </a:rPr>
              <a:pPr>
                <a:spcBef>
                  <a:spcPct val="0"/>
                </a:spcBef>
              </a:pPr>
              <a:t>35</a:t>
            </a:fld>
            <a:endParaRPr lang="en-US" altLang="en-US">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Date Placeholder 3"/>
          <p:cNvSpPr>
            <a:spLocks noGrp="1"/>
          </p:cNvSpPr>
          <p:nvPr>
            <p:ph type="dt" sz="half" idx="10"/>
          </p:nvPr>
        </p:nvSpPr>
        <p:spPr/>
        <p:txBody>
          <a:bodyPr/>
          <a:lstStyle/>
          <a:p>
            <a:fld id="{6839900D-01AB-4357-BDD8-C9E20108743C}" type="datetime1">
              <a:rPr lang="en-US" smtClean="0"/>
              <a:t>19/03/19</a:t>
            </a:fld>
            <a:endParaRPr lang="en-US"/>
          </a:p>
        </p:txBody>
      </p:sp>
      <p:sp>
        <p:nvSpPr>
          <p:cNvPr id="5" name="Footer Placeholder 4"/>
          <p:cNvSpPr>
            <a:spLocks noGrp="1"/>
          </p:cNvSpPr>
          <p:nvPr>
            <p:ph type="ftr" sz="quarter" idx="11"/>
          </p:nvPr>
        </p:nvSpPr>
        <p:spPr/>
        <p:txBody>
          <a:bodyPr/>
          <a:lstStyle/>
          <a:p>
            <a:r>
              <a:rPr lang="en-US" smtClean="0"/>
              <a:t>IPET-SUP-5, 11-13 February 2019, Geneva</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09BE79F-B265-4D06-B7F2-922577B490A8}" type="datetime1">
              <a:rPr lang="en-US" smtClean="0"/>
              <a:t>19/03/19</a:t>
            </a:fld>
            <a:endParaRPr lang="en-US"/>
          </a:p>
        </p:txBody>
      </p:sp>
      <p:sp>
        <p:nvSpPr>
          <p:cNvPr id="5" name="Footer Placeholder 4"/>
          <p:cNvSpPr>
            <a:spLocks noGrp="1"/>
          </p:cNvSpPr>
          <p:nvPr>
            <p:ph type="ftr" sz="quarter" idx="11"/>
          </p:nvPr>
        </p:nvSpPr>
        <p:spPr/>
        <p:txBody>
          <a:bodyPr/>
          <a:lstStyle/>
          <a:p>
            <a:r>
              <a:rPr lang="en-US" smtClean="0"/>
              <a:t>IPET-SUP-5, 11-13 February 2019, Geneva</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67470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089CBBD6-BA30-4A3B-BA66-F9920C837F4F}" type="datetime1">
              <a:rPr lang="en-US" smtClean="0"/>
              <a:t>19/03/19</a:t>
            </a:fld>
            <a:endParaRPr lang="en-US"/>
          </a:p>
        </p:txBody>
      </p:sp>
      <p:sp>
        <p:nvSpPr>
          <p:cNvPr id="5" name="Footer Placeholder 4"/>
          <p:cNvSpPr>
            <a:spLocks noGrp="1"/>
          </p:cNvSpPr>
          <p:nvPr>
            <p:ph type="ftr" sz="quarter" idx="11"/>
          </p:nvPr>
        </p:nvSpPr>
        <p:spPr/>
        <p:txBody>
          <a:bodyPr/>
          <a:lstStyle/>
          <a:p>
            <a:r>
              <a:rPr lang="en-US" smtClean="0"/>
              <a:t>IPET-SUP-5, 11-13 February 2019, Geneva</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950251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Oval 2">
            <a:extLst>
              <a:ext uri="{FF2B5EF4-FFF2-40B4-BE49-F238E27FC236}"/>
            </a:extLst>
          </p:cNvPr>
          <p:cNvSpPr>
            <a:spLocks noChangeArrowheads="1"/>
          </p:cNvSpPr>
          <p:nvPr userDrawn="1"/>
        </p:nvSpPr>
        <p:spPr bwMode="auto">
          <a:xfrm>
            <a:off x="71438" y="76200"/>
            <a:ext cx="1295400" cy="1308100"/>
          </a:xfrm>
          <a:prstGeom prst="ellipse">
            <a:avLst/>
          </a:prstGeom>
          <a:solidFill>
            <a:schemeClr val="bg1"/>
          </a:solidFill>
          <a:ln w="19050">
            <a:solidFill>
              <a:schemeClr val="bg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solidFill>
                <a:srgbClr val="000000"/>
              </a:solidFill>
              <a:ea typeface="MS PGothic" pitchFamily="34" charset="-128"/>
            </a:endParaRPr>
          </a:p>
        </p:txBody>
      </p:sp>
      <p:sp>
        <p:nvSpPr>
          <p:cNvPr id="4" name="Rectangle 3">
            <a:extLst>
              <a:ext uri="{FF2B5EF4-FFF2-40B4-BE49-F238E27FC236}"/>
            </a:extLst>
          </p:cNvPr>
          <p:cNvSpPr>
            <a:spLocks noChangeArrowheads="1"/>
          </p:cNvSpPr>
          <p:nvPr userDrawn="1"/>
        </p:nvSpPr>
        <p:spPr bwMode="auto">
          <a:xfrm>
            <a:off x="771525" y="76200"/>
            <a:ext cx="7610475" cy="347663"/>
          </a:xfrm>
          <a:prstGeom prst="rect">
            <a:avLst/>
          </a:prstGeom>
          <a:solidFill>
            <a:srgbClr val="6C9B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91430" rIns="91430" bIns="9143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200">
                <a:solidFill>
                  <a:srgbClr val="215A9F"/>
                </a:solidFill>
                <a:latin typeface="Trebuchet MS" pitchFamily="34" charset="0"/>
                <a:ea typeface="ＭＳ Ｐゴシック" pitchFamily="34" charset="-128"/>
              </a:rPr>
              <a:t>N A T I O N A L   O C E A N I C   A N D   A T M O S P H E R I C   A D M I N I S T R A T I O N</a:t>
            </a:r>
          </a:p>
        </p:txBody>
      </p:sp>
      <p:sp>
        <p:nvSpPr>
          <p:cNvPr id="5" name="Text Box 9">
            <a:extLst>
              <a:ext uri="{FF2B5EF4-FFF2-40B4-BE49-F238E27FC236}"/>
            </a:extLst>
          </p:cNvPr>
          <p:cNvSpPr txBox="1">
            <a:spLocks noChangeArrowheads="1"/>
          </p:cNvSpPr>
          <p:nvPr userDrawn="1"/>
        </p:nvSpPr>
        <p:spPr bwMode="auto">
          <a:xfrm>
            <a:off x="771525" y="457200"/>
            <a:ext cx="7686675" cy="762000"/>
          </a:xfrm>
          <a:prstGeom prst="rect">
            <a:avLst/>
          </a:prstGeom>
          <a:solidFill>
            <a:srgbClr val="215A9F"/>
          </a:solidFill>
          <a:ln>
            <a:noFill/>
          </a:ln>
          <a:extLst/>
        </p:spPr>
        <p:txBody>
          <a:bodyPr lIns="36572" tIns="73144" rIns="36572" bIns="36572"/>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endParaRPr lang="en-US" altLang="en-US">
              <a:solidFill>
                <a:srgbClr val="000000"/>
              </a:solidFill>
              <a:ea typeface="MS PGothic" pitchFamily="34" charset="-128"/>
            </a:endParaRPr>
          </a:p>
        </p:txBody>
      </p:sp>
      <p:grpSp>
        <p:nvGrpSpPr>
          <p:cNvPr id="6" name="Group 16"/>
          <p:cNvGrpSpPr>
            <a:grpSpLocks/>
          </p:cNvGrpSpPr>
          <p:nvPr userDrawn="1"/>
        </p:nvGrpSpPr>
        <p:grpSpPr bwMode="auto">
          <a:xfrm>
            <a:off x="7986713" y="82550"/>
            <a:ext cx="1081087" cy="1060450"/>
            <a:chOff x="72" y="84"/>
            <a:chExt cx="828" cy="828"/>
          </a:xfrm>
        </p:grpSpPr>
        <p:sp>
          <p:nvSpPr>
            <p:cNvPr id="7" name="Oval 6">
              <a:extLst>
                <a:ext uri="{FF2B5EF4-FFF2-40B4-BE49-F238E27FC236}"/>
              </a:extLst>
            </p:cNvPr>
            <p:cNvSpPr>
              <a:spLocks noChangeAspect="1" noChangeArrowheads="1"/>
            </p:cNvSpPr>
            <p:nvPr userDrawn="1"/>
          </p:nvSpPr>
          <p:spPr bwMode="auto">
            <a:xfrm>
              <a:off x="72" y="84"/>
              <a:ext cx="828" cy="8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solidFill>
                  <a:srgbClr val="000000"/>
                </a:solidFill>
                <a:ea typeface="MS PGothic" pitchFamily="34" charset="-128"/>
              </a:endParaRPr>
            </a:p>
          </p:txBody>
        </p:sp>
        <p:pic>
          <p:nvPicPr>
            <p:cNvPr id="8" name="Picture 11" descr="NOAA seal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 y="84"/>
              <a:ext cx="828"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7"/>
          <p:cNvGrpSpPr>
            <a:grpSpLocks/>
          </p:cNvGrpSpPr>
          <p:nvPr userDrawn="1"/>
        </p:nvGrpSpPr>
        <p:grpSpPr bwMode="auto">
          <a:xfrm>
            <a:off x="87313" y="82550"/>
            <a:ext cx="1131887" cy="1060450"/>
            <a:chOff x="4560" y="3448"/>
            <a:chExt cx="541" cy="536"/>
          </a:xfrm>
        </p:grpSpPr>
        <p:sp>
          <p:nvSpPr>
            <p:cNvPr id="10" name="Oval 11">
              <a:extLst>
                <a:ext uri="{FF2B5EF4-FFF2-40B4-BE49-F238E27FC236}"/>
              </a:extLst>
            </p:cNvPr>
            <p:cNvSpPr>
              <a:spLocks noChangeArrowheads="1"/>
            </p:cNvSpPr>
            <p:nvPr userDrawn="1"/>
          </p:nvSpPr>
          <p:spPr bwMode="auto">
            <a:xfrm>
              <a:off x="4560" y="3448"/>
              <a:ext cx="541" cy="536"/>
            </a:xfrm>
            <a:prstGeom prst="ellipse">
              <a:avLst/>
            </a:prstGeom>
            <a:solidFill>
              <a:schemeClr val="bg1"/>
            </a:solidFill>
            <a:ln w="19050">
              <a:solidFill>
                <a:schemeClr val="bg1"/>
              </a:solidFill>
              <a:round/>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solidFill>
                  <a:srgbClr val="000000"/>
                </a:solidFill>
                <a:ea typeface="MS PGothic" pitchFamily="34" charset="-128"/>
              </a:endParaRPr>
            </a:p>
          </p:txBody>
        </p:sp>
        <p:pic>
          <p:nvPicPr>
            <p:cNvPr id="11"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68" y="3460"/>
              <a:ext cx="520"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itle 1"/>
          <p:cNvSpPr>
            <a:spLocks noGrp="1"/>
          </p:cNvSpPr>
          <p:nvPr>
            <p:ph type="title"/>
          </p:nvPr>
        </p:nvSpPr>
        <p:spPr>
          <a:xfrm>
            <a:off x="457200" y="380999"/>
            <a:ext cx="8229600" cy="914401"/>
          </a:xfrm>
        </p:spPr>
        <p:txBody>
          <a:bodyPr/>
          <a:lstStyle>
            <a:lvl1pPr>
              <a:defRPr>
                <a:solidFill>
                  <a:schemeClr val="bg1"/>
                </a:solidFill>
              </a:defRPr>
            </a:lvl1pPr>
          </a:lstStyle>
          <a:p>
            <a:r>
              <a:rPr lang="en-US" dirty="0"/>
              <a:t>Click to edit Master title style</a:t>
            </a:r>
          </a:p>
        </p:txBody>
      </p:sp>
      <p:sp>
        <p:nvSpPr>
          <p:cNvPr id="12" name="Date Placeholder 3">
            <a:extLst>
              <a:ext uri="{FF2B5EF4-FFF2-40B4-BE49-F238E27FC236}"/>
            </a:extLst>
          </p:cNvPr>
          <p:cNvSpPr>
            <a:spLocks noGrp="1"/>
          </p:cNvSpPr>
          <p:nvPr>
            <p:ph type="dt" sz="half" idx="10"/>
          </p:nvPr>
        </p:nvSpPr>
        <p:spPr>
          <a:xfrm>
            <a:off x="-55563" y="6583363"/>
            <a:ext cx="2133601" cy="365125"/>
          </a:xfrm>
        </p:spPr>
        <p:txBody>
          <a:bodyPr/>
          <a:lstStyle>
            <a:lvl1pPr>
              <a:defRPr/>
            </a:lvl1pPr>
          </a:lstStyle>
          <a:p>
            <a:endParaRPr lang="en-US" altLang="en-US"/>
          </a:p>
        </p:txBody>
      </p:sp>
      <p:sp>
        <p:nvSpPr>
          <p:cNvPr id="13" name="Footer Placeholder 4">
            <a:extLst>
              <a:ext uri="{FF2B5EF4-FFF2-40B4-BE49-F238E27FC236}"/>
            </a:extLst>
          </p:cNvPr>
          <p:cNvSpPr>
            <a:spLocks noGrp="1"/>
          </p:cNvSpPr>
          <p:nvPr>
            <p:ph type="ftr" sz="quarter" idx="11"/>
          </p:nvPr>
        </p:nvSpPr>
        <p:spPr>
          <a:xfrm>
            <a:off x="2286000" y="6583363"/>
            <a:ext cx="4648200" cy="365125"/>
          </a:xfrm>
        </p:spPr>
        <p:txBody>
          <a:bodyPr/>
          <a:lstStyle>
            <a:lvl1pPr>
              <a:defRPr/>
            </a:lvl1pPr>
          </a:lstStyle>
          <a:p>
            <a:endParaRPr lang="en-US" altLang="en-US"/>
          </a:p>
        </p:txBody>
      </p:sp>
      <p:sp>
        <p:nvSpPr>
          <p:cNvPr id="14" name="Slide Number Placeholder 5">
            <a:extLst>
              <a:ext uri="{FF2B5EF4-FFF2-40B4-BE49-F238E27FC236}"/>
            </a:extLst>
          </p:cNvPr>
          <p:cNvSpPr>
            <a:spLocks noGrp="1"/>
          </p:cNvSpPr>
          <p:nvPr>
            <p:ph type="sldNum" sz="quarter" idx="12"/>
          </p:nvPr>
        </p:nvSpPr>
        <p:spPr>
          <a:xfrm>
            <a:off x="7035800" y="6569075"/>
            <a:ext cx="2133600" cy="365125"/>
          </a:xfrm>
        </p:spPr>
        <p:txBody>
          <a:bodyPr/>
          <a:lstStyle>
            <a:lvl1pPr>
              <a:defRPr/>
            </a:lvl1pPr>
          </a:lstStyle>
          <a:p>
            <a:fld id="{372665EB-ADC6-4926-A629-22810326E6BD}" type="slidenum">
              <a:rPr lang="en-US" altLang="en-US"/>
              <a:pPr/>
              <a:t>‹#›</a:t>
            </a:fld>
            <a:endParaRPr lang="en-US" altLang="en-US"/>
          </a:p>
        </p:txBody>
      </p:sp>
    </p:spTree>
    <p:extLst>
      <p:ext uri="{BB962C8B-B14F-4D97-AF65-F5344CB8AC3E}">
        <p14:creationId xmlns:p14="http://schemas.microsoft.com/office/powerpoint/2010/main" val="3314940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9113" y="495300"/>
            <a:ext cx="8428037" cy="579438"/>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85725" y="1155700"/>
            <a:ext cx="4362450" cy="5221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00575" y="1155700"/>
            <a:ext cx="4362450" cy="5221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6">
            <a:extLst>
              <a:ext uri="{FF2B5EF4-FFF2-40B4-BE49-F238E27FC236}">
                <a16:creationId xmlns:a16="http://schemas.microsoft.com/office/drawing/2014/main" xmlns="" id="{9A04010B-1283-45AA-B438-F0F788B1DF4C}"/>
              </a:ext>
            </a:extLst>
          </p:cNvPr>
          <p:cNvSpPr>
            <a:spLocks noGrp="1" noChangeArrowheads="1"/>
          </p:cNvSpPr>
          <p:nvPr>
            <p:ph type="dt" sz="quarter" idx="10"/>
          </p:nvPr>
        </p:nvSpPr>
        <p:spPr>
          <a:ln/>
        </p:spPr>
        <p:txBody>
          <a:bodyPr/>
          <a:lstStyle>
            <a:lvl1pPr>
              <a:defRPr/>
            </a:lvl1pPr>
          </a:lstStyle>
          <a:p>
            <a:pPr>
              <a:defRPr/>
            </a:pPr>
            <a:r>
              <a:rPr lang="en-US" altLang="ja-JP"/>
              <a:t>2006/01/01</a:t>
            </a:r>
            <a:endParaRPr lang="ja-JP" altLang="ja-JP"/>
          </a:p>
        </p:txBody>
      </p:sp>
      <p:sp>
        <p:nvSpPr>
          <p:cNvPr id="6" name="Rectangle 67">
            <a:extLst>
              <a:ext uri="{FF2B5EF4-FFF2-40B4-BE49-F238E27FC236}">
                <a16:creationId xmlns:a16="http://schemas.microsoft.com/office/drawing/2014/main" xmlns="" id="{6F59643A-76ED-493F-A78E-0D7CA27E1BEA}"/>
              </a:ext>
            </a:extLst>
          </p:cNvPr>
          <p:cNvSpPr>
            <a:spLocks noGrp="1" noChangeArrowheads="1"/>
          </p:cNvSpPr>
          <p:nvPr>
            <p:ph type="ftr" sz="quarter" idx="11"/>
          </p:nvPr>
        </p:nvSpPr>
        <p:spPr>
          <a:ln/>
        </p:spPr>
        <p:txBody>
          <a:bodyPr/>
          <a:lstStyle>
            <a:lvl1pPr>
              <a:defRPr/>
            </a:lvl1pPr>
          </a:lstStyle>
          <a:p>
            <a:pPr>
              <a:defRPr/>
            </a:pPr>
            <a:r>
              <a:rPr lang="ja-JP" altLang="en-US"/>
              <a:t>会議名と執筆者名が入ります</a:t>
            </a:r>
          </a:p>
        </p:txBody>
      </p:sp>
    </p:spTree>
    <p:extLst>
      <p:ext uri="{BB962C8B-B14F-4D97-AF65-F5344CB8AC3E}">
        <p14:creationId xmlns:p14="http://schemas.microsoft.com/office/powerpoint/2010/main" val="262760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831ABFA9-7769-4811-B555-466999BE9A03}" type="datetime1">
              <a:rPr lang="en-US" smtClean="0"/>
              <a:t>19/03/19</a:t>
            </a:fld>
            <a:endParaRPr lang="en-US"/>
          </a:p>
        </p:txBody>
      </p:sp>
      <p:sp>
        <p:nvSpPr>
          <p:cNvPr id="5" name="Footer Placeholder 4"/>
          <p:cNvSpPr>
            <a:spLocks noGrp="1"/>
          </p:cNvSpPr>
          <p:nvPr>
            <p:ph type="ftr" sz="quarter" idx="11"/>
          </p:nvPr>
        </p:nvSpPr>
        <p:spPr/>
        <p:txBody>
          <a:bodyPr/>
          <a:lstStyle/>
          <a:p>
            <a:r>
              <a:rPr lang="en-US" smtClean="0"/>
              <a:t>IPET-SUP-5, 11-13 February 2019, Geneva</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AD3B4442-3B8C-48EF-901C-E55EC6B62433}" type="datetime1">
              <a:rPr lang="en-US" smtClean="0"/>
              <a:t>19/03/19</a:t>
            </a:fld>
            <a:endParaRPr lang="en-US"/>
          </a:p>
        </p:txBody>
      </p:sp>
      <p:sp>
        <p:nvSpPr>
          <p:cNvPr id="5" name="Footer Placeholder 4"/>
          <p:cNvSpPr>
            <a:spLocks noGrp="1"/>
          </p:cNvSpPr>
          <p:nvPr>
            <p:ph type="ftr" sz="quarter" idx="11"/>
          </p:nvPr>
        </p:nvSpPr>
        <p:spPr/>
        <p:txBody>
          <a:bodyPr/>
          <a:lstStyle/>
          <a:p>
            <a:r>
              <a:rPr lang="en-US" smtClean="0"/>
              <a:t>IPET-SUP-5, 11-13 February 2019, Geneva</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5617C8B7-C156-4758-B9FE-936476145952}" type="datetime1">
              <a:rPr lang="en-US" smtClean="0"/>
              <a:t>19/03/19</a:t>
            </a:fld>
            <a:endParaRPr lang="en-US"/>
          </a:p>
        </p:txBody>
      </p:sp>
      <p:sp>
        <p:nvSpPr>
          <p:cNvPr id="6" name="Footer Placeholder 5"/>
          <p:cNvSpPr>
            <a:spLocks noGrp="1"/>
          </p:cNvSpPr>
          <p:nvPr>
            <p:ph type="ftr" sz="quarter" idx="11"/>
          </p:nvPr>
        </p:nvSpPr>
        <p:spPr/>
        <p:txBody>
          <a:bodyPr/>
          <a:lstStyle/>
          <a:p>
            <a:r>
              <a:rPr lang="en-US" smtClean="0"/>
              <a:t>IPET-SUP-5, 11-13 February 2019, Geneva</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EB676072-CF7D-4BC4-A63E-7989FD845581}" type="datetime1">
              <a:rPr lang="en-US" smtClean="0"/>
              <a:t>19/03/19</a:t>
            </a:fld>
            <a:endParaRPr lang="en-US"/>
          </a:p>
        </p:txBody>
      </p:sp>
      <p:sp>
        <p:nvSpPr>
          <p:cNvPr id="8" name="Footer Placeholder 7"/>
          <p:cNvSpPr>
            <a:spLocks noGrp="1"/>
          </p:cNvSpPr>
          <p:nvPr>
            <p:ph type="ftr" sz="quarter" idx="11"/>
          </p:nvPr>
        </p:nvSpPr>
        <p:spPr/>
        <p:txBody>
          <a:bodyPr/>
          <a:lstStyle/>
          <a:p>
            <a:r>
              <a:rPr lang="en-US" smtClean="0"/>
              <a:t>IPET-SUP-5, 11-13 February 2019, Geneva</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54C9AC1D-E66C-4FB9-97A4-4C117C567A41}" type="datetime1">
              <a:rPr lang="en-US" smtClean="0"/>
              <a:t>19/03/19</a:t>
            </a:fld>
            <a:endParaRPr lang="en-US"/>
          </a:p>
        </p:txBody>
      </p:sp>
      <p:sp>
        <p:nvSpPr>
          <p:cNvPr id="4" name="Footer Placeholder 3"/>
          <p:cNvSpPr>
            <a:spLocks noGrp="1"/>
          </p:cNvSpPr>
          <p:nvPr>
            <p:ph type="ftr" sz="quarter" idx="11"/>
          </p:nvPr>
        </p:nvSpPr>
        <p:spPr/>
        <p:txBody>
          <a:bodyPr/>
          <a:lstStyle/>
          <a:p>
            <a:r>
              <a:rPr lang="en-US" smtClean="0"/>
              <a:t>IPET-SUP-5, 11-13 February 2019, Geneva</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69C33-89D6-4618-ACEA-5C506C3E8D07}" type="datetime1">
              <a:rPr lang="en-US" smtClean="0"/>
              <a:t>19/03/19</a:t>
            </a:fld>
            <a:endParaRPr lang="en-US"/>
          </a:p>
        </p:txBody>
      </p:sp>
      <p:sp>
        <p:nvSpPr>
          <p:cNvPr id="3" name="Footer Placeholder 2"/>
          <p:cNvSpPr>
            <a:spLocks noGrp="1"/>
          </p:cNvSpPr>
          <p:nvPr>
            <p:ph type="ftr" sz="quarter" idx="11"/>
          </p:nvPr>
        </p:nvSpPr>
        <p:spPr/>
        <p:txBody>
          <a:bodyPr/>
          <a:lstStyle/>
          <a:p>
            <a:r>
              <a:rPr lang="en-US" smtClean="0"/>
              <a:t>IPET-SUP-5, 11-13 February 2019, Geneva</a:t>
            </a:r>
            <a:endParaRPr lang="en-US"/>
          </a:p>
        </p:txBody>
      </p:sp>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D6D1040-0B17-47A1-AD79-5EBA1A6D26C7}" type="datetime1">
              <a:rPr lang="en-US" smtClean="0"/>
              <a:t>19/03/19</a:t>
            </a:fld>
            <a:endParaRPr lang="en-US"/>
          </a:p>
        </p:txBody>
      </p:sp>
      <p:sp>
        <p:nvSpPr>
          <p:cNvPr id="6" name="Footer Placeholder 5"/>
          <p:cNvSpPr>
            <a:spLocks noGrp="1"/>
          </p:cNvSpPr>
          <p:nvPr>
            <p:ph type="ftr" sz="quarter" idx="11"/>
          </p:nvPr>
        </p:nvSpPr>
        <p:spPr/>
        <p:txBody>
          <a:bodyPr/>
          <a:lstStyle/>
          <a:p>
            <a:r>
              <a:rPr lang="en-US" smtClean="0"/>
              <a:t>IPET-SUP-5, 11-13 February 2019, Geneva</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320569-63BA-426A-BB22-F533C77F41E3}" type="datetime1">
              <a:rPr lang="en-US" smtClean="0"/>
              <a:t>19/03/19</a:t>
            </a:fld>
            <a:endParaRPr lang="en-US"/>
          </a:p>
        </p:txBody>
      </p:sp>
      <p:sp>
        <p:nvSpPr>
          <p:cNvPr id="6" name="Footer Placeholder 5"/>
          <p:cNvSpPr>
            <a:spLocks noGrp="1"/>
          </p:cNvSpPr>
          <p:nvPr>
            <p:ph type="ftr" sz="quarter" idx="11"/>
          </p:nvPr>
        </p:nvSpPr>
        <p:spPr/>
        <p:txBody>
          <a:bodyPr/>
          <a:lstStyle/>
          <a:p>
            <a:r>
              <a:rPr lang="en-US" smtClean="0"/>
              <a:t>IPET-SUP-5, 11-13 February 2019, Geneva</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5958C-CE55-4539-B6D0-D1178E27CA41}" type="datetime1">
              <a:rPr lang="en-US" smtClean="0"/>
              <a:t>19/03/19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IPET-SUP-5, 11-13 February 2019, Geneva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14.gif"/></Relationships>
</file>

<file path=ppt/slides/_rels/slide12.xml.rels><?xml version="1.0" encoding="UTF-8" standalone="yes"?>
<Relationships xmlns="http://schemas.openxmlformats.org/package/2006/relationships"><Relationship Id="rId3" Type="http://schemas.openxmlformats.org/officeDocument/2006/relationships/hyperlink" Target="http://www.wmo.int/pages/prog/www/DPS/gdps.html" TargetMode="External"/><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gif"/><Relationship Id="rId8" Type="http://schemas.openxmlformats.org/officeDocument/2006/relationships/image" Target="../media/image35.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6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536712" y="1366274"/>
            <a:ext cx="8229600" cy="220161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MY" sz="3900" b="1" i="1" dirty="0" smtClean="0"/>
              <a:t>Importance to Produce the Interim Climate Data Record (ICDR) for the Space-based Weather and Climate Extremes Monitoring (SWCEM)  through Lessons Learned from its </a:t>
            </a:r>
            <a:r>
              <a:rPr lang="en-MY" sz="3900" b="1" i="1" dirty="0"/>
              <a:t>D</a:t>
            </a:r>
            <a:r>
              <a:rPr lang="en-MY" sz="3900" b="1" i="1" dirty="0" smtClean="0"/>
              <a:t>emonstration </a:t>
            </a:r>
            <a:r>
              <a:rPr lang="en-MY" sz="3900" b="1" i="1" dirty="0"/>
              <a:t>P</a:t>
            </a:r>
            <a:r>
              <a:rPr lang="en-MY" sz="3900" b="1" i="1" dirty="0" smtClean="0"/>
              <a:t>roject (SEMDP)</a:t>
            </a:r>
          </a:p>
          <a:p>
            <a:endParaRPr lang="en-US" sz="2800" b="1" dirty="0" smtClean="0">
              <a:solidFill>
                <a:srgbClr val="000090"/>
              </a:solidFill>
            </a:endParaRPr>
          </a:p>
          <a:p>
            <a:r>
              <a:rPr lang="en-US" sz="2800" b="1" dirty="0" smtClean="0">
                <a:solidFill>
                  <a:srgbClr val="000090"/>
                </a:solidFill>
              </a:rPr>
              <a:t>WMO Initiative for Space-based Weather and Climate </a:t>
            </a:r>
            <a:r>
              <a:rPr lang="en-US" sz="2800" b="1" dirty="0">
                <a:solidFill>
                  <a:srgbClr val="000090"/>
                </a:solidFill>
              </a:rPr>
              <a:t>Extremes </a:t>
            </a:r>
            <a:r>
              <a:rPr lang="en-US" sz="2800" b="1" dirty="0" smtClean="0">
                <a:solidFill>
                  <a:srgbClr val="000090"/>
                </a:solidFill>
              </a:rPr>
              <a:t>Monitoring</a:t>
            </a:r>
            <a:endParaRPr lang="en-US" sz="2800" b="1" dirty="0">
              <a:solidFill>
                <a:srgbClr val="000090"/>
              </a:solidFill>
            </a:endParaRPr>
          </a:p>
          <a:p>
            <a:r>
              <a:rPr lang="en-US" sz="2800" b="1" dirty="0">
                <a:solidFill>
                  <a:srgbClr val="000090"/>
                </a:solidFill>
              </a:rPr>
              <a:t>f</a:t>
            </a:r>
            <a:r>
              <a:rPr lang="en-US" sz="2800" b="1" dirty="0" smtClean="0">
                <a:solidFill>
                  <a:srgbClr val="000090"/>
                </a:solidFill>
              </a:rPr>
              <a:t>rom Demonstration to Operation</a:t>
            </a:r>
          </a:p>
        </p:txBody>
      </p:sp>
      <p:sp>
        <p:nvSpPr>
          <p:cNvPr id="6" name="Title 1"/>
          <p:cNvSpPr txBox="1">
            <a:spLocks/>
          </p:cNvSpPr>
          <p:nvPr/>
        </p:nvSpPr>
        <p:spPr>
          <a:xfrm>
            <a:off x="2456867" y="4144842"/>
            <a:ext cx="4331854" cy="606903"/>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0090"/>
                </a:solidFill>
              </a:rPr>
              <a:t>Toshiyuki Kurino</a:t>
            </a:r>
          </a:p>
          <a:p>
            <a:r>
              <a:rPr lang="en-US" sz="3200" dirty="0" smtClean="0">
                <a:solidFill>
                  <a:srgbClr val="000090"/>
                </a:solidFill>
              </a:rPr>
              <a:t>WMO Space Programme</a:t>
            </a:r>
            <a:endParaRPr lang="en-US" sz="3200" dirty="0">
              <a:solidFill>
                <a:srgbClr val="000090"/>
              </a:solidFill>
            </a:endParaRPr>
          </a:p>
        </p:txBody>
      </p:sp>
      <p:sp>
        <p:nvSpPr>
          <p:cNvPr id="4" name="Footer Placeholder 3"/>
          <p:cNvSpPr>
            <a:spLocks noGrp="1"/>
          </p:cNvSpPr>
          <p:nvPr>
            <p:ph type="ftr" sz="quarter" idx="11"/>
          </p:nvPr>
        </p:nvSpPr>
        <p:spPr/>
        <p:txBody>
          <a:bodyPr/>
          <a:lstStyle/>
          <a:p>
            <a:r>
              <a:rPr lang="en-US" smtClean="0"/>
              <a:t>IPET-SUP-5, 11-13 February 2019, Geneva</a:t>
            </a:r>
            <a:endParaRPr lang="en-US" dirty="0" smtClean="0"/>
          </a:p>
        </p:txBody>
      </p:sp>
    </p:spTree>
    <p:extLst>
      <p:ext uri="{BB962C8B-B14F-4D97-AF65-F5344CB8AC3E}">
        <p14:creationId xmlns:p14="http://schemas.microsoft.com/office/powerpoint/2010/main" val="23892606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CGMS-46, 3-8, Bangaluru, India</a:t>
            </a:r>
            <a:endParaRPr lang="en-US"/>
          </a:p>
        </p:txBody>
      </p:sp>
      <p:sp>
        <p:nvSpPr>
          <p:cNvPr id="5" name="Rectangle 4"/>
          <p:cNvSpPr/>
          <p:nvPr/>
        </p:nvSpPr>
        <p:spPr>
          <a:xfrm>
            <a:off x="748928" y="210571"/>
            <a:ext cx="7811589" cy="6494085"/>
          </a:xfrm>
          <a:prstGeom prst="rect">
            <a:avLst/>
          </a:prstGeom>
        </p:spPr>
        <p:txBody>
          <a:bodyPr wrap="square">
            <a:spAutoFit/>
          </a:bodyPr>
          <a:lstStyle/>
          <a:p>
            <a:r>
              <a:rPr lang="en-US" sz="2400" b="1" dirty="0" smtClean="0"/>
              <a:t>After </a:t>
            </a:r>
            <a:r>
              <a:rPr lang="en-US" sz="2400" b="1" dirty="0"/>
              <a:t>the successful </a:t>
            </a:r>
            <a:r>
              <a:rPr lang="en-US" sz="2400" b="1" dirty="0" smtClean="0"/>
              <a:t>workshop in February 2017, the </a:t>
            </a:r>
            <a:r>
              <a:rPr lang="en-US" sz="2400" b="1" dirty="0"/>
              <a:t>WMO Secretariat </a:t>
            </a:r>
            <a:r>
              <a:rPr lang="en-US" sz="2400" b="1" dirty="0" smtClean="0"/>
              <a:t>submitted the draft project on the Space-based Weather </a:t>
            </a:r>
            <a:r>
              <a:rPr lang="en-US" sz="2400" b="1" dirty="0"/>
              <a:t>and </a:t>
            </a:r>
            <a:r>
              <a:rPr lang="en-US" sz="2400" b="1" dirty="0" smtClean="0"/>
              <a:t>Climate Extremes Monitoring </a:t>
            </a:r>
            <a:r>
              <a:rPr lang="en-US" sz="2400" b="1" dirty="0"/>
              <a:t>(SWCEM) </a:t>
            </a:r>
            <a:r>
              <a:rPr lang="en-US" sz="2400" b="1" dirty="0" smtClean="0"/>
              <a:t>to </a:t>
            </a:r>
            <a:r>
              <a:rPr lang="en-US" sz="2400" b="1" dirty="0"/>
              <a:t>the 69th WMO Executive Council (EC-69) in May 2017</a:t>
            </a:r>
            <a:r>
              <a:rPr lang="en-US" sz="2400" dirty="0" smtClean="0"/>
              <a:t>.</a:t>
            </a:r>
          </a:p>
          <a:p>
            <a:endParaRPr lang="en-US" sz="2000" b="1" dirty="0" smtClean="0"/>
          </a:p>
          <a:p>
            <a:r>
              <a:rPr lang="en-US" sz="2000" b="1" dirty="0" smtClean="0"/>
              <a:t>- EC-69 </a:t>
            </a:r>
            <a:r>
              <a:rPr lang="en-US" sz="2000" b="1" dirty="0"/>
              <a:t>decides </a:t>
            </a:r>
            <a:r>
              <a:rPr lang="en-US" sz="2000" dirty="0"/>
              <a:t>to support a demonstration project on space-based weather and climate extremes monitoring (SEMDP) in WMO Regions to the extent that resources are available; </a:t>
            </a:r>
          </a:p>
          <a:p>
            <a:endParaRPr lang="en-US" sz="2000" b="1" dirty="0" smtClean="0"/>
          </a:p>
          <a:p>
            <a:r>
              <a:rPr lang="en-US" sz="2000" b="1" dirty="0" smtClean="0"/>
              <a:t>- EC-69 </a:t>
            </a:r>
            <a:r>
              <a:rPr lang="en-US" sz="2000" b="1" dirty="0"/>
              <a:t>requests: </a:t>
            </a:r>
            <a:endParaRPr lang="en-US" sz="2000" dirty="0"/>
          </a:p>
          <a:p>
            <a:r>
              <a:rPr lang="en-US" sz="2000" dirty="0"/>
              <a:t>(1) The presidents of the Commission for Climatology (</a:t>
            </a:r>
            <a:r>
              <a:rPr lang="en-US" sz="2000" dirty="0" err="1"/>
              <a:t>CCl</a:t>
            </a:r>
            <a:r>
              <a:rPr lang="en-US" sz="2000" dirty="0"/>
              <a:t>) and the Commission for Basic Systems (CBS), with the support of the other TCs and RAs, to: </a:t>
            </a:r>
          </a:p>
          <a:p>
            <a:r>
              <a:rPr lang="en-US" sz="2000" dirty="0" smtClean="0"/>
              <a:t>	(a) ….. </a:t>
            </a:r>
          </a:p>
          <a:p>
            <a:r>
              <a:rPr lang="en-US" sz="2000" dirty="0"/>
              <a:t>	</a:t>
            </a:r>
            <a:r>
              <a:rPr lang="en-US" sz="2000" dirty="0" smtClean="0"/>
              <a:t>(b) …..</a:t>
            </a:r>
          </a:p>
          <a:p>
            <a:r>
              <a:rPr lang="en-US" sz="2000" dirty="0"/>
              <a:t>	</a:t>
            </a:r>
            <a:r>
              <a:rPr lang="en-US" sz="2000" dirty="0" smtClean="0"/>
              <a:t>(c) …..</a:t>
            </a:r>
          </a:p>
          <a:p>
            <a:endParaRPr lang="en-US" sz="2000" dirty="0" smtClean="0"/>
          </a:p>
          <a:p>
            <a:r>
              <a:rPr lang="en-US" sz="2000" dirty="0" smtClean="0"/>
              <a:t>(</a:t>
            </a:r>
            <a:r>
              <a:rPr lang="en-US" sz="2000" dirty="0"/>
              <a:t>2) The Secretary-General to provide the necessary assistance and mobilize resources for the establishment of a pilot SEMDP in WMO Regions</a:t>
            </a:r>
            <a:r>
              <a:rPr lang="en-US" sz="2000" dirty="0" smtClean="0"/>
              <a:t>.</a:t>
            </a:r>
            <a:endParaRPr lang="en-US" sz="2000" dirty="0"/>
          </a:p>
        </p:txBody>
      </p:sp>
      <p:sp>
        <p:nvSpPr>
          <p:cNvPr id="2" name="Rounded Rectangle 1"/>
          <p:cNvSpPr/>
          <p:nvPr/>
        </p:nvSpPr>
        <p:spPr>
          <a:xfrm>
            <a:off x="593115" y="1728586"/>
            <a:ext cx="7898673" cy="4998720"/>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1"/>
            <a:r>
              <a:rPr lang="en-US" sz="2000" dirty="0">
                <a:solidFill>
                  <a:schemeClr val="tx1"/>
                </a:solidFill>
              </a:rPr>
              <a:t>(a) Establish a demonstration project on space-based weather and climate extremes monitoring (</a:t>
            </a:r>
            <a:r>
              <a:rPr lang="en-US" sz="2000" dirty="0" smtClean="0">
                <a:solidFill>
                  <a:schemeClr val="tx1"/>
                </a:solidFill>
              </a:rPr>
              <a:t>SWCEM) </a:t>
            </a:r>
            <a:r>
              <a:rPr lang="en-US" sz="2000" dirty="0" err="1" smtClean="0">
                <a:solidFill>
                  <a:schemeClr val="tx1"/>
                </a:solidFill>
              </a:rPr>
              <a:t>Demonstartion</a:t>
            </a:r>
            <a:r>
              <a:rPr lang="en-US" sz="2000" dirty="0" smtClean="0">
                <a:solidFill>
                  <a:schemeClr val="tx1"/>
                </a:solidFill>
              </a:rPr>
              <a:t> Project (SEMDP) and </a:t>
            </a:r>
            <a:r>
              <a:rPr lang="en-US" sz="2000" dirty="0">
                <a:solidFill>
                  <a:schemeClr val="tx1"/>
                </a:solidFill>
              </a:rPr>
              <a:t>decide on priority WMO Region(s) </a:t>
            </a:r>
            <a:r>
              <a:rPr lang="en-US" sz="2000" b="1" u="sng" dirty="0">
                <a:solidFill>
                  <a:srgbClr val="800000"/>
                </a:solidFill>
              </a:rPr>
              <a:t>starting in 2018 for a two year duration</a:t>
            </a:r>
            <a:r>
              <a:rPr lang="en-US" sz="2000" b="1" dirty="0">
                <a:solidFill>
                  <a:schemeClr val="tx1"/>
                </a:solidFill>
              </a:rPr>
              <a:t>; </a:t>
            </a:r>
          </a:p>
          <a:p>
            <a:pPr lvl="1"/>
            <a:r>
              <a:rPr lang="en-US" sz="2000" dirty="0">
                <a:solidFill>
                  <a:schemeClr val="tx1"/>
                </a:solidFill>
              </a:rPr>
              <a:t>(b) Identify the deliverables of the demonstration project, concentrating on products at national and regional levels: </a:t>
            </a:r>
          </a:p>
          <a:p>
            <a:pPr lvl="2"/>
            <a:r>
              <a:rPr lang="en-US" sz="2000" b="1" dirty="0" err="1">
                <a:solidFill>
                  <a:schemeClr val="tx1"/>
                </a:solidFill>
              </a:rPr>
              <a:t>i</a:t>
            </a:r>
            <a:r>
              <a:rPr lang="en-US" sz="2000" b="1" dirty="0">
                <a:solidFill>
                  <a:schemeClr val="tx1"/>
                </a:solidFill>
              </a:rPr>
              <a:t>. </a:t>
            </a:r>
            <a:r>
              <a:rPr lang="en-US" sz="2000" b="1" dirty="0">
                <a:solidFill>
                  <a:srgbClr val="800000"/>
                </a:solidFill>
              </a:rPr>
              <a:t>Monitoring </a:t>
            </a:r>
            <a:r>
              <a:rPr lang="en-US" sz="2000" b="1" dirty="0" smtClean="0">
                <a:solidFill>
                  <a:srgbClr val="800000"/>
                </a:solidFill>
              </a:rPr>
              <a:t>persistent </a:t>
            </a:r>
            <a:r>
              <a:rPr lang="en-US" sz="2000" b="1" dirty="0">
                <a:solidFill>
                  <a:srgbClr val="800000"/>
                </a:solidFill>
              </a:rPr>
              <a:t>heavy precipitation and droughts</a:t>
            </a:r>
            <a:r>
              <a:rPr lang="en-US" sz="2000" b="1" dirty="0">
                <a:solidFill>
                  <a:schemeClr val="tx1"/>
                </a:solidFill>
              </a:rPr>
              <a:t>; </a:t>
            </a:r>
          </a:p>
          <a:p>
            <a:pPr lvl="2"/>
            <a:r>
              <a:rPr lang="en-US" sz="2000" b="1" dirty="0">
                <a:solidFill>
                  <a:schemeClr val="tx1"/>
                </a:solidFill>
              </a:rPr>
              <a:t>ii. </a:t>
            </a:r>
            <a:r>
              <a:rPr lang="en-US" sz="2000" b="1" dirty="0">
                <a:solidFill>
                  <a:srgbClr val="800000"/>
                </a:solidFill>
              </a:rPr>
              <a:t>Making best use of existing and newly developed satellite derived products and time series of measurements</a:t>
            </a:r>
            <a:r>
              <a:rPr lang="en-US" sz="2000" b="1" dirty="0">
                <a:solidFill>
                  <a:schemeClr val="tx1"/>
                </a:solidFill>
              </a:rPr>
              <a:t>; </a:t>
            </a:r>
          </a:p>
          <a:p>
            <a:pPr lvl="2"/>
            <a:r>
              <a:rPr lang="en-US" sz="2000" b="1" dirty="0">
                <a:solidFill>
                  <a:schemeClr val="tx1"/>
                </a:solidFill>
              </a:rPr>
              <a:t>iii. </a:t>
            </a:r>
            <a:r>
              <a:rPr lang="en-US" sz="2000" b="1" dirty="0">
                <a:solidFill>
                  <a:srgbClr val="800000"/>
                </a:solidFill>
              </a:rPr>
              <a:t>Making best use of products that combine satellite information with in </a:t>
            </a:r>
            <a:r>
              <a:rPr lang="en-US" sz="2000" b="1" dirty="0" smtClean="0">
                <a:solidFill>
                  <a:srgbClr val="800000"/>
                </a:solidFill>
              </a:rPr>
              <a:t>situ data</a:t>
            </a:r>
            <a:r>
              <a:rPr lang="en-US" sz="2000" b="1" dirty="0" smtClean="0">
                <a:solidFill>
                  <a:schemeClr val="tx1"/>
                </a:solidFill>
              </a:rPr>
              <a:t>; </a:t>
            </a:r>
            <a:endParaRPr lang="en-US" sz="2000" b="1" dirty="0">
              <a:solidFill>
                <a:schemeClr val="tx1"/>
              </a:solidFill>
            </a:endParaRPr>
          </a:p>
          <a:p>
            <a:pPr lvl="1"/>
            <a:r>
              <a:rPr lang="en-US" sz="2000" dirty="0">
                <a:solidFill>
                  <a:schemeClr val="tx1"/>
                </a:solidFill>
              </a:rPr>
              <a:t>(c) Assess the SEMDP products and other results, and recommend which should be transitioned from research to operations; </a:t>
            </a:r>
          </a:p>
        </p:txBody>
      </p:sp>
    </p:spTree>
    <p:extLst>
      <p:ext uri="{BB962C8B-B14F-4D97-AF65-F5344CB8AC3E}">
        <p14:creationId xmlns:p14="http://schemas.microsoft.com/office/powerpoint/2010/main" val="1487492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635996" y="5135735"/>
            <a:ext cx="7050504" cy="16598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625643" y="3410018"/>
            <a:ext cx="7050504" cy="13391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13612" y="914402"/>
            <a:ext cx="7050504" cy="20124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84222" y="80213"/>
            <a:ext cx="8951495" cy="834189"/>
          </a:xfrm>
        </p:spPr>
        <p:txBody>
          <a:bodyPr>
            <a:noAutofit/>
          </a:bodyPr>
          <a:lstStyle/>
          <a:p>
            <a:r>
              <a:rPr kumimoji="1" lang="en-US" altLang="ja-JP" sz="2400" b="1" dirty="0" smtClean="0">
                <a:solidFill>
                  <a:schemeClr val="accent1">
                    <a:lumMod val="50000"/>
                  </a:schemeClr>
                </a:solidFill>
              </a:rPr>
              <a:t>A Cross-cutting </a:t>
            </a:r>
            <a:r>
              <a:rPr lang="en-US" altLang="ja-JP" sz="2400" b="1" dirty="0" smtClean="0">
                <a:solidFill>
                  <a:schemeClr val="accent1">
                    <a:lumMod val="50000"/>
                  </a:schemeClr>
                </a:solidFill>
              </a:rPr>
              <a:t>Scheme for Implementing Operational </a:t>
            </a:r>
            <a:r>
              <a:rPr lang="en-US" altLang="ja-JP" sz="2400" b="1" dirty="0">
                <a:solidFill>
                  <a:schemeClr val="accent1">
                    <a:lumMod val="50000"/>
                  </a:schemeClr>
                </a:solidFill>
              </a:rPr>
              <a:t>Space-based </a:t>
            </a:r>
            <a:r>
              <a:rPr lang="en-US" altLang="ja-JP" sz="2400" b="1" dirty="0" smtClean="0">
                <a:solidFill>
                  <a:schemeClr val="accent1">
                    <a:lumMod val="50000"/>
                  </a:schemeClr>
                </a:solidFill>
              </a:rPr>
              <a:t>Weather and Climate </a:t>
            </a:r>
            <a:r>
              <a:rPr lang="en-US" altLang="ja-JP" sz="2400" b="1" dirty="0">
                <a:solidFill>
                  <a:schemeClr val="accent1">
                    <a:lumMod val="50000"/>
                  </a:schemeClr>
                </a:solidFill>
              </a:rPr>
              <a:t>Extremes </a:t>
            </a:r>
            <a:r>
              <a:rPr lang="en-US" altLang="ja-JP" sz="2400" b="1" dirty="0" smtClean="0">
                <a:solidFill>
                  <a:schemeClr val="accent1">
                    <a:lumMod val="50000"/>
                  </a:schemeClr>
                </a:solidFill>
              </a:rPr>
              <a:t>Monitoring (SWCEM)</a:t>
            </a:r>
            <a:endParaRPr kumimoji="1" lang="ja-JP" altLang="en-US" sz="2400" b="1" dirty="0">
              <a:solidFill>
                <a:schemeClr val="accent1">
                  <a:lumMod val="50000"/>
                </a:schemeClr>
              </a:solidFill>
            </a:endParaRPr>
          </a:p>
        </p:txBody>
      </p:sp>
      <p:sp>
        <p:nvSpPr>
          <p:cNvPr id="4" name="角丸四角形 3"/>
          <p:cNvSpPr/>
          <p:nvPr/>
        </p:nvSpPr>
        <p:spPr>
          <a:xfrm>
            <a:off x="842211" y="1106910"/>
            <a:ext cx="2598821" cy="9087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ysClr val="windowText" lastClr="000000"/>
                </a:solidFill>
              </a:rPr>
              <a:t>Meteorological Satellite Operators</a:t>
            </a:r>
            <a:endParaRPr kumimoji="1" lang="ja-JP" altLang="en-US" sz="2000" b="1" dirty="0">
              <a:solidFill>
                <a:sysClr val="windowText" lastClr="000000"/>
              </a:solidFill>
            </a:endParaRPr>
          </a:p>
        </p:txBody>
      </p:sp>
      <p:sp>
        <p:nvSpPr>
          <p:cNvPr id="5" name="角丸四角形 4"/>
          <p:cNvSpPr/>
          <p:nvPr/>
        </p:nvSpPr>
        <p:spPr>
          <a:xfrm>
            <a:off x="4884821" y="1081535"/>
            <a:ext cx="2562726" cy="92029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tx1"/>
                </a:solidFill>
              </a:rPr>
              <a:t>R&amp;D Space Agencies</a:t>
            </a:r>
            <a:endParaRPr kumimoji="1" lang="ja-JP" altLang="en-US" sz="2400" b="1" dirty="0">
              <a:solidFill>
                <a:schemeClr val="tx1"/>
              </a:solidFill>
            </a:endParaRPr>
          </a:p>
        </p:txBody>
      </p:sp>
      <p:sp>
        <p:nvSpPr>
          <p:cNvPr id="6" name="円/楕円 5"/>
          <p:cNvSpPr/>
          <p:nvPr/>
        </p:nvSpPr>
        <p:spPr>
          <a:xfrm>
            <a:off x="2478506" y="1800863"/>
            <a:ext cx="3429000" cy="93819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CGMS to support SWCEM</a:t>
            </a:r>
            <a:endParaRPr lang="ja-JP" altLang="en-US" b="1" dirty="0">
              <a:solidFill>
                <a:schemeClr val="tx1"/>
              </a:solidFill>
            </a:endParaRPr>
          </a:p>
        </p:txBody>
      </p:sp>
      <p:sp>
        <p:nvSpPr>
          <p:cNvPr id="7" name="角丸四角形 6"/>
          <p:cNvSpPr/>
          <p:nvPr/>
        </p:nvSpPr>
        <p:spPr>
          <a:xfrm>
            <a:off x="2773276" y="3560178"/>
            <a:ext cx="2827421" cy="871465"/>
          </a:xfrm>
          <a:prstGeom prst="roundRect">
            <a:avLst/>
          </a:prstGeom>
          <a:solidFill>
            <a:schemeClr val="bg1">
              <a:lumMod val="75000"/>
            </a:schemeClr>
          </a:solidFill>
          <a:ln w="76200" cmpd="sng">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tx1"/>
                </a:solidFill>
              </a:rPr>
              <a:t>Regional Climate </a:t>
            </a:r>
            <a:r>
              <a:rPr lang="en-US" altLang="ja-JP" sz="2400" b="1" dirty="0" err="1" smtClean="0">
                <a:solidFill>
                  <a:schemeClr val="tx1"/>
                </a:solidFill>
              </a:rPr>
              <a:t>Centres</a:t>
            </a:r>
            <a:r>
              <a:rPr lang="en-US" altLang="ja-JP" sz="2400" b="1" dirty="0" smtClean="0">
                <a:solidFill>
                  <a:schemeClr val="tx1"/>
                </a:solidFill>
              </a:rPr>
              <a:t> (RCCs)</a:t>
            </a:r>
            <a:endParaRPr kumimoji="1" lang="ja-JP" altLang="en-US" sz="2400" dirty="0">
              <a:solidFill>
                <a:schemeClr val="tx1"/>
              </a:solidFill>
            </a:endParaRPr>
          </a:p>
        </p:txBody>
      </p:sp>
      <p:cxnSp>
        <p:nvCxnSpPr>
          <p:cNvPr id="9" name="直線矢印コネクタ 8"/>
          <p:cNvCxnSpPr/>
          <p:nvPr/>
        </p:nvCxnSpPr>
        <p:spPr>
          <a:xfrm>
            <a:off x="3635996" y="2703243"/>
            <a:ext cx="9483" cy="1024307"/>
          </a:xfrm>
          <a:prstGeom prst="straightConnector1">
            <a:avLst/>
          </a:prstGeom>
          <a:ln w="76200">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10" name="片側の 2 つの角を切り取った四角形 9"/>
          <p:cNvSpPr/>
          <p:nvPr/>
        </p:nvSpPr>
        <p:spPr>
          <a:xfrm>
            <a:off x="3196046" y="5868780"/>
            <a:ext cx="1015407" cy="593558"/>
          </a:xfrm>
          <a:prstGeom prst="snip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tx1"/>
                </a:solidFill>
              </a:rPr>
              <a:t>NMHSs</a:t>
            </a:r>
            <a:endParaRPr kumimoji="1" lang="ja-JP" altLang="en-US" sz="1400" b="1" dirty="0">
              <a:solidFill>
                <a:schemeClr val="tx1"/>
              </a:solidFill>
            </a:endParaRPr>
          </a:p>
        </p:txBody>
      </p:sp>
      <p:sp>
        <p:nvSpPr>
          <p:cNvPr id="12" name="片側の 2 つの角を切り取った四角形 11"/>
          <p:cNvSpPr/>
          <p:nvPr/>
        </p:nvSpPr>
        <p:spPr>
          <a:xfrm>
            <a:off x="3716278" y="5454602"/>
            <a:ext cx="879786" cy="593558"/>
          </a:xfrm>
          <a:prstGeom prst="snip2Same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rPr>
              <a:t>NMHSs</a:t>
            </a:r>
            <a:endParaRPr lang="ja-JP" altLang="en-US" sz="1400" b="1" dirty="0">
              <a:solidFill>
                <a:schemeClr val="tx1"/>
              </a:solidFill>
            </a:endParaRPr>
          </a:p>
        </p:txBody>
      </p:sp>
      <p:cxnSp>
        <p:nvCxnSpPr>
          <p:cNvPr id="31" name="直線矢印コネクタ 30"/>
          <p:cNvCxnSpPr>
            <a:stCxn id="7" idx="2"/>
          </p:cNvCxnSpPr>
          <p:nvPr/>
        </p:nvCxnSpPr>
        <p:spPr>
          <a:xfrm flipH="1">
            <a:off x="4182481" y="4431642"/>
            <a:ext cx="4506" cy="924984"/>
          </a:xfrm>
          <a:prstGeom prst="straightConnector1">
            <a:avLst/>
          </a:prstGeom>
          <a:ln w="76200">
            <a:solidFill>
              <a:srgbClr val="0070C0"/>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9" name="直線矢印コネクタ 18"/>
          <p:cNvCxnSpPr/>
          <p:nvPr/>
        </p:nvCxnSpPr>
        <p:spPr>
          <a:xfrm>
            <a:off x="4741913" y="2697058"/>
            <a:ext cx="5562" cy="975268"/>
          </a:xfrm>
          <a:prstGeom prst="straightConnector1">
            <a:avLst/>
          </a:prstGeom>
          <a:ln w="76200">
            <a:headEnd type="arrow" w="med" len="med"/>
            <a:tailEnd type="none" w="med" len="med"/>
          </a:ln>
        </p:spPr>
        <p:style>
          <a:lnRef idx="1">
            <a:schemeClr val="accent2"/>
          </a:lnRef>
          <a:fillRef idx="0">
            <a:schemeClr val="accent2"/>
          </a:fillRef>
          <a:effectRef idx="0">
            <a:schemeClr val="accent2"/>
          </a:effectRef>
          <a:fontRef idx="minor">
            <a:schemeClr val="tx1"/>
          </a:fontRef>
        </p:style>
      </p:cxnSp>
      <p:sp>
        <p:nvSpPr>
          <p:cNvPr id="8" name="フローチャート: 磁気ディスク 7"/>
          <p:cNvSpPr/>
          <p:nvPr/>
        </p:nvSpPr>
        <p:spPr>
          <a:xfrm>
            <a:off x="6106839" y="3482207"/>
            <a:ext cx="1538533" cy="111316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Weather &amp; Climate Extremes Data Base</a:t>
            </a:r>
            <a:endParaRPr kumimoji="1" lang="ja-JP" altLang="en-US" sz="1400" dirty="0"/>
          </a:p>
        </p:txBody>
      </p:sp>
      <p:sp>
        <p:nvSpPr>
          <p:cNvPr id="13" name="テキスト ボックス 12"/>
          <p:cNvSpPr txBox="1"/>
          <p:nvPr/>
        </p:nvSpPr>
        <p:spPr>
          <a:xfrm>
            <a:off x="4761120" y="2959200"/>
            <a:ext cx="3955091" cy="338554"/>
          </a:xfrm>
          <a:prstGeom prst="rect">
            <a:avLst/>
          </a:prstGeom>
          <a:noFill/>
        </p:spPr>
        <p:txBody>
          <a:bodyPr wrap="square" rtlCol="0">
            <a:spAutoFit/>
          </a:bodyPr>
          <a:lstStyle/>
          <a:p>
            <a:r>
              <a:rPr lang="en-US" altLang="ja-JP" sz="1600" b="1" dirty="0" smtClean="0"/>
              <a:t>E</a:t>
            </a:r>
            <a:r>
              <a:rPr kumimoji="1" lang="en-US" altLang="ja-JP" sz="1600" b="1" dirty="0" smtClean="0"/>
              <a:t>valuation/Validation of Products</a:t>
            </a:r>
            <a:endParaRPr kumimoji="1" lang="ja-JP" altLang="en-US" sz="1600" b="1" dirty="0"/>
          </a:p>
        </p:txBody>
      </p:sp>
      <p:sp>
        <p:nvSpPr>
          <p:cNvPr id="21" name="テキスト ボックス 20"/>
          <p:cNvSpPr txBox="1"/>
          <p:nvPr/>
        </p:nvSpPr>
        <p:spPr>
          <a:xfrm>
            <a:off x="237967" y="2998866"/>
            <a:ext cx="3411470" cy="338554"/>
          </a:xfrm>
          <a:prstGeom prst="rect">
            <a:avLst/>
          </a:prstGeom>
          <a:noFill/>
        </p:spPr>
        <p:txBody>
          <a:bodyPr wrap="square" rtlCol="0">
            <a:spAutoFit/>
          </a:bodyPr>
          <a:lstStyle/>
          <a:p>
            <a:r>
              <a:rPr kumimoji="1" lang="en-US" altLang="ja-JP" sz="1600" b="1" dirty="0" smtClean="0"/>
              <a:t>Provision of Satellite derived Products</a:t>
            </a:r>
            <a:endParaRPr kumimoji="1" lang="ja-JP" altLang="en-US" sz="1600" b="1" dirty="0"/>
          </a:p>
        </p:txBody>
      </p:sp>
      <p:cxnSp>
        <p:nvCxnSpPr>
          <p:cNvPr id="22" name="直線矢印コネクタ 21"/>
          <p:cNvCxnSpPr/>
          <p:nvPr/>
        </p:nvCxnSpPr>
        <p:spPr>
          <a:xfrm flipV="1">
            <a:off x="5308261" y="4127912"/>
            <a:ext cx="812783" cy="15073"/>
          </a:xfrm>
          <a:prstGeom prst="straightConnector1">
            <a:avLst/>
          </a:prstGeom>
          <a:ln w="76200">
            <a:solidFill>
              <a:schemeClr val="tx1">
                <a:lumMod val="85000"/>
                <a:lumOff val="15000"/>
              </a:schemeClr>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30" name="正方形/長方形 29"/>
          <p:cNvSpPr/>
          <p:nvPr/>
        </p:nvSpPr>
        <p:spPr>
          <a:xfrm>
            <a:off x="3868322" y="6417825"/>
            <a:ext cx="1651414" cy="338554"/>
          </a:xfrm>
          <a:prstGeom prst="rect">
            <a:avLst/>
          </a:prstGeom>
        </p:spPr>
        <p:txBody>
          <a:bodyPr wrap="none">
            <a:spAutoFit/>
          </a:bodyPr>
          <a:lstStyle/>
          <a:p>
            <a:r>
              <a:rPr lang="en-US" altLang="ja-JP" sz="1600" b="1" dirty="0" smtClean="0">
                <a:solidFill>
                  <a:schemeClr val="accent2">
                    <a:lumMod val="75000"/>
                  </a:schemeClr>
                </a:solidFill>
              </a:rPr>
              <a:t>Capacity Building</a:t>
            </a:r>
            <a:endParaRPr lang="ja-JP" altLang="en-US" sz="1600" dirty="0">
              <a:solidFill>
                <a:schemeClr val="accent2">
                  <a:lumMod val="75000"/>
                </a:schemeClr>
              </a:solidFill>
            </a:endParaRPr>
          </a:p>
        </p:txBody>
      </p:sp>
      <p:sp>
        <p:nvSpPr>
          <p:cNvPr id="33" name="正方形/長方形 32"/>
          <p:cNvSpPr/>
          <p:nvPr/>
        </p:nvSpPr>
        <p:spPr>
          <a:xfrm>
            <a:off x="2995907" y="4402484"/>
            <a:ext cx="3296415" cy="307777"/>
          </a:xfrm>
          <a:prstGeom prst="rect">
            <a:avLst/>
          </a:prstGeom>
        </p:spPr>
        <p:txBody>
          <a:bodyPr wrap="none">
            <a:spAutoFit/>
          </a:bodyPr>
          <a:lstStyle/>
          <a:p>
            <a:r>
              <a:rPr lang="en-US" altLang="ja-JP" sz="1400" b="1" dirty="0" smtClean="0"/>
              <a:t>Detection of Weather &amp; Climate Extremes</a:t>
            </a:r>
            <a:endParaRPr lang="ja-JP" altLang="en-US" sz="1400" dirty="0"/>
          </a:p>
        </p:txBody>
      </p:sp>
      <p:sp>
        <p:nvSpPr>
          <p:cNvPr id="34" name="正方形/長方形 33"/>
          <p:cNvSpPr/>
          <p:nvPr/>
        </p:nvSpPr>
        <p:spPr>
          <a:xfrm>
            <a:off x="1078866" y="6098425"/>
            <a:ext cx="2037353" cy="584775"/>
          </a:xfrm>
          <a:prstGeom prst="rect">
            <a:avLst/>
          </a:prstGeom>
        </p:spPr>
        <p:txBody>
          <a:bodyPr wrap="none">
            <a:spAutoFit/>
          </a:bodyPr>
          <a:lstStyle/>
          <a:p>
            <a:r>
              <a:rPr lang="en-US" altLang="ja-JP" sz="1600" b="1" dirty="0" smtClean="0">
                <a:solidFill>
                  <a:schemeClr val="accent2">
                    <a:lumMod val="75000"/>
                  </a:schemeClr>
                </a:solidFill>
              </a:rPr>
              <a:t>Utilization/Evaluation</a:t>
            </a:r>
          </a:p>
          <a:p>
            <a:r>
              <a:rPr lang="en-US" altLang="ja-JP" sz="1600" b="1" dirty="0" smtClean="0">
                <a:solidFill>
                  <a:schemeClr val="accent2">
                    <a:lumMod val="75000"/>
                  </a:schemeClr>
                </a:solidFill>
              </a:rPr>
              <a:t> of Guidance</a:t>
            </a:r>
            <a:endParaRPr lang="ja-JP" altLang="en-US" sz="1600" dirty="0">
              <a:solidFill>
                <a:schemeClr val="accent2">
                  <a:lumMod val="75000"/>
                </a:schemeClr>
              </a:solidFill>
            </a:endParaRPr>
          </a:p>
        </p:txBody>
      </p:sp>
      <p:sp>
        <p:nvSpPr>
          <p:cNvPr id="11" name="片側の 2 つの角を切り取った四角形 10"/>
          <p:cNvSpPr/>
          <p:nvPr/>
        </p:nvSpPr>
        <p:spPr>
          <a:xfrm>
            <a:off x="4360906" y="5203972"/>
            <a:ext cx="881654" cy="593558"/>
          </a:xfrm>
          <a:prstGeom prst="snip2Same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rPr>
              <a:t>NMHSs</a:t>
            </a:r>
            <a:endParaRPr lang="ja-JP" altLang="en-US" sz="1400" b="1" dirty="0">
              <a:solidFill>
                <a:schemeClr val="tx1"/>
              </a:solidFill>
            </a:endParaRPr>
          </a:p>
        </p:txBody>
      </p:sp>
      <p:sp>
        <p:nvSpPr>
          <p:cNvPr id="24" name="フローチャート: 磁気ディスク 23"/>
          <p:cNvSpPr/>
          <p:nvPr/>
        </p:nvSpPr>
        <p:spPr>
          <a:xfrm>
            <a:off x="672085" y="3482742"/>
            <a:ext cx="1538533" cy="1113169"/>
          </a:xfrm>
          <a:prstGeom prst="flowChartMagneticDisk">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t>G</a:t>
            </a:r>
            <a:r>
              <a:rPr lang="en-US" altLang="ja-JP" sz="1400" dirty="0" smtClean="0"/>
              <a:t>round </a:t>
            </a:r>
            <a:r>
              <a:rPr lang="en-US" altLang="ja-JP" sz="1400" dirty="0"/>
              <a:t>S</a:t>
            </a:r>
            <a:r>
              <a:rPr lang="en-US" altLang="ja-JP" sz="1400" dirty="0" smtClean="0"/>
              <a:t>tation </a:t>
            </a:r>
            <a:r>
              <a:rPr lang="en-US" altLang="ja-JP" sz="1400" dirty="0"/>
              <a:t>M</a:t>
            </a:r>
            <a:r>
              <a:rPr lang="en-US" altLang="ja-JP" sz="1400" dirty="0" smtClean="0"/>
              <a:t>easurements</a:t>
            </a:r>
            <a:endParaRPr kumimoji="1" lang="ja-JP" altLang="en-US" sz="1400" dirty="0"/>
          </a:p>
        </p:txBody>
      </p:sp>
      <p:cxnSp>
        <p:nvCxnSpPr>
          <p:cNvPr id="25" name="直線矢印コネクタ 24"/>
          <p:cNvCxnSpPr/>
          <p:nvPr/>
        </p:nvCxnSpPr>
        <p:spPr>
          <a:xfrm flipV="1">
            <a:off x="2203684" y="4133516"/>
            <a:ext cx="878305" cy="23810"/>
          </a:xfrm>
          <a:prstGeom prst="straightConnector1">
            <a:avLst/>
          </a:prstGeom>
          <a:ln w="76200">
            <a:solidFill>
              <a:schemeClr val="tx1">
                <a:lumMod val="85000"/>
                <a:lumOff val="15000"/>
              </a:schemeClr>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14" name="正方形/長方形 13"/>
          <p:cNvSpPr/>
          <p:nvPr/>
        </p:nvSpPr>
        <p:spPr>
          <a:xfrm>
            <a:off x="4014651" y="4780412"/>
            <a:ext cx="5123924" cy="307777"/>
          </a:xfrm>
          <a:prstGeom prst="rect">
            <a:avLst/>
          </a:prstGeom>
        </p:spPr>
        <p:txBody>
          <a:bodyPr wrap="square">
            <a:spAutoFit/>
          </a:bodyPr>
          <a:lstStyle/>
          <a:p>
            <a:r>
              <a:rPr lang="en-US" altLang="ja-JP" sz="1400" b="1" dirty="0" smtClean="0"/>
              <a:t>Issuance of Guidance for Weather &amp; Climate Extremes Monitoring</a:t>
            </a:r>
            <a:endParaRPr lang="ja-JP" altLang="en-US" sz="1400" dirty="0"/>
          </a:p>
        </p:txBody>
      </p:sp>
      <p:sp>
        <p:nvSpPr>
          <p:cNvPr id="20" name="雲 19"/>
          <p:cNvSpPr/>
          <p:nvPr/>
        </p:nvSpPr>
        <p:spPr>
          <a:xfrm>
            <a:off x="4669528" y="5183730"/>
            <a:ext cx="2838696" cy="1424849"/>
          </a:xfrm>
          <a:prstGeom prst="cloud">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400" dirty="0" smtClean="0"/>
              <a:t>pre-disaster risk assessment to post-disaster emergency response mapping. </a:t>
            </a:r>
            <a:endParaRPr lang="ja-JP" altLang="en-US" sz="1400" dirty="0"/>
          </a:p>
        </p:txBody>
      </p:sp>
      <p:sp>
        <p:nvSpPr>
          <p:cNvPr id="23" name="雲 22"/>
          <p:cNvSpPr/>
          <p:nvPr/>
        </p:nvSpPr>
        <p:spPr>
          <a:xfrm>
            <a:off x="93172" y="4583494"/>
            <a:ext cx="3592379" cy="133916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smtClean="0"/>
              <a:t>sharing of experiences in the application of satellite products for monitoring weather &amp; climate extremes initiation</a:t>
            </a:r>
            <a:endParaRPr kumimoji="1" lang="ja-JP" altLang="en-US" sz="1400" dirty="0"/>
          </a:p>
        </p:txBody>
      </p:sp>
      <p:pic>
        <p:nvPicPr>
          <p:cNvPr id="28" name="Picture 4" descr="H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8951" y="6088512"/>
            <a:ext cx="2584964" cy="62101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www.earthobservations.org/images/logos/geo_logo_only_2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108" y="5555875"/>
            <a:ext cx="712831" cy="475221"/>
          </a:xfrm>
          <a:prstGeom prst="rect">
            <a:avLst/>
          </a:prstGeom>
          <a:noFill/>
          <a:extLst>
            <a:ext uri="{909E8E84-426E-40dd-AFC4-6F175D3DCCD1}">
              <a14:hiddenFill xmlns:a14="http://schemas.microsoft.com/office/drawing/2010/main">
                <a:solidFill>
                  <a:srgbClr val="FFFFFF"/>
                </a:solidFill>
              </a14:hiddenFill>
            </a:ext>
          </a:extLst>
        </p:spPr>
      </p:pic>
      <p:sp>
        <p:nvSpPr>
          <p:cNvPr id="15" name="左右矢印 14"/>
          <p:cNvSpPr/>
          <p:nvPr/>
        </p:nvSpPr>
        <p:spPr>
          <a:xfrm>
            <a:off x="7265316" y="5792484"/>
            <a:ext cx="655261" cy="340060"/>
          </a:xfrm>
          <a:prstGeom prst="lef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4"/>
          <a:stretch>
            <a:fillRect/>
          </a:stretch>
        </p:blipFill>
        <p:spPr>
          <a:xfrm>
            <a:off x="7889035" y="3566907"/>
            <a:ext cx="1227761" cy="459420"/>
          </a:xfrm>
          <a:prstGeom prst="rect">
            <a:avLst/>
          </a:prstGeom>
        </p:spPr>
      </p:pic>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2108" y="4031199"/>
            <a:ext cx="978793" cy="532523"/>
          </a:xfrm>
          <a:prstGeom prst="rect">
            <a:avLst/>
          </a:prstGeom>
        </p:spPr>
      </p:pic>
      <p:sp>
        <p:nvSpPr>
          <p:cNvPr id="35" name="左右矢印 34"/>
          <p:cNvSpPr/>
          <p:nvPr/>
        </p:nvSpPr>
        <p:spPr>
          <a:xfrm>
            <a:off x="7484665" y="3957881"/>
            <a:ext cx="655261" cy="340060"/>
          </a:xfrm>
          <a:prstGeom prst="lef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Footer Placeholder 2"/>
          <p:cNvSpPr>
            <a:spLocks noGrp="1"/>
          </p:cNvSpPr>
          <p:nvPr>
            <p:ph type="ftr" sz="quarter" idx="11"/>
          </p:nvPr>
        </p:nvSpPr>
        <p:spPr/>
        <p:txBody>
          <a:bodyPr/>
          <a:lstStyle/>
          <a:p>
            <a:r>
              <a:rPr lang="en-US" smtClean="0"/>
              <a:t>IPET-SUP-5, 11-13 February 2019, Geneva</a:t>
            </a:r>
            <a:endParaRPr lang="en-US"/>
          </a:p>
        </p:txBody>
      </p:sp>
    </p:spTree>
    <p:extLst>
      <p:ext uri="{BB962C8B-B14F-4D97-AF65-F5344CB8AC3E}">
        <p14:creationId xmlns:p14="http://schemas.microsoft.com/office/powerpoint/2010/main" val="22196411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80615" y="-17788"/>
            <a:ext cx="7523479" cy="5962731"/>
          </a:xfrm>
          <a:prstGeom prst="rect">
            <a:avLst/>
          </a:prstGeom>
        </p:spPr>
      </p:pic>
      <p:sp>
        <p:nvSpPr>
          <p:cNvPr id="3" name="正方形/長方形 2"/>
          <p:cNvSpPr/>
          <p:nvPr/>
        </p:nvSpPr>
        <p:spPr>
          <a:xfrm>
            <a:off x="451736" y="5920802"/>
            <a:ext cx="8037845" cy="830997"/>
          </a:xfrm>
          <a:prstGeom prst="rect">
            <a:avLst/>
          </a:prstGeom>
        </p:spPr>
        <p:txBody>
          <a:bodyPr wrap="square">
            <a:spAutoFit/>
          </a:bodyPr>
          <a:lstStyle/>
          <a:p>
            <a:r>
              <a:rPr lang="en-US" altLang="ja-JP" sz="1600" dirty="0" smtClean="0"/>
              <a:t>The </a:t>
            </a:r>
            <a:r>
              <a:rPr lang="en-US" altLang="ja-JP" sz="1600" dirty="0"/>
              <a:t>GPCLRFs and the RCCs constitute integral components of WMO's </a:t>
            </a:r>
            <a:r>
              <a:rPr lang="en-US" altLang="ja-JP" sz="1600" dirty="0">
                <a:hlinkClick r:id="rId3"/>
              </a:rPr>
              <a:t>Global Data Processing and Forecasting System (GDPFS)</a:t>
            </a:r>
            <a:r>
              <a:rPr lang="en-US" altLang="ja-JP" sz="1600" dirty="0"/>
              <a:t> underpinning the generation of climate information products by the NMHSs.</a:t>
            </a:r>
          </a:p>
        </p:txBody>
      </p:sp>
      <p:pic>
        <p:nvPicPr>
          <p:cNvPr id="5" name="図 4"/>
          <p:cNvPicPr>
            <a:picLocks noChangeAspect="1"/>
          </p:cNvPicPr>
          <p:nvPr/>
        </p:nvPicPr>
        <p:blipFill>
          <a:blip r:embed="rId4"/>
          <a:stretch>
            <a:fillRect/>
          </a:stretch>
        </p:blipFill>
        <p:spPr>
          <a:xfrm>
            <a:off x="3540112" y="5286578"/>
            <a:ext cx="4643438" cy="628650"/>
          </a:xfrm>
          <a:prstGeom prst="rect">
            <a:avLst/>
          </a:prstGeom>
        </p:spPr>
      </p:pic>
      <p:sp>
        <p:nvSpPr>
          <p:cNvPr id="2" name="Oval 1"/>
          <p:cNvSpPr/>
          <p:nvPr/>
        </p:nvSpPr>
        <p:spPr>
          <a:xfrm>
            <a:off x="5617028" y="2088773"/>
            <a:ext cx="3126378" cy="3023158"/>
          </a:xfrm>
          <a:prstGeom prst="ellipse">
            <a:avLst/>
          </a:prstGeom>
          <a:noFill/>
          <a:ln w="5715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IPET-SUP-5, 11-13 February 2019, Geneva</a:t>
            </a:r>
            <a:endParaRPr lang="en-US"/>
          </a:p>
        </p:txBody>
      </p:sp>
      <p:sp>
        <p:nvSpPr>
          <p:cNvPr id="7" name="Oval 6"/>
          <p:cNvSpPr/>
          <p:nvPr/>
        </p:nvSpPr>
        <p:spPr>
          <a:xfrm>
            <a:off x="-1752798" y="2088769"/>
            <a:ext cx="3126378" cy="3023158"/>
          </a:xfrm>
          <a:prstGeom prst="ellipse">
            <a:avLst/>
          </a:prstGeom>
          <a:noFill/>
          <a:ln w="5715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984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CGMS-46, 3-8, Bangaluru, India</a:t>
            </a:r>
            <a:endParaRPr lang="en-US" dirty="0"/>
          </a:p>
        </p:txBody>
      </p:sp>
      <p:sp>
        <p:nvSpPr>
          <p:cNvPr id="5" name="Rectangle 4"/>
          <p:cNvSpPr/>
          <p:nvPr/>
        </p:nvSpPr>
        <p:spPr>
          <a:xfrm>
            <a:off x="714092" y="1001477"/>
            <a:ext cx="7811589" cy="1323439"/>
          </a:xfrm>
          <a:prstGeom prst="rect">
            <a:avLst/>
          </a:prstGeom>
        </p:spPr>
        <p:txBody>
          <a:bodyPr wrap="square">
            <a:spAutoFit/>
          </a:bodyPr>
          <a:lstStyle/>
          <a:p>
            <a:r>
              <a:rPr lang="en-US" sz="2000" b="1" dirty="0" smtClean="0"/>
              <a:t>WMO Secretariat requested the Coordination </a:t>
            </a:r>
            <a:r>
              <a:rPr lang="en-US" sz="2000" b="1" dirty="0"/>
              <a:t>Group for Meteorological Satellites (</a:t>
            </a:r>
            <a:r>
              <a:rPr lang="en-US" sz="2000" b="1" dirty="0" smtClean="0"/>
              <a:t>CGMS), in its 45</a:t>
            </a:r>
            <a:r>
              <a:rPr lang="en-US" sz="2000" b="1" baseline="30000" dirty="0" smtClean="0"/>
              <a:t>th</a:t>
            </a:r>
            <a:r>
              <a:rPr lang="en-US" sz="2000" b="1" dirty="0" smtClean="0"/>
              <a:t> meeting in June 2017 to support the SEMDP implementation with placing actions on CGMS members, the</a:t>
            </a:r>
            <a:r>
              <a:rPr lang="en-US" sz="2000" b="1" dirty="0"/>
              <a:t> </a:t>
            </a:r>
            <a:r>
              <a:rPr lang="en-US" sz="2000" b="1" dirty="0" smtClean="0"/>
              <a:t>IPWG </a:t>
            </a:r>
            <a:r>
              <a:rPr lang="en-US" sz="2000" b="1" dirty="0"/>
              <a:t>and the joint CEOS-CGMS WG </a:t>
            </a:r>
            <a:r>
              <a:rPr lang="en-US" sz="2000" b="1" dirty="0" smtClean="0"/>
              <a:t>Climate.  The </a:t>
            </a:r>
            <a:r>
              <a:rPr lang="en-US" sz="2000" b="1" dirty="0"/>
              <a:t>following actions were agreed</a:t>
            </a:r>
            <a:r>
              <a:rPr lang="en-US" sz="2000" b="1" dirty="0" smtClean="0"/>
              <a:t>.</a:t>
            </a:r>
          </a:p>
        </p:txBody>
      </p:sp>
      <p:sp>
        <p:nvSpPr>
          <p:cNvPr id="2" name="Rounded Rectangle 1"/>
          <p:cNvSpPr/>
          <p:nvPr/>
        </p:nvSpPr>
        <p:spPr>
          <a:xfrm>
            <a:off x="422354" y="261145"/>
            <a:ext cx="8395063" cy="6095206"/>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 </a:t>
            </a:r>
            <a:r>
              <a:rPr lang="en-US" b="1" dirty="0">
                <a:solidFill>
                  <a:schemeClr val="tx1"/>
                </a:solidFill>
              </a:rPr>
              <a:t>NOAA/NESDIS to support </a:t>
            </a:r>
            <a:r>
              <a:rPr lang="en-US" dirty="0">
                <a:solidFill>
                  <a:schemeClr val="tx1"/>
                </a:solidFill>
              </a:rPr>
              <a:t>the Space-based Monitoring of Weather and Climate Extremes project by providing satellite observations of heavy precipitation events, and land surface parameters for monitoring droughts. </a:t>
            </a:r>
            <a:r>
              <a:rPr lang="ja-JP" altLang="en-US" dirty="0" smtClean="0">
                <a:solidFill>
                  <a:schemeClr val="tx1"/>
                </a:solidFill>
              </a:rPr>
              <a:t> </a:t>
            </a:r>
            <a:r>
              <a:rPr lang="en-US" b="1" dirty="0" smtClean="0">
                <a:solidFill>
                  <a:srgbClr val="C00000"/>
                </a:solidFill>
              </a:rPr>
              <a:t>The </a:t>
            </a:r>
            <a:r>
              <a:rPr lang="en-US" b="1" dirty="0">
                <a:solidFill>
                  <a:srgbClr val="C00000"/>
                </a:solidFill>
              </a:rPr>
              <a:t>observations are required with a short latency of about one day</a:t>
            </a:r>
            <a:r>
              <a:rPr lang="en-US" dirty="0">
                <a:solidFill>
                  <a:schemeClr val="tx1"/>
                </a:solidFill>
              </a:rPr>
              <a:t>. </a:t>
            </a:r>
            <a:r>
              <a:rPr lang="en-US" dirty="0" smtClean="0">
                <a:solidFill>
                  <a:schemeClr val="tx1"/>
                </a:solidFill>
              </a:rPr>
              <a:t> Furthermore </a:t>
            </a:r>
            <a:r>
              <a:rPr lang="en-US" dirty="0">
                <a:solidFill>
                  <a:schemeClr val="tx1"/>
                </a:solidFill>
              </a:rPr>
              <a:t>the project requires the creation of climate reference data sets which will be used by the RCCs </a:t>
            </a:r>
            <a:r>
              <a:rPr lang="en-US" dirty="0" smtClean="0">
                <a:solidFill>
                  <a:schemeClr val="tx1"/>
                </a:solidFill>
              </a:rPr>
              <a:t>to classify </a:t>
            </a:r>
            <a:r>
              <a:rPr lang="en-US" dirty="0">
                <a:solidFill>
                  <a:schemeClr val="tx1"/>
                </a:solidFill>
              </a:rPr>
              <a:t>observations as extreme event or </a:t>
            </a:r>
            <a:r>
              <a:rPr lang="en-US" dirty="0" smtClean="0">
                <a:solidFill>
                  <a:schemeClr val="tx1"/>
                </a:solidFill>
              </a:rPr>
              <a:t>not. (</a:t>
            </a:r>
            <a:r>
              <a:rPr lang="en-US" dirty="0">
                <a:solidFill>
                  <a:schemeClr val="tx1"/>
                </a:solidFill>
              </a:rPr>
              <a:t>A45.05</a:t>
            </a:r>
            <a:r>
              <a:rPr lang="en-US" dirty="0" smtClean="0">
                <a:solidFill>
                  <a:schemeClr val="tx1"/>
                </a:solidFill>
              </a:rPr>
              <a:t>)</a:t>
            </a:r>
          </a:p>
          <a:p>
            <a:endParaRPr lang="en-US" dirty="0">
              <a:solidFill>
                <a:schemeClr val="tx1"/>
              </a:solidFill>
            </a:endParaRPr>
          </a:p>
          <a:p>
            <a:r>
              <a:rPr lang="en-US" dirty="0">
                <a:solidFill>
                  <a:schemeClr val="tx1"/>
                </a:solidFill>
              </a:rPr>
              <a:t>- </a:t>
            </a:r>
            <a:r>
              <a:rPr lang="en-US" b="1" dirty="0">
                <a:solidFill>
                  <a:schemeClr val="tx1"/>
                </a:solidFill>
              </a:rPr>
              <a:t>JAXA to support </a:t>
            </a:r>
            <a:r>
              <a:rPr lang="en-US" dirty="0">
                <a:solidFill>
                  <a:schemeClr val="tx1"/>
                </a:solidFill>
              </a:rPr>
              <a:t>the Space-based Monitoring of Weather and Climate</a:t>
            </a:r>
          </a:p>
          <a:p>
            <a:r>
              <a:rPr lang="en-US" dirty="0">
                <a:solidFill>
                  <a:schemeClr val="tx1"/>
                </a:solidFill>
              </a:rPr>
              <a:t>Extremes project by providing a short term (from 5-day up to monthly) climate normal from </a:t>
            </a:r>
            <a:r>
              <a:rPr lang="en-US" dirty="0" err="1">
                <a:solidFill>
                  <a:schemeClr val="tx1"/>
                </a:solidFill>
              </a:rPr>
              <a:t>GSMaP</a:t>
            </a:r>
            <a:r>
              <a:rPr lang="en-US" dirty="0">
                <a:solidFill>
                  <a:schemeClr val="tx1"/>
                </a:solidFill>
              </a:rPr>
              <a:t> data archives as a reference precipitation data set for the initial SEMDP areas, i.e. East Asia and Western Pacific regions. JAXA is also requested to set-up the on-line environment to provide </a:t>
            </a:r>
            <a:r>
              <a:rPr lang="en-US" dirty="0" err="1">
                <a:solidFill>
                  <a:schemeClr val="tx1"/>
                </a:solidFill>
              </a:rPr>
              <a:t>GSMaP</a:t>
            </a:r>
            <a:r>
              <a:rPr lang="en-US" dirty="0">
                <a:solidFill>
                  <a:schemeClr val="tx1"/>
                </a:solidFill>
              </a:rPr>
              <a:t> data with short latency to be utilized in the SEMDP. (</a:t>
            </a:r>
            <a:r>
              <a:rPr lang="en-US" dirty="0" smtClean="0">
                <a:solidFill>
                  <a:schemeClr val="tx1"/>
                </a:solidFill>
              </a:rPr>
              <a:t>A45.06)</a:t>
            </a:r>
            <a:endParaRPr lang="en-US" dirty="0">
              <a:solidFill>
                <a:schemeClr val="tx1"/>
              </a:solidFill>
            </a:endParaRPr>
          </a:p>
          <a:p>
            <a:endParaRPr lang="en-US" dirty="0">
              <a:solidFill>
                <a:schemeClr val="tx1"/>
              </a:solidFill>
            </a:endParaRPr>
          </a:p>
          <a:p>
            <a:r>
              <a:rPr lang="en-US" dirty="0">
                <a:solidFill>
                  <a:schemeClr val="tx1"/>
                </a:solidFill>
              </a:rPr>
              <a:t>- </a:t>
            </a:r>
            <a:r>
              <a:rPr lang="en-US" b="1" dirty="0">
                <a:solidFill>
                  <a:schemeClr val="tx1"/>
                </a:solidFill>
              </a:rPr>
              <a:t>IPWG co-chairs and rapporteur to provide</a:t>
            </a:r>
            <a:r>
              <a:rPr lang="en-US" dirty="0">
                <a:solidFill>
                  <a:schemeClr val="tx1"/>
                </a:solidFill>
              </a:rPr>
              <a:t> guidance on the estimation of</a:t>
            </a:r>
          </a:p>
          <a:p>
            <a:r>
              <a:rPr lang="en-US" dirty="0">
                <a:solidFill>
                  <a:schemeClr val="tx1"/>
                </a:solidFill>
              </a:rPr>
              <a:t>uncertainties and representativeness of the short-latency precipitation products</a:t>
            </a:r>
          </a:p>
          <a:p>
            <a:r>
              <a:rPr lang="en-US" dirty="0">
                <a:solidFill>
                  <a:schemeClr val="tx1"/>
                </a:solidFill>
              </a:rPr>
              <a:t>related to the Space-based Monitoring of Weather and Climate Extremes project</a:t>
            </a:r>
            <a:r>
              <a:rPr lang="en-US" dirty="0" smtClean="0">
                <a:solidFill>
                  <a:schemeClr val="tx1"/>
                </a:solidFill>
              </a:rPr>
              <a:t>. (A45.07)</a:t>
            </a:r>
          </a:p>
          <a:p>
            <a:endParaRPr lang="en-US" dirty="0">
              <a:solidFill>
                <a:schemeClr val="tx1"/>
              </a:solidFill>
            </a:endParaRPr>
          </a:p>
          <a:p>
            <a:r>
              <a:rPr lang="en-US" dirty="0">
                <a:solidFill>
                  <a:srgbClr val="C00000"/>
                </a:solidFill>
              </a:rPr>
              <a:t>- </a:t>
            </a:r>
            <a:r>
              <a:rPr lang="en-US" b="1" dirty="0">
                <a:solidFill>
                  <a:srgbClr val="C00000"/>
                </a:solidFill>
              </a:rPr>
              <a:t>CEOS/CGMS Working Group on Climate to provide </a:t>
            </a:r>
            <a:r>
              <a:rPr lang="en-US" dirty="0">
                <a:solidFill>
                  <a:srgbClr val="C00000"/>
                </a:solidFill>
              </a:rPr>
              <a:t>feedback on the proposed</a:t>
            </a:r>
          </a:p>
          <a:p>
            <a:r>
              <a:rPr lang="en-US" dirty="0">
                <a:solidFill>
                  <a:srgbClr val="C00000"/>
                </a:solidFill>
              </a:rPr>
              <a:t>definition for ICDR</a:t>
            </a:r>
            <a:r>
              <a:rPr lang="en-US" dirty="0" smtClean="0">
                <a:solidFill>
                  <a:srgbClr val="C00000"/>
                </a:solidFill>
              </a:rPr>
              <a:t>. (A45.08)</a:t>
            </a:r>
            <a:endParaRPr lang="en-US" dirty="0">
              <a:solidFill>
                <a:srgbClr val="C00000"/>
              </a:solidFill>
            </a:endParaRPr>
          </a:p>
        </p:txBody>
      </p:sp>
    </p:spTree>
    <p:extLst>
      <p:ext uri="{BB962C8B-B14F-4D97-AF65-F5344CB8AC3E}">
        <p14:creationId xmlns:p14="http://schemas.microsoft.com/office/powerpoint/2010/main" val="1107071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lang="en-US" smtClean="0"/>
              <a:t>IPET-SUP-5, 11-13 February 2019, Geneva</a:t>
            </a:r>
            <a:endParaRPr lang="en-US"/>
          </a:p>
        </p:txBody>
      </p:sp>
      <p:graphicFrame>
        <p:nvGraphicFramePr>
          <p:cNvPr id="6" name="表 5"/>
          <p:cNvGraphicFramePr>
            <a:graphicFrameLocks noGrp="1"/>
          </p:cNvGraphicFramePr>
          <p:nvPr>
            <p:extLst>
              <p:ext uri="{D42A27DB-BD31-4B8C-83A1-F6EECF244321}">
                <p14:modId xmlns:p14="http://schemas.microsoft.com/office/powerpoint/2010/main" val="3594980262"/>
              </p:ext>
            </p:extLst>
          </p:nvPr>
        </p:nvGraphicFramePr>
        <p:xfrm>
          <a:off x="266091" y="671283"/>
          <a:ext cx="8623909" cy="4940907"/>
        </p:xfrm>
        <a:graphic>
          <a:graphicData uri="http://schemas.openxmlformats.org/drawingml/2006/table">
            <a:tbl>
              <a:tblPr firstRow="1" bandRow="1">
                <a:tableStyleId>{5C22544A-7EE6-4342-B048-85BDC9FD1C3A}</a:tableStyleId>
              </a:tblPr>
              <a:tblGrid>
                <a:gridCol w="1076480"/>
                <a:gridCol w="1342572"/>
                <a:gridCol w="6204857"/>
              </a:tblGrid>
              <a:tr h="368907">
                <a:tc>
                  <a:txBody>
                    <a:bodyPr/>
                    <a:lstStyle/>
                    <a:p>
                      <a:pPr algn="ctr"/>
                      <a:r>
                        <a:rPr lang="en-GB" altLang="ja-JP" sz="1800" b="1" kern="1200" dirty="0" smtClean="0">
                          <a:solidFill>
                            <a:schemeClr val="lt1"/>
                          </a:solidFill>
                          <a:effectLst/>
                          <a:latin typeface="+mn-lt"/>
                          <a:ea typeface="+mn-ea"/>
                          <a:cs typeface="+mn-cs"/>
                        </a:rPr>
                        <a:t>Product</a:t>
                      </a:r>
                      <a:r>
                        <a:rPr lang="ja-JP" altLang="ja-JP" dirty="0" smtClean="0">
                          <a:effectLst/>
                        </a:rPr>
                        <a:t> </a:t>
                      </a:r>
                      <a:endParaRPr kumimoji="1" lang="ja-JP" altLang="en-US" dirty="0"/>
                    </a:p>
                  </a:txBody>
                  <a:tcPr/>
                </a:tc>
                <a:tc>
                  <a:txBody>
                    <a:bodyPr/>
                    <a:lstStyle/>
                    <a:p>
                      <a:pPr algn="ctr"/>
                      <a:r>
                        <a:rPr lang="en-GB" altLang="ja-JP" sz="1800" b="1" kern="1200" dirty="0" smtClean="0">
                          <a:solidFill>
                            <a:schemeClr val="lt1"/>
                          </a:solidFill>
                          <a:effectLst/>
                          <a:latin typeface="+mn-lt"/>
                          <a:ea typeface="+mn-ea"/>
                          <a:cs typeface="+mn-cs"/>
                        </a:rPr>
                        <a:t>Provider</a:t>
                      </a:r>
                      <a:r>
                        <a:rPr lang="ja-JP" altLang="ja-JP" dirty="0" smtClean="0">
                          <a:effectLst/>
                        </a:rPr>
                        <a:t> </a:t>
                      </a:r>
                      <a:endParaRPr kumimoji="1" lang="ja-JP" altLang="en-US" dirty="0"/>
                    </a:p>
                  </a:txBody>
                  <a:tcPr/>
                </a:tc>
                <a:tc>
                  <a:txBody>
                    <a:bodyPr/>
                    <a:lstStyle/>
                    <a:p>
                      <a:pPr algn="ctr"/>
                      <a:r>
                        <a:rPr lang="en-GB" altLang="ja-JP" sz="1800" b="1" kern="1200" dirty="0" smtClean="0">
                          <a:solidFill>
                            <a:schemeClr val="lt1"/>
                          </a:solidFill>
                          <a:effectLst/>
                          <a:latin typeface="+mn-lt"/>
                          <a:ea typeface="+mn-ea"/>
                          <a:cs typeface="+mn-cs"/>
                        </a:rPr>
                        <a:t>Geophysical Parameter</a:t>
                      </a:r>
                      <a:r>
                        <a:rPr lang="ja-JP" altLang="ja-JP" dirty="0" smtClean="0">
                          <a:effectLst/>
                        </a:rPr>
                        <a:t> </a:t>
                      </a:r>
                      <a:endParaRPr kumimoji="1" lang="ja-JP" altLang="en-US" dirty="0"/>
                    </a:p>
                  </a:txBody>
                  <a:tcPr/>
                </a:tc>
              </a:tr>
              <a:tr h="1332492">
                <a:tc>
                  <a:txBody>
                    <a:bodyPr/>
                    <a:lstStyle/>
                    <a:p>
                      <a:r>
                        <a:rPr lang="en-GB" altLang="ja-JP" sz="1800" kern="1200" dirty="0" err="1" smtClean="0">
                          <a:solidFill>
                            <a:schemeClr val="dk1"/>
                          </a:solidFill>
                          <a:effectLst/>
                          <a:latin typeface="+mn-lt"/>
                          <a:ea typeface="+mn-ea"/>
                          <a:cs typeface="+mn-cs"/>
                        </a:rPr>
                        <a:t>GSMaP</a:t>
                      </a:r>
                      <a:endParaRPr kumimoji="1" lang="ja-JP" altLang="en-US" dirty="0"/>
                    </a:p>
                  </a:txBody>
                  <a:tcPr/>
                </a:tc>
                <a:tc>
                  <a:txBody>
                    <a:bodyPr/>
                    <a:lstStyle/>
                    <a:p>
                      <a:r>
                        <a:rPr lang="en-GB" altLang="ja-JP" sz="1800" kern="1200" dirty="0" smtClean="0">
                          <a:solidFill>
                            <a:schemeClr val="dk1"/>
                          </a:solidFill>
                          <a:effectLst/>
                          <a:latin typeface="+mn-lt"/>
                          <a:ea typeface="+mn-ea"/>
                          <a:cs typeface="+mn-cs"/>
                        </a:rPr>
                        <a:t>JAXA/EORC</a:t>
                      </a:r>
                      <a:r>
                        <a:rPr lang="ja-JP" altLang="ja-JP" dirty="0" smtClean="0">
                          <a:effectLst/>
                        </a:rPr>
                        <a:t> </a:t>
                      </a:r>
                      <a:endParaRPr kumimoji="1" lang="ja-JP" altLang="en-US" dirty="0"/>
                    </a:p>
                  </a:txBody>
                  <a:tcPr/>
                </a:tc>
                <a:tc>
                  <a:txBody>
                    <a:bodyPr/>
                    <a:lstStyle/>
                    <a:p>
                      <a:r>
                        <a:rPr lang="en-GB" altLang="ja-JP" sz="1800" kern="1200" dirty="0" smtClean="0">
                          <a:solidFill>
                            <a:schemeClr val="dk1"/>
                          </a:solidFill>
                          <a:effectLst/>
                          <a:latin typeface="+mn-lt"/>
                          <a:ea typeface="+mn-ea"/>
                          <a:cs typeface="+mn-cs"/>
                        </a:rPr>
                        <a:t>- Satellite(s): GPM-Core, GCOM-W1, NOAA series, </a:t>
                      </a:r>
                      <a:r>
                        <a:rPr lang="en-GB" altLang="ja-JP" sz="1800" kern="1200" dirty="0" err="1" smtClean="0">
                          <a:solidFill>
                            <a:schemeClr val="dk1"/>
                          </a:solidFill>
                          <a:effectLst/>
                          <a:latin typeface="+mn-lt"/>
                          <a:ea typeface="+mn-ea"/>
                          <a:cs typeface="+mn-cs"/>
                        </a:rPr>
                        <a:t>MetOp</a:t>
                      </a:r>
                      <a:r>
                        <a:rPr lang="en-GB" altLang="ja-JP" sz="1800" kern="1200" dirty="0" smtClean="0">
                          <a:solidFill>
                            <a:schemeClr val="dk1"/>
                          </a:solidFill>
                          <a:effectLst/>
                          <a:latin typeface="+mn-lt"/>
                          <a:ea typeface="+mn-ea"/>
                          <a:cs typeface="+mn-cs"/>
                        </a:rPr>
                        <a:t> series, TRMM, Aqua, </a:t>
                      </a:r>
                      <a:r>
                        <a:rPr lang="en-GB" altLang="ja-JP" sz="1800" b="0" kern="1200" dirty="0" smtClean="0">
                          <a:solidFill>
                            <a:schemeClr val="dk1"/>
                          </a:solidFill>
                          <a:effectLst/>
                          <a:latin typeface="+mn-lt"/>
                          <a:ea typeface="+mn-ea"/>
                          <a:cs typeface="+mn-cs"/>
                        </a:rPr>
                        <a:t>DMSP series</a:t>
                      </a:r>
                      <a:r>
                        <a:rPr lang="en-GB" altLang="ja-JP" sz="1800" b="1" kern="1200" dirty="0" smtClean="0">
                          <a:solidFill>
                            <a:schemeClr val="dk1"/>
                          </a:solidFill>
                          <a:effectLst/>
                          <a:latin typeface="+mn-lt"/>
                          <a:ea typeface="+mn-ea"/>
                          <a:cs typeface="+mn-cs"/>
                        </a:rPr>
                        <a:t>, </a:t>
                      </a:r>
                      <a:r>
                        <a:rPr lang="en-GB" altLang="ja-JP" sz="1800" kern="1200" dirty="0" smtClean="0">
                          <a:solidFill>
                            <a:schemeClr val="dk1"/>
                          </a:solidFill>
                          <a:effectLst/>
                          <a:latin typeface="+mn-lt"/>
                          <a:ea typeface="+mn-ea"/>
                          <a:cs typeface="+mn-cs"/>
                        </a:rPr>
                        <a:t>Geo-meteorological satellite</a:t>
                      </a:r>
                      <a:endParaRPr lang="ja-JP" altLang="ja-JP" sz="18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altLang="ja-JP" sz="1800" kern="1200" dirty="0" smtClean="0">
                          <a:solidFill>
                            <a:schemeClr val="dk1"/>
                          </a:solidFill>
                          <a:effectLst/>
                          <a:latin typeface="+mn-lt"/>
                          <a:ea typeface="+mn-ea"/>
                          <a:cs typeface="+mn-cs"/>
                        </a:rPr>
                        <a:t>- Spatial Coverage: </a:t>
                      </a:r>
                      <a:r>
                        <a:rPr lang="en-US" altLang="ja-JP" sz="1800" kern="1200" dirty="0" smtClean="0">
                          <a:solidFill>
                            <a:schemeClr val="dk1"/>
                          </a:solidFill>
                          <a:effectLst/>
                          <a:latin typeface="+mn-lt"/>
                          <a:ea typeface="+mn-ea"/>
                          <a:cs typeface="+mn-cs"/>
                        </a:rPr>
                        <a:t>45</a:t>
                      </a:r>
                      <a:r>
                        <a:rPr lang="en-GB" altLang="ja-JP" sz="1800" kern="1200" baseline="30000" dirty="0" smtClean="0">
                          <a:solidFill>
                            <a:schemeClr val="dk1"/>
                          </a:solidFill>
                          <a:effectLst/>
                          <a:latin typeface="+mn-lt"/>
                          <a:ea typeface="+mn-ea"/>
                          <a:cs typeface="+mn-cs"/>
                        </a:rPr>
                        <a:t>o</a:t>
                      </a:r>
                      <a:r>
                        <a:rPr lang="en-GB" altLang="ja-JP" sz="1800" kern="1200" dirty="0" smtClean="0">
                          <a:solidFill>
                            <a:schemeClr val="dk1"/>
                          </a:solidFill>
                          <a:effectLst/>
                          <a:latin typeface="+mn-lt"/>
                          <a:ea typeface="+mn-ea"/>
                          <a:cs typeface="+mn-cs"/>
                        </a:rPr>
                        <a:t>S-40</a:t>
                      </a:r>
                      <a:r>
                        <a:rPr lang="en-GB" altLang="ja-JP" sz="1800" kern="1200" baseline="30000" dirty="0" smtClean="0">
                          <a:solidFill>
                            <a:schemeClr val="dk1"/>
                          </a:solidFill>
                          <a:effectLst/>
                          <a:latin typeface="+mn-lt"/>
                          <a:ea typeface="+mn-ea"/>
                          <a:cs typeface="+mn-cs"/>
                        </a:rPr>
                        <a:t>o</a:t>
                      </a:r>
                      <a:r>
                        <a:rPr lang="en-GB" altLang="ja-JP" sz="1800" kern="1200" dirty="0" smtClean="0">
                          <a:solidFill>
                            <a:schemeClr val="dk1"/>
                          </a:solidFill>
                          <a:effectLst/>
                          <a:latin typeface="+mn-lt"/>
                          <a:ea typeface="+mn-ea"/>
                          <a:cs typeface="+mn-cs"/>
                        </a:rPr>
                        <a:t>N/90</a:t>
                      </a:r>
                      <a:r>
                        <a:rPr lang="en-GB" altLang="ja-JP" sz="1800" kern="1200" baseline="30000" dirty="0" smtClean="0">
                          <a:solidFill>
                            <a:schemeClr val="dk1"/>
                          </a:solidFill>
                          <a:effectLst/>
                          <a:latin typeface="+mn-lt"/>
                          <a:ea typeface="+mn-ea"/>
                          <a:cs typeface="+mn-cs"/>
                        </a:rPr>
                        <a:t>o</a:t>
                      </a:r>
                      <a:r>
                        <a:rPr lang="en-GB" altLang="ja-JP" sz="1800" kern="1200" baseline="0" dirty="0" smtClean="0">
                          <a:solidFill>
                            <a:schemeClr val="dk1"/>
                          </a:solidFill>
                          <a:effectLst/>
                          <a:latin typeface="+mn-lt"/>
                          <a:ea typeface="+mn-ea"/>
                          <a:cs typeface="+mn-cs"/>
                        </a:rPr>
                        <a:t>E</a:t>
                      </a:r>
                      <a:r>
                        <a:rPr lang="en-GB" altLang="ja-JP" sz="1800" kern="1200" dirty="0" smtClean="0">
                          <a:solidFill>
                            <a:schemeClr val="dk1"/>
                          </a:solidFill>
                          <a:effectLst/>
                          <a:latin typeface="+mn-lt"/>
                          <a:ea typeface="+mn-ea"/>
                          <a:cs typeface="+mn-cs"/>
                        </a:rPr>
                        <a:t>-160</a:t>
                      </a:r>
                      <a:r>
                        <a:rPr lang="en-GB" altLang="ja-JP" sz="1800" kern="1200" baseline="30000" dirty="0" smtClean="0">
                          <a:solidFill>
                            <a:schemeClr val="dk1"/>
                          </a:solidFill>
                          <a:effectLst/>
                          <a:latin typeface="+mn-lt"/>
                          <a:ea typeface="+mn-ea"/>
                          <a:cs typeface="+mn-cs"/>
                        </a:rPr>
                        <a:t>o</a:t>
                      </a:r>
                      <a:r>
                        <a:rPr lang="en-GB" altLang="ja-JP" sz="1800" kern="1200" baseline="0" dirty="0" smtClean="0">
                          <a:solidFill>
                            <a:schemeClr val="dk1"/>
                          </a:solidFill>
                          <a:effectLst/>
                          <a:latin typeface="+mn-lt"/>
                          <a:ea typeface="+mn-ea"/>
                          <a:cs typeface="+mn-cs"/>
                        </a:rPr>
                        <a:t>W</a:t>
                      </a:r>
                      <a:endParaRPr lang="ja-JP" altLang="ja-JP" sz="1800" kern="1200" dirty="0" smtClean="0">
                        <a:solidFill>
                          <a:schemeClr val="dk1"/>
                        </a:solidFill>
                        <a:effectLst/>
                        <a:latin typeface="+mn-lt"/>
                        <a:ea typeface="+mn-ea"/>
                        <a:cs typeface="+mn-cs"/>
                      </a:endParaRPr>
                    </a:p>
                    <a:p>
                      <a:r>
                        <a:rPr lang="en-GB" altLang="ja-JP" sz="1800" kern="1200" dirty="0" smtClean="0">
                          <a:solidFill>
                            <a:schemeClr val="dk1"/>
                          </a:solidFill>
                          <a:effectLst/>
                          <a:latin typeface="+mn-lt"/>
                          <a:ea typeface="+mn-ea"/>
                          <a:cs typeface="+mn-cs"/>
                        </a:rPr>
                        <a:t>- Spatial Resolution: 0.1 X 0.1 degree grid box</a:t>
                      </a:r>
                      <a:endParaRPr lang="ja-JP" altLang="ja-JP" sz="1800" kern="1200" dirty="0" smtClean="0">
                        <a:solidFill>
                          <a:schemeClr val="dk1"/>
                        </a:solidFill>
                        <a:effectLst/>
                        <a:latin typeface="+mn-lt"/>
                        <a:ea typeface="+mn-ea"/>
                        <a:cs typeface="+mn-cs"/>
                      </a:endParaRPr>
                    </a:p>
                    <a:p>
                      <a:r>
                        <a:rPr lang="en-GB" altLang="ja-JP" sz="1800" kern="1200" dirty="0" smtClean="0">
                          <a:solidFill>
                            <a:schemeClr val="dk1"/>
                          </a:solidFill>
                          <a:effectLst/>
                          <a:latin typeface="+mn-lt"/>
                          <a:ea typeface="+mn-ea"/>
                          <a:cs typeface="+mn-cs"/>
                        </a:rPr>
                        <a:t>- Temporal Resolution: </a:t>
                      </a:r>
                      <a:r>
                        <a:rPr lang="en-GB" altLang="ja-JP" sz="1800" b="1" kern="1200" dirty="0" smtClean="0">
                          <a:solidFill>
                            <a:schemeClr val="dk1"/>
                          </a:solidFill>
                          <a:effectLst/>
                          <a:latin typeface="+mn-lt"/>
                          <a:ea typeface="+mn-ea"/>
                          <a:cs typeface="+mn-cs"/>
                        </a:rPr>
                        <a:t>1 hour</a:t>
                      </a:r>
                      <a:endParaRPr lang="ja-JP" altLang="ja-JP" sz="1800" b="1" kern="1200" dirty="0" smtClean="0">
                        <a:solidFill>
                          <a:schemeClr val="dk1"/>
                        </a:solidFill>
                        <a:effectLst/>
                        <a:latin typeface="+mn-lt"/>
                        <a:ea typeface="+mn-ea"/>
                        <a:cs typeface="+mn-cs"/>
                      </a:endParaRPr>
                    </a:p>
                    <a:p>
                      <a:r>
                        <a:rPr lang="en-GB" altLang="ja-JP" sz="1800" kern="1200" dirty="0" smtClean="0">
                          <a:solidFill>
                            <a:schemeClr val="dk1"/>
                          </a:solidFill>
                          <a:effectLst/>
                          <a:latin typeface="+mn-lt"/>
                          <a:ea typeface="+mn-ea"/>
                          <a:cs typeface="+mn-cs"/>
                        </a:rPr>
                        <a:t>- Data Archiving Period: </a:t>
                      </a:r>
                      <a:r>
                        <a:rPr lang="en-GB" altLang="ja-JP" sz="1800" b="1" kern="1200" dirty="0" smtClean="0">
                          <a:solidFill>
                            <a:schemeClr val="dk1"/>
                          </a:solidFill>
                          <a:effectLst/>
                          <a:latin typeface="+mn-lt"/>
                          <a:ea typeface="+mn-ea"/>
                          <a:cs typeface="+mn-cs"/>
                        </a:rPr>
                        <a:t>1 March 2000 to the present</a:t>
                      </a:r>
                      <a:endParaRPr lang="ja-JP" altLang="ja-JP" sz="1800" b="1" kern="1200" dirty="0" smtClean="0">
                        <a:solidFill>
                          <a:schemeClr val="dk1"/>
                        </a:solidFill>
                        <a:effectLst/>
                        <a:latin typeface="+mn-lt"/>
                        <a:ea typeface="+mn-ea"/>
                        <a:cs typeface="+mn-cs"/>
                      </a:endParaRPr>
                    </a:p>
                    <a:p>
                      <a:pPr marL="0" indent="0">
                        <a:buFontTx/>
                        <a:buNone/>
                      </a:pPr>
                      <a:r>
                        <a:rPr lang="en-GB" altLang="ja-JP" sz="1800" kern="1200" dirty="0" smtClean="0">
                          <a:solidFill>
                            <a:schemeClr val="dk1"/>
                          </a:solidFill>
                          <a:effectLst/>
                          <a:latin typeface="+mn-lt"/>
                          <a:ea typeface="+mn-ea"/>
                          <a:cs typeface="+mn-cs"/>
                        </a:rPr>
                        <a:t>- Data Latency: </a:t>
                      </a:r>
                      <a:r>
                        <a:rPr lang="en-GB" altLang="ja-JP" sz="1800" b="1" kern="1200" dirty="0" smtClean="0">
                          <a:solidFill>
                            <a:schemeClr val="dk1"/>
                          </a:solidFill>
                          <a:effectLst/>
                          <a:latin typeface="+mn-lt"/>
                          <a:ea typeface="+mn-ea"/>
                          <a:cs typeface="+mn-cs"/>
                        </a:rPr>
                        <a:t>2</a:t>
                      </a:r>
                      <a:r>
                        <a:rPr lang="en-US" altLang="ja-JP" sz="1800" b="1" kern="1200" dirty="0" smtClean="0">
                          <a:solidFill>
                            <a:schemeClr val="dk1"/>
                          </a:solidFill>
                          <a:effectLst/>
                          <a:latin typeface="+mn-lt"/>
                          <a:ea typeface="+mn-ea"/>
                          <a:cs typeface="+mn-cs"/>
                        </a:rPr>
                        <a:t>-3</a:t>
                      </a:r>
                      <a:r>
                        <a:rPr lang="en-GB" altLang="ja-JP" sz="1800" b="1" kern="1200" dirty="0" smtClean="0">
                          <a:solidFill>
                            <a:schemeClr val="dk1"/>
                          </a:solidFill>
                          <a:effectLst/>
                          <a:latin typeface="+mn-lt"/>
                          <a:ea typeface="+mn-ea"/>
                          <a:cs typeface="+mn-cs"/>
                        </a:rPr>
                        <a:t> hours</a:t>
                      </a:r>
                      <a:endParaRPr lang="ja-JP" altLang="ja-JP" sz="1800" b="1" kern="1200" dirty="0" smtClean="0">
                        <a:solidFill>
                          <a:schemeClr val="dk1"/>
                        </a:solidFill>
                        <a:effectLst/>
                        <a:latin typeface="+mn-lt"/>
                        <a:ea typeface="+mn-ea"/>
                        <a:cs typeface="+mn-cs"/>
                      </a:endParaRPr>
                    </a:p>
                    <a:p>
                      <a:pPr marL="0" indent="0">
                        <a:buFontTx/>
                        <a:buNone/>
                      </a:pPr>
                      <a:r>
                        <a:rPr lang="en-GB" altLang="ja-JP" sz="1800" kern="1200" dirty="0" smtClean="0">
                          <a:solidFill>
                            <a:schemeClr val="dk1"/>
                          </a:solidFill>
                          <a:effectLst/>
                          <a:latin typeface="+mn-lt"/>
                          <a:ea typeface="+mn-ea"/>
                          <a:cs typeface="+mn-cs"/>
                        </a:rPr>
                        <a:t>- Data Format: plain binary format, </a:t>
                      </a:r>
                      <a:r>
                        <a:rPr lang="en-GB" altLang="ja-JP" sz="1800" kern="1200" dirty="0" err="1" smtClean="0">
                          <a:solidFill>
                            <a:schemeClr val="dk1"/>
                          </a:solidFill>
                          <a:effectLst/>
                          <a:latin typeface="+mn-lt"/>
                          <a:ea typeface="+mn-ea"/>
                          <a:cs typeface="+mn-cs"/>
                        </a:rPr>
                        <a:t>NetCDF</a:t>
                      </a:r>
                      <a:endParaRPr lang="ja-JP" altLang="ja-JP" sz="1800" kern="1200" dirty="0" smtClean="0">
                        <a:solidFill>
                          <a:schemeClr val="dk1"/>
                        </a:solidFill>
                        <a:effectLst/>
                        <a:latin typeface="+mn-lt"/>
                        <a:ea typeface="+mn-ea"/>
                        <a:cs typeface="+mn-cs"/>
                      </a:endParaRPr>
                    </a:p>
                  </a:txBody>
                  <a:tcPr/>
                </a:tc>
              </a:tr>
              <a:tr h="1332492">
                <a:tc>
                  <a:txBody>
                    <a:bodyPr/>
                    <a:lstStyle/>
                    <a:p>
                      <a:r>
                        <a:rPr lang="en-US" altLang="ja-JP" dirty="0" smtClean="0">
                          <a:effectLst/>
                        </a:rPr>
                        <a:t>CMORPH</a:t>
                      </a:r>
                      <a:endParaRPr kumimoji="1" lang="ja-JP" altLang="en-US" dirty="0"/>
                    </a:p>
                  </a:txBody>
                  <a:tcPr/>
                </a:tc>
                <a:tc>
                  <a:txBody>
                    <a:bodyPr/>
                    <a:lstStyle/>
                    <a:p>
                      <a:r>
                        <a:rPr lang="en-GB" altLang="ja-JP" sz="1800" kern="1200" dirty="0" smtClean="0">
                          <a:solidFill>
                            <a:schemeClr val="dk1"/>
                          </a:solidFill>
                          <a:effectLst/>
                          <a:latin typeface="+mn-lt"/>
                          <a:ea typeface="+mn-ea"/>
                          <a:cs typeface="+mn-cs"/>
                        </a:rPr>
                        <a:t>NOAA/NWS/CPC</a:t>
                      </a:r>
                      <a:r>
                        <a:rPr lang="ja-JP" altLang="ja-JP" dirty="0" smtClean="0">
                          <a:effectLst/>
                        </a:rPr>
                        <a:t>  </a:t>
                      </a:r>
                      <a:endParaRPr kumimoji="1" lang="ja-JP" altLang="en-US" dirty="0"/>
                    </a:p>
                  </a:txBody>
                  <a:tcPr/>
                </a:tc>
                <a:tc>
                  <a:txBody>
                    <a:bodyPr/>
                    <a:lstStyle/>
                    <a:p>
                      <a:pPr marL="0" indent="0">
                        <a:buFontTx/>
                        <a:buNone/>
                      </a:pPr>
                      <a:r>
                        <a:rPr lang="en-GB" altLang="ja-JP" sz="1800" kern="1200" dirty="0" smtClean="0">
                          <a:solidFill>
                            <a:schemeClr val="dk1"/>
                          </a:solidFill>
                          <a:effectLst/>
                          <a:latin typeface="+mn-lt"/>
                          <a:ea typeface="+mn-ea"/>
                          <a:cs typeface="+mn-cs"/>
                        </a:rPr>
                        <a:t>- Satellite(s): GPM-Core, GCOM-W1, NOAA series, </a:t>
                      </a:r>
                      <a:r>
                        <a:rPr lang="en-GB" altLang="ja-JP" sz="1800" kern="1200" dirty="0" err="1" smtClean="0">
                          <a:solidFill>
                            <a:schemeClr val="dk1"/>
                          </a:solidFill>
                          <a:effectLst/>
                          <a:latin typeface="+mn-lt"/>
                          <a:ea typeface="+mn-ea"/>
                          <a:cs typeface="+mn-cs"/>
                        </a:rPr>
                        <a:t>MetOp</a:t>
                      </a:r>
                      <a:r>
                        <a:rPr lang="en-GB" altLang="ja-JP" sz="1800" kern="1200" dirty="0" smtClean="0">
                          <a:solidFill>
                            <a:schemeClr val="dk1"/>
                          </a:solidFill>
                          <a:effectLst/>
                          <a:latin typeface="+mn-lt"/>
                          <a:ea typeface="+mn-ea"/>
                          <a:cs typeface="+mn-cs"/>
                        </a:rPr>
                        <a:t> series, TRMM, Aqua, </a:t>
                      </a:r>
                      <a:r>
                        <a:rPr lang="en-GB" altLang="ja-JP" sz="1800" b="0" kern="1200" dirty="0" smtClean="0">
                          <a:solidFill>
                            <a:schemeClr val="dk1"/>
                          </a:solidFill>
                          <a:effectLst/>
                          <a:latin typeface="+mn-lt"/>
                          <a:ea typeface="+mn-ea"/>
                          <a:cs typeface="+mn-cs"/>
                        </a:rPr>
                        <a:t>DMSP series</a:t>
                      </a:r>
                      <a:r>
                        <a:rPr lang="en-GB" altLang="ja-JP" sz="1800" b="1" kern="1200" dirty="0" smtClean="0">
                          <a:solidFill>
                            <a:schemeClr val="dk1"/>
                          </a:solidFill>
                          <a:effectLst/>
                          <a:latin typeface="+mn-lt"/>
                          <a:ea typeface="+mn-ea"/>
                          <a:cs typeface="+mn-cs"/>
                        </a:rPr>
                        <a:t>, </a:t>
                      </a:r>
                      <a:r>
                        <a:rPr lang="en-GB" altLang="ja-JP" sz="1800" kern="1200" dirty="0" smtClean="0">
                          <a:solidFill>
                            <a:schemeClr val="dk1"/>
                          </a:solidFill>
                          <a:effectLst/>
                          <a:latin typeface="+mn-lt"/>
                          <a:ea typeface="+mn-ea"/>
                          <a:cs typeface="+mn-cs"/>
                        </a:rPr>
                        <a:t>Geo-meteorological satellites</a:t>
                      </a:r>
                      <a:endParaRPr lang="ja-JP" altLang="ja-JP" sz="18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altLang="ja-JP" sz="1800" kern="1200" dirty="0" smtClean="0">
                          <a:solidFill>
                            <a:schemeClr val="dk1"/>
                          </a:solidFill>
                          <a:effectLst/>
                          <a:latin typeface="+mn-lt"/>
                          <a:ea typeface="+mn-ea"/>
                          <a:cs typeface="+mn-cs"/>
                        </a:rPr>
                        <a:t>- Spatial Coverage: </a:t>
                      </a:r>
                      <a:r>
                        <a:rPr lang="en-US" altLang="ja-JP" sz="1800" kern="1200" dirty="0" smtClean="0">
                          <a:solidFill>
                            <a:schemeClr val="dk1"/>
                          </a:solidFill>
                          <a:effectLst/>
                          <a:latin typeface="+mn-lt"/>
                          <a:ea typeface="+mn-ea"/>
                          <a:cs typeface="+mn-cs"/>
                        </a:rPr>
                        <a:t>45</a:t>
                      </a:r>
                      <a:r>
                        <a:rPr lang="en-GB" altLang="ja-JP" sz="1800" kern="1200" baseline="30000" dirty="0" smtClean="0">
                          <a:solidFill>
                            <a:schemeClr val="dk1"/>
                          </a:solidFill>
                          <a:effectLst/>
                          <a:latin typeface="+mn-lt"/>
                          <a:ea typeface="+mn-ea"/>
                          <a:cs typeface="+mn-cs"/>
                        </a:rPr>
                        <a:t>o</a:t>
                      </a:r>
                      <a:r>
                        <a:rPr lang="en-GB" altLang="ja-JP" sz="1800" kern="1200" dirty="0" smtClean="0">
                          <a:solidFill>
                            <a:schemeClr val="dk1"/>
                          </a:solidFill>
                          <a:effectLst/>
                          <a:latin typeface="+mn-lt"/>
                          <a:ea typeface="+mn-ea"/>
                          <a:cs typeface="+mn-cs"/>
                        </a:rPr>
                        <a:t>S-40</a:t>
                      </a:r>
                      <a:r>
                        <a:rPr lang="en-GB" altLang="ja-JP" sz="1800" kern="1200" baseline="30000" dirty="0" smtClean="0">
                          <a:solidFill>
                            <a:schemeClr val="dk1"/>
                          </a:solidFill>
                          <a:effectLst/>
                          <a:latin typeface="+mn-lt"/>
                          <a:ea typeface="+mn-ea"/>
                          <a:cs typeface="+mn-cs"/>
                        </a:rPr>
                        <a:t>o</a:t>
                      </a:r>
                      <a:r>
                        <a:rPr lang="en-GB" altLang="ja-JP" sz="1800" kern="1200" dirty="0" smtClean="0">
                          <a:solidFill>
                            <a:schemeClr val="dk1"/>
                          </a:solidFill>
                          <a:effectLst/>
                          <a:latin typeface="+mn-lt"/>
                          <a:ea typeface="+mn-ea"/>
                          <a:cs typeface="+mn-cs"/>
                        </a:rPr>
                        <a:t>N/90</a:t>
                      </a:r>
                      <a:r>
                        <a:rPr lang="en-GB" altLang="ja-JP" sz="1800" kern="1200" baseline="30000" dirty="0" smtClean="0">
                          <a:solidFill>
                            <a:schemeClr val="dk1"/>
                          </a:solidFill>
                          <a:effectLst/>
                          <a:latin typeface="+mn-lt"/>
                          <a:ea typeface="+mn-ea"/>
                          <a:cs typeface="+mn-cs"/>
                        </a:rPr>
                        <a:t>o</a:t>
                      </a:r>
                      <a:r>
                        <a:rPr lang="en-GB" altLang="ja-JP" sz="1800" kern="1200" baseline="0" dirty="0" smtClean="0">
                          <a:solidFill>
                            <a:schemeClr val="dk1"/>
                          </a:solidFill>
                          <a:effectLst/>
                          <a:latin typeface="+mn-lt"/>
                          <a:ea typeface="+mn-ea"/>
                          <a:cs typeface="+mn-cs"/>
                        </a:rPr>
                        <a:t>E</a:t>
                      </a:r>
                      <a:r>
                        <a:rPr lang="en-GB" altLang="ja-JP" sz="1800" kern="1200" dirty="0" smtClean="0">
                          <a:solidFill>
                            <a:schemeClr val="dk1"/>
                          </a:solidFill>
                          <a:effectLst/>
                          <a:latin typeface="+mn-lt"/>
                          <a:ea typeface="+mn-ea"/>
                          <a:cs typeface="+mn-cs"/>
                        </a:rPr>
                        <a:t>-160</a:t>
                      </a:r>
                      <a:r>
                        <a:rPr lang="en-GB" altLang="ja-JP" sz="1800" kern="1200" baseline="30000" dirty="0" smtClean="0">
                          <a:solidFill>
                            <a:schemeClr val="dk1"/>
                          </a:solidFill>
                          <a:effectLst/>
                          <a:latin typeface="+mn-lt"/>
                          <a:ea typeface="+mn-ea"/>
                          <a:cs typeface="+mn-cs"/>
                        </a:rPr>
                        <a:t>o</a:t>
                      </a:r>
                      <a:r>
                        <a:rPr lang="en-GB" altLang="ja-JP" sz="1800" kern="1200" baseline="0" dirty="0" smtClean="0">
                          <a:solidFill>
                            <a:schemeClr val="dk1"/>
                          </a:solidFill>
                          <a:effectLst/>
                          <a:latin typeface="+mn-lt"/>
                          <a:ea typeface="+mn-ea"/>
                          <a:cs typeface="+mn-cs"/>
                        </a:rPr>
                        <a:t>W</a:t>
                      </a:r>
                      <a:endParaRPr lang="ja-JP" altLang="ja-JP" sz="1800" kern="1200" dirty="0" smtClean="0">
                        <a:solidFill>
                          <a:schemeClr val="dk1"/>
                        </a:solidFill>
                        <a:effectLst/>
                        <a:latin typeface="+mn-lt"/>
                        <a:ea typeface="+mn-ea"/>
                        <a:cs typeface="+mn-cs"/>
                      </a:endParaRPr>
                    </a:p>
                    <a:p>
                      <a:r>
                        <a:rPr lang="en-GB" altLang="ja-JP" sz="1800" kern="1200" dirty="0" smtClean="0">
                          <a:solidFill>
                            <a:schemeClr val="dk1"/>
                          </a:solidFill>
                          <a:effectLst/>
                          <a:latin typeface="+mn-lt"/>
                          <a:ea typeface="+mn-ea"/>
                          <a:cs typeface="+mn-cs"/>
                        </a:rPr>
                        <a:t>- Spatial Resolution: 0.1 X 0.1 degree grid box</a:t>
                      </a:r>
                      <a:endParaRPr lang="ja-JP" altLang="ja-JP" sz="1800" kern="1200" dirty="0" smtClean="0">
                        <a:solidFill>
                          <a:schemeClr val="dk1"/>
                        </a:solidFill>
                        <a:effectLst/>
                        <a:latin typeface="+mn-lt"/>
                        <a:ea typeface="+mn-ea"/>
                        <a:cs typeface="+mn-cs"/>
                      </a:endParaRPr>
                    </a:p>
                    <a:p>
                      <a:r>
                        <a:rPr lang="en-GB" altLang="ja-JP" sz="1800" kern="1200" dirty="0" smtClean="0">
                          <a:solidFill>
                            <a:schemeClr val="dk1"/>
                          </a:solidFill>
                          <a:effectLst/>
                          <a:latin typeface="+mn-lt"/>
                          <a:ea typeface="+mn-ea"/>
                          <a:cs typeface="+mn-cs"/>
                        </a:rPr>
                        <a:t>- Temporal Resolution: </a:t>
                      </a:r>
                      <a:r>
                        <a:rPr lang="en-GB" altLang="ja-JP" sz="1800" b="1" kern="1200" dirty="0" smtClean="0">
                          <a:solidFill>
                            <a:schemeClr val="dk1"/>
                          </a:solidFill>
                          <a:effectLst/>
                          <a:latin typeface="+mn-lt"/>
                          <a:ea typeface="+mn-ea"/>
                          <a:cs typeface="+mn-cs"/>
                        </a:rPr>
                        <a:t>30 minutes</a:t>
                      </a:r>
                      <a:endParaRPr lang="ja-JP" altLang="ja-JP" sz="1800" b="1" kern="1200" dirty="0" smtClean="0">
                        <a:solidFill>
                          <a:schemeClr val="dk1"/>
                        </a:solidFill>
                        <a:effectLst/>
                        <a:latin typeface="+mn-lt"/>
                        <a:ea typeface="+mn-ea"/>
                        <a:cs typeface="+mn-cs"/>
                      </a:endParaRPr>
                    </a:p>
                    <a:p>
                      <a:r>
                        <a:rPr lang="en-GB" altLang="ja-JP" sz="1800" kern="1200" dirty="0" smtClean="0">
                          <a:solidFill>
                            <a:schemeClr val="dk1"/>
                          </a:solidFill>
                          <a:effectLst/>
                          <a:latin typeface="+mn-lt"/>
                          <a:ea typeface="+mn-ea"/>
                          <a:cs typeface="+mn-cs"/>
                        </a:rPr>
                        <a:t>- Data Archiving Period: </a:t>
                      </a:r>
                      <a:r>
                        <a:rPr lang="en-GB" altLang="ja-JP" sz="1800" b="1" kern="1200" dirty="0" smtClean="0">
                          <a:solidFill>
                            <a:schemeClr val="dk1"/>
                          </a:solidFill>
                          <a:effectLst/>
                          <a:latin typeface="+mn-lt"/>
                          <a:ea typeface="+mn-ea"/>
                          <a:cs typeface="+mn-cs"/>
                        </a:rPr>
                        <a:t>1 January 1998 to the present</a:t>
                      </a:r>
                      <a:endParaRPr lang="ja-JP" altLang="ja-JP" sz="1800" b="1" kern="1200" dirty="0" smtClean="0">
                        <a:solidFill>
                          <a:schemeClr val="dk1"/>
                        </a:solidFill>
                        <a:effectLst/>
                        <a:latin typeface="+mn-lt"/>
                        <a:ea typeface="+mn-ea"/>
                        <a:cs typeface="+mn-cs"/>
                      </a:endParaRPr>
                    </a:p>
                    <a:p>
                      <a:r>
                        <a:rPr lang="en-GB" altLang="ja-JP" sz="1800" kern="1200" dirty="0" smtClean="0">
                          <a:solidFill>
                            <a:schemeClr val="dk1"/>
                          </a:solidFill>
                          <a:effectLst/>
                          <a:latin typeface="+mn-lt"/>
                          <a:ea typeface="+mn-ea"/>
                          <a:cs typeface="+mn-cs"/>
                        </a:rPr>
                        <a:t>- Data Latency: </a:t>
                      </a:r>
                      <a:r>
                        <a:rPr lang="en-GB" altLang="ja-JP" sz="1800" b="1" kern="1200" dirty="0" smtClean="0">
                          <a:solidFill>
                            <a:schemeClr val="dk1"/>
                          </a:solidFill>
                          <a:effectLst/>
                          <a:latin typeface="+mn-lt"/>
                          <a:ea typeface="+mn-ea"/>
                          <a:cs typeface="+mn-cs"/>
                        </a:rPr>
                        <a:t>1-2 hours </a:t>
                      </a:r>
                      <a:endParaRPr lang="ja-JP" altLang="ja-JP" sz="1800" b="1" kern="1200" dirty="0" smtClean="0">
                        <a:solidFill>
                          <a:schemeClr val="dk1"/>
                        </a:solidFill>
                        <a:effectLst/>
                        <a:latin typeface="+mn-lt"/>
                        <a:ea typeface="+mn-ea"/>
                        <a:cs typeface="+mn-cs"/>
                      </a:endParaRPr>
                    </a:p>
                    <a:p>
                      <a:r>
                        <a:rPr lang="en-GB" altLang="ja-JP" sz="1800" kern="1200" dirty="0" smtClean="0">
                          <a:solidFill>
                            <a:schemeClr val="dk1"/>
                          </a:solidFill>
                          <a:effectLst/>
                          <a:latin typeface="+mn-lt"/>
                          <a:ea typeface="+mn-ea"/>
                          <a:cs typeface="+mn-cs"/>
                        </a:rPr>
                        <a:t>- Data Format: plain binary format, </a:t>
                      </a:r>
                      <a:r>
                        <a:rPr lang="en-GB" altLang="ja-JP" sz="1800" kern="1200" dirty="0" err="1" smtClean="0">
                          <a:solidFill>
                            <a:schemeClr val="dk1"/>
                          </a:solidFill>
                          <a:effectLst/>
                          <a:latin typeface="+mn-lt"/>
                          <a:ea typeface="+mn-ea"/>
                          <a:cs typeface="+mn-cs"/>
                        </a:rPr>
                        <a:t>NetCDF</a:t>
                      </a:r>
                      <a:endParaRPr lang="ja-JP" altLang="ja-JP" sz="1800" kern="1200" dirty="0" smtClean="0">
                        <a:solidFill>
                          <a:schemeClr val="dk1"/>
                        </a:solidFill>
                        <a:effectLst/>
                        <a:latin typeface="+mn-lt"/>
                        <a:ea typeface="+mn-ea"/>
                        <a:cs typeface="+mn-cs"/>
                      </a:endParaRPr>
                    </a:p>
                  </a:txBody>
                  <a:tcPr/>
                </a:tc>
              </a:tr>
            </a:tbl>
          </a:graphicData>
        </a:graphic>
      </p:graphicFrame>
      <p:sp>
        <p:nvSpPr>
          <p:cNvPr id="7" name="正方形/長方形 6"/>
          <p:cNvSpPr/>
          <p:nvPr/>
        </p:nvSpPr>
        <p:spPr>
          <a:xfrm>
            <a:off x="266091" y="154169"/>
            <a:ext cx="8623909" cy="369332"/>
          </a:xfrm>
          <a:prstGeom prst="rect">
            <a:avLst/>
          </a:prstGeom>
        </p:spPr>
        <p:txBody>
          <a:bodyPr wrap="square">
            <a:spAutoFit/>
          </a:bodyPr>
          <a:lstStyle/>
          <a:p>
            <a:pPr algn="ctr"/>
            <a:r>
              <a:rPr lang="en-GB" altLang="ja-JP" b="1" dirty="0" smtClean="0"/>
              <a:t>List </a:t>
            </a:r>
            <a:r>
              <a:rPr lang="en-GB" altLang="ja-JP" b="1" dirty="0"/>
              <a:t>of the Satellite-Derived </a:t>
            </a:r>
            <a:r>
              <a:rPr lang="en-GB" altLang="ja-JP" b="1" dirty="0" smtClean="0"/>
              <a:t>Rainfall Estimation Products for SEMDP by NOAA</a:t>
            </a:r>
            <a:r>
              <a:rPr lang="ja-JP" altLang="ja-JP" b="1" dirty="0" smtClean="0"/>
              <a:t> </a:t>
            </a:r>
            <a:r>
              <a:rPr lang="en-US" altLang="ja-JP" b="1" dirty="0" smtClean="0"/>
              <a:t>and JAXA</a:t>
            </a:r>
            <a:endParaRPr lang="ja-JP" altLang="en-US" b="1" dirty="0"/>
          </a:p>
        </p:txBody>
      </p:sp>
      <p:sp>
        <p:nvSpPr>
          <p:cNvPr id="2" name="正方形/長方形 1"/>
          <p:cNvSpPr/>
          <p:nvPr/>
        </p:nvSpPr>
        <p:spPr>
          <a:xfrm>
            <a:off x="266091" y="5695029"/>
            <a:ext cx="8623909" cy="646331"/>
          </a:xfrm>
          <a:prstGeom prst="rect">
            <a:avLst/>
          </a:prstGeom>
        </p:spPr>
        <p:txBody>
          <a:bodyPr wrap="square">
            <a:spAutoFit/>
          </a:bodyPr>
          <a:lstStyle/>
          <a:p>
            <a:r>
              <a:rPr lang="en-US" altLang="ja-JP" dirty="0" smtClean="0"/>
              <a:t>NDVI (</a:t>
            </a:r>
            <a:r>
              <a:rPr lang="en-US" altLang="ja-JP" dirty="0"/>
              <a:t>N</a:t>
            </a:r>
            <a:r>
              <a:rPr lang="en-US" altLang="ja-JP" dirty="0" smtClean="0"/>
              <a:t>ormalized Difference Vegetation Index), VHI (Vegetation Health Index), and SMOPS (Soil Moisture Products) are provided by NOAA</a:t>
            </a:r>
            <a:endParaRPr lang="ja-JP" altLang="en-US" dirty="0"/>
          </a:p>
        </p:txBody>
      </p:sp>
      <p:sp>
        <p:nvSpPr>
          <p:cNvPr id="8" name="Oval 7"/>
          <p:cNvSpPr/>
          <p:nvPr/>
        </p:nvSpPr>
        <p:spPr>
          <a:xfrm>
            <a:off x="2762821" y="2665562"/>
            <a:ext cx="2490666" cy="456693"/>
          </a:xfrm>
          <a:prstGeom prst="ellipse">
            <a:avLst/>
          </a:prstGeom>
          <a:noFill/>
          <a:ln w="762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762821" y="4922808"/>
            <a:ext cx="2490666" cy="456693"/>
          </a:xfrm>
          <a:prstGeom prst="ellipse">
            <a:avLst/>
          </a:prstGeom>
          <a:noFill/>
          <a:ln w="762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921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3" name="タイトル 1"/>
          <p:cNvSpPr txBox="1">
            <a:spLocks/>
          </p:cNvSpPr>
          <p:nvPr/>
        </p:nvSpPr>
        <p:spPr>
          <a:xfrm>
            <a:off x="273844" y="663388"/>
            <a:ext cx="8393906" cy="52236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457200" indent="-457200" algn="l">
              <a:buFontTx/>
              <a:buChar char="-"/>
            </a:pPr>
            <a:r>
              <a:rPr lang="en-US" altLang="ja-JP" sz="2800" dirty="0" smtClean="0">
                <a:latin typeface="+mn-lt"/>
                <a:cs typeface="Verdana"/>
              </a:rPr>
              <a:t>TCDR </a:t>
            </a:r>
            <a:r>
              <a:rPr lang="en-US" altLang="ja-JP" sz="2800" dirty="0">
                <a:latin typeface="+mn-lt"/>
                <a:cs typeface="Verdana"/>
              </a:rPr>
              <a:t>and FCDR are to be produced in the “sustained architecture of climate” whereas a common and accepted definition of an </a:t>
            </a:r>
            <a:r>
              <a:rPr lang="en-US" altLang="ja-JP" sz="2800" b="1" dirty="0">
                <a:latin typeface="+mn-lt"/>
                <a:cs typeface="Verdana"/>
              </a:rPr>
              <a:t>Interim Climate Data Record  (ICDR)</a:t>
            </a:r>
            <a:r>
              <a:rPr lang="en-US" altLang="ja-JP" sz="2800" dirty="0">
                <a:latin typeface="+mn-lt"/>
                <a:cs typeface="Verdana"/>
              </a:rPr>
              <a:t> is still needed to provide best practices to RCCs in setting up operations on extreme </a:t>
            </a:r>
            <a:r>
              <a:rPr lang="en-US" altLang="ja-JP" sz="2800" dirty="0" smtClean="0">
                <a:latin typeface="+mn-lt"/>
                <a:cs typeface="Verdana"/>
              </a:rPr>
              <a:t>monitoring in short latency, e.g. 1 day after observation.</a:t>
            </a:r>
          </a:p>
          <a:p>
            <a:pPr marL="457200" indent="-457200" algn="l">
              <a:buFontTx/>
              <a:buChar char="-"/>
            </a:pPr>
            <a:endParaRPr lang="en-US" altLang="ja-JP" sz="2800" dirty="0">
              <a:latin typeface="+mn-lt"/>
              <a:cs typeface="Verdana"/>
            </a:endParaRPr>
          </a:p>
          <a:p>
            <a:pPr marL="457200" indent="-457200" algn="l">
              <a:buFontTx/>
              <a:buChar char="-"/>
            </a:pPr>
            <a:r>
              <a:rPr lang="en-US" altLang="ja-JP" sz="2800" dirty="0" smtClean="0">
                <a:latin typeface="+mn-lt"/>
                <a:cs typeface="Verdana"/>
              </a:rPr>
              <a:t>ICDR </a:t>
            </a:r>
            <a:r>
              <a:rPr lang="en-US" altLang="ja-JP" sz="2800" dirty="0">
                <a:latin typeface="+mn-lt"/>
                <a:cs typeface="Verdana"/>
              </a:rPr>
              <a:t>as a CDR regularly updated with an algorithm / system having maximum consistency to TCDR generation algorithm / system. The update cycle depends on the user needs for climate extremes and might range from pentad to monthly. </a:t>
            </a:r>
            <a:endParaRPr lang="ja-JP" altLang="ja-JP" sz="2800" dirty="0">
              <a:latin typeface="+mn-lt"/>
              <a:cs typeface="Verdana"/>
            </a:endParaRPr>
          </a:p>
        </p:txBody>
      </p:sp>
      <p:sp>
        <p:nvSpPr>
          <p:cNvPr id="2" name="Footer Placeholder 1"/>
          <p:cNvSpPr>
            <a:spLocks noGrp="1"/>
          </p:cNvSpPr>
          <p:nvPr>
            <p:ph type="ftr" sz="quarter" idx="11"/>
          </p:nvPr>
        </p:nvSpPr>
        <p:spPr/>
        <p:txBody>
          <a:bodyPr/>
          <a:lstStyle/>
          <a:p>
            <a:r>
              <a:rPr lang="en-US" smtClean="0"/>
              <a:t>IPET-SUP-5, 11-13 February 2019, Geneva</a:t>
            </a:r>
            <a:endParaRPr lang="en-US"/>
          </a:p>
        </p:txBody>
      </p:sp>
      <p:sp>
        <p:nvSpPr>
          <p:cNvPr id="6" name="Rounded Rectangle 5"/>
          <p:cNvSpPr/>
          <p:nvPr/>
        </p:nvSpPr>
        <p:spPr>
          <a:xfrm>
            <a:off x="651509" y="527409"/>
            <a:ext cx="7915563" cy="56157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smtClean="0">
                <a:solidFill>
                  <a:schemeClr val="tx1"/>
                </a:solidFill>
              </a:rPr>
              <a:t>“CEOS/CGMS </a:t>
            </a:r>
            <a:r>
              <a:rPr lang="en-US" sz="2400" b="1" dirty="0">
                <a:solidFill>
                  <a:schemeClr val="tx1"/>
                </a:solidFill>
              </a:rPr>
              <a:t>Working Group on </a:t>
            </a:r>
            <a:r>
              <a:rPr lang="en-US" sz="2400" b="1" dirty="0" smtClean="0">
                <a:solidFill>
                  <a:schemeClr val="tx1"/>
                </a:solidFill>
              </a:rPr>
              <a:t>Climate” </a:t>
            </a:r>
            <a:r>
              <a:rPr lang="en-US" sz="2400" b="1" dirty="0">
                <a:solidFill>
                  <a:schemeClr val="tx1"/>
                </a:solidFill>
              </a:rPr>
              <a:t>to provide feedback on the proposed definition for ICDR. </a:t>
            </a:r>
            <a:endParaRPr lang="en-US" sz="2400" b="1" dirty="0" smtClean="0">
              <a:solidFill>
                <a:schemeClr val="tx1"/>
              </a:solidFill>
            </a:endParaRPr>
          </a:p>
          <a:p>
            <a:endParaRPr lang="en-US" sz="2400" dirty="0">
              <a:solidFill>
                <a:schemeClr val="tx1"/>
              </a:solidFill>
            </a:endParaRPr>
          </a:p>
          <a:p>
            <a:r>
              <a:rPr lang="en-US" sz="2400" dirty="0">
                <a:solidFill>
                  <a:schemeClr val="tx1"/>
                </a:solidFill>
              </a:rPr>
              <a:t>The 9th Session of CEOS-CGMS Working Group Climate was held in March 27-29, 2018 in Geneva, Switzerland. The definition was discussed and the proposed update is as follows: </a:t>
            </a:r>
            <a:endParaRPr lang="en-US" sz="2400" dirty="0" smtClean="0">
              <a:solidFill>
                <a:schemeClr val="tx1"/>
              </a:solidFill>
            </a:endParaRPr>
          </a:p>
          <a:p>
            <a:endParaRPr lang="en-US" sz="2400" dirty="0">
              <a:solidFill>
                <a:schemeClr val="tx1"/>
              </a:solidFill>
            </a:endParaRPr>
          </a:p>
          <a:p>
            <a:r>
              <a:rPr lang="en-US" sz="2400" b="1" dirty="0">
                <a:solidFill>
                  <a:schemeClr val="tx1"/>
                </a:solidFill>
              </a:rPr>
              <a:t>Definition: </a:t>
            </a:r>
            <a:r>
              <a:rPr lang="en-US" sz="2400" i="1" dirty="0">
                <a:solidFill>
                  <a:schemeClr val="tx1"/>
                </a:solidFill>
              </a:rPr>
              <a:t>An Interim Climate Data Record (ICDR) regularly extends in time a Fundamental or Thematic Climate Data Record using a system having optimum consistency with and lower latency than the system used to generate the FCDR or TCDR. </a:t>
            </a:r>
            <a:endParaRPr lang="en-US" sz="2400" dirty="0">
              <a:solidFill>
                <a:schemeClr val="tx1"/>
              </a:solidFill>
            </a:endParaRPr>
          </a:p>
        </p:txBody>
      </p:sp>
    </p:spTree>
    <p:extLst>
      <p:ext uri="{BB962C8B-B14F-4D97-AF65-F5344CB8AC3E}">
        <p14:creationId xmlns:p14="http://schemas.microsoft.com/office/powerpoint/2010/main" val="2580227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NTERNAL.WMO.INT\UserData\Redirected\tkurino\Desktop\SWCEM_Report\ICDR.jpg"/>
          <p:cNvPicPr/>
          <p:nvPr/>
        </p:nvPicPr>
        <p:blipFill>
          <a:blip r:embed="rId2">
            <a:extLst>
              <a:ext uri="{28A0092B-C50C-407E-A947-70E740481C1C}">
                <a14:useLocalDpi xmlns:a14="http://schemas.microsoft.com/office/drawing/2010/main" val="0"/>
              </a:ext>
            </a:extLst>
          </a:blip>
          <a:srcRect/>
          <a:stretch>
            <a:fillRect/>
          </a:stretch>
        </p:blipFill>
        <p:spPr bwMode="auto">
          <a:xfrm>
            <a:off x="20704" y="102341"/>
            <a:ext cx="7904093" cy="6657044"/>
          </a:xfrm>
          <a:prstGeom prst="rect">
            <a:avLst/>
          </a:prstGeom>
          <a:noFill/>
          <a:ln>
            <a:noFill/>
          </a:ln>
        </p:spPr>
      </p:pic>
      <p:sp>
        <p:nvSpPr>
          <p:cNvPr id="3" name="Rectangle 2"/>
          <p:cNvSpPr/>
          <p:nvPr/>
        </p:nvSpPr>
        <p:spPr>
          <a:xfrm>
            <a:off x="2685507" y="156103"/>
            <a:ext cx="6422643" cy="830997"/>
          </a:xfrm>
          <a:prstGeom prst="rect">
            <a:avLst/>
          </a:prstGeom>
        </p:spPr>
        <p:txBody>
          <a:bodyPr wrap="square">
            <a:spAutoFit/>
          </a:bodyPr>
          <a:lstStyle/>
          <a:p>
            <a:pPr algn="ctr"/>
            <a:r>
              <a:rPr lang="en-US" sz="2400" b="1" dirty="0">
                <a:solidFill>
                  <a:schemeClr val="tx2"/>
                </a:solidFill>
              </a:rPr>
              <a:t>Schematic diagram of production pathway for various climate data record products</a:t>
            </a:r>
          </a:p>
        </p:txBody>
      </p:sp>
      <p:sp>
        <p:nvSpPr>
          <p:cNvPr id="2" name="Footer Placeholder 1"/>
          <p:cNvSpPr>
            <a:spLocks noGrp="1"/>
          </p:cNvSpPr>
          <p:nvPr>
            <p:ph type="ftr" sz="quarter" idx="11"/>
          </p:nvPr>
        </p:nvSpPr>
        <p:spPr/>
        <p:txBody>
          <a:bodyPr/>
          <a:lstStyle/>
          <a:p>
            <a:r>
              <a:rPr lang="en-US" smtClean="0"/>
              <a:t>IPET-SUP-5, 11-13 February 2019, Geneva</a:t>
            </a:r>
            <a:endParaRPr lang="en-US"/>
          </a:p>
        </p:txBody>
      </p:sp>
      <p:sp>
        <p:nvSpPr>
          <p:cNvPr id="5" name="Oval 4"/>
          <p:cNvSpPr/>
          <p:nvPr/>
        </p:nvSpPr>
        <p:spPr>
          <a:xfrm>
            <a:off x="3263153" y="1900518"/>
            <a:ext cx="1030941" cy="600635"/>
          </a:xfrm>
          <a:prstGeom prst="ellipse">
            <a:avLst/>
          </a:prstGeom>
          <a:noFill/>
          <a:ln w="762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4"/>
          <p:cNvSpPr/>
          <p:nvPr/>
        </p:nvSpPr>
        <p:spPr>
          <a:xfrm>
            <a:off x="4697623" y="1378858"/>
            <a:ext cx="1030941" cy="1274696"/>
          </a:xfrm>
          <a:prstGeom prst="ellipse">
            <a:avLst/>
          </a:prstGeom>
          <a:noFill/>
          <a:ln w="57150" cmpd="sng">
            <a:solidFill>
              <a:schemeClr val="tx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827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1155" y="5602885"/>
            <a:ext cx="7926779" cy="923330"/>
          </a:xfrm>
          <a:prstGeom prst="rect">
            <a:avLst/>
          </a:prstGeom>
        </p:spPr>
        <p:txBody>
          <a:bodyPr wrap="square">
            <a:spAutoFit/>
          </a:bodyPr>
          <a:lstStyle/>
          <a:p>
            <a:r>
              <a:rPr lang="en-US" dirty="0"/>
              <a:t>Space-time domain of weather, climatic, and flooding </a:t>
            </a:r>
            <a:r>
              <a:rPr lang="en-US" dirty="0" smtClean="0"/>
              <a:t>events</a:t>
            </a:r>
          </a:p>
          <a:p>
            <a:r>
              <a:rPr lang="en-US" dirty="0" smtClean="0"/>
              <a:t>(</a:t>
            </a:r>
            <a:r>
              <a:rPr lang="en-US" i="1" dirty="0" smtClean="0"/>
              <a:t>Katie </a:t>
            </a:r>
            <a:r>
              <a:rPr lang="en-US" i="1" dirty="0" err="1"/>
              <a:t>Hirschboeck</a:t>
            </a:r>
            <a:r>
              <a:rPr lang="en-US" i="1" dirty="0"/>
              <a:t>, The University of Arizona) </a:t>
            </a:r>
            <a:endParaRPr lang="en-US" dirty="0"/>
          </a:p>
          <a:p>
            <a:r>
              <a:rPr lang="en-US" dirty="0"/>
              <a:t>(http://www.southwestclimatechange.org/impacts/water/floods#references)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265" y="82496"/>
            <a:ext cx="5238750"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372504" y="3284057"/>
            <a:ext cx="369822" cy="389281"/>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6129494" y="2965871"/>
            <a:ext cx="3014506" cy="1838848"/>
          </a:xfrm>
          <a:prstGeom prst="wedgeRoundRectCallout">
            <a:avLst>
              <a:gd name="adj1" fmla="val -95182"/>
              <a:gd name="adj2" fmla="val -21216"/>
              <a:gd name="adj3" fmla="val 16667"/>
            </a:avLst>
          </a:prstGeom>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altLang="ja-JP" sz="1600" b="1" i="1" dirty="0">
                <a:solidFill>
                  <a:schemeClr val="tx1"/>
                </a:solidFill>
                <a:cs typeface="Arial" panose="020B0604020202020204" pitchFamily="34" charset="0"/>
              </a:rPr>
              <a:t>monitoring weather and climate extremes </a:t>
            </a:r>
            <a:r>
              <a:rPr lang="en-US" altLang="ja-JP" sz="1600" b="1" i="1" u="sng" dirty="0">
                <a:solidFill>
                  <a:schemeClr val="tx1"/>
                </a:solidFill>
                <a:cs typeface="Arial" panose="020B0604020202020204" pitchFamily="34" charset="0"/>
              </a:rPr>
              <a:t>in short </a:t>
            </a:r>
            <a:r>
              <a:rPr lang="en-US" altLang="ja-JP" sz="1600" b="1" i="1" u="sng" dirty="0" smtClean="0">
                <a:solidFill>
                  <a:schemeClr val="tx1"/>
                </a:solidFill>
                <a:cs typeface="Arial" panose="020B0604020202020204" pitchFamily="34" charset="0"/>
              </a:rPr>
              <a:t>duration </a:t>
            </a:r>
            <a:r>
              <a:rPr lang="en-US" altLang="ja-JP" sz="1600" b="1" i="1" u="sng" dirty="0">
                <a:solidFill>
                  <a:schemeClr val="tx1"/>
                </a:solidFill>
                <a:cs typeface="Arial" panose="020B0604020202020204" pitchFamily="34" charset="0"/>
              </a:rPr>
              <a:t>on pentad or weekly basis up to monthly </a:t>
            </a:r>
            <a:r>
              <a:rPr lang="en-US" altLang="ja-JP" sz="1600" b="1" i="1" u="sng" dirty="0" smtClean="0">
                <a:solidFill>
                  <a:schemeClr val="tx1"/>
                </a:solidFill>
                <a:cs typeface="Arial" panose="020B0604020202020204" pitchFamily="34" charset="0"/>
              </a:rPr>
              <a:t>basis</a:t>
            </a:r>
            <a:endParaRPr lang="en-US" altLang="ja-JP" sz="1600" b="1" i="1" u="sng" dirty="0">
              <a:solidFill>
                <a:schemeClr val="tx1"/>
              </a:solidFill>
              <a:cs typeface="Arial" panose="020B0604020202020204" pitchFamily="34" charset="0"/>
            </a:endParaRPr>
          </a:p>
        </p:txBody>
      </p:sp>
      <p:sp>
        <p:nvSpPr>
          <p:cNvPr id="3" name="Rounded Rectangular Callout 2"/>
          <p:cNvSpPr/>
          <p:nvPr/>
        </p:nvSpPr>
        <p:spPr>
          <a:xfrm>
            <a:off x="0" y="724628"/>
            <a:ext cx="2780145" cy="1468582"/>
          </a:xfrm>
          <a:prstGeom prst="wedgeRoundRectCallout">
            <a:avLst>
              <a:gd name="adj1" fmla="val 110852"/>
              <a:gd name="adj2" fmla="val 130227"/>
              <a:gd name="adj3" fmla="val 16667"/>
            </a:avLst>
          </a:prstGeom>
          <a:solidFill>
            <a:schemeClr val="accent3">
              <a:lumMod val="60000"/>
              <a:lumOff val="40000"/>
            </a:schemeClr>
          </a:solid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i="1" dirty="0">
                <a:solidFill>
                  <a:schemeClr val="tx1"/>
                </a:solidFill>
              </a:rPr>
              <a:t>f</a:t>
            </a:r>
            <a:r>
              <a:rPr lang="en-US" sz="1600" b="1" i="1" dirty="0" smtClean="0">
                <a:solidFill>
                  <a:schemeClr val="tx1"/>
                </a:solidFill>
              </a:rPr>
              <a:t>illing a gap between space-based “</a:t>
            </a:r>
            <a:r>
              <a:rPr lang="en-US" sz="1600" b="1" i="1" dirty="0" err="1" smtClean="0">
                <a:solidFill>
                  <a:schemeClr val="tx1"/>
                </a:solidFill>
              </a:rPr>
              <a:t>nowcasting</a:t>
            </a:r>
            <a:r>
              <a:rPr lang="en-US" sz="1600" b="1" i="1" dirty="0" smtClean="0">
                <a:solidFill>
                  <a:schemeClr val="tx1"/>
                </a:solidFill>
              </a:rPr>
              <a:t>” and “climate change monitoring”</a:t>
            </a:r>
          </a:p>
          <a:p>
            <a:r>
              <a:rPr lang="en-US" sz="1600" b="1" i="1" dirty="0">
                <a:solidFill>
                  <a:schemeClr val="tx1"/>
                </a:solidFill>
              </a:rPr>
              <a:t>w</a:t>
            </a:r>
            <a:r>
              <a:rPr lang="en-US" sz="1600" b="1" i="1" dirty="0" smtClean="0">
                <a:solidFill>
                  <a:schemeClr val="tx1"/>
                </a:solidFill>
              </a:rPr>
              <a:t>ith ICDR</a:t>
            </a:r>
            <a:endParaRPr lang="en-US" sz="1600" b="1" i="1" dirty="0">
              <a:solidFill>
                <a:schemeClr val="tx1"/>
              </a:solidFill>
            </a:endParaRPr>
          </a:p>
        </p:txBody>
      </p:sp>
      <p:sp>
        <p:nvSpPr>
          <p:cNvPr id="5" name="Oval 4"/>
          <p:cNvSpPr/>
          <p:nvPr/>
        </p:nvSpPr>
        <p:spPr>
          <a:xfrm rot="2395555">
            <a:off x="5516600" y="492544"/>
            <a:ext cx="493579" cy="3105504"/>
          </a:xfrm>
          <a:prstGeom prst="ellipse">
            <a:avLst/>
          </a:prstGeom>
          <a:noFill/>
          <a:ln w="38100">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rot="2642160">
            <a:off x="3588272" y="3474850"/>
            <a:ext cx="381582" cy="1682219"/>
          </a:xfrm>
          <a:prstGeom prst="ellipse">
            <a:avLst/>
          </a:prstGeom>
          <a:noFill/>
          <a:ln w="38100">
            <a:solidFill>
              <a:srgbClr val="FF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IPET-SUP-5, 11-13 February 2019, Geneva</a:t>
            </a:r>
            <a:endParaRPr lang="en-US"/>
          </a:p>
        </p:txBody>
      </p:sp>
    </p:spTree>
    <p:extLst>
      <p:ext uri="{BB962C8B-B14F-4D97-AF65-F5344CB8AC3E}">
        <p14:creationId xmlns:p14="http://schemas.microsoft.com/office/powerpoint/2010/main" val="3031586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IPET-SUP-5, 11-13 February 2019, Geneva</a:t>
            </a:r>
            <a:endParaRPr lang="en-US" dirty="0"/>
          </a:p>
        </p:txBody>
      </p:sp>
      <p:pic>
        <p:nvPicPr>
          <p:cNvPr id="1026" name="Picture 24" descr="_MAN2578b"/>
          <p:cNvPicPr>
            <a:picLocks noChangeAspect="1" noChangeArrowheads="1"/>
          </p:cNvPicPr>
          <p:nvPr/>
        </p:nvPicPr>
        <p:blipFill>
          <a:blip r:embed="rId2">
            <a:extLst>
              <a:ext uri="{28A0092B-C50C-407E-A947-70E740481C1C}">
                <a14:useLocalDpi xmlns:a14="http://schemas.microsoft.com/office/drawing/2010/main" val="0"/>
              </a:ext>
            </a:extLst>
          </a:blip>
          <a:srcRect t="24396" b="34541"/>
          <a:stretch>
            <a:fillRect/>
          </a:stretch>
        </p:blipFill>
        <p:spPr bwMode="auto">
          <a:xfrm>
            <a:off x="538162" y="336090"/>
            <a:ext cx="8262827" cy="2254704"/>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1" descr="SEMDP Meeting"/>
          <p:cNvPicPr>
            <a:picLocks noChangeAspect="1" noChangeArrowheads="1"/>
          </p:cNvPicPr>
          <p:nvPr/>
        </p:nvPicPr>
        <p:blipFill>
          <a:blip r:embed="rId3">
            <a:extLst>
              <a:ext uri="{28A0092B-C50C-407E-A947-70E740481C1C}">
                <a14:useLocalDpi xmlns:a14="http://schemas.microsoft.com/office/drawing/2010/main" val="0"/>
              </a:ext>
            </a:extLst>
          </a:blip>
          <a:srcRect l="26598" r="13647"/>
          <a:stretch>
            <a:fillRect/>
          </a:stretch>
        </p:blipFill>
        <p:spPr bwMode="auto">
          <a:xfrm rot="-5400000">
            <a:off x="3096414" y="518536"/>
            <a:ext cx="2952060" cy="82286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538161" y="2589344"/>
            <a:ext cx="8235715" cy="523220"/>
          </a:xfrm>
          <a:prstGeom prst="rect">
            <a:avLst/>
          </a:prstGeom>
        </p:spPr>
        <p:txBody>
          <a:bodyPr wrap="square">
            <a:spAutoFit/>
          </a:bodyPr>
          <a:lstStyle/>
          <a:p>
            <a:r>
              <a:rPr lang="en-GB" sz="1400" b="1" dirty="0" smtClean="0"/>
              <a:t>SEMDP </a:t>
            </a:r>
            <a:r>
              <a:rPr lang="en-GB" sz="1400" b="1" dirty="0"/>
              <a:t>Training and Capacity Building </a:t>
            </a:r>
            <a:r>
              <a:rPr lang="en-GB" sz="1400" b="1" dirty="0" smtClean="0"/>
              <a:t>Workshop</a:t>
            </a:r>
            <a:r>
              <a:rPr lang="en-GB" sz="1400" dirty="0" smtClean="0"/>
              <a:t>, </a:t>
            </a:r>
            <a:r>
              <a:rPr lang="en-GB" sz="1400" dirty="0"/>
              <a:t>back-to-back with the Eleventh ASEAN Climate Outlook Forum (ASEANCOF-11</a:t>
            </a:r>
            <a:r>
              <a:rPr lang="en-GB" sz="1400" dirty="0" smtClean="0"/>
              <a:t>), 29-30 </a:t>
            </a:r>
            <a:r>
              <a:rPr lang="en-GB" sz="1400" dirty="0"/>
              <a:t>November 2018 in Kuala Lumpur, </a:t>
            </a:r>
            <a:r>
              <a:rPr lang="en-GB" sz="1400" dirty="0" smtClean="0"/>
              <a:t>Malaysia</a:t>
            </a:r>
            <a:endParaRPr lang="en-US" sz="1400" dirty="0"/>
          </a:p>
        </p:txBody>
      </p:sp>
      <p:sp>
        <p:nvSpPr>
          <p:cNvPr id="9" name="Rectangle 8"/>
          <p:cNvSpPr/>
          <p:nvPr/>
        </p:nvSpPr>
        <p:spPr>
          <a:xfrm>
            <a:off x="715225" y="6108911"/>
            <a:ext cx="7689541" cy="307777"/>
          </a:xfrm>
          <a:prstGeom prst="rect">
            <a:avLst/>
          </a:prstGeom>
        </p:spPr>
        <p:txBody>
          <a:bodyPr wrap="none">
            <a:spAutoFit/>
          </a:bodyPr>
          <a:lstStyle/>
          <a:p>
            <a:pPr algn="ctr"/>
            <a:r>
              <a:rPr lang="en-GB" sz="1400" b="1" dirty="0"/>
              <a:t>F</a:t>
            </a:r>
            <a:r>
              <a:rPr lang="en-GB" sz="1400" b="1" dirty="0" smtClean="0"/>
              <a:t>irst </a:t>
            </a:r>
            <a:r>
              <a:rPr lang="en-GB" sz="1400" b="1" dirty="0"/>
              <a:t>session of the SEMDP Steering </a:t>
            </a:r>
            <a:r>
              <a:rPr lang="en-GB" sz="1400" b="1" dirty="0" smtClean="0"/>
              <a:t>Group </a:t>
            </a:r>
            <a:r>
              <a:rPr lang="en-GB" sz="1400" dirty="0" smtClean="0"/>
              <a:t>(SG-SEMDP-1), </a:t>
            </a:r>
            <a:r>
              <a:rPr lang="en-GB" sz="1400" dirty="0"/>
              <a:t>1 November 2018 in Kuala Lumpur, Malaysia</a:t>
            </a:r>
            <a:r>
              <a:rPr lang="en-GB" sz="1400" dirty="0" smtClean="0"/>
              <a:t> </a:t>
            </a:r>
            <a:endParaRPr lang="en-US" sz="1400" dirty="0"/>
          </a:p>
        </p:txBody>
      </p:sp>
    </p:spTree>
    <p:extLst>
      <p:ext uri="{BB962C8B-B14F-4D97-AF65-F5344CB8AC3E}">
        <p14:creationId xmlns:p14="http://schemas.microsoft.com/office/powerpoint/2010/main" val="24784619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1627"/>
            <a:ext cx="8229600" cy="6166303"/>
          </a:xfrm>
        </p:spPr>
        <p:txBody>
          <a:bodyPr>
            <a:noAutofit/>
          </a:bodyPr>
          <a:lstStyle/>
          <a:p>
            <a:r>
              <a:rPr lang="en-GB" sz="2300" dirty="0"/>
              <a:t>For the workshop on training and capacity building, the satellite operator, JAXA and NOAA shared information on the latest development in the microwave-based satellite observation systems, and the capabilities for monitoring rainfall with other related variables (e.g. vegetation health and soil moisture</a:t>
            </a:r>
            <a:r>
              <a:rPr lang="en-GB" sz="2300" dirty="0" smtClean="0"/>
              <a:t>).</a:t>
            </a:r>
          </a:p>
          <a:p>
            <a:r>
              <a:rPr lang="en-GB" sz="2300" dirty="0" smtClean="0"/>
              <a:t>JAXA </a:t>
            </a:r>
            <a:r>
              <a:rPr lang="en-GB" sz="2300" dirty="0"/>
              <a:t>and NOAA also reported </a:t>
            </a:r>
            <a:r>
              <a:rPr lang="en-GB" sz="2300" dirty="0" smtClean="0"/>
              <a:t>three case </a:t>
            </a:r>
            <a:r>
              <a:rPr lang="en-GB" sz="2300" dirty="0"/>
              <a:t>studies on the validation of the satellite derived rainfall estimations and comparisons with in-situ rain gauge data demonstrating capabilities to monitor rainfall </a:t>
            </a:r>
            <a:r>
              <a:rPr lang="en-GB" sz="2300" dirty="0" smtClean="0"/>
              <a:t>extremes.</a:t>
            </a:r>
          </a:p>
          <a:p>
            <a:pPr marL="914400" lvl="1" indent="-514350">
              <a:buFont typeface="+mj-lt"/>
              <a:buAutoNum type="arabicParenR"/>
            </a:pPr>
            <a:r>
              <a:rPr lang="en-GB" sz="2300" dirty="0"/>
              <a:t>P</a:t>
            </a:r>
            <a:r>
              <a:rPr lang="en-GB" sz="2300" dirty="0" smtClean="0"/>
              <a:t>ersistent </a:t>
            </a:r>
            <a:r>
              <a:rPr lang="en-GB" sz="2300" dirty="0"/>
              <a:t>heavy rainfall event in </a:t>
            </a:r>
            <a:r>
              <a:rPr lang="en-GB" sz="2300" dirty="0" smtClean="0"/>
              <a:t>Nov. – Dec. </a:t>
            </a:r>
            <a:r>
              <a:rPr lang="en-GB" sz="2300" dirty="0"/>
              <a:t>2014 that affected Peninsular Malaysia, Southern Thailand, and occurred close to </a:t>
            </a:r>
            <a:r>
              <a:rPr lang="en-GB" sz="2300" dirty="0" smtClean="0"/>
              <a:t>Singapore.</a:t>
            </a:r>
          </a:p>
          <a:p>
            <a:pPr marL="914400" lvl="1" indent="-514350">
              <a:buFont typeface="+mj-lt"/>
              <a:buAutoNum type="arabicParenR"/>
            </a:pPr>
            <a:r>
              <a:rPr lang="en-GB" sz="2300" dirty="0"/>
              <a:t>P</a:t>
            </a:r>
            <a:r>
              <a:rPr lang="en-GB" sz="2300" dirty="0" smtClean="0"/>
              <a:t>ersistent </a:t>
            </a:r>
            <a:r>
              <a:rPr lang="en-GB" sz="2300" dirty="0"/>
              <a:t>heavy rainfall in </a:t>
            </a:r>
            <a:r>
              <a:rPr lang="en-GB" sz="2300" dirty="0" smtClean="0"/>
              <a:t>Aug. </a:t>
            </a:r>
            <a:r>
              <a:rPr lang="en-GB" sz="2300" dirty="0"/>
              <a:t>2016 which affected the Lao PDR, especially in the </a:t>
            </a:r>
            <a:r>
              <a:rPr lang="en-GB" sz="2300" dirty="0" smtClean="0"/>
              <a:t>North.</a:t>
            </a:r>
          </a:p>
          <a:p>
            <a:pPr marL="914400" lvl="1" indent="-514350">
              <a:buFont typeface="+mj-lt"/>
              <a:buAutoNum type="arabicParenR"/>
            </a:pPr>
            <a:r>
              <a:rPr lang="en-GB" sz="2300" dirty="0"/>
              <a:t>E</a:t>
            </a:r>
            <a:r>
              <a:rPr lang="en-GB" sz="2300" dirty="0" smtClean="0"/>
              <a:t>xtended </a:t>
            </a:r>
            <a:r>
              <a:rPr lang="en-GB" sz="2300" dirty="0"/>
              <a:t>dry period in January to March 2014 which affected Singapore, Malaysia and Indonesia</a:t>
            </a:r>
            <a:r>
              <a:rPr lang="en-GB" sz="2300" dirty="0" smtClean="0"/>
              <a:t>.</a:t>
            </a:r>
            <a:endParaRPr lang="en-US" sz="2300" dirty="0"/>
          </a:p>
        </p:txBody>
      </p:sp>
      <p:sp>
        <p:nvSpPr>
          <p:cNvPr id="4" name="Footer Placeholder 3"/>
          <p:cNvSpPr>
            <a:spLocks noGrp="1"/>
          </p:cNvSpPr>
          <p:nvPr>
            <p:ph type="ftr" sz="quarter" idx="11"/>
          </p:nvPr>
        </p:nvSpPr>
        <p:spPr/>
        <p:txBody>
          <a:bodyPr/>
          <a:lstStyle/>
          <a:p>
            <a:r>
              <a:rPr lang="en-US" smtClean="0"/>
              <a:t>IPET-SUP-5, 11-13 February 2019, Geneva</a:t>
            </a:r>
            <a:endParaRPr lang="en-US"/>
          </a:p>
        </p:txBody>
      </p:sp>
      <p:sp>
        <p:nvSpPr>
          <p:cNvPr id="5" name="TextBox 4"/>
          <p:cNvSpPr txBox="1"/>
          <p:nvPr/>
        </p:nvSpPr>
        <p:spPr>
          <a:xfrm>
            <a:off x="1883206" y="65310"/>
            <a:ext cx="4928978" cy="523220"/>
          </a:xfrm>
          <a:prstGeom prst="rect">
            <a:avLst/>
          </a:prstGeom>
          <a:noFill/>
        </p:spPr>
        <p:txBody>
          <a:bodyPr wrap="none" rtlCol="0">
            <a:spAutoFit/>
          </a:bodyPr>
          <a:lstStyle/>
          <a:p>
            <a:r>
              <a:rPr lang="en-US" sz="2800" b="1" dirty="0" smtClean="0"/>
              <a:t>Outcomes from Workshop (1/3)</a:t>
            </a:r>
            <a:endParaRPr lang="en-US" sz="2800" b="1" dirty="0"/>
          </a:p>
        </p:txBody>
      </p:sp>
    </p:spTree>
    <p:extLst>
      <p:ext uri="{BB962C8B-B14F-4D97-AF65-F5344CB8AC3E}">
        <p14:creationId xmlns:p14="http://schemas.microsoft.com/office/powerpoint/2010/main" val="30761111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001309" y="41831"/>
            <a:ext cx="5031597" cy="443365"/>
          </a:xfrm>
        </p:spPr>
        <p:txBody>
          <a:bodyPr>
            <a:normAutofit fontScale="90000"/>
          </a:bodyPr>
          <a:lstStyle/>
          <a:p>
            <a:pPr algn="ctr"/>
            <a:r>
              <a:rPr kumimoji="1" lang="en-US" altLang="ja-JP" sz="3600" b="1" u="sng" dirty="0" smtClean="0">
                <a:solidFill>
                  <a:schemeClr val="tx2"/>
                </a:solidFill>
                <a:latin typeface="+mn-lt"/>
              </a:rPr>
              <a:t>UNOSAT Report</a:t>
            </a:r>
            <a:endParaRPr kumimoji="1" lang="ja-JP" altLang="en-US" sz="2200" b="1" u="sng" dirty="0">
              <a:solidFill>
                <a:schemeClr val="tx2"/>
              </a:solidFill>
              <a:latin typeface="+mn-lt"/>
            </a:endParaRPr>
          </a:p>
        </p:txBody>
      </p:sp>
      <p:sp>
        <p:nvSpPr>
          <p:cNvPr id="5" name="コンテンツ プレースホルダー 2"/>
          <p:cNvSpPr txBox="1">
            <a:spLocks/>
          </p:cNvSpPr>
          <p:nvPr/>
        </p:nvSpPr>
        <p:spPr>
          <a:xfrm>
            <a:off x="227758" y="5164279"/>
            <a:ext cx="8665190" cy="12692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dirty="0" smtClean="0"/>
          </a:p>
          <a:p>
            <a:pPr marL="0" indent="0">
              <a:buNone/>
            </a:pPr>
            <a:endParaRPr lang="en-US" altLang="ja-JP" dirty="0" smtClean="0"/>
          </a:p>
        </p:txBody>
      </p:sp>
      <p:sp>
        <p:nvSpPr>
          <p:cNvPr id="9" name="正方形/長方形 8"/>
          <p:cNvSpPr/>
          <p:nvPr/>
        </p:nvSpPr>
        <p:spPr>
          <a:xfrm>
            <a:off x="4119574" y="6329842"/>
            <a:ext cx="4940438" cy="523220"/>
          </a:xfrm>
          <a:prstGeom prst="rect">
            <a:avLst/>
          </a:prstGeom>
        </p:spPr>
        <p:txBody>
          <a:bodyPr wrap="square">
            <a:spAutoFit/>
          </a:bodyPr>
          <a:lstStyle/>
          <a:p>
            <a:r>
              <a:rPr lang="en-US" altLang="ja-JP" sz="1400" dirty="0"/>
              <a:t>http://www.unitar.org/unosat/node/44/2448?utm_source=unosat-unitar&amp;utm_medium=rss&amp;utm_campaign=maps</a:t>
            </a:r>
            <a:endParaRPr lang="ja-JP" altLang="en-U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47" y="0"/>
            <a:ext cx="3668370" cy="685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292" y="3411772"/>
            <a:ext cx="2538593" cy="141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294" y="1096185"/>
            <a:ext cx="2430044" cy="2323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535417" y="4687866"/>
            <a:ext cx="2599618" cy="1600438"/>
          </a:xfrm>
          <a:prstGeom prst="rect">
            <a:avLst/>
          </a:prstGeom>
        </p:spPr>
        <p:txBody>
          <a:bodyPr wrap="square">
            <a:spAutoFit/>
          </a:bodyPr>
          <a:lstStyle/>
          <a:p>
            <a:r>
              <a:rPr lang="en-US" sz="1400" i="1" dirty="0"/>
              <a:t>Satellite Data (1): Sentinel-1</a:t>
            </a:r>
          </a:p>
          <a:p>
            <a:r>
              <a:rPr lang="en-US" sz="1400" i="1" dirty="0"/>
              <a:t>Imagery Date: 2 August </a:t>
            </a:r>
            <a:r>
              <a:rPr lang="en-US" sz="1400" i="1" dirty="0" smtClean="0"/>
              <a:t>2016</a:t>
            </a:r>
          </a:p>
          <a:p>
            <a:r>
              <a:rPr lang="en-US" sz="1400" i="1" dirty="0"/>
              <a:t>Imagery Date: 23 August 2016</a:t>
            </a:r>
          </a:p>
          <a:p>
            <a:r>
              <a:rPr lang="en-US" sz="1400" i="1" dirty="0" smtClean="0"/>
              <a:t>Resolution</a:t>
            </a:r>
            <a:r>
              <a:rPr lang="en-US" sz="1400" i="1" dirty="0"/>
              <a:t>: 10 m</a:t>
            </a:r>
          </a:p>
          <a:p>
            <a:r>
              <a:rPr lang="en-US" sz="1400" i="1" dirty="0"/>
              <a:t>Copyright: Copernicus 2014 / ESA</a:t>
            </a:r>
          </a:p>
          <a:p>
            <a:r>
              <a:rPr lang="en-US" sz="1400" i="1" dirty="0" smtClean="0"/>
              <a:t>Source</a:t>
            </a:r>
            <a:r>
              <a:rPr lang="en-US" sz="1400" i="1" dirty="0"/>
              <a:t>: Sentinel-1 Scientific Data Hub</a:t>
            </a:r>
            <a:endParaRPr lang="en-US" sz="1400" dirty="0"/>
          </a:p>
        </p:txBody>
      </p:sp>
      <p:sp>
        <p:nvSpPr>
          <p:cNvPr id="12" name="Rectangular Callout 11"/>
          <p:cNvSpPr/>
          <p:nvPr/>
        </p:nvSpPr>
        <p:spPr>
          <a:xfrm>
            <a:off x="3973489" y="1097734"/>
            <a:ext cx="2570892" cy="5232108"/>
          </a:xfrm>
          <a:prstGeom prst="wedgeRectCallout">
            <a:avLst>
              <a:gd name="adj1" fmla="val -70470"/>
              <a:gd name="adj2" fmla="val -3389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a:solidFill>
                  <a:schemeClr val="tx1"/>
                </a:solidFill>
              </a:rPr>
              <a:t>This map illustrates satellite detected waters over </a:t>
            </a:r>
            <a:r>
              <a:rPr lang="en-US" sz="1600" i="1" dirty="0" err="1">
                <a:solidFill>
                  <a:schemeClr val="tx1"/>
                </a:solidFill>
              </a:rPr>
              <a:t>Xieng</a:t>
            </a:r>
            <a:r>
              <a:rPr lang="en-US" sz="1600" i="1" dirty="0">
                <a:solidFill>
                  <a:schemeClr val="tx1"/>
                </a:solidFill>
              </a:rPr>
              <a:t> </a:t>
            </a:r>
            <a:r>
              <a:rPr lang="en-US" sz="1600" i="1" dirty="0" err="1">
                <a:solidFill>
                  <a:schemeClr val="tx1"/>
                </a:solidFill>
              </a:rPr>
              <a:t>Ngneun</a:t>
            </a:r>
            <a:r>
              <a:rPr lang="en-US" sz="1600" i="1" dirty="0">
                <a:solidFill>
                  <a:schemeClr val="tx1"/>
                </a:solidFill>
              </a:rPr>
              <a:t> District, </a:t>
            </a:r>
            <a:r>
              <a:rPr lang="en-US" sz="1600" i="1" dirty="0" err="1">
                <a:solidFill>
                  <a:schemeClr val="tx1"/>
                </a:solidFill>
              </a:rPr>
              <a:t>Louangprabang</a:t>
            </a:r>
            <a:r>
              <a:rPr lang="en-US" sz="1600" i="1" dirty="0">
                <a:solidFill>
                  <a:schemeClr val="tx1"/>
                </a:solidFill>
              </a:rPr>
              <a:t> province, LAO People Democratic Republic, extracted from Sentinel-1 imagery (10 m) acquired on 2 August 2016 (Pre-event) and on 23 August 2016 (</a:t>
            </a:r>
            <a:r>
              <a:rPr lang="en-US" sz="1600" i="1" dirty="0" smtClean="0">
                <a:solidFill>
                  <a:schemeClr val="tx1"/>
                </a:solidFill>
              </a:rPr>
              <a:t>Post-event</a:t>
            </a:r>
            <a:r>
              <a:rPr lang="en-US" sz="1600" i="1" dirty="0">
                <a:solidFill>
                  <a:schemeClr val="tx1"/>
                </a:solidFill>
              </a:rPr>
              <a:t>).</a:t>
            </a:r>
          </a:p>
          <a:p>
            <a:r>
              <a:rPr lang="en-US" sz="1600" i="1" dirty="0">
                <a:solidFill>
                  <a:schemeClr val="tx1"/>
                </a:solidFill>
              </a:rPr>
              <a:t>After heavy rains in early August, caused by Tropical Cyclone DIANMU-16, it is observed that the water expansion is predominantly located in areas along the Mekong river banks. Nam Khan River has increased in size along the banks but without overflowing the stream. </a:t>
            </a:r>
            <a:endParaRPr lang="en-US" sz="1600" dirty="0">
              <a:solidFill>
                <a:schemeClr val="tx1"/>
              </a:solidFill>
            </a:endParaRPr>
          </a:p>
        </p:txBody>
      </p:sp>
      <p:sp>
        <p:nvSpPr>
          <p:cNvPr id="19" name="タイトル 1"/>
          <p:cNvSpPr txBox="1">
            <a:spLocks/>
          </p:cNvSpPr>
          <p:nvPr/>
        </p:nvSpPr>
        <p:spPr>
          <a:xfrm>
            <a:off x="3973489" y="341957"/>
            <a:ext cx="5031597" cy="755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sz="1800" b="1" dirty="0" smtClean="0"/>
              <a:t>Satellite Detected Waters over </a:t>
            </a:r>
            <a:r>
              <a:rPr lang="en-US" sz="1800" b="1" dirty="0" err="1" smtClean="0"/>
              <a:t>Xieng</a:t>
            </a:r>
            <a:r>
              <a:rPr lang="en-US" sz="1800" b="1" dirty="0" smtClean="0"/>
              <a:t> </a:t>
            </a:r>
            <a:r>
              <a:rPr lang="en-US" sz="1800" b="1" dirty="0" err="1" smtClean="0"/>
              <a:t>Ngneun</a:t>
            </a:r>
            <a:r>
              <a:rPr lang="en-US" sz="1800" b="1" dirty="0" smtClean="0"/>
              <a:t> District, </a:t>
            </a:r>
            <a:r>
              <a:rPr lang="en-US" sz="1800" b="1" dirty="0" err="1" smtClean="0"/>
              <a:t>Louangprabang</a:t>
            </a:r>
            <a:r>
              <a:rPr lang="en-US" sz="1800" b="1" dirty="0" smtClean="0"/>
              <a:t> Province, Lao PDR</a:t>
            </a:r>
            <a:endParaRPr lang="ja-JP" altLang="en-US" sz="1800" b="1" u="sng" dirty="0">
              <a:solidFill>
                <a:schemeClr val="tx2"/>
              </a:solidFill>
              <a:latin typeface="+mn-lt"/>
            </a:endParaRPr>
          </a:p>
        </p:txBody>
      </p:sp>
      <p:sp>
        <p:nvSpPr>
          <p:cNvPr id="20" name="円/楕円 6"/>
          <p:cNvSpPr/>
          <p:nvPr/>
        </p:nvSpPr>
        <p:spPr>
          <a:xfrm>
            <a:off x="3001263" y="1700464"/>
            <a:ext cx="992399" cy="76281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Footer Placeholder 1"/>
          <p:cNvSpPr>
            <a:spLocks noGrp="1"/>
          </p:cNvSpPr>
          <p:nvPr>
            <p:ph type="ftr" sz="quarter" idx="11"/>
          </p:nvPr>
        </p:nvSpPr>
        <p:spPr/>
        <p:txBody>
          <a:bodyPr/>
          <a:lstStyle/>
          <a:p>
            <a:r>
              <a:rPr lang="en-US" smtClean="0"/>
              <a:t>IPET-SUP-5, 11-13 February 2019, Geneva</a:t>
            </a:r>
            <a:endParaRPr lang="en-US"/>
          </a:p>
        </p:txBody>
      </p:sp>
    </p:spTree>
    <p:extLst>
      <p:ext uri="{BB962C8B-B14F-4D97-AF65-F5344CB8AC3E}">
        <p14:creationId xmlns:p14="http://schemas.microsoft.com/office/powerpoint/2010/main" val="22291948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5172"/>
            <a:ext cx="8229600" cy="5801178"/>
          </a:xfrm>
        </p:spPr>
        <p:txBody>
          <a:bodyPr>
            <a:noAutofit/>
          </a:bodyPr>
          <a:lstStyle/>
          <a:p>
            <a:r>
              <a:rPr lang="en-GB" sz="2600" b="1" dirty="0">
                <a:solidFill>
                  <a:srgbClr val="800000"/>
                </a:solidFill>
              </a:rPr>
              <a:t>The case studies demonstrated that the satellite estimates are generally able to represent rainfall well when compared to ground stations, especially spatial and temporal patterns</a:t>
            </a:r>
            <a:r>
              <a:rPr lang="en-GB" sz="2600" b="1" dirty="0" smtClean="0">
                <a:solidFill>
                  <a:srgbClr val="800000"/>
                </a:solidFill>
              </a:rPr>
              <a:t>.</a:t>
            </a:r>
          </a:p>
          <a:p>
            <a:r>
              <a:rPr lang="en-GB" sz="2600" dirty="0" smtClean="0"/>
              <a:t>However</a:t>
            </a:r>
            <a:r>
              <a:rPr lang="en-GB" sz="2600" dirty="0"/>
              <a:t>, intensities can be biased especially over orography, where few ground measurements are available to be able to establish ‘ground-truth’ </a:t>
            </a:r>
            <a:r>
              <a:rPr lang="en-GB" sz="2600" dirty="0" smtClean="0"/>
              <a:t>properly.</a:t>
            </a:r>
          </a:p>
          <a:p>
            <a:r>
              <a:rPr lang="en-GB" sz="2600" dirty="0" smtClean="0"/>
              <a:t>Intensity-wise</a:t>
            </a:r>
            <a:r>
              <a:rPr lang="en-GB" sz="2600" dirty="0"/>
              <a:t>, the satellites are able to represent weekly and month averages better than daily averages in general.  Rainfall-derived indices, such as number of rain days or dry days were also represented well in the relevant case studies and showed promising applications.</a:t>
            </a:r>
            <a:endParaRPr lang="en-US" sz="2600" dirty="0"/>
          </a:p>
        </p:txBody>
      </p:sp>
      <p:sp>
        <p:nvSpPr>
          <p:cNvPr id="4" name="Footer Placeholder 3"/>
          <p:cNvSpPr>
            <a:spLocks noGrp="1"/>
          </p:cNvSpPr>
          <p:nvPr>
            <p:ph type="ftr" sz="quarter" idx="11"/>
          </p:nvPr>
        </p:nvSpPr>
        <p:spPr/>
        <p:txBody>
          <a:bodyPr/>
          <a:lstStyle/>
          <a:p>
            <a:r>
              <a:rPr lang="en-US" smtClean="0"/>
              <a:t>IPET-SUP-5, 11-13 February 2019, Geneva</a:t>
            </a:r>
            <a:endParaRPr lang="en-US"/>
          </a:p>
        </p:txBody>
      </p:sp>
      <p:sp>
        <p:nvSpPr>
          <p:cNvPr id="6" name="TextBox 5"/>
          <p:cNvSpPr txBox="1"/>
          <p:nvPr/>
        </p:nvSpPr>
        <p:spPr>
          <a:xfrm>
            <a:off x="1883206" y="65310"/>
            <a:ext cx="4928978" cy="523220"/>
          </a:xfrm>
          <a:prstGeom prst="rect">
            <a:avLst/>
          </a:prstGeom>
          <a:noFill/>
        </p:spPr>
        <p:txBody>
          <a:bodyPr wrap="none" rtlCol="0">
            <a:spAutoFit/>
          </a:bodyPr>
          <a:lstStyle/>
          <a:p>
            <a:r>
              <a:rPr lang="en-US" sz="2800" b="1" dirty="0" smtClean="0"/>
              <a:t>Outcomes from Workshop (2/3)</a:t>
            </a:r>
            <a:endParaRPr lang="en-US" sz="2800" b="1" dirty="0"/>
          </a:p>
        </p:txBody>
      </p:sp>
    </p:spTree>
    <p:extLst>
      <p:ext uri="{BB962C8B-B14F-4D97-AF65-F5344CB8AC3E}">
        <p14:creationId xmlns:p14="http://schemas.microsoft.com/office/powerpoint/2010/main" val="28395633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2638"/>
            <a:ext cx="8229600" cy="5040085"/>
          </a:xfrm>
        </p:spPr>
        <p:txBody>
          <a:bodyPr>
            <a:noAutofit/>
          </a:bodyPr>
          <a:lstStyle/>
          <a:p>
            <a:r>
              <a:rPr lang="en-GB" sz="2800" b="1" dirty="0" smtClean="0">
                <a:solidFill>
                  <a:srgbClr val="800000"/>
                </a:solidFill>
              </a:rPr>
              <a:t>Overall </a:t>
            </a:r>
            <a:r>
              <a:rPr lang="en-GB" sz="2800" b="1" dirty="0">
                <a:solidFill>
                  <a:srgbClr val="800000"/>
                </a:solidFill>
              </a:rPr>
              <a:t>the Workshop participants felt that the satellite products produced by JAXA and NOAA prepared for the Workshop can reasonably be used experimentally for monitoring the extreme events associated with the rainfall in a demonstration phase.</a:t>
            </a:r>
          </a:p>
          <a:p>
            <a:r>
              <a:rPr lang="en-GB" sz="2800" b="1" dirty="0">
                <a:solidFill>
                  <a:srgbClr val="800000"/>
                </a:solidFill>
              </a:rPr>
              <a:t>Furthermore, it was recommended that </a:t>
            </a:r>
            <a:r>
              <a:rPr lang="en-GB" sz="2800" b="1" dirty="0" smtClean="0">
                <a:solidFill>
                  <a:srgbClr val="800000"/>
                </a:solidFill>
              </a:rPr>
              <a:t>the workshop </a:t>
            </a:r>
            <a:r>
              <a:rPr lang="en-GB" sz="2800" b="1" dirty="0">
                <a:solidFill>
                  <a:srgbClr val="800000"/>
                </a:solidFill>
              </a:rPr>
              <a:t>participants will be developing their own set of products to be semi-operationalised at the regional (RCCs) and national (NMHSs) levels in 2019</a:t>
            </a:r>
            <a:r>
              <a:rPr lang="en-GB" sz="2800" b="1" dirty="0" smtClean="0">
                <a:solidFill>
                  <a:srgbClr val="800000"/>
                </a:solidFill>
              </a:rPr>
              <a:t>.</a:t>
            </a:r>
            <a:endParaRPr lang="en-GB" sz="2800" b="1" dirty="0">
              <a:solidFill>
                <a:srgbClr val="800000"/>
              </a:solidFill>
            </a:endParaRPr>
          </a:p>
        </p:txBody>
      </p:sp>
      <p:sp>
        <p:nvSpPr>
          <p:cNvPr id="4" name="Footer Placeholder 3"/>
          <p:cNvSpPr>
            <a:spLocks noGrp="1"/>
          </p:cNvSpPr>
          <p:nvPr>
            <p:ph type="ftr" sz="quarter" idx="11"/>
          </p:nvPr>
        </p:nvSpPr>
        <p:spPr/>
        <p:txBody>
          <a:bodyPr/>
          <a:lstStyle/>
          <a:p>
            <a:r>
              <a:rPr lang="en-US" smtClean="0"/>
              <a:t>IPET-SUP-5, 11-13 February 2019, Geneva</a:t>
            </a:r>
            <a:endParaRPr lang="en-US"/>
          </a:p>
        </p:txBody>
      </p:sp>
      <p:sp>
        <p:nvSpPr>
          <p:cNvPr id="6" name="TextBox 5"/>
          <p:cNvSpPr txBox="1"/>
          <p:nvPr/>
        </p:nvSpPr>
        <p:spPr>
          <a:xfrm>
            <a:off x="1883206" y="65310"/>
            <a:ext cx="4928978" cy="523220"/>
          </a:xfrm>
          <a:prstGeom prst="rect">
            <a:avLst/>
          </a:prstGeom>
          <a:noFill/>
        </p:spPr>
        <p:txBody>
          <a:bodyPr wrap="none" rtlCol="0">
            <a:spAutoFit/>
          </a:bodyPr>
          <a:lstStyle/>
          <a:p>
            <a:r>
              <a:rPr lang="en-US" sz="2800" b="1" dirty="0" smtClean="0"/>
              <a:t>Outcomes from Workshop (3/3)</a:t>
            </a:r>
            <a:endParaRPr lang="en-US" sz="2800" b="1" dirty="0"/>
          </a:p>
        </p:txBody>
      </p:sp>
    </p:spTree>
    <p:extLst>
      <p:ext uri="{BB962C8B-B14F-4D97-AF65-F5344CB8AC3E}">
        <p14:creationId xmlns:p14="http://schemas.microsoft.com/office/powerpoint/2010/main" val="14058923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4925"/>
            <a:ext cx="8229600" cy="5681425"/>
          </a:xfrm>
        </p:spPr>
        <p:txBody>
          <a:bodyPr>
            <a:normAutofit/>
          </a:bodyPr>
          <a:lstStyle/>
          <a:p>
            <a:r>
              <a:rPr lang="en-GB" sz="2800" dirty="0" smtClean="0"/>
              <a:t>The </a:t>
            </a:r>
            <a:r>
              <a:rPr lang="en-GB" sz="2800" dirty="0"/>
              <a:t>outcomes from the workshop on training and capacity building were reviewed by </a:t>
            </a:r>
            <a:r>
              <a:rPr lang="en-GB" sz="2800" dirty="0" smtClean="0"/>
              <a:t>SG-SEMDP.</a:t>
            </a:r>
          </a:p>
          <a:p>
            <a:r>
              <a:rPr lang="en-US" sz="2800" dirty="0" smtClean="0"/>
              <a:t>It </a:t>
            </a:r>
            <a:r>
              <a:rPr lang="en-US" sz="2800" dirty="0"/>
              <a:t>was confirmed that SEMDP has been successfully implemented and is in progress in the East Asia and western Pacific </a:t>
            </a:r>
            <a:r>
              <a:rPr lang="en-US" sz="2800" dirty="0" smtClean="0"/>
              <a:t>regions.</a:t>
            </a:r>
          </a:p>
          <a:p>
            <a:r>
              <a:rPr lang="en-US" sz="2800" dirty="0" smtClean="0"/>
              <a:t>It </a:t>
            </a:r>
            <a:r>
              <a:rPr lang="en-US" sz="2800" dirty="0"/>
              <a:t>is envisaged that upon successful completion of the SEMDP, lessons learned will be incorporated into SWCEM in operation involving broader activities across all of the WMO RCCs. </a:t>
            </a:r>
          </a:p>
        </p:txBody>
      </p:sp>
      <p:sp>
        <p:nvSpPr>
          <p:cNvPr id="4" name="Footer Placeholder 3"/>
          <p:cNvSpPr>
            <a:spLocks noGrp="1"/>
          </p:cNvSpPr>
          <p:nvPr>
            <p:ph type="ftr" sz="quarter" idx="11"/>
          </p:nvPr>
        </p:nvSpPr>
        <p:spPr/>
        <p:txBody>
          <a:bodyPr/>
          <a:lstStyle/>
          <a:p>
            <a:r>
              <a:rPr lang="en-US" smtClean="0"/>
              <a:t>IPET-SUP-5, 11-13 February 2019, Geneva</a:t>
            </a:r>
            <a:endParaRPr lang="en-US"/>
          </a:p>
        </p:txBody>
      </p:sp>
      <p:sp>
        <p:nvSpPr>
          <p:cNvPr id="5" name="TextBox 4"/>
          <p:cNvSpPr txBox="1"/>
          <p:nvPr/>
        </p:nvSpPr>
        <p:spPr>
          <a:xfrm>
            <a:off x="2166242" y="65310"/>
            <a:ext cx="4147965" cy="523220"/>
          </a:xfrm>
          <a:prstGeom prst="rect">
            <a:avLst/>
          </a:prstGeom>
          <a:noFill/>
        </p:spPr>
        <p:txBody>
          <a:bodyPr wrap="none" rtlCol="0">
            <a:spAutoFit/>
          </a:bodyPr>
          <a:lstStyle/>
          <a:p>
            <a:r>
              <a:rPr lang="en-US" sz="2800" b="1" dirty="0" smtClean="0"/>
              <a:t>Outcomes from </a:t>
            </a:r>
            <a:r>
              <a:rPr lang="en-GB" altLang="ja-JP" sz="2800" b="1" dirty="0" smtClean="0"/>
              <a:t>SG</a:t>
            </a:r>
            <a:r>
              <a:rPr lang="en-GB" altLang="ja-JP" sz="2800" b="1" dirty="0"/>
              <a:t>-SEMDP</a:t>
            </a:r>
            <a:endParaRPr lang="en-US" sz="2800" b="1" dirty="0"/>
          </a:p>
        </p:txBody>
      </p:sp>
    </p:spTree>
    <p:extLst>
      <p:ext uri="{BB962C8B-B14F-4D97-AF65-F5344CB8AC3E}">
        <p14:creationId xmlns:p14="http://schemas.microsoft.com/office/powerpoint/2010/main" val="24029446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IPET-SUP-5, 11-13 February 2019, Geneva</a:t>
            </a:r>
            <a:endParaRPr lang="en-US"/>
          </a:p>
        </p:txBody>
      </p:sp>
      <p:pic>
        <p:nvPicPr>
          <p:cNvPr id="5" name="図 2">
            <a:extLst>
              <a:ext uri="{FF2B5EF4-FFF2-40B4-BE49-F238E27FC236}">
                <a16:creationId xmlns:lc="http://schemas.openxmlformats.org/drawingml/2006/lockedCanvas" xmlns:a16="http://schemas.microsoft.com/office/drawing/2014/main" xmlns:w16se="http://schemas.microsoft.com/office/word/2015/wordml/symex" xmlns:w16cid="http://schemas.microsoft.com/office/word/2016/wordml/cid" xmlns:w15="http://schemas.microsoft.com/office/word/2012/wordml"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44FE8727-D4D6-46EB-8188-7D7D6F44A43C}"/>
              </a:ext>
            </a:extLst>
          </p:cNvPr>
          <p:cNvPicPr/>
          <p:nvPr/>
        </p:nvPicPr>
        <p:blipFill>
          <a:blip r:embed="rId2"/>
          <a:stretch>
            <a:fillRect/>
          </a:stretch>
        </p:blipFill>
        <p:spPr>
          <a:xfrm>
            <a:off x="130614" y="424529"/>
            <a:ext cx="8882757" cy="3526997"/>
          </a:xfrm>
          <a:prstGeom prst="rect">
            <a:avLst/>
          </a:prstGeom>
        </p:spPr>
      </p:pic>
      <p:sp>
        <p:nvSpPr>
          <p:cNvPr id="7" name="Rectangle 6"/>
          <p:cNvSpPr/>
          <p:nvPr/>
        </p:nvSpPr>
        <p:spPr>
          <a:xfrm>
            <a:off x="163272" y="4105516"/>
            <a:ext cx="8850099" cy="923330"/>
          </a:xfrm>
          <a:prstGeom prst="rect">
            <a:avLst/>
          </a:prstGeom>
        </p:spPr>
        <p:txBody>
          <a:bodyPr wrap="square">
            <a:spAutoFit/>
          </a:bodyPr>
          <a:lstStyle/>
          <a:p>
            <a:pPr eaLnBrk="0" fontAlgn="base" hangingPunct="0"/>
            <a:r>
              <a:rPr lang="en-US" dirty="0"/>
              <a:t>Figure. 1: Time series of daily precipitation averaged over land in the following area: 100°E-105°E; Equator (EQ) -8°N); blue: CPCGAG (rain gauge data), red: GSMaP_GNRT6 (satellite data) (source: JAXA).</a:t>
            </a:r>
            <a:endParaRPr lang="en-US" dirty="0">
              <a:effectLst/>
            </a:endParaRPr>
          </a:p>
        </p:txBody>
      </p:sp>
      <p:sp>
        <p:nvSpPr>
          <p:cNvPr id="8" name="Rounded Rectangle 7"/>
          <p:cNvSpPr/>
          <p:nvPr/>
        </p:nvSpPr>
        <p:spPr>
          <a:xfrm>
            <a:off x="293904" y="587829"/>
            <a:ext cx="8458209" cy="57685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chemeClr val="tx1"/>
                </a:solidFill>
              </a:rPr>
              <a:t>Figure 1 provides an example of a comparison of daily rain gauge data with satellite estimations from JAXA (Japan Aerospace Exploration Agency). </a:t>
            </a:r>
            <a:endParaRPr lang="en-US" sz="2400" dirty="0" smtClean="0">
              <a:solidFill>
                <a:schemeClr val="tx1"/>
              </a:solidFill>
            </a:endParaRPr>
          </a:p>
          <a:p>
            <a:r>
              <a:rPr lang="en-US" sz="2400" dirty="0" smtClean="0">
                <a:solidFill>
                  <a:schemeClr val="tx1"/>
                </a:solidFill>
              </a:rPr>
              <a:t>Figure </a:t>
            </a:r>
            <a:r>
              <a:rPr lang="en-US" sz="2400" dirty="0">
                <a:solidFill>
                  <a:schemeClr val="tx1"/>
                </a:solidFill>
              </a:rPr>
              <a:t>1 demonstrates two important </a:t>
            </a:r>
            <a:r>
              <a:rPr lang="en-US" sz="2400" dirty="0" smtClean="0">
                <a:solidFill>
                  <a:schemeClr val="tx1"/>
                </a:solidFill>
              </a:rPr>
              <a:t>aspects:</a:t>
            </a:r>
          </a:p>
          <a:p>
            <a:pPr marL="342900" indent="-342900">
              <a:buFontTx/>
              <a:buChar char="-"/>
            </a:pPr>
            <a:r>
              <a:rPr lang="en-US" sz="2400" dirty="0" smtClean="0">
                <a:solidFill>
                  <a:schemeClr val="tx1"/>
                </a:solidFill>
              </a:rPr>
              <a:t>the </a:t>
            </a:r>
            <a:r>
              <a:rPr lang="en-US" sz="2400" dirty="0">
                <a:solidFill>
                  <a:schemeClr val="tx1"/>
                </a:solidFill>
              </a:rPr>
              <a:t>agreement between the </a:t>
            </a:r>
            <a:r>
              <a:rPr lang="en-US" sz="2400" dirty="0" smtClean="0">
                <a:solidFill>
                  <a:schemeClr val="tx1"/>
                </a:solidFill>
              </a:rPr>
              <a:t>rain gauge </a:t>
            </a:r>
            <a:r>
              <a:rPr lang="en-US" sz="2400" dirty="0">
                <a:solidFill>
                  <a:schemeClr val="tx1"/>
                </a:solidFill>
              </a:rPr>
              <a:t>analysis (CPCGAG) and the satellite-based </a:t>
            </a:r>
            <a:r>
              <a:rPr lang="en-US" sz="2400" dirty="0" err="1">
                <a:solidFill>
                  <a:schemeClr val="tx1"/>
                </a:solidFill>
              </a:rPr>
              <a:t>GSMaP</a:t>
            </a:r>
            <a:r>
              <a:rPr lang="en-US" sz="2400" dirty="0">
                <a:solidFill>
                  <a:schemeClr val="tx1"/>
                </a:solidFill>
              </a:rPr>
              <a:t> from JAXA is </a:t>
            </a:r>
            <a:r>
              <a:rPr lang="en-US" sz="2400" dirty="0" smtClean="0">
                <a:solidFill>
                  <a:schemeClr val="tx1"/>
                </a:solidFill>
              </a:rPr>
              <a:t>good.</a:t>
            </a:r>
          </a:p>
          <a:p>
            <a:pPr marL="342900" indent="-342900">
              <a:buFontTx/>
              <a:buChar char="-"/>
            </a:pPr>
            <a:r>
              <a:rPr lang="en-US" sz="2400" dirty="0" smtClean="0">
                <a:solidFill>
                  <a:schemeClr val="tx1"/>
                </a:solidFill>
              </a:rPr>
              <a:t>both</a:t>
            </a:r>
            <a:r>
              <a:rPr lang="en-US" sz="2400" dirty="0">
                <a:solidFill>
                  <a:schemeClr val="tx1"/>
                </a:solidFill>
              </a:rPr>
              <a:t>, the satellite-based method and the </a:t>
            </a:r>
            <a:r>
              <a:rPr lang="en-US" sz="2400" dirty="0" smtClean="0">
                <a:solidFill>
                  <a:schemeClr val="tx1"/>
                </a:solidFill>
              </a:rPr>
              <a:t>rain gauges</a:t>
            </a:r>
            <a:r>
              <a:rPr lang="en-US" sz="2400" dirty="0">
                <a:solidFill>
                  <a:schemeClr val="tx1"/>
                </a:solidFill>
              </a:rPr>
              <a:t>, depict the heavy precipitation events </a:t>
            </a:r>
            <a:r>
              <a:rPr lang="en-US" sz="2400" dirty="0" smtClean="0">
                <a:solidFill>
                  <a:schemeClr val="tx1"/>
                </a:solidFill>
              </a:rPr>
              <a:t>well.</a:t>
            </a:r>
          </a:p>
          <a:p>
            <a:pPr marL="342900" indent="-342900">
              <a:buFontTx/>
              <a:buChar char="-"/>
            </a:pPr>
            <a:r>
              <a:rPr lang="en-US" sz="2400" dirty="0" smtClean="0">
                <a:solidFill>
                  <a:schemeClr val="tx1"/>
                </a:solidFill>
              </a:rPr>
              <a:t>However</a:t>
            </a:r>
            <a:r>
              <a:rPr lang="en-US" sz="2400" dirty="0">
                <a:solidFill>
                  <a:schemeClr val="tx1"/>
                </a:solidFill>
              </a:rPr>
              <a:t>, differences in the accumulated rainfall rates per day can be relatively high in specific instances which is presumably due to spatial and temporal (satellites) sampling </a:t>
            </a:r>
            <a:r>
              <a:rPr lang="en-US" sz="2400" dirty="0" smtClean="0">
                <a:solidFill>
                  <a:schemeClr val="tx1"/>
                </a:solidFill>
              </a:rPr>
              <a:t>problems.</a:t>
            </a:r>
          </a:p>
          <a:p>
            <a:pPr marL="342900" indent="-342900">
              <a:buFontTx/>
              <a:buChar char="-"/>
            </a:pPr>
            <a:r>
              <a:rPr lang="en-US" sz="2400" dirty="0" smtClean="0">
                <a:solidFill>
                  <a:schemeClr val="tx1"/>
                </a:solidFill>
              </a:rPr>
              <a:t>Important </a:t>
            </a:r>
            <a:r>
              <a:rPr lang="en-US" sz="2400" dirty="0">
                <a:solidFill>
                  <a:schemeClr val="tx1"/>
                </a:solidFill>
              </a:rPr>
              <a:t>is that the peak rainfall events are quite well observed will both methods.</a:t>
            </a:r>
          </a:p>
        </p:txBody>
      </p:sp>
    </p:spTree>
    <p:extLst>
      <p:ext uri="{BB962C8B-B14F-4D97-AF65-F5344CB8AC3E}">
        <p14:creationId xmlns:p14="http://schemas.microsoft.com/office/powerpoint/2010/main" val="1354689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0701" y="13058"/>
            <a:ext cx="5207099" cy="6812284"/>
          </a:xfrm>
          <a:prstGeom prst="rect">
            <a:avLst/>
          </a:prstGeom>
          <a:noFill/>
          <a:ln>
            <a:noFill/>
          </a:ln>
          <a:extLst/>
        </p:spPr>
      </p:pic>
      <p:sp>
        <p:nvSpPr>
          <p:cNvPr id="4" name="Footer Placeholder 3"/>
          <p:cNvSpPr>
            <a:spLocks noGrp="1"/>
          </p:cNvSpPr>
          <p:nvPr>
            <p:ph type="ftr" sz="quarter" idx="11"/>
          </p:nvPr>
        </p:nvSpPr>
        <p:spPr/>
        <p:txBody>
          <a:bodyPr/>
          <a:lstStyle/>
          <a:p>
            <a:r>
              <a:rPr lang="en-US" smtClean="0"/>
              <a:t>IPET-SUP-5, 11-13 February 2019, Geneva</a:t>
            </a:r>
            <a:endParaRPr lang="en-US"/>
          </a:p>
        </p:txBody>
      </p:sp>
      <p:sp>
        <p:nvSpPr>
          <p:cNvPr id="6" name="TextBox 5"/>
          <p:cNvSpPr txBox="1"/>
          <p:nvPr/>
        </p:nvSpPr>
        <p:spPr>
          <a:xfrm>
            <a:off x="5410200" y="674914"/>
            <a:ext cx="3494314" cy="5078313"/>
          </a:xfrm>
          <a:prstGeom prst="rect">
            <a:avLst/>
          </a:prstGeom>
          <a:noFill/>
        </p:spPr>
        <p:txBody>
          <a:bodyPr wrap="square" rtlCol="0">
            <a:spAutoFit/>
          </a:bodyPr>
          <a:lstStyle/>
          <a:p>
            <a:pPr fontAlgn="base"/>
            <a:r>
              <a:rPr lang="en-US" dirty="0"/>
              <a:t>Figure 2: Several episodes of heavy precipitation occurred over November and December of 2014, accumulated over 1000 mm rainfall over the eastern shore of Malaysia, part of Thailand and Singapore (source: NOAA CPC);</a:t>
            </a:r>
          </a:p>
          <a:p>
            <a:pPr fontAlgn="base"/>
            <a:r>
              <a:rPr lang="en-GB" b="1" i="1" dirty="0" smtClean="0"/>
              <a:t>Top</a:t>
            </a:r>
            <a:r>
              <a:rPr lang="en-GB" b="1" i="1" dirty="0"/>
              <a:t>:</a:t>
            </a:r>
            <a:r>
              <a:rPr lang="en-GB" dirty="0"/>
              <a:t> Time series of precipitation averaged over land are of (95</a:t>
            </a:r>
            <a:r>
              <a:rPr lang="en-GB" baseline="30000" dirty="0"/>
              <a:t>o</a:t>
            </a:r>
            <a:r>
              <a:rPr lang="en-GB" dirty="0"/>
              <a:t>E - 110</a:t>
            </a:r>
            <a:r>
              <a:rPr lang="en-GB" baseline="30000" dirty="0"/>
              <a:t>o</a:t>
            </a:r>
            <a:r>
              <a:rPr lang="en-GB" dirty="0"/>
              <a:t>E; 0° -10</a:t>
            </a:r>
            <a:r>
              <a:rPr lang="en-GB" baseline="30000" dirty="0"/>
              <a:t>o</a:t>
            </a:r>
            <a:r>
              <a:rPr lang="en-GB" dirty="0"/>
              <a:t>N) from CPC gauge analysis, CMORPH_CRT, and CMORPH_BLD;</a:t>
            </a:r>
            <a:endParaRPr lang="en-US" dirty="0"/>
          </a:p>
          <a:p>
            <a:r>
              <a:rPr lang="en-GB" b="1" i="1" dirty="0"/>
              <a:t>Middle</a:t>
            </a:r>
            <a:r>
              <a:rPr lang="en-GB" i="1" dirty="0"/>
              <a:t>:</a:t>
            </a:r>
            <a:r>
              <a:rPr lang="en-GB" dirty="0"/>
              <a:t> Accumulated rainfall over November and December 2014 from CMORPH_CRT;</a:t>
            </a:r>
            <a:endParaRPr lang="en-US" dirty="0"/>
          </a:p>
          <a:p>
            <a:r>
              <a:rPr lang="en-GB" b="1" i="1" dirty="0"/>
              <a:t>Bottom:</a:t>
            </a:r>
            <a:r>
              <a:rPr lang="en-GB" dirty="0"/>
              <a:t> Accumulated rainfall over Nov and Dec 2014 from CMORPH_BLD.</a:t>
            </a:r>
            <a:endParaRPr lang="en-US" dirty="0">
              <a:effectLst/>
            </a:endParaRPr>
          </a:p>
        </p:txBody>
      </p:sp>
      <p:sp>
        <p:nvSpPr>
          <p:cNvPr id="7" name="Rounded Rectangle 6"/>
          <p:cNvSpPr/>
          <p:nvPr/>
        </p:nvSpPr>
        <p:spPr>
          <a:xfrm>
            <a:off x="342887" y="1997077"/>
            <a:ext cx="8458209" cy="30865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chemeClr val="tx1"/>
                </a:solidFill>
              </a:rPr>
              <a:t>Figure 2 also shows heavy precipitation events as depicted by rain gauge data and from two satellite data sets by the </a:t>
            </a:r>
            <a:r>
              <a:rPr lang="en-US" sz="2400" dirty="0" smtClean="0">
                <a:solidFill>
                  <a:schemeClr val="tx1"/>
                </a:solidFill>
              </a:rPr>
              <a:t>NOAA/CPC.</a:t>
            </a:r>
          </a:p>
          <a:p>
            <a:pPr marL="342900" indent="-342900">
              <a:buFontTx/>
              <a:buChar char="-"/>
            </a:pPr>
            <a:r>
              <a:rPr lang="en-US" sz="2400" dirty="0" smtClean="0">
                <a:solidFill>
                  <a:schemeClr val="tx1"/>
                </a:solidFill>
              </a:rPr>
              <a:t>The </a:t>
            </a:r>
            <a:r>
              <a:rPr lang="en-US" sz="2400" dirty="0">
                <a:solidFill>
                  <a:schemeClr val="tx1"/>
                </a:solidFill>
              </a:rPr>
              <a:t>comparison illustrates again good consistency between the data </a:t>
            </a:r>
            <a:r>
              <a:rPr lang="en-US" sz="2400" dirty="0" smtClean="0">
                <a:solidFill>
                  <a:schemeClr val="tx1"/>
                </a:solidFill>
              </a:rPr>
              <a:t>sets.</a:t>
            </a:r>
          </a:p>
          <a:p>
            <a:pPr marL="342900" indent="-342900">
              <a:buFontTx/>
              <a:buChar char="-"/>
            </a:pPr>
            <a:r>
              <a:rPr lang="en-US" sz="2400" dirty="0" smtClean="0">
                <a:solidFill>
                  <a:schemeClr val="tx1"/>
                </a:solidFill>
              </a:rPr>
              <a:t>This </a:t>
            </a:r>
            <a:r>
              <a:rPr lang="en-US" sz="2400" dirty="0">
                <a:solidFill>
                  <a:schemeClr val="tx1"/>
                </a:solidFill>
              </a:rPr>
              <a:t>reassures that data used in this study are adequate and consistent for the monitoring of severe precipitation events. </a:t>
            </a:r>
          </a:p>
        </p:txBody>
      </p:sp>
    </p:spTree>
    <p:extLst>
      <p:ext uri="{BB962C8B-B14F-4D97-AF65-F5344CB8AC3E}">
        <p14:creationId xmlns:p14="http://schemas.microsoft.com/office/powerpoint/2010/main" val="129057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Daily Rainfall Comparis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4" y="59354"/>
            <a:ext cx="4644370" cy="3483278"/>
          </a:xfrm>
          <a:prstGeom prst="rect">
            <a:avLst/>
          </a:prstGeom>
        </p:spPr>
      </p:pic>
      <p:sp>
        <p:nvSpPr>
          <p:cNvPr id="4" name="Footer Placeholder 3"/>
          <p:cNvSpPr>
            <a:spLocks noGrp="1"/>
          </p:cNvSpPr>
          <p:nvPr>
            <p:ph type="ftr" sz="quarter" idx="11"/>
          </p:nvPr>
        </p:nvSpPr>
        <p:spPr/>
        <p:txBody>
          <a:bodyPr/>
          <a:lstStyle/>
          <a:p>
            <a:r>
              <a:rPr lang="en-US" smtClean="0"/>
              <a:t>IPET-SUP-5, 11-13 February 2019, Geneva</a:t>
            </a:r>
            <a:endParaRPr lang="en-US"/>
          </a:p>
        </p:txBody>
      </p:sp>
      <p:pic>
        <p:nvPicPr>
          <p:cNvPr id="6" name="Picture 5" descr="Figure_4"/>
          <p:cNvPicPr/>
          <p:nvPr/>
        </p:nvPicPr>
        <p:blipFill>
          <a:blip r:embed="rId3"/>
          <a:stretch>
            <a:fillRect/>
          </a:stretch>
        </p:blipFill>
        <p:spPr>
          <a:xfrm>
            <a:off x="4082143" y="3026229"/>
            <a:ext cx="4914219" cy="3686355"/>
          </a:xfrm>
          <a:prstGeom prst="rect">
            <a:avLst/>
          </a:prstGeom>
        </p:spPr>
      </p:pic>
      <p:sp>
        <p:nvSpPr>
          <p:cNvPr id="7" name="TextBox 6"/>
          <p:cNvSpPr txBox="1"/>
          <p:nvPr/>
        </p:nvSpPr>
        <p:spPr>
          <a:xfrm>
            <a:off x="4724390" y="54420"/>
            <a:ext cx="4386952" cy="1200329"/>
          </a:xfrm>
          <a:prstGeom prst="rect">
            <a:avLst/>
          </a:prstGeom>
          <a:noFill/>
        </p:spPr>
        <p:txBody>
          <a:bodyPr wrap="square" rtlCol="0">
            <a:spAutoFit/>
          </a:bodyPr>
          <a:lstStyle/>
          <a:p>
            <a:r>
              <a:rPr lang="en-SG" dirty="0"/>
              <a:t>Figure 4.a: Daily Rainfall over Singapore in 2014 as retrieved with different satellite methods and from the </a:t>
            </a:r>
            <a:r>
              <a:rPr lang="en-SG" dirty="0" smtClean="0"/>
              <a:t>28 rain gauges </a:t>
            </a:r>
            <a:r>
              <a:rPr lang="en-SG" dirty="0"/>
              <a:t>shown in Figure 4.b</a:t>
            </a:r>
            <a:r>
              <a:rPr lang="en-SG" dirty="0" smtClean="0"/>
              <a:t>.</a:t>
            </a:r>
            <a:endParaRPr lang="en-US" dirty="0"/>
          </a:p>
        </p:txBody>
      </p:sp>
      <p:sp>
        <p:nvSpPr>
          <p:cNvPr id="8" name="TextBox 7"/>
          <p:cNvSpPr txBox="1"/>
          <p:nvPr/>
        </p:nvSpPr>
        <p:spPr>
          <a:xfrm>
            <a:off x="54424" y="4980562"/>
            <a:ext cx="4239313" cy="1477328"/>
          </a:xfrm>
          <a:prstGeom prst="rect">
            <a:avLst/>
          </a:prstGeom>
          <a:noFill/>
        </p:spPr>
        <p:txBody>
          <a:bodyPr wrap="square" rtlCol="0">
            <a:spAutoFit/>
          </a:bodyPr>
          <a:lstStyle/>
          <a:p>
            <a:r>
              <a:rPr lang="en-SG" dirty="0"/>
              <a:t>Figure 4.c: Number of accumulated dry days in Singapore since 1 January 2014 as observed with different satellite methods and from the 28 stations. A dry day is defined as daily rainfall is less than 1mm.</a:t>
            </a:r>
            <a:endParaRPr lang="en-US" dirty="0"/>
          </a:p>
        </p:txBody>
      </p:sp>
      <p:pic>
        <p:nvPicPr>
          <p:cNvPr id="9" name="Picture 8" descr="cid:image010.jpg@01CF4F54.CAF429C0"/>
          <p:cNvPicPr/>
          <p:nvPr/>
        </p:nvPicPr>
        <p:blipFill>
          <a:blip r:embed="rId4" cstate="print"/>
          <a:srcRect/>
          <a:stretch>
            <a:fillRect/>
          </a:stretch>
        </p:blipFill>
        <p:spPr bwMode="auto">
          <a:xfrm>
            <a:off x="4825588" y="1195244"/>
            <a:ext cx="2976245" cy="1767840"/>
          </a:xfrm>
          <a:prstGeom prst="rect">
            <a:avLst/>
          </a:prstGeom>
          <a:noFill/>
          <a:ln w="9525">
            <a:noFill/>
            <a:miter lim="800000"/>
            <a:headEnd/>
            <a:tailEnd/>
          </a:ln>
        </p:spPr>
      </p:pic>
      <p:sp>
        <p:nvSpPr>
          <p:cNvPr id="10" name="Rectangle 9"/>
          <p:cNvSpPr/>
          <p:nvPr/>
        </p:nvSpPr>
        <p:spPr>
          <a:xfrm>
            <a:off x="6609177" y="2224092"/>
            <a:ext cx="2539588" cy="523220"/>
          </a:xfrm>
          <a:prstGeom prst="rect">
            <a:avLst/>
          </a:prstGeom>
        </p:spPr>
        <p:txBody>
          <a:bodyPr wrap="square">
            <a:spAutoFit/>
          </a:bodyPr>
          <a:lstStyle/>
          <a:p>
            <a:r>
              <a:rPr lang="en-US" sz="1400" dirty="0"/>
              <a:t>Figure 4.b: Locations of the 28 rain gauge stations in Singapore.</a:t>
            </a:r>
          </a:p>
        </p:txBody>
      </p:sp>
      <p:sp>
        <p:nvSpPr>
          <p:cNvPr id="11" name="Rounded Rectangle 10"/>
          <p:cNvSpPr/>
          <p:nvPr/>
        </p:nvSpPr>
        <p:spPr>
          <a:xfrm>
            <a:off x="389481" y="945148"/>
            <a:ext cx="8458209" cy="502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400" dirty="0">
                <a:solidFill>
                  <a:schemeClr val="tx1"/>
                </a:solidFill>
              </a:rPr>
              <a:t>Figures </a:t>
            </a:r>
            <a:r>
              <a:rPr lang="en-GB" sz="2400" dirty="0" smtClean="0">
                <a:solidFill>
                  <a:schemeClr val="tx1"/>
                </a:solidFill>
              </a:rPr>
              <a:t>4a - 4c </a:t>
            </a:r>
            <a:r>
              <a:rPr lang="en-GB" sz="2400" dirty="0">
                <a:solidFill>
                  <a:schemeClr val="tx1"/>
                </a:solidFill>
              </a:rPr>
              <a:t>show a monitoring of precipitation and drought over Singapore with satellite-based observations and ground-based observations based on 28 rain gauges, respectively. </a:t>
            </a:r>
            <a:r>
              <a:rPr lang="en-GB" sz="2400" dirty="0" smtClean="0">
                <a:solidFill>
                  <a:schemeClr val="tx1"/>
                </a:solidFill>
              </a:rPr>
              <a:t>(Locations </a:t>
            </a:r>
            <a:r>
              <a:rPr lang="en-GB" sz="2400" dirty="0">
                <a:solidFill>
                  <a:schemeClr val="tx1"/>
                </a:solidFill>
              </a:rPr>
              <a:t>of the gauges are depicted in Figure </a:t>
            </a:r>
            <a:r>
              <a:rPr lang="en-GB" sz="2400" dirty="0" smtClean="0">
                <a:solidFill>
                  <a:schemeClr val="tx1"/>
                </a:solidFill>
              </a:rPr>
              <a:t>4b)</a:t>
            </a:r>
          </a:p>
          <a:p>
            <a:pPr marL="342900" indent="-342900">
              <a:buFontTx/>
              <a:buChar char="-"/>
            </a:pPr>
            <a:r>
              <a:rPr lang="en-GB" sz="2400" dirty="0" smtClean="0">
                <a:solidFill>
                  <a:schemeClr val="tx1"/>
                </a:solidFill>
              </a:rPr>
              <a:t>In </a:t>
            </a:r>
            <a:r>
              <a:rPr lang="en-GB" sz="2400" dirty="0">
                <a:solidFill>
                  <a:schemeClr val="tx1"/>
                </a:solidFill>
              </a:rPr>
              <a:t>Figure 4a we note again a good correspondence of satellite and ground-based precipitation </a:t>
            </a:r>
            <a:r>
              <a:rPr lang="en-GB" sz="2400" dirty="0" smtClean="0">
                <a:solidFill>
                  <a:schemeClr val="tx1"/>
                </a:solidFill>
              </a:rPr>
              <a:t>observations.</a:t>
            </a:r>
          </a:p>
          <a:p>
            <a:pPr marL="342900" indent="-342900">
              <a:buFontTx/>
              <a:buChar char="-"/>
            </a:pPr>
            <a:r>
              <a:rPr lang="en-GB" sz="2400" dirty="0" smtClean="0">
                <a:solidFill>
                  <a:schemeClr val="tx1"/>
                </a:solidFill>
              </a:rPr>
              <a:t>Furthermore</a:t>
            </a:r>
            <a:r>
              <a:rPr lang="en-GB" sz="2400" dirty="0">
                <a:solidFill>
                  <a:schemeClr val="tx1"/>
                </a:solidFill>
              </a:rPr>
              <a:t>, there is good agreement in depicting days without precipitation thus demonstrating the space-based capabilities to monitor spells of dry days and </a:t>
            </a:r>
            <a:r>
              <a:rPr lang="en-GB" sz="2400" dirty="0" smtClean="0">
                <a:solidFill>
                  <a:schemeClr val="tx1"/>
                </a:solidFill>
              </a:rPr>
              <a:t>droughts.</a:t>
            </a:r>
          </a:p>
          <a:p>
            <a:pPr marL="342900" indent="-342900">
              <a:buFontTx/>
              <a:buChar char="-"/>
            </a:pPr>
            <a:r>
              <a:rPr lang="en-GB" sz="2400" dirty="0" smtClean="0">
                <a:solidFill>
                  <a:schemeClr val="tx1"/>
                </a:solidFill>
              </a:rPr>
              <a:t>Figure </a:t>
            </a:r>
            <a:r>
              <a:rPr lang="en-GB" sz="2400" dirty="0">
                <a:solidFill>
                  <a:schemeClr val="tx1"/>
                </a:solidFill>
              </a:rPr>
              <a:t>4c shows the accumulated number of dry days indicating good agreement between the observations based on rain gauges and satellites.</a:t>
            </a:r>
            <a:endParaRPr lang="en-US" sz="2400" dirty="0">
              <a:solidFill>
                <a:schemeClr val="tx1"/>
              </a:solidFill>
            </a:endParaRPr>
          </a:p>
        </p:txBody>
      </p:sp>
    </p:spTree>
    <p:extLst>
      <p:ext uri="{BB962C8B-B14F-4D97-AF65-F5344CB8AC3E}">
        <p14:creationId xmlns:p14="http://schemas.microsoft.com/office/powerpoint/2010/main" val="3490219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IPET-SUP-5, 11-13 February 2019, Geneva</a:t>
            </a:r>
            <a:endParaRPr lang="en-US"/>
          </a:p>
        </p:txBody>
      </p:sp>
      <p:pic>
        <p:nvPicPr>
          <p:cNvPr id="5" name="Grafik 170"/>
          <p:cNvPicPr/>
          <p:nvPr/>
        </p:nvPicPr>
        <p:blipFill>
          <a:blip r:embed="rId2"/>
          <a:stretch>
            <a:fillRect/>
          </a:stretch>
        </p:blipFill>
        <p:spPr>
          <a:xfrm>
            <a:off x="892629" y="43544"/>
            <a:ext cx="7100751" cy="5484752"/>
          </a:xfrm>
          <a:prstGeom prst="rect">
            <a:avLst/>
          </a:prstGeom>
        </p:spPr>
      </p:pic>
      <p:sp>
        <p:nvSpPr>
          <p:cNvPr id="6" name="TextBox 5"/>
          <p:cNvSpPr txBox="1"/>
          <p:nvPr/>
        </p:nvSpPr>
        <p:spPr>
          <a:xfrm>
            <a:off x="293914" y="5595255"/>
            <a:ext cx="8643256" cy="1077218"/>
          </a:xfrm>
          <a:prstGeom prst="rect">
            <a:avLst/>
          </a:prstGeom>
          <a:noFill/>
        </p:spPr>
        <p:txBody>
          <a:bodyPr wrap="square" rtlCol="0">
            <a:spAutoFit/>
          </a:bodyPr>
          <a:lstStyle/>
          <a:p>
            <a:r>
              <a:rPr lang="en-US" sz="1600" dirty="0"/>
              <a:t>Figure 5: Monitoring of precipitation with the NOAA Standardized Precipitation Index (SPI), precipitation (in mm/day), the precipitation anomaly (in mm/day) and percentage of normal precipitation. The calculations are for three different sets of averaging over 30, 60 and 90 days, respectively. </a:t>
            </a:r>
          </a:p>
        </p:txBody>
      </p:sp>
      <p:sp>
        <p:nvSpPr>
          <p:cNvPr id="7" name="Rounded Rectangle 6"/>
          <p:cNvSpPr/>
          <p:nvPr/>
        </p:nvSpPr>
        <p:spPr>
          <a:xfrm>
            <a:off x="342887" y="174171"/>
            <a:ext cx="8458209" cy="64983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400" dirty="0">
                <a:solidFill>
                  <a:schemeClr val="tx1"/>
                </a:solidFill>
              </a:rPr>
              <a:t>Examples of monitoring of precipitation and drought by NOAA are given in Figures 5 and 6, respectively. </a:t>
            </a:r>
            <a:endParaRPr lang="en-GB" sz="2400" dirty="0" smtClean="0">
              <a:solidFill>
                <a:schemeClr val="tx1"/>
              </a:solidFill>
            </a:endParaRPr>
          </a:p>
          <a:p>
            <a:pPr marL="342900" indent="-342900">
              <a:buFontTx/>
              <a:buChar char="-"/>
            </a:pPr>
            <a:r>
              <a:rPr lang="en-GB" sz="2400" dirty="0" smtClean="0">
                <a:solidFill>
                  <a:schemeClr val="tx1"/>
                </a:solidFill>
              </a:rPr>
              <a:t>Figure </a:t>
            </a:r>
            <a:r>
              <a:rPr lang="en-GB" sz="2400" dirty="0">
                <a:solidFill>
                  <a:schemeClr val="tx1"/>
                </a:solidFill>
              </a:rPr>
              <a:t>5 shows a monitoring for a week with the Standardized Precipitation Index (SPI). It is demonstrated how the use of different averaging periods represents precipitation and precipitation deficits over different time </a:t>
            </a:r>
            <a:r>
              <a:rPr lang="en-GB" sz="2400" dirty="0" smtClean="0">
                <a:solidFill>
                  <a:schemeClr val="tx1"/>
                </a:solidFill>
              </a:rPr>
              <a:t>scales.</a:t>
            </a:r>
          </a:p>
          <a:p>
            <a:pPr marL="342900" indent="-342900">
              <a:buFontTx/>
              <a:buChar char="-"/>
            </a:pPr>
            <a:r>
              <a:rPr lang="en-GB" sz="2400" dirty="0" smtClean="0">
                <a:solidFill>
                  <a:schemeClr val="tx1"/>
                </a:solidFill>
              </a:rPr>
              <a:t>The </a:t>
            </a:r>
            <a:r>
              <a:rPr lang="en-GB" sz="2400" dirty="0">
                <a:solidFill>
                  <a:schemeClr val="tx1"/>
                </a:solidFill>
              </a:rPr>
              <a:t>SPI is determined from precipitation observations alone. The SPI calculation requires </a:t>
            </a:r>
            <a:r>
              <a:rPr lang="en-US" sz="2400" dirty="0">
                <a:solidFill>
                  <a:schemeClr val="tx1"/>
                </a:solidFill>
              </a:rPr>
              <a:t>at any location a long-term monthly precipitation database, ideally over a climatological period of 30 </a:t>
            </a:r>
            <a:r>
              <a:rPr lang="en-US" sz="2400" dirty="0" smtClean="0">
                <a:solidFill>
                  <a:schemeClr val="tx1"/>
                </a:solidFill>
              </a:rPr>
              <a:t>years.</a:t>
            </a:r>
          </a:p>
          <a:p>
            <a:pPr marL="342900" indent="-342900">
              <a:buFontTx/>
              <a:buChar char="-"/>
            </a:pPr>
            <a:r>
              <a:rPr lang="en-US" sz="2400" dirty="0" smtClean="0">
                <a:solidFill>
                  <a:schemeClr val="tx1"/>
                </a:solidFill>
              </a:rPr>
              <a:t>SPIs </a:t>
            </a:r>
            <a:r>
              <a:rPr lang="en-US" sz="2400" dirty="0">
                <a:solidFill>
                  <a:schemeClr val="tx1"/>
                </a:solidFill>
              </a:rPr>
              <a:t>are calculated as moving averages over the chosen time windows of averaging. </a:t>
            </a:r>
            <a:r>
              <a:rPr lang="en-US" sz="2400" dirty="0" smtClean="0">
                <a:solidFill>
                  <a:schemeClr val="tx1"/>
                </a:solidFill>
              </a:rPr>
              <a:t> Time </a:t>
            </a:r>
            <a:r>
              <a:rPr lang="en-US" sz="2400" dirty="0">
                <a:solidFill>
                  <a:schemeClr val="tx1"/>
                </a:solidFill>
              </a:rPr>
              <a:t>series of such data would also show the start and ending of drought conditions in correspondence to the chosen time </a:t>
            </a:r>
            <a:r>
              <a:rPr lang="en-US" sz="2400" dirty="0" smtClean="0">
                <a:solidFill>
                  <a:schemeClr val="tx1"/>
                </a:solidFill>
              </a:rPr>
              <a:t>scales.</a:t>
            </a:r>
          </a:p>
          <a:p>
            <a:pPr marL="342900" indent="-342900">
              <a:buFontTx/>
              <a:buChar char="-"/>
            </a:pPr>
            <a:r>
              <a:rPr lang="en-US" sz="2400" dirty="0" smtClean="0">
                <a:solidFill>
                  <a:schemeClr val="tx1"/>
                </a:solidFill>
              </a:rPr>
              <a:t>It </a:t>
            </a:r>
            <a:r>
              <a:rPr lang="en-US" sz="2400" dirty="0">
                <a:solidFill>
                  <a:schemeClr val="tx1"/>
                </a:solidFill>
              </a:rPr>
              <a:t>also provides estimates of the magnitude of droughts and precipitation </a:t>
            </a:r>
            <a:r>
              <a:rPr lang="en-US" sz="2400" dirty="0" smtClean="0">
                <a:solidFill>
                  <a:schemeClr val="tx1"/>
                </a:solidFill>
              </a:rPr>
              <a:t>deficits.</a:t>
            </a:r>
          </a:p>
        </p:txBody>
      </p:sp>
    </p:spTree>
    <p:extLst>
      <p:ext uri="{BB962C8B-B14F-4D97-AF65-F5344CB8AC3E}">
        <p14:creationId xmlns:p14="http://schemas.microsoft.com/office/powerpoint/2010/main" val="3237267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xmlns="" id="{1550382D-47FA-4E1C-BDF8-68A888D31274}"/>
              </a:ext>
            </a:extLst>
          </p:cNvPr>
          <p:cNvSpPr txBox="1">
            <a:spLocks noChangeArrowheads="1"/>
          </p:cNvSpPr>
          <p:nvPr/>
        </p:nvSpPr>
        <p:spPr bwMode="auto">
          <a:xfrm>
            <a:off x="396876" y="1123291"/>
            <a:ext cx="8417186" cy="35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lvl1pPr marL="342900" indent="-342900" algn="l" rtl="0" fontAlgn="base">
              <a:spcBef>
                <a:spcPct val="20000"/>
              </a:spcBef>
              <a:spcAft>
                <a:spcPct val="0"/>
              </a:spcAft>
              <a:buBlip>
                <a:blip r:embed="rId3"/>
              </a:buBlip>
              <a:defRPr kumimoji="1" sz="2200">
                <a:solidFill>
                  <a:schemeClr val="tx1"/>
                </a:solidFill>
                <a:latin typeface="+mn-lt"/>
                <a:ea typeface="+mn-ea"/>
                <a:cs typeface="+mn-cs"/>
              </a:defRPr>
            </a:lvl1pPr>
            <a:lvl2pPr marL="742950" indent="-285750" algn="l" rtl="0" fontAlgn="base">
              <a:spcBef>
                <a:spcPct val="20000"/>
              </a:spcBef>
              <a:spcAft>
                <a:spcPct val="0"/>
              </a:spcAft>
              <a:buBlip>
                <a:blip r:embed="rId4"/>
              </a:buBlip>
              <a:defRPr kumimoji="1" sz="2100">
                <a:solidFill>
                  <a:schemeClr val="tx1"/>
                </a:solidFill>
                <a:latin typeface="+mn-lt"/>
                <a:ea typeface="+mn-ea"/>
                <a:cs typeface="+mn-cs"/>
              </a:defRPr>
            </a:lvl2pPr>
            <a:lvl3pPr marL="1143000" indent="-228600" algn="l" rtl="0" fontAlgn="base">
              <a:spcBef>
                <a:spcPct val="20000"/>
              </a:spcBef>
              <a:spcAft>
                <a:spcPct val="0"/>
              </a:spcAft>
              <a:buBlip>
                <a:blip r:embed="rId5"/>
              </a:buBlip>
              <a:defRPr kumimoji="1" sz="2000">
                <a:solidFill>
                  <a:schemeClr val="tx1"/>
                </a:solidFill>
                <a:latin typeface="+mn-lt"/>
                <a:ea typeface="+mn-ea"/>
                <a:cs typeface="+mn-cs"/>
              </a:defRPr>
            </a:lvl3pPr>
            <a:lvl4pPr marL="1600200" indent="-228600" algn="l" rtl="0" fontAlgn="base">
              <a:spcBef>
                <a:spcPct val="20000"/>
              </a:spcBef>
              <a:spcAft>
                <a:spcPct val="0"/>
              </a:spcAft>
              <a:buBlip>
                <a:blip r:embed="rId6"/>
              </a:buBlip>
              <a:defRPr kumimoji="1" sz="1900">
                <a:solidFill>
                  <a:schemeClr val="tx1"/>
                </a:solidFill>
                <a:latin typeface="+mn-lt"/>
                <a:ea typeface="+mn-ea"/>
                <a:cs typeface="+mn-cs"/>
              </a:defRPr>
            </a:lvl4pPr>
            <a:lvl5pPr marL="2057400" indent="-228600" algn="l" rtl="0" fontAlgn="base">
              <a:spcBef>
                <a:spcPct val="20000"/>
              </a:spcBef>
              <a:spcAft>
                <a:spcPct val="0"/>
              </a:spcAft>
              <a:buFont typeface="Times" pitchFamily="18" charset="0"/>
              <a:buChar char="•"/>
              <a:defRPr kumimoji="1">
                <a:solidFill>
                  <a:schemeClr val="tx1"/>
                </a:solidFill>
                <a:latin typeface="+mn-lt"/>
                <a:ea typeface="+mn-ea"/>
                <a:cs typeface="+mn-cs"/>
              </a:defRPr>
            </a:lvl5pPr>
            <a:lvl6pPr marL="2514600" indent="-228600" algn="l" rtl="0" fontAlgn="base">
              <a:spcBef>
                <a:spcPct val="20000"/>
              </a:spcBef>
              <a:spcAft>
                <a:spcPct val="0"/>
              </a:spcAft>
              <a:buFont typeface="Times" pitchFamily="18" charset="0"/>
              <a:buChar char="•"/>
              <a:defRPr kumimoji="1">
                <a:solidFill>
                  <a:schemeClr val="tx1"/>
                </a:solidFill>
                <a:latin typeface="+mn-lt"/>
                <a:ea typeface="+mn-ea"/>
                <a:cs typeface="+mn-cs"/>
              </a:defRPr>
            </a:lvl6pPr>
            <a:lvl7pPr marL="2971800" indent="-228600" algn="l" rtl="0" fontAlgn="base">
              <a:spcBef>
                <a:spcPct val="20000"/>
              </a:spcBef>
              <a:spcAft>
                <a:spcPct val="0"/>
              </a:spcAft>
              <a:buFont typeface="Times" pitchFamily="18" charset="0"/>
              <a:buChar char="•"/>
              <a:defRPr kumimoji="1">
                <a:solidFill>
                  <a:schemeClr val="tx1"/>
                </a:solidFill>
                <a:latin typeface="+mn-lt"/>
                <a:ea typeface="+mn-ea"/>
                <a:cs typeface="+mn-cs"/>
              </a:defRPr>
            </a:lvl7pPr>
            <a:lvl8pPr marL="3429000" indent="-228600" algn="l" rtl="0" fontAlgn="base">
              <a:spcBef>
                <a:spcPct val="20000"/>
              </a:spcBef>
              <a:spcAft>
                <a:spcPct val="0"/>
              </a:spcAft>
              <a:buFont typeface="Times" pitchFamily="18" charset="0"/>
              <a:buChar char="•"/>
              <a:defRPr kumimoji="1">
                <a:solidFill>
                  <a:schemeClr val="tx1"/>
                </a:solidFill>
                <a:latin typeface="+mn-lt"/>
                <a:ea typeface="+mn-ea"/>
                <a:cs typeface="+mn-cs"/>
              </a:defRPr>
            </a:lvl8pPr>
            <a:lvl9pPr marL="3886200" indent="-228600" algn="l" rtl="0" fontAlgn="base">
              <a:spcBef>
                <a:spcPct val="20000"/>
              </a:spcBef>
              <a:spcAft>
                <a:spcPct val="0"/>
              </a:spcAft>
              <a:buFont typeface="Times" pitchFamily="18" charset="0"/>
              <a:buChar char="•"/>
              <a:defRPr kumimoji="1">
                <a:solidFill>
                  <a:schemeClr val="tx1"/>
                </a:solidFill>
                <a:latin typeface="+mn-lt"/>
                <a:ea typeface="+mn-ea"/>
                <a:cs typeface="+mn-cs"/>
              </a:defRPr>
            </a:lvl9pPr>
          </a:lstStyle>
          <a:p>
            <a:pPr>
              <a:lnSpc>
                <a:spcPct val="90000"/>
              </a:lnSpc>
            </a:pPr>
            <a:r>
              <a:rPr lang="en-US" altLang="ja-JP" sz="2000" dirty="0"/>
              <a:t>SPI methodology</a:t>
            </a:r>
            <a:endParaRPr lang="en-US" altLang="ja-JP" sz="2000" kern="0" dirty="0"/>
          </a:p>
          <a:p>
            <a:pPr marL="457200" lvl="1" indent="0">
              <a:lnSpc>
                <a:spcPct val="90000"/>
              </a:lnSpc>
              <a:buNone/>
            </a:pPr>
            <a:endParaRPr lang="en-US" altLang="ja-JP" sz="1000" kern="0" dirty="0"/>
          </a:p>
          <a:p>
            <a:endParaRPr lang="en-US" altLang="ja-JP" dirty="0"/>
          </a:p>
        </p:txBody>
      </p:sp>
      <p:sp>
        <p:nvSpPr>
          <p:cNvPr id="10" name="タイトル 40">
            <a:extLst>
              <a:ext uri="{FF2B5EF4-FFF2-40B4-BE49-F238E27FC236}">
                <a16:creationId xmlns:a16="http://schemas.microsoft.com/office/drawing/2014/main" xmlns="" id="{8EDA943A-19E5-493C-BB98-AFE782373B90}"/>
              </a:ext>
            </a:extLst>
          </p:cNvPr>
          <p:cNvSpPr txBox="1">
            <a:spLocks/>
          </p:cNvSpPr>
          <p:nvPr/>
        </p:nvSpPr>
        <p:spPr bwMode="auto">
          <a:xfrm>
            <a:off x="267368" y="177800"/>
            <a:ext cx="8742947" cy="78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anchor="ctr" anchorCtr="0" compatLnSpc="1">
            <a:prstTxWarp prst="textNoShape">
              <a:avLst/>
            </a:prstTxWarp>
          </a:bodyPr>
          <a:lstStyle>
            <a:lvl1pPr algn="l" rtl="0" fontAlgn="base">
              <a:spcBef>
                <a:spcPct val="0"/>
              </a:spcBef>
              <a:spcAft>
                <a:spcPct val="0"/>
              </a:spcAft>
              <a:defRPr kumimoji="1" sz="2800" b="1">
                <a:solidFill>
                  <a:srgbClr val="2364CF"/>
                </a:solidFill>
                <a:latin typeface="+mj-lt"/>
                <a:ea typeface="+mj-ea"/>
                <a:cs typeface="+mj-cs"/>
              </a:defRPr>
            </a:lvl1pPr>
            <a:lvl2pPr algn="l" rtl="0" fontAlgn="base">
              <a:spcBef>
                <a:spcPct val="0"/>
              </a:spcBef>
              <a:spcAft>
                <a:spcPct val="0"/>
              </a:spcAft>
              <a:defRPr kumimoji="1" sz="2800" b="1">
                <a:solidFill>
                  <a:srgbClr val="2364CF"/>
                </a:solidFill>
                <a:latin typeface="メイリオ" pitchFamily="50" charset="-128"/>
                <a:ea typeface="メイリオ" pitchFamily="50" charset="-128"/>
                <a:cs typeface="メイリオ" pitchFamily="50" charset="-128"/>
              </a:defRPr>
            </a:lvl2pPr>
            <a:lvl3pPr algn="l" rtl="0" fontAlgn="base">
              <a:spcBef>
                <a:spcPct val="0"/>
              </a:spcBef>
              <a:spcAft>
                <a:spcPct val="0"/>
              </a:spcAft>
              <a:defRPr kumimoji="1" sz="2800" b="1">
                <a:solidFill>
                  <a:srgbClr val="2364CF"/>
                </a:solidFill>
                <a:latin typeface="メイリオ" pitchFamily="50" charset="-128"/>
                <a:ea typeface="メイリオ" pitchFamily="50" charset="-128"/>
                <a:cs typeface="メイリオ" pitchFamily="50" charset="-128"/>
              </a:defRPr>
            </a:lvl3pPr>
            <a:lvl4pPr algn="l" rtl="0" fontAlgn="base">
              <a:spcBef>
                <a:spcPct val="0"/>
              </a:spcBef>
              <a:spcAft>
                <a:spcPct val="0"/>
              </a:spcAft>
              <a:defRPr kumimoji="1" sz="2800" b="1">
                <a:solidFill>
                  <a:srgbClr val="2364CF"/>
                </a:solidFill>
                <a:latin typeface="メイリオ" pitchFamily="50" charset="-128"/>
                <a:ea typeface="メイリオ" pitchFamily="50" charset="-128"/>
                <a:cs typeface="メイリオ" pitchFamily="50" charset="-128"/>
              </a:defRPr>
            </a:lvl4pPr>
            <a:lvl5pPr algn="l" rtl="0" fontAlgn="base">
              <a:spcBef>
                <a:spcPct val="0"/>
              </a:spcBef>
              <a:spcAft>
                <a:spcPct val="0"/>
              </a:spcAft>
              <a:defRPr kumimoji="1" sz="2800" b="1">
                <a:solidFill>
                  <a:srgbClr val="2364CF"/>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b="1">
                <a:solidFill>
                  <a:srgbClr val="2364CF"/>
                </a:solidFill>
                <a:latin typeface="メイリオ" pitchFamily="50" charset="-128"/>
                <a:ea typeface="メイリオ" pitchFamily="50" charset="-128"/>
                <a:cs typeface="メイリオ" pitchFamily="50" charset="-128"/>
              </a:defRPr>
            </a:lvl6pPr>
            <a:lvl7pPr marL="914400" algn="l" rtl="0" fontAlgn="base">
              <a:spcBef>
                <a:spcPct val="0"/>
              </a:spcBef>
              <a:spcAft>
                <a:spcPct val="0"/>
              </a:spcAft>
              <a:defRPr kumimoji="1" sz="2800" b="1">
                <a:solidFill>
                  <a:srgbClr val="2364CF"/>
                </a:solidFill>
                <a:latin typeface="メイリオ" pitchFamily="50" charset="-128"/>
                <a:ea typeface="メイリオ" pitchFamily="50" charset="-128"/>
                <a:cs typeface="メイリオ" pitchFamily="50" charset="-128"/>
              </a:defRPr>
            </a:lvl7pPr>
            <a:lvl8pPr marL="1371600" algn="l" rtl="0" fontAlgn="base">
              <a:spcBef>
                <a:spcPct val="0"/>
              </a:spcBef>
              <a:spcAft>
                <a:spcPct val="0"/>
              </a:spcAft>
              <a:defRPr kumimoji="1" sz="2800" b="1">
                <a:solidFill>
                  <a:srgbClr val="2364CF"/>
                </a:solidFill>
                <a:latin typeface="メイリオ" pitchFamily="50" charset="-128"/>
                <a:ea typeface="メイリオ" pitchFamily="50" charset="-128"/>
                <a:cs typeface="メイリオ" pitchFamily="50" charset="-128"/>
              </a:defRPr>
            </a:lvl8pPr>
            <a:lvl9pPr marL="1828800" algn="l" rtl="0" fontAlgn="base">
              <a:spcBef>
                <a:spcPct val="0"/>
              </a:spcBef>
              <a:spcAft>
                <a:spcPct val="0"/>
              </a:spcAft>
              <a:defRPr kumimoji="1" sz="2800" b="1">
                <a:solidFill>
                  <a:srgbClr val="2364CF"/>
                </a:solidFill>
                <a:latin typeface="メイリオ" pitchFamily="50" charset="-128"/>
                <a:ea typeface="メイリオ" pitchFamily="50" charset="-128"/>
                <a:cs typeface="メイリオ" pitchFamily="50" charset="-128"/>
              </a:defRPr>
            </a:lvl9pPr>
          </a:lstStyle>
          <a:p>
            <a:pPr algn="ctr"/>
            <a:r>
              <a:rPr lang="en-US" altLang="ja-JP" sz="2400" kern="0" dirty="0">
                <a:solidFill>
                  <a:srgbClr val="3366FF"/>
                </a:solidFill>
                <a:latin typeface="Verdana"/>
                <a:ea typeface="+mn-ea"/>
                <a:cs typeface="Verdana"/>
              </a:rPr>
              <a:t>Definition of </a:t>
            </a:r>
            <a:r>
              <a:rPr lang="en-US" altLang="ja-JP" sz="2400" kern="0" dirty="0" smtClean="0">
                <a:solidFill>
                  <a:srgbClr val="3366FF"/>
                </a:solidFill>
                <a:latin typeface="Verdana"/>
                <a:ea typeface="+mn-ea"/>
                <a:cs typeface="Verdana"/>
              </a:rPr>
              <a:t>Drought </a:t>
            </a:r>
          </a:p>
          <a:p>
            <a:pPr algn="ctr"/>
            <a:r>
              <a:rPr lang="en-US" altLang="ja-JP" sz="2400" kern="0" dirty="0" smtClean="0">
                <a:solidFill>
                  <a:srgbClr val="3366FF"/>
                </a:solidFill>
                <a:latin typeface="Verdana"/>
                <a:ea typeface="+mn-ea"/>
                <a:cs typeface="Verdana"/>
              </a:rPr>
              <a:t>by </a:t>
            </a:r>
            <a:r>
              <a:rPr lang="en-GB" altLang="ja-JP" sz="2400" dirty="0">
                <a:solidFill>
                  <a:srgbClr val="3366FF"/>
                </a:solidFill>
                <a:latin typeface="Verdana"/>
                <a:cs typeface="Verdana"/>
              </a:rPr>
              <a:t>Standardized Precipitation Index (SPI)</a:t>
            </a:r>
            <a:endParaRPr lang="ja-JP" altLang="en-US" sz="2400" kern="0" dirty="0">
              <a:solidFill>
                <a:srgbClr val="3366FF"/>
              </a:solidFill>
              <a:latin typeface="Verdana"/>
              <a:ea typeface="+mn-ea"/>
              <a:cs typeface="Verdana"/>
            </a:endParaRPr>
          </a:p>
        </p:txBody>
      </p:sp>
      <p:sp>
        <p:nvSpPr>
          <p:cNvPr id="11" name="正方形/長方形 10">
            <a:extLst>
              <a:ext uri="{FF2B5EF4-FFF2-40B4-BE49-F238E27FC236}">
                <a16:creationId xmlns:a16="http://schemas.microsoft.com/office/drawing/2014/main" xmlns="" id="{72F01718-0D95-4AA2-A846-EC35E1AB0DBC}"/>
              </a:ext>
            </a:extLst>
          </p:cNvPr>
          <p:cNvSpPr/>
          <p:nvPr/>
        </p:nvSpPr>
        <p:spPr>
          <a:xfrm>
            <a:off x="3395286" y="1126782"/>
            <a:ext cx="4878002" cy="261610"/>
          </a:xfrm>
          <a:prstGeom prst="rect">
            <a:avLst/>
          </a:prstGeom>
          <a:noFill/>
          <a:ln>
            <a:noFill/>
          </a:ln>
        </p:spPr>
        <p:txBody>
          <a:bodyPr wrap="square">
            <a:spAutoFit/>
          </a:bodyPr>
          <a:lstStyle/>
          <a:p>
            <a:r>
              <a:rPr lang="en-US" altLang="ja-JP" sz="1100" b="1" u="sng" dirty="0">
                <a:ea typeface="+mn-ea"/>
              </a:rPr>
              <a:t>Source: </a:t>
            </a:r>
            <a:r>
              <a:rPr lang="ja-JP" altLang="en-US" sz="1100" b="1" u="sng" dirty="0">
                <a:ea typeface="+mn-ea"/>
              </a:rPr>
              <a:t>http://www.wamis.org/agm/pubs/SPI/WMO_1090_EN.pdf</a:t>
            </a:r>
          </a:p>
        </p:txBody>
      </p:sp>
      <p:pic>
        <p:nvPicPr>
          <p:cNvPr id="12" name="図 11">
            <a:extLst>
              <a:ext uri="{FF2B5EF4-FFF2-40B4-BE49-F238E27FC236}">
                <a16:creationId xmlns:a16="http://schemas.microsoft.com/office/drawing/2014/main" xmlns="" id="{C3EDC9F0-C45F-45C6-852A-E803B5154DB5}"/>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776242" y="1779304"/>
            <a:ext cx="3970882" cy="2700687"/>
          </a:xfrm>
          <a:prstGeom prst="rect">
            <a:avLst/>
          </a:prstGeom>
        </p:spPr>
      </p:pic>
      <p:pic>
        <p:nvPicPr>
          <p:cNvPr id="27" name="図 26">
            <a:extLst>
              <a:ext uri="{FF2B5EF4-FFF2-40B4-BE49-F238E27FC236}">
                <a16:creationId xmlns:a16="http://schemas.microsoft.com/office/drawing/2014/main" xmlns="" id="{9633EEBA-CC82-4998-AAD0-4B922FD56F37}"/>
              </a:ext>
            </a:extLst>
          </p:cNvPr>
          <p:cNvPicPr>
            <a:picLocks noChangeAspect="1"/>
          </p:cNvPicPr>
          <p:nvPr/>
        </p:nvPicPr>
        <p:blipFill rotWithShape="1">
          <a:blip r:embed="rId8"/>
          <a:srcRect t="11198"/>
          <a:stretch/>
        </p:blipFill>
        <p:spPr>
          <a:xfrm>
            <a:off x="771116" y="2001035"/>
            <a:ext cx="3231423" cy="2329836"/>
          </a:xfrm>
          <a:prstGeom prst="rect">
            <a:avLst/>
          </a:prstGeom>
        </p:spPr>
      </p:pic>
      <p:sp>
        <p:nvSpPr>
          <p:cNvPr id="28" name="正方形/長方形 27">
            <a:extLst>
              <a:ext uri="{FF2B5EF4-FFF2-40B4-BE49-F238E27FC236}">
                <a16:creationId xmlns:a16="http://schemas.microsoft.com/office/drawing/2014/main" xmlns="" id="{8727AF5F-C2F9-4B56-B4C3-E6FD7288AF16}"/>
              </a:ext>
            </a:extLst>
          </p:cNvPr>
          <p:cNvSpPr/>
          <p:nvPr/>
        </p:nvSpPr>
        <p:spPr>
          <a:xfrm>
            <a:off x="581454" y="1688356"/>
            <a:ext cx="3965818" cy="276999"/>
          </a:xfrm>
          <a:prstGeom prst="rect">
            <a:avLst/>
          </a:prstGeom>
        </p:spPr>
        <p:txBody>
          <a:bodyPr wrap="square">
            <a:spAutoFit/>
          </a:bodyPr>
          <a:lstStyle/>
          <a:p>
            <a:r>
              <a:rPr lang="en-US" altLang="ja-JP" sz="1200" b="1" dirty="0">
                <a:ea typeface="+mn-ea"/>
              </a:rPr>
              <a:t>Classification system shown in the SPI value table</a:t>
            </a:r>
            <a:endParaRPr lang="ja-JP" altLang="en-US" sz="1200" b="1" dirty="0">
              <a:ea typeface="+mn-ea"/>
            </a:endParaRPr>
          </a:p>
        </p:txBody>
      </p:sp>
      <p:sp>
        <p:nvSpPr>
          <p:cNvPr id="29" name="正方形/長方形 28">
            <a:extLst>
              <a:ext uri="{FF2B5EF4-FFF2-40B4-BE49-F238E27FC236}">
                <a16:creationId xmlns:a16="http://schemas.microsoft.com/office/drawing/2014/main" xmlns="" id="{B12616E0-4CB1-4868-B6F5-0A905AE9E43F}"/>
              </a:ext>
            </a:extLst>
          </p:cNvPr>
          <p:cNvSpPr/>
          <p:nvPr/>
        </p:nvSpPr>
        <p:spPr>
          <a:xfrm>
            <a:off x="2317032" y="3608105"/>
            <a:ext cx="1582993" cy="301183"/>
          </a:xfrm>
          <a:prstGeom prst="rect">
            <a:avLst/>
          </a:prstGeom>
          <a:solidFill>
            <a:srgbClr val="FF66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xmlns="" id="{92D15D56-FA41-413C-9CF0-DE0D75A64A5B}"/>
              </a:ext>
            </a:extLst>
          </p:cNvPr>
          <p:cNvSpPr/>
          <p:nvPr/>
        </p:nvSpPr>
        <p:spPr>
          <a:xfrm>
            <a:off x="2317032" y="3919120"/>
            <a:ext cx="1582993" cy="301183"/>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xmlns="" id="{A1F0B92A-8943-481E-9BC8-F55892069931}"/>
              </a:ext>
            </a:extLst>
          </p:cNvPr>
          <p:cNvSpPr/>
          <p:nvPr/>
        </p:nvSpPr>
        <p:spPr>
          <a:xfrm>
            <a:off x="2317031" y="2049889"/>
            <a:ext cx="1582993" cy="301183"/>
          </a:xfrm>
          <a:prstGeom prst="rect">
            <a:avLst/>
          </a:prstGeom>
          <a:solidFill>
            <a:schemeClr val="accent5">
              <a:lumMod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xmlns="" id="{0C670D12-7FC6-4617-897D-7FE2B8D7C26E}"/>
              </a:ext>
            </a:extLst>
          </p:cNvPr>
          <p:cNvSpPr/>
          <p:nvPr/>
        </p:nvSpPr>
        <p:spPr>
          <a:xfrm>
            <a:off x="2317031" y="2360904"/>
            <a:ext cx="1582993" cy="301183"/>
          </a:xfrm>
          <a:prstGeom prst="rect">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xmlns="" id="{60ED6D3F-57BF-4AB1-9C25-40B3844DEF08}"/>
              </a:ext>
            </a:extLst>
          </p:cNvPr>
          <p:cNvSpPr txBox="1"/>
          <p:nvPr/>
        </p:nvSpPr>
        <p:spPr>
          <a:xfrm>
            <a:off x="4946240" y="1688343"/>
            <a:ext cx="1515158" cy="307777"/>
          </a:xfrm>
          <a:prstGeom prst="rect">
            <a:avLst/>
          </a:prstGeom>
          <a:solidFill>
            <a:schemeClr val="bg1"/>
          </a:solidFill>
        </p:spPr>
        <p:txBody>
          <a:bodyPr wrap="none" rtlCol="0">
            <a:spAutoFit/>
          </a:bodyPr>
          <a:lstStyle/>
          <a:p>
            <a:r>
              <a:rPr lang="en-US" altLang="ja-JP" sz="1400" b="1" dirty="0">
                <a:ea typeface="+mn-ea"/>
              </a:rPr>
              <a:t>e.g. 1-Month SPI </a:t>
            </a:r>
            <a:endParaRPr kumimoji="1" lang="ja-JP" altLang="en-US" sz="1400" b="1" dirty="0">
              <a:ea typeface="+mn-ea"/>
            </a:endParaRPr>
          </a:p>
        </p:txBody>
      </p:sp>
      <p:sp>
        <p:nvSpPr>
          <p:cNvPr id="14" name="Rectangle 5">
            <a:extLst>
              <a:ext uri="{FF2B5EF4-FFF2-40B4-BE49-F238E27FC236}">
                <a16:creationId xmlns:a16="http://schemas.microsoft.com/office/drawing/2014/main" xmlns="" id="{D635C7D2-7C31-4150-8955-5E2D57BE5FBC}"/>
              </a:ext>
            </a:extLst>
          </p:cNvPr>
          <p:cNvSpPr txBox="1">
            <a:spLocks noChangeArrowheads="1"/>
          </p:cNvSpPr>
          <p:nvPr/>
        </p:nvSpPr>
        <p:spPr bwMode="auto">
          <a:xfrm>
            <a:off x="581454" y="4596861"/>
            <a:ext cx="8274235" cy="194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lvl1pPr marL="342900" indent="-342900" algn="l" rtl="0" fontAlgn="base">
              <a:spcBef>
                <a:spcPct val="20000"/>
              </a:spcBef>
              <a:spcAft>
                <a:spcPct val="0"/>
              </a:spcAft>
              <a:buBlip>
                <a:blip r:embed="rId3"/>
              </a:buBlip>
              <a:defRPr kumimoji="1" sz="2200">
                <a:solidFill>
                  <a:schemeClr val="tx1"/>
                </a:solidFill>
                <a:latin typeface="+mn-lt"/>
                <a:ea typeface="+mn-ea"/>
                <a:cs typeface="+mn-cs"/>
              </a:defRPr>
            </a:lvl1pPr>
            <a:lvl2pPr marL="742950" indent="-285750" algn="l" rtl="0" fontAlgn="base">
              <a:spcBef>
                <a:spcPct val="20000"/>
              </a:spcBef>
              <a:spcAft>
                <a:spcPct val="0"/>
              </a:spcAft>
              <a:buBlip>
                <a:blip r:embed="rId4"/>
              </a:buBlip>
              <a:defRPr kumimoji="1" sz="2100">
                <a:solidFill>
                  <a:schemeClr val="tx1"/>
                </a:solidFill>
                <a:latin typeface="+mn-lt"/>
                <a:ea typeface="+mn-ea"/>
                <a:cs typeface="+mn-cs"/>
              </a:defRPr>
            </a:lvl2pPr>
            <a:lvl3pPr marL="1143000" indent="-228600" algn="l" rtl="0" fontAlgn="base">
              <a:spcBef>
                <a:spcPct val="20000"/>
              </a:spcBef>
              <a:spcAft>
                <a:spcPct val="0"/>
              </a:spcAft>
              <a:buBlip>
                <a:blip r:embed="rId5"/>
              </a:buBlip>
              <a:defRPr kumimoji="1" sz="2000">
                <a:solidFill>
                  <a:schemeClr val="tx1"/>
                </a:solidFill>
                <a:latin typeface="+mn-lt"/>
                <a:ea typeface="+mn-ea"/>
                <a:cs typeface="+mn-cs"/>
              </a:defRPr>
            </a:lvl3pPr>
            <a:lvl4pPr marL="1600200" indent="-228600" algn="l" rtl="0" fontAlgn="base">
              <a:spcBef>
                <a:spcPct val="20000"/>
              </a:spcBef>
              <a:spcAft>
                <a:spcPct val="0"/>
              </a:spcAft>
              <a:buBlip>
                <a:blip r:embed="rId6"/>
              </a:buBlip>
              <a:defRPr kumimoji="1" sz="1900">
                <a:solidFill>
                  <a:schemeClr val="tx1"/>
                </a:solidFill>
                <a:latin typeface="+mn-lt"/>
                <a:ea typeface="+mn-ea"/>
                <a:cs typeface="+mn-cs"/>
              </a:defRPr>
            </a:lvl4pPr>
            <a:lvl5pPr marL="2057400" indent="-228600" algn="l" rtl="0" fontAlgn="base">
              <a:spcBef>
                <a:spcPct val="20000"/>
              </a:spcBef>
              <a:spcAft>
                <a:spcPct val="0"/>
              </a:spcAft>
              <a:buFont typeface="Times" pitchFamily="18" charset="0"/>
              <a:buChar char="•"/>
              <a:defRPr kumimoji="1">
                <a:solidFill>
                  <a:schemeClr val="tx1"/>
                </a:solidFill>
                <a:latin typeface="+mn-lt"/>
                <a:ea typeface="+mn-ea"/>
                <a:cs typeface="+mn-cs"/>
              </a:defRPr>
            </a:lvl5pPr>
            <a:lvl6pPr marL="2514600" indent="-228600" algn="l" rtl="0" fontAlgn="base">
              <a:spcBef>
                <a:spcPct val="20000"/>
              </a:spcBef>
              <a:spcAft>
                <a:spcPct val="0"/>
              </a:spcAft>
              <a:buFont typeface="Times" pitchFamily="18" charset="0"/>
              <a:buChar char="•"/>
              <a:defRPr kumimoji="1">
                <a:solidFill>
                  <a:schemeClr val="tx1"/>
                </a:solidFill>
                <a:latin typeface="+mn-lt"/>
                <a:ea typeface="+mn-ea"/>
                <a:cs typeface="+mn-cs"/>
              </a:defRPr>
            </a:lvl6pPr>
            <a:lvl7pPr marL="2971800" indent="-228600" algn="l" rtl="0" fontAlgn="base">
              <a:spcBef>
                <a:spcPct val="20000"/>
              </a:spcBef>
              <a:spcAft>
                <a:spcPct val="0"/>
              </a:spcAft>
              <a:buFont typeface="Times" pitchFamily="18" charset="0"/>
              <a:buChar char="•"/>
              <a:defRPr kumimoji="1">
                <a:solidFill>
                  <a:schemeClr val="tx1"/>
                </a:solidFill>
                <a:latin typeface="+mn-lt"/>
                <a:ea typeface="+mn-ea"/>
                <a:cs typeface="+mn-cs"/>
              </a:defRPr>
            </a:lvl7pPr>
            <a:lvl8pPr marL="3429000" indent="-228600" algn="l" rtl="0" fontAlgn="base">
              <a:spcBef>
                <a:spcPct val="20000"/>
              </a:spcBef>
              <a:spcAft>
                <a:spcPct val="0"/>
              </a:spcAft>
              <a:buFont typeface="Times" pitchFamily="18" charset="0"/>
              <a:buChar char="•"/>
              <a:defRPr kumimoji="1">
                <a:solidFill>
                  <a:schemeClr val="tx1"/>
                </a:solidFill>
                <a:latin typeface="+mn-lt"/>
                <a:ea typeface="+mn-ea"/>
                <a:cs typeface="+mn-cs"/>
              </a:defRPr>
            </a:lvl8pPr>
            <a:lvl9pPr marL="3886200" indent="-228600" algn="l" rtl="0" fontAlgn="base">
              <a:spcBef>
                <a:spcPct val="20000"/>
              </a:spcBef>
              <a:spcAft>
                <a:spcPct val="0"/>
              </a:spcAft>
              <a:buFont typeface="Times" pitchFamily="18" charset="0"/>
              <a:buChar char="•"/>
              <a:defRPr kumimoji="1">
                <a:solidFill>
                  <a:schemeClr val="tx1"/>
                </a:solidFill>
                <a:latin typeface="+mn-lt"/>
                <a:ea typeface="+mn-ea"/>
                <a:cs typeface="+mn-cs"/>
              </a:defRPr>
            </a:lvl9pPr>
          </a:lstStyle>
          <a:p>
            <a:pPr lvl="1">
              <a:lnSpc>
                <a:spcPct val="90000"/>
              </a:lnSpc>
            </a:pPr>
            <a:r>
              <a:rPr lang="en-US" altLang="ja-JP" sz="1800" dirty="0"/>
              <a:t>1-Month SPI</a:t>
            </a:r>
          </a:p>
          <a:p>
            <a:pPr marL="0" indent="0">
              <a:lnSpc>
                <a:spcPts val="1800"/>
              </a:lnSpc>
              <a:buNone/>
            </a:pPr>
            <a:r>
              <a:rPr lang="en-US" altLang="ja-JP" sz="1800" dirty="0">
                <a:cs typeface="Arial" panose="020B0604020202020204" pitchFamily="34" charset="0"/>
              </a:rPr>
              <a:t>         It reflects short-term conditions, its application can be related </a:t>
            </a:r>
          </a:p>
          <a:p>
            <a:pPr marL="0" indent="0">
              <a:lnSpc>
                <a:spcPts val="1800"/>
              </a:lnSpc>
              <a:buNone/>
            </a:pPr>
            <a:r>
              <a:rPr lang="en-US" altLang="ja-JP" sz="1800" dirty="0">
                <a:cs typeface="Arial" panose="020B0604020202020204" pitchFamily="34" charset="0"/>
              </a:rPr>
              <a:t>         closely to meteorological drought.</a:t>
            </a:r>
          </a:p>
          <a:p>
            <a:pPr marL="0" indent="0">
              <a:buNone/>
            </a:pPr>
            <a:endParaRPr lang="en-US" altLang="ja-JP" sz="800" dirty="0">
              <a:cs typeface="Arial" panose="020B0604020202020204" pitchFamily="34" charset="0"/>
            </a:endParaRPr>
          </a:p>
          <a:p>
            <a:pPr lvl="1"/>
            <a:r>
              <a:rPr lang="en-US" altLang="ja-JP" sz="1800" dirty="0">
                <a:cs typeface="Arial" panose="020B0604020202020204" pitchFamily="34" charset="0"/>
              </a:rPr>
              <a:t>3-Month SPI</a:t>
            </a:r>
          </a:p>
          <a:p>
            <a:pPr marL="457200" lvl="1" indent="0">
              <a:lnSpc>
                <a:spcPts val="1800"/>
              </a:lnSpc>
              <a:buNone/>
            </a:pPr>
            <a:r>
              <a:rPr lang="en-US" altLang="ja-JP" sz="1800" dirty="0">
                <a:cs typeface="Arial" panose="020B0604020202020204" pitchFamily="34" charset="0"/>
              </a:rPr>
              <a:t>    It reflects short- and medium-term moisture conditions and</a:t>
            </a:r>
          </a:p>
          <a:p>
            <a:pPr marL="457200" lvl="1" indent="0">
              <a:lnSpc>
                <a:spcPts val="1800"/>
              </a:lnSpc>
              <a:buNone/>
            </a:pPr>
            <a:r>
              <a:rPr lang="en-US" altLang="ja-JP" sz="1800" dirty="0">
                <a:cs typeface="Arial" panose="020B0604020202020204" pitchFamily="34" charset="0"/>
              </a:rPr>
              <a:t>    provides a seasonal estimation of precipitation. </a:t>
            </a:r>
            <a:endParaRPr lang="en-US" altLang="ja-JP" sz="1800" dirty="0"/>
          </a:p>
          <a:p>
            <a:pPr marL="0" indent="0">
              <a:buNone/>
            </a:pPr>
            <a:endParaRPr lang="en-US" altLang="ja-JP" sz="1800" dirty="0">
              <a:latin typeface="+mn-ea"/>
              <a:cs typeface="Arial" panose="020B0604020202020204" pitchFamily="34" charset="0"/>
            </a:endParaRPr>
          </a:p>
          <a:p>
            <a:pPr lvl="1">
              <a:lnSpc>
                <a:spcPct val="90000"/>
              </a:lnSpc>
            </a:pPr>
            <a:endParaRPr lang="en-US" altLang="ja-JP" sz="1800" dirty="0">
              <a:latin typeface="+mn-ea"/>
            </a:endParaRPr>
          </a:p>
        </p:txBody>
      </p:sp>
    </p:spTree>
    <p:extLst>
      <p:ext uri="{BB962C8B-B14F-4D97-AF65-F5344CB8AC3E}">
        <p14:creationId xmlns:p14="http://schemas.microsoft.com/office/powerpoint/2010/main" val="18744367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noChangeArrowheads="1"/>
          </p:cNvSpPr>
          <p:nvPr>
            <p:ph type="title"/>
          </p:nvPr>
        </p:nvSpPr>
        <p:spPr>
          <a:xfrm>
            <a:off x="457200" y="304800"/>
            <a:ext cx="8229600" cy="1143000"/>
          </a:xfrm>
        </p:spPr>
        <p:txBody>
          <a:bodyPr/>
          <a:lstStyle/>
          <a:p>
            <a:pPr eaLnBrk="1" hangingPunct="1"/>
            <a:r>
              <a:rPr lang="en-US" altLang="en-US" sz="2400" b="1" smtClean="0"/>
              <a:t>Case 3:  Week 1 (Jan.13-19,2014)</a:t>
            </a:r>
          </a:p>
        </p:txBody>
      </p:sp>
      <p:sp>
        <p:nvSpPr>
          <p:cNvPr id="48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C712D146-DD7B-44C6-B9CD-AA8402243628}" type="slidenum">
              <a:rPr lang="en-US" altLang="en-US" sz="1400">
                <a:solidFill>
                  <a:srgbClr val="898989"/>
                </a:solidFill>
              </a:rPr>
              <a:pPr>
                <a:spcBef>
                  <a:spcPct val="0"/>
                </a:spcBef>
                <a:buFontTx/>
                <a:buNone/>
              </a:pPr>
              <a:t>28</a:t>
            </a:fld>
            <a:endParaRPr lang="en-US" altLang="en-US" sz="1400">
              <a:solidFill>
                <a:srgbClr val="898989"/>
              </a:solidFill>
            </a:endParaRPr>
          </a:p>
        </p:txBody>
      </p:sp>
      <p:sp>
        <p:nvSpPr>
          <p:cNvPr id="33797" name="Rectangle 3">
            <a:extLst>
              <a:ext uri="{FF2B5EF4-FFF2-40B4-BE49-F238E27FC236}"/>
            </a:extLst>
          </p:cNvPr>
          <p:cNvSpPr txBox="1">
            <a:spLocks noChangeArrowheads="1"/>
          </p:cNvSpPr>
          <p:nvPr/>
        </p:nvSpPr>
        <p:spPr bwMode="auto">
          <a:xfrm>
            <a:off x="4572000" y="1490663"/>
            <a:ext cx="3600450" cy="2014537"/>
          </a:xfrm>
          <a:prstGeom prst="rect">
            <a:avLst/>
          </a:prstGeom>
          <a:solidFill>
            <a:schemeClr val="accent2">
              <a:lumMod val="20000"/>
              <a:lumOff val="80000"/>
              <a:alpha val="50000"/>
            </a:schemeClr>
          </a:solidFill>
          <a:ln>
            <a:headEnd/>
            <a:tailEnd/>
          </a:ln>
        </p:spPr>
        <p:style>
          <a:lnRef idx="2">
            <a:schemeClr val="accent3"/>
          </a:lnRef>
          <a:fillRef idx="1">
            <a:schemeClr val="lt1"/>
          </a:fillRef>
          <a:effectRef idx="0">
            <a:schemeClr val="accent3"/>
          </a:effectRef>
          <a:fontRef idx="minor">
            <a:schemeClr val="dk1"/>
          </a:fontRef>
        </p:style>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0000"/>
              </a:lnSpc>
              <a:spcBef>
                <a:spcPct val="50000"/>
              </a:spcBef>
              <a:buFontTx/>
              <a:buNone/>
            </a:pPr>
            <a:r>
              <a:rPr lang="en-US" altLang="en-US" sz="1800" i="1">
                <a:solidFill>
                  <a:srgbClr val="FF0000"/>
                </a:solidFill>
                <a:latin typeface="Calibri" pitchFamily="34" charset="0"/>
                <a:ea typeface="MS PGothic" pitchFamily="34" charset="-128"/>
              </a:rPr>
              <a:t> </a:t>
            </a:r>
            <a:r>
              <a:rPr lang="en-US" altLang="en-US" sz="1800" b="1" i="1">
                <a:solidFill>
                  <a:srgbClr val="FF0000"/>
                </a:solidFill>
                <a:latin typeface="Calibri" pitchFamily="34" charset="0"/>
                <a:ea typeface="MS PGothic" pitchFamily="34" charset="-128"/>
              </a:rPr>
              <a:t>Precipitation / SPI</a:t>
            </a:r>
          </a:p>
          <a:p>
            <a:pPr eaLnBrk="1" hangingPunct="1">
              <a:lnSpc>
                <a:spcPct val="80000"/>
              </a:lnSpc>
              <a:spcBef>
                <a:spcPct val="50000"/>
              </a:spcBef>
              <a:buFontTx/>
              <a:buNone/>
            </a:pPr>
            <a:endParaRPr lang="en-US" altLang="en-US" sz="1800" i="1">
              <a:solidFill>
                <a:srgbClr val="FF0000"/>
              </a:solidFill>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(left-top)  	30-day SPI </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(left-bottom)  	60-day SPI</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(right-bottom)</a:t>
            </a:r>
            <a:r>
              <a:rPr lang="en-US" altLang="en-US" sz="1800" i="1">
                <a:solidFill>
                  <a:srgbClr val="FF0000"/>
                </a:solidFill>
                <a:latin typeface="Calibri" pitchFamily="34" charset="0"/>
                <a:ea typeface="MS PGothic" pitchFamily="34" charset="-128"/>
              </a:rPr>
              <a:t> </a:t>
            </a:r>
            <a:r>
              <a:rPr lang="en-US" altLang="en-US" sz="1800" i="1">
                <a:latin typeface="Calibri" pitchFamily="34" charset="0"/>
                <a:ea typeface="MS PGothic" pitchFamily="34" charset="-128"/>
              </a:rPr>
              <a:t> 	90-day SPI</a:t>
            </a:r>
          </a:p>
          <a:p>
            <a:pPr eaLnBrk="1" hangingPunct="1">
              <a:lnSpc>
                <a:spcPct val="80000"/>
              </a:lnSpc>
              <a:spcBef>
                <a:spcPct val="50000"/>
              </a:spcBef>
              <a:buFontTx/>
              <a:buNone/>
            </a:pPr>
            <a:r>
              <a:rPr lang="en-US" altLang="en-US" sz="1800" i="1">
                <a:latin typeface="Calibri" pitchFamily="34" charset="0"/>
                <a:ea typeface="MS PGothic" pitchFamily="34" charset="-128"/>
              </a:rPr>
              <a:t> </a:t>
            </a:r>
          </a:p>
        </p:txBody>
      </p:sp>
      <p:pic>
        <p:nvPicPr>
          <p:cNvPr id="481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12795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1811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noChangeArrowheads="1"/>
          </p:cNvSpPr>
          <p:nvPr>
            <p:ph type="title"/>
          </p:nvPr>
        </p:nvSpPr>
        <p:spPr>
          <a:xfrm>
            <a:off x="457200" y="304800"/>
            <a:ext cx="8229600" cy="1143000"/>
          </a:xfrm>
        </p:spPr>
        <p:txBody>
          <a:bodyPr/>
          <a:lstStyle/>
          <a:p>
            <a:pPr eaLnBrk="1" hangingPunct="1"/>
            <a:r>
              <a:rPr lang="en-US" altLang="en-US" sz="2400" b="1" smtClean="0"/>
              <a:t>Case 3:  Week 2 (Jan.20-26, 2014)</a:t>
            </a:r>
          </a:p>
        </p:txBody>
      </p:sp>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B77CE7F7-2A2C-434F-8CB4-EF530008F4CE}" type="slidenum">
              <a:rPr lang="en-US" altLang="en-US" sz="1400">
                <a:solidFill>
                  <a:srgbClr val="898989"/>
                </a:solidFill>
              </a:rPr>
              <a:pPr>
                <a:spcBef>
                  <a:spcPct val="0"/>
                </a:spcBef>
                <a:buFontTx/>
                <a:buNone/>
              </a:pPr>
              <a:t>29</a:t>
            </a:fld>
            <a:endParaRPr lang="en-US" altLang="en-US" sz="1400">
              <a:solidFill>
                <a:srgbClr val="898989"/>
              </a:solidFill>
            </a:endParaRPr>
          </a:p>
        </p:txBody>
      </p:sp>
      <p:sp>
        <p:nvSpPr>
          <p:cNvPr id="33797" name="Rectangle 3">
            <a:extLst>
              <a:ext uri="{FF2B5EF4-FFF2-40B4-BE49-F238E27FC236}"/>
            </a:extLst>
          </p:cNvPr>
          <p:cNvSpPr txBox="1">
            <a:spLocks noChangeArrowheads="1"/>
          </p:cNvSpPr>
          <p:nvPr/>
        </p:nvSpPr>
        <p:spPr bwMode="auto">
          <a:xfrm>
            <a:off x="4572000" y="1490663"/>
            <a:ext cx="3600450" cy="2014537"/>
          </a:xfrm>
          <a:prstGeom prst="rect">
            <a:avLst/>
          </a:prstGeom>
          <a:solidFill>
            <a:schemeClr val="accent2">
              <a:lumMod val="20000"/>
              <a:lumOff val="80000"/>
              <a:alpha val="50000"/>
            </a:schemeClr>
          </a:solidFill>
          <a:ln>
            <a:headEnd/>
            <a:tailEnd/>
          </a:ln>
        </p:spPr>
        <p:style>
          <a:lnRef idx="2">
            <a:schemeClr val="accent3"/>
          </a:lnRef>
          <a:fillRef idx="1">
            <a:schemeClr val="lt1"/>
          </a:fillRef>
          <a:effectRef idx="0">
            <a:schemeClr val="accent3"/>
          </a:effectRef>
          <a:fontRef idx="minor">
            <a:schemeClr val="dk1"/>
          </a:fontRef>
        </p:style>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0000"/>
              </a:lnSpc>
              <a:spcBef>
                <a:spcPct val="50000"/>
              </a:spcBef>
              <a:buFontTx/>
              <a:buNone/>
            </a:pPr>
            <a:r>
              <a:rPr lang="en-US" altLang="en-US" sz="1800" i="1">
                <a:solidFill>
                  <a:srgbClr val="FF0000"/>
                </a:solidFill>
                <a:latin typeface="Calibri" pitchFamily="34" charset="0"/>
                <a:ea typeface="MS PGothic" pitchFamily="34" charset="-128"/>
              </a:rPr>
              <a:t> </a:t>
            </a:r>
            <a:r>
              <a:rPr lang="en-US" altLang="en-US" sz="1800" b="1" i="1">
                <a:solidFill>
                  <a:srgbClr val="FF0000"/>
                </a:solidFill>
                <a:latin typeface="Calibri" pitchFamily="34" charset="0"/>
                <a:ea typeface="MS PGothic" pitchFamily="34" charset="-128"/>
              </a:rPr>
              <a:t>Precipitation / SPI</a:t>
            </a:r>
          </a:p>
          <a:p>
            <a:pPr eaLnBrk="1" hangingPunct="1">
              <a:lnSpc>
                <a:spcPct val="80000"/>
              </a:lnSpc>
              <a:spcBef>
                <a:spcPct val="50000"/>
              </a:spcBef>
              <a:buFontTx/>
              <a:buNone/>
            </a:pPr>
            <a:endParaRPr lang="en-US" altLang="en-US" sz="1800" i="1">
              <a:solidFill>
                <a:srgbClr val="FF0000"/>
              </a:solidFill>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(left-top)  	30-day SPI </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(left-bottom)  	60-day SPI</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(right-bottom)</a:t>
            </a:r>
            <a:r>
              <a:rPr lang="en-US" altLang="en-US" sz="1800" i="1">
                <a:solidFill>
                  <a:srgbClr val="FF0000"/>
                </a:solidFill>
                <a:latin typeface="Calibri" pitchFamily="34" charset="0"/>
                <a:ea typeface="MS PGothic" pitchFamily="34" charset="-128"/>
              </a:rPr>
              <a:t> </a:t>
            </a:r>
            <a:r>
              <a:rPr lang="en-US" altLang="en-US" sz="1800" i="1">
                <a:latin typeface="Calibri" pitchFamily="34" charset="0"/>
                <a:ea typeface="MS PGothic" pitchFamily="34" charset="-128"/>
              </a:rPr>
              <a:t> 	90-day SPI</a:t>
            </a:r>
          </a:p>
          <a:p>
            <a:pPr eaLnBrk="1" hangingPunct="1">
              <a:lnSpc>
                <a:spcPct val="80000"/>
              </a:lnSpc>
              <a:spcBef>
                <a:spcPct val="50000"/>
              </a:spcBef>
              <a:buFontTx/>
              <a:buNone/>
            </a:pPr>
            <a:r>
              <a:rPr lang="en-US" altLang="en-US" sz="1800" i="1">
                <a:latin typeface="Calibri" pitchFamily="34" charset="0"/>
                <a:ea typeface="MS PGothic" pitchFamily="34" charset="-128"/>
              </a:rPr>
              <a:t> </a:t>
            </a:r>
          </a:p>
        </p:txBody>
      </p:sp>
      <p:pic>
        <p:nvPicPr>
          <p:cNvPr id="501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12795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9338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7" name="Picture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7" y="43138"/>
            <a:ext cx="3755699" cy="6807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1"/>
          <p:cNvSpPr>
            <a:spLocks noGrp="1"/>
          </p:cNvSpPr>
          <p:nvPr>
            <p:ph type="title"/>
          </p:nvPr>
        </p:nvSpPr>
        <p:spPr>
          <a:xfrm>
            <a:off x="3388658" y="53790"/>
            <a:ext cx="5718037" cy="1090858"/>
          </a:xfrm>
        </p:spPr>
        <p:txBody>
          <a:bodyPr>
            <a:normAutofit fontScale="90000"/>
          </a:bodyPr>
          <a:lstStyle/>
          <a:p>
            <a:pPr algn="ctr"/>
            <a:r>
              <a:rPr kumimoji="1" lang="en-US" altLang="ja-JP" sz="3100" b="1" u="sng" dirty="0" smtClean="0">
                <a:solidFill>
                  <a:schemeClr val="tx2"/>
                </a:solidFill>
                <a:latin typeface="+mn-lt"/>
              </a:rPr>
              <a:t>UNOSAT Report</a:t>
            </a:r>
            <a:r>
              <a:rPr kumimoji="1" lang="en-US" altLang="ja-JP" b="1" u="sng" dirty="0" smtClean="0">
                <a:solidFill>
                  <a:schemeClr val="tx2"/>
                </a:solidFill>
                <a:latin typeface="+mn-lt"/>
              </a:rPr>
              <a:t/>
            </a:r>
            <a:br>
              <a:rPr kumimoji="1" lang="en-US" altLang="ja-JP" b="1" u="sng" dirty="0" smtClean="0">
                <a:solidFill>
                  <a:schemeClr val="tx2"/>
                </a:solidFill>
                <a:latin typeface="+mn-lt"/>
              </a:rPr>
            </a:br>
            <a:r>
              <a:rPr lang="en-US" sz="2200" b="1" dirty="0"/>
              <a:t>Estimated Precipitation Accumulation from 08 to 25 August 2016 in Lao People Democratic </a:t>
            </a:r>
            <a:r>
              <a:rPr lang="en-US" sz="2200" b="1" dirty="0" smtClean="0"/>
              <a:t>Republic</a:t>
            </a:r>
            <a:endParaRPr kumimoji="1" lang="ja-JP" altLang="en-US" sz="2200" b="1" u="sng" dirty="0">
              <a:solidFill>
                <a:schemeClr val="tx2"/>
              </a:solidFill>
              <a:latin typeface="+mn-lt"/>
            </a:endParaRPr>
          </a:p>
        </p:txBody>
      </p:sp>
      <p:sp>
        <p:nvSpPr>
          <p:cNvPr id="5" name="コンテンツ プレースホルダー 2"/>
          <p:cNvSpPr txBox="1">
            <a:spLocks/>
          </p:cNvSpPr>
          <p:nvPr/>
        </p:nvSpPr>
        <p:spPr>
          <a:xfrm>
            <a:off x="227758" y="5164279"/>
            <a:ext cx="8665190" cy="12692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dirty="0" smtClean="0"/>
          </a:p>
          <a:p>
            <a:pPr marL="0" indent="0">
              <a:buNone/>
            </a:pPr>
            <a:endParaRPr lang="en-US" altLang="ja-JP" dirty="0" smtClean="0"/>
          </a:p>
        </p:txBody>
      </p:sp>
      <p:sp>
        <p:nvSpPr>
          <p:cNvPr id="6" name="四角形吹き出し 5"/>
          <p:cNvSpPr/>
          <p:nvPr/>
        </p:nvSpPr>
        <p:spPr>
          <a:xfrm>
            <a:off x="3866679" y="1144648"/>
            <a:ext cx="5229194" cy="5161698"/>
          </a:xfrm>
          <a:prstGeom prst="wedgeRectCallout">
            <a:avLst>
              <a:gd name="adj1" fmla="val -60842"/>
              <a:gd name="adj2" fmla="val -3444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i="1" dirty="0">
                <a:solidFill>
                  <a:schemeClr val="tx1"/>
                </a:solidFill>
              </a:rPr>
              <a:t>This </a:t>
            </a:r>
            <a:r>
              <a:rPr lang="en-US" altLang="ja-JP" sz="2400" i="1" dirty="0" smtClean="0">
                <a:solidFill>
                  <a:schemeClr val="tx1"/>
                </a:solidFill>
              </a:rPr>
              <a:t>map presents </a:t>
            </a:r>
            <a:r>
              <a:rPr lang="en-US" altLang="ja-JP" sz="2400" i="1" dirty="0">
                <a:solidFill>
                  <a:schemeClr val="tx1"/>
                </a:solidFill>
              </a:rPr>
              <a:t>the </a:t>
            </a:r>
            <a:r>
              <a:rPr lang="en-US" altLang="ja-JP" sz="2400" i="1" dirty="0" smtClean="0">
                <a:solidFill>
                  <a:schemeClr val="tx1"/>
                </a:solidFill>
              </a:rPr>
              <a:t>estimated </a:t>
            </a:r>
            <a:r>
              <a:rPr lang="en-US" altLang="ja-JP" sz="2400" i="1" dirty="0">
                <a:solidFill>
                  <a:schemeClr val="tx1"/>
                </a:solidFill>
              </a:rPr>
              <a:t>total </a:t>
            </a:r>
            <a:r>
              <a:rPr lang="en-US" altLang="ja-JP" sz="2400" i="1" dirty="0" smtClean="0">
                <a:solidFill>
                  <a:schemeClr val="tx1"/>
                </a:solidFill>
              </a:rPr>
              <a:t>precipitation</a:t>
            </a:r>
            <a:r>
              <a:rPr lang="en-US" altLang="ja-JP" sz="2400" i="1" dirty="0">
                <a:solidFill>
                  <a:schemeClr val="tx1"/>
                </a:solidFill>
              </a:rPr>
              <a:t> </a:t>
            </a:r>
            <a:r>
              <a:rPr lang="en-US" altLang="ja-JP" sz="2400" i="1" dirty="0" smtClean="0">
                <a:solidFill>
                  <a:schemeClr val="tx1"/>
                </a:solidFill>
              </a:rPr>
              <a:t>accumulation </a:t>
            </a:r>
            <a:r>
              <a:rPr lang="en-US" altLang="ja-JP" sz="2400" i="1" dirty="0">
                <a:solidFill>
                  <a:schemeClr val="tx1"/>
                </a:solidFill>
              </a:rPr>
              <a:t>for LAO </a:t>
            </a:r>
            <a:r>
              <a:rPr lang="en-US" altLang="ja-JP" sz="2400" i="1" dirty="0" smtClean="0">
                <a:solidFill>
                  <a:schemeClr val="tx1"/>
                </a:solidFill>
              </a:rPr>
              <a:t>People Democratic Republic</a:t>
            </a:r>
            <a:r>
              <a:rPr lang="en-US" altLang="ja-JP" sz="2400" i="1" dirty="0">
                <a:solidFill>
                  <a:schemeClr val="tx1"/>
                </a:solidFill>
              </a:rPr>
              <a:t> </a:t>
            </a:r>
            <a:r>
              <a:rPr lang="en-US" altLang="ja-JP" sz="2400" i="1" dirty="0" smtClean="0">
                <a:solidFill>
                  <a:schemeClr val="tx1"/>
                </a:solidFill>
              </a:rPr>
              <a:t>covering </a:t>
            </a:r>
            <a:r>
              <a:rPr lang="en-US" altLang="ja-JP" sz="2400" i="1" dirty="0">
                <a:solidFill>
                  <a:schemeClr val="tx1"/>
                </a:solidFill>
              </a:rPr>
              <a:t>the </a:t>
            </a:r>
            <a:r>
              <a:rPr lang="en-US" altLang="ja-JP" sz="2400" i="1" dirty="0" smtClean="0">
                <a:solidFill>
                  <a:schemeClr val="tx1"/>
                </a:solidFill>
              </a:rPr>
              <a:t>period </a:t>
            </a:r>
            <a:r>
              <a:rPr lang="en-US" altLang="ja-JP" sz="2400" i="1" dirty="0">
                <a:solidFill>
                  <a:schemeClr val="tx1"/>
                </a:solidFill>
              </a:rPr>
              <a:t>from 08 August to 25 </a:t>
            </a:r>
            <a:r>
              <a:rPr lang="en-US" altLang="ja-JP" sz="2400" i="1" dirty="0" smtClean="0">
                <a:solidFill>
                  <a:schemeClr val="tx1"/>
                </a:solidFill>
              </a:rPr>
              <a:t>August 2016</a:t>
            </a:r>
            <a:r>
              <a:rPr lang="en-US" altLang="ja-JP" sz="2400" i="1" dirty="0">
                <a:solidFill>
                  <a:schemeClr val="tx1"/>
                </a:solidFill>
              </a:rPr>
              <a:t>. This total </a:t>
            </a:r>
            <a:r>
              <a:rPr lang="en-US" altLang="ja-JP" sz="2400" i="1" dirty="0" smtClean="0">
                <a:solidFill>
                  <a:schemeClr val="tx1"/>
                </a:solidFill>
              </a:rPr>
              <a:t>estimate </a:t>
            </a:r>
            <a:r>
              <a:rPr lang="en-US" altLang="ja-JP" sz="2400" i="1" dirty="0">
                <a:solidFill>
                  <a:schemeClr val="tx1"/>
                </a:solidFill>
              </a:rPr>
              <a:t>was </a:t>
            </a:r>
            <a:r>
              <a:rPr lang="en-US" altLang="ja-JP" sz="2400" i="1" dirty="0" smtClean="0">
                <a:solidFill>
                  <a:schemeClr val="tx1"/>
                </a:solidFill>
              </a:rPr>
              <a:t>derived </a:t>
            </a:r>
            <a:r>
              <a:rPr lang="en-US" altLang="ja-JP" sz="2400" i="1" dirty="0">
                <a:solidFill>
                  <a:schemeClr val="tx1"/>
                </a:solidFill>
              </a:rPr>
              <a:t>from </a:t>
            </a:r>
            <a:r>
              <a:rPr lang="en-US" altLang="ja-JP" sz="2400" i="1" dirty="0" smtClean="0">
                <a:solidFill>
                  <a:schemeClr val="tx1"/>
                </a:solidFill>
              </a:rPr>
              <a:t>the Global Precipitation Measurement </a:t>
            </a:r>
            <a:r>
              <a:rPr lang="en-US" altLang="ja-JP" sz="2400" i="1" dirty="0">
                <a:solidFill>
                  <a:schemeClr val="tx1"/>
                </a:solidFill>
              </a:rPr>
              <a:t>– </a:t>
            </a:r>
            <a:r>
              <a:rPr lang="en-US" altLang="ja-JP" sz="2400" i="1" dirty="0" smtClean="0">
                <a:solidFill>
                  <a:schemeClr val="tx1"/>
                </a:solidFill>
              </a:rPr>
              <a:t>IMERG dataset</a:t>
            </a:r>
            <a:r>
              <a:rPr lang="en-US" altLang="ja-JP" sz="2400" i="1" dirty="0">
                <a:solidFill>
                  <a:schemeClr val="tx1"/>
                </a:solidFill>
              </a:rPr>
              <a:t> </a:t>
            </a:r>
            <a:r>
              <a:rPr lang="en-US" altLang="ja-JP" sz="2400" i="1" dirty="0" smtClean="0">
                <a:solidFill>
                  <a:schemeClr val="tx1"/>
                </a:solidFill>
              </a:rPr>
              <a:t>(Integrated Multi-satellite Retrievals </a:t>
            </a:r>
            <a:r>
              <a:rPr lang="en-US" altLang="ja-JP" sz="2400" i="1" dirty="0">
                <a:solidFill>
                  <a:schemeClr val="tx1"/>
                </a:solidFill>
              </a:rPr>
              <a:t>for </a:t>
            </a:r>
            <a:r>
              <a:rPr lang="en-US" altLang="ja-JP" sz="2400" i="1" dirty="0" smtClean="0">
                <a:solidFill>
                  <a:schemeClr val="tx1"/>
                </a:solidFill>
              </a:rPr>
              <a:t>GPM</a:t>
            </a:r>
            <a:r>
              <a:rPr lang="en-US" altLang="ja-JP" sz="2400" i="1" dirty="0">
                <a:solidFill>
                  <a:schemeClr val="tx1"/>
                </a:solidFill>
              </a:rPr>
              <a:t>) at </a:t>
            </a:r>
            <a:r>
              <a:rPr lang="en-US" altLang="ja-JP" sz="2400" i="1" dirty="0" smtClean="0">
                <a:solidFill>
                  <a:schemeClr val="tx1"/>
                </a:solidFill>
              </a:rPr>
              <a:t>a spatial resolution </a:t>
            </a:r>
            <a:r>
              <a:rPr lang="en-US" altLang="ja-JP" sz="2400" i="1" dirty="0">
                <a:solidFill>
                  <a:schemeClr val="tx1"/>
                </a:solidFill>
              </a:rPr>
              <a:t>of </a:t>
            </a:r>
            <a:r>
              <a:rPr lang="en-US" altLang="ja-JP" sz="2400" i="1" dirty="0" smtClean="0">
                <a:solidFill>
                  <a:schemeClr val="tx1"/>
                </a:solidFill>
              </a:rPr>
              <a:t>approximately </a:t>
            </a:r>
            <a:r>
              <a:rPr lang="en-US" altLang="ja-JP" sz="2400" i="1" dirty="0">
                <a:solidFill>
                  <a:schemeClr val="tx1"/>
                </a:solidFill>
              </a:rPr>
              <a:t>0.1 </a:t>
            </a:r>
            <a:r>
              <a:rPr lang="en-US" altLang="ja-JP" sz="2400" i="1" dirty="0" smtClean="0">
                <a:solidFill>
                  <a:schemeClr val="tx1"/>
                </a:solidFill>
              </a:rPr>
              <a:t>degrees</a:t>
            </a:r>
            <a:r>
              <a:rPr lang="en-US" altLang="ja-JP" sz="2400" i="1" dirty="0">
                <a:solidFill>
                  <a:schemeClr val="tx1"/>
                </a:solidFill>
              </a:rPr>
              <a:t>. </a:t>
            </a:r>
            <a:r>
              <a:rPr lang="en-US" altLang="ja-JP" sz="2400" i="1" u="sng" dirty="0">
                <a:solidFill>
                  <a:schemeClr val="tx1"/>
                </a:solidFill>
              </a:rPr>
              <a:t>It </a:t>
            </a:r>
            <a:r>
              <a:rPr lang="en-US" altLang="ja-JP" sz="2400" i="1" u="sng" dirty="0" smtClean="0">
                <a:solidFill>
                  <a:schemeClr val="tx1"/>
                </a:solidFill>
              </a:rPr>
              <a:t>is possible </a:t>
            </a:r>
            <a:r>
              <a:rPr lang="en-US" altLang="ja-JP" sz="2400" i="1" u="sng" dirty="0">
                <a:solidFill>
                  <a:schemeClr val="tx1"/>
                </a:solidFill>
              </a:rPr>
              <a:t>that </a:t>
            </a:r>
            <a:r>
              <a:rPr lang="en-US" altLang="ja-JP" sz="2400" i="1" u="sng" dirty="0" smtClean="0">
                <a:solidFill>
                  <a:schemeClr val="tx1"/>
                </a:solidFill>
              </a:rPr>
              <a:t>precipitation levels may </a:t>
            </a:r>
            <a:r>
              <a:rPr lang="en-US" altLang="ja-JP" sz="2400" i="1" u="sng" dirty="0">
                <a:solidFill>
                  <a:schemeClr val="tx1"/>
                </a:solidFill>
              </a:rPr>
              <a:t>have </a:t>
            </a:r>
            <a:r>
              <a:rPr lang="en-US" altLang="ja-JP" sz="2400" i="1" u="sng" dirty="0" smtClean="0">
                <a:solidFill>
                  <a:schemeClr val="tx1"/>
                </a:solidFill>
              </a:rPr>
              <a:t>been</a:t>
            </a:r>
            <a:r>
              <a:rPr lang="en-US" altLang="ja-JP" sz="2400" i="1" u="sng" dirty="0">
                <a:solidFill>
                  <a:schemeClr val="tx1"/>
                </a:solidFill>
              </a:rPr>
              <a:t> </a:t>
            </a:r>
            <a:r>
              <a:rPr lang="en-US" altLang="ja-JP" sz="2400" i="1" u="sng" dirty="0" smtClean="0">
                <a:solidFill>
                  <a:schemeClr val="tx1"/>
                </a:solidFill>
              </a:rPr>
              <a:t>underestimated </a:t>
            </a:r>
            <a:r>
              <a:rPr lang="en-US" altLang="ja-JP" sz="2400" i="1" u="sng" dirty="0">
                <a:solidFill>
                  <a:schemeClr val="tx1"/>
                </a:solidFill>
              </a:rPr>
              <a:t>for </a:t>
            </a:r>
            <a:r>
              <a:rPr lang="en-US" altLang="ja-JP" sz="2400" i="1" u="sng" dirty="0" smtClean="0">
                <a:solidFill>
                  <a:schemeClr val="tx1"/>
                </a:solidFill>
              </a:rPr>
              <a:t>local areas</a:t>
            </a:r>
            <a:r>
              <a:rPr lang="en-US" altLang="ja-JP" sz="2400" i="1" u="sng" dirty="0">
                <a:solidFill>
                  <a:schemeClr val="tx1"/>
                </a:solidFill>
              </a:rPr>
              <a:t>, and are not </a:t>
            </a:r>
            <a:r>
              <a:rPr lang="en-US" altLang="ja-JP" sz="2400" i="1" u="sng" dirty="0" smtClean="0">
                <a:solidFill>
                  <a:schemeClr val="tx1"/>
                </a:solidFill>
              </a:rPr>
              <a:t>a substitute for ground </a:t>
            </a:r>
            <a:r>
              <a:rPr lang="en-US" altLang="ja-JP" sz="2400" i="1" u="sng" dirty="0">
                <a:solidFill>
                  <a:schemeClr val="tx1"/>
                </a:solidFill>
              </a:rPr>
              <a:t>station </a:t>
            </a:r>
            <a:r>
              <a:rPr lang="en-US" altLang="ja-JP" sz="2400" i="1" u="sng" dirty="0" smtClean="0">
                <a:solidFill>
                  <a:schemeClr val="tx1"/>
                </a:solidFill>
              </a:rPr>
              <a:t>measurements</a:t>
            </a:r>
            <a:r>
              <a:rPr lang="en-US" altLang="ja-JP" sz="2400" i="1" dirty="0">
                <a:solidFill>
                  <a:schemeClr val="tx1"/>
                </a:solidFill>
              </a:rPr>
              <a:t>.</a:t>
            </a:r>
            <a:endParaRPr kumimoji="1" lang="ja-JP" altLang="en-US" sz="2400" dirty="0">
              <a:solidFill>
                <a:schemeClr val="tx1"/>
              </a:solidFill>
            </a:endParaRPr>
          </a:p>
        </p:txBody>
      </p:sp>
      <p:sp>
        <p:nvSpPr>
          <p:cNvPr id="7" name="円/楕円 6"/>
          <p:cNvSpPr/>
          <p:nvPr/>
        </p:nvSpPr>
        <p:spPr>
          <a:xfrm>
            <a:off x="2791327" y="1700464"/>
            <a:ext cx="992399" cy="41709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011057" y="6306346"/>
            <a:ext cx="4940438" cy="523220"/>
          </a:xfrm>
          <a:prstGeom prst="rect">
            <a:avLst/>
          </a:prstGeom>
        </p:spPr>
        <p:txBody>
          <a:bodyPr wrap="square">
            <a:spAutoFit/>
          </a:bodyPr>
          <a:lstStyle/>
          <a:p>
            <a:r>
              <a:rPr lang="ja-JP" altLang="en-US" sz="1400" dirty="0"/>
              <a:t>http://www.unitar.org/unosat/node/44/2447?utm_source=unosat-unitar&amp;utm_medium=rss&amp;utm_campaign=maps</a:t>
            </a:r>
          </a:p>
        </p:txBody>
      </p:sp>
      <p:sp>
        <p:nvSpPr>
          <p:cNvPr id="2" name="Footer Placeholder 1"/>
          <p:cNvSpPr>
            <a:spLocks noGrp="1"/>
          </p:cNvSpPr>
          <p:nvPr>
            <p:ph type="ftr" sz="quarter" idx="11"/>
          </p:nvPr>
        </p:nvSpPr>
        <p:spPr/>
        <p:txBody>
          <a:bodyPr/>
          <a:lstStyle/>
          <a:p>
            <a:r>
              <a:rPr lang="en-US" smtClean="0"/>
              <a:t>IPET-SUP-5, 11-13 February 2019, Geneva</a:t>
            </a:r>
            <a:endParaRPr lang="en-US" dirty="0"/>
          </a:p>
        </p:txBody>
      </p:sp>
    </p:spTree>
    <p:extLst>
      <p:ext uri="{BB962C8B-B14F-4D97-AF65-F5344CB8AC3E}">
        <p14:creationId xmlns:p14="http://schemas.microsoft.com/office/powerpoint/2010/main" val="20729985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a:xfrm>
            <a:off x="457200" y="304800"/>
            <a:ext cx="8229600" cy="1143000"/>
          </a:xfrm>
        </p:spPr>
        <p:txBody>
          <a:bodyPr/>
          <a:lstStyle/>
          <a:p>
            <a:pPr eaLnBrk="1" hangingPunct="1"/>
            <a:r>
              <a:rPr lang="en-US" altLang="en-US" sz="2400" b="1" smtClean="0"/>
              <a:t>Case 3:  Week 3 (Jan.27-Feb.2, 2014)</a:t>
            </a:r>
          </a:p>
        </p:txBody>
      </p:sp>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29AD5F01-9269-457C-98CC-77FFEC9F1EC7}" type="slidenum">
              <a:rPr lang="en-US" altLang="en-US" sz="1400">
                <a:solidFill>
                  <a:srgbClr val="898989"/>
                </a:solidFill>
              </a:rPr>
              <a:pPr>
                <a:spcBef>
                  <a:spcPct val="0"/>
                </a:spcBef>
                <a:buFontTx/>
                <a:buNone/>
              </a:pPr>
              <a:t>30</a:t>
            </a:fld>
            <a:endParaRPr lang="en-US" altLang="en-US" sz="1400">
              <a:solidFill>
                <a:srgbClr val="898989"/>
              </a:solidFill>
            </a:endParaRPr>
          </a:p>
        </p:txBody>
      </p:sp>
      <p:sp>
        <p:nvSpPr>
          <p:cNvPr id="33797" name="Rectangle 3">
            <a:extLst>
              <a:ext uri="{FF2B5EF4-FFF2-40B4-BE49-F238E27FC236}"/>
            </a:extLst>
          </p:cNvPr>
          <p:cNvSpPr txBox="1">
            <a:spLocks noChangeArrowheads="1"/>
          </p:cNvSpPr>
          <p:nvPr/>
        </p:nvSpPr>
        <p:spPr bwMode="auto">
          <a:xfrm>
            <a:off x="4572000" y="1490663"/>
            <a:ext cx="3600450" cy="2014537"/>
          </a:xfrm>
          <a:prstGeom prst="rect">
            <a:avLst/>
          </a:prstGeom>
          <a:solidFill>
            <a:schemeClr val="accent2">
              <a:lumMod val="20000"/>
              <a:lumOff val="80000"/>
              <a:alpha val="50000"/>
            </a:schemeClr>
          </a:solidFill>
          <a:ln>
            <a:headEnd/>
            <a:tailEnd/>
          </a:ln>
        </p:spPr>
        <p:style>
          <a:lnRef idx="2">
            <a:schemeClr val="accent3"/>
          </a:lnRef>
          <a:fillRef idx="1">
            <a:schemeClr val="lt1"/>
          </a:fillRef>
          <a:effectRef idx="0">
            <a:schemeClr val="accent3"/>
          </a:effectRef>
          <a:fontRef idx="minor">
            <a:schemeClr val="dk1"/>
          </a:fontRef>
        </p:style>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0000"/>
              </a:lnSpc>
              <a:spcBef>
                <a:spcPct val="50000"/>
              </a:spcBef>
              <a:buFontTx/>
              <a:buNone/>
            </a:pPr>
            <a:r>
              <a:rPr lang="en-US" altLang="en-US" sz="1800" i="1">
                <a:solidFill>
                  <a:srgbClr val="FF0000"/>
                </a:solidFill>
                <a:latin typeface="Calibri" pitchFamily="34" charset="0"/>
                <a:ea typeface="MS PGothic" pitchFamily="34" charset="-128"/>
              </a:rPr>
              <a:t> </a:t>
            </a:r>
            <a:r>
              <a:rPr lang="en-US" altLang="en-US" sz="1800" b="1" i="1">
                <a:solidFill>
                  <a:srgbClr val="FF0000"/>
                </a:solidFill>
                <a:latin typeface="Calibri" pitchFamily="34" charset="0"/>
                <a:ea typeface="MS PGothic" pitchFamily="34" charset="-128"/>
              </a:rPr>
              <a:t>Precipitation / SPI</a:t>
            </a:r>
          </a:p>
          <a:p>
            <a:pPr eaLnBrk="1" hangingPunct="1">
              <a:lnSpc>
                <a:spcPct val="80000"/>
              </a:lnSpc>
              <a:spcBef>
                <a:spcPct val="50000"/>
              </a:spcBef>
              <a:buFontTx/>
              <a:buNone/>
            </a:pPr>
            <a:endParaRPr lang="en-US" altLang="en-US" sz="1800" i="1">
              <a:solidFill>
                <a:srgbClr val="FF0000"/>
              </a:solidFill>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(left-top)  	30-day SPI </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(left-bottom)  	60-day SPI</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(right-bottom)</a:t>
            </a:r>
            <a:r>
              <a:rPr lang="en-US" altLang="en-US" sz="1800" i="1">
                <a:solidFill>
                  <a:srgbClr val="FF0000"/>
                </a:solidFill>
                <a:latin typeface="Calibri" pitchFamily="34" charset="0"/>
                <a:ea typeface="MS PGothic" pitchFamily="34" charset="-128"/>
              </a:rPr>
              <a:t> </a:t>
            </a:r>
            <a:r>
              <a:rPr lang="en-US" altLang="en-US" sz="1800" i="1">
                <a:latin typeface="Calibri" pitchFamily="34" charset="0"/>
                <a:ea typeface="MS PGothic" pitchFamily="34" charset="-128"/>
              </a:rPr>
              <a:t> 	90-day SPI</a:t>
            </a:r>
          </a:p>
          <a:p>
            <a:pPr eaLnBrk="1" hangingPunct="1">
              <a:lnSpc>
                <a:spcPct val="80000"/>
              </a:lnSpc>
              <a:spcBef>
                <a:spcPct val="50000"/>
              </a:spcBef>
              <a:buFontTx/>
              <a:buNone/>
            </a:pPr>
            <a:r>
              <a:rPr lang="en-US" altLang="en-US" sz="1800" i="1">
                <a:latin typeface="Calibri" pitchFamily="34" charset="0"/>
                <a:ea typeface="MS PGothic" pitchFamily="34" charset="-128"/>
              </a:rPr>
              <a:t> </a:t>
            </a:r>
          </a:p>
        </p:txBody>
      </p:sp>
      <p:pic>
        <p:nvPicPr>
          <p:cNvPr id="522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12795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4206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nvPr>
        </p:nvSpPr>
        <p:spPr>
          <a:xfrm>
            <a:off x="457200" y="304800"/>
            <a:ext cx="8229600" cy="1143000"/>
          </a:xfrm>
        </p:spPr>
        <p:txBody>
          <a:bodyPr/>
          <a:lstStyle/>
          <a:p>
            <a:pPr eaLnBrk="1" hangingPunct="1"/>
            <a:r>
              <a:rPr lang="en-US" altLang="en-US" sz="2400" b="1" smtClean="0"/>
              <a:t>Case 3:  Week 4 (Feb.3-9, 2014)</a:t>
            </a:r>
          </a:p>
        </p:txBody>
      </p:sp>
      <p:sp>
        <p:nvSpPr>
          <p:cNvPr id="542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2671AB8D-254D-4F0D-80FB-002E8AAC11C2}" type="slidenum">
              <a:rPr lang="en-US" altLang="en-US" sz="1400">
                <a:solidFill>
                  <a:srgbClr val="898989"/>
                </a:solidFill>
              </a:rPr>
              <a:pPr>
                <a:spcBef>
                  <a:spcPct val="0"/>
                </a:spcBef>
                <a:buFontTx/>
                <a:buNone/>
              </a:pPr>
              <a:t>31</a:t>
            </a:fld>
            <a:endParaRPr lang="en-US" altLang="en-US" sz="1400">
              <a:solidFill>
                <a:srgbClr val="898989"/>
              </a:solidFill>
            </a:endParaRPr>
          </a:p>
        </p:txBody>
      </p:sp>
      <p:sp>
        <p:nvSpPr>
          <p:cNvPr id="33797" name="Rectangle 3">
            <a:extLst>
              <a:ext uri="{FF2B5EF4-FFF2-40B4-BE49-F238E27FC236}"/>
            </a:extLst>
          </p:cNvPr>
          <p:cNvSpPr txBox="1">
            <a:spLocks noChangeArrowheads="1"/>
          </p:cNvSpPr>
          <p:nvPr/>
        </p:nvSpPr>
        <p:spPr bwMode="auto">
          <a:xfrm>
            <a:off x="4572000" y="1490663"/>
            <a:ext cx="3600450" cy="2014537"/>
          </a:xfrm>
          <a:prstGeom prst="rect">
            <a:avLst/>
          </a:prstGeom>
          <a:solidFill>
            <a:schemeClr val="accent2">
              <a:lumMod val="20000"/>
              <a:lumOff val="80000"/>
              <a:alpha val="50000"/>
            </a:schemeClr>
          </a:solidFill>
          <a:ln>
            <a:headEnd/>
            <a:tailEnd/>
          </a:ln>
        </p:spPr>
        <p:style>
          <a:lnRef idx="2">
            <a:schemeClr val="accent3"/>
          </a:lnRef>
          <a:fillRef idx="1">
            <a:schemeClr val="lt1"/>
          </a:fillRef>
          <a:effectRef idx="0">
            <a:schemeClr val="accent3"/>
          </a:effectRef>
          <a:fontRef idx="minor">
            <a:schemeClr val="dk1"/>
          </a:fontRef>
        </p:style>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0000"/>
              </a:lnSpc>
              <a:spcBef>
                <a:spcPct val="50000"/>
              </a:spcBef>
              <a:buFontTx/>
              <a:buNone/>
            </a:pPr>
            <a:r>
              <a:rPr lang="en-US" altLang="en-US" sz="1800" i="1">
                <a:solidFill>
                  <a:srgbClr val="FF0000"/>
                </a:solidFill>
                <a:latin typeface="Calibri" pitchFamily="34" charset="0"/>
                <a:ea typeface="MS PGothic" pitchFamily="34" charset="-128"/>
              </a:rPr>
              <a:t> </a:t>
            </a:r>
            <a:r>
              <a:rPr lang="en-US" altLang="en-US" sz="1800" b="1" i="1">
                <a:solidFill>
                  <a:srgbClr val="FF0000"/>
                </a:solidFill>
                <a:latin typeface="Calibri" pitchFamily="34" charset="0"/>
                <a:ea typeface="MS PGothic" pitchFamily="34" charset="-128"/>
              </a:rPr>
              <a:t>Precipitation / SPI</a:t>
            </a:r>
          </a:p>
          <a:p>
            <a:pPr eaLnBrk="1" hangingPunct="1">
              <a:lnSpc>
                <a:spcPct val="80000"/>
              </a:lnSpc>
              <a:spcBef>
                <a:spcPct val="50000"/>
              </a:spcBef>
              <a:buFontTx/>
              <a:buNone/>
            </a:pPr>
            <a:endParaRPr lang="en-US" altLang="en-US" sz="1800" i="1">
              <a:solidFill>
                <a:srgbClr val="FF0000"/>
              </a:solidFill>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(left-top)  	30-day SPI </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(left-bottom)  	60-day SPI</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(right-bottom)</a:t>
            </a:r>
            <a:r>
              <a:rPr lang="en-US" altLang="en-US" sz="1800" i="1">
                <a:solidFill>
                  <a:srgbClr val="FF0000"/>
                </a:solidFill>
                <a:latin typeface="Calibri" pitchFamily="34" charset="0"/>
                <a:ea typeface="MS PGothic" pitchFamily="34" charset="-128"/>
              </a:rPr>
              <a:t> </a:t>
            </a:r>
            <a:r>
              <a:rPr lang="en-US" altLang="en-US" sz="1800" i="1">
                <a:latin typeface="Calibri" pitchFamily="34" charset="0"/>
                <a:ea typeface="MS PGothic" pitchFamily="34" charset="-128"/>
              </a:rPr>
              <a:t> 	90-day SPI</a:t>
            </a:r>
          </a:p>
          <a:p>
            <a:pPr eaLnBrk="1" hangingPunct="1">
              <a:lnSpc>
                <a:spcPct val="80000"/>
              </a:lnSpc>
              <a:spcBef>
                <a:spcPct val="50000"/>
              </a:spcBef>
              <a:buFontTx/>
              <a:buNone/>
            </a:pPr>
            <a:r>
              <a:rPr lang="en-US" altLang="en-US" sz="1800" i="1">
                <a:latin typeface="Calibri" pitchFamily="34" charset="0"/>
                <a:ea typeface="MS PGothic" pitchFamily="34" charset="-128"/>
              </a:rPr>
              <a:t> </a:t>
            </a:r>
          </a:p>
        </p:txBody>
      </p:sp>
      <p:pic>
        <p:nvPicPr>
          <p:cNvPr id="542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12795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7932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noChangeArrowheads="1"/>
          </p:cNvSpPr>
          <p:nvPr>
            <p:ph type="title"/>
          </p:nvPr>
        </p:nvSpPr>
        <p:spPr>
          <a:xfrm>
            <a:off x="457200" y="304800"/>
            <a:ext cx="8229600" cy="1143000"/>
          </a:xfrm>
        </p:spPr>
        <p:txBody>
          <a:bodyPr/>
          <a:lstStyle/>
          <a:p>
            <a:pPr eaLnBrk="1" hangingPunct="1"/>
            <a:r>
              <a:rPr lang="en-US" altLang="en-US" sz="2400" b="1" smtClean="0"/>
              <a:t>Case 3:  Week 5 (Feb.10-16)</a:t>
            </a:r>
          </a:p>
        </p:txBody>
      </p:sp>
      <p:sp>
        <p:nvSpPr>
          <p:cNvPr id="563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6293BFA5-C45F-4224-8A7D-C4E3C45B915F}" type="slidenum">
              <a:rPr lang="en-US" altLang="en-US" sz="1400">
                <a:solidFill>
                  <a:srgbClr val="898989"/>
                </a:solidFill>
              </a:rPr>
              <a:pPr>
                <a:spcBef>
                  <a:spcPct val="0"/>
                </a:spcBef>
                <a:buFontTx/>
                <a:buNone/>
              </a:pPr>
              <a:t>32</a:t>
            </a:fld>
            <a:endParaRPr lang="en-US" altLang="en-US" sz="1400">
              <a:solidFill>
                <a:srgbClr val="898989"/>
              </a:solidFill>
            </a:endParaRPr>
          </a:p>
        </p:txBody>
      </p:sp>
      <p:sp>
        <p:nvSpPr>
          <p:cNvPr id="33797" name="Rectangle 3">
            <a:extLst>
              <a:ext uri="{FF2B5EF4-FFF2-40B4-BE49-F238E27FC236}"/>
            </a:extLst>
          </p:cNvPr>
          <p:cNvSpPr txBox="1">
            <a:spLocks noChangeArrowheads="1"/>
          </p:cNvSpPr>
          <p:nvPr/>
        </p:nvSpPr>
        <p:spPr bwMode="auto">
          <a:xfrm>
            <a:off x="4572000" y="1490663"/>
            <a:ext cx="3600450" cy="2014537"/>
          </a:xfrm>
          <a:prstGeom prst="rect">
            <a:avLst/>
          </a:prstGeom>
          <a:solidFill>
            <a:schemeClr val="accent2">
              <a:lumMod val="20000"/>
              <a:lumOff val="80000"/>
              <a:alpha val="50000"/>
            </a:schemeClr>
          </a:solidFill>
          <a:ln>
            <a:headEnd/>
            <a:tailEnd/>
          </a:ln>
        </p:spPr>
        <p:style>
          <a:lnRef idx="2">
            <a:schemeClr val="accent3"/>
          </a:lnRef>
          <a:fillRef idx="1">
            <a:schemeClr val="lt1"/>
          </a:fillRef>
          <a:effectRef idx="0">
            <a:schemeClr val="accent3"/>
          </a:effectRef>
          <a:fontRef idx="minor">
            <a:schemeClr val="dk1"/>
          </a:fontRef>
        </p:style>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0000"/>
              </a:lnSpc>
              <a:spcBef>
                <a:spcPct val="50000"/>
              </a:spcBef>
              <a:buFontTx/>
              <a:buNone/>
            </a:pPr>
            <a:r>
              <a:rPr lang="en-US" altLang="en-US" sz="1800" i="1">
                <a:solidFill>
                  <a:srgbClr val="FF0000"/>
                </a:solidFill>
                <a:latin typeface="Calibri" pitchFamily="34" charset="0"/>
                <a:ea typeface="MS PGothic" pitchFamily="34" charset="-128"/>
              </a:rPr>
              <a:t> </a:t>
            </a:r>
            <a:r>
              <a:rPr lang="en-US" altLang="en-US" sz="1800" b="1" i="1">
                <a:solidFill>
                  <a:srgbClr val="FF0000"/>
                </a:solidFill>
                <a:latin typeface="Calibri" pitchFamily="34" charset="0"/>
                <a:ea typeface="MS PGothic" pitchFamily="34" charset="-128"/>
              </a:rPr>
              <a:t>Precipitation / SPI</a:t>
            </a:r>
          </a:p>
          <a:p>
            <a:pPr eaLnBrk="1" hangingPunct="1">
              <a:lnSpc>
                <a:spcPct val="80000"/>
              </a:lnSpc>
              <a:spcBef>
                <a:spcPct val="50000"/>
              </a:spcBef>
              <a:buFontTx/>
              <a:buNone/>
            </a:pPr>
            <a:endParaRPr lang="en-US" altLang="en-US" sz="1800" i="1">
              <a:solidFill>
                <a:srgbClr val="FF0000"/>
              </a:solidFill>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(left-top)  	30-day SPI </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(left-bottom)  	60-day SPI</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(right-bottom)</a:t>
            </a:r>
            <a:r>
              <a:rPr lang="en-US" altLang="en-US" sz="1800" i="1">
                <a:solidFill>
                  <a:srgbClr val="FF0000"/>
                </a:solidFill>
                <a:latin typeface="Calibri" pitchFamily="34" charset="0"/>
                <a:ea typeface="MS PGothic" pitchFamily="34" charset="-128"/>
              </a:rPr>
              <a:t> </a:t>
            </a:r>
            <a:r>
              <a:rPr lang="en-US" altLang="en-US" sz="1800" i="1">
                <a:latin typeface="Calibri" pitchFamily="34" charset="0"/>
                <a:ea typeface="MS PGothic" pitchFamily="34" charset="-128"/>
              </a:rPr>
              <a:t> 	90-day SPI</a:t>
            </a:r>
          </a:p>
          <a:p>
            <a:pPr eaLnBrk="1" hangingPunct="1">
              <a:lnSpc>
                <a:spcPct val="80000"/>
              </a:lnSpc>
              <a:spcBef>
                <a:spcPct val="50000"/>
              </a:spcBef>
              <a:buFontTx/>
              <a:buNone/>
            </a:pPr>
            <a:r>
              <a:rPr lang="en-US" altLang="en-US" sz="1800" i="1">
                <a:latin typeface="Calibri" pitchFamily="34" charset="0"/>
                <a:ea typeface="MS PGothic" pitchFamily="34" charset="-128"/>
              </a:rPr>
              <a:t> </a:t>
            </a:r>
          </a:p>
        </p:txBody>
      </p:sp>
      <p:pic>
        <p:nvPicPr>
          <p:cNvPr id="563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12795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63"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3069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noChangeArrowheads="1"/>
          </p:cNvSpPr>
          <p:nvPr>
            <p:ph type="title"/>
          </p:nvPr>
        </p:nvSpPr>
        <p:spPr>
          <a:xfrm>
            <a:off x="457200" y="304800"/>
            <a:ext cx="8229600" cy="1143000"/>
          </a:xfrm>
        </p:spPr>
        <p:txBody>
          <a:bodyPr/>
          <a:lstStyle/>
          <a:p>
            <a:pPr eaLnBrk="1" hangingPunct="1"/>
            <a:r>
              <a:rPr lang="en-US" altLang="en-US" sz="2400" b="1" smtClean="0"/>
              <a:t>Case 3:  Week 6 (Feb.17-23, 2014)</a:t>
            </a:r>
          </a:p>
        </p:txBody>
      </p:sp>
      <p:sp>
        <p:nvSpPr>
          <p:cNvPr id="583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B00C8F29-7016-4A3D-BEC2-878A40C715C7}" type="slidenum">
              <a:rPr lang="en-US" altLang="en-US" sz="1400">
                <a:solidFill>
                  <a:srgbClr val="898989"/>
                </a:solidFill>
              </a:rPr>
              <a:pPr>
                <a:spcBef>
                  <a:spcPct val="0"/>
                </a:spcBef>
                <a:buFontTx/>
                <a:buNone/>
              </a:pPr>
              <a:t>33</a:t>
            </a:fld>
            <a:endParaRPr lang="en-US" altLang="en-US" sz="1400">
              <a:solidFill>
                <a:srgbClr val="898989"/>
              </a:solidFill>
            </a:endParaRPr>
          </a:p>
        </p:txBody>
      </p:sp>
      <p:sp>
        <p:nvSpPr>
          <p:cNvPr id="33797" name="Rectangle 3">
            <a:extLst>
              <a:ext uri="{FF2B5EF4-FFF2-40B4-BE49-F238E27FC236}"/>
            </a:extLst>
          </p:cNvPr>
          <p:cNvSpPr txBox="1">
            <a:spLocks noChangeArrowheads="1"/>
          </p:cNvSpPr>
          <p:nvPr/>
        </p:nvSpPr>
        <p:spPr bwMode="auto">
          <a:xfrm>
            <a:off x="4572000" y="1490663"/>
            <a:ext cx="3600450" cy="2014537"/>
          </a:xfrm>
          <a:prstGeom prst="rect">
            <a:avLst/>
          </a:prstGeom>
          <a:solidFill>
            <a:schemeClr val="accent2">
              <a:lumMod val="20000"/>
              <a:lumOff val="80000"/>
              <a:alpha val="50000"/>
            </a:schemeClr>
          </a:solidFill>
          <a:ln>
            <a:headEnd/>
            <a:tailEnd/>
          </a:ln>
        </p:spPr>
        <p:style>
          <a:lnRef idx="2">
            <a:schemeClr val="accent3"/>
          </a:lnRef>
          <a:fillRef idx="1">
            <a:schemeClr val="lt1"/>
          </a:fillRef>
          <a:effectRef idx="0">
            <a:schemeClr val="accent3"/>
          </a:effectRef>
          <a:fontRef idx="minor">
            <a:schemeClr val="dk1"/>
          </a:fontRef>
        </p:style>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0000"/>
              </a:lnSpc>
              <a:spcBef>
                <a:spcPct val="50000"/>
              </a:spcBef>
              <a:buFontTx/>
              <a:buNone/>
            </a:pPr>
            <a:r>
              <a:rPr lang="en-US" altLang="en-US" sz="1800" i="1">
                <a:solidFill>
                  <a:srgbClr val="FF0000"/>
                </a:solidFill>
                <a:latin typeface="Calibri" pitchFamily="34" charset="0"/>
                <a:ea typeface="MS PGothic" pitchFamily="34" charset="-128"/>
              </a:rPr>
              <a:t> </a:t>
            </a:r>
            <a:r>
              <a:rPr lang="en-US" altLang="en-US" sz="1800" b="1" i="1">
                <a:solidFill>
                  <a:srgbClr val="FF0000"/>
                </a:solidFill>
                <a:latin typeface="Calibri" pitchFamily="34" charset="0"/>
                <a:ea typeface="MS PGothic" pitchFamily="34" charset="-128"/>
              </a:rPr>
              <a:t>Precipitation / SPI</a:t>
            </a:r>
          </a:p>
          <a:p>
            <a:pPr eaLnBrk="1" hangingPunct="1">
              <a:lnSpc>
                <a:spcPct val="80000"/>
              </a:lnSpc>
              <a:spcBef>
                <a:spcPct val="50000"/>
              </a:spcBef>
              <a:buFontTx/>
              <a:buNone/>
            </a:pPr>
            <a:endParaRPr lang="en-US" altLang="en-US" sz="1800" i="1">
              <a:solidFill>
                <a:srgbClr val="FF0000"/>
              </a:solidFill>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(left-top)  	30-day SPI </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(left-bottom)  	60-day SPI</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(right-bottom)</a:t>
            </a:r>
            <a:r>
              <a:rPr lang="en-US" altLang="en-US" sz="1800" i="1">
                <a:solidFill>
                  <a:srgbClr val="FF0000"/>
                </a:solidFill>
                <a:latin typeface="Calibri" pitchFamily="34" charset="0"/>
                <a:ea typeface="MS PGothic" pitchFamily="34" charset="-128"/>
              </a:rPr>
              <a:t> </a:t>
            </a:r>
            <a:r>
              <a:rPr lang="en-US" altLang="en-US" sz="1800" i="1">
                <a:latin typeface="Calibri" pitchFamily="34" charset="0"/>
                <a:ea typeface="MS PGothic" pitchFamily="34" charset="-128"/>
              </a:rPr>
              <a:t> 	90-day SPI</a:t>
            </a:r>
          </a:p>
          <a:p>
            <a:pPr eaLnBrk="1" hangingPunct="1">
              <a:lnSpc>
                <a:spcPct val="80000"/>
              </a:lnSpc>
              <a:spcBef>
                <a:spcPct val="50000"/>
              </a:spcBef>
              <a:buFontTx/>
              <a:buNone/>
            </a:pPr>
            <a:r>
              <a:rPr lang="en-US" altLang="en-US" sz="1800" i="1">
                <a:latin typeface="Calibri" pitchFamily="34" charset="0"/>
                <a:ea typeface="MS PGothic" pitchFamily="34" charset="-128"/>
              </a:rPr>
              <a:t> </a:t>
            </a:r>
          </a:p>
        </p:txBody>
      </p:sp>
      <p:pic>
        <p:nvPicPr>
          <p:cNvPr id="583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12795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63"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3286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noChangeArrowheads="1"/>
          </p:cNvSpPr>
          <p:nvPr>
            <p:ph type="title"/>
          </p:nvPr>
        </p:nvSpPr>
        <p:spPr>
          <a:xfrm>
            <a:off x="457200" y="304800"/>
            <a:ext cx="8229600" cy="1143000"/>
          </a:xfrm>
        </p:spPr>
        <p:txBody>
          <a:bodyPr/>
          <a:lstStyle/>
          <a:p>
            <a:pPr eaLnBrk="1" hangingPunct="1"/>
            <a:r>
              <a:rPr lang="en-US" altLang="en-US" sz="2400" b="1" smtClean="0"/>
              <a:t>Case 3:  Week 7 (Feb.24-Mar.2, 2014)</a:t>
            </a:r>
          </a:p>
        </p:txBody>
      </p:sp>
      <p:sp>
        <p:nvSpPr>
          <p:cNvPr id="604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4EC1C278-F864-4E27-AAC0-8C6CB5A49008}" type="slidenum">
              <a:rPr lang="en-US" altLang="en-US" sz="1400">
                <a:solidFill>
                  <a:srgbClr val="898989"/>
                </a:solidFill>
              </a:rPr>
              <a:pPr>
                <a:spcBef>
                  <a:spcPct val="0"/>
                </a:spcBef>
                <a:buFontTx/>
                <a:buNone/>
              </a:pPr>
              <a:t>34</a:t>
            </a:fld>
            <a:endParaRPr lang="en-US" altLang="en-US" sz="1400">
              <a:solidFill>
                <a:srgbClr val="898989"/>
              </a:solidFill>
            </a:endParaRPr>
          </a:p>
        </p:txBody>
      </p:sp>
      <p:sp>
        <p:nvSpPr>
          <p:cNvPr id="33797" name="Rectangle 3">
            <a:extLst>
              <a:ext uri="{FF2B5EF4-FFF2-40B4-BE49-F238E27FC236}"/>
            </a:extLst>
          </p:cNvPr>
          <p:cNvSpPr txBox="1">
            <a:spLocks noChangeArrowheads="1"/>
          </p:cNvSpPr>
          <p:nvPr/>
        </p:nvSpPr>
        <p:spPr bwMode="auto">
          <a:xfrm>
            <a:off x="4572000" y="1490663"/>
            <a:ext cx="3600450" cy="2014537"/>
          </a:xfrm>
          <a:prstGeom prst="rect">
            <a:avLst/>
          </a:prstGeom>
          <a:solidFill>
            <a:schemeClr val="accent2">
              <a:lumMod val="20000"/>
              <a:lumOff val="80000"/>
              <a:alpha val="50000"/>
            </a:schemeClr>
          </a:solidFill>
          <a:ln>
            <a:headEnd/>
            <a:tailEnd/>
          </a:ln>
        </p:spPr>
        <p:style>
          <a:lnRef idx="2">
            <a:schemeClr val="accent3"/>
          </a:lnRef>
          <a:fillRef idx="1">
            <a:schemeClr val="lt1"/>
          </a:fillRef>
          <a:effectRef idx="0">
            <a:schemeClr val="accent3"/>
          </a:effectRef>
          <a:fontRef idx="minor">
            <a:schemeClr val="dk1"/>
          </a:fontRef>
        </p:style>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0000"/>
              </a:lnSpc>
              <a:spcBef>
                <a:spcPct val="50000"/>
              </a:spcBef>
              <a:buFontTx/>
              <a:buNone/>
            </a:pPr>
            <a:r>
              <a:rPr lang="en-US" altLang="en-US" sz="1800" i="1">
                <a:solidFill>
                  <a:srgbClr val="FF0000"/>
                </a:solidFill>
                <a:latin typeface="Calibri" pitchFamily="34" charset="0"/>
                <a:ea typeface="MS PGothic" pitchFamily="34" charset="-128"/>
              </a:rPr>
              <a:t> </a:t>
            </a:r>
            <a:r>
              <a:rPr lang="en-US" altLang="en-US" sz="1800" b="1" i="1">
                <a:solidFill>
                  <a:srgbClr val="FF0000"/>
                </a:solidFill>
                <a:latin typeface="Calibri" pitchFamily="34" charset="0"/>
                <a:ea typeface="MS PGothic" pitchFamily="34" charset="-128"/>
              </a:rPr>
              <a:t>Precipitation / SPI</a:t>
            </a:r>
          </a:p>
          <a:p>
            <a:pPr eaLnBrk="1" hangingPunct="1">
              <a:lnSpc>
                <a:spcPct val="80000"/>
              </a:lnSpc>
              <a:spcBef>
                <a:spcPct val="50000"/>
              </a:spcBef>
              <a:buFontTx/>
              <a:buNone/>
            </a:pPr>
            <a:endParaRPr lang="en-US" altLang="en-US" sz="1800" i="1">
              <a:solidFill>
                <a:srgbClr val="FF0000"/>
              </a:solidFill>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(left-top)  	30-day SPI </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(left-bottom)  	60-day SPI</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(right-bottom)</a:t>
            </a:r>
            <a:r>
              <a:rPr lang="en-US" altLang="en-US" sz="1800" i="1">
                <a:solidFill>
                  <a:srgbClr val="FF0000"/>
                </a:solidFill>
                <a:latin typeface="Calibri" pitchFamily="34" charset="0"/>
                <a:ea typeface="MS PGothic" pitchFamily="34" charset="-128"/>
              </a:rPr>
              <a:t> </a:t>
            </a:r>
            <a:r>
              <a:rPr lang="en-US" altLang="en-US" sz="1800" i="1">
                <a:latin typeface="Calibri" pitchFamily="34" charset="0"/>
                <a:ea typeface="MS PGothic" pitchFamily="34" charset="-128"/>
              </a:rPr>
              <a:t> 	90-day SPI</a:t>
            </a:r>
          </a:p>
          <a:p>
            <a:pPr eaLnBrk="1" hangingPunct="1">
              <a:lnSpc>
                <a:spcPct val="80000"/>
              </a:lnSpc>
              <a:spcBef>
                <a:spcPct val="50000"/>
              </a:spcBef>
              <a:buFontTx/>
              <a:buNone/>
            </a:pPr>
            <a:r>
              <a:rPr lang="en-US" altLang="en-US" sz="1800" i="1">
                <a:latin typeface="Calibri" pitchFamily="34" charset="0"/>
                <a:ea typeface="MS PGothic" pitchFamily="34" charset="-128"/>
              </a:rPr>
              <a:t> </a:t>
            </a:r>
          </a:p>
        </p:txBody>
      </p:sp>
      <p:pic>
        <p:nvPicPr>
          <p:cNvPr id="604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12795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63"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5438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noChangeArrowheads="1"/>
          </p:cNvSpPr>
          <p:nvPr>
            <p:ph type="title"/>
          </p:nvPr>
        </p:nvSpPr>
        <p:spPr>
          <a:xfrm>
            <a:off x="457200" y="304800"/>
            <a:ext cx="8229600" cy="1143000"/>
          </a:xfrm>
        </p:spPr>
        <p:txBody>
          <a:bodyPr/>
          <a:lstStyle/>
          <a:p>
            <a:pPr eaLnBrk="1" hangingPunct="1"/>
            <a:r>
              <a:rPr lang="en-US" altLang="en-US" sz="2400" b="1" smtClean="0"/>
              <a:t>Case 3:  Week 8 (Mar.3-9, 2014)</a:t>
            </a:r>
          </a:p>
        </p:txBody>
      </p:sp>
      <p:sp>
        <p:nvSpPr>
          <p:cNvPr id="624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C31E8CAD-B48C-4BFF-BD37-8A6E6FBE894B}" type="slidenum">
              <a:rPr lang="en-US" altLang="en-US" sz="1400">
                <a:solidFill>
                  <a:srgbClr val="898989"/>
                </a:solidFill>
              </a:rPr>
              <a:pPr>
                <a:spcBef>
                  <a:spcPct val="0"/>
                </a:spcBef>
                <a:buFontTx/>
                <a:buNone/>
              </a:pPr>
              <a:t>35</a:t>
            </a:fld>
            <a:endParaRPr lang="en-US" altLang="en-US" sz="1400">
              <a:solidFill>
                <a:srgbClr val="898989"/>
              </a:solidFill>
            </a:endParaRPr>
          </a:p>
        </p:txBody>
      </p:sp>
      <p:sp>
        <p:nvSpPr>
          <p:cNvPr id="33797" name="Rectangle 3">
            <a:extLst>
              <a:ext uri="{FF2B5EF4-FFF2-40B4-BE49-F238E27FC236}"/>
            </a:extLst>
          </p:cNvPr>
          <p:cNvSpPr txBox="1">
            <a:spLocks noChangeArrowheads="1"/>
          </p:cNvSpPr>
          <p:nvPr/>
        </p:nvSpPr>
        <p:spPr bwMode="auto">
          <a:xfrm>
            <a:off x="4572000" y="1490663"/>
            <a:ext cx="3600450" cy="2014537"/>
          </a:xfrm>
          <a:prstGeom prst="rect">
            <a:avLst/>
          </a:prstGeom>
          <a:solidFill>
            <a:schemeClr val="accent2">
              <a:lumMod val="20000"/>
              <a:lumOff val="80000"/>
              <a:alpha val="50000"/>
            </a:schemeClr>
          </a:solidFill>
          <a:ln>
            <a:headEnd/>
            <a:tailEnd/>
          </a:ln>
        </p:spPr>
        <p:style>
          <a:lnRef idx="2">
            <a:schemeClr val="accent3"/>
          </a:lnRef>
          <a:fillRef idx="1">
            <a:schemeClr val="lt1"/>
          </a:fillRef>
          <a:effectRef idx="0">
            <a:schemeClr val="accent3"/>
          </a:effectRef>
          <a:fontRef idx="minor">
            <a:schemeClr val="dk1"/>
          </a:fontRef>
        </p:style>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0000"/>
              </a:lnSpc>
              <a:spcBef>
                <a:spcPct val="50000"/>
              </a:spcBef>
              <a:buFontTx/>
              <a:buNone/>
            </a:pPr>
            <a:r>
              <a:rPr lang="en-US" altLang="en-US" sz="1800" i="1">
                <a:solidFill>
                  <a:srgbClr val="FF0000"/>
                </a:solidFill>
                <a:latin typeface="Calibri" pitchFamily="34" charset="0"/>
                <a:ea typeface="MS PGothic" pitchFamily="34" charset="-128"/>
              </a:rPr>
              <a:t> </a:t>
            </a:r>
            <a:r>
              <a:rPr lang="en-US" altLang="en-US" sz="1800" b="1" i="1">
                <a:solidFill>
                  <a:srgbClr val="FF0000"/>
                </a:solidFill>
                <a:latin typeface="Calibri" pitchFamily="34" charset="0"/>
                <a:ea typeface="MS PGothic" pitchFamily="34" charset="-128"/>
              </a:rPr>
              <a:t>Precipitation / SPI</a:t>
            </a:r>
          </a:p>
          <a:p>
            <a:pPr eaLnBrk="1" hangingPunct="1">
              <a:lnSpc>
                <a:spcPct val="80000"/>
              </a:lnSpc>
              <a:spcBef>
                <a:spcPct val="50000"/>
              </a:spcBef>
              <a:buFontTx/>
              <a:buNone/>
            </a:pPr>
            <a:endParaRPr lang="en-US" altLang="en-US" sz="1800" i="1">
              <a:solidFill>
                <a:srgbClr val="FF0000"/>
              </a:solidFill>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(left-top)  	30-day SPI </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(left-bottom)  	60-day SPI</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(right-bottom)</a:t>
            </a:r>
            <a:r>
              <a:rPr lang="en-US" altLang="en-US" sz="1800" i="1">
                <a:solidFill>
                  <a:srgbClr val="FF0000"/>
                </a:solidFill>
                <a:latin typeface="Calibri" pitchFamily="34" charset="0"/>
                <a:ea typeface="MS PGothic" pitchFamily="34" charset="-128"/>
              </a:rPr>
              <a:t> </a:t>
            </a:r>
            <a:r>
              <a:rPr lang="en-US" altLang="en-US" sz="1800" i="1">
                <a:latin typeface="Calibri" pitchFamily="34" charset="0"/>
                <a:ea typeface="MS PGothic" pitchFamily="34" charset="-128"/>
              </a:rPr>
              <a:t> 	90-day SPI</a:t>
            </a:r>
          </a:p>
          <a:p>
            <a:pPr eaLnBrk="1" hangingPunct="1">
              <a:lnSpc>
                <a:spcPct val="80000"/>
              </a:lnSpc>
              <a:spcBef>
                <a:spcPct val="50000"/>
              </a:spcBef>
              <a:buFontTx/>
              <a:buNone/>
            </a:pPr>
            <a:r>
              <a:rPr lang="en-US" altLang="en-US" sz="1800" i="1">
                <a:latin typeface="Calibri" pitchFamily="34" charset="0"/>
                <a:ea typeface="MS PGothic" pitchFamily="34" charset="-128"/>
              </a:rPr>
              <a:t> </a:t>
            </a:r>
          </a:p>
        </p:txBody>
      </p:sp>
      <p:pic>
        <p:nvPicPr>
          <p:cNvPr id="624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12795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2858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noChangeArrowheads="1"/>
          </p:cNvSpPr>
          <p:nvPr>
            <p:ph type="title"/>
          </p:nvPr>
        </p:nvSpPr>
        <p:spPr>
          <a:xfrm>
            <a:off x="457200" y="304800"/>
            <a:ext cx="8229600" cy="1143000"/>
          </a:xfrm>
        </p:spPr>
        <p:txBody>
          <a:bodyPr/>
          <a:lstStyle/>
          <a:p>
            <a:pPr eaLnBrk="1" hangingPunct="1"/>
            <a:r>
              <a:rPr lang="en-US" altLang="en-US" sz="2400" b="1" smtClean="0"/>
              <a:t>Case 3:  Week 9 (Mar.10-16, 2014)I</a:t>
            </a:r>
          </a:p>
        </p:txBody>
      </p:sp>
      <p:sp>
        <p:nvSpPr>
          <p:cNvPr id="645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CE2FE3A0-B1E7-4EEA-AE72-22655777DE18}" type="slidenum">
              <a:rPr lang="en-US" altLang="en-US" sz="1400">
                <a:solidFill>
                  <a:srgbClr val="898989"/>
                </a:solidFill>
              </a:rPr>
              <a:pPr>
                <a:spcBef>
                  <a:spcPct val="0"/>
                </a:spcBef>
                <a:buFontTx/>
                <a:buNone/>
              </a:pPr>
              <a:t>36</a:t>
            </a:fld>
            <a:endParaRPr lang="en-US" altLang="en-US" sz="1400">
              <a:solidFill>
                <a:srgbClr val="898989"/>
              </a:solidFill>
            </a:endParaRPr>
          </a:p>
        </p:txBody>
      </p:sp>
      <p:sp>
        <p:nvSpPr>
          <p:cNvPr id="33797" name="Rectangle 3">
            <a:extLst>
              <a:ext uri="{FF2B5EF4-FFF2-40B4-BE49-F238E27FC236}"/>
            </a:extLst>
          </p:cNvPr>
          <p:cNvSpPr txBox="1">
            <a:spLocks noChangeArrowheads="1"/>
          </p:cNvSpPr>
          <p:nvPr/>
        </p:nvSpPr>
        <p:spPr bwMode="auto">
          <a:xfrm>
            <a:off x="4572000" y="1490663"/>
            <a:ext cx="3600450" cy="2014537"/>
          </a:xfrm>
          <a:prstGeom prst="rect">
            <a:avLst/>
          </a:prstGeom>
          <a:solidFill>
            <a:schemeClr val="accent2">
              <a:lumMod val="20000"/>
              <a:lumOff val="80000"/>
              <a:alpha val="50000"/>
            </a:schemeClr>
          </a:solidFill>
          <a:ln>
            <a:headEnd/>
            <a:tailEnd/>
          </a:ln>
        </p:spPr>
        <p:style>
          <a:lnRef idx="2">
            <a:schemeClr val="accent3"/>
          </a:lnRef>
          <a:fillRef idx="1">
            <a:schemeClr val="lt1"/>
          </a:fillRef>
          <a:effectRef idx="0">
            <a:schemeClr val="accent3"/>
          </a:effectRef>
          <a:fontRef idx="minor">
            <a:schemeClr val="dk1"/>
          </a:fontRef>
        </p:style>
        <p:txBody>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0000"/>
              </a:lnSpc>
              <a:spcBef>
                <a:spcPct val="50000"/>
              </a:spcBef>
              <a:buFontTx/>
              <a:buNone/>
            </a:pPr>
            <a:r>
              <a:rPr lang="en-US" altLang="en-US" sz="1800" i="1">
                <a:solidFill>
                  <a:srgbClr val="FF0000"/>
                </a:solidFill>
                <a:latin typeface="Calibri" pitchFamily="34" charset="0"/>
                <a:ea typeface="MS PGothic" pitchFamily="34" charset="-128"/>
              </a:rPr>
              <a:t> </a:t>
            </a:r>
            <a:r>
              <a:rPr lang="en-US" altLang="en-US" sz="1800" b="1" i="1">
                <a:solidFill>
                  <a:srgbClr val="FF0000"/>
                </a:solidFill>
                <a:latin typeface="Calibri" pitchFamily="34" charset="0"/>
                <a:ea typeface="MS PGothic" pitchFamily="34" charset="-128"/>
              </a:rPr>
              <a:t>Precipitation / SPI</a:t>
            </a:r>
          </a:p>
          <a:p>
            <a:pPr eaLnBrk="1" hangingPunct="1">
              <a:lnSpc>
                <a:spcPct val="80000"/>
              </a:lnSpc>
              <a:spcBef>
                <a:spcPct val="50000"/>
              </a:spcBef>
              <a:buFontTx/>
              <a:buNone/>
            </a:pPr>
            <a:endParaRPr lang="en-US" altLang="en-US" sz="1800" i="1">
              <a:solidFill>
                <a:srgbClr val="FF0000"/>
              </a:solidFill>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(left-top)  	30-day SPI </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(left-bottom)  	60-day SPI</a:t>
            </a:r>
            <a:endParaRPr lang="en-US" altLang="en-US" sz="1800" i="1">
              <a:latin typeface="Calibri" pitchFamily="34" charset="0"/>
              <a:ea typeface="MS PGothic" pitchFamily="34" charset="-128"/>
            </a:endParaRPr>
          </a:p>
          <a:p>
            <a:pPr eaLnBrk="1" hangingPunct="1">
              <a:lnSpc>
                <a:spcPct val="80000"/>
              </a:lnSpc>
              <a:spcBef>
                <a:spcPct val="50000"/>
              </a:spcBef>
              <a:buFontTx/>
              <a:buNone/>
            </a:pPr>
            <a:r>
              <a:rPr lang="en-US" altLang="en-US" sz="1800" i="1">
                <a:solidFill>
                  <a:srgbClr val="336600"/>
                </a:solidFill>
                <a:latin typeface="Calibri" pitchFamily="34" charset="0"/>
                <a:ea typeface="MS PGothic" pitchFamily="34" charset="-128"/>
              </a:rPr>
              <a:t>(right-bottom)</a:t>
            </a:r>
            <a:r>
              <a:rPr lang="en-US" altLang="en-US" sz="1800" i="1">
                <a:solidFill>
                  <a:srgbClr val="FF0000"/>
                </a:solidFill>
                <a:latin typeface="Calibri" pitchFamily="34" charset="0"/>
                <a:ea typeface="MS PGothic" pitchFamily="34" charset="-128"/>
              </a:rPr>
              <a:t> </a:t>
            </a:r>
            <a:r>
              <a:rPr lang="en-US" altLang="en-US" sz="1800" i="1">
                <a:latin typeface="Calibri" pitchFamily="34" charset="0"/>
                <a:ea typeface="MS PGothic" pitchFamily="34" charset="-128"/>
              </a:rPr>
              <a:t> 	90-day SPI</a:t>
            </a:r>
          </a:p>
          <a:p>
            <a:pPr eaLnBrk="1" hangingPunct="1">
              <a:lnSpc>
                <a:spcPct val="80000"/>
              </a:lnSpc>
              <a:spcBef>
                <a:spcPct val="50000"/>
              </a:spcBef>
              <a:buFontTx/>
              <a:buNone/>
            </a:pPr>
            <a:r>
              <a:rPr lang="en-US" altLang="en-US" sz="1800" i="1">
                <a:latin typeface="Calibri" pitchFamily="34" charset="0"/>
                <a:ea typeface="MS PGothic" pitchFamily="34" charset="-128"/>
              </a:rPr>
              <a:t> </a:t>
            </a:r>
          </a:p>
        </p:txBody>
      </p:sp>
      <p:pic>
        <p:nvPicPr>
          <p:cNvPr id="645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12795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22725"/>
            <a:ext cx="34575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129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IPET-SUP-5, 11-13 February 2019, Geneva</a:t>
            </a:r>
            <a:endParaRPr lang="en-US"/>
          </a:p>
        </p:txBody>
      </p:sp>
      <p:pic>
        <p:nvPicPr>
          <p:cNvPr id="5" name="Grafik 172"/>
          <p:cNvPicPr/>
          <p:nvPr/>
        </p:nvPicPr>
        <p:blipFill>
          <a:blip r:embed="rId2"/>
          <a:stretch>
            <a:fillRect/>
          </a:stretch>
        </p:blipFill>
        <p:spPr>
          <a:xfrm>
            <a:off x="990606" y="10879"/>
            <a:ext cx="6945040" cy="5631724"/>
          </a:xfrm>
          <a:prstGeom prst="rect">
            <a:avLst/>
          </a:prstGeom>
        </p:spPr>
      </p:pic>
      <p:sp>
        <p:nvSpPr>
          <p:cNvPr id="6" name="Rectangle 5"/>
          <p:cNvSpPr/>
          <p:nvPr/>
        </p:nvSpPr>
        <p:spPr>
          <a:xfrm>
            <a:off x="108857" y="5602936"/>
            <a:ext cx="8958943" cy="830997"/>
          </a:xfrm>
          <a:prstGeom prst="rect">
            <a:avLst/>
          </a:prstGeom>
        </p:spPr>
        <p:txBody>
          <a:bodyPr wrap="square">
            <a:spAutoFit/>
          </a:bodyPr>
          <a:lstStyle/>
          <a:p>
            <a:pPr fontAlgn="base"/>
            <a:r>
              <a:rPr lang="en-US" sz="1600" dirty="0"/>
              <a:t>Figure 6: Example of a monitoring of soil moisture and vegetation for the same period as in Figure 5. Soil moisture is from the ESA Climate Change Initiative (CCI). </a:t>
            </a:r>
            <a:r>
              <a:rPr lang="en-US" sz="1600" dirty="0" smtClean="0"/>
              <a:t> Vegetation </a:t>
            </a:r>
            <a:r>
              <a:rPr lang="en-US" sz="1600" dirty="0"/>
              <a:t>is monitored with the Normalized Vegetation Difference Index (NDVI) and NOAA’s Vegetation Health Index (VHI), respectively.</a:t>
            </a:r>
          </a:p>
        </p:txBody>
      </p:sp>
      <p:sp>
        <p:nvSpPr>
          <p:cNvPr id="7" name="Rounded Rectangle 6"/>
          <p:cNvSpPr/>
          <p:nvPr/>
        </p:nvSpPr>
        <p:spPr>
          <a:xfrm>
            <a:off x="332001" y="2514642"/>
            <a:ext cx="8458209" cy="20464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chemeClr val="tx1"/>
                </a:solidFill>
              </a:rPr>
              <a:t>The joint interpretation of results in Figure 5 with soil moisture and vegetation parameters shown in Figure 6 will be instructive to provide a comprehensive picture of water availability and vegetation health</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4033909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457200" y="199310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Thank you</a:t>
            </a:r>
            <a:endParaRPr lang="en-US" sz="4800" dirty="0">
              <a:solidFill>
                <a:schemeClr val="bg1"/>
              </a:solidFill>
            </a:endParaRPr>
          </a:p>
        </p:txBody>
      </p:sp>
      <p:sp>
        <p:nvSpPr>
          <p:cNvPr id="4" name="Footer Placeholder 3"/>
          <p:cNvSpPr>
            <a:spLocks noGrp="1"/>
          </p:cNvSpPr>
          <p:nvPr>
            <p:ph type="ftr" sz="quarter" idx="11"/>
          </p:nvPr>
        </p:nvSpPr>
        <p:spPr/>
        <p:txBody>
          <a:bodyPr/>
          <a:lstStyle/>
          <a:p>
            <a:r>
              <a:rPr lang="en-US" smtClean="0"/>
              <a:t>IPET-SUP-5, 11-13 February 2019, Geneva</a:t>
            </a:r>
            <a:endParaRPr lang="en-US"/>
          </a:p>
        </p:txBody>
      </p:sp>
    </p:spTree>
    <p:extLst>
      <p:ext uri="{BB962C8B-B14F-4D97-AF65-F5344CB8AC3E}">
        <p14:creationId xmlns:p14="http://schemas.microsoft.com/office/powerpoint/2010/main" val="267568807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3" name="タイトル 1"/>
          <p:cNvSpPr txBox="1">
            <a:spLocks/>
          </p:cNvSpPr>
          <p:nvPr/>
        </p:nvSpPr>
        <p:spPr>
          <a:xfrm>
            <a:off x="1839686" y="2822217"/>
            <a:ext cx="4996543" cy="682958"/>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4000" b="1" i="1" dirty="0" smtClean="0">
                <a:solidFill>
                  <a:schemeClr val="accent1">
                    <a:lumMod val="50000"/>
                  </a:schemeClr>
                </a:solidFill>
              </a:rPr>
              <a:t>Backup Slides for Background</a:t>
            </a:r>
          </a:p>
        </p:txBody>
      </p:sp>
      <p:sp>
        <p:nvSpPr>
          <p:cNvPr id="2" name="Footer Placeholder 1"/>
          <p:cNvSpPr>
            <a:spLocks noGrp="1"/>
          </p:cNvSpPr>
          <p:nvPr>
            <p:ph type="ftr" sz="quarter" idx="11"/>
          </p:nvPr>
        </p:nvSpPr>
        <p:spPr/>
        <p:txBody>
          <a:bodyPr/>
          <a:lstStyle/>
          <a:p>
            <a:r>
              <a:rPr lang="en-US" smtClean="0"/>
              <a:t>IPET-SUP-5, 11-13 February 2019, Geneva</a:t>
            </a:r>
            <a:endParaRPr lang="en-US"/>
          </a:p>
        </p:txBody>
      </p:sp>
    </p:spTree>
    <p:extLst>
      <p:ext uri="{BB962C8B-B14F-4D97-AF65-F5344CB8AC3E}">
        <p14:creationId xmlns:p14="http://schemas.microsoft.com/office/powerpoint/2010/main" val="2743078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892" y="582695"/>
            <a:ext cx="8676435" cy="562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IPET-SUP-5, 11-13 February 2019, Geneva</a:t>
            </a:r>
            <a:endParaRPr lang="en-US"/>
          </a:p>
        </p:txBody>
      </p:sp>
      <p:sp>
        <p:nvSpPr>
          <p:cNvPr id="3" name="角丸四角形 2"/>
          <p:cNvSpPr/>
          <p:nvPr/>
        </p:nvSpPr>
        <p:spPr>
          <a:xfrm>
            <a:off x="251892" y="5249334"/>
            <a:ext cx="4308013" cy="930042"/>
          </a:xfrm>
          <a:prstGeom prst="roundRect">
            <a:avLst/>
          </a:prstGeom>
          <a:no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4620314" y="5256592"/>
            <a:ext cx="4308013" cy="930042"/>
          </a:xfrm>
          <a:prstGeom prst="roundRect">
            <a:avLst/>
          </a:prstGeom>
          <a:no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0650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IPET-SUP-5, 11-13 February 2019, Geneva</a:t>
            </a:r>
            <a:endParaRPr lang="en-US"/>
          </a:p>
        </p:txBody>
      </p:sp>
      <p:sp>
        <p:nvSpPr>
          <p:cNvPr id="5" name="Rectangle 4"/>
          <p:cNvSpPr/>
          <p:nvPr/>
        </p:nvSpPr>
        <p:spPr>
          <a:xfrm>
            <a:off x="748928" y="155368"/>
            <a:ext cx="7811589" cy="6309419"/>
          </a:xfrm>
          <a:prstGeom prst="rect">
            <a:avLst/>
          </a:prstGeom>
        </p:spPr>
        <p:txBody>
          <a:bodyPr wrap="square">
            <a:spAutoFit/>
          </a:bodyPr>
          <a:lstStyle/>
          <a:p>
            <a:r>
              <a:rPr lang="en-US" sz="2400" b="1" dirty="0" smtClean="0"/>
              <a:t>The 70th </a:t>
            </a:r>
            <a:r>
              <a:rPr lang="en-US" sz="2400" b="1" dirty="0"/>
              <a:t>WMO Executive Council (</a:t>
            </a:r>
            <a:r>
              <a:rPr lang="en-US" sz="2400" b="1" dirty="0" smtClean="0"/>
              <a:t>EC-70) </a:t>
            </a:r>
            <a:r>
              <a:rPr lang="en-US" sz="2400" b="1" dirty="0"/>
              <a:t>in </a:t>
            </a:r>
            <a:r>
              <a:rPr lang="en-US" sz="2400" b="1" dirty="0" smtClean="0"/>
              <a:t>June 2018 recognized the progress in SEMDP after EC-69, and endorsed the following developments</a:t>
            </a:r>
            <a:r>
              <a:rPr lang="en-US" sz="2400" dirty="0"/>
              <a:t>;</a:t>
            </a:r>
            <a:endParaRPr lang="en-US" sz="2400" dirty="0" smtClean="0"/>
          </a:p>
          <a:p>
            <a:endParaRPr lang="en-US" sz="2000" b="1" dirty="0" smtClean="0"/>
          </a:p>
          <a:p>
            <a:r>
              <a:rPr lang="en-US" sz="2400" dirty="0"/>
              <a:t>The </a:t>
            </a:r>
            <a:r>
              <a:rPr lang="en-US" sz="2400" dirty="0" smtClean="0"/>
              <a:t>EC-70 decides</a:t>
            </a:r>
            <a:r>
              <a:rPr lang="en-US" sz="2400" dirty="0"/>
              <a:t>: </a:t>
            </a:r>
          </a:p>
          <a:p>
            <a:r>
              <a:rPr lang="en-US" sz="2400" dirty="0"/>
              <a:t>(1) To request the Commission for Climatology </a:t>
            </a:r>
            <a:r>
              <a:rPr lang="en-US" sz="2400" dirty="0" smtClean="0"/>
              <a:t>(</a:t>
            </a:r>
            <a:r>
              <a:rPr lang="en-US" sz="2400" dirty="0" err="1" smtClean="0"/>
              <a:t>CCl</a:t>
            </a:r>
            <a:r>
              <a:rPr lang="en-US" sz="2400" dirty="0" smtClean="0"/>
              <a:t>) and </a:t>
            </a:r>
            <a:r>
              <a:rPr lang="en-US" sz="2400" dirty="0"/>
              <a:t>Commission for Basic Systems </a:t>
            </a:r>
            <a:r>
              <a:rPr lang="en-US" sz="2400" dirty="0" smtClean="0"/>
              <a:t>(CBS) to </a:t>
            </a:r>
            <a:r>
              <a:rPr lang="en-US" sz="2400" dirty="0"/>
              <a:t>review the SEMDP Implementation Plan in East Asia and Western Pacific Regions with the goal to have it updated in advance of the Eighteenth World Meteorological Congress </a:t>
            </a:r>
            <a:r>
              <a:rPr lang="en-US" sz="2400" dirty="0" smtClean="0"/>
              <a:t>(Cg-18) to </a:t>
            </a:r>
            <a:r>
              <a:rPr lang="en-US" sz="2400" dirty="0"/>
              <a:t>reflect feedback from Members during its demonstration phase; </a:t>
            </a:r>
          </a:p>
          <a:p>
            <a:endParaRPr lang="en-US" sz="2400" dirty="0" smtClean="0"/>
          </a:p>
          <a:p>
            <a:r>
              <a:rPr lang="en-US" sz="2400" dirty="0" smtClean="0"/>
              <a:t>(</a:t>
            </a:r>
            <a:r>
              <a:rPr lang="en-US" sz="2400" dirty="0"/>
              <a:t>2) To consider that the </a:t>
            </a:r>
            <a:r>
              <a:rPr lang="en-US" sz="2400" dirty="0" smtClean="0"/>
              <a:t>Cg-18 decides </a:t>
            </a:r>
            <a:r>
              <a:rPr lang="en-US" sz="2400" dirty="0"/>
              <a:t>on matters concerning: </a:t>
            </a:r>
          </a:p>
          <a:p>
            <a:pPr lvl="1"/>
            <a:r>
              <a:rPr lang="en-US" sz="2400" dirty="0"/>
              <a:t>(a) Implementation of the SEMDP in East Asia and Western Pacific Regions in operation phase; </a:t>
            </a:r>
          </a:p>
          <a:p>
            <a:pPr lvl="1"/>
            <a:r>
              <a:rPr lang="en-US" sz="2400" dirty="0"/>
              <a:t>(b) Implementation of the SEMDP in other regions. </a:t>
            </a:r>
          </a:p>
        </p:txBody>
      </p:sp>
    </p:spTree>
    <p:extLst>
      <p:ext uri="{BB962C8B-B14F-4D97-AF65-F5344CB8AC3E}">
        <p14:creationId xmlns:p14="http://schemas.microsoft.com/office/powerpoint/2010/main" val="22431139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3" name="タイトル 1"/>
          <p:cNvSpPr txBox="1">
            <a:spLocks/>
          </p:cNvSpPr>
          <p:nvPr/>
        </p:nvSpPr>
        <p:spPr>
          <a:xfrm>
            <a:off x="995084" y="2370667"/>
            <a:ext cx="7211605" cy="11345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600" b="1" i="1" dirty="0" smtClean="0">
                <a:solidFill>
                  <a:schemeClr val="tx2"/>
                </a:solidFill>
              </a:rPr>
              <a:t>Q1: What is “Weather and Climate Extremes”?</a:t>
            </a:r>
          </a:p>
        </p:txBody>
      </p:sp>
      <p:sp>
        <p:nvSpPr>
          <p:cNvPr id="2" name="Footer Placeholder 1"/>
          <p:cNvSpPr>
            <a:spLocks noGrp="1"/>
          </p:cNvSpPr>
          <p:nvPr>
            <p:ph type="ftr" sz="quarter" idx="11"/>
          </p:nvPr>
        </p:nvSpPr>
        <p:spPr/>
        <p:txBody>
          <a:bodyPr/>
          <a:lstStyle/>
          <a:p>
            <a:r>
              <a:rPr lang="en-US" smtClean="0"/>
              <a:t>IPET-SUP-5, 11-13 February 2019, Geneva</a:t>
            </a:r>
            <a:endParaRPr lang="en-US"/>
          </a:p>
        </p:txBody>
      </p:sp>
    </p:spTree>
    <p:extLst>
      <p:ext uri="{BB962C8B-B14F-4D97-AF65-F5344CB8AC3E}">
        <p14:creationId xmlns:p14="http://schemas.microsoft.com/office/powerpoint/2010/main" val="258704911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3" name="タイトル 1"/>
          <p:cNvSpPr txBox="1">
            <a:spLocks/>
          </p:cNvSpPr>
          <p:nvPr/>
        </p:nvSpPr>
        <p:spPr>
          <a:xfrm>
            <a:off x="324613" y="349625"/>
            <a:ext cx="8534804" cy="59794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sz="2800" b="1" dirty="0">
                <a:ea typeface="Verdana" panose="020B0604030504040204" pitchFamily="34" charset="0"/>
                <a:cs typeface="Arial" panose="020B0604020202020204" pitchFamily="34" charset="0"/>
              </a:rPr>
              <a:t>WMO </a:t>
            </a:r>
            <a:r>
              <a:rPr lang="en-US" sz="2800" b="1" dirty="0" err="1">
                <a:ea typeface="Verdana" panose="020B0604030504040204" pitchFamily="34" charset="0"/>
                <a:cs typeface="Arial" panose="020B0604020202020204" pitchFamily="34" charset="0"/>
              </a:rPr>
              <a:t>Meteoterm</a:t>
            </a:r>
            <a:r>
              <a:rPr lang="en-US" sz="2800" b="1" dirty="0">
                <a:ea typeface="Verdana" panose="020B0604030504040204" pitchFamily="34" charset="0"/>
                <a:cs typeface="Arial" panose="020B0604020202020204" pitchFamily="34" charset="0"/>
              </a:rPr>
              <a:t> </a:t>
            </a:r>
            <a:r>
              <a:rPr lang="en-US" sz="2800" b="1" dirty="0" smtClean="0">
                <a:ea typeface="Verdana" panose="020B0604030504040204" pitchFamily="34" charset="0"/>
                <a:cs typeface="Arial" panose="020B0604020202020204" pitchFamily="34" charset="0"/>
              </a:rPr>
              <a:t>Definition: “Extreme Weather Event</a:t>
            </a:r>
            <a:r>
              <a:rPr lang="en-US" sz="2800" dirty="0" smtClean="0">
                <a:ea typeface="Verdana" panose="020B0604030504040204" pitchFamily="34" charset="0"/>
                <a:cs typeface="Arial" panose="020B0604020202020204" pitchFamily="34" charset="0"/>
              </a:rPr>
              <a:t>“</a:t>
            </a:r>
          </a:p>
          <a:p>
            <a:endParaRPr lang="en-US" sz="2800" dirty="0" smtClean="0">
              <a:ea typeface="Verdana" panose="020B0604030504040204" pitchFamily="34" charset="0"/>
              <a:cs typeface="Arial" panose="020B0604020202020204" pitchFamily="34" charset="0"/>
            </a:endParaRPr>
          </a:p>
          <a:p>
            <a:pPr marL="457200" indent="-457200" algn="l">
              <a:buFontTx/>
              <a:buChar char="-"/>
            </a:pPr>
            <a:r>
              <a:rPr lang="en-US" sz="2400" dirty="0" smtClean="0">
                <a:ea typeface="Verdana" panose="020B0604030504040204" pitchFamily="34" charset="0"/>
                <a:cs typeface="Arial" panose="020B0604020202020204" pitchFamily="34" charset="0"/>
              </a:rPr>
              <a:t>An </a:t>
            </a:r>
            <a:r>
              <a:rPr lang="en-US" sz="2400" b="1" u="sng" dirty="0">
                <a:ea typeface="Verdana" panose="020B0604030504040204" pitchFamily="34" charset="0"/>
                <a:cs typeface="Arial" panose="020B0604020202020204" pitchFamily="34" charset="0"/>
              </a:rPr>
              <a:t>extreme weather event is</a:t>
            </a:r>
            <a:r>
              <a:rPr lang="en-US" sz="2400" b="1" dirty="0">
                <a:ea typeface="Verdana" panose="020B0604030504040204" pitchFamily="34" charset="0"/>
                <a:cs typeface="Arial" panose="020B0604020202020204" pitchFamily="34" charset="0"/>
              </a:rPr>
              <a:t> </a:t>
            </a:r>
            <a:r>
              <a:rPr lang="en-US" sz="2400" dirty="0">
                <a:ea typeface="Verdana" panose="020B0604030504040204" pitchFamily="34" charset="0"/>
                <a:cs typeface="Arial" panose="020B0604020202020204" pitchFamily="34" charset="0"/>
              </a:rPr>
              <a:t>an event that is </a:t>
            </a:r>
            <a:r>
              <a:rPr lang="en-US" sz="2400" dirty="0" smtClean="0">
                <a:ea typeface="Verdana" panose="020B0604030504040204" pitchFamily="34" charset="0"/>
                <a:cs typeface="Arial" panose="020B0604020202020204" pitchFamily="34" charset="0"/>
              </a:rPr>
              <a:t>“</a:t>
            </a:r>
            <a:r>
              <a:rPr lang="en-US" sz="2400" b="1" u="sng" dirty="0" smtClean="0">
                <a:ea typeface="Verdana" panose="020B0604030504040204" pitchFamily="34" charset="0"/>
                <a:cs typeface="Arial" panose="020B0604020202020204" pitchFamily="34" charset="0"/>
              </a:rPr>
              <a:t>rare” </a:t>
            </a:r>
            <a:r>
              <a:rPr lang="en-US" sz="2400" b="1" u="sng" dirty="0">
                <a:ea typeface="Verdana" panose="020B0604030504040204" pitchFamily="34" charset="0"/>
                <a:cs typeface="Arial" panose="020B0604020202020204" pitchFamily="34" charset="0"/>
              </a:rPr>
              <a:t>at a particular place and time of year</a:t>
            </a:r>
            <a:r>
              <a:rPr lang="en-US" sz="2400" dirty="0">
                <a:ea typeface="Verdana" panose="020B0604030504040204" pitchFamily="34" charset="0"/>
                <a:cs typeface="Arial" panose="020B0604020202020204" pitchFamily="34" charset="0"/>
              </a:rPr>
              <a:t>. </a:t>
            </a:r>
            <a:r>
              <a:rPr lang="en-US" sz="2400" dirty="0" smtClean="0">
                <a:ea typeface="Verdana" panose="020B0604030504040204" pitchFamily="34" charset="0"/>
                <a:cs typeface="Arial" panose="020B0604020202020204" pitchFamily="34" charset="0"/>
              </a:rPr>
              <a:t> Definitions </a:t>
            </a:r>
            <a:r>
              <a:rPr lang="en-US" sz="2400" dirty="0">
                <a:ea typeface="Verdana" panose="020B0604030504040204" pitchFamily="34" charset="0"/>
                <a:cs typeface="Arial" panose="020B0604020202020204" pitchFamily="34" charset="0"/>
              </a:rPr>
              <a:t>of </a:t>
            </a:r>
            <a:r>
              <a:rPr lang="en-US" sz="2400" dirty="0" smtClean="0">
                <a:ea typeface="Verdana" panose="020B0604030504040204" pitchFamily="34" charset="0"/>
                <a:cs typeface="Arial" panose="020B0604020202020204" pitchFamily="34" charset="0"/>
              </a:rPr>
              <a:t>“rare” </a:t>
            </a:r>
            <a:r>
              <a:rPr lang="en-US" sz="2400" dirty="0">
                <a:ea typeface="Verdana" panose="020B0604030504040204" pitchFamily="34" charset="0"/>
                <a:cs typeface="Arial" panose="020B0604020202020204" pitchFamily="34" charset="0"/>
              </a:rPr>
              <a:t>vary, but an extreme weather event would normally be </a:t>
            </a:r>
            <a:r>
              <a:rPr lang="en-US" sz="2400" dirty="0" smtClean="0">
                <a:ea typeface="Verdana" panose="020B0604030504040204" pitchFamily="34" charset="0"/>
                <a:cs typeface="Arial" panose="020B0604020202020204" pitchFamily="34" charset="0"/>
              </a:rPr>
              <a:t>“</a:t>
            </a:r>
            <a:r>
              <a:rPr lang="en-US" sz="2400" u="sng" dirty="0" smtClean="0">
                <a:ea typeface="Verdana" panose="020B0604030504040204" pitchFamily="34" charset="0"/>
                <a:cs typeface="Arial" panose="020B0604020202020204" pitchFamily="34" charset="0"/>
              </a:rPr>
              <a:t>as </a:t>
            </a:r>
            <a:r>
              <a:rPr lang="en-US" sz="2400" u="sng" dirty="0">
                <a:ea typeface="Verdana" panose="020B0604030504040204" pitchFamily="34" charset="0"/>
                <a:cs typeface="Arial" panose="020B0604020202020204" pitchFamily="34" charset="0"/>
              </a:rPr>
              <a:t>rare as or rarer </a:t>
            </a:r>
            <a:r>
              <a:rPr lang="en-US" sz="2400" u="sng" dirty="0" smtClean="0">
                <a:ea typeface="Verdana" panose="020B0604030504040204" pitchFamily="34" charset="0"/>
                <a:cs typeface="Arial" panose="020B0604020202020204" pitchFamily="34" charset="0"/>
              </a:rPr>
              <a:t>than” </a:t>
            </a:r>
            <a:r>
              <a:rPr lang="en-US" sz="2400" u="sng" dirty="0">
                <a:ea typeface="Verdana" panose="020B0604030504040204" pitchFamily="34" charset="0"/>
                <a:cs typeface="Arial" panose="020B0604020202020204" pitchFamily="34" charset="0"/>
              </a:rPr>
              <a:t>the 10th or 90th percentile of a probability density function estimated from observations</a:t>
            </a:r>
            <a:r>
              <a:rPr lang="en-US" sz="2400" dirty="0">
                <a:ea typeface="Verdana" panose="020B0604030504040204" pitchFamily="34" charset="0"/>
                <a:cs typeface="Arial" panose="020B0604020202020204" pitchFamily="34" charset="0"/>
              </a:rPr>
              <a:t>. </a:t>
            </a:r>
            <a:endParaRPr lang="en-US" sz="2400" dirty="0" smtClean="0">
              <a:ea typeface="Verdana" panose="020B0604030504040204" pitchFamily="34" charset="0"/>
              <a:cs typeface="Arial" panose="020B0604020202020204" pitchFamily="34" charset="0"/>
            </a:endParaRPr>
          </a:p>
          <a:p>
            <a:pPr algn="l"/>
            <a:endParaRPr lang="en-US" sz="2400" dirty="0">
              <a:ea typeface="Verdana" panose="020B0604030504040204" pitchFamily="34" charset="0"/>
              <a:cs typeface="Arial" panose="020B0604020202020204" pitchFamily="34" charset="0"/>
            </a:endParaRPr>
          </a:p>
          <a:p>
            <a:pPr marL="457200" indent="-457200" algn="l">
              <a:buFontTx/>
              <a:buChar char="-"/>
            </a:pPr>
            <a:r>
              <a:rPr lang="en-US" sz="2400" dirty="0" smtClean="0">
                <a:ea typeface="Verdana" panose="020B0604030504040204" pitchFamily="34" charset="0"/>
                <a:cs typeface="Arial" panose="020B0604020202020204" pitchFamily="34" charset="0"/>
              </a:rPr>
              <a:t>By </a:t>
            </a:r>
            <a:r>
              <a:rPr lang="en-US" sz="2400" dirty="0">
                <a:ea typeface="Verdana" panose="020B0604030504040204" pitchFamily="34" charset="0"/>
                <a:cs typeface="Arial" panose="020B0604020202020204" pitchFamily="34" charset="0"/>
              </a:rPr>
              <a:t>definition, the characteristics of what is called extreme weather may vary from place to place in an absolute sense</a:t>
            </a:r>
            <a:r>
              <a:rPr lang="en-US" sz="2400" dirty="0" smtClean="0">
                <a:ea typeface="Verdana" panose="020B0604030504040204" pitchFamily="34" charset="0"/>
                <a:cs typeface="Arial" panose="020B0604020202020204" pitchFamily="34" charset="0"/>
              </a:rPr>
              <a:t>.</a:t>
            </a:r>
          </a:p>
          <a:p>
            <a:pPr algn="l"/>
            <a:r>
              <a:rPr lang="en-US" sz="2400" dirty="0" smtClean="0">
                <a:ea typeface="Verdana" panose="020B0604030504040204" pitchFamily="34" charset="0"/>
                <a:cs typeface="Arial" panose="020B0604020202020204" pitchFamily="34" charset="0"/>
              </a:rPr>
              <a:t> </a:t>
            </a:r>
            <a:endParaRPr lang="en-US" sz="2400" dirty="0">
              <a:ea typeface="Verdana" panose="020B0604030504040204" pitchFamily="34" charset="0"/>
              <a:cs typeface="Arial" panose="020B0604020202020204" pitchFamily="34" charset="0"/>
            </a:endParaRPr>
          </a:p>
          <a:p>
            <a:pPr marL="457200" indent="-457200" algn="l">
              <a:buFontTx/>
              <a:buChar char="-"/>
            </a:pPr>
            <a:r>
              <a:rPr lang="en-US" sz="2400" b="1" u="sng" dirty="0" smtClean="0">
                <a:ea typeface="Verdana" panose="020B0604030504040204" pitchFamily="34" charset="0"/>
                <a:cs typeface="Arial" panose="020B0604020202020204" pitchFamily="34" charset="0"/>
              </a:rPr>
              <a:t>When </a:t>
            </a:r>
            <a:r>
              <a:rPr lang="en-US" sz="2400" b="1" u="sng" dirty="0">
                <a:ea typeface="Verdana" panose="020B0604030504040204" pitchFamily="34" charset="0"/>
                <a:cs typeface="Arial" panose="020B0604020202020204" pitchFamily="34" charset="0"/>
              </a:rPr>
              <a:t>a pattern of extreme weather persists for some time</a:t>
            </a:r>
            <a:r>
              <a:rPr lang="en-US" sz="2400" u="sng" dirty="0">
                <a:ea typeface="Verdana" panose="020B0604030504040204" pitchFamily="34" charset="0"/>
                <a:cs typeface="Arial" panose="020B0604020202020204" pitchFamily="34" charset="0"/>
              </a:rPr>
              <a:t>, </a:t>
            </a:r>
            <a:r>
              <a:rPr lang="en-US" sz="2400" dirty="0">
                <a:ea typeface="Verdana" panose="020B0604030504040204" pitchFamily="34" charset="0"/>
                <a:cs typeface="Arial" panose="020B0604020202020204" pitchFamily="34" charset="0"/>
              </a:rPr>
              <a:t>such as a season, it may be classed as an </a:t>
            </a:r>
            <a:r>
              <a:rPr lang="en-US" sz="2400" b="1" u="sng" dirty="0">
                <a:ea typeface="Verdana" panose="020B0604030504040204" pitchFamily="34" charset="0"/>
                <a:cs typeface="Arial" panose="020B0604020202020204" pitchFamily="34" charset="0"/>
              </a:rPr>
              <a:t>extreme climate event</a:t>
            </a:r>
            <a:r>
              <a:rPr lang="en-US" sz="2400" b="1" dirty="0">
                <a:ea typeface="Verdana" panose="020B0604030504040204" pitchFamily="34" charset="0"/>
                <a:cs typeface="Arial" panose="020B0604020202020204" pitchFamily="34" charset="0"/>
              </a:rPr>
              <a:t>, </a:t>
            </a:r>
            <a:r>
              <a:rPr lang="en-US" sz="2400" dirty="0">
                <a:ea typeface="Verdana" panose="020B0604030504040204" pitchFamily="34" charset="0"/>
                <a:cs typeface="Arial" panose="020B0604020202020204" pitchFamily="34" charset="0"/>
              </a:rPr>
              <a:t>especially if it yields an average or total that is itself extreme (e.g., drought or heavy rainfall over a season). </a:t>
            </a:r>
            <a:endParaRPr lang="en-US" sz="2400" dirty="0" smtClean="0">
              <a:ea typeface="Verdana" panose="020B0604030504040204" pitchFamily="34" charset="0"/>
              <a:cs typeface="Arial" panose="020B0604020202020204" pitchFamily="34" charset="0"/>
            </a:endParaRPr>
          </a:p>
          <a:p>
            <a:pPr algn="l"/>
            <a:endParaRPr lang="en-US" sz="2400" dirty="0">
              <a:ea typeface="Verdana" panose="020B0604030504040204" pitchFamily="34" charset="0"/>
              <a:cs typeface="Arial" panose="020B0604020202020204" pitchFamily="34" charset="0"/>
            </a:endParaRPr>
          </a:p>
          <a:p>
            <a:pPr algn="l"/>
            <a:r>
              <a:rPr lang="en-US" sz="1800" dirty="0" smtClean="0">
                <a:latin typeface="Verdana" panose="020B0604030504040204" pitchFamily="34" charset="0"/>
                <a:ea typeface="Verdana" panose="020B0604030504040204" pitchFamily="34" charset="0"/>
                <a:cs typeface="Verdana" panose="020B0604030504040204" pitchFamily="34" charset="0"/>
              </a:rPr>
              <a:t>(DEFINITION </a:t>
            </a:r>
            <a:r>
              <a:rPr lang="en-US" sz="1800" dirty="0">
                <a:latin typeface="Verdana" panose="020B0604030504040204" pitchFamily="34" charset="0"/>
                <a:ea typeface="Verdana" panose="020B0604030504040204" pitchFamily="34" charset="0"/>
                <a:cs typeface="Verdana" panose="020B0604030504040204" pitchFamily="34" charset="0"/>
              </a:rPr>
              <a:t>SOURCE: </a:t>
            </a:r>
            <a:r>
              <a:rPr lang="en-US" sz="1800" dirty="0" smtClean="0">
                <a:latin typeface="Verdana" panose="020B0604030504040204" pitchFamily="34" charset="0"/>
                <a:ea typeface="Verdana" panose="020B0604030504040204" pitchFamily="34" charset="0"/>
                <a:cs typeface="Verdana" panose="020B0604030504040204" pitchFamily="34" charset="0"/>
              </a:rPr>
              <a:t>IPCC </a:t>
            </a:r>
            <a:r>
              <a:rPr lang="en-US" sz="1800" dirty="0">
                <a:latin typeface="Verdana" panose="020B0604030504040204" pitchFamily="34" charset="0"/>
                <a:ea typeface="Verdana" panose="020B0604030504040204" pitchFamily="34" charset="0"/>
                <a:cs typeface="Verdana" panose="020B0604030504040204" pitchFamily="34" charset="0"/>
              </a:rPr>
              <a:t>5th Assessment Report, WG 1 </a:t>
            </a:r>
            <a:r>
              <a:rPr lang="en-US" sz="1800" dirty="0" smtClean="0">
                <a:latin typeface="Verdana" panose="020B0604030504040204" pitchFamily="34" charset="0"/>
                <a:ea typeface="Verdana" panose="020B0604030504040204" pitchFamily="34" charset="0"/>
                <a:cs typeface="Verdana" panose="020B0604030504040204" pitchFamily="34" charset="0"/>
              </a:rPr>
              <a:t>Glossary)</a:t>
            </a:r>
            <a:endParaRPr lang="en-US" altLang="ja-JP" sz="1800" b="1" i="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p:cNvSpPr>
            <a:spLocks noGrp="1"/>
          </p:cNvSpPr>
          <p:nvPr>
            <p:ph type="ftr" sz="quarter" idx="11"/>
          </p:nvPr>
        </p:nvSpPr>
        <p:spPr/>
        <p:txBody>
          <a:bodyPr/>
          <a:lstStyle/>
          <a:p>
            <a:r>
              <a:rPr lang="en-US" smtClean="0"/>
              <a:t>IPET-SUP-5, 11-13 February 2019, Geneva</a:t>
            </a:r>
            <a:endParaRPr lang="en-US"/>
          </a:p>
        </p:txBody>
      </p:sp>
    </p:spTree>
    <p:extLst>
      <p:ext uri="{BB962C8B-B14F-4D97-AF65-F5344CB8AC3E}">
        <p14:creationId xmlns:p14="http://schemas.microsoft.com/office/powerpoint/2010/main" val="1105698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3" name="タイトル 1"/>
          <p:cNvSpPr>
            <a:spLocks noGrp="1"/>
          </p:cNvSpPr>
          <p:nvPr>
            <p:ph type="title"/>
          </p:nvPr>
        </p:nvSpPr>
        <p:spPr>
          <a:xfrm>
            <a:off x="528934" y="49550"/>
            <a:ext cx="4842589" cy="735255"/>
          </a:xfrm>
        </p:spPr>
        <p:txBody>
          <a:bodyPr>
            <a:normAutofit/>
          </a:bodyPr>
          <a:lstStyle/>
          <a:p>
            <a:pPr algn="ctr"/>
            <a:r>
              <a:rPr lang="en-US" altLang="ja-JP" sz="3200" b="1" dirty="0" smtClean="0">
                <a:solidFill>
                  <a:schemeClr val="tx2"/>
                </a:solidFill>
              </a:rPr>
              <a:t>According to IPCC Report</a:t>
            </a:r>
            <a:endParaRPr kumimoji="1" lang="ja-JP" altLang="en-US" sz="3200" b="1" dirty="0">
              <a:solidFill>
                <a:schemeClr val="tx2"/>
              </a:solidFill>
            </a:endParaRPr>
          </a:p>
        </p:txBody>
      </p:sp>
      <p:pic>
        <p:nvPicPr>
          <p:cNvPr id="4" name="図 6"/>
          <p:cNvPicPr>
            <a:picLocks noChangeAspect="1"/>
          </p:cNvPicPr>
          <p:nvPr/>
        </p:nvPicPr>
        <p:blipFill>
          <a:blip r:embed="rId3"/>
          <a:stretch>
            <a:fillRect/>
          </a:stretch>
        </p:blipFill>
        <p:spPr>
          <a:xfrm>
            <a:off x="5545521" y="0"/>
            <a:ext cx="3567730" cy="6858000"/>
          </a:xfrm>
          <a:prstGeom prst="rect">
            <a:avLst/>
          </a:prstGeom>
        </p:spPr>
      </p:pic>
      <p:sp>
        <p:nvSpPr>
          <p:cNvPr id="6" name="正方形/長方形 7"/>
          <p:cNvSpPr/>
          <p:nvPr/>
        </p:nvSpPr>
        <p:spPr>
          <a:xfrm>
            <a:off x="201706" y="898910"/>
            <a:ext cx="5526641" cy="4154984"/>
          </a:xfrm>
          <a:prstGeom prst="rect">
            <a:avLst/>
          </a:prstGeom>
        </p:spPr>
        <p:txBody>
          <a:bodyPr wrap="square">
            <a:spAutoFit/>
          </a:bodyPr>
          <a:lstStyle/>
          <a:p>
            <a:pPr marL="457200" indent="-457200">
              <a:buFontTx/>
              <a:buChar char="-"/>
            </a:pPr>
            <a:r>
              <a:rPr lang="en-US" altLang="ja-JP" sz="2400" u="sng" dirty="0"/>
              <a:t>Some types of extreme weather and climate events have increased in frequency or magnitude</a:t>
            </a:r>
            <a:r>
              <a:rPr lang="en-US" altLang="ja-JP" sz="2400" dirty="0"/>
              <a:t>, but populations and assets at risk have also increased, with consequences for disaster risk</a:t>
            </a:r>
            <a:r>
              <a:rPr lang="en-US" altLang="ja-JP" sz="2400" dirty="0" smtClean="0"/>
              <a:t>.</a:t>
            </a:r>
          </a:p>
          <a:p>
            <a:endParaRPr lang="en-US" altLang="ja-JP" sz="2400" dirty="0"/>
          </a:p>
          <a:p>
            <a:pPr marL="457200" indent="-457200">
              <a:buFontTx/>
              <a:buChar char="-"/>
            </a:pPr>
            <a:r>
              <a:rPr lang="en-US" altLang="ja-JP" sz="2400" dirty="0"/>
              <a:t>Opportunities for managing risks of weather- and climate-related disasters exist or can be developed at any scale, local to international.</a:t>
            </a:r>
          </a:p>
        </p:txBody>
      </p:sp>
      <p:sp>
        <p:nvSpPr>
          <p:cNvPr id="7" name="テキスト ボックス 9"/>
          <p:cNvSpPr txBox="1"/>
          <p:nvPr/>
        </p:nvSpPr>
        <p:spPr>
          <a:xfrm>
            <a:off x="554871" y="5295170"/>
            <a:ext cx="4969582" cy="1015663"/>
          </a:xfrm>
          <a:prstGeom prst="rect">
            <a:avLst/>
          </a:prstGeom>
          <a:noFill/>
        </p:spPr>
        <p:txBody>
          <a:bodyPr wrap="square" rtlCol="0">
            <a:spAutoFit/>
          </a:bodyPr>
          <a:lstStyle/>
          <a:p>
            <a:r>
              <a:rPr lang="en-US" altLang="ja-JP" sz="2000" b="1" dirty="0">
                <a:solidFill>
                  <a:srgbClr val="C00000"/>
                </a:solidFill>
              </a:rPr>
              <a:t>(IPCC report on “Managing the Risks of Extreme Events and Disasters to Advance Climate Change and Adaptation”, 2012</a:t>
            </a:r>
            <a:r>
              <a:rPr lang="en-US" altLang="ja-JP" sz="2000" b="1" dirty="0" smtClean="0">
                <a:solidFill>
                  <a:srgbClr val="C00000"/>
                </a:solidFill>
              </a:rPr>
              <a:t>)</a:t>
            </a:r>
            <a:endParaRPr lang="ja-JP" altLang="en-US" sz="2000" b="1" dirty="0">
              <a:solidFill>
                <a:srgbClr val="C00000"/>
              </a:solidFill>
            </a:endParaRPr>
          </a:p>
        </p:txBody>
      </p:sp>
      <p:sp>
        <p:nvSpPr>
          <p:cNvPr id="2" name="Footer Placeholder 1"/>
          <p:cNvSpPr>
            <a:spLocks noGrp="1"/>
          </p:cNvSpPr>
          <p:nvPr>
            <p:ph type="ftr" sz="quarter" idx="11"/>
          </p:nvPr>
        </p:nvSpPr>
        <p:spPr/>
        <p:txBody>
          <a:bodyPr/>
          <a:lstStyle/>
          <a:p>
            <a:r>
              <a:rPr lang="en-US" smtClean="0"/>
              <a:t>IPET-SUP-5, 11-13 February 2019, Geneva</a:t>
            </a:r>
            <a:endParaRPr lang="en-US"/>
          </a:p>
        </p:txBody>
      </p:sp>
    </p:spTree>
    <p:extLst>
      <p:ext uri="{BB962C8B-B14F-4D97-AF65-F5344CB8AC3E}">
        <p14:creationId xmlns:p14="http://schemas.microsoft.com/office/powerpoint/2010/main" val="292096656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3" name="タイトル 1"/>
          <p:cNvSpPr txBox="1">
            <a:spLocks/>
          </p:cNvSpPr>
          <p:nvPr/>
        </p:nvSpPr>
        <p:spPr>
          <a:xfrm>
            <a:off x="1210925" y="1814286"/>
            <a:ext cx="6858000" cy="16287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3600" b="1" i="1" dirty="0" smtClean="0">
                <a:solidFill>
                  <a:schemeClr val="tx2"/>
                </a:solidFill>
                <a:latin typeface="+mn-lt"/>
              </a:rPr>
              <a:t>Q2: How </a:t>
            </a:r>
            <a:r>
              <a:rPr lang="en-US" altLang="ja-JP" sz="3600" b="1" i="1" dirty="0">
                <a:solidFill>
                  <a:schemeClr val="tx2"/>
                </a:solidFill>
                <a:latin typeface="+mn-lt"/>
              </a:rPr>
              <a:t>to </a:t>
            </a:r>
            <a:r>
              <a:rPr lang="en-US" altLang="ja-JP" sz="3600" b="1" i="1" dirty="0" smtClean="0">
                <a:solidFill>
                  <a:schemeClr val="tx2"/>
                </a:solidFill>
                <a:latin typeface="+mn-lt"/>
              </a:rPr>
              <a:t>Identify </a:t>
            </a:r>
            <a:r>
              <a:rPr lang="en-US" altLang="ja-JP" sz="3600" b="1" i="1" dirty="0">
                <a:solidFill>
                  <a:schemeClr val="tx2"/>
                </a:solidFill>
                <a:latin typeface="+mn-lt"/>
              </a:rPr>
              <a:t>the Extreme Values or Percentiles from satellite derived </a:t>
            </a:r>
            <a:r>
              <a:rPr lang="en-US" altLang="ja-JP" sz="3600" b="1" i="1" dirty="0" smtClean="0">
                <a:solidFill>
                  <a:schemeClr val="tx2"/>
                </a:solidFill>
                <a:latin typeface="+mn-lt"/>
              </a:rPr>
              <a:t>products?</a:t>
            </a:r>
            <a:r>
              <a:rPr lang="ja-JP" altLang="ja-JP" sz="3600" b="1" i="1" dirty="0" smtClean="0">
                <a:solidFill>
                  <a:schemeClr val="tx2"/>
                </a:solidFill>
                <a:latin typeface="+mn-lt"/>
              </a:rPr>
              <a:t> </a:t>
            </a:r>
            <a:endParaRPr lang="en-US" altLang="ja-JP" sz="3600" b="1" i="1" dirty="0">
              <a:solidFill>
                <a:schemeClr val="tx2"/>
              </a:solidFill>
              <a:latin typeface="+mn-lt"/>
            </a:endParaRPr>
          </a:p>
        </p:txBody>
      </p:sp>
      <p:sp>
        <p:nvSpPr>
          <p:cNvPr id="2" name="Footer Placeholder 1"/>
          <p:cNvSpPr>
            <a:spLocks noGrp="1"/>
          </p:cNvSpPr>
          <p:nvPr>
            <p:ph type="ftr" sz="quarter" idx="11"/>
          </p:nvPr>
        </p:nvSpPr>
        <p:spPr/>
        <p:txBody>
          <a:bodyPr/>
          <a:lstStyle/>
          <a:p>
            <a:r>
              <a:rPr lang="en-US" smtClean="0"/>
              <a:t>IPET-SUP-5, 11-13 February 2019, Geneva</a:t>
            </a:r>
            <a:endParaRPr lang="en-US"/>
          </a:p>
        </p:txBody>
      </p:sp>
    </p:spTree>
    <p:extLst>
      <p:ext uri="{BB962C8B-B14F-4D97-AF65-F5344CB8AC3E}">
        <p14:creationId xmlns:p14="http://schemas.microsoft.com/office/powerpoint/2010/main" val="383771105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3" name="タイトル 1"/>
          <p:cNvSpPr txBox="1">
            <a:spLocks/>
          </p:cNvSpPr>
          <p:nvPr/>
        </p:nvSpPr>
        <p:spPr>
          <a:xfrm>
            <a:off x="309562" y="374952"/>
            <a:ext cx="8691563" cy="573692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b="1" dirty="0">
                <a:latin typeface="+mn-lt"/>
                <a:cs typeface="Verdana"/>
              </a:rPr>
              <a:t>Our challenging is to “detect” the extreme values or percentiles from satellite derived </a:t>
            </a:r>
            <a:r>
              <a:rPr lang="en-US" altLang="ja-JP" sz="2800" b="1" dirty="0" smtClean="0">
                <a:latin typeface="+mn-lt"/>
                <a:cs typeface="Verdana"/>
              </a:rPr>
              <a:t>products</a:t>
            </a:r>
            <a:r>
              <a:rPr lang="en-US" altLang="ja-JP" sz="2800" b="1" dirty="0">
                <a:latin typeface="+mn-lt"/>
                <a:cs typeface="Verdana"/>
              </a:rPr>
              <a:t>, such as precipitation, </a:t>
            </a:r>
            <a:r>
              <a:rPr lang="en-US" altLang="ja-JP" sz="2800" b="1" dirty="0" smtClean="0">
                <a:latin typeface="+mn-lt"/>
                <a:cs typeface="Verdana"/>
              </a:rPr>
              <a:t>to </a:t>
            </a:r>
            <a:r>
              <a:rPr lang="en-US" altLang="ja-JP" sz="2800" b="1" dirty="0">
                <a:latin typeface="+mn-lt"/>
                <a:cs typeface="Verdana"/>
              </a:rPr>
              <a:t>be used for monitoring weather and climate extremes;</a:t>
            </a:r>
            <a:endParaRPr lang="ja-JP" altLang="ja-JP" sz="2800" b="1" dirty="0">
              <a:latin typeface="+mn-lt"/>
              <a:cs typeface="Verdana"/>
            </a:endParaRPr>
          </a:p>
          <a:p>
            <a:pPr algn="l"/>
            <a:r>
              <a:rPr lang="en-US" altLang="ja-JP" sz="2400" dirty="0">
                <a:latin typeface="+mn-lt"/>
                <a:cs typeface="Verdana"/>
              </a:rPr>
              <a:t> </a:t>
            </a:r>
            <a:endParaRPr lang="ja-JP" altLang="ja-JP" sz="2400" dirty="0">
              <a:latin typeface="+mn-lt"/>
              <a:cs typeface="Verdana"/>
            </a:endParaRPr>
          </a:p>
          <a:p>
            <a:pPr marL="571500" indent="-571500" algn="l">
              <a:buFontTx/>
              <a:buChar char="-"/>
            </a:pPr>
            <a:r>
              <a:rPr lang="en-US" altLang="ja-JP" sz="2400" dirty="0" smtClean="0">
                <a:latin typeface="+mn-lt"/>
                <a:cs typeface="Verdana"/>
              </a:rPr>
              <a:t>If </a:t>
            </a:r>
            <a:r>
              <a:rPr lang="en-US" altLang="ja-JP" sz="2400" dirty="0">
                <a:latin typeface="+mn-lt"/>
                <a:cs typeface="Verdana"/>
              </a:rPr>
              <a:t>the satellite products already covers a reasonably long period (i.e. &gt; </a:t>
            </a:r>
            <a:r>
              <a:rPr lang="en-US" altLang="ja-JP" sz="2400" dirty="0" smtClean="0">
                <a:latin typeface="+mn-lt"/>
                <a:cs typeface="Verdana"/>
              </a:rPr>
              <a:t>15 </a:t>
            </a:r>
            <a:r>
              <a:rPr lang="en-US" altLang="ja-JP" sz="2400" dirty="0">
                <a:latin typeface="+mn-lt"/>
                <a:cs typeface="Verdana"/>
              </a:rPr>
              <a:t>years), we can perform a calibration against co-located in situ data, so that the percentiles for the satellite derived variables are equivalent to those for the in situ data. </a:t>
            </a:r>
          </a:p>
          <a:p>
            <a:pPr marL="571500" indent="-571500" algn="l">
              <a:buFontTx/>
              <a:buChar char="-"/>
            </a:pPr>
            <a:endParaRPr lang="en-US" altLang="ja-JP" sz="2400" dirty="0" smtClean="0">
              <a:latin typeface="+mn-lt"/>
              <a:cs typeface="Verdana"/>
            </a:endParaRPr>
          </a:p>
          <a:p>
            <a:pPr marL="571500" indent="-571500" algn="l">
              <a:buFontTx/>
              <a:buChar char="-"/>
            </a:pPr>
            <a:r>
              <a:rPr lang="en-US" altLang="ja-JP" sz="2400" dirty="0" smtClean="0">
                <a:latin typeface="+mn-lt"/>
                <a:cs typeface="Verdana"/>
              </a:rPr>
              <a:t>If </a:t>
            </a:r>
            <a:r>
              <a:rPr lang="en-US" altLang="ja-JP" sz="2400" dirty="0">
                <a:latin typeface="+mn-lt"/>
                <a:cs typeface="Verdana"/>
              </a:rPr>
              <a:t>the satellite data is very short, like only two or three years, then it is needed to do a validation to demonstrate it can capture the extreme events, then use the product in a more or less qualitative manner. But still it is useful because satellite products have extensive spatial coverage that many in situ networks are often sparse. </a:t>
            </a:r>
            <a:endParaRPr lang="ja-JP" altLang="ja-JP" sz="2400" dirty="0">
              <a:latin typeface="+mn-lt"/>
              <a:cs typeface="Verdana"/>
            </a:endParaRPr>
          </a:p>
        </p:txBody>
      </p:sp>
      <p:sp>
        <p:nvSpPr>
          <p:cNvPr id="2" name="Footer Placeholder 1"/>
          <p:cNvSpPr>
            <a:spLocks noGrp="1"/>
          </p:cNvSpPr>
          <p:nvPr>
            <p:ph type="ftr" sz="quarter" idx="11"/>
          </p:nvPr>
        </p:nvSpPr>
        <p:spPr/>
        <p:txBody>
          <a:bodyPr/>
          <a:lstStyle/>
          <a:p>
            <a:r>
              <a:rPr lang="en-US" smtClean="0"/>
              <a:t>IPET-SUP-5, 11-13 February 2019, Geneva</a:t>
            </a:r>
            <a:endParaRPr lang="en-US"/>
          </a:p>
        </p:txBody>
      </p:sp>
    </p:spTree>
    <p:extLst>
      <p:ext uri="{BB962C8B-B14F-4D97-AF65-F5344CB8AC3E}">
        <p14:creationId xmlns:p14="http://schemas.microsoft.com/office/powerpoint/2010/main" val="19223688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2663" y="270426"/>
            <a:ext cx="8489659" cy="253916"/>
          </a:xfrm>
          <a:prstGeom prst="rect">
            <a:avLst/>
          </a:prstGeom>
        </p:spPr>
        <p:txBody>
          <a:bodyPr wrap="square">
            <a:spAutoFit/>
          </a:bodyPr>
          <a:lstStyle/>
          <a:p>
            <a:r>
              <a:rPr lang="en-US" altLang="ja-JP" sz="1050" dirty="0" smtClean="0"/>
              <a:t>JMA CLIMAT Viewer: </a:t>
            </a:r>
            <a:r>
              <a:rPr lang="ja-JP" altLang="en-US" sz="1050" dirty="0" smtClean="0"/>
              <a:t>http</a:t>
            </a:r>
            <a:r>
              <a:rPr lang="ja-JP" altLang="en-US" sz="1050" dirty="0"/>
              <a:t>://www.data.jma.go.jp/gmd/cpd/monitor/climatview/frame.php?&amp;s=1&amp;r=0&amp;y=2015&amp;m=4&amp;e=7&amp;t=22&amp;l=87&amp;k=0&amp;s=1</a:t>
            </a: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96" y="3078257"/>
            <a:ext cx="8894008" cy="3510793"/>
          </a:xfrm>
          <a:prstGeom prst="rect">
            <a:avLst/>
          </a:prstGeom>
        </p:spPr>
      </p:pic>
      <p:pic>
        <p:nvPicPr>
          <p:cNvPr id="5" name="図 4"/>
          <p:cNvPicPr>
            <a:picLocks noChangeAspect="1"/>
          </p:cNvPicPr>
          <p:nvPr/>
        </p:nvPicPr>
        <p:blipFill rotWithShape="1">
          <a:blip r:embed="rId3"/>
          <a:srcRect t="19422" r="13945" b="20227"/>
          <a:stretch/>
        </p:blipFill>
        <p:spPr>
          <a:xfrm>
            <a:off x="419449" y="497352"/>
            <a:ext cx="7868873" cy="2827090"/>
          </a:xfrm>
          <a:prstGeom prst="rect">
            <a:avLst/>
          </a:prstGeom>
        </p:spPr>
      </p:pic>
      <p:pic>
        <p:nvPicPr>
          <p:cNvPr id="8" name="図 7"/>
          <p:cNvPicPr>
            <a:picLocks noChangeAspect="1"/>
          </p:cNvPicPr>
          <p:nvPr/>
        </p:nvPicPr>
        <p:blipFill rotWithShape="1">
          <a:blip r:embed="rId3"/>
          <a:srcRect l="94113" t="7437" b="20227"/>
          <a:stretch/>
        </p:blipFill>
        <p:spPr>
          <a:xfrm>
            <a:off x="8355434" y="539376"/>
            <a:ext cx="538294" cy="3388521"/>
          </a:xfrm>
          <a:prstGeom prst="rect">
            <a:avLst/>
          </a:prstGeom>
        </p:spPr>
      </p:pic>
      <p:sp>
        <p:nvSpPr>
          <p:cNvPr id="7" name="テキスト ボックス 6"/>
          <p:cNvSpPr txBox="1"/>
          <p:nvPr/>
        </p:nvSpPr>
        <p:spPr>
          <a:xfrm>
            <a:off x="419449" y="6319"/>
            <a:ext cx="8228022" cy="338554"/>
          </a:xfrm>
          <a:prstGeom prst="rect">
            <a:avLst/>
          </a:prstGeom>
          <a:noFill/>
        </p:spPr>
        <p:txBody>
          <a:bodyPr wrap="none" rtlCol="0">
            <a:spAutoFit/>
          </a:bodyPr>
          <a:lstStyle/>
          <a:p>
            <a:r>
              <a:rPr lang="en-US" altLang="ja-JP" sz="1600" dirty="0"/>
              <a:t> </a:t>
            </a:r>
            <a:r>
              <a:rPr lang="en-US" altLang="ja-JP" sz="1600" b="1" dirty="0"/>
              <a:t>Monthly Mean Precipitation (mm) in April - CLIMAT (30-year mean) vs </a:t>
            </a:r>
            <a:r>
              <a:rPr lang="en-US" altLang="ja-JP" sz="1600" b="1" dirty="0" err="1"/>
              <a:t>GSMaP</a:t>
            </a:r>
            <a:r>
              <a:rPr lang="en-US" altLang="ja-JP" sz="1600" b="1" dirty="0"/>
              <a:t> (17-year mean) </a:t>
            </a:r>
            <a:endParaRPr kumimoji="1" lang="ja-JP" altLang="en-US" sz="1600" b="1" dirty="0"/>
          </a:p>
        </p:txBody>
      </p:sp>
      <p:sp>
        <p:nvSpPr>
          <p:cNvPr id="10" name="テキスト ボックス 6"/>
          <p:cNvSpPr txBox="1"/>
          <p:nvPr/>
        </p:nvSpPr>
        <p:spPr>
          <a:xfrm>
            <a:off x="478657" y="5892306"/>
            <a:ext cx="3366434" cy="338554"/>
          </a:xfrm>
          <a:prstGeom prst="rect">
            <a:avLst/>
          </a:prstGeom>
          <a:noFill/>
        </p:spPr>
        <p:txBody>
          <a:bodyPr wrap="none" rtlCol="0">
            <a:spAutoFit/>
          </a:bodyPr>
          <a:lstStyle/>
          <a:p>
            <a:r>
              <a:rPr lang="en-US" altLang="ja-JP" sz="1600" dirty="0"/>
              <a:t> </a:t>
            </a:r>
            <a:r>
              <a:rPr lang="en-US" altLang="ja-JP" sz="1600" b="1" dirty="0" smtClean="0"/>
              <a:t>through the courtesy of JAXA/EORC</a:t>
            </a:r>
            <a:endParaRPr kumimoji="1" lang="ja-JP" altLang="en-US" sz="1600" b="1" dirty="0"/>
          </a:p>
        </p:txBody>
      </p:sp>
      <p:sp>
        <p:nvSpPr>
          <p:cNvPr id="2" name="Footer Placeholder 1"/>
          <p:cNvSpPr>
            <a:spLocks noGrp="1"/>
          </p:cNvSpPr>
          <p:nvPr>
            <p:ph type="ftr" sz="quarter" idx="11"/>
          </p:nvPr>
        </p:nvSpPr>
        <p:spPr/>
        <p:txBody>
          <a:bodyPr/>
          <a:lstStyle/>
          <a:p>
            <a:r>
              <a:rPr lang="en-US" smtClean="0"/>
              <a:t>IPET-SUP-5, 11-13 February 2019, Geneva</a:t>
            </a:r>
            <a:endParaRPr lang="en-US"/>
          </a:p>
        </p:txBody>
      </p:sp>
    </p:spTree>
    <p:extLst>
      <p:ext uri="{BB962C8B-B14F-4D97-AF65-F5344CB8AC3E}">
        <p14:creationId xmlns:p14="http://schemas.microsoft.com/office/powerpoint/2010/main" val="11301299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97" y="3051362"/>
            <a:ext cx="8894006" cy="3510792"/>
          </a:xfrm>
          <a:prstGeom prst="rect">
            <a:avLst/>
          </a:prstGeom>
        </p:spPr>
      </p:pic>
      <p:pic>
        <p:nvPicPr>
          <p:cNvPr id="2" name="図 1"/>
          <p:cNvPicPr>
            <a:picLocks noChangeAspect="1"/>
          </p:cNvPicPr>
          <p:nvPr/>
        </p:nvPicPr>
        <p:blipFill rotWithShape="1">
          <a:blip r:embed="rId3"/>
          <a:srcRect t="19516" r="14129" b="21192"/>
          <a:stretch/>
        </p:blipFill>
        <p:spPr>
          <a:xfrm>
            <a:off x="419449" y="487810"/>
            <a:ext cx="7852095" cy="2818701"/>
          </a:xfrm>
          <a:prstGeom prst="rect">
            <a:avLst/>
          </a:prstGeom>
        </p:spPr>
      </p:pic>
      <p:sp>
        <p:nvSpPr>
          <p:cNvPr id="5" name="正方形/長方形 4"/>
          <p:cNvSpPr/>
          <p:nvPr/>
        </p:nvSpPr>
        <p:spPr>
          <a:xfrm>
            <a:off x="332608" y="255690"/>
            <a:ext cx="8489659" cy="253916"/>
          </a:xfrm>
          <a:prstGeom prst="rect">
            <a:avLst/>
          </a:prstGeom>
        </p:spPr>
        <p:txBody>
          <a:bodyPr wrap="square">
            <a:spAutoFit/>
          </a:bodyPr>
          <a:lstStyle/>
          <a:p>
            <a:r>
              <a:rPr lang="en-US" altLang="ja-JP" sz="1050" dirty="0" smtClean="0"/>
              <a:t>JMA CLIMAT Viewer: http</a:t>
            </a:r>
            <a:r>
              <a:rPr lang="en-US" altLang="ja-JP" sz="1050" dirty="0"/>
              <a:t>://www.data.jma.go.jp/gmd/cpd/monitor/climatview/frame.php?&amp;s=1&amp;r=0&amp;y=2015&amp;m=4&amp;e=5&amp;t=22&amp;l=87&amp;k=0&amp;s=1</a:t>
            </a:r>
            <a:endParaRPr lang="ja-JP" altLang="en-US" sz="1050" dirty="0"/>
          </a:p>
        </p:txBody>
      </p:sp>
      <p:pic>
        <p:nvPicPr>
          <p:cNvPr id="8" name="図 7"/>
          <p:cNvPicPr>
            <a:picLocks noChangeAspect="1"/>
          </p:cNvPicPr>
          <p:nvPr/>
        </p:nvPicPr>
        <p:blipFill rotWithShape="1">
          <a:blip r:embed="rId3"/>
          <a:srcRect l="93654" t="13206" b="21191"/>
          <a:stretch/>
        </p:blipFill>
        <p:spPr>
          <a:xfrm>
            <a:off x="8347045" y="678493"/>
            <a:ext cx="580238" cy="3118676"/>
          </a:xfrm>
          <a:prstGeom prst="rect">
            <a:avLst/>
          </a:prstGeom>
        </p:spPr>
      </p:pic>
      <p:sp>
        <p:nvSpPr>
          <p:cNvPr id="11" name="テキスト ボックス 10"/>
          <p:cNvSpPr txBox="1"/>
          <p:nvPr/>
        </p:nvSpPr>
        <p:spPr>
          <a:xfrm>
            <a:off x="45753" y="10951"/>
            <a:ext cx="9054800" cy="338554"/>
          </a:xfrm>
          <a:prstGeom prst="rect">
            <a:avLst/>
          </a:prstGeom>
          <a:noFill/>
        </p:spPr>
        <p:txBody>
          <a:bodyPr wrap="square" rtlCol="0">
            <a:spAutoFit/>
          </a:bodyPr>
          <a:lstStyle/>
          <a:p>
            <a:r>
              <a:rPr lang="en-US" altLang="ja-JP" sz="1600" b="1" dirty="0"/>
              <a:t>Monthly Mean Precipitation ratio (%) in April, 2015 - CLIMAT (30-year </a:t>
            </a:r>
            <a:r>
              <a:rPr lang="en-US" altLang="ja-JP" sz="1600" b="1" dirty="0" smtClean="0"/>
              <a:t>normal) </a:t>
            </a:r>
            <a:r>
              <a:rPr lang="en-US" altLang="ja-JP" sz="1600" b="1" dirty="0"/>
              <a:t>vs </a:t>
            </a:r>
            <a:r>
              <a:rPr lang="en-US" altLang="ja-JP" sz="1600" b="1" dirty="0" err="1"/>
              <a:t>GSMaP</a:t>
            </a:r>
            <a:r>
              <a:rPr lang="en-US" altLang="ja-JP" sz="1600" b="1" dirty="0"/>
              <a:t>(17-year </a:t>
            </a:r>
            <a:r>
              <a:rPr lang="en-US" altLang="ja-JP" sz="1600" b="1" dirty="0" smtClean="0"/>
              <a:t>normal) </a:t>
            </a:r>
            <a:endParaRPr kumimoji="1" lang="ja-JP" altLang="en-US" sz="1600" b="1" dirty="0"/>
          </a:p>
        </p:txBody>
      </p:sp>
      <p:sp>
        <p:nvSpPr>
          <p:cNvPr id="7" name="テキスト ボックス 6"/>
          <p:cNvSpPr txBox="1"/>
          <p:nvPr/>
        </p:nvSpPr>
        <p:spPr>
          <a:xfrm>
            <a:off x="478657" y="5847481"/>
            <a:ext cx="3366434" cy="338554"/>
          </a:xfrm>
          <a:prstGeom prst="rect">
            <a:avLst/>
          </a:prstGeom>
          <a:noFill/>
        </p:spPr>
        <p:txBody>
          <a:bodyPr wrap="none" rtlCol="0">
            <a:spAutoFit/>
          </a:bodyPr>
          <a:lstStyle/>
          <a:p>
            <a:r>
              <a:rPr lang="en-US" altLang="ja-JP" sz="1600" dirty="0"/>
              <a:t> </a:t>
            </a:r>
            <a:r>
              <a:rPr lang="en-US" altLang="ja-JP" sz="1600" b="1" dirty="0" smtClean="0"/>
              <a:t>through the courtesy of JAXA/EORC</a:t>
            </a:r>
            <a:endParaRPr kumimoji="1" lang="ja-JP" altLang="en-US" sz="1600" b="1" dirty="0"/>
          </a:p>
        </p:txBody>
      </p:sp>
      <p:sp>
        <p:nvSpPr>
          <p:cNvPr id="3" name="Footer Placeholder 2"/>
          <p:cNvSpPr>
            <a:spLocks noGrp="1"/>
          </p:cNvSpPr>
          <p:nvPr>
            <p:ph type="ftr" sz="quarter" idx="11"/>
          </p:nvPr>
        </p:nvSpPr>
        <p:spPr/>
        <p:txBody>
          <a:bodyPr/>
          <a:lstStyle/>
          <a:p>
            <a:r>
              <a:rPr lang="en-US" smtClean="0"/>
              <a:t>IPET-SUP-5, 11-13 February 2019, Geneva</a:t>
            </a:r>
            <a:endParaRPr lang="en-US"/>
          </a:p>
        </p:txBody>
      </p:sp>
    </p:spTree>
    <p:extLst>
      <p:ext uri="{BB962C8B-B14F-4D97-AF65-F5344CB8AC3E}">
        <p14:creationId xmlns:p14="http://schemas.microsoft.com/office/powerpoint/2010/main" val="29940748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3" name="タイトル 1"/>
          <p:cNvSpPr txBox="1">
            <a:spLocks/>
          </p:cNvSpPr>
          <p:nvPr/>
        </p:nvSpPr>
        <p:spPr>
          <a:xfrm>
            <a:off x="729909" y="890671"/>
            <a:ext cx="7759666" cy="15472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3200" b="1" i="1" dirty="0" smtClean="0">
                <a:solidFill>
                  <a:schemeClr val="tx2"/>
                </a:solidFill>
                <a:latin typeface="+mn-lt"/>
              </a:rPr>
              <a:t>Satellite Operators are contributing to Climate Extremes Monitoring by producing TCDRs and FCDRs</a:t>
            </a:r>
            <a:endParaRPr lang="en-US" altLang="ja-JP" sz="3200" b="1" i="1" dirty="0">
              <a:solidFill>
                <a:schemeClr val="tx2"/>
              </a:solidFill>
              <a:latin typeface="+mn-lt"/>
            </a:endParaRPr>
          </a:p>
        </p:txBody>
      </p:sp>
      <p:sp>
        <p:nvSpPr>
          <p:cNvPr id="2" name="Footer Placeholder 1"/>
          <p:cNvSpPr>
            <a:spLocks noGrp="1"/>
          </p:cNvSpPr>
          <p:nvPr>
            <p:ph type="ftr" sz="quarter" idx="11"/>
          </p:nvPr>
        </p:nvSpPr>
        <p:spPr/>
        <p:txBody>
          <a:bodyPr/>
          <a:lstStyle/>
          <a:p>
            <a:r>
              <a:rPr lang="en-US" smtClean="0"/>
              <a:t>IPET-SUP-5, 11-13 February 2019, Geneva</a:t>
            </a:r>
            <a:endParaRPr lang="en-US"/>
          </a:p>
        </p:txBody>
      </p:sp>
      <p:sp>
        <p:nvSpPr>
          <p:cNvPr id="4" name="Rectangle 3"/>
          <p:cNvSpPr/>
          <p:nvPr/>
        </p:nvSpPr>
        <p:spPr>
          <a:xfrm>
            <a:off x="569343" y="4156928"/>
            <a:ext cx="8238227" cy="2308324"/>
          </a:xfrm>
          <a:prstGeom prst="rect">
            <a:avLst/>
          </a:prstGeom>
        </p:spPr>
        <p:txBody>
          <a:bodyPr wrap="square">
            <a:spAutoFit/>
          </a:bodyPr>
          <a:lstStyle/>
          <a:p>
            <a:r>
              <a:rPr lang="en-US" altLang="ja-JP" sz="3600" b="1" i="1" dirty="0" smtClean="0">
                <a:solidFill>
                  <a:schemeClr val="accent1">
                    <a:lumMod val="50000"/>
                  </a:schemeClr>
                </a:solidFill>
              </a:rPr>
              <a:t>WMO Regional Climate </a:t>
            </a:r>
            <a:r>
              <a:rPr lang="en-US" altLang="ja-JP" sz="3600" b="1" i="1" dirty="0" err="1" smtClean="0">
                <a:solidFill>
                  <a:schemeClr val="accent1">
                    <a:lumMod val="50000"/>
                  </a:schemeClr>
                </a:solidFill>
              </a:rPr>
              <a:t>Centres</a:t>
            </a:r>
            <a:r>
              <a:rPr lang="en-US" altLang="ja-JP" sz="3600" b="1" i="1" dirty="0" smtClean="0">
                <a:solidFill>
                  <a:schemeClr val="accent1">
                    <a:lumMod val="50000"/>
                  </a:schemeClr>
                </a:solidFill>
              </a:rPr>
              <a:t> (RCCs) will </a:t>
            </a:r>
            <a:r>
              <a:rPr lang="en-US" altLang="ja-JP" sz="3600" b="1" i="1" dirty="0">
                <a:solidFill>
                  <a:schemeClr val="accent1">
                    <a:lumMod val="50000"/>
                  </a:schemeClr>
                </a:solidFill>
              </a:rPr>
              <a:t>not use satellite estimation of rainfall</a:t>
            </a:r>
            <a:r>
              <a:rPr lang="ja-JP" altLang="en-US" sz="3600" b="1" i="1" dirty="0">
                <a:solidFill>
                  <a:schemeClr val="accent1">
                    <a:lumMod val="50000"/>
                  </a:schemeClr>
                </a:solidFill>
              </a:rPr>
              <a:t> </a:t>
            </a:r>
            <a:r>
              <a:rPr lang="en-US" altLang="ja-JP" sz="3600" b="1" i="1" dirty="0">
                <a:solidFill>
                  <a:schemeClr val="accent1">
                    <a:lumMod val="50000"/>
                  </a:schemeClr>
                </a:solidFill>
              </a:rPr>
              <a:t>for</a:t>
            </a:r>
            <a:r>
              <a:rPr lang="ja-JP" altLang="en-US" sz="3600" b="1" i="1" dirty="0">
                <a:solidFill>
                  <a:schemeClr val="accent1">
                    <a:lumMod val="50000"/>
                  </a:schemeClr>
                </a:solidFill>
              </a:rPr>
              <a:t> </a:t>
            </a:r>
            <a:r>
              <a:rPr lang="en-US" altLang="ja-JP" sz="3600" b="1" i="1" dirty="0">
                <a:solidFill>
                  <a:schemeClr val="accent1">
                    <a:lumMod val="50000"/>
                  </a:schemeClr>
                </a:solidFill>
              </a:rPr>
              <a:t>extremes</a:t>
            </a:r>
            <a:r>
              <a:rPr lang="ja-JP" altLang="en-US" sz="3600" b="1" i="1" dirty="0">
                <a:solidFill>
                  <a:schemeClr val="accent1">
                    <a:lumMod val="50000"/>
                  </a:schemeClr>
                </a:solidFill>
              </a:rPr>
              <a:t> </a:t>
            </a:r>
            <a:r>
              <a:rPr lang="en-US" altLang="ja-JP" sz="3600" b="1" i="1" dirty="0" smtClean="0">
                <a:solidFill>
                  <a:schemeClr val="accent1">
                    <a:lumMod val="50000"/>
                  </a:schemeClr>
                </a:solidFill>
              </a:rPr>
              <a:t>monitoring monthly basis in operation</a:t>
            </a:r>
            <a:endParaRPr lang="en-US" altLang="ja-JP" sz="3600" b="1" i="1" dirty="0">
              <a:solidFill>
                <a:schemeClr val="accent1">
                  <a:lumMod val="50000"/>
                </a:schemeClr>
              </a:solidFill>
            </a:endParaRPr>
          </a:p>
        </p:txBody>
      </p:sp>
      <p:sp>
        <p:nvSpPr>
          <p:cNvPr id="6" name="Up-Down Arrow 5"/>
          <p:cNvSpPr/>
          <p:nvPr/>
        </p:nvSpPr>
        <p:spPr>
          <a:xfrm>
            <a:off x="3875305" y="2691846"/>
            <a:ext cx="484632" cy="1216152"/>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382251" y="2881234"/>
            <a:ext cx="1880558" cy="830997"/>
          </a:xfrm>
          <a:prstGeom prst="rect">
            <a:avLst/>
          </a:prstGeom>
          <a:noFill/>
        </p:spPr>
        <p:txBody>
          <a:bodyPr wrap="square" rtlCol="0">
            <a:spAutoFit/>
          </a:bodyPr>
          <a:lstStyle/>
          <a:p>
            <a:r>
              <a:rPr lang="en-US" sz="4800" b="1" i="1" dirty="0" smtClean="0">
                <a:solidFill>
                  <a:srgbClr val="FF0000"/>
                </a:solidFill>
              </a:rPr>
              <a:t>GAP !!</a:t>
            </a:r>
            <a:endParaRPr lang="en-US" sz="4800" b="1" i="1" dirty="0">
              <a:solidFill>
                <a:srgbClr val="FF0000"/>
              </a:solidFill>
            </a:endParaRPr>
          </a:p>
        </p:txBody>
      </p:sp>
    </p:spTree>
    <p:extLst>
      <p:ext uri="{BB962C8B-B14F-4D97-AF65-F5344CB8AC3E}">
        <p14:creationId xmlns:p14="http://schemas.microsoft.com/office/powerpoint/2010/main" val="4228543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3" name="タイトル 1"/>
          <p:cNvSpPr txBox="1">
            <a:spLocks/>
          </p:cNvSpPr>
          <p:nvPr/>
        </p:nvSpPr>
        <p:spPr>
          <a:xfrm>
            <a:off x="495905" y="284689"/>
            <a:ext cx="8394095" cy="24649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200" b="1" i="1" dirty="0" smtClean="0">
                <a:solidFill>
                  <a:schemeClr val="tx2"/>
                </a:solidFill>
              </a:rPr>
              <a:t>It would be challenging for </a:t>
            </a:r>
            <a:r>
              <a:rPr lang="en-US" altLang="ja-JP" sz="3200" b="1" i="1" dirty="0">
                <a:solidFill>
                  <a:schemeClr val="tx2"/>
                </a:solidFill>
              </a:rPr>
              <a:t>s</a:t>
            </a:r>
            <a:r>
              <a:rPr lang="en-US" altLang="ja-JP" sz="3200" b="1" i="1" dirty="0" smtClean="0">
                <a:solidFill>
                  <a:schemeClr val="tx2"/>
                </a:solidFill>
              </a:rPr>
              <a:t>atellite operators to produce satellite-derived products for climate monitoring and diagnostics </a:t>
            </a:r>
            <a:r>
              <a:rPr lang="en-US" altLang="ja-JP" sz="3200" b="1" i="1" u="sng" dirty="0" smtClean="0">
                <a:solidFill>
                  <a:schemeClr val="tx2"/>
                </a:solidFill>
              </a:rPr>
              <a:t>in operation, based on the </a:t>
            </a:r>
            <a:r>
              <a:rPr lang="en-US" altLang="ja-JP" sz="3200" b="1" i="1" u="sng" dirty="0">
                <a:solidFill>
                  <a:schemeClr val="tx2"/>
                </a:solidFill>
              </a:rPr>
              <a:t>d</a:t>
            </a:r>
            <a:r>
              <a:rPr lang="en-US" altLang="ja-JP" sz="3200" b="1" i="1" u="sng" dirty="0" smtClean="0">
                <a:solidFill>
                  <a:schemeClr val="tx2"/>
                </a:solidFill>
              </a:rPr>
              <a:t>eviation analysis </a:t>
            </a:r>
            <a:r>
              <a:rPr lang="en-US" altLang="ja-JP" sz="3200" b="1" i="1" u="sng" dirty="0" smtClean="0">
                <a:solidFill>
                  <a:srgbClr val="800000"/>
                </a:solidFill>
              </a:rPr>
              <a:t>with “climate normal” of 30years through re-processing</a:t>
            </a:r>
            <a:r>
              <a:rPr lang="en-US" altLang="ja-JP" sz="3200" b="1" i="1" dirty="0" smtClean="0">
                <a:solidFill>
                  <a:schemeClr val="tx2"/>
                </a:solidFill>
              </a:rPr>
              <a:t>!!!</a:t>
            </a:r>
          </a:p>
        </p:txBody>
      </p:sp>
      <p:sp>
        <p:nvSpPr>
          <p:cNvPr id="2" name="Footer Placeholder 1"/>
          <p:cNvSpPr>
            <a:spLocks noGrp="1"/>
          </p:cNvSpPr>
          <p:nvPr>
            <p:ph type="ftr" sz="quarter" idx="11"/>
          </p:nvPr>
        </p:nvSpPr>
        <p:spPr/>
        <p:txBody>
          <a:bodyPr/>
          <a:lstStyle/>
          <a:p>
            <a:r>
              <a:rPr lang="en-US" smtClean="0"/>
              <a:t>IPET-SUP-5, 11-13 February 2019, Geneva</a:t>
            </a:r>
            <a:endParaRPr lang="en-US"/>
          </a:p>
        </p:txBody>
      </p:sp>
      <p:sp>
        <p:nvSpPr>
          <p:cNvPr id="7" name="タイトル 1"/>
          <p:cNvSpPr txBox="1">
            <a:spLocks/>
          </p:cNvSpPr>
          <p:nvPr/>
        </p:nvSpPr>
        <p:spPr>
          <a:xfrm>
            <a:off x="528272" y="3252174"/>
            <a:ext cx="8394095" cy="28619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2800" dirty="0" smtClean="0"/>
              <a:t>Expectations for </a:t>
            </a:r>
            <a:r>
              <a:rPr lang="en-US" altLang="ja-JP" sz="2800" b="1" dirty="0" smtClean="0"/>
              <a:t>low </a:t>
            </a:r>
            <a:r>
              <a:rPr lang="en-US" altLang="ja-JP" sz="2800" b="1" dirty="0"/>
              <a:t>latency </a:t>
            </a:r>
            <a:r>
              <a:rPr lang="en-US" altLang="ja-JP" sz="2800" dirty="0"/>
              <a:t>(less than 1 day), </a:t>
            </a:r>
            <a:r>
              <a:rPr lang="en-US" altLang="ja-JP" sz="2800" b="1" dirty="0" smtClean="0"/>
              <a:t>long term </a:t>
            </a:r>
            <a:r>
              <a:rPr lang="en-US" altLang="ja-JP" sz="2800" dirty="0" smtClean="0"/>
              <a:t>(</a:t>
            </a:r>
            <a:r>
              <a:rPr lang="en-US" altLang="ja-JP" sz="2800" dirty="0"/>
              <a:t>more than </a:t>
            </a:r>
            <a:r>
              <a:rPr lang="en-US" altLang="ja-JP" sz="2800" dirty="0" smtClean="0"/>
              <a:t>20 years record), </a:t>
            </a:r>
            <a:r>
              <a:rPr lang="en-US" altLang="ja-JP" sz="2800" b="1" dirty="0"/>
              <a:t>high spatial resolution </a:t>
            </a:r>
            <a:r>
              <a:rPr lang="en-US" altLang="ja-JP" sz="2800" dirty="0"/>
              <a:t>(less than 0.1 degrees), </a:t>
            </a:r>
            <a:r>
              <a:rPr lang="en-US" altLang="ja-JP" sz="2800" b="1" dirty="0"/>
              <a:t>low bias </a:t>
            </a:r>
            <a:r>
              <a:rPr lang="en-US" altLang="ja-JP" sz="2800" dirty="0"/>
              <a:t>with </a:t>
            </a:r>
            <a:r>
              <a:rPr lang="en-US" altLang="ja-JP" sz="2800" dirty="0" smtClean="0"/>
              <a:t>rain</a:t>
            </a:r>
            <a:r>
              <a:rPr lang="ja-JP" altLang="en-US" sz="2800" dirty="0" smtClean="0"/>
              <a:t> </a:t>
            </a:r>
            <a:r>
              <a:rPr lang="en-US" altLang="ja-JP" sz="2800" dirty="0" smtClean="0"/>
              <a:t>gauge </a:t>
            </a:r>
            <a:r>
              <a:rPr lang="en-US" altLang="ja-JP" sz="2800" dirty="0"/>
              <a:t>observation, gridded, and covered most </a:t>
            </a:r>
            <a:r>
              <a:rPr lang="en-US" altLang="ja-JP" sz="2800" b="1" dirty="0"/>
              <a:t>global land regions </a:t>
            </a:r>
            <a:r>
              <a:rPr lang="en-US" altLang="ja-JP" sz="2800" dirty="0"/>
              <a:t>makes it </a:t>
            </a:r>
            <a:r>
              <a:rPr lang="en-US" altLang="ja-JP" sz="2800" dirty="0" smtClean="0"/>
              <a:t>challenging, not only for </a:t>
            </a:r>
            <a:r>
              <a:rPr lang="en-US" altLang="ja-JP" sz="2800" b="1" dirty="0" smtClean="0"/>
              <a:t>satellite</a:t>
            </a:r>
            <a:r>
              <a:rPr lang="ja-JP" altLang="en-US" sz="2800" b="1" dirty="0" smtClean="0"/>
              <a:t> </a:t>
            </a:r>
            <a:r>
              <a:rPr lang="en-US" altLang="ja-JP" sz="2800" b="1" dirty="0" smtClean="0"/>
              <a:t>operators</a:t>
            </a:r>
            <a:r>
              <a:rPr lang="ja-JP" altLang="en-US" sz="2800" b="1" dirty="0" smtClean="0"/>
              <a:t> </a:t>
            </a:r>
            <a:r>
              <a:rPr lang="en-US" altLang="ja-JP" sz="2800" b="1" dirty="0" smtClean="0"/>
              <a:t>to</a:t>
            </a:r>
            <a:r>
              <a:rPr lang="ja-JP" altLang="en-US" sz="2800" b="1" dirty="0" smtClean="0"/>
              <a:t> </a:t>
            </a:r>
            <a:r>
              <a:rPr lang="en-US" altLang="ja-JP" sz="2800" b="1" dirty="0" smtClean="0"/>
              <a:t>produce</a:t>
            </a:r>
            <a:r>
              <a:rPr lang="en-US" altLang="ja-JP" sz="2800" dirty="0" smtClean="0"/>
              <a:t>, but also for</a:t>
            </a:r>
            <a:r>
              <a:rPr lang="ja-JP" altLang="en-US" sz="2800" dirty="0" smtClean="0"/>
              <a:t> </a:t>
            </a:r>
            <a:r>
              <a:rPr lang="en-US" altLang="ja-JP" sz="2800" b="1" dirty="0" smtClean="0"/>
              <a:t>RCCs </a:t>
            </a:r>
            <a:r>
              <a:rPr lang="en-US" altLang="ja-JP" sz="2800" b="1" dirty="0"/>
              <a:t>to</a:t>
            </a:r>
            <a:r>
              <a:rPr lang="ja-JP" altLang="en-US" sz="2800" b="1" dirty="0"/>
              <a:t> </a:t>
            </a:r>
            <a:r>
              <a:rPr lang="en-US" altLang="ja-JP" sz="2800" b="1" dirty="0" smtClean="0"/>
              <a:t>utilize</a:t>
            </a:r>
            <a:r>
              <a:rPr lang="ja-JP" altLang="en-US" sz="2800" dirty="0" smtClean="0"/>
              <a:t> </a:t>
            </a:r>
            <a:r>
              <a:rPr lang="en-US" altLang="ja-JP" sz="2800" dirty="0"/>
              <a:t>satellite</a:t>
            </a:r>
            <a:r>
              <a:rPr lang="ja-JP" altLang="en-US" sz="2800" dirty="0"/>
              <a:t> </a:t>
            </a:r>
            <a:r>
              <a:rPr lang="en-US" altLang="ja-JP" sz="2800" dirty="0"/>
              <a:t>estimations</a:t>
            </a:r>
            <a:r>
              <a:rPr lang="ja-JP" altLang="en-US" sz="2800" dirty="0"/>
              <a:t> </a:t>
            </a:r>
            <a:r>
              <a:rPr lang="en-US" altLang="ja-JP" sz="2800" b="1" u="sng" dirty="0">
                <a:solidFill>
                  <a:srgbClr val="800000"/>
                </a:solidFill>
              </a:rPr>
              <a:t>in operation to place recent extremes in historic context</a:t>
            </a:r>
            <a:r>
              <a:rPr lang="en-US" altLang="ja-JP" sz="2800" dirty="0"/>
              <a:t>.</a:t>
            </a:r>
            <a:endParaRPr lang="en-US" altLang="ja-JP" sz="2800" b="1" i="1" dirty="0">
              <a:solidFill>
                <a:schemeClr val="tx2"/>
              </a:solidFill>
            </a:endParaRPr>
          </a:p>
        </p:txBody>
      </p:sp>
    </p:spTree>
    <p:extLst>
      <p:ext uri="{BB962C8B-B14F-4D97-AF65-F5344CB8AC3E}">
        <p14:creationId xmlns:p14="http://schemas.microsoft.com/office/powerpoint/2010/main" val="36514394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2771"/>
            <a:ext cx="649224" cy="1714500"/>
          </a:xfrm>
          <a:prstGeom prst="rect">
            <a:avLst/>
          </a:prstGeom>
        </p:spPr>
      </p:pic>
      <p:sp>
        <p:nvSpPr>
          <p:cNvPr id="3" name="タイトル 1"/>
          <p:cNvSpPr txBox="1">
            <a:spLocks/>
          </p:cNvSpPr>
          <p:nvPr/>
        </p:nvSpPr>
        <p:spPr>
          <a:xfrm>
            <a:off x="1883244" y="2822217"/>
            <a:ext cx="5421085" cy="682958"/>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4000" b="1" i="1" dirty="0" smtClean="0">
                <a:solidFill>
                  <a:schemeClr val="accent1">
                    <a:lumMod val="50000"/>
                  </a:schemeClr>
                </a:solidFill>
              </a:rPr>
              <a:t>Developments in WMO</a:t>
            </a:r>
            <a:r>
              <a:rPr lang="ja-JP" altLang="en-US" sz="4000" b="1" i="1" dirty="0" smtClean="0">
                <a:solidFill>
                  <a:schemeClr val="accent1">
                    <a:lumMod val="50000"/>
                  </a:schemeClr>
                </a:solidFill>
              </a:rPr>
              <a:t> </a:t>
            </a:r>
            <a:r>
              <a:rPr lang="en-US" altLang="ja-JP" sz="4000" b="1" i="1" dirty="0" smtClean="0">
                <a:solidFill>
                  <a:schemeClr val="accent1">
                    <a:lumMod val="50000"/>
                  </a:schemeClr>
                </a:solidFill>
              </a:rPr>
              <a:t>SWCEM</a:t>
            </a:r>
          </a:p>
        </p:txBody>
      </p:sp>
      <p:sp>
        <p:nvSpPr>
          <p:cNvPr id="2" name="Footer Placeholder 1"/>
          <p:cNvSpPr>
            <a:spLocks noGrp="1"/>
          </p:cNvSpPr>
          <p:nvPr>
            <p:ph type="ftr" sz="quarter" idx="11"/>
          </p:nvPr>
        </p:nvSpPr>
        <p:spPr/>
        <p:txBody>
          <a:bodyPr/>
          <a:lstStyle/>
          <a:p>
            <a:r>
              <a:rPr lang="en-US" smtClean="0"/>
              <a:t>IPET-SUP-5, 11-13 February 2019, Geneva</a:t>
            </a:r>
            <a:endParaRPr lang="en-US"/>
          </a:p>
        </p:txBody>
      </p:sp>
    </p:spTree>
    <p:extLst>
      <p:ext uri="{BB962C8B-B14F-4D97-AF65-F5344CB8AC3E}">
        <p14:creationId xmlns:p14="http://schemas.microsoft.com/office/powerpoint/2010/main" val="12292934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MO presentation template_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 presentation template_en</Template>
  <TotalTime>1116</TotalTime>
  <Words>4355</Words>
  <Application>Microsoft Macintosh PowerPoint</Application>
  <PresentationFormat>画面に合わせる (4:3)</PresentationFormat>
  <Paragraphs>328</Paragraphs>
  <Slides>45</Slides>
  <Notes>10</Notes>
  <HiddenSlides>0</HiddenSlides>
  <MMClips>0</MMClips>
  <ScaleCrop>false</ScaleCrop>
  <HeadingPairs>
    <vt:vector size="4" baseType="variant">
      <vt:variant>
        <vt:lpstr>テーマ</vt:lpstr>
      </vt:variant>
      <vt:variant>
        <vt:i4>1</vt:i4>
      </vt:variant>
      <vt:variant>
        <vt:lpstr>スライド タイトル</vt:lpstr>
      </vt:variant>
      <vt:variant>
        <vt:i4>45</vt:i4>
      </vt:variant>
    </vt:vector>
  </HeadingPairs>
  <TitlesOfParts>
    <vt:vector size="46" baseType="lpstr">
      <vt:lpstr>WMO presentation template_en</vt:lpstr>
      <vt:lpstr>PowerPoint プレゼンテーション</vt:lpstr>
      <vt:lpstr>UNOSAT Report</vt:lpstr>
      <vt:lpstr>UNOSAT Report Estimated Precipitation Accumulation from 08 to 25 August 2016 in Lao People Democratic Republic</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 Cross-cutting Scheme for Implementing Operational Space-based Weather and Climate Extremes Monitoring (SWCEM)</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Case 3:  Week 1 (Jan.13-19,2014)</vt:lpstr>
      <vt:lpstr>Case 3:  Week 2 (Jan.20-26, 2014)</vt:lpstr>
      <vt:lpstr>Case 3:  Week 3 (Jan.27-Feb.2, 2014)</vt:lpstr>
      <vt:lpstr>Case 3:  Week 4 (Feb.3-9, 2014)</vt:lpstr>
      <vt:lpstr>Case 3:  Week 5 (Feb.10-16)</vt:lpstr>
      <vt:lpstr>Case 3:  Week 6 (Feb.17-23, 2014)</vt:lpstr>
      <vt:lpstr>Case 3:  Week 7 (Feb.24-Mar.2, 2014)</vt:lpstr>
      <vt:lpstr>Case 3:  Week 8 (Mar.3-9, 2014)</vt:lpstr>
      <vt:lpstr>Case 3:  Week 9 (Mar.10-16, 2014)I</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According to IPCC Report</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Toshiyuki Kurino</dc:creator>
  <cp:lastModifiedBy>name:</cp:lastModifiedBy>
  <cp:revision>102</cp:revision>
  <cp:lastPrinted>2017-05-12T06:50:54Z</cp:lastPrinted>
  <dcterms:created xsi:type="dcterms:W3CDTF">2016-05-05T13:18:03Z</dcterms:created>
  <dcterms:modified xsi:type="dcterms:W3CDTF">2019-03-19T09:40:13Z</dcterms:modified>
</cp:coreProperties>
</file>