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4" r:id="rId2"/>
    <p:sldId id="275" r:id="rId3"/>
    <p:sldId id="276" r:id="rId4"/>
    <p:sldId id="277" r:id="rId5"/>
    <p:sldId id="278" r:id="rId6"/>
    <p:sldId id="279" r:id="rId7"/>
    <p:sldId id="280" r:id="rId8"/>
    <p:sldId id="257" r:id="rId9"/>
    <p:sldId id="273" r:id="rId10"/>
    <p:sldId id="272" r:id="rId11"/>
    <p:sldId id="281" r:id="rId12"/>
    <p:sldId id="293" r:id="rId13"/>
    <p:sldId id="294" r:id="rId14"/>
    <p:sldId id="291" r:id="rId15"/>
    <p:sldId id="290" r:id="rId16"/>
    <p:sldId id="292" r:id="rId17"/>
    <p:sldId id="295" r:id="rId18"/>
    <p:sldId id="271" r:id="rId19"/>
    <p:sldId id="284" r:id="rId20"/>
    <p:sldId id="285" r:id="rId21"/>
    <p:sldId id="286" r:id="rId22"/>
    <p:sldId id="288" r:id="rId23"/>
    <p:sldId id="289" r:id="rId24"/>
    <p:sldId id="287"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5405" autoAdjust="0"/>
  </p:normalViewPr>
  <p:slideViewPr>
    <p:cSldViewPr snapToGrid="0">
      <p:cViewPr varScale="1">
        <p:scale>
          <a:sx n="84" d="100"/>
          <a:sy n="84" d="100"/>
        </p:scale>
        <p:origin x="744" y="8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7BE86E-1F7C-4B78-8575-52A85DAECF2A}" type="datetimeFigureOut">
              <a:rPr lang="en-GB" smtClean="0"/>
              <a:t>19/03/2019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2BCD1-BFF4-4B49-A33B-7DCC62265A36}" type="slidenum">
              <a:rPr lang="en-GB" smtClean="0"/>
              <a:t>‹#›</a:t>
            </a:fld>
            <a:endParaRPr lang="en-GB"/>
          </a:p>
        </p:txBody>
      </p:sp>
    </p:spTree>
    <p:extLst>
      <p:ext uri="{BB962C8B-B14F-4D97-AF65-F5344CB8AC3E}">
        <p14:creationId xmlns:p14="http://schemas.microsoft.com/office/powerpoint/2010/main" val="3233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eos.org/agenci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eohandbook.com/eohb2012/case_studies_global_forest_observations_for_carbon_tracking.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CEOS (the Committee on Earth Observation Satellites): </a:t>
            </a:r>
            <a:r>
              <a:rPr lang="en-GB" sz="1200" b="1" i="0" kern="1200" dirty="0" smtClean="0">
                <a:solidFill>
                  <a:schemeClr val="tx1"/>
                </a:solidFill>
                <a:effectLst/>
                <a:latin typeface="+mn-lt"/>
                <a:ea typeface="+mn-ea"/>
                <a:cs typeface="+mn-cs"/>
              </a:rPr>
              <a:t>September, 1984</a:t>
            </a:r>
            <a:r>
              <a:rPr lang="en-GB"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 is made up of </a:t>
            </a:r>
            <a:r>
              <a:rPr lang="en-US" sz="1200" b="0" i="0" u="none" strike="noStrike" kern="1200" dirty="0" smtClean="0">
                <a:solidFill>
                  <a:schemeClr val="tx1"/>
                </a:solidFill>
                <a:effectLst/>
                <a:latin typeface="+mn-lt"/>
                <a:ea typeface="+mn-ea"/>
                <a:cs typeface="+mn-cs"/>
                <a:hlinkClick r:id="rId3"/>
              </a:rPr>
              <a:t>55 Agencies</a:t>
            </a:r>
            <a:r>
              <a:rPr lang="en-US" sz="1200" b="0" i="0" kern="1200" dirty="0" smtClean="0">
                <a:solidFill>
                  <a:schemeClr val="tx1"/>
                </a:solidFill>
                <a:effectLst/>
                <a:latin typeface="+mn-lt"/>
                <a:ea typeface="+mn-ea"/>
                <a:cs typeface="+mn-cs"/>
              </a:rPr>
              <a:t> from all around the world committed to coordinating their satellite Earth observation programs and sharing data for a more sustainable and prosperous future. These satellite observations are critical for environmental monitoring, meteorology, disaster response, agriculture and many other applications (take a look at these </a:t>
            </a:r>
            <a:r>
              <a:rPr lang="en-US" sz="1200" b="0" i="0" u="none" strike="noStrike" kern="1200" dirty="0" smtClean="0">
                <a:solidFill>
                  <a:schemeClr val="tx1"/>
                </a:solidFill>
                <a:effectLst/>
                <a:latin typeface="+mn-lt"/>
                <a:ea typeface="+mn-ea"/>
                <a:cs typeface="+mn-cs"/>
                <a:hlinkClick r:id="rId4"/>
              </a:rPr>
              <a:t>case studies</a:t>
            </a:r>
            <a:r>
              <a:rPr lang="en-US" sz="1200" b="0" i="0" kern="1200" dirty="0" smtClean="0">
                <a:solidFill>
                  <a:schemeClr val="tx1"/>
                </a:solidFill>
                <a:effectLst/>
                <a:latin typeface="+mn-lt"/>
                <a:ea typeface="+mn-ea"/>
                <a:cs typeface="+mn-cs"/>
              </a:rPr>
              <a:t>) that can improve life on Earth and save lives.</a:t>
            </a:r>
          </a:p>
          <a:p>
            <a:pPr fontAlgn="base"/>
            <a:r>
              <a:rPr lang="en-US" sz="1200" b="0" i="0" kern="1200" dirty="0" smtClean="0">
                <a:solidFill>
                  <a:schemeClr val="tx1"/>
                </a:solidFill>
                <a:effectLst/>
                <a:latin typeface="+mn-lt"/>
                <a:ea typeface="+mn-ea"/>
                <a:cs typeface="+mn-cs"/>
              </a:rPr>
              <a:t>CEOS organizations currently operate </a:t>
            </a:r>
            <a:r>
              <a:rPr lang="en-US" sz="1200" b="1" i="0" kern="1200" dirty="0" smtClean="0">
                <a:solidFill>
                  <a:schemeClr val="tx1"/>
                </a:solidFill>
                <a:effectLst/>
                <a:latin typeface="+mn-lt"/>
                <a:ea typeface="+mn-ea"/>
                <a:cs typeface="+mn-cs"/>
              </a:rPr>
              <a:t>112 satellites</a:t>
            </a:r>
            <a:r>
              <a:rPr lang="en-US" sz="1200" b="0" i="0" kern="1200" dirty="0" smtClean="0">
                <a:solidFill>
                  <a:schemeClr val="tx1"/>
                </a:solidFill>
                <a:effectLst/>
                <a:latin typeface="+mn-lt"/>
                <a:ea typeface="+mn-ea"/>
                <a:cs typeface="+mn-cs"/>
              </a:rPr>
              <a:t>. These satellites and their related systems operate simultaneously and serve both interdisciplinary and international activities; therefore, international discussion and cooperation are critical to their success.</a:t>
            </a:r>
          </a:p>
          <a:p>
            <a:endParaRPr lang="en-GB" dirty="0" smtClean="0"/>
          </a:p>
          <a:p>
            <a:r>
              <a:rPr lang="en-US" sz="1200" b="0" i="0" kern="1200" dirty="0" smtClean="0">
                <a:solidFill>
                  <a:schemeClr val="tx1"/>
                </a:solidFill>
                <a:effectLst/>
                <a:latin typeface="+mn-lt"/>
                <a:ea typeface="+mn-ea"/>
                <a:cs typeface="+mn-cs"/>
              </a:rPr>
              <a:t>CGMS: </a:t>
            </a:r>
            <a:r>
              <a:rPr lang="en-GB" sz="1200" b="1" i="0" kern="1200" dirty="0" smtClean="0">
                <a:solidFill>
                  <a:schemeClr val="tx1"/>
                </a:solidFill>
                <a:effectLst/>
                <a:latin typeface="+mn-lt"/>
                <a:ea typeface="+mn-ea"/>
                <a:cs typeface="+mn-cs"/>
              </a:rPr>
              <a:t>19 September 1972</a:t>
            </a:r>
            <a:r>
              <a:rPr lang="en-GB"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16 members + 6 observers</a:t>
            </a:r>
            <a:r>
              <a:rPr lang="en-US" sz="1200" b="0" i="0" kern="1200" dirty="0" smtClean="0">
                <a:solidFill>
                  <a:schemeClr val="tx1"/>
                </a:solidFill>
                <a:effectLst/>
                <a:latin typeface="+mn-lt"/>
                <a:ea typeface="+mn-ea"/>
                <a:cs typeface="+mn-cs"/>
              </a:rPr>
              <a:t>,</a:t>
            </a:r>
            <a:r>
              <a:rPr lang="en-US" sz="1200" b="0" i="0" kern="1200" baseline="0" dirty="0" smtClean="0">
                <a:solidFill>
                  <a:schemeClr val="tx1"/>
                </a:solidFill>
                <a:effectLst/>
                <a:latin typeface="+mn-lt"/>
                <a:ea typeface="+mn-ea"/>
                <a:cs typeface="+mn-cs"/>
              </a:rPr>
              <a:t> coordinates the meteorological observing system. T</a:t>
            </a:r>
            <a:r>
              <a:rPr lang="en-US" sz="1200" b="0" i="0" kern="1200" dirty="0" smtClean="0">
                <a:solidFill>
                  <a:schemeClr val="tx1"/>
                </a:solidFill>
                <a:effectLst/>
                <a:latin typeface="+mn-lt"/>
                <a:ea typeface="+mn-ea"/>
                <a:cs typeface="+mn-cs"/>
              </a:rPr>
              <a:t>he main goals of the coordination activities of the Coordination Group for Meteorological Satellites are to support operational weather monitoring and forecasting as well as climate monitoring, in response to requirements formulated by WMO, its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and other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jointly supported by WMO and other international agencies.</a:t>
            </a:r>
            <a:endParaRPr lang="en-GB" dirty="0"/>
          </a:p>
        </p:txBody>
      </p:sp>
      <p:sp>
        <p:nvSpPr>
          <p:cNvPr id="4" name="Slide Number Placeholder 3"/>
          <p:cNvSpPr>
            <a:spLocks noGrp="1"/>
          </p:cNvSpPr>
          <p:nvPr>
            <p:ph type="sldNum" sz="quarter" idx="10"/>
          </p:nvPr>
        </p:nvSpPr>
        <p:spPr/>
        <p:txBody>
          <a:bodyPr/>
          <a:lstStyle/>
          <a:p>
            <a:fld id="{0D211BCD-6F5B-C84D-8005-0C8CF2D2BA52}"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65288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104641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176155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897064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607744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smtClean="0"/>
              <a:t>Click to edit Master text styles</a:t>
            </a:r>
          </a:p>
        </p:txBody>
      </p:sp>
    </p:spTree>
    <p:extLst>
      <p:ext uri="{BB962C8B-B14F-4D97-AF65-F5344CB8AC3E}">
        <p14:creationId xmlns:p14="http://schemas.microsoft.com/office/powerpoint/2010/main" val="3129686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787264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1856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31090718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2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4241996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smtClean="0"/>
              <a:t>Click to edit Master text styles</a:t>
            </a:r>
          </a:p>
        </p:txBody>
      </p:sp>
    </p:spTree>
    <p:extLst>
      <p:ext uri="{BB962C8B-B14F-4D97-AF65-F5344CB8AC3E}">
        <p14:creationId xmlns:p14="http://schemas.microsoft.com/office/powerpoint/2010/main" val="393264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210189"/>
            <a:ext cx="12192000" cy="647812"/>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8" name="Rectangle 7"/>
          <p:cNvSpPr/>
          <p:nvPr/>
        </p:nvSpPr>
        <p:spPr>
          <a:xfrm>
            <a:off x="0" y="0"/>
            <a:ext cx="12192000" cy="1447800"/>
          </a:xfrm>
          <a:prstGeom prst="rect">
            <a:avLst/>
          </a:prstGeom>
          <a:solidFill>
            <a:schemeClr val="accent1">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77"/>
            <a:endParaRPr lang="en-GB">
              <a:solidFill>
                <a:prstClr val="white"/>
              </a:solidFill>
            </a:endParaRPr>
          </a:p>
        </p:txBody>
      </p:sp>
      <p:sp>
        <p:nvSpPr>
          <p:cNvPr id="2" name="Title Placeholder 1"/>
          <p:cNvSpPr>
            <a:spLocks noGrp="1"/>
          </p:cNvSpPr>
          <p:nvPr>
            <p:ph type="title"/>
          </p:nvPr>
        </p:nvSpPr>
        <p:spPr>
          <a:xfrm>
            <a:off x="1930400" y="148819"/>
            <a:ext cx="8331200" cy="1143000"/>
          </a:xfrm>
          <a:prstGeom prst="rect">
            <a:avLst/>
          </a:prstGeom>
        </p:spPr>
        <p:txBody>
          <a:bodyPr vert="horz" lIns="91440" tIns="45720" rIns="91440" bIns="45720" rtlCol="0" anchor="ctr">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6"/>
          <p:cNvPicPr>
            <a:picLocks noChangeArrowheads="1"/>
          </p:cNvPicPr>
          <p:nvPr/>
        </p:nvPicPr>
        <p:blipFill>
          <a:blip r:embed="rId13" cstate="print"/>
          <a:srcRect/>
          <a:stretch>
            <a:fillRect/>
          </a:stretch>
        </p:blipFill>
        <p:spPr bwMode="auto">
          <a:xfrm>
            <a:off x="9797" y="202136"/>
            <a:ext cx="1723588" cy="1036369"/>
          </a:xfrm>
          <a:prstGeom prst="rect">
            <a:avLst/>
          </a:prstGeom>
          <a:noFill/>
          <a:ln w="12700">
            <a:noFill/>
            <a:miter lim="800000"/>
            <a:headEnd/>
            <a:tailEnd/>
          </a:ln>
        </p:spPr>
      </p:pic>
      <p:pic>
        <p:nvPicPr>
          <p:cNvPr id="9" name="Picture 8"/>
          <p:cNvPicPr>
            <a:picLocks/>
          </p:cNvPicPr>
          <p:nvPr/>
        </p:nvPicPr>
        <p:blipFill>
          <a:blip r:embed="rId14" cstate="print"/>
          <a:stretch>
            <a:fillRect/>
          </a:stretch>
        </p:blipFill>
        <p:spPr>
          <a:xfrm>
            <a:off x="10677789" y="48319"/>
            <a:ext cx="1344000" cy="1344000"/>
          </a:xfrm>
          <a:prstGeom prst="rect">
            <a:avLst/>
          </a:prstGeom>
        </p:spPr>
      </p:pic>
      <p:sp>
        <p:nvSpPr>
          <p:cNvPr id="12" name="TextBox 11"/>
          <p:cNvSpPr txBox="1"/>
          <p:nvPr userDrawn="1"/>
        </p:nvSpPr>
        <p:spPr>
          <a:xfrm>
            <a:off x="95907" y="6355262"/>
            <a:ext cx="9730730" cy="246221"/>
          </a:xfrm>
          <a:prstGeom prst="rect">
            <a:avLst/>
          </a:prstGeom>
          <a:noFill/>
        </p:spPr>
        <p:txBody>
          <a:bodyPr wrap="square" rtlCol="0">
            <a:spAutoFit/>
          </a:bodyPr>
          <a:lstStyle/>
          <a:p>
            <a:pPr defTabSz="914377" fontAlgn="base">
              <a:spcBef>
                <a:spcPct val="0"/>
              </a:spcBef>
              <a:spcAft>
                <a:spcPct val="0"/>
              </a:spcAft>
            </a:pPr>
            <a:r>
              <a:rPr lang="en-GB" sz="1000" b="1" dirty="0" smtClean="0">
                <a:solidFill>
                  <a:srgbClr val="676A55"/>
                </a:solidFill>
                <a:latin typeface="Tahoma" pitchFamily="34" charset="0"/>
              </a:rPr>
              <a:t>10</a:t>
            </a:r>
            <a:r>
              <a:rPr lang="en-GB" sz="1000" b="1" baseline="30000" dirty="0" smtClean="0">
                <a:solidFill>
                  <a:srgbClr val="676A55"/>
                </a:solidFill>
                <a:latin typeface="Tahoma" pitchFamily="34" charset="0"/>
              </a:rPr>
              <a:t>th</a:t>
            </a:r>
            <a:r>
              <a:rPr lang="en-GB" sz="1000" b="1" dirty="0" smtClean="0">
                <a:solidFill>
                  <a:srgbClr val="676A55"/>
                </a:solidFill>
                <a:latin typeface="Tahoma" pitchFamily="34" charset="0"/>
              </a:rPr>
              <a:t> Session of Joint CEOS/CGMS </a:t>
            </a:r>
            <a:r>
              <a:rPr lang="en-GB" sz="1000" b="1" dirty="0" err="1" smtClean="0">
                <a:solidFill>
                  <a:srgbClr val="676A55"/>
                </a:solidFill>
                <a:latin typeface="Tahoma" pitchFamily="34" charset="0"/>
              </a:rPr>
              <a:t>WGClimate</a:t>
            </a:r>
            <a:r>
              <a:rPr lang="en-GB" sz="1000" b="1" dirty="0" smtClean="0">
                <a:solidFill>
                  <a:srgbClr val="676A55"/>
                </a:solidFill>
                <a:latin typeface="Tahoma" pitchFamily="34" charset="0"/>
              </a:rPr>
              <a:t>,  18-22</a:t>
            </a:r>
            <a:r>
              <a:rPr lang="en-GB" sz="1000" b="1" baseline="0" dirty="0" smtClean="0">
                <a:solidFill>
                  <a:srgbClr val="676A55"/>
                </a:solidFill>
                <a:latin typeface="Tahoma" pitchFamily="34" charset="0"/>
              </a:rPr>
              <a:t> March</a:t>
            </a:r>
            <a:r>
              <a:rPr lang="en-GB" sz="1000" b="1" dirty="0" smtClean="0">
                <a:solidFill>
                  <a:srgbClr val="676A55"/>
                </a:solidFill>
                <a:latin typeface="Tahoma" pitchFamily="34" charset="0"/>
              </a:rPr>
              <a:t> 2019, </a:t>
            </a:r>
            <a:r>
              <a:rPr lang="en-GB" sz="1000" b="1" dirty="0" err="1" smtClean="0">
                <a:solidFill>
                  <a:srgbClr val="676A55"/>
                </a:solidFill>
                <a:latin typeface="Tahoma" pitchFamily="34" charset="0"/>
              </a:rPr>
              <a:t>Es</a:t>
            </a:r>
            <a:r>
              <a:rPr lang="en-GB" sz="1000" b="1" dirty="0" smtClean="0">
                <a:solidFill>
                  <a:srgbClr val="676A55"/>
                </a:solidFill>
                <a:latin typeface="Tahoma" pitchFamily="34" charset="0"/>
              </a:rPr>
              <a:t> </a:t>
            </a:r>
            <a:r>
              <a:rPr lang="en-GB" sz="1000" b="1" dirty="0" err="1" smtClean="0">
                <a:solidFill>
                  <a:srgbClr val="676A55"/>
                </a:solidFill>
                <a:latin typeface="Tahoma" pitchFamily="34" charset="0"/>
              </a:rPr>
              <a:t>Saadi</a:t>
            </a:r>
            <a:r>
              <a:rPr lang="en-GB" sz="1000" b="1" dirty="0" smtClean="0">
                <a:solidFill>
                  <a:srgbClr val="676A55"/>
                </a:solidFill>
                <a:latin typeface="Tahoma" pitchFamily="34" charset="0"/>
              </a:rPr>
              <a:t> Hotel, Marrakech, Morocco</a:t>
            </a:r>
            <a:endParaRPr lang="en-GB" sz="1000" b="1" dirty="0">
              <a:solidFill>
                <a:srgbClr val="676A55"/>
              </a:solidFill>
              <a:latin typeface="Tahoma" pitchFamily="34" charset="0"/>
            </a:endParaRPr>
          </a:p>
        </p:txBody>
      </p:sp>
      <p:pic>
        <p:nvPicPr>
          <p:cNvPr id="13" name="Picture 12"/>
          <p:cNvPicPr>
            <a:picLocks/>
          </p:cNvPicPr>
          <p:nvPr userDrawn="1"/>
        </p:nvPicPr>
        <p:blipFill>
          <a:blip r:embed="rId15" cstate="print"/>
          <a:stretch>
            <a:fillRect/>
          </a:stretch>
        </p:blipFill>
        <p:spPr>
          <a:xfrm>
            <a:off x="9829439" y="6252633"/>
            <a:ext cx="2365363" cy="605369"/>
          </a:xfrm>
          <a:prstGeom prst="rect">
            <a:avLst/>
          </a:prstGeom>
        </p:spPr>
      </p:pic>
    </p:spTree>
    <p:extLst>
      <p:ext uri="{BB962C8B-B14F-4D97-AF65-F5344CB8AC3E}">
        <p14:creationId xmlns:p14="http://schemas.microsoft.com/office/powerpoint/2010/main" val="180065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sldNum="0" hdr="0" dt="0"/>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Joint CEOS/CGMS Working Group on Climate</a:t>
            </a:r>
            <a:endParaRPr lang="en-GB" b="1" dirty="0"/>
          </a:p>
        </p:txBody>
      </p:sp>
      <p:sp>
        <p:nvSpPr>
          <p:cNvPr id="3" name="Subtitle 2"/>
          <p:cNvSpPr>
            <a:spLocks noGrp="1"/>
          </p:cNvSpPr>
          <p:nvPr>
            <p:ph type="subTitle" idx="1"/>
          </p:nvPr>
        </p:nvSpPr>
        <p:spPr/>
        <p:txBody>
          <a:bodyPr/>
          <a:lstStyle/>
          <a:p>
            <a:r>
              <a:rPr lang="en-GB" b="1" dirty="0" smtClean="0">
                <a:solidFill>
                  <a:schemeClr val="tx1"/>
                </a:solidFill>
              </a:rPr>
              <a:t>10</a:t>
            </a:r>
            <a:r>
              <a:rPr lang="en-GB" b="1" baseline="30000" dirty="0" smtClean="0">
                <a:solidFill>
                  <a:schemeClr val="tx1"/>
                </a:solidFill>
              </a:rPr>
              <a:t>th</a:t>
            </a:r>
            <a:r>
              <a:rPr lang="en-GB" b="1" dirty="0" smtClean="0">
                <a:solidFill>
                  <a:schemeClr val="tx1"/>
                </a:solidFill>
              </a:rPr>
              <a:t> Session</a:t>
            </a:r>
          </a:p>
          <a:p>
            <a:r>
              <a:rPr lang="en-GB" b="1" dirty="0" smtClean="0">
                <a:solidFill>
                  <a:schemeClr val="tx1"/>
                </a:solidFill>
              </a:rPr>
              <a:t>Agenda</a:t>
            </a:r>
            <a:endParaRPr lang="en-GB" b="1" dirty="0">
              <a:solidFill>
                <a:schemeClr val="tx1"/>
              </a:solidFill>
            </a:endParaRPr>
          </a:p>
        </p:txBody>
      </p:sp>
    </p:spTree>
    <p:extLst>
      <p:ext uri="{BB962C8B-B14F-4D97-AF65-F5344CB8AC3E}">
        <p14:creationId xmlns:p14="http://schemas.microsoft.com/office/powerpoint/2010/main" val="831854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Leadership</a:t>
            </a:r>
            <a:endParaRPr lang="en-GB" b="1" dirty="0"/>
          </a:p>
        </p:txBody>
      </p:sp>
      <p:sp>
        <p:nvSpPr>
          <p:cNvPr id="4" name="Content Placeholder 2"/>
          <p:cNvSpPr>
            <a:spLocks noGrp="1"/>
          </p:cNvSpPr>
          <p:nvPr>
            <p:ph idx="1"/>
          </p:nvPr>
        </p:nvSpPr>
        <p:spPr>
          <a:xfrm>
            <a:off x="609600" y="1600201"/>
            <a:ext cx="10972800" cy="4525963"/>
          </a:xfrm>
        </p:spPr>
        <p:txBody>
          <a:bodyPr anchor="ctr">
            <a:noAutofit/>
          </a:bodyPr>
          <a:lstStyle/>
          <a:p>
            <a:pPr marL="0" indent="0">
              <a:buNone/>
            </a:pPr>
            <a:r>
              <a:rPr lang="en-GB" dirty="0"/>
              <a:t>November 2017 – November </a:t>
            </a:r>
            <a:r>
              <a:rPr lang="en-GB" dirty="0" smtClean="0"/>
              <a:t>2020</a:t>
            </a:r>
            <a:endParaRPr lang="en-GB" dirty="0"/>
          </a:p>
          <a:p>
            <a:r>
              <a:rPr lang="en-GB" dirty="0"/>
              <a:t>Chair:			</a:t>
            </a:r>
            <a:r>
              <a:rPr lang="en-GB" dirty="0" err="1"/>
              <a:t>Jörg</a:t>
            </a:r>
            <a:r>
              <a:rPr lang="en-GB" dirty="0"/>
              <a:t> Schulz (EUMETSAT)</a:t>
            </a:r>
          </a:p>
          <a:p>
            <a:r>
              <a:rPr lang="en-GB" dirty="0"/>
              <a:t>Vice Chair:		John Dwyer (USGS</a:t>
            </a:r>
            <a:r>
              <a:rPr lang="en-GB" dirty="0" smtClean="0"/>
              <a:t>) until 2019</a:t>
            </a:r>
          </a:p>
          <a:p>
            <a:r>
              <a:rPr lang="en-GB" dirty="0" smtClean="0"/>
              <a:t>                                    incoming Vice Chair 2019</a:t>
            </a:r>
            <a:endParaRPr lang="en-GB" dirty="0"/>
          </a:p>
          <a:p>
            <a:pPr marL="0" indent="0">
              <a:buNone/>
            </a:pPr>
            <a:r>
              <a:rPr lang="en-GB" dirty="0"/>
              <a:t>November </a:t>
            </a:r>
            <a:r>
              <a:rPr lang="en-GB" dirty="0" smtClean="0"/>
              <a:t>2020 </a:t>
            </a:r>
            <a:r>
              <a:rPr lang="en-GB" dirty="0"/>
              <a:t>– November 2021</a:t>
            </a:r>
          </a:p>
          <a:p>
            <a:r>
              <a:rPr lang="en-GB" dirty="0"/>
              <a:t>Chair:			</a:t>
            </a:r>
            <a:r>
              <a:rPr lang="en-GB" dirty="0" smtClean="0"/>
              <a:t>incoming Vice Chair 2019 </a:t>
            </a:r>
            <a:endParaRPr lang="en-GB" dirty="0"/>
          </a:p>
          <a:p>
            <a:r>
              <a:rPr lang="en-GB" dirty="0"/>
              <a:t>Vice Chair:		asking for proposals by Agencies</a:t>
            </a:r>
          </a:p>
        </p:txBody>
      </p:sp>
      <p:pic>
        <p:nvPicPr>
          <p:cNvPr id="5" name="Picture 4"/>
          <p:cNvPicPr>
            <a:picLocks noChangeAspect="1"/>
          </p:cNvPicPr>
          <p:nvPr/>
        </p:nvPicPr>
        <p:blipFill>
          <a:blip r:embed="rId2">
            <a:alphaModFix/>
          </a:blip>
          <a:stretch>
            <a:fillRect/>
          </a:stretch>
        </p:blipFill>
        <p:spPr>
          <a:xfrm>
            <a:off x="10227733" y="1600202"/>
            <a:ext cx="1355896" cy="1898253"/>
          </a:xfrm>
          <a:prstGeom prst="rect">
            <a:avLst/>
          </a:prstGeom>
        </p:spPr>
      </p:pic>
      <p:pic>
        <p:nvPicPr>
          <p:cNvPr id="6" name="Picture 5"/>
          <p:cNvPicPr>
            <a:picLocks noChangeAspect="1"/>
          </p:cNvPicPr>
          <p:nvPr/>
        </p:nvPicPr>
        <p:blipFill rotWithShape="1">
          <a:blip r:embed="rId3" cstate="print"/>
          <a:srcRect l="10785" r="16458" b="16907"/>
          <a:stretch/>
        </p:blipFill>
        <p:spPr>
          <a:xfrm>
            <a:off x="10227733" y="3806051"/>
            <a:ext cx="1354667" cy="1896535"/>
          </a:xfrm>
          <a:prstGeom prst="rect">
            <a:avLst/>
          </a:prstGeom>
        </p:spPr>
      </p:pic>
    </p:spTree>
    <p:extLst>
      <p:ext uri="{BB962C8B-B14F-4D97-AF65-F5344CB8AC3E}">
        <p14:creationId xmlns:p14="http://schemas.microsoft.com/office/powerpoint/2010/main" val="119077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Achievements since last meeting</a:t>
            </a:r>
            <a:endParaRPr lang="en-GB" b="1" dirty="0"/>
          </a:p>
        </p:txBody>
      </p:sp>
      <p:sp>
        <p:nvSpPr>
          <p:cNvPr id="3" name="Content Placeholder 2"/>
          <p:cNvSpPr>
            <a:spLocks noGrp="1"/>
          </p:cNvSpPr>
          <p:nvPr>
            <p:ph idx="1"/>
          </p:nvPr>
        </p:nvSpPr>
        <p:spPr/>
        <p:txBody>
          <a:bodyPr>
            <a:normAutofit fontScale="85000" lnSpcReduction="20000"/>
          </a:bodyPr>
          <a:lstStyle/>
          <a:p>
            <a:r>
              <a:rPr lang="en-GB" dirty="0" smtClean="0"/>
              <a:t>Finalised first gap analysis and coordinated action plan and got both endorsed by 2018 CEOS and CGMS Plenaries;</a:t>
            </a:r>
          </a:p>
          <a:p>
            <a:r>
              <a:rPr lang="en-GB" dirty="0" smtClean="0"/>
              <a:t>Opened climatemonitoring.info that provides access to the ECV Inventory and analysis results;</a:t>
            </a:r>
          </a:p>
          <a:p>
            <a:r>
              <a:rPr lang="en-GB" dirty="0" smtClean="0"/>
              <a:t>Provided analysis report on space agency contribution to the implementation of the Paris Agreement;</a:t>
            </a:r>
          </a:p>
          <a:p>
            <a:r>
              <a:rPr lang="en-GB" dirty="0" smtClean="0"/>
              <a:t>Received go ahead for inclusion of coordination task for GHG monitoring in </a:t>
            </a:r>
            <a:r>
              <a:rPr lang="en-GB" dirty="0" err="1" smtClean="0"/>
              <a:t>WGClimate</a:t>
            </a:r>
            <a:r>
              <a:rPr lang="en-GB" dirty="0" smtClean="0"/>
              <a:t> including endorsed change of </a:t>
            </a:r>
            <a:r>
              <a:rPr lang="en-GB" dirty="0" err="1" smtClean="0"/>
              <a:t>WGClimate</a:t>
            </a:r>
            <a:r>
              <a:rPr lang="en-GB" dirty="0" smtClean="0"/>
              <a:t> TOR; </a:t>
            </a:r>
          </a:p>
          <a:p>
            <a:r>
              <a:rPr lang="en-GB" dirty="0" smtClean="0"/>
              <a:t>Finalised the statement to SBSTA-49, an extra report, and contributions to the SBSTA Chair report. Provided a presentation by EUMETSAT to SBSTA-49 Systematic Observations Delegates;</a:t>
            </a:r>
          </a:p>
          <a:p>
            <a:r>
              <a:rPr lang="en-GB" dirty="0" smtClean="0"/>
              <a:t>Launched population of ECV Inventory 3.0.</a:t>
            </a:r>
          </a:p>
        </p:txBody>
      </p:sp>
    </p:spTree>
    <p:extLst>
      <p:ext uri="{BB962C8B-B14F-4D97-AF65-F5344CB8AC3E}">
        <p14:creationId xmlns:p14="http://schemas.microsoft.com/office/powerpoint/2010/main" val="9911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CGMS-46</a:t>
            </a:r>
            <a:endParaRPr lang="en-GB" b="1" dirty="0"/>
          </a:p>
        </p:txBody>
      </p:sp>
      <p:pic>
        <p:nvPicPr>
          <p:cNvPr id="4" name="Picture 3"/>
          <p:cNvPicPr>
            <a:picLocks noChangeAspect="1"/>
          </p:cNvPicPr>
          <p:nvPr/>
        </p:nvPicPr>
        <p:blipFill rotWithShape="1">
          <a:blip r:embed="rId2"/>
          <a:srcRect b="4953"/>
          <a:stretch/>
        </p:blipFill>
        <p:spPr>
          <a:xfrm>
            <a:off x="202311" y="1513371"/>
            <a:ext cx="9572625" cy="4667973"/>
          </a:xfrm>
          <a:prstGeom prst="rect">
            <a:avLst/>
          </a:prstGeom>
        </p:spPr>
      </p:pic>
      <p:sp>
        <p:nvSpPr>
          <p:cNvPr id="5" name="TextBox 4"/>
          <p:cNvSpPr txBox="1"/>
          <p:nvPr/>
        </p:nvSpPr>
        <p:spPr>
          <a:xfrm>
            <a:off x="9904984" y="5001768"/>
            <a:ext cx="1811393" cy="461665"/>
          </a:xfrm>
          <a:prstGeom prst="rect">
            <a:avLst/>
          </a:prstGeom>
          <a:noFill/>
        </p:spPr>
        <p:txBody>
          <a:bodyPr wrap="none" rtlCol="0">
            <a:spAutoFit/>
          </a:bodyPr>
          <a:lstStyle/>
          <a:p>
            <a:r>
              <a:rPr lang="en-GB" sz="2400" b="1" dirty="0" smtClean="0"/>
              <a:t>Gap Analysis</a:t>
            </a:r>
            <a:endParaRPr lang="en-GB" sz="2400" b="1" dirty="0"/>
          </a:p>
        </p:txBody>
      </p:sp>
    </p:spTree>
    <p:extLst>
      <p:ext uri="{BB962C8B-B14F-4D97-AF65-F5344CB8AC3E}">
        <p14:creationId xmlns:p14="http://schemas.microsoft.com/office/powerpoint/2010/main" val="35716672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CGMS-46</a:t>
            </a:r>
            <a:endParaRPr lang="en-GB" b="1" dirty="0"/>
          </a:p>
        </p:txBody>
      </p:sp>
      <p:pic>
        <p:nvPicPr>
          <p:cNvPr id="5" name="Picture 4"/>
          <p:cNvPicPr>
            <a:picLocks noChangeAspect="1"/>
          </p:cNvPicPr>
          <p:nvPr/>
        </p:nvPicPr>
        <p:blipFill>
          <a:blip r:embed="rId2"/>
          <a:stretch>
            <a:fillRect/>
          </a:stretch>
        </p:blipFill>
        <p:spPr>
          <a:xfrm>
            <a:off x="2366581" y="1577528"/>
            <a:ext cx="7243763" cy="4639439"/>
          </a:xfrm>
          <a:prstGeom prst="rect">
            <a:avLst/>
          </a:prstGeom>
        </p:spPr>
      </p:pic>
    </p:spTree>
    <p:extLst>
      <p:ext uri="{BB962C8B-B14F-4D97-AF65-F5344CB8AC3E}">
        <p14:creationId xmlns:p14="http://schemas.microsoft.com/office/powerpoint/2010/main" val="322873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b="1" dirty="0"/>
              <a:t>Space Agency contribution to </a:t>
            </a:r>
            <a:r>
              <a:rPr lang="en-GB" b="1" dirty="0" smtClean="0"/>
              <a:t>the </a:t>
            </a:r>
            <a:br>
              <a:rPr lang="en-GB" b="1" dirty="0" smtClean="0"/>
            </a:br>
            <a:r>
              <a:rPr lang="en-GB" b="1" dirty="0" smtClean="0"/>
              <a:t>Paris Agreement</a:t>
            </a:r>
            <a:endParaRPr lang="en-GB" b="1"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45297567"/>
              </p:ext>
            </p:extLst>
          </p:nvPr>
        </p:nvGraphicFramePr>
        <p:xfrm>
          <a:off x="996696" y="1693863"/>
          <a:ext cx="9855199" cy="868680"/>
        </p:xfrm>
        <a:graphic>
          <a:graphicData uri="http://schemas.openxmlformats.org/drawingml/2006/table">
            <a:tbl>
              <a:tblPr/>
              <a:tblGrid>
                <a:gridCol w="1516679">
                  <a:extLst>
                    <a:ext uri="{9D8B030D-6E8A-4147-A177-3AD203B41FA5}">
                      <a16:colId xmlns:a16="http://schemas.microsoft.com/office/drawing/2014/main" val="20000"/>
                    </a:ext>
                  </a:extLst>
                </a:gridCol>
                <a:gridCol w="6512731">
                  <a:extLst>
                    <a:ext uri="{9D8B030D-6E8A-4147-A177-3AD203B41FA5}">
                      <a16:colId xmlns:a16="http://schemas.microsoft.com/office/drawing/2014/main" val="20001"/>
                    </a:ext>
                  </a:extLst>
                </a:gridCol>
                <a:gridCol w="1825789">
                  <a:extLst>
                    <a:ext uri="{9D8B030D-6E8A-4147-A177-3AD203B41FA5}">
                      <a16:colId xmlns:a16="http://schemas.microsoft.com/office/drawing/2014/main" val="20002"/>
                    </a:ext>
                  </a:extLst>
                </a:gridCol>
              </a:tblGrid>
              <a:tr h="853440">
                <a:tc>
                  <a:txBody>
                    <a:bodyPr/>
                    <a:lstStyle/>
                    <a:p>
                      <a:pPr algn="ctr">
                        <a:spcAft>
                          <a:spcPts val="0"/>
                        </a:spcAft>
                      </a:pPr>
                      <a:r>
                        <a:rPr lang="en-GB" sz="1900" b="1" dirty="0">
                          <a:solidFill>
                            <a:srgbClr val="FFFFFF"/>
                          </a:solidFill>
                          <a:effectLst/>
                          <a:latin typeface="Calibri" panose="020F0502020204030204" pitchFamily="34" charset="0"/>
                          <a:ea typeface="MS Mincho" panose="02020609040205080304" pitchFamily="49" charset="-128"/>
                        </a:rPr>
                        <a:t>CEOS-31-01</a:t>
                      </a:r>
                      <a:endParaRPr lang="en-GB" sz="1900" dirty="0">
                        <a:effectLst/>
                        <a:latin typeface="Times New Roman" panose="02020603050405020304" pitchFamily="18" charset="0"/>
                        <a:ea typeface="MS Mincho" panose="02020609040205080304" pitchFamily="49" charset="-128"/>
                      </a:endParaRPr>
                    </a:p>
                  </a:txBody>
                  <a:tcPr marL="88968" marR="88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l">
                        <a:spcAft>
                          <a:spcPts val="0"/>
                        </a:spcAft>
                      </a:pPr>
                      <a:r>
                        <a:rPr lang="en-GB" sz="1900" dirty="0">
                          <a:effectLst/>
                          <a:latin typeface="Calibri" panose="020F0502020204030204" pitchFamily="34" charset="0"/>
                          <a:ea typeface="MS Mincho" panose="02020609040205080304" pitchFamily="49" charset="-128"/>
                        </a:rPr>
                        <a:t>WGClimate to explore development of a brief, consolidated statement of space agency contributions in support of each Article of the Paris Agreement.</a:t>
                      </a:r>
                      <a:endParaRPr lang="en-GB" sz="1900" dirty="0">
                        <a:effectLst/>
                        <a:latin typeface="Times New Roman" panose="02020603050405020304" pitchFamily="18" charset="0"/>
                        <a:ea typeface="MS Mincho" panose="02020609040205080304" pitchFamily="49" charset="-128"/>
                      </a:endParaRPr>
                    </a:p>
                  </a:txBody>
                  <a:tcPr marL="88968" marR="88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n-GB" sz="1900" b="1" dirty="0">
                          <a:effectLst/>
                          <a:latin typeface="Calibri" panose="020F0502020204030204" pitchFamily="34" charset="0"/>
                          <a:ea typeface="MS Mincho" panose="02020609040205080304" pitchFamily="49" charset="-128"/>
                        </a:rPr>
                        <a:t>32</a:t>
                      </a:r>
                      <a:r>
                        <a:rPr lang="en-GB" sz="1900" b="1" baseline="30000" dirty="0">
                          <a:effectLst/>
                          <a:latin typeface="Calibri" panose="020F0502020204030204" pitchFamily="34" charset="0"/>
                          <a:ea typeface="MS Mincho" panose="02020609040205080304" pitchFamily="49" charset="-128"/>
                        </a:rPr>
                        <a:t>nd</a:t>
                      </a:r>
                      <a:r>
                        <a:rPr lang="en-GB" sz="1900" b="1" dirty="0">
                          <a:effectLst/>
                          <a:latin typeface="Calibri" panose="020F0502020204030204" pitchFamily="34" charset="0"/>
                          <a:ea typeface="MS Mincho" panose="02020609040205080304" pitchFamily="49" charset="-128"/>
                        </a:rPr>
                        <a:t> CEOS Plenary</a:t>
                      </a:r>
                      <a:endParaRPr lang="en-GB" sz="1900" dirty="0">
                        <a:effectLst/>
                        <a:latin typeface="Times New Roman" panose="02020603050405020304" pitchFamily="18" charset="0"/>
                        <a:ea typeface="MS Mincho" panose="02020609040205080304" pitchFamily="49" charset="-128"/>
                      </a:endParaRPr>
                    </a:p>
                  </a:txBody>
                  <a:tcPr marL="88968" marR="889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TextBox 6"/>
          <p:cNvSpPr txBox="1"/>
          <p:nvPr/>
        </p:nvSpPr>
        <p:spPr>
          <a:xfrm>
            <a:off x="377485" y="2753264"/>
            <a:ext cx="10812499" cy="34163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36" indent="-285736">
              <a:buFont typeface="Arial"/>
              <a:buChar char="•"/>
            </a:pPr>
            <a:r>
              <a:rPr lang="en-GB" sz="2400" dirty="0"/>
              <a:t>Consulted GCOS and GEO that performed similar analysis in their areas;</a:t>
            </a:r>
          </a:p>
          <a:p>
            <a:pPr marL="285736" indent="-285736">
              <a:buFont typeface="Arial"/>
              <a:buChar char="•"/>
            </a:pPr>
            <a:r>
              <a:rPr lang="en-GB" sz="2400" dirty="0"/>
              <a:t>Applied categorisation of Paris Agreement articles as depicted by GCOS (see next slide);</a:t>
            </a:r>
          </a:p>
          <a:p>
            <a:pPr marL="285736" indent="-285736">
              <a:buFont typeface="Arial"/>
              <a:buChar char="•"/>
            </a:pPr>
            <a:r>
              <a:rPr lang="en-GB" sz="2400" dirty="0"/>
              <a:t>Document provides an assessment in support of individual articles of the Agreement;</a:t>
            </a:r>
          </a:p>
          <a:p>
            <a:pPr marL="285736" indent="-285736">
              <a:buFont typeface="Arial"/>
              <a:buChar char="•"/>
            </a:pPr>
            <a:r>
              <a:rPr lang="en-GB" sz="2400" dirty="0"/>
              <a:t>Addressed in particular CEOS cross cutting Working Groups contributions; </a:t>
            </a:r>
          </a:p>
          <a:p>
            <a:pPr marL="285736" indent="-285736">
              <a:buFont typeface="Arial"/>
              <a:buChar char="•"/>
            </a:pPr>
            <a:r>
              <a:rPr lang="en-GB" sz="2400" dirty="0"/>
              <a:t>Plan to publish the short note of 9 pages on CEOS and climatemonitoring.info web sites;</a:t>
            </a:r>
          </a:p>
          <a:p>
            <a:pPr marL="285736" indent="-285736">
              <a:buFont typeface="Arial"/>
              <a:buChar char="•"/>
            </a:pPr>
            <a:r>
              <a:rPr lang="en-GB" sz="2400" dirty="0"/>
              <a:t>Plenary </a:t>
            </a:r>
            <a:r>
              <a:rPr lang="en-GB" sz="2400" dirty="0" smtClean="0"/>
              <a:t>closed </a:t>
            </a:r>
            <a:r>
              <a:rPr lang="en-GB" sz="2400" dirty="0"/>
              <a:t>the action.</a:t>
            </a:r>
            <a:endParaRPr lang="en-US" sz="2400" dirty="0"/>
          </a:p>
        </p:txBody>
      </p:sp>
      <p:sp>
        <p:nvSpPr>
          <p:cNvPr id="5" name="TextBox 4"/>
          <p:cNvSpPr txBox="1"/>
          <p:nvPr/>
        </p:nvSpPr>
        <p:spPr>
          <a:xfrm>
            <a:off x="10797570" y="1633566"/>
            <a:ext cx="721672" cy="913007"/>
          </a:xfrm>
          <a:prstGeom prst="rect">
            <a:avLst/>
          </a:prstGeom>
          <a:noFill/>
        </p:spPr>
        <p:txBody>
          <a:bodyPr wrap="none" rtlCol="0">
            <a:spAutoFit/>
          </a:bodyPr>
          <a:lstStyle/>
          <a:p>
            <a:r>
              <a:rPr lang="en-GB" sz="5333" b="1" dirty="0">
                <a:solidFill>
                  <a:srgbClr val="00B050"/>
                </a:solidFill>
                <a:sym typeface="Wingdings" panose="05000000000000000000" pitchFamily="2" charset="2"/>
              </a:rPr>
              <a:t></a:t>
            </a:r>
            <a:endParaRPr lang="en-GB" sz="5333" b="1" dirty="0">
              <a:solidFill>
                <a:srgbClr val="00B050"/>
              </a:solidFill>
            </a:endParaRPr>
          </a:p>
        </p:txBody>
      </p:sp>
    </p:spTree>
    <p:extLst>
      <p:ext uri="{BB962C8B-B14F-4D97-AF65-F5344CB8AC3E}">
        <p14:creationId xmlns:p14="http://schemas.microsoft.com/office/powerpoint/2010/main" val="3974762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30400" y="20803"/>
            <a:ext cx="8331200" cy="600989"/>
          </a:xfrm>
        </p:spPr>
        <p:txBody>
          <a:bodyPr>
            <a:normAutofit fontScale="90000"/>
          </a:bodyPr>
          <a:lstStyle/>
          <a:p>
            <a:r>
              <a:rPr lang="en-GB" b="1" dirty="0" smtClean="0"/>
              <a:t>Statement on the </a:t>
            </a:r>
            <a:r>
              <a:rPr lang="en-GB" b="1" dirty="0"/>
              <a:t>Paris Agreement</a:t>
            </a:r>
          </a:p>
        </p:txBody>
      </p:sp>
      <p:pic>
        <p:nvPicPr>
          <p:cNvPr id="8" name="Picture 7">
            <a:extLst>
              <a:ext uri="{FF2B5EF4-FFF2-40B4-BE49-F238E27FC236}">
                <a16:creationId xmlns:a16="http://schemas.microsoft.com/office/drawing/2014/main" id="{B43269B4-BEA4-C44B-9C39-1A78926083C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2266" y="652421"/>
            <a:ext cx="10405535" cy="6205579"/>
          </a:xfrm>
          <a:prstGeom prst="rect">
            <a:avLst/>
          </a:prstGeom>
        </p:spPr>
      </p:pic>
    </p:spTree>
    <p:extLst>
      <p:ext uri="{BB962C8B-B14F-4D97-AF65-F5344CB8AC3E}">
        <p14:creationId xmlns:p14="http://schemas.microsoft.com/office/powerpoint/2010/main" val="266123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CEOS-32 Plenary</a:t>
            </a:r>
            <a:endParaRPr lang="en-GB" dirty="0"/>
          </a:p>
        </p:txBody>
      </p:sp>
      <p:grpSp>
        <p:nvGrpSpPr>
          <p:cNvPr id="13" name="Group 12"/>
          <p:cNvGrpSpPr/>
          <p:nvPr/>
        </p:nvGrpSpPr>
        <p:grpSpPr>
          <a:xfrm>
            <a:off x="3302876" y="1561308"/>
            <a:ext cx="8703196" cy="4775484"/>
            <a:chOff x="2150732" y="1561308"/>
            <a:chExt cx="8703196" cy="4775484"/>
          </a:xfrm>
        </p:grpSpPr>
        <p:pic>
          <p:nvPicPr>
            <p:cNvPr id="8" name="Picture 7"/>
            <p:cNvPicPr>
              <a:picLocks noChangeAspect="1"/>
            </p:cNvPicPr>
            <p:nvPr/>
          </p:nvPicPr>
          <p:blipFill>
            <a:blip r:embed="rId2"/>
            <a:stretch>
              <a:fillRect/>
            </a:stretch>
          </p:blipFill>
          <p:spPr>
            <a:xfrm>
              <a:off x="2150732" y="1561308"/>
              <a:ext cx="8626988" cy="1383059"/>
            </a:xfrm>
            <a:prstGeom prst="rect">
              <a:avLst/>
            </a:prstGeom>
          </p:spPr>
        </p:pic>
        <p:pic>
          <p:nvPicPr>
            <p:cNvPr id="10" name="Picture 9"/>
            <p:cNvPicPr>
              <a:picLocks noChangeAspect="1"/>
            </p:cNvPicPr>
            <p:nvPr/>
          </p:nvPicPr>
          <p:blipFill>
            <a:blip r:embed="rId3"/>
            <a:stretch>
              <a:fillRect/>
            </a:stretch>
          </p:blipFill>
          <p:spPr>
            <a:xfrm>
              <a:off x="2150732" y="2740311"/>
              <a:ext cx="8626988" cy="2179922"/>
            </a:xfrm>
            <a:prstGeom prst="rect">
              <a:avLst/>
            </a:prstGeom>
          </p:spPr>
        </p:pic>
        <p:pic>
          <p:nvPicPr>
            <p:cNvPr id="12" name="Picture 11"/>
            <p:cNvPicPr>
              <a:picLocks noChangeAspect="1"/>
            </p:cNvPicPr>
            <p:nvPr/>
          </p:nvPicPr>
          <p:blipFill>
            <a:blip r:embed="rId4"/>
            <a:stretch>
              <a:fillRect/>
            </a:stretch>
          </p:blipFill>
          <p:spPr>
            <a:xfrm>
              <a:off x="2150732" y="4716176"/>
              <a:ext cx="8703196" cy="1620616"/>
            </a:xfrm>
            <a:prstGeom prst="rect">
              <a:avLst/>
            </a:prstGeom>
          </p:spPr>
        </p:pic>
      </p:grpSp>
      <p:sp>
        <p:nvSpPr>
          <p:cNvPr id="14" name="TextBox 13"/>
          <p:cNvSpPr txBox="1"/>
          <p:nvPr/>
        </p:nvSpPr>
        <p:spPr>
          <a:xfrm>
            <a:off x="429768" y="1764792"/>
            <a:ext cx="2421176" cy="369332"/>
          </a:xfrm>
          <a:prstGeom prst="rect">
            <a:avLst/>
          </a:prstGeom>
          <a:noFill/>
        </p:spPr>
        <p:txBody>
          <a:bodyPr wrap="none" rtlCol="0">
            <a:spAutoFit/>
          </a:bodyPr>
          <a:lstStyle/>
          <a:p>
            <a:r>
              <a:rPr lang="en-GB" dirty="0" smtClean="0"/>
              <a:t>Paris Agreement Report</a:t>
            </a:r>
            <a:endParaRPr lang="en-GB" dirty="0"/>
          </a:p>
        </p:txBody>
      </p:sp>
      <p:sp>
        <p:nvSpPr>
          <p:cNvPr id="15" name="TextBox 14"/>
          <p:cNvSpPr txBox="1"/>
          <p:nvPr/>
        </p:nvSpPr>
        <p:spPr>
          <a:xfrm>
            <a:off x="429768" y="3006656"/>
            <a:ext cx="1911870" cy="369332"/>
          </a:xfrm>
          <a:prstGeom prst="rect">
            <a:avLst/>
          </a:prstGeom>
          <a:noFill/>
        </p:spPr>
        <p:txBody>
          <a:bodyPr wrap="none" rtlCol="0">
            <a:spAutoFit/>
          </a:bodyPr>
          <a:lstStyle/>
          <a:p>
            <a:r>
              <a:rPr lang="en-GB" dirty="0" smtClean="0"/>
              <a:t>UNFCCC/SBSTA-49</a:t>
            </a:r>
            <a:endParaRPr lang="en-GB" dirty="0"/>
          </a:p>
        </p:txBody>
      </p:sp>
      <p:sp>
        <p:nvSpPr>
          <p:cNvPr id="16" name="TextBox 15"/>
          <p:cNvSpPr txBox="1"/>
          <p:nvPr/>
        </p:nvSpPr>
        <p:spPr>
          <a:xfrm>
            <a:off x="429768" y="3933847"/>
            <a:ext cx="2395271" cy="369332"/>
          </a:xfrm>
          <a:prstGeom prst="rect">
            <a:avLst/>
          </a:prstGeom>
          <a:noFill/>
        </p:spPr>
        <p:txBody>
          <a:bodyPr wrap="none" rtlCol="0">
            <a:spAutoFit/>
          </a:bodyPr>
          <a:lstStyle/>
          <a:p>
            <a:r>
              <a:rPr lang="en-GB" dirty="0" err="1" smtClean="0"/>
              <a:t>WGClimate</a:t>
            </a:r>
            <a:r>
              <a:rPr lang="en-GB" dirty="0" smtClean="0"/>
              <a:t> Leadership</a:t>
            </a:r>
            <a:endParaRPr lang="en-GB" dirty="0"/>
          </a:p>
        </p:txBody>
      </p:sp>
      <p:sp>
        <p:nvSpPr>
          <p:cNvPr id="17" name="TextBox 16"/>
          <p:cNvSpPr txBox="1"/>
          <p:nvPr/>
        </p:nvSpPr>
        <p:spPr>
          <a:xfrm>
            <a:off x="429768" y="5157152"/>
            <a:ext cx="2705549" cy="369332"/>
          </a:xfrm>
          <a:prstGeom prst="rect">
            <a:avLst/>
          </a:prstGeom>
          <a:noFill/>
        </p:spPr>
        <p:txBody>
          <a:bodyPr wrap="none" rtlCol="0">
            <a:spAutoFit/>
          </a:bodyPr>
          <a:lstStyle/>
          <a:p>
            <a:r>
              <a:rPr lang="en-GB" dirty="0" smtClean="0"/>
              <a:t>Space Climate Observatory</a:t>
            </a:r>
            <a:endParaRPr lang="en-GB" dirty="0"/>
          </a:p>
        </p:txBody>
      </p:sp>
    </p:spTree>
    <p:extLst>
      <p:ext uri="{BB962C8B-B14F-4D97-AF65-F5344CB8AC3E}">
        <p14:creationId xmlns:p14="http://schemas.microsoft.com/office/powerpoint/2010/main" val="331535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CGMS-46</a:t>
            </a:r>
            <a:endParaRPr lang="en-GB" b="1" dirty="0"/>
          </a:p>
        </p:txBody>
      </p:sp>
      <p:pic>
        <p:nvPicPr>
          <p:cNvPr id="4" name="Picture 3"/>
          <p:cNvPicPr>
            <a:picLocks noChangeAspect="1"/>
          </p:cNvPicPr>
          <p:nvPr/>
        </p:nvPicPr>
        <p:blipFill>
          <a:blip r:embed="rId2"/>
          <a:stretch>
            <a:fillRect/>
          </a:stretch>
        </p:blipFill>
        <p:spPr>
          <a:xfrm>
            <a:off x="3663125" y="1595370"/>
            <a:ext cx="7044500" cy="4384806"/>
          </a:xfrm>
          <a:prstGeom prst="rect">
            <a:avLst/>
          </a:prstGeom>
        </p:spPr>
      </p:pic>
      <p:sp>
        <p:nvSpPr>
          <p:cNvPr id="5" name="Content Placeholder 2"/>
          <p:cNvSpPr>
            <a:spLocks noGrp="1"/>
          </p:cNvSpPr>
          <p:nvPr>
            <p:ph idx="1"/>
          </p:nvPr>
        </p:nvSpPr>
        <p:spPr>
          <a:xfrm>
            <a:off x="353568" y="3340604"/>
            <a:ext cx="2572512" cy="571499"/>
          </a:xfrm>
        </p:spPr>
        <p:txBody>
          <a:bodyPr>
            <a:normAutofit fontScale="85000" lnSpcReduction="10000"/>
          </a:bodyPr>
          <a:lstStyle/>
          <a:p>
            <a:pPr marL="0" indent="0">
              <a:buNone/>
            </a:pPr>
            <a:r>
              <a:rPr lang="en-GB" dirty="0" smtClean="0"/>
              <a:t>GHG Monitoring</a:t>
            </a:r>
            <a:endParaRPr lang="en-GB" dirty="0"/>
          </a:p>
        </p:txBody>
      </p:sp>
    </p:spTree>
    <p:extLst>
      <p:ext uri="{BB962C8B-B14F-4D97-AF65-F5344CB8AC3E}">
        <p14:creationId xmlns:p14="http://schemas.microsoft.com/office/powerpoint/2010/main" val="12440738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CEOS-32 Plenary</a:t>
            </a:r>
            <a:endParaRPr lang="en-GB" dirty="0"/>
          </a:p>
        </p:txBody>
      </p:sp>
      <p:sp>
        <p:nvSpPr>
          <p:cNvPr id="3" name="Content Placeholder 2"/>
          <p:cNvSpPr>
            <a:spLocks noGrp="1"/>
          </p:cNvSpPr>
          <p:nvPr>
            <p:ph idx="1"/>
          </p:nvPr>
        </p:nvSpPr>
        <p:spPr>
          <a:xfrm>
            <a:off x="353568" y="3340604"/>
            <a:ext cx="2572512" cy="571499"/>
          </a:xfrm>
        </p:spPr>
        <p:txBody>
          <a:bodyPr>
            <a:normAutofit fontScale="85000" lnSpcReduction="10000"/>
          </a:bodyPr>
          <a:lstStyle/>
          <a:p>
            <a:pPr marL="0" indent="0">
              <a:buNone/>
            </a:pPr>
            <a:r>
              <a:rPr lang="en-GB" dirty="0" smtClean="0"/>
              <a:t>GHG Monitoring</a:t>
            </a:r>
            <a:endParaRPr lang="en-GB" dirty="0"/>
          </a:p>
        </p:txBody>
      </p:sp>
      <p:pic>
        <p:nvPicPr>
          <p:cNvPr id="4" name="Picture 3"/>
          <p:cNvPicPr>
            <a:picLocks noChangeAspect="1"/>
          </p:cNvPicPr>
          <p:nvPr/>
        </p:nvPicPr>
        <p:blipFill>
          <a:blip r:embed="rId2"/>
          <a:stretch>
            <a:fillRect/>
          </a:stretch>
        </p:blipFill>
        <p:spPr>
          <a:xfrm>
            <a:off x="3182112" y="2737629"/>
            <a:ext cx="7899084" cy="3471147"/>
          </a:xfrm>
          <a:prstGeom prst="rect">
            <a:avLst/>
          </a:prstGeom>
        </p:spPr>
      </p:pic>
      <p:pic>
        <p:nvPicPr>
          <p:cNvPr id="6" name="Picture 5"/>
          <p:cNvPicPr>
            <a:picLocks noChangeAspect="1"/>
          </p:cNvPicPr>
          <p:nvPr/>
        </p:nvPicPr>
        <p:blipFill>
          <a:blip r:embed="rId3"/>
          <a:stretch>
            <a:fillRect/>
          </a:stretch>
        </p:blipFill>
        <p:spPr>
          <a:xfrm>
            <a:off x="3289130" y="1435624"/>
            <a:ext cx="8707798" cy="1807423"/>
          </a:xfrm>
          <a:prstGeom prst="rect">
            <a:avLst/>
          </a:prstGeom>
        </p:spPr>
      </p:pic>
    </p:spTree>
    <p:extLst>
      <p:ext uri="{BB962C8B-B14F-4D97-AF65-F5344CB8AC3E}">
        <p14:creationId xmlns:p14="http://schemas.microsoft.com/office/powerpoint/2010/main" val="3339825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GB" b="1" dirty="0" smtClean="0"/>
              <a:t>Implementation</a:t>
            </a:r>
            <a:br>
              <a:rPr lang="en-GB" b="1" dirty="0" smtClean="0"/>
            </a:br>
            <a:r>
              <a:rPr lang="en-GB" b="1" dirty="0" smtClean="0"/>
              <a:t>of </a:t>
            </a:r>
            <a:r>
              <a:rPr lang="en-GB" b="1" dirty="0"/>
              <a:t>Coordinated </a:t>
            </a:r>
            <a:r>
              <a:rPr lang="en-GB" b="1" dirty="0" smtClean="0"/>
              <a:t>Actions</a:t>
            </a:r>
            <a:endParaRPr lang="en-GB" b="1" dirty="0"/>
          </a:p>
        </p:txBody>
      </p:sp>
      <p:sp>
        <p:nvSpPr>
          <p:cNvPr id="3" name="Content Placeholder 2"/>
          <p:cNvSpPr>
            <a:spLocks noGrp="1"/>
          </p:cNvSpPr>
          <p:nvPr>
            <p:ph idx="4294967295"/>
          </p:nvPr>
        </p:nvSpPr>
        <p:spPr>
          <a:xfrm>
            <a:off x="356616" y="1476883"/>
            <a:ext cx="11512296" cy="5216525"/>
          </a:xfrm>
        </p:spPr>
        <p:txBody>
          <a:bodyPr>
            <a:normAutofit fontScale="62500" lnSpcReduction="20000"/>
          </a:bodyPr>
          <a:lstStyle/>
          <a:p>
            <a:pPr>
              <a:lnSpc>
                <a:spcPct val="120000"/>
              </a:lnSpc>
              <a:spcBef>
                <a:spcPts val="800"/>
              </a:spcBef>
            </a:pPr>
            <a:r>
              <a:rPr lang="en-GB" sz="3500" dirty="0" smtClean="0"/>
              <a:t>Implementation of Coordinated Actions will be distributed in CEOS and CGMS;</a:t>
            </a:r>
          </a:p>
          <a:p>
            <a:pPr>
              <a:lnSpc>
                <a:spcPct val="120000"/>
              </a:lnSpc>
              <a:spcBef>
                <a:spcPts val="800"/>
              </a:spcBef>
            </a:pPr>
            <a:r>
              <a:rPr lang="en-GB" sz="3500" dirty="0" smtClean="0"/>
              <a:t>Implementation has started:</a:t>
            </a:r>
          </a:p>
          <a:p>
            <a:pPr lvl="1">
              <a:lnSpc>
                <a:spcPct val="120000"/>
              </a:lnSpc>
              <a:spcBef>
                <a:spcPts val="800"/>
              </a:spcBef>
            </a:pPr>
            <a:r>
              <a:rPr lang="en-GB" sz="3500" dirty="0"/>
              <a:t>Presentation and first discussion with WGCV on CDR validation;</a:t>
            </a:r>
          </a:p>
          <a:p>
            <a:pPr lvl="1">
              <a:lnSpc>
                <a:spcPct val="120000"/>
              </a:lnSpc>
              <a:spcBef>
                <a:spcPts val="800"/>
              </a:spcBef>
            </a:pPr>
            <a:r>
              <a:rPr lang="en-GB" sz="3500" dirty="0"/>
              <a:t>First activities and discussion with MIM and OSCAR on addressing issues in those data bases relevant for gap analysis;</a:t>
            </a:r>
          </a:p>
          <a:p>
            <a:pPr lvl="1">
              <a:lnSpc>
                <a:spcPct val="120000"/>
              </a:lnSpc>
              <a:spcBef>
                <a:spcPts val="800"/>
              </a:spcBef>
            </a:pPr>
            <a:r>
              <a:rPr lang="en-GB" sz="3500" dirty="0"/>
              <a:t>First discussion with VC-SST on how to address analysis of usefulness of not used historical sensors for SST data records;</a:t>
            </a:r>
          </a:p>
          <a:p>
            <a:pPr lvl="1">
              <a:lnSpc>
                <a:spcPct val="120000"/>
              </a:lnSpc>
              <a:spcBef>
                <a:spcPts val="800"/>
              </a:spcBef>
            </a:pPr>
            <a:r>
              <a:rPr lang="en-GB" sz="3500" dirty="0"/>
              <a:t>VC-PV is taking up recommendation and action on precipitation to stimulate the production of an improved precipitation climatology;</a:t>
            </a:r>
          </a:p>
          <a:p>
            <a:pPr>
              <a:lnSpc>
                <a:spcPct val="120000"/>
              </a:lnSpc>
              <a:spcBef>
                <a:spcPts val="800"/>
              </a:spcBef>
            </a:pPr>
            <a:r>
              <a:rPr lang="en-GB" sz="3500" dirty="0" err="1" smtClean="0"/>
              <a:t>Telecons</a:t>
            </a:r>
            <a:r>
              <a:rPr lang="en-GB" sz="3500" dirty="0" smtClean="0"/>
              <a:t> were planned with all impacted VCs to address Actions and understand VC/WG capabilities with the target to make arrangements for the update of the CEOS </a:t>
            </a:r>
            <a:r>
              <a:rPr lang="en-GB" sz="3500" dirty="0" err="1" smtClean="0"/>
              <a:t>Workplan</a:t>
            </a:r>
            <a:r>
              <a:rPr lang="en-GB" sz="3500" dirty="0" smtClean="0"/>
              <a:t> 2019-21. However, I was not very successful.</a:t>
            </a:r>
            <a:endParaRPr lang="en-GB" dirty="0"/>
          </a:p>
        </p:txBody>
      </p:sp>
      <p:sp>
        <p:nvSpPr>
          <p:cNvPr id="2" name="Slide Number Placeholder 1"/>
          <p:cNvSpPr>
            <a:spLocks noGrp="1"/>
          </p:cNvSpPr>
          <p:nvPr>
            <p:ph type="sldNum" sz="quarter" idx="4294967295"/>
          </p:nvPr>
        </p:nvSpPr>
        <p:spPr/>
        <p:txBody>
          <a:bodyPr/>
          <a:lstStyle/>
          <a:p>
            <a:pPr defTabSz="914377"/>
            <a:endParaRPr lang="uk-UA" dirty="0"/>
          </a:p>
        </p:txBody>
      </p:sp>
    </p:spTree>
    <p:extLst>
      <p:ext uri="{BB962C8B-B14F-4D97-AF65-F5344CB8AC3E}">
        <p14:creationId xmlns:p14="http://schemas.microsoft.com/office/powerpoint/2010/main" val="4630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Day 1 Afternoon</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val="1508259912"/>
              </p:ext>
            </p:extLst>
          </p:nvPr>
        </p:nvGraphicFramePr>
        <p:xfrm>
          <a:off x="691896" y="1787493"/>
          <a:ext cx="10972800" cy="1371600"/>
        </p:xfrm>
        <a:graphic>
          <a:graphicData uri="http://schemas.openxmlformats.org/drawingml/2006/table">
            <a:tbl>
              <a:tblPr firstRow="1" firstCol="1" bandRow="1">
                <a:tableStyleId>{5C22544A-7EE6-4342-B048-85BDC9FD1C3A}</a:tableStyleId>
              </a:tblPr>
              <a:tblGrid>
                <a:gridCol w="2245035">
                  <a:extLst>
                    <a:ext uri="{9D8B030D-6E8A-4147-A177-3AD203B41FA5}">
                      <a16:colId xmlns:a16="http://schemas.microsoft.com/office/drawing/2014/main" val="1225770792"/>
                    </a:ext>
                  </a:extLst>
                </a:gridCol>
                <a:gridCol w="8727765">
                  <a:extLst>
                    <a:ext uri="{9D8B030D-6E8A-4147-A177-3AD203B41FA5}">
                      <a16:colId xmlns:a16="http://schemas.microsoft.com/office/drawing/2014/main" val="925026918"/>
                    </a:ext>
                  </a:extLst>
                </a:gridCol>
              </a:tblGrid>
              <a:tr h="0">
                <a:tc gridSpan="2">
                  <a:txBody>
                    <a:bodyPr/>
                    <a:lstStyle/>
                    <a:p>
                      <a:pPr>
                        <a:spcAft>
                          <a:spcPts val="0"/>
                        </a:spcAft>
                      </a:pPr>
                      <a:r>
                        <a:rPr lang="en-GB" sz="1800" dirty="0" smtClean="0">
                          <a:solidFill>
                            <a:schemeClr val="bg1"/>
                          </a:solidFill>
                          <a:effectLst/>
                          <a:latin typeface="Cambria" panose="02040503050406030204" pitchFamily="18" charset="0"/>
                          <a:ea typeface="MS Mincho" panose="02020609040205080304"/>
                          <a:cs typeface="Times New Roman" panose="02020603050405020304" pitchFamily="18" charset="0"/>
                        </a:rPr>
                        <a:t>1. Introduction and Context</a:t>
                      </a:r>
                      <a:endParaRPr lang="en-GB" sz="1800" dirty="0">
                        <a:solidFill>
                          <a:schemeClr val="bg1"/>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hMerge="1">
                  <a:txBody>
                    <a:bodyPr/>
                    <a:lstStyle/>
                    <a:p>
                      <a:pPr>
                        <a:spcAft>
                          <a:spcPts val="0"/>
                        </a:spcAft>
                      </a:pPr>
                      <a:endParaRPr lang="en-GB" sz="12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2486229192"/>
                  </a:ext>
                </a:extLst>
              </a:tr>
              <a:tr h="0">
                <a:tc>
                  <a:txBody>
                    <a:bodyPr/>
                    <a:lstStyle/>
                    <a:p>
                      <a:pPr>
                        <a:spcAft>
                          <a:spcPts val="0"/>
                        </a:spcAft>
                      </a:pPr>
                      <a:r>
                        <a:rPr lang="en-GB" sz="1800" dirty="0">
                          <a:effectLst/>
                        </a:rPr>
                        <a:t>14:00 – 14:10</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a:spcAft>
                          <a:spcPts val="0"/>
                        </a:spcAft>
                      </a:pPr>
                      <a:r>
                        <a:rPr lang="en-GB" sz="1800">
                          <a:effectLst/>
                        </a:rPr>
                        <a:t>Welcome (Jörg Schulz)</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4232350699"/>
                  </a:ext>
                </a:extLst>
              </a:tr>
              <a:tr h="0">
                <a:tc>
                  <a:txBody>
                    <a:bodyPr/>
                    <a:lstStyle/>
                    <a:p>
                      <a:pPr>
                        <a:spcAft>
                          <a:spcPts val="0"/>
                        </a:spcAft>
                      </a:pPr>
                      <a:r>
                        <a:rPr lang="en-GB" sz="1800" dirty="0">
                          <a:effectLst/>
                        </a:rPr>
                        <a:t>14:10 – 14:20</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a:spcAft>
                          <a:spcPts val="0"/>
                        </a:spcAft>
                      </a:pPr>
                      <a:r>
                        <a:rPr lang="en-GB" sz="1800" dirty="0">
                          <a:effectLst/>
                        </a:rPr>
                        <a:t>Round table introduction (All)</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2347236061"/>
                  </a:ext>
                </a:extLst>
              </a:tr>
              <a:tr h="0">
                <a:tc>
                  <a:txBody>
                    <a:bodyPr/>
                    <a:lstStyle/>
                    <a:p>
                      <a:pPr>
                        <a:spcAft>
                          <a:spcPts val="0"/>
                        </a:spcAft>
                      </a:pPr>
                      <a:r>
                        <a:rPr lang="en-GB" sz="1800">
                          <a:effectLst/>
                        </a:rPr>
                        <a:t>14:20 – 14:30</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a:spcAft>
                          <a:spcPts val="0"/>
                        </a:spcAft>
                      </a:pPr>
                      <a:r>
                        <a:rPr lang="en-GB" sz="1800" dirty="0">
                          <a:effectLst/>
                        </a:rPr>
                        <a:t>Acceptance of Agenda (Jörg Schulz)</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3217424056"/>
                  </a:ext>
                </a:extLst>
              </a:tr>
              <a:tr h="0">
                <a:tc>
                  <a:txBody>
                    <a:bodyPr/>
                    <a:lstStyle/>
                    <a:p>
                      <a:pPr>
                        <a:spcAft>
                          <a:spcPts val="0"/>
                        </a:spcAft>
                      </a:pPr>
                      <a:r>
                        <a:rPr lang="en-GB" sz="1800">
                          <a:effectLst/>
                        </a:rPr>
                        <a:t>14:30 – 15:00</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a:spcAft>
                          <a:spcPts val="0"/>
                        </a:spcAft>
                      </a:pPr>
                      <a:r>
                        <a:rPr lang="en-GB" sz="1800" dirty="0">
                          <a:effectLst/>
                        </a:rPr>
                        <a:t>Status of Working Group (Jörg Schulz)</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12991230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08006353"/>
              </p:ext>
            </p:extLst>
          </p:nvPr>
        </p:nvGraphicFramePr>
        <p:xfrm>
          <a:off x="691896" y="3471887"/>
          <a:ext cx="10972800" cy="548640"/>
        </p:xfrm>
        <a:graphic>
          <a:graphicData uri="http://schemas.openxmlformats.org/drawingml/2006/table">
            <a:tbl>
              <a:tblPr firstRow="1" firstCol="1" bandRow="1">
                <a:tableStyleId>{5C22544A-7EE6-4342-B048-85BDC9FD1C3A}</a:tableStyleId>
              </a:tblPr>
              <a:tblGrid>
                <a:gridCol w="2252472">
                  <a:extLst>
                    <a:ext uri="{9D8B030D-6E8A-4147-A177-3AD203B41FA5}">
                      <a16:colId xmlns:a16="http://schemas.microsoft.com/office/drawing/2014/main" val="3813013762"/>
                    </a:ext>
                  </a:extLst>
                </a:gridCol>
                <a:gridCol w="8720328">
                  <a:extLst>
                    <a:ext uri="{9D8B030D-6E8A-4147-A177-3AD203B41FA5}">
                      <a16:colId xmlns:a16="http://schemas.microsoft.com/office/drawing/2014/main" val="3844861032"/>
                    </a:ext>
                  </a:extLst>
                </a:gridCol>
              </a:tblGrid>
              <a:tr h="0">
                <a:tc gridSpan="2">
                  <a:txBody>
                    <a:bodyPr/>
                    <a:lstStyle/>
                    <a:p>
                      <a:pPr>
                        <a:spcAft>
                          <a:spcPts val="0"/>
                        </a:spcAft>
                      </a:pPr>
                      <a:r>
                        <a:rPr lang="en-GB" sz="1800" dirty="0" smtClean="0">
                          <a:solidFill>
                            <a:schemeClr val="bg1"/>
                          </a:solidFill>
                          <a:effectLst/>
                          <a:latin typeface="Cambria" panose="02040503050406030204" pitchFamily="18" charset="0"/>
                          <a:ea typeface="MS Mincho" panose="02020609040205080304"/>
                          <a:cs typeface="Times New Roman" panose="02020603050405020304" pitchFamily="18" charset="0"/>
                        </a:rPr>
                        <a:t>2. Nomination of New Vice Chair</a:t>
                      </a:r>
                      <a:endParaRPr lang="en-GB" sz="1800" dirty="0">
                        <a:solidFill>
                          <a:schemeClr val="bg1"/>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hMerge="1">
                  <a:txBody>
                    <a:bodyPr/>
                    <a:lstStyle/>
                    <a:p>
                      <a:pPr>
                        <a:spcAft>
                          <a:spcPts val="0"/>
                        </a:spcAft>
                      </a:pPr>
                      <a:endParaRPr lang="en-GB" sz="12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186720181"/>
                  </a:ext>
                </a:extLst>
              </a:tr>
              <a:tr h="0">
                <a:tc>
                  <a:txBody>
                    <a:bodyPr/>
                    <a:lstStyle/>
                    <a:p>
                      <a:pPr>
                        <a:spcAft>
                          <a:spcPts val="0"/>
                        </a:spcAft>
                      </a:pPr>
                      <a:r>
                        <a:rPr lang="en-GB" sz="1800" dirty="0">
                          <a:effectLst/>
                        </a:rPr>
                        <a:t>15:00 – 15:15</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a:txBody>
                    <a:bodyPr/>
                    <a:lstStyle/>
                    <a:p>
                      <a:pPr>
                        <a:spcAft>
                          <a:spcPts val="0"/>
                        </a:spcAft>
                      </a:pPr>
                      <a:r>
                        <a:rPr lang="en-GB" sz="1800" dirty="0">
                          <a:effectLst/>
                        </a:rPr>
                        <a:t>Candidate(s) introduction and decision on recommendation to CEOS and CGMS (Jörg Schulz)</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2424373648"/>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78888889"/>
              </p:ext>
            </p:extLst>
          </p:nvPr>
        </p:nvGraphicFramePr>
        <p:xfrm>
          <a:off x="691896" y="4398105"/>
          <a:ext cx="10972800" cy="1371600"/>
        </p:xfrm>
        <a:graphic>
          <a:graphicData uri="http://schemas.openxmlformats.org/drawingml/2006/table">
            <a:tbl>
              <a:tblPr firstRow="1" firstCol="1" bandRow="1">
                <a:tableStyleId>{5C22544A-7EE6-4342-B048-85BDC9FD1C3A}</a:tableStyleId>
              </a:tblPr>
              <a:tblGrid>
                <a:gridCol w="2242840">
                  <a:extLst>
                    <a:ext uri="{9D8B030D-6E8A-4147-A177-3AD203B41FA5}">
                      <a16:colId xmlns:a16="http://schemas.microsoft.com/office/drawing/2014/main" val="2032906391"/>
                    </a:ext>
                  </a:extLst>
                </a:gridCol>
                <a:gridCol w="8729960">
                  <a:extLst>
                    <a:ext uri="{9D8B030D-6E8A-4147-A177-3AD203B41FA5}">
                      <a16:colId xmlns:a16="http://schemas.microsoft.com/office/drawing/2014/main" val="700624332"/>
                    </a:ext>
                  </a:extLst>
                </a:gridCol>
              </a:tblGrid>
              <a:tr h="182661">
                <a:tc gridSpan="2">
                  <a:txBody>
                    <a:bodyPr/>
                    <a:lstStyle/>
                    <a:p>
                      <a:pPr>
                        <a:spcAft>
                          <a:spcPts val="0"/>
                        </a:spcAft>
                      </a:pPr>
                      <a:r>
                        <a:rPr lang="en-GB" sz="1800" dirty="0" smtClean="0">
                          <a:solidFill>
                            <a:schemeClr val="bg1"/>
                          </a:solidFill>
                          <a:effectLst/>
                          <a:latin typeface="Cambria" panose="02040503050406030204" pitchFamily="18" charset="0"/>
                          <a:ea typeface="MS Mincho" panose="02020609040205080304"/>
                          <a:cs typeface="Times New Roman" panose="02020603050405020304" pitchFamily="18" charset="0"/>
                        </a:rPr>
                        <a:t>3. Data Record Definitions</a:t>
                      </a:r>
                      <a:endParaRPr lang="en-GB" sz="1800" dirty="0">
                        <a:solidFill>
                          <a:schemeClr val="bg1"/>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tc hMerge="1">
                  <a:txBody>
                    <a:bodyPr/>
                    <a:lstStyle/>
                    <a:p>
                      <a:pPr>
                        <a:spcAft>
                          <a:spcPts val="0"/>
                        </a:spcAft>
                      </a:pPr>
                      <a:endParaRPr lang="en-GB" sz="12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extLst>
                  <a:ext uri="{0D108BD9-81ED-4DB2-BD59-A6C34878D82A}">
                    <a16:rowId xmlns:a16="http://schemas.microsoft.com/office/drawing/2014/main" val="1011661679"/>
                  </a:ext>
                </a:extLst>
              </a:tr>
              <a:tr h="182661">
                <a:tc>
                  <a:txBody>
                    <a:bodyPr/>
                    <a:lstStyle/>
                    <a:p>
                      <a:pPr>
                        <a:spcAft>
                          <a:spcPts val="0"/>
                        </a:spcAft>
                      </a:pPr>
                      <a:r>
                        <a:rPr lang="en-GB" sz="1800" dirty="0">
                          <a:effectLst/>
                        </a:rPr>
                        <a:t>15:15 – 15:30</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tc>
                  <a:txBody>
                    <a:bodyPr/>
                    <a:lstStyle/>
                    <a:p>
                      <a:pPr>
                        <a:spcAft>
                          <a:spcPts val="0"/>
                        </a:spcAft>
                      </a:pPr>
                      <a:r>
                        <a:rPr lang="en-GB" sz="1800">
                          <a:effectLst/>
                        </a:rPr>
                        <a:t>Introduction on FCDR, CDR, ICDR (Chris Merchant)</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extLst>
                  <a:ext uri="{0D108BD9-81ED-4DB2-BD59-A6C34878D82A}">
                    <a16:rowId xmlns:a16="http://schemas.microsoft.com/office/drawing/2014/main" val="3120991021"/>
                  </a:ext>
                </a:extLst>
              </a:tr>
              <a:tr h="182661">
                <a:tc>
                  <a:txBody>
                    <a:bodyPr/>
                    <a:lstStyle/>
                    <a:p>
                      <a:pPr>
                        <a:spcAft>
                          <a:spcPts val="0"/>
                        </a:spcAft>
                      </a:pPr>
                      <a:r>
                        <a:rPr lang="en-GB" sz="1800" dirty="0">
                          <a:effectLst/>
                        </a:rPr>
                        <a:t>15:30 – 15:45</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tc>
                  <a:txBody>
                    <a:bodyPr/>
                    <a:lstStyle/>
                    <a:p>
                      <a:pPr>
                        <a:spcAft>
                          <a:spcPts val="0"/>
                        </a:spcAft>
                      </a:pPr>
                      <a:r>
                        <a:rPr lang="en-GB" sz="1800" dirty="0">
                          <a:effectLst/>
                        </a:rPr>
                        <a:t>Importance to produce ICDR  for climate extreme monitoring in operation (Toshiyuki Kurino)</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extLst>
                  <a:ext uri="{0D108BD9-81ED-4DB2-BD59-A6C34878D82A}">
                    <a16:rowId xmlns:a16="http://schemas.microsoft.com/office/drawing/2014/main" val="1045467317"/>
                  </a:ext>
                </a:extLst>
              </a:tr>
              <a:tr h="182661">
                <a:tc>
                  <a:txBody>
                    <a:bodyPr/>
                    <a:lstStyle/>
                    <a:p>
                      <a:pPr>
                        <a:spcAft>
                          <a:spcPts val="0"/>
                        </a:spcAft>
                      </a:pPr>
                      <a:r>
                        <a:rPr lang="en-GB" sz="1800">
                          <a:effectLst/>
                        </a:rPr>
                        <a:t>15:45 – 16:15</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tc>
                  <a:txBody>
                    <a:bodyPr/>
                    <a:lstStyle/>
                    <a:p>
                      <a:pPr>
                        <a:spcAft>
                          <a:spcPts val="0"/>
                        </a:spcAft>
                      </a:pPr>
                      <a:r>
                        <a:rPr lang="en-GB" sz="1800" dirty="0">
                          <a:effectLst/>
                        </a:rPr>
                        <a:t>Discussion and eventual endorsement of proposals</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extLst>
                  <a:ext uri="{0D108BD9-81ED-4DB2-BD59-A6C34878D82A}">
                    <a16:rowId xmlns:a16="http://schemas.microsoft.com/office/drawing/2014/main" val="92451923"/>
                  </a:ext>
                </a:extLst>
              </a:tr>
              <a:tr h="182661">
                <a:tc>
                  <a:txBody>
                    <a:bodyPr/>
                    <a:lstStyle/>
                    <a:p>
                      <a:pPr>
                        <a:spcAft>
                          <a:spcPts val="0"/>
                        </a:spcAft>
                      </a:pPr>
                      <a:r>
                        <a:rPr lang="en-GB" sz="1800">
                          <a:effectLst/>
                        </a:rPr>
                        <a:t>16:15</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tc>
                  <a:txBody>
                    <a:bodyPr/>
                    <a:lstStyle/>
                    <a:p>
                      <a:pPr>
                        <a:spcAft>
                          <a:spcPts val="0"/>
                        </a:spcAft>
                      </a:pPr>
                      <a:r>
                        <a:rPr lang="en-GB" sz="1800" dirty="0">
                          <a:effectLst/>
                        </a:rPr>
                        <a:t>Coffee break and move to Plenary for GCOS Summary</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498" marR="68498" marT="0" marB="0" anchor="ctr"/>
                </a:tc>
                <a:extLst>
                  <a:ext uri="{0D108BD9-81ED-4DB2-BD59-A6C34878D82A}">
                    <a16:rowId xmlns:a16="http://schemas.microsoft.com/office/drawing/2014/main" val="1206022119"/>
                  </a:ext>
                </a:extLst>
              </a:tr>
            </a:tbl>
          </a:graphicData>
        </a:graphic>
      </p:graphicFrame>
    </p:spTree>
    <p:extLst>
      <p:ext uri="{BB962C8B-B14F-4D97-AF65-F5344CB8AC3E}">
        <p14:creationId xmlns:p14="http://schemas.microsoft.com/office/powerpoint/2010/main" val="355695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CEOS 2019-2021 </a:t>
            </a:r>
            <a:r>
              <a:rPr lang="en-GB" b="1" dirty="0" err="1" smtClean="0"/>
              <a:t>Workplan</a:t>
            </a:r>
            <a:endParaRPr lang="en-GB" b="1" dirty="0"/>
          </a:p>
        </p:txBody>
      </p:sp>
      <p:sp>
        <p:nvSpPr>
          <p:cNvPr id="5" name="Rectangle 1"/>
          <p:cNvSpPr>
            <a:spLocks noChangeArrowheads="1"/>
          </p:cNvSpPr>
          <p:nvPr/>
        </p:nvSpPr>
        <p:spPr bwMode="auto">
          <a:xfrm>
            <a:off x="2676118" y="2329276"/>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GB" sz="2400"/>
          </a:p>
        </p:txBody>
      </p:sp>
      <p:graphicFrame>
        <p:nvGraphicFramePr>
          <p:cNvPr id="3" name="Table 2"/>
          <p:cNvGraphicFramePr>
            <a:graphicFrameLocks noGrp="1"/>
          </p:cNvGraphicFramePr>
          <p:nvPr>
            <p:extLst>
              <p:ext uri="{D42A27DB-BD31-4B8C-83A1-F6EECF244321}">
                <p14:modId xmlns:p14="http://schemas.microsoft.com/office/powerpoint/2010/main" val="1486076730"/>
              </p:ext>
            </p:extLst>
          </p:nvPr>
        </p:nvGraphicFramePr>
        <p:xfrm>
          <a:off x="585213" y="1488281"/>
          <a:ext cx="10872218" cy="4555490"/>
        </p:xfrm>
        <a:graphic>
          <a:graphicData uri="http://schemas.openxmlformats.org/drawingml/2006/table">
            <a:tbl>
              <a:tblPr firstRow="1" firstCol="1" lastRow="1" lastCol="1" bandRow="1" bandCol="1">
                <a:tableStyleId>{5C22544A-7EE6-4342-B048-85BDC9FD1C3A}</a:tableStyleId>
              </a:tblPr>
              <a:tblGrid>
                <a:gridCol w="3083288">
                  <a:extLst>
                    <a:ext uri="{9D8B030D-6E8A-4147-A177-3AD203B41FA5}">
                      <a16:colId xmlns:a16="http://schemas.microsoft.com/office/drawing/2014/main" val="2446473253"/>
                    </a:ext>
                  </a:extLst>
                </a:gridCol>
                <a:gridCol w="1318091">
                  <a:extLst>
                    <a:ext uri="{9D8B030D-6E8A-4147-A177-3AD203B41FA5}">
                      <a16:colId xmlns:a16="http://schemas.microsoft.com/office/drawing/2014/main" val="2636857453"/>
                    </a:ext>
                  </a:extLst>
                </a:gridCol>
                <a:gridCol w="4904227">
                  <a:extLst>
                    <a:ext uri="{9D8B030D-6E8A-4147-A177-3AD203B41FA5}">
                      <a16:colId xmlns:a16="http://schemas.microsoft.com/office/drawing/2014/main" val="2478642643"/>
                    </a:ext>
                  </a:extLst>
                </a:gridCol>
                <a:gridCol w="1566612">
                  <a:extLst>
                    <a:ext uri="{9D8B030D-6E8A-4147-A177-3AD203B41FA5}">
                      <a16:colId xmlns:a16="http://schemas.microsoft.com/office/drawing/2014/main" val="336154792"/>
                    </a:ext>
                  </a:extLst>
                </a:gridCol>
              </a:tblGrid>
              <a:tr h="272717">
                <a:tc gridSpan="4">
                  <a:txBody>
                    <a:bodyPr/>
                    <a:lstStyle/>
                    <a:p>
                      <a:pPr marL="453390" algn="just">
                        <a:lnSpc>
                          <a:spcPct val="100000"/>
                        </a:lnSpc>
                        <a:spcBef>
                          <a:spcPts val="0"/>
                        </a:spcBef>
                        <a:spcAft>
                          <a:spcPts val="0"/>
                        </a:spcAft>
                      </a:pPr>
                      <a:r>
                        <a:rPr lang="en-US" sz="1800" b="0" spc="0" baseline="0" dirty="0">
                          <a:effectLst/>
                          <a:latin typeface="Calibri" panose="020F0502020204030204" pitchFamily="34" charset="0"/>
                        </a:rPr>
                        <a:t>Climate Monitoring, Research, and Services Objectives/Deliverables: 2019-2021</a:t>
                      </a:r>
                      <a:endParaRPr lang="en-GB" sz="18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tx2"/>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6479185"/>
                  </a:ext>
                </a:extLst>
              </a:tr>
              <a:tr h="1238234">
                <a:tc>
                  <a:txBody>
                    <a:bodyPr/>
                    <a:lstStyle/>
                    <a:p>
                      <a:pPr marL="259715" algn="just">
                        <a:lnSpc>
                          <a:spcPct val="100000"/>
                        </a:lnSpc>
                        <a:spcBef>
                          <a:spcPts val="0"/>
                        </a:spcBef>
                        <a:spcAft>
                          <a:spcPts val="0"/>
                        </a:spcAft>
                      </a:pPr>
                      <a:r>
                        <a:rPr lang="en-US" sz="1800" b="0" spc="0" baseline="0" dirty="0">
                          <a:effectLst/>
                          <a:latin typeface="Calibri" panose="020F0502020204030204" pitchFamily="34" charset="0"/>
                        </a:rPr>
                        <a:t>Objective/Deliverable</a:t>
                      </a:r>
                      <a:endParaRPr lang="en-GB" sz="18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solidFill>
                  </a:tcPr>
                </a:tc>
                <a:tc>
                  <a:txBody>
                    <a:bodyPr/>
                    <a:lstStyle/>
                    <a:p>
                      <a:pPr marL="104140" marR="94615" algn="just">
                        <a:lnSpc>
                          <a:spcPct val="100000"/>
                        </a:lnSpc>
                        <a:spcBef>
                          <a:spcPts val="0"/>
                        </a:spcBef>
                        <a:spcAft>
                          <a:spcPts val="0"/>
                        </a:spcAft>
                      </a:pPr>
                      <a:r>
                        <a:rPr lang="en-US" sz="1800" b="0" spc="0" baseline="0" dirty="0">
                          <a:solidFill>
                            <a:schemeClr val="bg1"/>
                          </a:solidFill>
                          <a:effectLst/>
                          <a:latin typeface="Calibri" panose="020F0502020204030204" pitchFamily="34" charset="0"/>
                        </a:rPr>
                        <a:t>Projected</a:t>
                      </a:r>
                      <a:endParaRPr lang="en-GB" sz="1800" b="0" spc="0" baseline="0" dirty="0">
                        <a:solidFill>
                          <a:schemeClr val="bg1"/>
                        </a:solidFill>
                        <a:effectLst/>
                        <a:latin typeface="Calibri" panose="020F0502020204030204" pitchFamily="34" charset="0"/>
                      </a:endParaRPr>
                    </a:p>
                    <a:p>
                      <a:pPr marL="59055" marR="48895" algn="just">
                        <a:lnSpc>
                          <a:spcPct val="100000"/>
                        </a:lnSpc>
                        <a:spcBef>
                          <a:spcPts val="0"/>
                        </a:spcBef>
                        <a:spcAft>
                          <a:spcPts val="0"/>
                        </a:spcAft>
                      </a:pPr>
                      <a:r>
                        <a:rPr lang="en-US" sz="1800" b="0" spc="0" baseline="0" dirty="0">
                          <a:solidFill>
                            <a:schemeClr val="bg1"/>
                          </a:solidFill>
                          <a:effectLst/>
                          <a:latin typeface="Calibri" panose="020F0502020204030204" pitchFamily="34" charset="0"/>
                        </a:rPr>
                        <a:t>Completion</a:t>
                      </a:r>
                      <a:endParaRPr lang="en-GB" sz="1800" b="0" spc="0" baseline="0" dirty="0">
                        <a:solidFill>
                          <a:schemeClr val="bg1"/>
                        </a:solidFill>
                        <a:effectLst/>
                        <a:latin typeface="Calibri" panose="020F0502020204030204" pitchFamily="34" charset="0"/>
                      </a:endParaRPr>
                    </a:p>
                    <a:p>
                      <a:pPr marL="222250" marR="210820" algn="just">
                        <a:lnSpc>
                          <a:spcPct val="100000"/>
                        </a:lnSpc>
                        <a:spcBef>
                          <a:spcPts val="0"/>
                        </a:spcBef>
                        <a:spcAft>
                          <a:spcPts val="0"/>
                        </a:spcAft>
                      </a:pPr>
                      <a:r>
                        <a:rPr lang="en-US" sz="1800" b="0" spc="0" baseline="0" dirty="0">
                          <a:solidFill>
                            <a:schemeClr val="bg1"/>
                          </a:solidFill>
                          <a:effectLst/>
                          <a:latin typeface="Calibri" panose="020F0502020204030204" pitchFamily="34" charset="0"/>
                        </a:rPr>
                        <a:t>Date</a:t>
                      </a:r>
                      <a:endParaRPr lang="en-GB" sz="1800" b="0" spc="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solidFill>
                  </a:tcPr>
                </a:tc>
                <a:tc>
                  <a:txBody>
                    <a:bodyPr/>
                    <a:lstStyle/>
                    <a:p>
                      <a:pPr marL="692785" algn="just">
                        <a:lnSpc>
                          <a:spcPct val="100000"/>
                        </a:lnSpc>
                        <a:spcBef>
                          <a:spcPts val="0"/>
                        </a:spcBef>
                        <a:spcAft>
                          <a:spcPts val="0"/>
                        </a:spcAft>
                      </a:pPr>
                      <a:r>
                        <a:rPr lang="en-US" sz="1800" b="0" spc="0" baseline="0" dirty="0">
                          <a:solidFill>
                            <a:schemeClr val="bg1"/>
                          </a:solidFill>
                          <a:effectLst/>
                          <a:latin typeface="Calibri" panose="020F0502020204030204" pitchFamily="34" charset="0"/>
                        </a:rPr>
                        <a:t>Background Information</a:t>
                      </a:r>
                      <a:endParaRPr lang="en-GB" sz="1800" b="0" spc="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solidFill>
                  </a:tcPr>
                </a:tc>
                <a:tc>
                  <a:txBody>
                    <a:bodyPr/>
                    <a:lstStyle/>
                    <a:p>
                      <a:pPr marL="99695" algn="just">
                        <a:lnSpc>
                          <a:spcPct val="100000"/>
                        </a:lnSpc>
                        <a:spcBef>
                          <a:spcPts val="0"/>
                        </a:spcBef>
                        <a:spcAft>
                          <a:spcPts val="0"/>
                        </a:spcAft>
                      </a:pPr>
                      <a:r>
                        <a:rPr lang="en-US" sz="1800" b="0" spc="0" baseline="0" dirty="0">
                          <a:effectLst/>
                          <a:latin typeface="Calibri" panose="020F0502020204030204" pitchFamily="34" charset="0"/>
                        </a:rPr>
                        <a:t>Responsible</a:t>
                      </a:r>
                      <a:endParaRPr lang="en-GB" sz="1800" b="0" spc="0" baseline="0" dirty="0">
                        <a:effectLst/>
                        <a:latin typeface="Calibri" panose="020F0502020204030204" pitchFamily="34" charset="0"/>
                      </a:endParaRPr>
                    </a:p>
                    <a:p>
                      <a:pPr marL="110490" algn="just">
                        <a:lnSpc>
                          <a:spcPct val="100000"/>
                        </a:lnSpc>
                        <a:spcBef>
                          <a:spcPts val="0"/>
                        </a:spcBef>
                        <a:spcAft>
                          <a:spcPts val="0"/>
                        </a:spcAft>
                      </a:pPr>
                      <a:r>
                        <a:rPr lang="en-US" sz="1800" b="0" spc="0" baseline="0" dirty="0">
                          <a:effectLst/>
                          <a:latin typeface="Calibri" panose="020F0502020204030204" pitchFamily="34" charset="0"/>
                        </a:rPr>
                        <a:t>CEOS Entity</a:t>
                      </a:r>
                      <a:endParaRPr lang="en-GB" sz="18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tx2"/>
                    </a:solidFill>
                  </a:tcPr>
                </a:tc>
                <a:extLst>
                  <a:ext uri="{0D108BD9-81ED-4DB2-BD59-A6C34878D82A}">
                    <a16:rowId xmlns:a16="http://schemas.microsoft.com/office/drawing/2014/main" val="3264163612"/>
                  </a:ext>
                </a:extLst>
              </a:tr>
              <a:tr h="913400">
                <a:tc gridSpan="4">
                  <a:txBody>
                    <a:bodyPr/>
                    <a:lstStyle/>
                    <a:p>
                      <a:pPr marL="64770" algn="just">
                        <a:lnSpc>
                          <a:spcPct val="100000"/>
                        </a:lnSpc>
                        <a:spcBef>
                          <a:spcPts val="0"/>
                        </a:spcBef>
                        <a:spcAft>
                          <a:spcPts val="0"/>
                        </a:spcAft>
                      </a:pPr>
                      <a:r>
                        <a:rPr lang="en-US" sz="1800" b="0" spc="0" baseline="0" dirty="0">
                          <a:effectLst/>
                          <a:latin typeface="Calibri" panose="020F0502020204030204" pitchFamily="34" charset="0"/>
                        </a:rPr>
                        <a:t>Information dissemination and communication</a:t>
                      </a:r>
                      <a:endParaRPr lang="en-GB" sz="1800" b="0" spc="0" baseline="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80460232"/>
                  </a:ext>
                </a:extLst>
              </a:tr>
              <a:tr h="2129536">
                <a:tc>
                  <a:txBody>
                    <a:bodyPr/>
                    <a:lstStyle/>
                    <a:p>
                      <a:pPr marL="64770" algn="just">
                        <a:lnSpc>
                          <a:spcPct val="100000"/>
                        </a:lnSpc>
                        <a:spcBef>
                          <a:spcPts val="0"/>
                        </a:spcBef>
                        <a:spcAft>
                          <a:spcPts val="0"/>
                        </a:spcAft>
                      </a:pPr>
                      <a:r>
                        <a:rPr lang="en-US" sz="1800" b="0" spc="0" baseline="0" dirty="0">
                          <a:solidFill>
                            <a:schemeClr val="tx1"/>
                          </a:solidFill>
                          <a:effectLst/>
                          <a:latin typeface="Calibri" panose="020F0502020204030204" pitchFamily="34" charset="0"/>
                        </a:rPr>
                        <a:t>CMRS-13: Development and</a:t>
                      </a:r>
                      <a:endParaRPr lang="en-GB" sz="1800" b="0" spc="0" baseline="0" dirty="0">
                        <a:solidFill>
                          <a:schemeClr val="tx1"/>
                        </a:solidFill>
                        <a:effectLst/>
                        <a:latin typeface="Calibri" panose="020F0502020204030204" pitchFamily="34" charset="0"/>
                      </a:endParaRPr>
                    </a:p>
                    <a:p>
                      <a:pPr marL="64770" algn="just">
                        <a:lnSpc>
                          <a:spcPct val="100000"/>
                        </a:lnSpc>
                        <a:spcBef>
                          <a:spcPts val="0"/>
                        </a:spcBef>
                        <a:spcAft>
                          <a:spcPts val="0"/>
                        </a:spcAft>
                      </a:pPr>
                      <a:r>
                        <a:rPr lang="en-US" sz="1800" b="0" spc="0" baseline="0" dirty="0">
                          <a:solidFill>
                            <a:schemeClr val="tx1"/>
                          </a:solidFill>
                          <a:effectLst/>
                          <a:latin typeface="Calibri" panose="020F0502020204030204" pitchFamily="34" charset="0"/>
                        </a:rPr>
                        <a:t>Promotion of Case Studies</a:t>
                      </a:r>
                      <a:endParaRPr lang="en-GB" sz="1800" b="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770" algn="just">
                        <a:lnSpc>
                          <a:spcPct val="100000"/>
                        </a:lnSpc>
                        <a:spcBef>
                          <a:spcPts val="0"/>
                        </a:spcBef>
                        <a:spcAft>
                          <a:spcPts val="0"/>
                        </a:spcAft>
                      </a:pPr>
                      <a:r>
                        <a:rPr lang="en-US" sz="1800" b="0" spc="0" baseline="0" dirty="0">
                          <a:solidFill>
                            <a:schemeClr val="tx1"/>
                          </a:solidFill>
                          <a:effectLst/>
                          <a:latin typeface="Calibri" panose="020F0502020204030204" pitchFamily="34" charset="0"/>
                        </a:rPr>
                        <a:t>Q3 2019</a:t>
                      </a:r>
                      <a:endParaRPr lang="en-GB" sz="1800" b="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4770" marR="43180" algn="just">
                        <a:lnSpc>
                          <a:spcPct val="100000"/>
                        </a:lnSpc>
                        <a:spcBef>
                          <a:spcPts val="0"/>
                        </a:spcBef>
                        <a:spcAft>
                          <a:spcPts val="0"/>
                        </a:spcAft>
                      </a:pPr>
                      <a:r>
                        <a:rPr lang="en-US" sz="1800" b="0" spc="0" baseline="0" dirty="0">
                          <a:solidFill>
                            <a:schemeClr val="tx1"/>
                          </a:solidFill>
                          <a:effectLst/>
                          <a:latin typeface="Calibri" panose="020F0502020204030204" pitchFamily="34" charset="0"/>
                        </a:rPr>
                        <a:t>Previous work, supervised by the EC JRC and WMO, has already produced WMO 1192 Case Studies for Establishing an Architecture for Climate Monitoring from Space. </a:t>
                      </a:r>
                      <a:r>
                        <a:rPr lang="en-US" sz="1800" b="0" spc="0" baseline="0" dirty="0" err="1">
                          <a:solidFill>
                            <a:schemeClr val="tx1"/>
                          </a:solidFill>
                          <a:effectLst/>
                          <a:latin typeface="Calibri" panose="020F0502020204030204" pitchFamily="34" charset="0"/>
                        </a:rPr>
                        <a:t>WGClimate</a:t>
                      </a:r>
                      <a:r>
                        <a:rPr lang="en-US" sz="1800" b="0" spc="0" baseline="0" dirty="0">
                          <a:solidFill>
                            <a:schemeClr val="tx1"/>
                          </a:solidFill>
                          <a:effectLst/>
                          <a:latin typeface="Calibri" panose="020F0502020204030204" pitchFamily="34" charset="0"/>
                        </a:rPr>
                        <a:t> #10 will discuss how additional case studies may be realized. The results and potentially an updated plan for case studies is targeted for 2019.</a:t>
                      </a:r>
                      <a:endParaRPr lang="en-GB" sz="1800" b="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3500" algn="just">
                        <a:lnSpc>
                          <a:spcPct val="100000"/>
                        </a:lnSpc>
                        <a:spcBef>
                          <a:spcPts val="0"/>
                        </a:spcBef>
                        <a:spcAft>
                          <a:spcPts val="0"/>
                        </a:spcAft>
                      </a:pPr>
                      <a:r>
                        <a:rPr lang="en-US" sz="1800" b="0" spc="0" baseline="0" dirty="0" err="1">
                          <a:solidFill>
                            <a:schemeClr val="tx1"/>
                          </a:solidFill>
                          <a:effectLst/>
                          <a:latin typeface="Calibri" panose="020F0502020204030204" pitchFamily="34" charset="0"/>
                        </a:rPr>
                        <a:t>WGClimate</a:t>
                      </a:r>
                      <a:endParaRPr lang="en-GB" sz="1800" b="0" spc="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4507987"/>
                  </a:ext>
                </a:extLst>
              </a:tr>
            </a:tbl>
          </a:graphicData>
        </a:graphic>
      </p:graphicFrame>
    </p:spTree>
    <p:extLst>
      <p:ext uri="{BB962C8B-B14F-4D97-AF65-F5344CB8AC3E}">
        <p14:creationId xmlns:p14="http://schemas.microsoft.com/office/powerpoint/2010/main" val="2715961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t>CEOS 2019 – 2021 </a:t>
            </a:r>
            <a:r>
              <a:rPr lang="en-GB" b="1" dirty="0" err="1" smtClean="0"/>
              <a:t>Workplan</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925603318"/>
              </p:ext>
            </p:extLst>
          </p:nvPr>
        </p:nvGraphicFramePr>
        <p:xfrm>
          <a:off x="545592" y="1507839"/>
          <a:ext cx="11100815" cy="4664869"/>
        </p:xfrm>
        <a:graphic>
          <a:graphicData uri="http://schemas.openxmlformats.org/drawingml/2006/table">
            <a:tbl>
              <a:tblPr firstRow="1" firstCol="1" lastRow="1" lastCol="1" bandRow="1" bandCol="1">
                <a:tableStyleId>{69012ECD-51FC-41F1-AA8D-1B2483CD663E}</a:tableStyleId>
              </a:tblPr>
              <a:tblGrid>
                <a:gridCol w="3148116">
                  <a:extLst>
                    <a:ext uri="{9D8B030D-6E8A-4147-A177-3AD203B41FA5}">
                      <a16:colId xmlns:a16="http://schemas.microsoft.com/office/drawing/2014/main" val="3223509850"/>
                    </a:ext>
                  </a:extLst>
                </a:gridCol>
                <a:gridCol w="1345805">
                  <a:extLst>
                    <a:ext uri="{9D8B030D-6E8A-4147-A177-3AD203B41FA5}">
                      <a16:colId xmlns:a16="http://schemas.microsoft.com/office/drawing/2014/main" val="1047986769"/>
                    </a:ext>
                  </a:extLst>
                </a:gridCol>
                <a:gridCol w="5007343">
                  <a:extLst>
                    <a:ext uri="{9D8B030D-6E8A-4147-A177-3AD203B41FA5}">
                      <a16:colId xmlns:a16="http://schemas.microsoft.com/office/drawing/2014/main" val="915978290"/>
                    </a:ext>
                  </a:extLst>
                </a:gridCol>
                <a:gridCol w="1599551">
                  <a:extLst>
                    <a:ext uri="{9D8B030D-6E8A-4147-A177-3AD203B41FA5}">
                      <a16:colId xmlns:a16="http://schemas.microsoft.com/office/drawing/2014/main" val="1304775111"/>
                    </a:ext>
                  </a:extLst>
                </a:gridCol>
              </a:tblGrid>
              <a:tr h="403257">
                <a:tc gridSpan="4">
                  <a:txBody>
                    <a:bodyPr/>
                    <a:lstStyle/>
                    <a:p>
                      <a:pPr marL="64770" algn="l">
                        <a:lnSpc>
                          <a:spcPts val="1210"/>
                        </a:lnSpc>
                        <a:spcAft>
                          <a:spcPts val="0"/>
                        </a:spcAft>
                      </a:pPr>
                      <a:r>
                        <a:rPr lang="en-US" sz="1600" b="0" spc="-5" dirty="0">
                          <a:effectLst/>
                        </a:rPr>
                        <a:t>Annual d</a:t>
                      </a:r>
                      <a:r>
                        <a:rPr lang="en-US" sz="1600" b="0" dirty="0">
                          <a:effectLst/>
                        </a:rPr>
                        <a:t>e</a:t>
                      </a:r>
                      <a:r>
                        <a:rPr lang="en-US" sz="1600" b="0" spc="-5" dirty="0">
                          <a:effectLst/>
                        </a:rPr>
                        <a:t>l</a:t>
                      </a:r>
                      <a:r>
                        <a:rPr lang="en-US" sz="1600" b="0" spc="5" dirty="0">
                          <a:effectLst/>
                        </a:rPr>
                        <a:t>i</a:t>
                      </a:r>
                      <a:r>
                        <a:rPr lang="en-US" sz="1600" b="0" spc="-5" dirty="0">
                          <a:effectLst/>
                        </a:rPr>
                        <a:t>v</a:t>
                      </a:r>
                      <a:r>
                        <a:rPr lang="en-US" sz="1600" b="0" dirty="0">
                          <a:effectLst/>
                        </a:rPr>
                        <a:t>e</a:t>
                      </a:r>
                      <a:r>
                        <a:rPr lang="en-US" sz="1600" b="0" spc="5" dirty="0">
                          <a:effectLst/>
                        </a:rPr>
                        <a:t>r</a:t>
                      </a:r>
                      <a:r>
                        <a:rPr lang="en-US" sz="1600" b="0" dirty="0">
                          <a:effectLst/>
                        </a:rPr>
                        <a:t>y</a:t>
                      </a:r>
                      <a:r>
                        <a:rPr lang="en-US" sz="1600" b="0" spc="-40" dirty="0">
                          <a:effectLst/>
                        </a:rPr>
                        <a:t> </a:t>
                      </a:r>
                      <a:r>
                        <a:rPr lang="en-US" sz="1600" b="0" spc="5" dirty="0">
                          <a:effectLst/>
                        </a:rPr>
                        <a:t>o</a:t>
                      </a:r>
                      <a:r>
                        <a:rPr lang="en-US" sz="1600" b="0" dirty="0">
                          <a:effectLst/>
                        </a:rPr>
                        <a:t>f</a:t>
                      </a:r>
                      <a:r>
                        <a:rPr lang="en-US" sz="1600" b="0" spc="-10" dirty="0">
                          <a:effectLst/>
                        </a:rPr>
                        <a:t> </a:t>
                      </a:r>
                      <a:r>
                        <a:rPr lang="en-US" sz="1600" b="0" dirty="0">
                          <a:effectLst/>
                        </a:rPr>
                        <a:t>t</a:t>
                      </a:r>
                      <a:r>
                        <a:rPr lang="en-US" sz="1600" b="0" spc="10" dirty="0">
                          <a:effectLst/>
                        </a:rPr>
                        <a:t>h</a:t>
                      </a:r>
                      <a:r>
                        <a:rPr lang="en-US" sz="1600" b="0" dirty="0">
                          <a:effectLst/>
                        </a:rPr>
                        <a:t>e</a:t>
                      </a:r>
                      <a:r>
                        <a:rPr lang="en-US" sz="1600" b="0" spc="-15" dirty="0">
                          <a:effectLst/>
                        </a:rPr>
                        <a:t> </a:t>
                      </a:r>
                      <a:r>
                        <a:rPr lang="en-US" sz="1600" b="0" spc="-5" dirty="0">
                          <a:effectLst/>
                        </a:rPr>
                        <a:t>E</a:t>
                      </a:r>
                      <a:r>
                        <a:rPr lang="en-US" sz="1600" b="0" dirty="0">
                          <a:effectLst/>
                        </a:rPr>
                        <a:t>sse</a:t>
                      </a:r>
                      <a:r>
                        <a:rPr lang="en-US" sz="1600" b="0" spc="5" dirty="0">
                          <a:effectLst/>
                        </a:rPr>
                        <a:t>n</a:t>
                      </a:r>
                      <a:r>
                        <a:rPr lang="en-US" sz="1600" b="0" dirty="0">
                          <a:effectLst/>
                        </a:rPr>
                        <a:t>tial</a:t>
                      </a:r>
                      <a:r>
                        <a:rPr lang="en-US" sz="1600" b="0" spc="-40" dirty="0">
                          <a:effectLst/>
                        </a:rPr>
                        <a:t> </a:t>
                      </a:r>
                      <a:r>
                        <a:rPr lang="en-US" sz="1600" b="0" spc="15" dirty="0">
                          <a:effectLst/>
                        </a:rPr>
                        <a:t>C</a:t>
                      </a:r>
                      <a:r>
                        <a:rPr lang="en-US" sz="1600" b="0" spc="-5" dirty="0">
                          <a:effectLst/>
                        </a:rPr>
                        <a:t>li</a:t>
                      </a:r>
                      <a:r>
                        <a:rPr lang="en-US" sz="1600" b="0" spc="5" dirty="0">
                          <a:effectLst/>
                        </a:rPr>
                        <a:t>m</a:t>
                      </a:r>
                      <a:r>
                        <a:rPr lang="en-US" sz="1600" b="0" dirty="0">
                          <a:effectLst/>
                        </a:rPr>
                        <a:t>ate</a:t>
                      </a:r>
                      <a:r>
                        <a:rPr lang="en-US" sz="1600" b="0" spc="-25" dirty="0">
                          <a:effectLst/>
                        </a:rPr>
                        <a:t> </a:t>
                      </a:r>
                      <a:r>
                        <a:rPr lang="en-US" sz="1600" b="0" dirty="0">
                          <a:effectLst/>
                        </a:rPr>
                        <a:t>Va</a:t>
                      </a:r>
                      <a:r>
                        <a:rPr lang="en-US" sz="1600" b="0" spc="10" dirty="0">
                          <a:effectLst/>
                        </a:rPr>
                        <a:t>r</a:t>
                      </a:r>
                      <a:r>
                        <a:rPr lang="en-US" sz="1600" b="0" spc="5" dirty="0">
                          <a:effectLst/>
                        </a:rPr>
                        <a:t>i</a:t>
                      </a:r>
                      <a:r>
                        <a:rPr lang="en-US" sz="1600" b="0" dirty="0">
                          <a:effectLst/>
                        </a:rPr>
                        <a:t>a</a:t>
                      </a:r>
                      <a:r>
                        <a:rPr lang="en-US" sz="1600" b="0" spc="5" dirty="0">
                          <a:effectLst/>
                        </a:rPr>
                        <a:t>b</a:t>
                      </a:r>
                      <a:r>
                        <a:rPr lang="en-US" sz="1600" b="0" spc="-5" dirty="0">
                          <a:effectLst/>
                        </a:rPr>
                        <a:t>l</a:t>
                      </a:r>
                      <a:r>
                        <a:rPr lang="en-US" sz="1600" b="0" dirty="0">
                          <a:effectLst/>
                        </a:rPr>
                        <a:t>e</a:t>
                      </a:r>
                      <a:r>
                        <a:rPr lang="en-US" sz="1600" b="0" spc="-35" dirty="0">
                          <a:effectLst/>
                        </a:rPr>
                        <a:t> </a:t>
                      </a:r>
                      <a:r>
                        <a:rPr lang="en-US" sz="1600" b="0" dirty="0">
                          <a:effectLst/>
                        </a:rPr>
                        <a:t>i</a:t>
                      </a:r>
                      <a:r>
                        <a:rPr lang="en-US" sz="1600" b="0" spc="5" dirty="0">
                          <a:effectLst/>
                        </a:rPr>
                        <a:t>n</a:t>
                      </a:r>
                      <a:r>
                        <a:rPr lang="en-US" sz="1600" b="0" spc="-5" dirty="0">
                          <a:effectLst/>
                        </a:rPr>
                        <a:t>v</a:t>
                      </a:r>
                      <a:r>
                        <a:rPr lang="en-US" sz="1600" b="0" dirty="0">
                          <a:effectLst/>
                        </a:rPr>
                        <a:t>e</a:t>
                      </a:r>
                      <a:r>
                        <a:rPr lang="en-US" sz="1600" b="0" spc="5" dirty="0">
                          <a:effectLst/>
                        </a:rPr>
                        <a:t>n</a:t>
                      </a:r>
                      <a:r>
                        <a:rPr lang="en-US" sz="1600" b="0" dirty="0">
                          <a:effectLst/>
                        </a:rPr>
                        <a:t>t</a:t>
                      </a:r>
                      <a:r>
                        <a:rPr lang="en-US" sz="1600" b="0" spc="5" dirty="0">
                          <a:effectLst/>
                        </a:rPr>
                        <a:t>or</a:t>
                      </a:r>
                      <a:r>
                        <a:rPr lang="en-US" sz="1600" b="0" dirty="0">
                          <a:effectLst/>
                        </a:rPr>
                        <a:t>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18637858"/>
                  </a:ext>
                </a:extLst>
              </a:tr>
              <a:tr h="1091565">
                <a:tc>
                  <a:txBody>
                    <a:bodyPr/>
                    <a:lstStyle/>
                    <a:p>
                      <a:pPr marL="64770" algn="l">
                        <a:lnSpc>
                          <a:spcPts val="1210"/>
                        </a:lnSpc>
                        <a:spcAft>
                          <a:spcPts val="0"/>
                        </a:spcAft>
                      </a:pPr>
                      <a:r>
                        <a:rPr lang="en-US" sz="1600" b="0" dirty="0">
                          <a:effectLst/>
                        </a:rPr>
                        <a:t>C</a:t>
                      </a:r>
                      <a:r>
                        <a:rPr lang="en-US" sz="1600" b="0" spc="5" dirty="0">
                          <a:effectLst/>
                        </a:rPr>
                        <a:t>M</a:t>
                      </a:r>
                      <a:r>
                        <a:rPr lang="en-US" sz="1600" b="0" dirty="0">
                          <a:effectLst/>
                        </a:rPr>
                        <a:t>RS</a:t>
                      </a:r>
                      <a:r>
                        <a:rPr lang="en-US" sz="1600" b="0" spc="-5" dirty="0">
                          <a:effectLst/>
                        </a:rPr>
                        <a:t>-</a:t>
                      </a:r>
                      <a:r>
                        <a:rPr lang="en-US" sz="1600" b="0" dirty="0">
                          <a:effectLst/>
                        </a:rPr>
                        <a:t>17:</a:t>
                      </a:r>
                      <a:r>
                        <a:rPr lang="en-US" sz="1600" b="0" spc="-25" dirty="0">
                          <a:effectLst/>
                        </a:rPr>
                        <a:t> </a:t>
                      </a:r>
                      <a:r>
                        <a:rPr lang="en-US" sz="1600" b="0" dirty="0">
                          <a:effectLst/>
                        </a:rPr>
                        <a:t>Coll</a:t>
                      </a:r>
                      <a:r>
                        <a:rPr lang="en-US" sz="1600" b="0" spc="-5" dirty="0">
                          <a:effectLst/>
                        </a:rPr>
                        <a:t>e</a:t>
                      </a:r>
                      <a:r>
                        <a:rPr lang="en-US" sz="1600" b="0" dirty="0">
                          <a:effectLst/>
                        </a:rPr>
                        <a:t>ctio</a:t>
                      </a:r>
                      <a:r>
                        <a:rPr lang="en-US" sz="1600" b="0" spc="5" dirty="0">
                          <a:effectLst/>
                        </a:rPr>
                        <a:t>n</a:t>
                      </a:r>
                      <a:r>
                        <a:rPr lang="en-US" sz="1600" b="0" dirty="0">
                          <a:effectLst/>
                        </a:rPr>
                        <a:t>,</a:t>
                      </a:r>
                      <a:endParaRPr lang="en-GB" sz="1600" b="0" dirty="0">
                        <a:effectLst/>
                      </a:endParaRPr>
                    </a:p>
                    <a:p>
                      <a:pPr marL="64770" algn="l">
                        <a:lnSpc>
                          <a:spcPts val="1210"/>
                        </a:lnSpc>
                        <a:spcAft>
                          <a:spcPts val="0"/>
                        </a:spcAft>
                      </a:pPr>
                      <a:r>
                        <a:rPr lang="en-US" sz="1600" b="0" dirty="0">
                          <a:effectLst/>
                        </a:rPr>
                        <a:t>i</a:t>
                      </a:r>
                      <a:r>
                        <a:rPr lang="en-US" sz="1600" b="0" spc="5" dirty="0">
                          <a:effectLst/>
                        </a:rPr>
                        <a:t>n</a:t>
                      </a:r>
                      <a:r>
                        <a:rPr lang="en-US" sz="1600" b="0" dirty="0">
                          <a:effectLst/>
                        </a:rPr>
                        <a:t>cor</a:t>
                      </a:r>
                      <a:r>
                        <a:rPr lang="en-US" sz="1600" b="0" spc="5" dirty="0">
                          <a:effectLst/>
                        </a:rPr>
                        <a:t>p</a:t>
                      </a:r>
                      <a:r>
                        <a:rPr lang="en-US" sz="1600" b="0" dirty="0">
                          <a:effectLst/>
                        </a:rPr>
                        <a:t>orati</a:t>
                      </a:r>
                      <a:r>
                        <a:rPr lang="en-US" sz="1600" b="0" spc="5" dirty="0">
                          <a:effectLst/>
                        </a:rPr>
                        <a:t>o</a:t>
                      </a:r>
                      <a:r>
                        <a:rPr lang="en-US" sz="1600" b="0" spc="10" dirty="0">
                          <a:effectLst/>
                        </a:rPr>
                        <a:t>n</a:t>
                      </a:r>
                      <a:r>
                        <a:rPr lang="en-US" sz="1600" b="0" dirty="0">
                          <a:effectLst/>
                        </a:rPr>
                        <a:t>,</a:t>
                      </a:r>
                      <a:r>
                        <a:rPr lang="en-US" sz="1600" b="0" spc="-55" dirty="0">
                          <a:effectLst/>
                        </a:rPr>
                        <a:t> </a:t>
                      </a:r>
                      <a:r>
                        <a:rPr lang="en-US" sz="1600" b="0" dirty="0">
                          <a:effectLst/>
                        </a:rPr>
                        <a:t>a</a:t>
                      </a:r>
                      <a:r>
                        <a:rPr lang="en-US" sz="1600" b="0" spc="5" dirty="0">
                          <a:effectLst/>
                        </a:rPr>
                        <a:t>n</a:t>
                      </a:r>
                      <a:r>
                        <a:rPr lang="en-US" sz="1600" b="0" dirty="0">
                          <a:effectLst/>
                        </a:rPr>
                        <a:t>d</a:t>
                      </a:r>
                      <a:r>
                        <a:rPr lang="en-US" sz="1600" b="0" spc="-20" dirty="0">
                          <a:effectLst/>
                        </a:rPr>
                        <a:t> </a:t>
                      </a:r>
                      <a:r>
                        <a:rPr lang="en-US" sz="1600" b="0" spc="5" dirty="0">
                          <a:effectLst/>
                        </a:rPr>
                        <a:t>qu</a:t>
                      </a:r>
                      <a:r>
                        <a:rPr lang="en-US" sz="1600" b="0" dirty="0">
                          <a:effectLst/>
                        </a:rPr>
                        <a:t>ali</a:t>
                      </a:r>
                      <a:r>
                        <a:rPr lang="en-US" sz="1600" b="0" spc="5" dirty="0">
                          <a:effectLst/>
                        </a:rPr>
                        <a:t>t</a:t>
                      </a:r>
                      <a:r>
                        <a:rPr lang="en-US" sz="1600" b="0" dirty="0">
                          <a:effectLst/>
                        </a:rPr>
                        <a:t>y</a:t>
                      </a:r>
                      <a:endParaRPr lang="en-GB" sz="1600" b="0" dirty="0">
                        <a:effectLst/>
                      </a:endParaRPr>
                    </a:p>
                    <a:p>
                      <a:pPr marL="64770" marR="247650" algn="l">
                        <a:lnSpc>
                          <a:spcPct val="115000"/>
                        </a:lnSpc>
                        <a:spcBef>
                          <a:spcPts val="5"/>
                        </a:spcBef>
                        <a:spcAft>
                          <a:spcPts val="0"/>
                        </a:spcAft>
                      </a:pPr>
                      <a:r>
                        <a:rPr lang="en-US" sz="1600" b="0" dirty="0">
                          <a:effectLst/>
                        </a:rPr>
                        <a:t>co</a:t>
                      </a:r>
                      <a:r>
                        <a:rPr lang="en-US" sz="1600" b="0" spc="5" dirty="0">
                          <a:effectLst/>
                        </a:rPr>
                        <a:t>n</a:t>
                      </a:r>
                      <a:r>
                        <a:rPr lang="en-US" sz="1600" b="0" dirty="0">
                          <a:effectLst/>
                        </a:rPr>
                        <a:t>tr</a:t>
                      </a:r>
                      <a:r>
                        <a:rPr lang="en-US" sz="1600" b="0" spc="5" dirty="0">
                          <a:effectLst/>
                        </a:rPr>
                        <a:t>o</a:t>
                      </a:r>
                      <a:r>
                        <a:rPr lang="en-US" sz="1600" b="0" dirty="0">
                          <a:effectLst/>
                        </a:rPr>
                        <a:t>l</a:t>
                      </a:r>
                      <a:r>
                        <a:rPr lang="en-US" sz="1600" b="0" spc="-30" dirty="0">
                          <a:effectLst/>
                        </a:rPr>
                        <a:t> </a:t>
                      </a:r>
                      <a:r>
                        <a:rPr lang="en-US" sz="1600" b="0" spc="5" dirty="0">
                          <a:effectLst/>
                        </a:rPr>
                        <a:t>o</a:t>
                      </a:r>
                      <a:r>
                        <a:rPr lang="en-US" sz="1600" b="0" dirty="0">
                          <a:effectLst/>
                        </a:rPr>
                        <a:t>f</a:t>
                      </a:r>
                      <a:r>
                        <a:rPr lang="en-US" sz="1600" b="0" spc="-15" dirty="0">
                          <a:effectLst/>
                        </a:rPr>
                        <a:t> </a:t>
                      </a:r>
                      <a:r>
                        <a:rPr lang="en-US" sz="1600" b="0" spc="5" dirty="0">
                          <a:effectLst/>
                        </a:rPr>
                        <a:t>n</a:t>
                      </a:r>
                      <a:r>
                        <a:rPr lang="en-US" sz="1600" b="0" spc="-5" dirty="0">
                          <a:effectLst/>
                        </a:rPr>
                        <a:t>e</a:t>
                      </a:r>
                      <a:r>
                        <a:rPr lang="en-US" sz="1600" b="0" dirty="0">
                          <a:effectLst/>
                        </a:rPr>
                        <a:t>w</a:t>
                      </a:r>
                      <a:r>
                        <a:rPr lang="en-US" sz="1600" b="0" spc="-20" dirty="0">
                          <a:effectLst/>
                        </a:rPr>
                        <a:t> </a:t>
                      </a:r>
                      <a:r>
                        <a:rPr lang="en-US" sz="1600" b="0" dirty="0">
                          <a:effectLst/>
                        </a:rPr>
                        <a:t>&amp; </a:t>
                      </a:r>
                      <a:r>
                        <a:rPr lang="en-US" sz="1600" b="0" spc="5" dirty="0">
                          <a:effectLst/>
                        </a:rPr>
                        <a:t>upd</a:t>
                      </a:r>
                      <a:r>
                        <a:rPr lang="en-US" sz="1600" b="0" dirty="0">
                          <a:effectLst/>
                        </a:rPr>
                        <a:t>a</a:t>
                      </a:r>
                      <a:r>
                        <a:rPr lang="en-US" sz="1600" b="0" spc="5" dirty="0">
                          <a:effectLst/>
                        </a:rPr>
                        <a:t>t</a:t>
                      </a:r>
                      <a:r>
                        <a:rPr lang="en-US" sz="1600" b="0" spc="-5" dirty="0">
                          <a:effectLst/>
                        </a:rPr>
                        <a:t>e</a:t>
                      </a:r>
                      <a:r>
                        <a:rPr lang="en-US" sz="1600" b="0" dirty="0">
                          <a:effectLst/>
                        </a:rPr>
                        <a:t>d i</a:t>
                      </a:r>
                      <a:r>
                        <a:rPr lang="en-US" sz="1600" b="0" spc="5" dirty="0">
                          <a:effectLst/>
                        </a:rPr>
                        <a:t>n</a:t>
                      </a:r>
                      <a:r>
                        <a:rPr lang="en-US" sz="1600" b="0" spc="-5" dirty="0">
                          <a:effectLst/>
                        </a:rPr>
                        <a:t>f</a:t>
                      </a:r>
                      <a:r>
                        <a:rPr lang="en-US" sz="1600" b="0" dirty="0">
                          <a:effectLst/>
                        </a:rPr>
                        <a:t>orma</a:t>
                      </a:r>
                      <a:r>
                        <a:rPr lang="en-US" sz="1600" b="0" spc="5" dirty="0">
                          <a:effectLst/>
                        </a:rPr>
                        <a:t>t</a:t>
                      </a:r>
                      <a:r>
                        <a:rPr lang="en-US" sz="1600" b="0" dirty="0">
                          <a:effectLst/>
                        </a:rPr>
                        <a:t>ion</a:t>
                      </a:r>
                      <a:r>
                        <a:rPr lang="en-US" sz="1600" b="0" spc="-45" dirty="0">
                          <a:effectLst/>
                        </a:rPr>
                        <a:t> </a:t>
                      </a:r>
                      <a:r>
                        <a:rPr lang="en-US" sz="1600" b="0" dirty="0">
                          <a:effectLst/>
                        </a:rPr>
                        <a:t>from</a:t>
                      </a:r>
                      <a:r>
                        <a:rPr lang="en-US" sz="1600" b="0" spc="-20" dirty="0">
                          <a:effectLst/>
                        </a:rPr>
                        <a:t> </a:t>
                      </a:r>
                      <a:r>
                        <a:rPr lang="en-US" sz="1600" b="0" spc="10" dirty="0">
                          <a:effectLst/>
                        </a:rPr>
                        <a:t>d</a:t>
                      </a:r>
                      <a:r>
                        <a:rPr lang="en-US" sz="1600" b="0" spc="5" dirty="0">
                          <a:effectLst/>
                        </a:rPr>
                        <a:t>ata p</a:t>
                      </a:r>
                      <a:r>
                        <a:rPr lang="en-US" sz="1600" b="0" dirty="0">
                          <a:effectLst/>
                        </a:rPr>
                        <a:t>r</a:t>
                      </a:r>
                      <a:r>
                        <a:rPr lang="en-US" sz="1600" b="0" spc="5" dirty="0">
                          <a:effectLst/>
                        </a:rPr>
                        <a:t>o</a:t>
                      </a:r>
                      <a:r>
                        <a:rPr lang="en-US" sz="1600" b="0" spc="-5" dirty="0">
                          <a:effectLst/>
                        </a:rPr>
                        <a:t>v</a:t>
                      </a:r>
                      <a:r>
                        <a:rPr lang="en-US" sz="1600" b="0" dirty="0">
                          <a:effectLst/>
                        </a:rPr>
                        <a:t>i</a:t>
                      </a:r>
                      <a:r>
                        <a:rPr lang="en-US" sz="1600" b="0" spc="5" dirty="0">
                          <a:effectLst/>
                        </a:rPr>
                        <a:t>d</a:t>
                      </a:r>
                      <a:r>
                        <a:rPr lang="en-US" sz="1600" b="0" spc="-5" dirty="0">
                          <a:effectLst/>
                        </a:rPr>
                        <a:t>e</a:t>
                      </a:r>
                      <a:r>
                        <a:rPr lang="en-US" sz="1600" b="0" dirty="0">
                          <a:effectLst/>
                        </a:rPr>
                        <a:t>rs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gn="l">
                        <a:lnSpc>
                          <a:spcPts val="1210"/>
                        </a:lnSpc>
                        <a:spcAft>
                          <a:spcPts val="0"/>
                        </a:spcAft>
                      </a:pPr>
                      <a:r>
                        <a:rPr lang="en-US" sz="1600" b="0">
                          <a:effectLst/>
                        </a:rPr>
                        <a:t>Q4</a:t>
                      </a:r>
                      <a:r>
                        <a:rPr lang="en-US" sz="1600" b="0" spc="-5">
                          <a:effectLst/>
                        </a:rPr>
                        <a:t> every year</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43180" algn="l">
                        <a:lnSpc>
                          <a:spcPct val="99000"/>
                        </a:lnSpc>
                        <a:spcBef>
                          <a:spcPts val="5"/>
                        </a:spcBef>
                        <a:spcAft>
                          <a:spcPts val="0"/>
                        </a:spcAft>
                      </a:pPr>
                      <a:r>
                        <a:rPr lang="en-US" sz="1600" b="0" dirty="0">
                          <a:effectLst/>
                        </a:rPr>
                        <a:t>Based on a stable questionnaire, with potential updates of the inventory structure, to accommodate, for example, requirements stemming from C3S and WCRP; and experiences from applicable projects.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ts val="1210"/>
                        </a:lnSpc>
                        <a:spcAft>
                          <a:spcPts val="0"/>
                        </a:spcAft>
                      </a:pPr>
                      <a:r>
                        <a:rPr lang="en-US" sz="1600" b="0" dirty="0" err="1">
                          <a:effectLst/>
                        </a:rPr>
                        <a:t>WG</a:t>
                      </a:r>
                      <a:r>
                        <a:rPr lang="en-US" sz="1600" b="0" spc="-5" dirty="0" err="1">
                          <a:effectLst/>
                        </a:rPr>
                        <a:t>C</a:t>
                      </a:r>
                      <a:r>
                        <a:rPr lang="en-US" sz="1600" b="0" dirty="0" err="1">
                          <a:effectLst/>
                        </a:rPr>
                        <a:t>l</a:t>
                      </a:r>
                      <a:r>
                        <a:rPr lang="en-US" sz="1600" b="0" spc="10" dirty="0" err="1">
                          <a:effectLst/>
                        </a:rPr>
                        <a:t>i</a:t>
                      </a:r>
                      <a:r>
                        <a:rPr lang="en-US" sz="1600" b="0" spc="-5" dirty="0" err="1">
                          <a:effectLst/>
                        </a:rPr>
                        <a:t>m</a:t>
                      </a:r>
                      <a:r>
                        <a:rPr lang="en-US" sz="1600" b="0" dirty="0" err="1">
                          <a:effectLst/>
                        </a:rPr>
                        <a:t>a</a:t>
                      </a:r>
                      <a:r>
                        <a:rPr lang="en-US" sz="1600" b="0" spc="5" dirty="0" err="1">
                          <a:effectLst/>
                        </a:rPr>
                        <a:t>t</a:t>
                      </a:r>
                      <a:r>
                        <a:rPr lang="en-US" sz="1600" b="0" dirty="0" err="1">
                          <a:effectLst/>
                        </a:rPr>
                        <a: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47379"/>
                  </a:ext>
                </a:extLst>
              </a:tr>
              <a:tr h="1497330">
                <a:tc>
                  <a:txBody>
                    <a:bodyPr/>
                    <a:lstStyle/>
                    <a:p>
                      <a:pPr marL="64770" algn="l">
                        <a:lnSpc>
                          <a:spcPts val="1210"/>
                        </a:lnSpc>
                        <a:spcAft>
                          <a:spcPts val="0"/>
                        </a:spcAft>
                      </a:pPr>
                      <a:r>
                        <a:rPr lang="en-US" sz="1600" b="0" dirty="0">
                          <a:effectLst/>
                        </a:rPr>
                        <a:t>C</a:t>
                      </a:r>
                      <a:r>
                        <a:rPr lang="en-US" sz="1600" b="0" spc="5" dirty="0">
                          <a:effectLst/>
                        </a:rPr>
                        <a:t>M</a:t>
                      </a:r>
                      <a:r>
                        <a:rPr lang="en-US" sz="1600" b="0" dirty="0">
                          <a:effectLst/>
                        </a:rPr>
                        <a:t>RS</a:t>
                      </a:r>
                      <a:r>
                        <a:rPr lang="en-US" sz="1600" b="0" spc="-5" dirty="0">
                          <a:effectLst/>
                        </a:rPr>
                        <a:t>-</a:t>
                      </a:r>
                      <a:r>
                        <a:rPr lang="en-US" sz="1600" b="0" dirty="0">
                          <a:effectLst/>
                        </a:rPr>
                        <a:t>20:</a:t>
                      </a:r>
                      <a:r>
                        <a:rPr lang="en-US" sz="1600" b="0" spc="-25" dirty="0">
                          <a:effectLst/>
                        </a:rPr>
                        <a:t> </a:t>
                      </a:r>
                      <a:r>
                        <a:rPr lang="en-US" sz="1600" b="0" spc="-5" dirty="0">
                          <a:effectLst/>
                        </a:rPr>
                        <a:t>G</a:t>
                      </a:r>
                      <a:r>
                        <a:rPr lang="en-US" sz="1600" b="0" dirty="0">
                          <a:effectLst/>
                        </a:rPr>
                        <a:t>ap</a:t>
                      </a:r>
                      <a:r>
                        <a:rPr lang="en-US" sz="1600" b="0" spc="-10" dirty="0">
                          <a:effectLst/>
                        </a:rPr>
                        <a:t> </a:t>
                      </a:r>
                      <a:r>
                        <a:rPr lang="en-US" sz="1600" b="0" spc="5" dirty="0">
                          <a:effectLst/>
                        </a:rPr>
                        <a:t>an</a:t>
                      </a:r>
                      <a:r>
                        <a:rPr lang="en-US" sz="1600" b="0" dirty="0">
                          <a:effectLst/>
                        </a:rPr>
                        <a:t>al</a:t>
                      </a:r>
                      <a:r>
                        <a:rPr lang="en-US" sz="1600" b="0" spc="5" dirty="0">
                          <a:effectLst/>
                        </a:rPr>
                        <a:t>y</a:t>
                      </a:r>
                      <a:r>
                        <a:rPr lang="en-US" sz="1600" b="0" spc="-5" dirty="0">
                          <a:effectLst/>
                        </a:rPr>
                        <a:t>s</a:t>
                      </a:r>
                      <a:r>
                        <a:rPr lang="en-US" sz="1600" b="0" dirty="0">
                          <a:effectLst/>
                        </a:rPr>
                        <a:t>is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gn="l">
                        <a:lnSpc>
                          <a:spcPts val="1210"/>
                        </a:lnSpc>
                        <a:spcAft>
                          <a:spcPts val="0"/>
                        </a:spcAft>
                      </a:pPr>
                      <a:r>
                        <a:rPr lang="en-US" sz="1600" b="0" dirty="0">
                          <a:effectLst/>
                        </a:rPr>
                        <a:t>Q4 every year</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43180" algn="l">
                        <a:lnSpc>
                          <a:spcPct val="115000"/>
                        </a:lnSpc>
                        <a:spcAft>
                          <a:spcPts val="0"/>
                        </a:spcAft>
                      </a:pPr>
                      <a:r>
                        <a:rPr lang="en-US" sz="1600" b="0" dirty="0">
                          <a:effectLst/>
                        </a:rPr>
                        <a:t>WG chairs will initiate gap analysis work that always provides incremental updates to the year before in terms of improvements on the compliance to GCOS requirements and a report in focus areas addressing needs of CEOS and CGMS. The gap analysis is coordinated by the WG Chair team and support by several expert teams that will perform the gap analysis in parallel.</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ts val="1210"/>
                        </a:lnSpc>
                        <a:spcAft>
                          <a:spcPts val="0"/>
                        </a:spcAft>
                      </a:pPr>
                      <a:r>
                        <a:rPr lang="en-US" sz="1600" b="0" dirty="0" err="1">
                          <a:effectLst/>
                        </a:rPr>
                        <a:t>WG</a:t>
                      </a:r>
                      <a:r>
                        <a:rPr lang="en-US" sz="1600" b="0" spc="-5" dirty="0" err="1">
                          <a:effectLst/>
                        </a:rPr>
                        <a:t>C</a:t>
                      </a:r>
                      <a:r>
                        <a:rPr lang="en-US" sz="1600" b="0" dirty="0" err="1">
                          <a:effectLst/>
                        </a:rPr>
                        <a:t>l</a:t>
                      </a:r>
                      <a:r>
                        <a:rPr lang="en-US" sz="1600" b="0" spc="10" dirty="0" err="1">
                          <a:effectLst/>
                        </a:rPr>
                        <a:t>i</a:t>
                      </a:r>
                      <a:r>
                        <a:rPr lang="en-US" sz="1600" b="0" spc="-5" dirty="0" err="1">
                          <a:effectLst/>
                        </a:rPr>
                        <a:t>m</a:t>
                      </a:r>
                      <a:r>
                        <a:rPr lang="en-US" sz="1600" b="0" dirty="0" err="1">
                          <a:effectLst/>
                        </a:rPr>
                        <a:t>a</a:t>
                      </a:r>
                      <a:r>
                        <a:rPr lang="en-US" sz="1600" b="0" spc="5" dirty="0" err="1">
                          <a:effectLst/>
                        </a:rPr>
                        <a:t>t</a:t>
                      </a:r>
                      <a:r>
                        <a:rPr lang="en-US" sz="1600" b="0" dirty="0" err="1">
                          <a:effectLst/>
                        </a:rPr>
                        <a: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8863281"/>
                  </a:ext>
                </a:extLst>
              </a:tr>
              <a:tr h="991235">
                <a:tc>
                  <a:txBody>
                    <a:bodyPr/>
                    <a:lstStyle/>
                    <a:p>
                      <a:pPr marL="64770" algn="l">
                        <a:lnSpc>
                          <a:spcPts val="1215"/>
                        </a:lnSpc>
                        <a:spcAft>
                          <a:spcPts val="0"/>
                        </a:spcAft>
                      </a:pPr>
                      <a:r>
                        <a:rPr lang="en-US" sz="1600" b="0">
                          <a:effectLst/>
                        </a:rPr>
                        <a:t>C</a:t>
                      </a:r>
                      <a:r>
                        <a:rPr lang="en-US" sz="1600" b="0" spc="5">
                          <a:effectLst/>
                        </a:rPr>
                        <a:t>M</a:t>
                      </a:r>
                      <a:r>
                        <a:rPr lang="en-US" sz="1600" b="0">
                          <a:effectLst/>
                        </a:rPr>
                        <a:t>RS</a:t>
                      </a:r>
                      <a:r>
                        <a:rPr lang="en-US" sz="1600" b="0" spc="-5">
                          <a:effectLst/>
                        </a:rPr>
                        <a:t>-</a:t>
                      </a:r>
                      <a:r>
                        <a:rPr lang="en-US" sz="1600" b="0">
                          <a:effectLst/>
                        </a:rPr>
                        <a:t>21:</a:t>
                      </a:r>
                      <a:r>
                        <a:rPr lang="en-US" sz="1600" b="0" spc="-40">
                          <a:effectLst/>
                        </a:rPr>
                        <a:t> </a:t>
                      </a:r>
                      <a:r>
                        <a:rPr lang="en-US" sz="1600" b="0" spc="10">
                          <a:effectLst/>
                        </a:rPr>
                        <a:t>A</a:t>
                      </a:r>
                      <a:r>
                        <a:rPr lang="en-US" sz="1600" b="0">
                          <a:effectLst/>
                        </a:rPr>
                        <a:t>ction</a:t>
                      </a:r>
                      <a:r>
                        <a:rPr lang="en-US" sz="1600" b="0" spc="-20">
                          <a:effectLst/>
                        </a:rPr>
                        <a:t> </a:t>
                      </a:r>
                      <a:r>
                        <a:rPr lang="en-US" sz="1600" b="0" spc="5">
                          <a:effectLst/>
                        </a:rPr>
                        <a:t>p</a:t>
                      </a:r>
                      <a:r>
                        <a:rPr lang="en-US" sz="1600" b="0">
                          <a:effectLst/>
                        </a:rPr>
                        <a:t>lan</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algn="l">
                        <a:lnSpc>
                          <a:spcPts val="1215"/>
                        </a:lnSpc>
                        <a:spcAft>
                          <a:spcPts val="0"/>
                        </a:spcAft>
                      </a:pPr>
                      <a:r>
                        <a:rPr lang="en-US" sz="1600" b="0">
                          <a:effectLst/>
                        </a:rPr>
                        <a:t>Q4 every year</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4770" marR="43180" algn="l">
                        <a:lnSpc>
                          <a:spcPct val="99000"/>
                        </a:lnSpc>
                        <a:spcBef>
                          <a:spcPts val="5"/>
                        </a:spcBef>
                        <a:spcAft>
                          <a:spcPts val="0"/>
                        </a:spcAft>
                      </a:pPr>
                      <a:r>
                        <a:rPr lang="en-US" sz="1600" b="0" dirty="0">
                          <a:effectLst/>
                        </a:rPr>
                        <a:t>The action plan identifying agreed actions that CEOS and CGMS Members and Associates intend to take to address priority gaps will be updated once a year. The actual action plan will be endorsed and released to the CEOS community at a suitable meeting.</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3500" algn="l">
                        <a:lnSpc>
                          <a:spcPts val="1215"/>
                        </a:lnSpc>
                        <a:spcAft>
                          <a:spcPts val="0"/>
                        </a:spcAft>
                      </a:pPr>
                      <a:r>
                        <a:rPr lang="en-US" sz="1600" b="0" dirty="0" err="1">
                          <a:effectLst/>
                        </a:rPr>
                        <a:t>WG</a:t>
                      </a:r>
                      <a:r>
                        <a:rPr lang="en-US" sz="1600" b="0" spc="-5" dirty="0" err="1">
                          <a:effectLst/>
                        </a:rPr>
                        <a:t>C</a:t>
                      </a:r>
                      <a:r>
                        <a:rPr lang="en-US" sz="1600" b="0" dirty="0" err="1">
                          <a:effectLst/>
                        </a:rPr>
                        <a:t>l</a:t>
                      </a:r>
                      <a:r>
                        <a:rPr lang="en-US" sz="1600" b="0" spc="10" dirty="0" err="1">
                          <a:effectLst/>
                        </a:rPr>
                        <a:t>i</a:t>
                      </a:r>
                      <a:r>
                        <a:rPr lang="en-US" sz="1600" b="0" spc="-5" dirty="0" err="1">
                          <a:effectLst/>
                        </a:rPr>
                        <a:t>m</a:t>
                      </a:r>
                      <a:r>
                        <a:rPr lang="en-US" sz="1600" b="0" dirty="0" err="1">
                          <a:effectLst/>
                        </a:rPr>
                        <a:t>a</a:t>
                      </a:r>
                      <a:r>
                        <a:rPr lang="en-US" sz="1600" b="0" spc="5" dirty="0" err="1">
                          <a:effectLst/>
                        </a:rPr>
                        <a:t>t</a:t>
                      </a:r>
                      <a:r>
                        <a:rPr lang="en-US" sz="1600" b="0" dirty="0" err="1">
                          <a:effectLst/>
                        </a:rPr>
                        <a: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586224"/>
                  </a:ext>
                </a:extLst>
              </a:tr>
            </a:tbl>
          </a:graphicData>
        </a:graphic>
      </p:graphicFrame>
    </p:spTree>
    <p:extLst>
      <p:ext uri="{BB962C8B-B14F-4D97-AF65-F5344CB8AC3E}">
        <p14:creationId xmlns:p14="http://schemas.microsoft.com/office/powerpoint/2010/main" val="24065170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CEOS 2019 – 2021 </a:t>
            </a:r>
            <a:r>
              <a:rPr lang="en-GB" b="1" dirty="0" err="1"/>
              <a:t>Workplan</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619932865"/>
              </p:ext>
            </p:extLst>
          </p:nvPr>
        </p:nvGraphicFramePr>
        <p:xfrm>
          <a:off x="521208" y="1512792"/>
          <a:ext cx="11365993" cy="4528820"/>
        </p:xfrm>
        <a:graphic>
          <a:graphicData uri="http://schemas.openxmlformats.org/drawingml/2006/table">
            <a:tbl>
              <a:tblPr firstRow="1" firstCol="1" lastRow="1" lastCol="1" bandRow="1" bandCol="1">
                <a:tableStyleId>{69012ECD-51FC-41F1-AA8D-1B2483CD663E}</a:tableStyleId>
              </a:tblPr>
              <a:tblGrid>
                <a:gridCol w="3223319">
                  <a:extLst>
                    <a:ext uri="{9D8B030D-6E8A-4147-A177-3AD203B41FA5}">
                      <a16:colId xmlns:a16="http://schemas.microsoft.com/office/drawing/2014/main" val="204379870"/>
                    </a:ext>
                  </a:extLst>
                </a:gridCol>
                <a:gridCol w="1377954">
                  <a:extLst>
                    <a:ext uri="{9D8B030D-6E8A-4147-A177-3AD203B41FA5}">
                      <a16:colId xmlns:a16="http://schemas.microsoft.com/office/drawing/2014/main" val="650241558"/>
                    </a:ext>
                  </a:extLst>
                </a:gridCol>
                <a:gridCol w="5126959">
                  <a:extLst>
                    <a:ext uri="{9D8B030D-6E8A-4147-A177-3AD203B41FA5}">
                      <a16:colId xmlns:a16="http://schemas.microsoft.com/office/drawing/2014/main" val="3629073620"/>
                    </a:ext>
                  </a:extLst>
                </a:gridCol>
                <a:gridCol w="1637761">
                  <a:extLst>
                    <a:ext uri="{9D8B030D-6E8A-4147-A177-3AD203B41FA5}">
                      <a16:colId xmlns:a16="http://schemas.microsoft.com/office/drawing/2014/main" val="3343365437"/>
                    </a:ext>
                  </a:extLst>
                </a:gridCol>
              </a:tblGrid>
              <a:tr h="161290">
                <a:tc gridSpan="4">
                  <a:txBody>
                    <a:bodyPr/>
                    <a:lstStyle/>
                    <a:p>
                      <a:pPr marL="64770">
                        <a:lnSpc>
                          <a:spcPct val="100000"/>
                        </a:lnSpc>
                        <a:spcBef>
                          <a:spcPts val="0"/>
                        </a:spcBef>
                        <a:spcAft>
                          <a:spcPts val="0"/>
                        </a:spcAft>
                      </a:pPr>
                      <a:r>
                        <a:rPr lang="en-US" sz="1600" b="0" spc="-5">
                          <a:effectLst/>
                        </a:rPr>
                        <a:t>E</a:t>
                      </a:r>
                      <a:r>
                        <a:rPr lang="en-US" sz="1600" b="0" spc="5">
                          <a:effectLst/>
                        </a:rPr>
                        <a:t>n</a:t>
                      </a:r>
                      <a:r>
                        <a:rPr lang="en-US" sz="1600" b="0" spc="-5">
                          <a:effectLst/>
                        </a:rPr>
                        <a:t>g</a:t>
                      </a:r>
                      <a:r>
                        <a:rPr lang="en-US" sz="1600" b="0" spc="10">
                          <a:effectLst/>
                        </a:rPr>
                        <a:t>a</a:t>
                      </a:r>
                      <a:r>
                        <a:rPr lang="en-US" sz="1600" b="0" spc="-5">
                          <a:effectLst/>
                        </a:rPr>
                        <a:t>g</a:t>
                      </a:r>
                      <a:r>
                        <a:rPr lang="en-US" sz="1600" b="0">
                          <a:effectLst/>
                        </a:rPr>
                        <a:t>e</a:t>
                      </a:r>
                      <a:r>
                        <a:rPr lang="en-US" sz="1600" b="0" spc="5">
                          <a:effectLst/>
                        </a:rPr>
                        <a:t>m</a:t>
                      </a:r>
                      <a:r>
                        <a:rPr lang="en-US" sz="1600" b="0">
                          <a:effectLst/>
                        </a:rPr>
                        <a:t>e</a:t>
                      </a:r>
                      <a:r>
                        <a:rPr lang="en-US" sz="1600" b="0" spc="5">
                          <a:effectLst/>
                        </a:rPr>
                        <a:t>n</a:t>
                      </a:r>
                      <a:r>
                        <a:rPr lang="en-US" sz="1600" b="0">
                          <a:effectLst/>
                        </a:rPr>
                        <a:t>t</a:t>
                      </a:r>
                      <a:r>
                        <a:rPr lang="en-US" sz="1600" b="0" spc="-45">
                          <a:effectLst/>
                        </a:rPr>
                        <a:t> </a:t>
                      </a:r>
                      <a:r>
                        <a:rPr lang="en-US" sz="1600" b="0">
                          <a:effectLst/>
                        </a:rPr>
                        <a:t>w</a:t>
                      </a:r>
                      <a:r>
                        <a:rPr lang="en-US" sz="1600" b="0" spc="-5">
                          <a:effectLst/>
                        </a:rPr>
                        <a:t>i</a:t>
                      </a:r>
                      <a:r>
                        <a:rPr lang="en-US" sz="1600" b="0">
                          <a:effectLst/>
                        </a:rPr>
                        <a:t>th</a:t>
                      </a:r>
                      <a:r>
                        <a:rPr lang="en-US" sz="1600" b="0" spc="-15">
                          <a:effectLst/>
                        </a:rPr>
                        <a:t> UNFCCC and </a:t>
                      </a:r>
                      <a:r>
                        <a:rPr lang="en-US" sz="1600" b="0" spc="5">
                          <a:effectLst/>
                        </a:rPr>
                        <a:t>G</a:t>
                      </a:r>
                      <a:r>
                        <a:rPr lang="en-US" sz="1600" b="0">
                          <a:effectLst/>
                        </a:rPr>
                        <a:t>COS</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281476891"/>
                  </a:ext>
                </a:extLst>
              </a:tr>
              <a:tr h="1289050">
                <a:tc>
                  <a:txBody>
                    <a:bodyPr/>
                    <a:lstStyle/>
                    <a:p>
                      <a:pPr marL="64770">
                        <a:lnSpc>
                          <a:spcPct val="100000"/>
                        </a:lnSpc>
                        <a:spcBef>
                          <a:spcPts val="0"/>
                        </a:spcBef>
                        <a:spcAft>
                          <a:spcPts val="0"/>
                        </a:spcAft>
                      </a:pPr>
                      <a:r>
                        <a:rPr lang="en-US" sz="1600" b="0">
                          <a:effectLst/>
                        </a:rPr>
                        <a:t>CMRS-22: </a:t>
                      </a:r>
                      <a:r>
                        <a:rPr lang="en-US" sz="1600" b="0" spc="10">
                          <a:effectLst/>
                        </a:rPr>
                        <a:t>CEOS contribution to COP meetings</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00000"/>
                        </a:lnSpc>
                        <a:spcBef>
                          <a:spcPts val="0"/>
                        </a:spcBef>
                        <a:spcAft>
                          <a:spcPts val="0"/>
                        </a:spcAft>
                      </a:pPr>
                      <a:r>
                        <a:rPr lang="en-US" sz="1600" b="0">
                          <a:effectLst/>
                        </a:rPr>
                        <a:t>Q4 every year </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43180" algn="just">
                        <a:lnSpc>
                          <a:spcPct val="100000"/>
                        </a:lnSpc>
                        <a:spcBef>
                          <a:spcPts val="0"/>
                        </a:spcBef>
                        <a:spcAft>
                          <a:spcPts val="0"/>
                        </a:spcAft>
                      </a:pPr>
                      <a:r>
                        <a:rPr lang="en-US" sz="1600" b="0">
                          <a:effectLst/>
                        </a:rPr>
                        <a:t>WG Chair drafts the "Space Agencies Statement" and other contributions as agreed with the UNFCCC Secretariat and presents this for endorsement to CEOS Plenary.</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a:lnSpc>
                          <a:spcPct val="100000"/>
                        </a:lnSpc>
                        <a:spcBef>
                          <a:spcPts val="0"/>
                        </a:spcBef>
                        <a:spcAft>
                          <a:spcPts val="0"/>
                        </a:spcAft>
                      </a:pPr>
                      <a:r>
                        <a:rPr lang="en-US" sz="1600" b="0">
                          <a:effectLst/>
                        </a:rPr>
                        <a:t>WGClimate</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7245174"/>
                  </a:ext>
                </a:extLst>
              </a:tr>
              <a:tr h="1289050">
                <a:tc>
                  <a:txBody>
                    <a:bodyPr/>
                    <a:lstStyle/>
                    <a:p>
                      <a:pPr marL="64770">
                        <a:lnSpc>
                          <a:spcPct val="100000"/>
                        </a:lnSpc>
                        <a:spcBef>
                          <a:spcPts val="0"/>
                        </a:spcBef>
                        <a:spcAft>
                          <a:spcPts val="0"/>
                        </a:spcAft>
                      </a:pPr>
                      <a:r>
                        <a:rPr lang="en-US" sz="1600" b="0">
                          <a:effectLst/>
                        </a:rPr>
                        <a:t>C</a:t>
                      </a:r>
                      <a:r>
                        <a:rPr lang="en-US" sz="1600" b="0" spc="5">
                          <a:effectLst/>
                        </a:rPr>
                        <a:t>M</a:t>
                      </a:r>
                      <a:r>
                        <a:rPr lang="en-US" sz="1600" b="0">
                          <a:effectLst/>
                        </a:rPr>
                        <a:t>RS</a:t>
                      </a:r>
                      <a:r>
                        <a:rPr lang="en-US" sz="1600" b="0" spc="-5">
                          <a:effectLst/>
                        </a:rPr>
                        <a:t>-</a:t>
                      </a:r>
                      <a:r>
                        <a:rPr lang="en-US" sz="1600" b="0">
                          <a:effectLst/>
                        </a:rPr>
                        <a:t>23:</a:t>
                      </a:r>
                      <a:r>
                        <a:rPr lang="en-US" sz="1600" b="0" spc="10">
                          <a:effectLst/>
                        </a:rPr>
                        <a:t> </a:t>
                      </a:r>
                      <a:r>
                        <a:rPr lang="en-US" sz="1600" b="0" spc="-5">
                          <a:effectLst/>
                        </a:rPr>
                        <a:t>Intermediate report on the status of the Space Agency Response to the 2016 GCOS Implementation Plan</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00000"/>
                        </a:lnSpc>
                        <a:spcBef>
                          <a:spcPts val="0"/>
                        </a:spcBef>
                        <a:spcAft>
                          <a:spcPts val="0"/>
                        </a:spcAft>
                      </a:pPr>
                      <a:r>
                        <a:rPr lang="en-US" sz="1600" b="0">
                          <a:effectLst/>
                        </a:rPr>
                        <a:t>Q3</a:t>
                      </a:r>
                      <a:r>
                        <a:rPr lang="en-US" sz="1600" b="0" spc="-5">
                          <a:effectLst/>
                        </a:rPr>
                        <a:t> </a:t>
                      </a:r>
                      <a:r>
                        <a:rPr lang="en-US" sz="1600" b="0">
                          <a:effectLst/>
                        </a:rPr>
                        <a:t>2020</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43180" algn="just">
                        <a:lnSpc>
                          <a:spcPct val="100000"/>
                        </a:lnSpc>
                        <a:spcBef>
                          <a:spcPts val="0"/>
                        </a:spcBef>
                        <a:spcAft>
                          <a:spcPts val="0"/>
                        </a:spcAft>
                      </a:pPr>
                      <a:r>
                        <a:rPr lang="en-US" sz="1600" b="0">
                          <a:effectLst/>
                        </a:rPr>
                        <a:t>This report assesses the status of activities from the "Space Agencies response to the 2016 GCOS IP" and provides an updated of the report to GCOS. Report is assumed to need endorsement by CEOS and CGMS Plenaries. This should consider the Coordinated Action 12 on monitoring progress on GOCS Action T71 (results for this should come from action CMRS-30-2018-1).</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a:lnSpc>
                          <a:spcPct val="100000"/>
                        </a:lnSpc>
                        <a:spcBef>
                          <a:spcPts val="0"/>
                        </a:spcBef>
                        <a:spcAft>
                          <a:spcPts val="0"/>
                        </a:spcAft>
                      </a:pPr>
                      <a:r>
                        <a:rPr lang="en-US" sz="1600" b="0">
                          <a:effectLst/>
                        </a:rPr>
                        <a:t>WG</a:t>
                      </a:r>
                      <a:r>
                        <a:rPr lang="en-US" sz="1600" b="0" spc="-5">
                          <a:effectLst/>
                        </a:rPr>
                        <a:t>C</a:t>
                      </a:r>
                      <a:r>
                        <a:rPr lang="en-US" sz="1600" b="0">
                          <a:effectLst/>
                        </a:rPr>
                        <a:t>l</a:t>
                      </a:r>
                      <a:r>
                        <a:rPr lang="en-US" sz="1600" b="0" spc="10">
                          <a:effectLst/>
                        </a:rPr>
                        <a:t>i</a:t>
                      </a:r>
                      <a:r>
                        <a:rPr lang="en-US" sz="1600" b="0" spc="-5">
                          <a:effectLst/>
                        </a:rPr>
                        <a:t>m</a:t>
                      </a:r>
                      <a:r>
                        <a:rPr lang="en-US" sz="1600" b="0">
                          <a:effectLst/>
                        </a:rPr>
                        <a:t>a</a:t>
                      </a:r>
                      <a:r>
                        <a:rPr lang="en-US" sz="1600" b="0" spc="5">
                          <a:effectLst/>
                        </a:rPr>
                        <a:t>t</a:t>
                      </a:r>
                      <a:r>
                        <a:rPr lang="en-US" sz="1600" b="0">
                          <a:effectLst/>
                        </a:rPr>
                        <a:t>e</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55450316"/>
                  </a:ext>
                </a:extLst>
              </a:tr>
              <a:tr h="1289050">
                <a:tc>
                  <a:txBody>
                    <a:bodyPr/>
                    <a:lstStyle/>
                    <a:p>
                      <a:pPr marL="64770">
                        <a:lnSpc>
                          <a:spcPct val="100000"/>
                        </a:lnSpc>
                        <a:spcBef>
                          <a:spcPts val="0"/>
                        </a:spcBef>
                        <a:spcAft>
                          <a:spcPts val="0"/>
                        </a:spcAft>
                      </a:pPr>
                      <a:r>
                        <a:rPr lang="en-US" sz="1600" b="0">
                          <a:effectLst/>
                        </a:rPr>
                        <a:t>C</a:t>
                      </a:r>
                      <a:r>
                        <a:rPr lang="en-US" sz="1600" b="0" spc="5">
                          <a:effectLst/>
                        </a:rPr>
                        <a:t>M</a:t>
                      </a:r>
                      <a:r>
                        <a:rPr lang="en-US" sz="1600" b="0">
                          <a:effectLst/>
                        </a:rPr>
                        <a:t>RS</a:t>
                      </a:r>
                      <a:r>
                        <a:rPr lang="en-US" sz="1600" b="0" spc="-5">
                          <a:effectLst/>
                        </a:rPr>
                        <a:t>-</a:t>
                      </a:r>
                      <a:r>
                        <a:rPr lang="en-US" sz="1600" b="0">
                          <a:effectLst/>
                        </a:rPr>
                        <a:t>24:</a:t>
                      </a:r>
                      <a:r>
                        <a:rPr lang="en-US" sz="1600" b="0" spc="10">
                          <a:effectLst/>
                        </a:rPr>
                        <a:t> </a:t>
                      </a:r>
                      <a:r>
                        <a:rPr lang="en-US" sz="1600" b="0" spc="-5">
                          <a:effectLst/>
                        </a:rPr>
                        <a:t>Support to the GCOS Status report on observing systems for climate monitoring</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a:lnSpc>
                          <a:spcPct val="100000"/>
                        </a:lnSpc>
                        <a:spcBef>
                          <a:spcPts val="0"/>
                        </a:spcBef>
                        <a:spcAft>
                          <a:spcPts val="0"/>
                        </a:spcAft>
                      </a:pPr>
                      <a:r>
                        <a:rPr lang="en-US" sz="1600" b="0">
                          <a:effectLst/>
                        </a:rPr>
                        <a:t>Q3</a:t>
                      </a:r>
                      <a:r>
                        <a:rPr lang="en-US" sz="1600" b="0" spc="-5">
                          <a:effectLst/>
                        </a:rPr>
                        <a:t> </a:t>
                      </a:r>
                      <a:r>
                        <a:rPr lang="en-US" sz="1600" b="0">
                          <a:effectLst/>
                        </a:rPr>
                        <a:t>2021</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4770" marR="43180" algn="just">
                        <a:lnSpc>
                          <a:spcPct val="100000"/>
                        </a:lnSpc>
                        <a:spcBef>
                          <a:spcPts val="0"/>
                        </a:spcBef>
                        <a:spcAft>
                          <a:spcPts val="0"/>
                        </a:spcAft>
                      </a:pPr>
                      <a:r>
                        <a:rPr lang="en-US" sz="1600" b="0">
                          <a:effectLst/>
                        </a:rPr>
                        <a:t>WGClimate shall support to the assessment of the fulfilment of the 2016 GCOS IP. Outputs from Actions CMRS-23, 24, and 28 shall provide a solid picture of space agencies contributions.</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a:lnSpc>
                          <a:spcPct val="100000"/>
                        </a:lnSpc>
                        <a:spcBef>
                          <a:spcPts val="0"/>
                        </a:spcBef>
                        <a:spcAft>
                          <a:spcPts val="0"/>
                        </a:spcAft>
                      </a:pPr>
                      <a:r>
                        <a:rPr lang="en-US" sz="1600" b="0" dirty="0" err="1">
                          <a:effectLst/>
                        </a:rPr>
                        <a:t>WG</a:t>
                      </a:r>
                      <a:r>
                        <a:rPr lang="en-US" sz="1600" b="0" spc="-5" dirty="0" err="1">
                          <a:effectLst/>
                        </a:rPr>
                        <a:t>C</a:t>
                      </a:r>
                      <a:r>
                        <a:rPr lang="en-US" sz="1600" b="0" dirty="0" err="1">
                          <a:effectLst/>
                        </a:rPr>
                        <a:t>l</a:t>
                      </a:r>
                      <a:r>
                        <a:rPr lang="en-US" sz="1600" b="0" spc="10" dirty="0" err="1">
                          <a:effectLst/>
                        </a:rPr>
                        <a:t>i</a:t>
                      </a:r>
                      <a:r>
                        <a:rPr lang="en-US" sz="1600" b="0" spc="-5" dirty="0" err="1">
                          <a:effectLst/>
                        </a:rPr>
                        <a:t>m</a:t>
                      </a:r>
                      <a:r>
                        <a:rPr lang="en-US" sz="1600" b="0" dirty="0" err="1">
                          <a:effectLst/>
                        </a:rPr>
                        <a:t>a</a:t>
                      </a:r>
                      <a:r>
                        <a:rPr lang="en-US" sz="1600" b="0" spc="5" dirty="0" err="1">
                          <a:effectLst/>
                        </a:rPr>
                        <a:t>t</a:t>
                      </a:r>
                      <a:r>
                        <a:rPr lang="en-US" sz="1600" b="0" dirty="0" err="1">
                          <a:effectLst/>
                        </a:rPr>
                        <a: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41706136"/>
                  </a:ext>
                </a:extLst>
              </a:tr>
            </a:tbl>
          </a:graphicData>
        </a:graphic>
      </p:graphicFrame>
    </p:spTree>
    <p:extLst>
      <p:ext uri="{BB962C8B-B14F-4D97-AF65-F5344CB8AC3E}">
        <p14:creationId xmlns:p14="http://schemas.microsoft.com/office/powerpoint/2010/main" val="29905307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CEOS 2019 – 2021 </a:t>
            </a:r>
            <a:r>
              <a:rPr lang="en-GB" b="1" dirty="0" err="1"/>
              <a:t>Workplan</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115666482"/>
              </p:ext>
            </p:extLst>
          </p:nvPr>
        </p:nvGraphicFramePr>
        <p:xfrm>
          <a:off x="310896" y="1671987"/>
          <a:ext cx="11612881" cy="4424045"/>
        </p:xfrm>
        <a:graphic>
          <a:graphicData uri="http://schemas.openxmlformats.org/drawingml/2006/table">
            <a:tbl>
              <a:tblPr firstRow="1" firstCol="1" lastRow="1" lastCol="1" bandRow="1" bandCol="1">
                <a:tableStyleId>{69012ECD-51FC-41F1-AA8D-1B2483CD663E}</a:tableStyleId>
              </a:tblPr>
              <a:tblGrid>
                <a:gridCol w="3293335">
                  <a:extLst>
                    <a:ext uri="{9D8B030D-6E8A-4147-A177-3AD203B41FA5}">
                      <a16:colId xmlns:a16="http://schemas.microsoft.com/office/drawing/2014/main" val="1021982399"/>
                    </a:ext>
                  </a:extLst>
                </a:gridCol>
                <a:gridCol w="1407885">
                  <a:extLst>
                    <a:ext uri="{9D8B030D-6E8A-4147-A177-3AD203B41FA5}">
                      <a16:colId xmlns:a16="http://schemas.microsoft.com/office/drawing/2014/main" val="3127101769"/>
                    </a:ext>
                  </a:extLst>
                </a:gridCol>
                <a:gridCol w="5238325">
                  <a:extLst>
                    <a:ext uri="{9D8B030D-6E8A-4147-A177-3AD203B41FA5}">
                      <a16:colId xmlns:a16="http://schemas.microsoft.com/office/drawing/2014/main" val="599078449"/>
                    </a:ext>
                  </a:extLst>
                </a:gridCol>
                <a:gridCol w="1673336">
                  <a:extLst>
                    <a:ext uri="{9D8B030D-6E8A-4147-A177-3AD203B41FA5}">
                      <a16:colId xmlns:a16="http://schemas.microsoft.com/office/drawing/2014/main" val="4084754216"/>
                    </a:ext>
                  </a:extLst>
                </a:gridCol>
              </a:tblGrid>
              <a:tr h="161290">
                <a:tc gridSpan="4">
                  <a:txBody>
                    <a:bodyPr/>
                    <a:lstStyle/>
                    <a:p>
                      <a:pPr marL="64770">
                        <a:lnSpc>
                          <a:spcPct val="100000"/>
                        </a:lnSpc>
                        <a:spcBef>
                          <a:spcPts val="0"/>
                        </a:spcBef>
                        <a:spcAft>
                          <a:spcPts val="0"/>
                        </a:spcAft>
                      </a:pPr>
                      <a:r>
                        <a:rPr lang="en-US" sz="1600" b="0" spc="-5" dirty="0">
                          <a:effectLst/>
                        </a:rPr>
                        <a:t>Implementation of the international greenhouse gas monitoring system</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796092055"/>
                  </a:ext>
                </a:extLst>
              </a:tr>
              <a:tr h="1497965">
                <a:tc>
                  <a:txBody>
                    <a:bodyPr/>
                    <a:lstStyle/>
                    <a:p>
                      <a:pPr marL="64770">
                        <a:lnSpc>
                          <a:spcPct val="100000"/>
                        </a:lnSpc>
                        <a:spcBef>
                          <a:spcPts val="0"/>
                        </a:spcBef>
                        <a:spcAft>
                          <a:spcPts val="0"/>
                        </a:spcAft>
                      </a:pPr>
                      <a:r>
                        <a:rPr lang="en-US" sz="1600" b="0" dirty="0">
                          <a:effectLst/>
                        </a:rPr>
                        <a:t>C</a:t>
                      </a:r>
                      <a:r>
                        <a:rPr lang="en-US" sz="1600" b="0" spc="5" dirty="0">
                          <a:effectLst/>
                        </a:rPr>
                        <a:t>M</a:t>
                      </a:r>
                      <a:r>
                        <a:rPr lang="en-US" sz="1600" b="0" dirty="0">
                          <a:effectLst/>
                        </a:rPr>
                        <a:t>RS</a:t>
                      </a:r>
                      <a:r>
                        <a:rPr lang="en-US" sz="1600" b="0" spc="-5" dirty="0">
                          <a:effectLst/>
                        </a:rPr>
                        <a:t>-</a:t>
                      </a:r>
                      <a:r>
                        <a:rPr lang="en-US" sz="1600" b="0" dirty="0">
                          <a:effectLst/>
                        </a:rPr>
                        <a:t>25:</a:t>
                      </a:r>
                      <a:r>
                        <a:rPr lang="en-US" sz="1600" b="0" spc="10" dirty="0">
                          <a:effectLst/>
                        </a:rPr>
                        <a:t> </a:t>
                      </a:r>
                      <a:r>
                        <a:rPr lang="en-US" sz="1600" b="0" dirty="0">
                          <a:effectLst/>
                        </a:rPr>
                        <a:t>Provide oversight to the implementation of the international greenhouse gas monitoring system (Coordinated Actions 11, 13, and 14).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ct val="100000"/>
                        </a:lnSpc>
                        <a:spcBef>
                          <a:spcPts val="0"/>
                        </a:spcBef>
                        <a:spcAft>
                          <a:spcPts val="0"/>
                        </a:spcAft>
                      </a:pPr>
                      <a:r>
                        <a:rPr lang="en-US" sz="1600" b="0">
                          <a:effectLst/>
                        </a:rPr>
                        <a:t>Q3</a:t>
                      </a:r>
                      <a:r>
                        <a:rPr lang="en-US" sz="1600" b="0" spc="-5">
                          <a:effectLst/>
                        </a:rPr>
                        <a:t> </a:t>
                      </a:r>
                      <a:r>
                        <a:rPr lang="en-US" sz="1600" b="0">
                          <a:effectLst/>
                        </a:rPr>
                        <a:t>2019</a:t>
                      </a:r>
                      <a:endParaRPr lang="en-GB" sz="1600" b="0">
                        <a:effectLst/>
                      </a:endParaRPr>
                    </a:p>
                    <a:p>
                      <a:pPr marL="64770">
                        <a:lnSpc>
                          <a:spcPct val="100000"/>
                        </a:lnSpc>
                        <a:spcBef>
                          <a:spcPts val="0"/>
                        </a:spcBef>
                        <a:spcAft>
                          <a:spcPts val="0"/>
                        </a:spcAft>
                      </a:pPr>
                      <a:r>
                        <a:rPr lang="en-US" sz="1600" b="0">
                          <a:effectLst/>
                        </a:rPr>
                        <a:t>Q3 2021</a:t>
                      </a:r>
                      <a:endParaRPr lang="en-GB" sz="1600" b="0">
                        <a:effectLst/>
                      </a:endParaRPr>
                    </a:p>
                    <a:p>
                      <a:pPr marL="64770">
                        <a:lnSpc>
                          <a:spcPct val="100000"/>
                        </a:lnSpc>
                        <a:spcBef>
                          <a:spcPts val="0"/>
                        </a:spcBef>
                        <a:spcAft>
                          <a:spcPts val="0"/>
                        </a:spcAft>
                      </a:pPr>
                      <a:r>
                        <a:rPr lang="en-US" sz="1600" b="0">
                          <a:effectLst/>
                        </a:rPr>
                        <a:t>Q3 2026</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4770" marR="43180" algn="just">
                        <a:lnSpc>
                          <a:spcPct val="100000"/>
                        </a:lnSpc>
                        <a:spcBef>
                          <a:spcPts val="0"/>
                        </a:spcBef>
                        <a:spcAft>
                          <a:spcPts val="0"/>
                        </a:spcAft>
                      </a:pPr>
                      <a:r>
                        <a:rPr lang="en-US" sz="1600" b="0" dirty="0">
                          <a:effectLst/>
                        </a:rPr>
                        <a:t>Three sub deliverables are defined: </a:t>
                      </a:r>
                      <a:endParaRPr lang="en-GB" sz="1600" b="0" dirty="0">
                        <a:effectLst/>
                      </a:endParaRPr>
                    </a:p>
                    <a:p>
                      <a:pPr marL="342900" marR="43180" lvl="0" indent="-160338" algn="just">
                        <a:lnSpc>
                          <a:spcPct val="100000"/>
                        </a:lnSpc>
                        <a:spcBef>
                          <a:spcPts val="0"/>
                        </a:spcBef>
                        <a:spcAft>
                          <a:spcPts val="0"/>
                        </a:spcAft>
                        <a:buFont typeface="Symbol" panose="05050102010706020507" pitchFamily="18" charset="2"/>
                        <a:buChar char=""/>
                      </a:pPr>
                      <a:r>
                        <a:rPr lang="en-US" sz="1600" b="0" spc="10" dirty="0">
                          <a:effectLst/>
                        </a:rPr>
                        <a:t>Establish a roadmap for the development of a GHG monitoring system</a:t>
                      </a:r>
                      <a:endParaRPr lang="en-GB" sz="1600" b="0" dirty="0">
                        <a:effectLst/>
                      </a:endParaRPr>
                    </a:p>
                    <a:p>
                      <a:pPr marL="342900" marR="43180" lvl="0" indent="-160338" algn="just">
                        <a:lnSpc>
                          <a:spcPct val="100000"/>
                        </a:lnSpc>
                        <a:spcBef>
                          <a:spcPts val="0"/>
                        </a:spcBef>
                        <a:spcAft>
                          <a:spcPts val="0"/>
                        </a:spcAft>
                        <a:buFont typeface="Symbol" panose="05050102010706020507" pitchFamily="18" charset="2"/>
                        <a:buChar char=""/>
                      </a:pPr>
                      <a:r>
                        <a:rPr lang="en-US" sz="1600" b="0" dirty="0">
                          <a:effectLst/>
                        </a:rPr>
                        <a:t>Develop of a prototype GHG monitoring system</a:t>
                      </a:r>
                      <a:endParaRPr lang="en-GB" sz="1600" b="0" dirty="0">
                        <a:effectLst/>
                      </a:endParaRPr>
                    </a:p>
                    <a:p>
                      <a:pPr marL="342900" marR="43180" lvl="0" indent="-160338" algn="just">
                        <a:lnSpc>
                          <a:spcPct val="100000"/>
                        </a:lnSpc>
                        <a:spcBef>
                          <a:spcPts val="0"/>
                        </a:spcBef>
                        <a:spcAft>
                          <a:spcPts val="0"/>
                        </a:spcAft>
                        <a:buFont typeface="Symbol" panose="05050102010706020507" pitchFamily="18" charset="2"/>
                        <a:buChar char=""/>
                      </a:pPr>
                      <a:r>
                        <a:rPr lang="en-US" sz="1600" b="0" dirty="0">
                          <a:effectLst/>
                        </a:rPr>
                        <a:t>Develop the initial operational GHG monitoring system</a:t>
                      </a:r>
                      <a:endParaRPr lang="en-GB" sz="1600" b="0" dirty="0">
                        <a:effectLst/>
                      </a:endParaRPr>
                    </a:p>
                    <a:p>
                      <a:pPr marL="64770" marR="43180" algn="just">
                        <a:lnSpc>
                          <a:spcPct val="100000"/>
                        </a:lnSpc>
                        <a:spcBef>
                          <a:spcPts val="0"/>
                        </a:spcBef>
                        <a:spcAft>
                          <a:spcPts val="0"/>
                        </a:spcAft>
                      </a:pPr>
                      <a:r>
                        <a:rPr lang="en-US" sz="1600" b="0" dirty="0">
                          <a:effectLst/>
                        </a:rPr>
                        <a:t>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a:lnSpc>
                          <a:spcPct val="100000"/>
                        </a:lnSpc>
                        <a:spcBef>
                          <a:spcPts val="0"/>
                        </a:spcBef>
                        <a:spcAft>
                          <a:spcPts val="0"/>
                        </a:spcAft>
                      </a:pPr>
                      <a:r>
                        <a:rPr lang="en-US" sz="1600" b="0">
                          <a:effectLst/>
                        </a:rPr>
                        <a:t>WG</a:t>
                      </a:r>
                      <a:r>
                        <a:rPr lang="en-US" sz="1600" b="0" spc="-5">
                          <a:effectLst/>
                        </a:rPr>
                        <a:t>C</a:t>
                      </a:r>
                      <a:r>
                        <a:rPr lang="en-US" sz="1600" b="0">
                          <a:effectLst/>
                        </a:rPr>
                        <a:t>l</a:t>
                      </a:r>
                      <a:r>
                        <a:rPr lang="en-US" sz="1600" b="0" spc="10">
                          <a:effectLst/>
                        </a:rPr>
                        <a:t>i</a:t>
                      </a:r>
                      <a:r>
                        <a:rPr lang="en-US" sz="1600" b="0" spc="-5">
                          <a:effectLst/>
                        </a:rPr>
                        <a:t>m</a:t>
                      </a:r>
                      <a:r>
                        <a:rPr lang="en-US" sz="1600" b="0">
                          <a:effectLst/>
                        </a:rPr>
                        <a:t>a</a:t>
                      </a:r>
                      <a:r>
                        <a:rPr lang="en-US" sz="1600" b="0" spc="5">
                          <a:effectLst/>
                        </a:rPr>
                        <a:t>t</a:t>
                      </a:r>
                      <a:r>
                        <a:rPr lang="en-US" sz="1600" b="0">
                          <a:effectLst/>
                        </a:rPr>
                        <a:t>e</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9322042"/>
                  </a:ext>
                </a:extLst>
              </a:tr>
              <a:tr h="161290">
                <a:tc gridSpan="4">
                  <a:txBody>
                    <a:bodyPr/>
                    <a:lstStyle/>
                    <a:p>
                      <a:pPr>
                        <a:lnSpc>
                          <a:spcPct val="100000"/>
                        </a:lnSpc>
                        <a:spcBef>
                          <a:spcPts val="0"/>
                        </a:spcBef>
                        <a:spcAft>
                          <a:spcPts val="0"/>
                        </a:spcAft>
                      </a:pPr>
                      <a:r>
                        <a:rPr lang="en-US" sz="1600" b="0" spc="-5" dirty="0">
                          <a:solidFill>
                            <a:schemeClr val="bg1"/>
                          </a:solidFill>
                          <a:effectLst/>
                        </a:rPr>
                        <a:t>Climate Data Records</a:t>
                      </a:r>
                      <a:endParaRPr lang="en-GB" sz="16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69365991"/>
                  </a:ext>
                </a:extLst>
              </a:tr>
              <a:tr h="979170">
                <a:tc>
                  <a:txBody>
                    <a:bodyPr/>
                    <a:lstStyle/>
                    <a:p>
                      <a:pPr marL="64770">
                        <a:lnSpc>
                          <a:spcPct val="100000"/>
                        </a:lnSpc>
                        <a:spcBef>
                          <a:spcPts val="0"/>
                        </a:spcBef>
                        <a:spcAft>
                          <a:spcPts val="0"/>
                        </a:spcAft>
                      </a:pPr>
                      <a:r>
                        <a:rPr lang="en-US" sz="1600" b="0" dirty="0">
                          <a:effectLst/>
                        </a:rPr>
                        <a:t>CMRS-26: Update definitions for FCDR, CDR, ICDR (Coordinated Action 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ct val="100000"/>
                        </a:lnSpc>
                        <a:spcBef>
                          <a:spcPts val="0"/>
                        </a:spcBef>
                        <a:spcAft>
                          <a:spcPts val="0"/>
                        </a:spcAft>
                      </a:pPr>
                      <a:r>
                        <a:rPr lang="en-US" sz="1600" b="0" dirty="0">
                          <a:effectLst/>
                        </a:rPr>
                        <a:t>Q3 2019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4770" marR="43180" algn="just">
                        <a:lnSpc>
                          <a:spcPct val="100000"/>
                        </a:lnSpc>
                        <a:spcBef>
                          <a:spcPts val="0"/>
                        </a:spcBef>
                        <a:spcAft>
                          <a:spcPts val="0"/>
                        </a:spcAft>
                      </a:pPr>
                      <a:r>
                        <a:rPr lang="en-US" sz="1600" b="0">
                          <a:effectLst/>
                        </a:rPr>
                        <a:t>Update definitions for Fundamental Climate Data Records, Climate Data Records for GCOS ECVs and Interim Climate Data Records for both types of data records. It is planned to agree on definitions at 10th and 11th WGClimate meetings during 2019.</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a:lnSpc>
                          <a:spcPct val="100000"/>
                        </a:lnSpc>
                        <a:spcBef>
                          <a:spcPts val="0"/>
                        </a:spcBef>
                        <a:spcAft>
                          <a:spcPts val="0"/>
                        </a:spcAft>
                      </a:pPr>
                      <a:r>
                        <a:rPr lang="en-US" sz="1600" b="0">
                          <a:effectLst/>
                        </a:rPr>
                        <a:t>WG</a:t>
                      </a:r>
                      <a:r>
                        <a:rPr lang="en-US" sz="1600" b="0" spc="-5">
                          <a:effectLst/>
                        </a:rPr>
                        <a:t>C</a:t>
                      </a:r>
                      <a:r>
                        <a:rPr lang="en-US" sz="1600" b="0">
                          <a:effectLst/>
                        </a:rPr>
                        <a:t>l</a:t>
                      </a:r>
                      <a:r>
                        <a:rPr lang="en-US" sz="1600" b="0" spc="10">
                          <a:effectLst/>
                        </a:rPr>
                        <a:t>i</a:t>
                      </a:r>
                      <a:r>
                        <a:rPr lang="en-US" sz="1600" b="0" spc="-5">
                          <a:effectLst/>
                        </a:rPr>
                        <a:t>m</a:t>
                      </a:r>
                      <a:r>
                        <a:rPr lang="en-US" sz="1600" b="0">
                          <a:effectLst/>
                        </a:rPr>
                        <a:t>a</a:t>
                      </a:r>
                      <a:r>
                        <a:rPr lang="en-US" sz="1600" b="0" spc="5">
                          <a:effectLst/>
                        </a:rPr>
                        <a:t>t</a:t>
                      </a:r>
                      <a:r>
                        <a:rPr lang="en-US" sz="1600" b="0">
                          <a:effectLst/>
                        </a:rPr>
                        <a:t>e</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2351303"/>
                  </a:ext>
                </a:extLst>
              </a:tr>
              <a:tr h="979170">
                <a:tc>
                  <a:txBody>
                    <a:bodyPr/>
                    <a:lstStyle/>
                    <a:p>
                      <a:pPr marL="64770">
                        <a:lnSpc>
                          <a:spcPct val="100000"/>
                        </a:lnSpc>
                        <a:spcBef>
                          <a:spcPts val="0"/>
                        </a:spcBef>
                        <a:spcAft>
                          <a:spcPts val="0"/>
                        </a:spcAft>
                      </a:pPr>
                      <a:r>
                        <a:rPr lang="en-US" sz="1600" b="0">
                          <a:effectLst/>
                        </a:rPr>
                        <a:t>CMRS-27: Implement Coordinated Actions 5 on FCDR Inventory, 6 on nomenclature document for CDRs, 10 on meta data standards</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4770">
                        <a:lnSpc>
                          <a:spcPct val="100000"/>
                        </a:lnSpc>
                        <a:spcBef>
                          <a:spcPts val="0"/>
                        </a:spcBef>
                        <a:spcAft>
                          <a:spcPts val="0"/>
                        </a:spcAft>
                      </a:pPr>
                      <a:r>
                        <a:rPr lang="en-US" sz="1600" b="0" dirty="0">
                          <a:effectLst/>
                        </a:rPr>
                        <a:t>Q3 2020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4770" marR="43180" algn="just">
                        <a:lnSpc>
                          <a:spcPct val="100000"/>
                        </a:lnSpc>
                        <a:spcBef>
                          <a:spcPts val="0"/>
                        </a:spcBef>
                        <a:spcAft>
                          <a:spcPts val="0"/>
                        </a:spcAft>
                      </a:pPr>
                      <a:r>
                        <a:rPr lang="en-US" sz="1600" b="0" dirty="0">
                          <a:effectLst/>
                        </a:rPr>
                        <a:t>Upgrade the ECV Inventory technically that it can provide information on Level 1 base data records (FCDRs) used for CDRs of GCOS ECVs.</a:t>
                      </a:r>
                      <a:endParaRPr lang="en-GB" sz="1600" b="0" dirty="0">
                        <a:effectLst/>
                      </a:endParaRPr>
                    </a:p>
                    <a:p>
                      <a:pPr marL="64770" marR="43180" algn="just">
                        <a:lnSpc>
                          <a:spcPct val="100000"/>
                        </a:lnSpc>
                        <a:spcBef>
                          <a:spcPts val="0"/>
                        </a:spcBef>
                        <a:spcAft>
                          <a:spcPts val="0"/>
                        </a:spcAft>
                      </a:pPr>
                      <a:r>
                        <a:rPr lang="en-US" sz="1600" b="0" dirty="0">
                          <a:effectLst/>
                        </a:rPr>
                        <a:t>Provide to CEOS agencies documentation on CDR related nomenclature and meta data standards.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a:lnSpc>
                          <a:spcPct val="100000"/>
                        </a:lnSpc>
                        <a:spcBef>
                          <a:spcPts val="0"/>
                        </a:spcBef>
                        <a:spcAft>
                          <a:spcPts val="0"/>
                        </a:spcAft>
                      </a:pPr>
                      <a:r>
                        <a:rPr lang="en-US" sz="1600" b="0" dirty="0" err="1">
                          <a:effectLst/>
                        </a:rPr>
                        <a:t>WG</a:t>
                      </a:r>
                      <a:r>
                        <a:rPr lang="en-US" sz="1600" b="0" spc="-5" dirty="0" err="1">
                          <a:effectLst/>
                        </a:rPr>
                        <a:t>C</a:t>
                      </a:r>
                      <a:r>
                        <a:rPr lang="en-US" sz="1600" b="0" dirty="0" err="1">
                          <a:effectLst/>
                        </a:rPr>
                        <a:t>l</a:t>
                      </a:r>
                      <a:r>
                        <a:rPr lang="en-US" sz="1600" b="0" spc="10" dirty="0" err="1">
                          <a:effectLst/>
                        </a:rPr>
                        <a:t>i</a:t>
                      </a:r>
                      <a:r>
                        <a:rPr lang="en-US" sz="1600" b="0" spc="-5" dirty="0" err="1">
                          <a:effectLst/>
                        </a:rPr>
                        <a:t>m</a:t>
                      </a:r>
                      <a:r>
                        <a:rPr lang="en-US" sz="1600" b="0" dirty="0" err="1">
                          <a:effectLst/>
                        </a:rPr>
                        <a:t>a</a:t>
                      </a:r>
                      <a:r>
                        <a:rPr lang="en-US" sz="1600" b="0" spc="5" dirty="0" err="1">
                          <a:effectLst/>
                        </a:rPr>
                        <a:t>t</a:t>
                      </a:r>
                      <a:r>
                        <a:rPr lang="en-US" sz="1600" b="0" dirty="0" err="1">
                          <a:effectLst/>
                        </a:rPr>
                        <a: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09761139"/>
                  </a:ext>
                </a:extLst>
              </a:tr>
            </a:tbl>
          </a:graphicData>
        </a:graphic>
      </p:graphicFrame>
    </p:spTree>
    <p:extLst>
      <p:ext uri="{BB962C8B-B14F-4D97-AF65-F5344CB8AC3E}">
        <p14:creationId xmlns:p14="http://schemas.microsoft.com/office/powerpoint/2010/main" val="36752960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Goals for this meeting</a:t>
            </a:r>
            <a:endParaRPr lang="en-GB" b="1" dirty="0"/>
          </a:p>
        </p:txBody>
      </p:sp>
      <p:sp>
        <p:nvSpPr>
          <p:cNvPr id="3" name="Content Placeholder 2"/>
          <p:cNvSpPr>
            <a:spLocks noGrp="1"/>
          </p:cNvSpPr>
          <p:nvPr>
            <p:ph idx="1"/>
          </p:nvPr>
        </p:nvSpPr>
        <p:spPr>
          <a:xfrm>
            <a:off x="609600" y="1600201"/>
            <a:ext cx="11187289" cy="4489703"/>
          </a:xfrm>
        </p:spPr>
        <p:txBody>
          <a:bodyPr>
            <a:normAutofit fontScale="85000" lnSpcReduction="20000"/>
          </a:bodyPr>
          <a:lstStyle/>
          <a:p>
            <a:r>
              <a:rPr lang="en-GB" sz="3467" dirty="0" smtClean="0"/>
              <a:t>Nominate a new Vice Chair;</a:t>
            </a:r>
          </a:p>
          <a:p>
            <a:r>
              <a:rPr lang="en-GB" sz="3467" dirty="0" smtClean="0"/>
              <a:t>Discuss and potentially agree on definitions for data records;</a:t>
            </a:r>
          </a:p>
          <a:p>
            <a:r>
              <a:rPr lang="en-GB" sz="3467" dirty="0" smtClean="0"/>
              <a:t>Devise way forward for inclusion of coordination of GHG monitoring;</a:t>
            </a:r>
          </a:p>
          <a:p>
            <a:r>
              <a:rPr lang="en-GB" sz="3467" dirty="0" smtClean="0"/>
              <a:t>Discuss and agree WMO report to 18</a:t>
            </a:r>
            <a:r>
              <a:rPr lang="en-GB" sz="3467" baseline="30000" dirty="0" smtClean="0"/>
              <a:t>th</a:t>
            </a:r>
            <a:r>
              <a:rPr lang="en-GB" sz="3467" dirty="0" smtClean="0"/>
              <a:t> Congress;</a:t>
            </a:r>
            <a:endParaRPr lang="en-GB" sz="3467" dirty="0"/>
          </a:p>
          <a:p>
            <a:r>
              <a:rPr lang="en-GB" sz="3467" dirty="0" smtClean="0"/>
              <a:t>Discuss future of SCOPE-CM and SCO;</a:t>
            </a:r>
          </a:p>
          <a:p>
            <a:r>
              <a:rPr lang="en-GB" sz="3467" dirty="0" smtClean="0"/>
              <a:t>Discuss future case studies for the architecture;</a:t>
            </a:r>
          </a:p>
          <a:p>
            <a:r>
              <a:rPr lang="en-GB" sz="3467" dirty="0" smtClean="0"/>
              <a:t>Organise next gap analysis;</a:t>
            </a:r>
          </a:p>
          <a:p>
            <a:r>
              <a:rPr lang="en-GB" sz="3467" dirty="0" smtClean="0"/>
              <a:t>Meet with the WCRP DAC and discuss WCRP strategic priorities;</a:t>
            </a:r>
          </a:p>
          <a:p>
            <a:r>
              <a:rPr lang="en-GB" sz="3467" dirty="0" smtClean="0"/>
              <a:t>See and admire some agency presentations;</a:t>
            </a:r>
          </a:p>
          <a:p>
            <a:r>
              <a:rPr lang="en-GB" sz="3467" dirty="0" smtClean="0"/>
              <a:t>Discuss future evolution of climatemonitoring.info.</a:t>
            </a:r>
          </a:p>
          <a:p>
            <a:endParaRPr lang="en-GB" sz="3467" dirty="0"/>
          </a:p>
          <a:p>
            <a:pPr marL="0" indent="0">
              <a:buNone/>
            </a:pPr>
            <a:endParaRPr lang="en-GB" sz="3467" dirty="0"/>
          </a:p>
          <a:p>
            <a:endParaRPr lang="en-GB" dirty="0"/>
          </a:p>
        </p:txBody>
      </p:sp>
    </p:spTree>
    <p:extLst>
      <p:ext uri="{BB962C8B-B14F-4D97-AF65-F5344CB8AC3E}">
        <p14:creationId xmlns:p14="http://schemas.microsoft.com/office/powerpoint/2010/main" val="3068617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Next Meeting</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We will need another meeting prior the CEOS Plenary (14-17 October 2019 in Hanoi):</a:t>
            </a:r>
          </a:p>
          <a:p>
            <a:pPr lvl="1"/>
            <a:r>
              <a:rPr lang="en-GB" dirty="0" smtClean="0"/>
              <a:t>To close out the SBSTA-51 statement and other needed </a:t>
            </a:r>
            <a:r>
              <a:rPr lang="en-GB" dirty="0" err="1" smtClean="0"/>
              <a:t>constributions</a:t>
            </a:r>
            <a:r>
              <a:rPr lang="en-GB" dirty="0" smtClean="0"/>
              <a:t>;</a:t>
            </a:r>
          </a:p>
          <a:p>
            <a:pPr lvl="1"/>
            <a:r>
              <a:rPr lang="en-GB" dirty="0" smtClean="0"/>
              <a:t>To close out the 2019 gap analysis report and the updated coordinated action plan;</a:t>
            </a:r>
          </a:p>
          <a:p>
            <a:pPr lvl="1"/>
            <a:r>
              <a:rPr lang="en-GB" dirty="0" smtClean="0"/>
              <a:t>To monitor progress on GHG roadmap </a:t>
            </a:r>
          </a:p>
          <a:p>
            <a:pPr lvl="1"/>
            <a:r>
              <a:rPr lang="en-GB" dirty="0" smtClean="0"/>
              <a:t>Maybe to finish ICDR story</a:t>
            </a:r>
          </a:p>
          <a:p>
            <a:r>
              <a:rPr lang="en-GB" dirty="0" smtClean="0"/>
              <a:t>Propose to have this before or after the CEOS Technical Workshop which is scheduled for 9-13 September in Fairbanks, Alaska, USA. We could do a meeting the week before (4-6 Sep) in Fairbanks or Anchorage. </a:t>
            </a:r>
            <a:endParaRPr lang="en-GB" dirty="0"/>
          </a:p>
        </p:txBody>
      </p:sp>
    </p:spTree>
    <p:extLst>
      <p:ext uri="{BB962C8B-B14F-4D97-AF65-F5344CB8AC3E}">
        <p14:creationId xmlns:p14="http://schemas.microsoft.com/office/powerpoint/2010/main" val="234628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Day 2 Morning</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2548025232"/>
              </p:ext>
            </p:extLst>
          </p:nvPr>
        </p:nvGraphicFramePr>
        <p:xfrm>
          <a:off x="792480" y="2130552"/>
          <a:ext cx="10972800" cy="3291840"/>
        </p:xfrm>
        <a:graphic>
          <a:graphicData uri="http://schemas.openxmlformats.org/drawingml/2006/table">
            <a:tbl>
              <a:tblPr firstRow="1" firstCol="1" bandRow="1">
                <a:tableStyleId>{5C22544A-7EE6-4342-B048-85BDC9FD1C3A}</a:tableStyleId>
              </a:tblPr>
              <a:tblGrid>
                <a:gridCol w="2229673">
                  <a:extLst>
                    <a:ext uri="{9D8B030D-6E8A-4147-A177-3AD203B41FA5}">
                      <a16:colId xmlns:a16="http://schemas.microsoft.com/office/drawing/2014/main" val="347406839"/>
                    </a:ext>
                  </a:extLst>
                </a:gridCol>
                <a:gridCol w="8743127">
                  <a:extLst>
                    <a:ext uri="{9D8B030D-6E8A-4147-A177-3AD203B41FA5}">
                      <a16:colId xmlns:a16="http://schemas.microsoft.com/office/drawing/2014/main" val="1734385311"/>
                    </a:ext>
                  </a:extLst>
                </a:gridCol>
              </a:tblGrid>
              <a:tr h="141573">
                <a:tc gridSpan="2">
                  <a:txBody>
                    <a:bodyPr/>
                    <a:lstStyle/>
                    <a:p>
                      <a:pPr>
                        <a:spcAft>
                          <a:spcPts val="0"/>
                        </a:spcAft>
                      </a:pPr>
                      <a:r>
                        <a:rPr lang="en-GB" sz="1800" dirty="0" smtClean="0">
                          <a:solidFill>
                            <a:schemeClr val="bg1"/>
                          </a:solidFill>
                          <a:effectLst/>
                          <a:latin typeface="Cambria" panose="02040503050406030204" pitchFamily="18" charset="0"/>
                          <a:ea typeface="MS Mincho" panose="02020609040205080304"/>
                          <a:cs typeface="Times New Roman" panose="02020603050405020304" pitchFamily="18" charset="0"/>
                        </a:rPr>
                        <a:t>4. GHG Monitoring</a:t>
                      </a:r>
                      <a:endParaRPr lang="en-GB" sz="1800" dirty="0">
                        <a:solidFill>
                          <a:schemeClr val="bg1"/>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hMerge="1">
                  <a:txBody>
                    <a:bodyPr/>
                    <a:lstStyle/>
                    <a:p>
                      <a:pPr marL="342900" lvl="0" indent="-342900">
                        <a:spcAft>
                          <a:spcPts val="0"/>
                        </a:spcAft>
                        <a:buFont typeface="Symbol" panose="05050102010706020507" pitchFamily="18" charset="2"/>
                        <a:buChar char=""/>
                      </a:pPr>
                      <a:endParaRPr lang="en-GB" sz="12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2333491454"/>
                  </a:ext>
                </a:extLst>
              </a:tr>
              <a:tr h="0">
                <a:tc>
                  <a:txBody>
                    <a:bodyPr/>
                    <a:lstStyle/>
                    <a:p>
                      <a:pPr>
                        <a:spcAft>
                          <a:spcPts val="0"/>
                        </a:spcAft>
                      </a:pPr>
                      <a:r>
                        <a:rPr lang="en-GB" sz="1800" dirty="0">
                          <a:effectLst/>
                        </a:rPr>
                        <a:t>08:30 – 10:00</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en-GB" sz="1800" dirty="0">
                          <a:effectLst/>
                        </a:rPr>
                        <a:t>CEOS/CGMS status on GHG monitoring (Mark Dowell, David Crisp)</a:t>
                      </a:r>
                    </a:p>
                    <a:p>
                      <a:pPr marL="342900" lvl="0" indent="-342900">
                        <a:spcAft>
                          <a:spcPts val="0"/>
                        </a:spcAft>
                        <a:buFont typeface="Symbol" panose="05050102010706020507" pitchFamily="18" charset="2"/>
                        <a:buChar char=""/>
                      </a:pPr>
                      <a:r>
                        <a:rPr lang="en-GB" sz="1800" dirty="0">
                          <a:effectLst/>
                        </a:rPr>
                        <a:t>Lessons learned from a-decade long GOSAT observations (Akihiko </a:t>
                      </a:r>
                      <a:r>
                        <a:rPr lang="en-GB" sz="1800" dirty="0" err="1">
                          <a:effectLst/>
                        </a:rPr>
                        <a:t>Kuze</a:t>
                      </a:r>
                      <a:r>
                        <a:rPr lang="en-GB" sz="1800" dirty="0">
                          <a:effectLst/>
                        </a:rPr>
                        <a:t>)</a:t>
                      </a:r>
                    </a:p>
                    <a:p>
                      <a:pPr marL="342900" lvl="0" indent="-342900">
                        <a:spcAft>
                          <a:spcPts val="0"/>
                        </a:spcAft>
                        <a:buFont typeface="Symbol" panose="05050102010706020507" pitchFamily="18" charset="2"/>
                        <a:buChar char=""/>
                      </a:pPr>
                      <a:r>
                        <a:rPr lang="en-GB" sz="1800" dirty="0">
                          <a:effectLst/>
                        </a:rPr>
                        <a:t>Activities of the CEOS AC-VC (Ben Veihelmann, David Crisp)</a:t>
                      </a:r>
                    </a:p>
                    <a:p>
                      <a:pPr marL="342900" lvl="0" indent="-342900">
                        <a:spcAft>
                          <a:spcPts val="0"/>
                        </a:spcAft>
                        <a:buFont typeface="Symbol" panose="05050102010706020507" pitchFamily="18" charset="2"/>
                        <a:buChar char=""/>
                      </a:pPr>
                      <a:r>
                        <a:rPr lang="en-GB" sz="1800" dirty="0">
                          <a:effectLst/>
                        </a:rPr>
                        <a:t>Activities of CEOS WG CV Atmospheric Composition Subgroup and CGMS GSICS (Bojan Bojkov)</a:t>
                      </a:r>
                    </a:p>
                    <a:p>
                      <a:pPr marL="342900" lvl="0" indent="-342900">
                        <a:spcAft>
                          <a:spcPts val="0"/>
                        </a:spcAft>
                        <a:buFont typeface="Symbol" panose="05050102010706020507" pitchFamily="18" charset="2"/>
                        <a:buChar char=""/>
                      </a:pPr>
                      <a:r>
                        <a:rPr lang="en-GB" sz="1800" dirty="0">
                          <a:effectLst/>
                        </a:rPr>
                        <a:t>Towards an operational GHG monitoring system (Bojan Bojkov)</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2169813771"/>
                  </a:ext>
                </a:extLst>
              </a:tr>
              <a:tr h="0">
                <a:tc>
                  <a:txBody>
                    <a:bodyPr/>
                    <a:lstStyle/>
                    <a:p>
                      <a:pPr>
                        <a:spcAft>
                          <a:spcPts val="0"/>
                        </a:spcAft>
                      </a:pPr>
                      <a:r>
                        <a:rPr lang="en-GB" sz="1800">
                          <a:effectLst/>
                        </a:rPr>
                        <a:t>10:00 – 10:30</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a:spcAft>
                          <a:spcPts val="0"/>
                        </a:spcAft>
                      </a:pPr>
                      <a:r>
                        <a:rPr lang="en-GB" sz="1800" dirty="0">
                          <a:effectLst/>
                        </a:rPr>
                        <a:t>Coffee Break</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432876410"/>
                  </a:ext>
                </a:extLst>
              </a:tr>
              <a:tr h="0">
                <a:tc>
                  <a:txBody>
                    <a:bodyPr/>
                    <a:lstStyle/>
                    <a:p>
                      <a:pPr>
                        <a:spcAft>
                          <a:spcPts val="0"/>
                        </a:spcAft>
                      </a:pPr>
                      <a:r>
                        <a:rPr lang="en-GB" sz="1800">
                          <a:effectLst/>
                        </a:rPr>
                        <a:t>10:30 – 12:00</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marL="342900" lvl="0" indent="-342900">
                        <a:spcAft>
                          <a:spcPts val="0"/>
                        </a:spcAft>
                        <a:buFont typeface="Symbol" panose="05050102010706020507" pitchFamily="18" charset="2"/>
                        <a:buChar char=""/>
                      </a:pPr>
                      <a:r>
                        <a:rPr lang="en-GB" sz="1800" dirty="0">
                          <a:effectLst/>
                        </a:rPr>
                        <a:t>Towards a roadmap for GHG monitoring (Mark Dowell)</a:t>
                      </a:r>
                    </a:p>
                    <a:p>
                      <a:pPr marL="342900" lvl="0" indent="-342900">
                        <a:spcAft>
                          <a:spcPts val="0"/>
                        </a:spcAft>
                        <a:buFont typeface="Symbol" panose="05050102010706020507" pitchFamily="18" charset="2"/>
                        <a:buChar char=""/>
                      </a:pPr>
                      <a:r>
                        <a:rPr lang="en-GB" sz="1800" dirty="0">
                          <a:effectLst/>
                        </a:rPr>
                        <a:t>Organisation of GHG monitoring work in </a:t>
                      </a:r>
                      <a:r>
                        <a:rPr lang="en-GB" sz="1800" dirty="0" err="1">
                          <a:effectLst/>
                        </a:rPr>
                        <a:t>WGClimate</a:t>
                      </a:r>
                      <a:r>
                        <a:rPr lang="en-GB" sz="1800" dirty="0">
                          <a:effectLst/>
                        </a:rPr>
                        <a:t> (Jörg Schulz)</a:t>
                      </a:r>
                    </a:p>
                    <a:p>
                      <a:pPr marL="342900" lvl="0" indent="-342900">
                        <a:spcAft>
                          <a:spcPts val="0"/>
                        </a:spcAft>
                        <a:buFont typeface="Symbol" panose="05050102010706020507" pitchFamily="18" charset="2"/>
                        <a:buChar char=""/>
                      </a:pPr>
                      <a:r>
                        <a:rPr lang="en-GB" sz="1800" dirty="0">
                          <a:effectLst/>
                        </a:rPr>
                        <a:t>Discussion and Decision for Plenary Action CEOS-32-05 for CEOS-SIT (Jörg Schulz)</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3060140641"/>
                  </a:ext>
                </a:extLst>
              </a:tr>
              <a:tr h="0">
                <a:tc>
                  <a:txBody>
                    <a:bodyPr/>
                    <a:lstStyle/>
                    <a:p>
                      <a:pPr>
                        <a:spcAft>
                          <a:spcPts val="0"/>
                        </a:spcAft>
                      </a:pPr>
                      <a:r>
                        <a:rPr lang="en-GB" sz="1800">
                          <a:effectLst/>
                        </a:rPr>
                        <a:t>12:00  - 14:00</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tc>
                  <a:txBody>
                    <a:bodyPr/>
                    <a:lstStyle/>
                    <a:p>
                      <a:pPr>
                        <a:spcAft>
                          <a:spcPts val="0"/>
                        </a:spcAft>
                      </a:pPr>
                      <a:r>
                        <a:rPr lang="en-GB" sz="1800" dirty="0">
                          <a:effectLst/>
                        </a:rPr>
                        <a:t>Lunch</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nchor="ctr"/>
                </a:tc>
                <a:extLst>
                  <a:ext uri="{0D108BD9-81ED-4DB2-BD59-A6C34878D82A}">
                    <a16:rowId xmlns:a16="http://schemas.microsoft.com/office/drawing/2014/main" val="2373524082"/>
                  </a:ext>
                </a:extLst>
              </a:tr>
            </a:tbl>
          </a:graphicData>
        </a:graphic>
      </p:graphicFrame>
    </p:spTree>
    <p:extLst>
      <p:ext uri="{BB962C8B-B14F-4D97-AF65-F5344CB8AC3E}">
        <p14:creationId xmlns:p14="http://schemas.microsoft.com/office/powerpoint/2010/main" val="183243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Day 2 Afternoon</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2783715620"/>
              </p:ext>
            </p:extLst>
          </p:nvPr>
        </p:nvGraphicFramePr>
        <p:xfrm>
          <a:off x="801624" y="1705197"/>
          <a:ext cx="10588752" cy="2468880"/>
        </p:xfrm>
        <a:graphic>
          <a:graphicData uri="http://schemas.openxmlformats.org/drawingml/2006/table">
            <a:tbl>
              <a:tblPr firstRow="1" firstCol="1" bandRow="1">
                <a:tableStyleId>{5C22544A-7EE6-4342-B048-85BDC9FD1C3A}</a:tableStyleId>
              </a:tblPr>
              <a:tblGrid>
                <a:gridCol w="2156038">
                  <a:extLst>
                    <a:ext uri="{9D8B030D-6E8A-4147-A177-3AD203B41FA5}">
                      <a16:colId xmlns:a16="http://schemas.microsoft.com/office/drawing/2014/main" val="254636506"/>
                    </a:ext>
                  </a:extLst>
                </a:gridCol>
                <a:gridCol w="8432714">
                  <a:extLst>
                    <a:ext uri="{9D8B030D-6E8A-4147-A177-3AD203B41FA5}">
                      <a16:colId xmlns:a16="http://schemas.microsoft.com/office/drawing/2014/main" val="1335283394"/>
                    </a:ext>
                  </a:extLst>
                </a:gridCol>
              </a:tblGrid>
              <a:tr h="0">
                <a:tc gridSpan="2">
                  <a:txBody>
                    <a:bodyPr/>
                    <a:lstStyle/>
                    <a:p>
                      <a:pPr>
                        <a:spcAft>
                          <a:spcPts val="0"/>
                        </a:spcAft>
                      </a:pPr>
                      <a:r>
                        <a:rPr lang="en-GB" sz="1800" dirty="0" smtClean="0">
                          <a:solidFill>
                            <a:schemeClr val="bg1"/>
                          </a:solidFill>
                          <a:effectLst/>
                          <a:latin typeface="Cambria" panose="02040503050406030204" pitchFamily="18" charset="0"/>
                          <a:ea typeface="MS Mincho" panose="02020609040205080304"/>
                          <a:cs typeface="Times New Roman" panose="02020603050405020304" pitchFamily="18" charset="0"/>
                        </a:rPr>
                        <a:t>5. WMO Congress,</a:t>
                      </a:r>
                      <a:r>
                        <a:rPr lang="en-GB" sz="1800" baseline="0" dirty="0" smtClean="0">
                          <a:solidFill>
                            <a:schemeClr val="bg1"/>
                          </a:solidFill>
                          <a:effectLst/>
                          <a:latin typeface="Cambria" panose="02040503050406030204" pitchFamily="18" charset="0"/>
                          <a:ea typeface="MS Mincho" panose="02020609040205080304"/>
                          <a:cs typeface="Times New Roman" panose="02020603050405020304" pitchFamily="18" charset="0"/>
                        </a:rPr>
                        <a:t> Initiatives and Case Studies</a:t>
                      </a:r>
                      <a:endParaRPr lang="en-GB" sz="1800" dirty="0">
                        <a:solidFill>
                          <a:schemeClr val="bg1"/>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hMerge="1">
                  <a:txBody>
                    <a:bodyPr/>
                    <a:lstStyle/>
                    <a:p>
                      <a:pPr marL="342900" lvl="0" indent="-342900">
                        <a:spcAft>
                          <a:spcPts val="0"/>
                        </a:spcAft>
                        <a:buFont typeface="Symbol" panose="05050102010706020507" pitchFamily="18" charset="2"/>
                        <a:buChar char=""/>
                      </a:pP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2437584950"/>
                  </a:ext>
                </a:extLst>
              </a:tr>
              <a:tr h="0">
                <a:tc>
                  <a:txBody>
                    <a:bodyPr/>
                    <a:lstStyle/>
                    <a:p>
                      <a:pPr>
                        <a:spcAft>
                          <a:spcPts val="0"/>
                        </a:spcAft>
                      </a:pPr>
                      <a:r>
                        <a:rPr lang="en-GB" sz="1800" dirty="0">
                          <a:effectLst/>
                        </a:rPr>
                        <a:t>14:00 – 14:45</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a:txBody>
                    <a:bodyPr/>
                    <a:lstStyle/>
                    <a:p>
                      <a:pPr marL="342900" lvl="0" indent="-342900">
                        <a:spcAft>
                          <a:spcPts val="0"/>
                        </a:spcAft>
                        <a:buFont typeface="Symbol" panose="05050102010706020507" pitchFamily="18" charset="2"/>
                        <a:buChar char=""/>
                      </a:pPr>
                      <a:r>
                        <a:rPr lang="en-GB" sz="1800" dirty="0">
                          <a:effectLst/>
                        </a:rPr>
                        <a:t>Resolution for 18</a:t>
                      </a:r>
                      <a:r>
                        <a:rPr lang="en-GB" sz="1800" baseline="30000" dirty="0">
                          <a:effectLst/>
                        </a:rPr>
                        <a:t>th</a:t>
                      </a:r>
                      <a:r>
                        <a:rPr lang="en-GB" sz="1800" dirty="0">
                          <a:effectLst/>
                        </a:rPr>
                        <a:t> WMO Congress on Architecture for climate monitoring from Space (Werner Balogh)</a:t>
                      </a:r>
                    </a:p>
                    <a:p>
                      <a:pPr marL="342900" lvl="0" indent="-342900">
                        <a:spcAft>
                          <a:spcPts val="0"/>
                        </a:spcAft>
                        <a:buFont typeface="Symbol" panose="05050102010706020507" pitchFamily="18" charset="2"/>
                        <a:buChar char=""/>
                      </a:pPr>
                      <a:r>
                        <a:rPr lang="en-GB" sz="1800" dirty="0">
                          <a:effectLst/>
                        </a:rPr>
                        <a:t>WMO Congress side event agenda, contributions, who is there  (Jörg Schulz and Werner Balogh)</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3464060063"/>
                  </a:ext>
                </a:extLst>
              </a:tr>
              <a:tr h="0">
                <a:tc>
                  <a:txBody>
                    <a:bodyPr/>
                    <a:lstStyle/>
                    <a:p>
                      <a:pPr>
                        <a:spcAft>
                          <a:spcPts val="0"/>
                        </a:spcAft>
                      </a:pPr>
                      <a:r>
                        <a:rPr lang="en-GB" sz="1800">
                          <a:effectLst/>
                        </a:rPr>
                        <a:t>14:45 – 15:15</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a:txBody>
                    <a:bodyPr/>
                    <a:lstStyle/>
                    <a:p>
                      <a:pPr>
                        <a:spcAft>
                          <a:spcPts val="0"/>
                        </a:spcAft>
                      </a:pPr>
                      <a:r>
                        <a:rPr lang="en-GB" sz="1800" dirty="0">
                          <a:effectLst/>
                        </a:rPr>
                        <a:t>Evolution of SCOPE-CM (Jeff </a:t>
                      </a:r>
                      <a:r>
                        <a:rPr lang="en-GB" sz="1800" dirty="0" err="1">
                          <a:effectLst/>
                        </a:rPr>
                        <a:t>Privette</a:t>
                      </a:r>
                      <a:r>
                        <a:rPr lang="en-GB" sz="1800" dirty="0">
                          <a:effectLst/>
                        </a:rPr>
                        <a:t>)</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1903801292"/>
                  </a:ext>
                </a:extLst>
              </a:tr>
              <a:tr h="0">
                <a:tc>
                  <a:txBody>
                    <a:bodyPr/>
                    <a:lstStyle/>
                    <a:p>
                      <a:pPr>
                        <a:spcAft>
                          <a:spcPts val="0"/>
                        </a:spcAft>
                      </a:pPr>
                      <a:r>
                        <a:rPr lang="en-GB" sz="1800">
                          <a:effectLst/>
                        </a:rPr>
                        <a:t>15:15 – 15:45</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a:txBody>
                    <a:bodyPr/>
                    <a:lstStyle/>
                    <a:p>
                      <a:pPr>
                        <a:spcAft>
                          <a:spcPts val="0"/>
                        </a:spcAft>
                      </a:pPr>
                      <a:r>
                        <a:rPr lang="en-GB" sz="1800" dirty="0">
                          <a:effectLst/>
                        </a:rPr>
                        <a:t>Coffee Break</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74113621"/>
                  </a:ext>
                </a:extLst>
              </a:tr>
              <a:tr h="0">
                <a:tc>
                  <a:txBody>
                    <a:bodyPr/>
                    <a:lstStyle/>
                    <a:p>
                      <a:pPr>
                        <a:spcAft>
                          <a:spcPts val="0"/>
                        </a:spcAft>
                      </a:pPr>
                      <a:r>
                        <a:rPr lang="en-GB" sz="1800">
                          <a:effectLst/>
                        </a:rPr>
                        <a:t>15:45 – 16:15</a:t>
                      </a:r>
                      <a:endParaRPr lang="en-GB" sz="180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a:txBody>
                    <a:bodyPr/>
                    <a:lstStyle/>
                    <a:p>
                      <a:pPr>
                        <a:spcAft>
                          <a:spcPts val="0"/>
                        </a:spcAft>
                      </a:pPr>
                      <a:r>
                        <a:rPr lang="en-GB" sz="1800" dirty="0">
                          <a:effectLst/>
                        </a:rPr>
                        <a:t>Status of Space Climate Observatory (Selma Cherchali)</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1220220422"/>
                  </a:ext>
                </a:extLst>
              </a:tr>
              <a:tr h="0">
                <a:tc>
                  <a:txBody>
                    <a:bodyPr/>
                    <a:lstStyle/>
                    <a:p>
                      <a:pPr>
                        <a:spcAft>
                          <a:spcPts val="0"/>
                        </a:spcAft>
                      </a:pPr>
                      <a:r>
                        <a:rPr lang="en-GB" sz="1800" dirty="0">
                          <a:effectLst/>
                        </a:rPr>
                        <a:t>16:15 – 17:00</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tc>
                  <a:txBody>
                    <a:bodyPr/>
                    <a:lstStyle/>
                    <a:p>
                      <a:pPr>
                        <a:spcAft>
                          <a:spcPts val="0"/>
                        </a:spcAft>
                        <a:tabLst>
                          <a:tab pos="2863850" algn="ctr"/>
                        </a:tabLst>
                      </a:pPr>
                      <a:r>
                        <a:rPr lang="en-GB" sz="1800" dirty="0">
                          <a:effectLst/>
                        </a:rPr>
                        <a:t>Discussion on way forward for case studies for the architecture  (Jörg Schulz)</a:t>
                      </a:r>
                      <a:endParaRPr lang="en-GB" sz="1800" dirty="0">
                        <a:solidFill>
                          <a:srgbClr val="000000"/>
                        </a:solidFill>
                        <a:effectLst/>
                        <a:latin typeface="Cambria" panose="02040503050406030204" pitchFamily="18" charset="0"/>
                        <a:ea typeface="MS Mincho" panose="02020609040205080304"/>
                        <a:cs typeface="Times New Roman" panose="02020603050405020304" pitchFamily="18" charset="0"/>
                      </a:endParaRPr>
                    </a:p>
                  </a:txBody>
                  <a:tcPr marL="68580" marR="68580" marT="0" marB="0"/>
                </a:tc>
                <a:extLst>
                  <a:ext uri="{0D108BD9-81ED-4DB2-BD59-A6C34878D82A}">
                    <a16:rowId xmlns:a16="http://schemas.microsoft.com/office/drawing/2014/main" val="3006972030"/>
                  </a:ext>
                </a:extLst>
              </a:tr>
            </a:tbl>
          </a:graphicData>
        </a:graphic>
      </p:graphicFrame>
      <p:sp>
        <p:nvSpPr>
          <p:cNvPr id="5" name="TextBox 4"/>
          <p:cNvSpPr txBox="1"/>
          <p:nvPr/>
        </p:nvSpPr>
        <p:spPr>
          <a:xfrm>
            <a:off x="886968" y="4983480"/>
            <a:ext cx="1540806" cy="523220"/>
          </a:xfrm>
          <a:prstGeom prst="rect">
            <a:avLst/>
          </a:prstGeom>
          <a:noFill/>
        </p:spPr>
        <p:txBody>
          <a:bodyPr wrap="none" rtlCol="0">
            <a:spAutoFit/>
          </a:bodyPr>
          <a:lstStyle/>
          <a:p>
            <a:r>
              <a:rPr lang="en-GB" sz="2800" b="1" dirty="0" smtClean="0"/>
              <a:t>Dinner: ?</a:t>
            </a:r>
            <a:endParaRPr lang="en-GB" sz="2800" b="1" dirty="0"/>
          </a:p>
        </p:txBody>
      </p:sp>
    </p:spTree>
    <p:extLst>
      <p:ext uri="{BB962C8B-B14F-4D97-AF65-F5344CB8AC3E}">
        <p14:creationId xmlns:p14="http://schemas.microsoft.com/office/powerpoint/2010/main" val="2672559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Day 3 Morning</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977489717"/>
              </p:ext>
            </p:extLst>
          </p:nvPr>
        </p:nvGraphicFramePr>
        <p:xfrm>
          <a:off x="609600" y="1619489"/>
          <a:ext cx="10972800" cy="2098902"/>
        </p:xfrm>
        <a:graphic>
          <a:graphicData uri="http://schemas.openxmlformats.org/drawingml/2006/table">
            <a:tbl>
              <a:tblPr firstRow="1" firstCol="1" bandRow="1">
                <a:tableStyleId>{5C22544A-7EE6-4342-B048-85BDC9FD1C3A}</a:tableStyleId>
              </a:tblPr>
              <a:tblGrid>
                <a:gridCol w="2229673">
                  <a:extLst>
                    <a:ext uri="{9D8B030D-6E8A-4147-A177-3AD203B41FA5}">
                      <a16:colId xmlns:a16="http://schemas.microsoft.com/office/drawing/2014/main" val="3494143279"/>
                    </a:ext>
                  </a:extLst>
                </a:gridCol>
                <a:gridCol w="8743127">
                  <a:extLst>
                    <a:ext uri="{9D8B030D-6E8A-4147-A177-3AD203B41FA5}">
                      <a16:colId xmlns:a16="http://schemas.microsoft.com/office/drawing/2014/main" val="1043316499"/>
                    </a:ext>
                  </a:extLst>
                </a:gridCol>
              </a:tblGrid>
              <a:tr h="727302">
                <a:tc gridSpan="2">
                  <a:txBody>
                    <a:bodyPr/>
                    <a:lstStyle/>
                    <a:p>
                      <a:pPr>
                        <a:spcAft>
                          <a:spcPts val="0"/>
                        </a:spcAft>
                      </a:pPr>
                      <a:r>
                        <a:rPr lang="en-GB" sz="1800" dirty="0" smtClean="0">
                          <a:solidFill>
                            <a:schemeClr val="bg1"/>
                          </a:solidFill>
                          <a:effectLst/>
                          <a:latin typeface="Cambria" panose="02040503050406030204" pitchFamily="18" charset="0"/>
                          <a:ea typeface="MS Mincho"/>
                          <a:cs typeface="Times New Roman" panose="02020603050405020304" pitchFamily="18" charset="0"/>
                        </a:rPr>
                        <a:t>6. Joint Meeting with WCRP DAC</a:t>
                      </a:r>
                      <a:endParaRPr lang="en-GB" sz="1800" dirty="0">
                        <a:solidFill>
                          <a:schemeClr val="bg1"/>
                        </a:solidFill>
                        <a:effectLst/>
                        <a:latin typeface="Cambria" panose="02040503050406030204" pitchFamily="18" charset="0"/>
                        <a:ea typeface="MS Mincho"/>
                        <a:cs typeface="Times New Roman" panose="02020603050405020304" pitchFamily="18" charset="0"/>
                      </a:endParaRPr>
                    </a:p>
                  </a:txBody>
                  <a:tcPr marL="68185" marR="68185" marT="0" marB="0" anchor="ctr"/>
                </a:tc>
                <a:tc hMerge="1">
                  <a:txBody>
                    <a:bodyPr/>
                    <a:lstStyle/>
                    <a:p>
                      <a:pPr marL="342900" lvl="0" indent="-342900">
                        <a:spcAft>
                          <a:spcPts val="0"/>
                        </a:spcAft>
                        <a:buFont typeface="Symbol" panose="05050102010706020507" pitchFamily="18" charset="2"/>
                        <a:buChar char=""/>
                      </a:pP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85" marR="68185" marT="0" marB="0" anchor="ctr"/>
                </a:tc>
                <a:extLst>
                  <a:ext uri="{0D108BD9-81ED-4DB2-BD59-A6C34878D82A}">
                    <a16:rowId xmlns:a16="http://schemas.microsoft.com/office/drawing/2014/main" val="220184221"/>
                  </a:ext>
                </a:extLst>
              </a:tr>
              <a:tr h="727302">
                <a:tc>
                  <a:txBody>
                    <a:bodyPr/>
                    <a:lstStyle/>
                    <a:p>
                      <a:pPr>
                        <a:spcAft>
                          <a:spcPts val="0"/>
                        </a:spcAft>
                      </a:pPr>
                      <a:r>
                        <a:rPr lang="en-GB" sz="1800" dirty="0">
                          <a:effectLst/>
                        </a:rPr>
                        <a:t>09:00 – 10:30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85" marR="68185" marT="0" marB="0" anchor="ctr"/>
                </a:tc>
                <a:tc>
                  <a:txBody>
                    <a:bodyPr/>
                    <a:lstStyle/>
                    <a:p>
                      <a:pPr marL="342900" lvl="0" indent="-342900">
                        <a:spcAft>
                          <a:spcPts val="0"/>
                        </a:spcAft>
                        <a:buFont typeface="Symbol" panose="05050102010706020507" pitchFamily="18" charset="2"/>
                        <a:buChar char=""/>
                      </a:pPr>
                      <a:r>
                        <a:rPr lang="en-GB" sz="1800" dirty="0">
                          <a:effectLst/>
                        </a:rPr>
                        <a:t>Discussion on WCRP strategic priorities (Michel </a:t>
                      </a:r>
                      <a:r>
                        <a:rPr lang="en-GB" sz="1800" dirty="0" err="1">
                          <a:effectLst/>
                        </a:rPr>
                        <a:t>Rixen</a:t>
                      </a:r>
                      <a:r>
                        <a:rPr lang="en-GB" sz="1800" dirty="0">
                          <a:effectLst/>
                        </a:rPr>
                        <a:t>)</a:t>
                      </a:r>
                    </a:p>
                    <a:p>
                      <a:pPr marL="342900" lvl="0" indent="-342900">
                        <a:spcAft>
                          <a:spcPts val="0"/>
                        </a:spcAft>
                        <a:buFont typeface="Symbol" panose="05050102010706020507" pitchFamily="18" charset="2"/>
                        <a:buChar char=""/>
                      </a:pPr>
                      <a:r>
                        <a:rPr lang="en-GB" sz="1800" dirty="0">
                          <a:effectLst/>
                        </a:rPr>
                        <a:t>CEOS/CGMS WG Climate Update (Jörg Schulz)</a:t>
                      </a:r>
                    </a:p>
                    <a:p>
                      <a:pPr marL="342900" lvl="0" indent="-342900">
                        <a:spcAft>
                          <a:spcPts val="0"/>
                        </a:spcAft>
                        <a:buFont typeface="Symbol" panose="05050102010706020507" pitchFamily="18" charset="2"/>
                        <a:buChar char=""/>
                      </a:pPr>
                      <a:r>
                        <a:rPr lang="en-GB" sz="1800" dirty="0">
                          <a:effectLst/>
                        </a:rPr>
                        <a:t>Status of ECV Inventory (Alexandra Nunes)</a:t>
                      </a:r>
                    </a:p>
                    <a:p>
                      <a:pPr marL="342900" lvl="0" indent="-342900">
                        <a:spcAft>
                          <a:spcPts val="0"/>
                        </a:spcAft>
                        <a:buFont typeface="Symbol" panose="05050102010706020507" pitchFamily="18" charset="2"/>
                        <a:buChar char=""/>
                      </a:pPr>
                      <a:r>
                        <a:rPr lang="en-GB" sz="1800" dirty="0">
                          <a:effectLst/>
                        </a:rPr>
                        <a:t>Gap analysis past and future (Jörg Schulz and Alexandra Nunes)</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85" marR="68185" marT="0" marB="0" anchor="ctr"/>
                </a:tc>
                <a:extLst>
                  <a:ext uri="{0D108BD9-81ED-4DB2-BD59-A6C34878D82A}">
                    <a16:rowId xmlns:a16="http://schemas.microsoft.com/office/drawing/2014/main" val="2463344110"/>
                  </a:ext>
                </a:extLst>
              </a:tr>
              <a:tr h="181825">
                <a:tc>
                  <a:txBody>
                    <a:bodyPr/>
                    <a:lstStyle/>
                    <a:p>
                      <a:pPr>
                        <a:spcAft>
                          <a:spcPts val="0"/>
                        </a:spcAft>
                      </a:pPr>
                      <a:r>
                        <a:rPr lang="en-GB" sz="1800">
                          <a:effectLst/>
                        </a:rPr>
                        <a:t>10:30 – 11:00</a:t>
                      </a:r>
                      <a:endParaRPr lang="en-GB" sz="1800">
                        <a:solidFill>
                          <a:srgbClr val="000000"/>
                        </a:solidFill>
                        <a:effectLst/>
                        <a:latin typeface="Cambria" panose="02040503050406030204" pitchFamily="18" charset="0"/>
                        <a:ea typeface="MS Mincho"/>
                        <a:cs typeface="Times New Roman" panose="02020603050405020304" pitchFamily="18" charset="0"/>
                      </a:endParaRPr>
                    </a:p>
                  </a:txBody>
                  <a:tcPr marL="68185" marR="68185" marT="0" marB="0" anchor="ctr"/>
                </a:tc>
                <a:tc>
                  <a:txBody>
                    <a:bodyPr/>
                    <a:lstStyle/>
                    <a:p>
                      <a:pPr>
                        <a:spcAft>
                          <a:spcPts val="0"/>
                        </a:spcAft>
                      </a:pPr>
                      <a:r>
                        <a:rPr lang="en-GB" sz="1800" dirty="0">
                          <a:effectLst/>
                        </a:rPr>
                        <a:t>Coffee Break</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85" marR="68185" marT="0" marB="0" anchor="ctr"/>
                </a:tc>
                <a:extLst>
                  <a:ext uri="{0D108BD9-81ED-4DB2-BD59-A6C34878D82A}">
                    <a16:rowId xmlns:a16="http://schemas.microsoft.com/office/drawing/2014/main" val="196810136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35481414"/>
              </p:ext>
            </p:extLst>
          </p:nvPr>
        </p:nvGraphicFramePr>
        <p:xfrm>
          <a:off x="609600" y="3844893"/>
          <a:ext cx="10972800" cy="2194560"/>
        </p:xfrm>
        <a:graphic>
          <a:graphicData uri="http://schemas.openxmlformats.org/drawingml/2006/table">
            <a:tbl>
              <a:tblPr firstRow="1" firstCol="1" bandRow="1">
                <a:tableStyleId>{5C22544A-7EE6-4342-B048-85BDC9FD1C3A}</a:tableStyleId>
              </a:tblPr>
              <a:tblGrid>
                <a:gridCol w="2234062">
                  <a:extLst>
                    <a:ext uri="{9D8B030D-6E8A-4147-A177-3AD203B41FA5}">
                      <a16:colId xmlns:a16="http://schemas.microsoft.com/office/drawing/2014/main" val="3128008985"/>
                    </a:ext>
                  </a:extLst>
                </a:gridCol>
                <a:gridCol w="8738738">
                  <a:extLst>
                    <a:ext uri="{9D8B030D-6E8A-4147-A177-3AD203B41FA5}">
                      <a16:colId xmlns:a16="http://schemas.microsoft.com/office/drawing/2014/main" val="1362755452"/>
                    </a:ext>
                  </a:extLst>
                </a:gridCol>
              </a:tblGrid>
              <a:tr h="181645">
                <a:tc gridSpan="2">
                  <a:txBody>
                    <a:bodyPr/>
                    <a:lstStyle/>
                    <a:p>
                      <a:pPr>
                        <a:spcAft>
                          <a:spcPts val="0"/>
                        </a:spcAft>
                      </a:pPr>
                      <a:r>
                        <a:rPr lang="en-GB" sz="1800" dirty="0" smtClean="0">
                          <a:solidFill>
                            <a:schemeClr val="bg1"/>
                          </a:solidFill>
                          <a:effectLst/>
                          <a:latin typeface="Cambria" panose="02040503050406030204" pitchFamily="18" charset="0"/>
                          <a:ea typeface="MS Mincho"/>
                          <a:cs typeface="Times New Roman" panose="02020603050405020304" pitchFamily="18" charset="0"/>
                        </a:rPr>
                        <a:t>7. ECV Inventory</a:t>
                      </a:r>
                      <a:r>
                        <a:rPr lang="en-GB" sz="1800" baseline="0" dirty="0" smtClean="0">
                          <a:solidFill>
                            <a:schemeClr val="bg1"/>
                          </a:solidFill>
                          <a:effectLst/>
                          <a:latin typeface="Cambria" panose="02040503050406030204" pitchFamily="18" charset="0"/>
                          <a:ea typeface="MS Mincho"/>
                          <a:cs typeface="Times New Roman" panose="02020603050405020304" pitchFamily="18" charset="0"/>
                        </a:rPr>
                        <a:t> </a:t>
                      </a:r>
                      <a:r>
                        <a:rPr lang="en-GB" sz="1800" dirty="0" smtClean="0">
                          <a:solidFill>
                            <a:schemeClr val="bg1"/>
                          </a:solidFill>
                          <a:effectLst/>
                          <a:latin typeface="Cambria" panose="02040503050406030204" pitchFamily="18" charset="0"/>
                          <a:ea typeface="MS Mincho"/>
                          <a:cs typeface="Times New Roman" panose="02020603050405020304" pitchFamily="18" charset="0"/>
                        </a:rPr>
                        <a:t>Gap  Analysis Organisation </a:t>
                      </a:r>
                      <a:endParaRPr lang="en-GB" sz="1800" dirty="0">
                        <a:solidFill>
                          <a:schemeClr val="bg1"/>
                        </a:solidFill>
                        <a:effectLst/>
                        <a:latin typeface="Cambria" panose="02040503050406030204" pitchFamily="18" charset="0"/>
                        <a:ea typeface="MS Mincho"/>
                        <a:cs typeface="Times New Roman" panose="02020603050405020304" pitchFamily="18" charset="0"/>
                      </a:endParaRPr>
                    </a:p>
                  </a:txBody>
                  <a:tcPr marL="68117" marR="68117" marT="0" marB="0" anchor="ctr"/>
                </a:tc>
                <a:tc hMerge="1">
                  <a:txBody>
                    <a:bodyPr/>
                    <a:lstStyle/>
                    <a:p>
                      <a:pPr>
                        <a:spcAft>
                          <a:spcPts val="0"/>
                        </a:spcAft>
                      </a:pP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extLst>
                  <a:ext uri="{0D108BD9-81ED-4DB2-BD59-A6C34878D82A}">
                    <a16:rowId xmlns:a16="http://schemas.microsoft.com/office/drawing/2014/main" val="335880250"/>
                  </a:ext>
                </a:extLst>
              </a:tr>
              <a:tr h="181645">
                <a:tc>
                  <a:txBody>
                    <a:bodyPr/>
                    <a:lstStyle/>
                    <a:p>
                      <a:pPr>
                        <a:spcAft>
                          <a:spcPts val="0"/>
                        </a:spcAft>
                      </a:pPr>
                      <a:r>
                        <a:rPr lang="en-GB" sz="1800" dirty="0">
                          <a:effectLst/>
                        </a:rPr>
                        <a:t>11:00 – 11:30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tc>
                  <a:txBody>
                    <a:bodyPr/>
                    <a:lstStyle/>
                    <a:p>
                      <a:pPr>
                        <a:spcAft>
                          <a:spcPts val="0"/>
                        </a:spcAft>
                      </a:pPr>
                      <a:r>
                        <a:rPr lang="en-GB" sz="1800" dirty="0">
                          <a:effectLst/>
                        </a:rPr>
                        <a:t>Registration of ECV Inventory CDRs in the CEOS International Directory Network (IDN) (</a:t>
                      </a:r>
                      <a:r>
                        <a:rPr lang="en-GB" sz="1800" dirty="0" err="1">
                          <a:effectLst/>
                        </a:rPr>
                        <a:t>Mirko</a:t>
                      </a:r>
                      <a:r>
                        <a:rPr lang="en-GB" sz="1800" dirty="0">
                          <a:effectLst/>
                        </a:rPr>
                        <a:t> </a:t>
                      </a:r>
                      <a:r>
                        <a:rPr lang="en-GB" sz="1800" dirty="0" err="1">
                          <a:effectLst/>
                        </a:rPr>
                        <a:t>Albani</a:t>
                      </a:r>
                      <a:r>
                        <a:rPr lang="en-GB" sz="1800" dirty="0">
                          <a:effectLst/>
                        </a:rPr>
                        <a:t>)</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extLst>
                  <a:ext uri="{0D108BD9-81ED-4DB2-BD59-A6C34878D82A}">
                    <a16:rowId xmlns:a16="http://schemas.microsoft.com/office/drawing/2014/main" val="3437895634"/>
                  </a:ext>
                </a:extLst>
              </a:tr>
              <a:tr h="726579">
                <a:tc>
                  <a:txBody>
                    <a:bodyPr/>
                    <a:lstStyle/>
                    <a:p>
                      <a:pPr>
                        <a:spcAft>
                          <a:spcPts val="0"/>
                        </a:spcAft>
                      </a:pPr>
                      <a:r>
                        <a:rPr lang="en-GB" sz="1800" dirty="0">
                          <a:effectLst/>
                        </a:rPr>
                        <a:t>11:30 – 12:30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tc>
                  <a:txBody>
                    <a:bodyPr/>
                    <a:lstStyle/>
                    <a:p>
                      <a:pPr>
                        <a:spcAft>
                          <a:spcPts val="0"/>
                        </a:spcAft>
                      </a:pPr>
                      <a:r>
                        <a:rPr lang="en-GB" sz="1800" dirty="0">
                          <a:effectLst/>
                        </a:rPr>
                        <a:t>Gap Analysis 2019 Organisation (Alexandra Nunes)</a:t>
                      </a:r>
                    </a:p>
                    <a:p>
                      <a:pPr marL="342900" lvl="0" indent="-342900">
                        <a:spcAft>
                          <a:spcPts val="0"/>
                        </a:spcAft>
                        <a:buFont typeface="Symbol" panose="05050102010706020507" pitchFamily="18" charset="2"/>
                        <a:buChar char=""/>
                      </a:pPr>
                      <a:r>
                        <a:rPr lang="en-GB" sz="1800" dirty="0">
                          <a:effectLst/>
                        </a:rPr>
                        <a:t>Main targets (comparison to ECV 2.0, new ECVs, GCOS actions, …)</a:t>
                      </a:r>
                    </a:p>
                    <a:p>
                      <a:pPr marL="342900" lvl="0" indent="-342900">
                        <a:spcAft>
                          <a:spcPts val="0"/>
                        </a:spcAft>
                        <a:buFont typeface="Symbol" panose="05050102010706020507" pitchFamily="18" charset="2"/>
                        <a:buChar char=""/>
                      </a:pPr>
                      <a:r>
                        <a:rPr lang="en-GB" sz="1800" dirty="0">
                          <a:effectLst/>
                        </a:rPr>
                        <a:t>Process and timeline</a:t>
                      </a:r>
                    </a:p>
                    <a:p>
                      <a:pPr marL="342900" lvl="0" indent="-342900">
                        <a:spcAft>
                          <a:spcPts val="0"/>
                        </a:spcAft>
                        <a:buFont typeface="Symbol" panose="05050102010706020507" pitchFamily="18" charset="2"/>
                        <a:buChar char=""/>
                      </a:pPr>
                      <a:r>
                        <a:rPr lang="en-GB" sz="1800" dirty="0">
                          <a:effectLst/>
                        </a:rPr>
                        <a:t>Commitments</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extLst>
                  <a:ext uri="{0D108BD9-81ED-4DB2-BD59-A6C34878D82A}">
                    <a16:rowId xmlns:a16="http://schemas.microsoft.com/office/drawing/2014/main" val="2832301598"/>
                  </a:ext>
                </a:extLst>
              </a:tr>
              <a:tr h="181645">
                <a:tc>
                  <a:txBody>
                    <a:bodyPr/>
                    <a:lstStyle/>
                    <a:p>
                      <a:pPr>
                        <a:spcAft>
                          <a:spcPts val="0"/>
                        </a:spcAft>
                      </a:pPr>
                      <a:r>
                        <a:rPr lang="en-GB" sz="1800">
                          <a:effectLst/>
                        </a:rPr>
                        <a:t>12:30 – 14:00</a:t>
                      </a:r>
                      <a:endParaRPr lang="en-GB" sz="180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tc>
                  <a:txBody>
                    <a:bodyPr/>
                    <a:lstStyle/>
                    <a:p>
                      <a:pPr>
                        <a:spcAft>
                          <a:spcPts val="0"/>
                        </a:spcAft>
                      </a:pPr>
                      <a:r>
                        <a:rPr lang="en-GB" sz="1800" dirty="0">
                          <a:effectLst/>
                        </a:rPr>
                        <a:t>Lunch</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nchor="ctr"/>
                </a:tc>
                <a:extLst>
                  <a:ext uri="{0D108BD9-81ED-4DB2-BD59-A6C34878D82A}">
                    <a16:rowId xmlns:a16="http://schemas.microsoft.com/office/drawing/2014/main" val="1445289968"/>
                  </a:ext>
                </a:extLst>
              </a:tr>
            </a:tbl>
          </a:graphicData>
        </a:graphic>
      </p:graphicFrame>
    </p:spTree>
    <p:extLst>
      <p:ext uri="{BB962C8B-B14F-4D97-AF65-F5344CB8AC3E}">
        <p14:creationId xmlns:p14="http://schemas.microsoft.com/office/powerpoint/2010/main" val="3333863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Day 3 Afternoon</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651554402"/>
              </p:ext>
            </p:extLst>
          </p:nvPr>
        </p:nvGraphicFramePr>
        <p:xfrm>
          <a:off x="609600" y="2939637"/>
          <a:ext cx="10972800" cy="1097280"/>
        </p:xfrm>
        <a:graphic>
          <a:graphicData uri="http://schemas.openxmlformats.org/drawingml/2006/table">
            <a:tbl>
              <a:tblPr firstRow="1" firstCol="1" bandRow="1">
                <a:tableStyleId>{5C22544A-7EE6-4342-B048-85BDC9FD1C3A}</a:tableStyleId>
              </a:tblPr>
              <a:tblGrid>
                <a:gridCol w="2264785">
                  <a:extLst>
                    <a:ext uri="{9D8B030D-6E8A-4147-A177-3AD203B41FA5}">
                      <a16:colId xmlns:a16="http://schemas.microsoft.com/office/drawing/2014/main" val="787188096"/>
                    </a:ext>
                  </a:extLst>
                </a:gridCol>
                <a:gridCol w="8708015">
                  <a:extLst>
                    <a:ext uri="{9D8B030D-6E8A-4147-A177-3AD203B41FA5}">
                      <a16:colId xmlns:a16="http://schemas.microsoft.com/office/drawing/2014/main" val="373328178"/>
                    </a:ext>
                  </a:extLst>
                </a:gridCol>
              </a:tblGrid>
              <a:tr h="181645">
                <a:tc gridSpan="2">
                  <a:txBody>
                    <a:bodyPr/>
                    <a:lstStyle/>
                    <a:p>
                      <a:pPr>
                        <a:spcAft>
                          <a:spcPts val="0"/>
                        </a:spcAft>
                      </a:pPr>
                      <a:r>
                        <a:rPr lang="en-GB" sz="1800" dirty="0" smtClean="0">
                          <a:solidFill>
                            <a:schemeClr val="bg1"/>
                          </a:solidFill>
                          <a:effectLst/>
                          <a:latin typeface="Cambria" panose="02040503050406030204" pitchFamily="18" charset="0"/>
                          <a:ea typeface="MS Mincho"/>
                          <a:cs typeface="Times New Roman" panose="02020603050405020304" pitchFamily="18" charset="0"/>
                        </a:rPr>
                        <a:t>Agency Presentations</a:t>
                      </a:r>
                      <a:endParaRPr lang="en-GB" sz="1800" dirty="0">
                        <a:solidFill>
                          <a:schemeClr val="bg1"/>
                        </a:solidFill>
                        <a:effectLst/>
                        <a:latin typeface="Cambria" panose="02040503050406030204" pitchFamily="18" charset="0"/>
                        <a:ea typeface="MS Mincho"/>
                        <a:cs typeface="Times New Roman" panose="02020603050405020304" pitchFamily="18" charset="0"/>
                      </a:endParaRPr>
                    </a:p>
                  </a:txBody>
                  <a:tcPr marL="68117" marR="68117" marT="0" marB="0"/>
                </a:tc>
                <a:tc hMerge="1">
                  <a:txBody>
                    <a:bodyPr/>
                    <a:lstStyle/>
                    <a:p>
                      <a:pPr>
                        <a:spcAft>
                          <a:spcPts val="0"/>
                        </a:spcAft>
                      </a:pP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extLst>
                  <a:ext uri="{0D108BD9-81ED-4DB2-BD59-A6C34878D82A}">
                    <a16:rowId xmlns:a16="http://schemas.microsoft.com/office/drawing/2014/main" val="3601276394"/>
                  </a:ext>
                </a:extLst>
              </a:tr>
              <a:tr h="181645">
                <a:tc>
                  <a:txBody>
                    <a:bodyPr/>
                    <a:lstStyle/>
                    <a:p>
                      <a:pPr>
                        <a:spcAft>
                          <a:spcPts val="0"/>
                        </a:spcAft>
                      </a:pPr>
                      <a:r>
                        <a:rPr lang="en-GB" sz="1800" dirty="0">
                          <a:effectLst/>
                        </a:rPr>
                        <a:t>14:00 – 15:30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tc>
                  <a:txBody>
                    <a:bodyPr/>
                    <a:lstStyle/>
                    <a:p>
                      <a:pPr>
                        <a:spcAft>
                          <a:spcPts val="0"/>
                        </a:spcAft>
                      </a:pPr>
                      <a:r>
                        <a:rPr lang="en-GB" sz="1800" dirty="0" smtClean="0">
                          <a:solidFill>
                            <a:schemeClr val="dk1"/>
                          </a:solidFill>
                          <a:effectLst/>
                          <a:latin typeface="+mn-lt"/>
                          <a:ea typeface="+mn-ea"/>
                          <a:cs typeface="+mn-cs"/>
                        </a:rPr>
                        <a:t>JAXA,</a:t>
                      </a:r>
                      <a:r>
                        <a:rPr lang="en-GB" sz="1800" baseline="0" dirty="0" smtClean="0">
                          <a:solidFill>
                            <a:schemeClr val="dk1"/>
                          </a:solidFill>
                          <a:effectLst/>
                          <a:latin typeface="+mn-lt"/>
                          <a:ea typeface="+mn-ea"/>
                          <a:cs typeface="+mn-cs"/>
                        </a:rPr>
                        <a:t> NASA, ESA, WMO</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extLst>
                  <a:ext uri="{0D108BD9-81ED-4DB2-BD59-A6C34878D82A}">
                    <a16:rowId xmlns:a16="http://schemas.microsoft.com/office/drawing/2014/main" val="425206335"/>
                  </a:ext>
                </a:extLst>
              </a:tr>
              <a:tr h="181645">
                <a:tc>
                  <a:txBody>
                    <a:bodyPr/>
                    <a:lstStyle/>
                    <a:p>
                      <a:pPr>
                        <a:spcAft>
                          <a:spcPts val="0"/>
                        </a:spcAft>
                      </a:pPr>
                      <a:r>
                        <a:rPr lang="en-GB" sz="1800" dirty="0">
                          <a:effectLst/>
                        </a:rPr>
                        <a:t>15:30 – 16:00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tc>
                  <a:txBody>
                    <a:bodyPr/>
                    <a:lstStyle/>
                    <a:p>
                      <a:pPr>
                        <a:spcAft>
                          <a:spcPts val="0"/>
                        </a:spcAft>
                      </a:pPr>
                      <a:r>
                        <a:rPr lang="en-GB" sz="1800">
                          <a:effectLst/>
                        </a:rPr>
                        <a:t>Coffee Break </a:t>
                      </a:r>
                      <a:endParaRPr lang="en-GB" sz="180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extLst>
                  <a:ext uri="{0D108BD9-81ED-4DB2-BD59-A6C34878D82A}">
                    <a16:rowId xmlns:a16="http://schemas.microsoft.com/office/drawing/2014/main" val="2815948189"/>
                  </a:ext>
                </a:extLst>
              </a:tr>
              <a:tr h="181645">
                <a:tc>
                  <a:txBody>
                    <a:bodyPr/>
                    <a:lstStyle/>
                    <a:p>
                      <a:pPr>
                        <a:spcAft>
                          <a:spcPts val="0"/>
                        </a:spcAft>
                      </a:pPr>
                      <a:r>
                        <a:rPr lang="en-GB" sz="1800" dirty="0">
                          <a:effectLst/>
                        </a:rPr>
                        <a:t>16:00 – 17:00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tc>
                  <a:txBody>
                    <a:bodyPr/>
                    <a:lstStyle/>
                    <a:p>
                      <a:pPr>
                        <a:spcAft>
                          <a:spcPts val="0"/>
                        </a:spcAft>
                      </a:pPr>
                      <a:r>
                        <a:rPr lang="en-GB" sz="1800" dirty="0" smtClean="0">
                          <a:solidFill>
                            <a:schemeClr val="dk1"/>
                          </a:solidFill>
                          <a:effectLst/>
                          <a:latin typeface="+mn-lt"/>
                          <a:ea typeface="+mn-ea"/>
                          <a:cs typeface="+mn-cs"/>
                        </a:rPr>
                        <a:t>EUMETSAT</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117" marR="68117" marT="0" marB="0"/>
                </a:tc>
                <a:extLst>
                  <a:ext uri="{0D108BD9-81ED-4DB2-BD59-A6C34878D82A}">
                    <a16:rowId xmlns:a16="http://schemas.microsoft.com/office/drawing/2014/main" val="3957144375"/>
                  </a:ext>
                </a:extLst>
              </a:tr>
            </a:tbl>
          </a:graphicData>
        </a:graphic>
      </p:graphicFrame>
    </p:spTree>
    <p:extLst>
      <p:ext uri="{BB962C8B-B14F-4D97-AF65-F5344CB8AC3E}">
        <p14:creationId xmlns:p14="http://schemas.microsoft.com/office/powerpoint/2010/main" val="409254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Day 4 Morning</a:t>
            </a:r>
            <a:endParaRPr lang="en-GB" b="1" dirty="0"/>
          </a:p>
        </p:txBody>
      </p:sp>
      <p:graphicFrame>
        <p:nvGraphicFramePr>
          <p:cNvPr id="4" name="Table 3"/>
          <p:cNvGraphicFramePr>
            <a:graphicFrameLocks noGrp="1"/>
          </p:cNvGraphicFramePr>
          <p:nvPr>
            <p:extLst>
              <p:ext uri="{D42A27DB-BD31-4B8C-83A1-F6EECF244321}">
                <p14:modId xmlns:p14="http://schemas.microsoft.com/office/powerpoint/2010/main" val="1642243790"/>
              </p:ext>
            </p:extLst>
          </p:nvPr>
        </p:nvGraphicFramePr>
        <p:xfrm>
          <a:off x="509016" y="2656173"/>
          <a:ext cx="10972800" cy="822960"/>
        </p:xfrm>
        <a:graphic>
          <a:graphicData uri="http://schemas.openxmlformats.org/drawingml/2006/table">
            <a:tbl>
              <a:tblPr firstRow="1" firstCol="1" bandRow="1">
                <a:tableStyleId>{5C22544A-7EE6-4342-B048-85BDC9FD1C3A}</a:tableStyleId>
              </a:tblPr>
              <a:tblGrid>
                <a:gridCol w="2242840">
                  <a:extLst>
                    <a:ext uri="{9D8B030D-6E8A-4147-A177-3AD203B41FA5}">
                      <a16:colId xmlns:a16="http://schemas.microsoft.com/office/drawing/2014/main" val="853788119"/>
                    </a:ext>
                  </a:extLst>
                </a:gridCol>
                <a:gridCol w="8729960">
                  <a:extLst>
                    <a:ext uri="{9D8B030D-6E8A-4147-A177-3AD203B41FA5}">
                      <a16:colId xmlns:a16="http://schemas.microsoft.com/office/drawing/2014/main" val="2062395645"/>
                    </a:ext>
                  </a:extLst>
                </a:gridCol>
              </a:tblGrid>
              <a:tr h="0">
                <a:tc gridSpan="2">
                  <a:txBody>
                    <a:bodyPr/>
                    <a:lstStyle/>
                    <a:p>
                      <a:pPr>
                        <a:spcAft>
                          <a:spcPts val="0"/>
                        </a:spcAft>
                      </a:pPr>
                      <a:r>
                        <a:rPr lang="en-GB" sz="1800" dirty="0" err="1" smtClean="0">
                          <a:solidFill>
                            <a:schemeClr val="bg1"/>
                          </a:solidFill>
                          <a:effectLst/>
                          <a:latin typeface="Cambria" panose="02040503050406030204" pitchFamily="18" charset="0"/>
                          <a:ea typeface="MS Mincho"/>
                          <a:cs typeface="Times New Roman" panose="02020603050405020304" pitchFamily="18" charset="0"/>
                        </a:rPr>
                        <a:t>Climatemonitoring</a:t>
                      </a:r>
                      <a:r>
                        <a:rPr lang="en-GB" sz="1800" dirty="0" smtClean="0">
                          <a:solidFill>
                            <a:schemeClr val="bg1"/>
                          </a:solidFill>
                          <a:effectLst/>
                          <a:latin typeface="Cambria" panose="02040503050406030204" pitchFamily="18" charset="0"/>
                          <a:ea typeface="MS Mincho"/>
                          <a:cs typeface="Times New Roman" panose="02020603050405020304" pitchFamily="18" charset="0"/>
                        </a:rPr>
                        <a:t>.</a:t>
                      </a:r>
                      <a:r>
                        <a:rPr lang="en-GB" sz="1800" baseline="0" dirty="0" smtClean="0">
                          <a:solidFill>
                            <a:schemeClr val="bg1"/>
                          </a:solidFill>
                          <a:effectLst/>
                          <a:latin typeface="Cambria" panose="02040503050406030204" pitchFamily="18" charset="0"/>
                          <a:ea typeface="MS Mincho"/>
                          <a:cs typeface="Times New Roman" panose="02020603050405020304" pitchFamily="18" charset="0"/>
                        </a:rPr>
                        <a:t> Info, Summary and Actions</a:t>
                      </a:r>
                      <a:endParaRPr lang="en-GB" sz="1800" dirty="0">
                        <a:solidFill>
                          <a:schemeClr val="bg1"/>
                        </a:solidFill>
                        <a:effectLst/>
                        <a:latin typeface="Cambria" panose="02040503050406030204" pitchFamily="18" charset="0"/>
                        <a:ea typeface="MS Mincho"/>
                        <a:cs typeface="Times New Roman" panose="02020603050405020304" pitchFamily="18" charset="0"/>
                      </a:endParaRPr>
                    </a:p>
                  </a:txBody>
                  <a:tcPr marL="68580" marR="68580" marT="0" marB="0" anchor="ctr"/>
                </a:tc>
                <a:tc hMerge="1">
                  <a:txBody>
                    <a:bodyPr/>
                    <a:lstStyle/>
                    <a:p>
                      <a:pPr>
                        <a:spcAft>
                          <a:spcPts val="0"/>
                        </a:spcAft>
                      </a:pP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2101256419"/>
                  </a:ext>
                </a:extLst>
              </a:tr>
              <a:tr h="0">
                <a:tc>
                  <a:txBody>
                    <a:bodyPr/>
                    <a:lstStyle/>
                    <a:p>
                      <a:pPr>
                        <a:spcAft>
                          <a:spcPts val="0"/>
                        </a:spcAft>
                      </a:pPr>
                      <a:r>
                        <a:rPr lang="en-GB" sz="1800" dirty="0">
                          <a:effectLst/>
                        </a:rPr>
                        <a:t>09:00 – 10:00</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spcAft>
                          <a:spcPts val="0"/>
                        </a:spcAft>
                      </a:pPr>
                      <a:r>
                        <a:rPr lang="en-GB" sz="1800" dirty="0">
                          <a:effectLst/>
                        </a:rPr>
                        <a:t>Evolution of climatemonitoring.info (Jörg Schulz)</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189323102"/>
                  </a:ext>
                </a:extLst>
              </a:tr>
              <a:tr h="0">
                <a:tc>
                  <a:txBody>
                    <a:bodyPr/>
                    <a:lstStyle/>
                    <a:p>
                      <a:pPr>
                        <a:spcAft>
                          <a:spcPts val="0"/>
                        </a:spcAft>
                      </a:pPr>
                      <a:r>
                        <a:rPr lang="en-GB" sz="1800">
                          <a:effectLst/>
                        </a:rPr>
                        <a:t>10:00 – 11:00</a:t>
                      </a:r>
                      <a:endParaRPr lang="en-GB" sz="1800">
                        <a:solidFill>
                          <a:srgbClr val="000000"/>
                        </a:solidFill>
                        <a:effectLst/>
                        <a:latin typeface="Cambria" panose="02040503050406030204" pitchFamily="18" charset="0"/>
                        <a:ea typeface="MS Mincho"/>
                        <a:cs typeface="Times New Roman" panose="02020603050405020304" pitchFamily="18" charset="0"/>
                      </a:endParaRPr>
                    </a:p>
                  </a:txBody>
                  <a:tcPr marL="68580" marR="68580" marT="0" marB="0" anchor="ctr"/>
                </a:tc>
                <a:tc>
                  <a:txBody>
                    <a:bodyPr/>
                    <a:lstStyle/>
                    <a:p>
                      <a:pPr>
                        <a:spcAft>
                          <a:spcPts val="0"/>
                        </a:spcAft>
                      </a:pPr>
                      <a:r>
                        <a:rPr lang="en-GB" sz="1800" dirty="0">
                          <a:effectLst/>
                        </a:rPr>
                        <a:t>Review of Minutes and Actions, Concluding Remarks (Jörg Schulz)</a:t>
                      </a:r>
                      <a:endParaRPr lang="en-GB" sz="1800" dirty="0">
                        <a:solidFill>
                          <a:srgbClr val="000000"/>
                        </a:solidFill>
                        <a:effectLst/>
                        <a:latin typeface="Cambria" panose="02040503050406030204" pitchFamily="18" charset="0"/>
                        <a:ea typeface="MS Mincho"/>
                        <a:cs typeface="Times New Roman" panose="02020603050405020304" pitchFamily="18" charset="0"/>
                      </a:endParaRPr>
                    </a:p>
                  </a:txBody>
                  <a:tcPr marL="68580" marR="68580" marT="0" marB="0" anchor="ctr"/>
                </a:tc>
                <a:extLst>
                  <a:ext uri="{0D108BD9-81ED-4DB2-BD59-A6C34878D82A}">
                    <a16:rowId xmlns:a16="http://schemas.microsoft.com/office/drawing/2014/main" val="4108846677"/>
                  </a:ext>
                </a:extLst>
              </a:tr>
            </a:tbl>
          </a:graphicData>
        </a:graphic>
      </p:graphicFrame>
    </p:spTree>
    <p:extLst>
      <p:ext uri="{BB962C8B-B14F-4D97-AF65-F5344CB8AC3E}">
        <p14:creationId xmlns:p14="http://schemas.microsoft.com/office/powerpoint/2010/main" val="257847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191" y="3361116"/>
            <a:ext cx="184731" cy="461665"/>
          </a:xfrm>
          <a:prstGeom prst="rect">
            <a:avLst/>
          </a:prstGeom>
          <a:noFill/>
        </p:spPr>
        <p:txBody>
          <a:bodyPr wrap="none" rtlCol="0">
            <a:spAutoFit/>
          </a:bodyPr>
          <a:lstStyle/>
          <a:p>
            <a:pPr defTabSz="609585"/>
            <a:endParaRPr lang="en-US" sz="2400" dirty="0">
              <a:solidFill>
                <a:prstClr val="black"/>
              </a:solidFill>
            </a:endParaRPr>
          </a:p>
        </p:txBody>
      </p:sp>
      <p:sp>
        <p:nvSpPr>
          <p:cNvPr id="4" name="Title 3"/>
          <p:cNvSpPr>
            <a:spLocks noGrp="1"/>
          </p:cNvSpPr>
          <p:nvPr>
            <p:ph type="ctrTitle"/>
          </p:nvPr>
        </p:nvSpPr>
        <p:spPr>
          <a:xfrm>
            <a:off x="394139" y="1879661"/>
            <a:ext cx="11524592" cy="1470025"/>
          </a:xfrm>
        </p:spPr>
        <p:txBody>
          <a:bodyPr>
            <a:noAutofit/>
          </a:bodyPr>
          <a:lstStyle/>
          <a:p>
            <a:r>
              <a:rPr lang="en-GB" sz="4533" b="1" dirty="0" smtClean="0"/>
              <a:t>Status of Joint CEOS/CGMS </a:t>
            </a:r>
            <a:r>
              <a:rPr lang="en-GB" sz="4533" b="1" dirty="0" err="1" smtClean="0"/>
              <a:t>WGClimate</a:t>
            </a:r>
            <a:endParaRPr lang="en-GB" sz="4533" b="1" cap="all" dirty="0"/>
          </a:p>
        </p:txBody>
      </p:sp>
      <p:sp>
        <p:nvSpPr>
          <p:cNvPr id="8" name="Shape 11"/>
          <p:cNvSpPr/>
          <p:nvPr/>
        </p:nvSpPr>
        <p:spPr>
          <a:xfrm>
            <a:off x="160098" y="3853557"/>
            <a:ext cx="7715919" cy="246792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lstStyle/>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Jörg </a:t>
            </a:r>
            <a:r>
              <a:rPr lang="en-GB" sz="2400" b="1" dirty="0">
                <a:solidFill>
                  <a:srgbClr val="1F497D">
                    <a:lumMod val="60000"/>
                    <a:lumOff val="40000"/>
                  </a:srgbClr>
                </a:solidFill>
                <a:ea typeface="Arial Bold"/>
                <a:cs typeface="Arial Bold"/>
                <a:sym typeface="Arial Bold"/>
              </a:rPr>
              <a:t>Schulz, </a:t>
            </a:r>
            <a:r>
              <a:rPr lang="en-GB" sz="2400" b="1" dirty="0" smtClean="0">
                <a:solidFill>
                  <a:srgbClr val="1F497D">
                    <a:lumMod val="60000"/>
                    <a:lumOff val="40000"/>
                  </a:srgbClr>
                </a:solidFill>
                <a:ea typeface="Arial Bold"/>
                <a:cs typeface="Arial Bold"/>
                <a:sym typeface="Arial Bold"/>
              </a:rPr>
              <a:t>EUMETSAT</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Chair </a:t>
            </a:r>
            <a:r>
              <a:rPr lang="en-GB" sz="2400" b="1" dirty="0">
                <a:solidFill>
                  <a:srgbClr val="1F497D">
                    <a:lumMod val="60000"/>
                    <a:lumOff val="40000"/>
                  </a:srgbClr>
                </a:solidFill>
                <a:ea typeface="Arial Bold"/>
                <a:cs typeface="Arial Bold"/>
                <a:sym typeface="Arial Bold"/>
              </a:rPr>
              <a:t>Joint CEOS/CGMS Working Group on </a:t>
            </a:r>
            <a:r>
              <a:rPr lang="en-GB" sz="2400" b="1" dirty="0" smtClean="0">
                <a:solidFill>
                  <a:srgbClr val="1F497D">
                    <a:lumMod val="60000"/>
                    <a:lumOff val="40000"/>
                  </a:srgbClr>
                </a:solidFill>
                <a:ea typeface="Arial Bold"/>
                <a:cs typeface="Arial Bold"/>
                <a:sym typeface="Arial Bold"/>
              </a:rPr>
              <a:t>Climate</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John Dwyer, USGS</a:t>
            </a:r>
          </a:p>
          <a:p>
            <a:pPr>
              <a:lnSpc>
                <a:spcPct val="150000"/>
              </a:lnSpc>
              <a:defRPr>
                <a:solidFill>
                  <a:srgbClr val="000000"/>
                </a:solidFill>
              </a:defRPr>
            </a:pPr>
            <a:r>
              <a:rPr lang="en-GB" sz="2400" b="1" dirty="0" smtClean="0">
                <a:solidFill>
                  <a:srgbClr val="1F497D">
                    <a:lumMod val="60000"/>
                    <a:lumOff val="40000"/>
                  </a:srgbClr>
                </a:solidFill>
                <a:ea typeface="Arial Bold"/>
                <a:cs typeface="Arial Bold"/>
                <a:sym typeface="Arial Bold"/>
              </a:rPr>
              <a:t>Vice </a:t>
            </a:r>
            <a:r>
              <a:rPr lang="en-GB" sz="2400" b="1" dirty="0">
                <a:solidFill>
                  <a:srgbClr val="1F497D">
                    <a:lumMod val="60000"/>
                    <a:lumOff val="40000"/>
                  </a:srgbClr>
                </a:solidFill>
                <a:ea typeface="Arial Bold"/>
                <a:cs typeface="Arial Bold"/>
                <a:sym typeface="Arial Bold"/>
              </a:rPr>
              <a:t>Chair Joint CEOS/CGMS Working Group on Climate</a:t>
            </a:r>
            <a:endParaRPr lang="en-GB" sz="2400" b="1" dirty="0" smtClean="0">
              <a:solidFill>
                <a:srgbClr val="1F497D">
                  <a:lumMod val="60000"/>
                  <a:lumOff val="40000"/>
                </a:srgbClr>
              </a:solidFill>
              <a:ea typeface="Arial Bold"/>
              <a:cs typeface="Arial Bold"/>
              <a:sym typeface="Arial Bold"/>
            </a:endParaRPr>
          </a:p>
        </p:txBody>
      </p:sp>
      <p:pic>
        <p:nvPicPr>
          <p:cNvPr id="7" name="Picture 6" descr="cgms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76018" y="4498964"/>
            <a:ext cx="1218245" cy="13186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751" y="4828836"/>
            <a:ext cx="2105589" cy="988773"/>
          </a:xfrm>
          <a:prstGeom prst="rect">
            <a:avLst/>
          </a:prstGeom>
        </p:spPr>
      </p:pic>
    </p:spTree>
    <p:extLst>
      <p:ext uri="{BB962C8B-B14F-4D97-AF65-F5344CB8AC3E}">
        <p14:creationId xmlns:p14="http://schemas.microsoft.com/office/powerpoint/2010/main" val="4788328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14710" y="137999"/>
            <a:ext cx="6798228" cy="1143000"/>
          </a:xfrm>
        </p:spPr>
        <p:txBody>
          <a:bodyPr>
            <a:normAutofit fontScale="90000"/>
          </a:bodyPr>
          <a:lstStyle/>
          <a:p>
            <a:r>
              <a:rPr lang="en-GB" b="1" dirty="0" smtClean="0"/>
              <a:t>WG Climate Leadership Proposal at 2018 CEOS Plenary</a:t>
            </a:r>
            <a:endParaRPr lang="en-GB" b="1" dirty="0"/>
          </a:p>
        </p:txBody>
      </p:sp>
      <p:sp>
        <p:nvSpPr>
          <p:cNvPr id="2" name="Slide Number Placeholder 1"/>
          <p:cNvSpPr>
            <a:spLocks noGrp="1"/>
          </p:cNvSpPr>
          <p:nvPr>
            <p:ph type="sldNum" sz="quarter" idx="4294967295"/>
          </p:nvPr>
        </p:nvSpPr>
        <p:spPr/>
        <p:txBody>
          <a:bodyPr/>
          <a:lstStyle/>
          <a:p>
            <a:pPr defTabSz="914377"/>
            <a:endParaRPr lang="uk-UA" dirty="0"/>
          </a:p>
        </p:txBody>
      </p:sp>
      <p:sp>
        <p:nvSpPr>
          <p:cNvPr id="4" name="TextBox 3"/>
          <p:cNvSpPr txBox="1"/>
          <p:nvPr/>
        </p:nvSpPr>
        <p:spPr>
          <a:xfrm>
            <a:off x="483355" y="1465301"/>
            <a:ext cx="11495941" cy="4831707"/>
          </a:xfrm>
          <a:prstGeom prst="rect">
            <a:avLst/>
          </a:prstGeom>
          <a:noFill/>
        </p:spPr>
        <p:txBody>
          <a:bodyPr wrap="square" rtlCol="0">
            <a:spAutoFit/>
          </a:bodyPr>
          <a:lstStyle/>
          <a:p>
            <a:pPr marL="380990" indent="-380990">
              <a:buFont typeface="Arial" panose="020B0604020202020204" pitchFamily="34" charset="0"/>
              <a:buChar char="•"/>
            </a:pPr>
            <a:r>
              <a:rPr lang="en-GB" sz="2133" dirty="0"/>
              <a:t>USGS informed CEOS that current Vice-Chair John Dwyer, unfortunately cannot fulfil Chair term Nov. 2019-Nov. 2021;</a:t>
            </a:r>
          </a:p>
          <a:p>
            <a:pPr marL="380990" indent="-380990">
              <a:buFont typeface="Arial" panose="020B0604020202020204" pitchFamily="34" charset="0"/>
              <a:buChar char="•"/>
            </a:pPr>
            <a:r>
              <a:rPr lang="en-GB" sz="2133" dirty="0"/>
              <a:t>WGClimate is in need for a new Chair and Vice-Chair in Nov 2019;</a:t>
            </a:r>
          </a:p>
          <a:p>
            <a:pPr marL="380990" indent="-380990">
              <a:buFont typeface="Arial" panose="020B0604020202020204" pitchFamily="34" charset="0"/>
              <a:buChar char="•"/>
            </a:pPr>
            <a:r>
              <a:rPr lang="en-GB" sz="2133" dirty="0"/>
              <a:t>Deviating from the </a:t>
            </a:r>
            <a:r>
              <a:rPr lang="en-GB" sz="2133" dirty="0" err="1"/>
              <a:t>ToR</a:t>
            </a:r>
            <a:r>
              <a:rPr lang="en-GB" sz="2133" dirty="0"/>
              <a:t> </a:t>
            </a:r>
            <a:r>
              <a:rPr lang="en-GB" sz="2133" dirty="0" err="1"/>
              <a:t>WGClimate</a:t>
            </a:r>
            <a:r>
              <a:rPr lang="en-GB" sz="2133" dirty="0"/>
              <a:t> </a:t>
            </a:r>
            <a:r>
              <a:rPr lang="en-GB" sz="2133" dirty="0" smtClean="0"/>
              <a:t>proposed:</a:t>
            </a:r>
            <a:endParaRPr lang="en-GB" sz="2133" dirty="0"/>
          </a:p>
          <a:p>
            <a:pPr marL="990575" lvl="1" indent="-380990">
              <a:buFont typeface="Calibri" panose="020F0502020204030204" pitchFamily="34" charset="0"/>
              <a:buChar char="‒"/>
            </a:pPr>
            <a:r>
              <a:rPr lang="en-GB" sz="2000" dirty="0"/>
              <a:t>Ask agencies for nominations for a new Vice-Chair with reduced term Nov. 2019-Nov. 2020 becoming Chair for Nov. 2020-Nov. 2022;</a:t>
            </a:r>
          </a:p>
          <a:p>
            <a:pPr marL="990575" lvl="1" indent="-380990">
              <a:buFont typeface="Calibri" panose="020F0502020204030204" pitchFamily="34" charset="0"/>
              <a:buChar char="‒"/>
            </a:pPr>
            <a:r>
              <a:rPr lang="en-GB" sz="2000" dirty="0"/>
              <a:t>WGClimate plan to decide on nominations at next WGClimate meeting with endorsement at 33</a:t>
            </a:r>
            <a:r>
              <a:rPr lang="en-GB" sz="2000" baseline="30000" dirty="0"/>
              <a:t>rd</a:t>
            </a:r>
            <a:r>
              <a:rPr lang="en-GB" sz="2000" dirty="0"/>
              <a:t> Plenary 2019;</a:t>
            </a:r>
          </a:p>
          <a:p>
            <a:pPr marL="990575" lvl="1" indent="-380990">
              <a:buFont typeface="Calibri" panose="020F0502020204030204" pitchFamily="34" charset="0"/>
              <a:buChar char="‒"/>
            </a:pPr>
            <a:r>
              <a:rPr lang="en-GB" sz="2000" dirty="0"/>
              <a:t>Extend term of current chair, Jörg Schulz (EUMETSAT) by one year to Nov. 2020 with endorsement at 33</a:t>
            </a:r>
            <a:r>
              <a:rPr lang="en-GB" sz="2000" baseline="30000" dirty="0"/>
              <a:t>rd</a:t>
            </a:r>
            <a:r>
              <a:rPr lang="en-GB" sz="2000" dirty="0"/>
              <a:t> Plenary 2019.</a:t>
            </a:r>
          </a:p>
          <a:p>
            <a:pPr marL="380990" indent="-380990">
              <a:buFont typeface="Arial" panose="020B0604020202020204" pitchFamily="34" charset="0"/>
              <a:buChar char="•"/>
            </a:pPr>
            <a:r>
              <a:rPr lang="en-GB" sz="2133" dirty="0"/>
              <a:t>Rational:</a:t>
            </a:r>
          </a:p>
          <a:p>
            <a:pPr marL="990575" lvl="1" indent="-380990">
              <a:buFont typeface="Calibri" panose="020F0502020204030204" pitchFamily="34" charset="0"/>
              <a:buChar char="‒"/>
            </a:pPr>
            <a:r>
              <a:rPr lang="en-GB" sz="2000" dirty="0"/>
              <a:t>Replacement of complete leadership in Nov. 2019 is difficult to achieve;</a:t>
            </a:r>
          </a:p>
          <a:p>
            <a:pPr marL="990575" lvl="1" indent="-380990">
              <a:buFont typeface="Calibri" panose="020F0502020204030204" pitchFamily="34" charset="0"/>
              <a:buChar char="‒"/>
            </a:pPr>
            <a:r>
              <a:rPr lang="en-GB" sz="2000" dirty="0"/>
              <a:t>Proposed deviation from the </a:t>
            </a:r>
            <a:r>
              <a:rPr lang="en-GB" sz="2000" dirty="0" err="1"/>
              <a:t>ToR</a:t>
            </a:r>
            <a:r>
              <a:rPr lang="en-GB" sz="2000" dirty="0"/>
              <a:t> is because of exceptional circumstances;  </a:t>
            </a:r>
          </a:p>
          <a:p>
            <a:pPr marL="990575" lvl="1" indent="-380990">
              <a:buFont typeface="Calibri" panose="020F0502020204030204" pitchFamily="34" charset="0"/>
              <a:buChar char="‒"/>
            </a:pPr>
            <a:r>
              <a:rPr lang="en-GB" sz="2000" dirty="0"/>
              <a:t>WGClimate activities need stability in leadership of the WG.</a:t>
            </a:r>
          </a:p>
          <a:p>
            <a:pPr marL="380990" indent="-380990">
              <a:buFont typeface="Arial" panose="020B0604020202020204" pitchFamily="34" charset="0"/>
              <a:buChar char="•"/>
            </a:pPr>
            <a:r>
              <a:rPr lang="en-GB" sz="2133" dirty="0"/>
              <a:t>Plenary </a:t>
            </a:r>
            <a:r>
              <a:rPr lang="en-GB" sz="2133" dirty="0" smtClean="0"/>
              <a:t>endorsed proposal – this makes Item 2 of our Agenda.</a:t>
            </a:r>
            <a:endParaRPr lang="en-GB" sz="2133" dirty="0"/>
          </a:p>
        </p:txBody>
      </p:sp>
    </p:spTree>
    <p:extLst>
      <p:ext uri="{BB962C8B-B14F-4D97-AF65-F5344CB8AC3E}">
        <p14:creationId xmlns:p14="http://schemas.microsoft.com/office/powerpoint/2010/main" val="3076879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GClim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1952</Words>
  <Application>Microsoft Office PowerPoint</Application>
  <PresentationFormat>Widescreen</PresentationFormat>
  <Paragraphs>243</Paragraphs>
  <Slides>25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Arial Bold</vt:lpstr>
      <vt:lpstr>Calibri</vt:lpstr>
      <vt:lpstr>Cambria</vt:lpstr>
      <vt:lpstr>MS Mincho</vt:lpstr>
      <vt:lpstr>Symbol</vt:lpstr>
      <vt:lpstr>Tahoma</vt:lpstr>
      <vt:lpstr>Times New Roman</vt:lpstr>
      <vt:lpstr>Wingdings</vt:lpstr>
      <vt:lpstr>WGClimate</vt:lpstr>
      <vt:lpstr>Joint CEOS/CGMS Working Group on Climate</vt:lpstr>
      <vt:lpstr>Day 1 Afternoon</vt:lpstr>
      <vt:lpstr>Day 2 Morning</vt:lpstr>
      <vt:lpstr>Day 2 Afternoon</vt:lpstr>
      <vt:lpstr>Day 3 Morning</vt:lpstr>
      <vt:lpstr>Day 3 Afternoon</vt:lpstr>
      <vt:lpstr>Day 4 Morning</vt:lpstr>
      <vt:lpstr>Status of Joint CEOS/CGMS WGClimate</vt:lpstr>
      <vt:lpstr>WG Climate Leadership Proposal at 2018 CEOS Plenary</vt:lpstr>
      <vt:lpstr>Leadership</vt:lpstr>
      <vt:lpstr>Achievements since last meeting</vt:lpstr>
      <vt:lpstr>CGMS-46</vt:lpstr>
      <vt:lpstr>CGMS-46</vt:lpstr>
      <vt:lpstr>Space Agency contribution to the  Paris Agreement</vt:lpstr>
      <vt:lpstr>Statement on the Paris Agreement</vt:lpstr>
      <vt:lpstr>CEOS-32 Plenary</vt:lpstr>
      <vt:lpstr>CGMS-46</vt:lpstr>
      <vt:lpstr>CEOS-32 Plenary</vt:lpstr>
      <vt:lpstr>Implementation of Coordinated Actions</vt:lpstr>
      <vt:lpstr>CEOS 2019-2021 Workplan</vt:lpstr>
      <vt:lpstr>CEOS 2019 – 2021 Workplan</vt:lpstr>
      <vt:lpstr>CEOS 2019 – 2021 Workplan</vt:lpstr>
      <vt:lpstr>CEOS 2019 – 2021 Workplan</vt:lpstr>
      <vt:lpstr>Goals for this meeting</vt:lpstr>
      <vt:lpstr>Next Meeting</vt:lpstr>
    </vt:vector>
  </TitlesOfParts>
  <Company>EUMETSAT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Joerg Schulz</dc:creator>
  <cp:lastModifiedBy>Joerg Schulz</cp:lastModifiedBy>
  <cp:revision>84</cp:revision>
  <dcterms:created xsi:type="dcterms:W3CDTF">2018-08-22T09:20:06Z</dcterms:created>
  <dcterms:modified xsi:type="dcterms:W3CDTF">2019-03-19T09:23:54Z</dcterms:modified>
</cp:coreProperties>
</file>