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8" r:id="rId2"/>
    <p:sldId id="282" r:id="rId3"/>
    <p:sldId id="277" r:id="rId4"/>
    <p:sldId id="278" r:id="rId5"/>
    <p:sldId id="281" r:id="rId6"/>
    <p:sldId id="279" r:id="rId7"/>
    <p:sldId id="28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56B1"/>
    <a:srgbClr val="024EA2"/>
    <a:srgbClr val="024B9C"/>
    <a:srgbClr val="035DC1"/>
    <a:srgbClr val="004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9" autoAdjust="0"/>
    <p:restoredTop sz="94660"/>
  </p:normalViewPr>
  <p:slideViewPr>
    <p:cSldViewPr snapToGrid="0">
      <p:cViewPr varScale="1">
        <p:scale>
          <a:sx n="87" d="100"/>
          <a:sy n="87" d="100"/>
        </p:scale>
        <p:origin x="102" y="288"/>
      </p:cViewPr>
      <p:guideLst>
        <p:guide orient="horz" pos="2092"/>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11/03/2024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11/03/2024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smtClean="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399218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12467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220710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2742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148430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smtClean="0"/>
              <a:t>Click icon to add picture</a:t>
            </a:r>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smtClean="0"/>
              <a:t>Edit Master text styles</a:t>
            </a:r>
          </a:p>
        </p:txBody>
      </p:sp>
    </p:spTree>
    <p:extLst>
      <p:ext uri="{BB962C8B-B14F-4D97-AF65-F5344CB8AC3E}">
        <p14:creationId xmlns:p14="http://schemas.microsoft.com/office/powerpoint/2010/main" val="17840629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r>
              <a:rPr lang="en-US" smtClean="0"/>
              <a:t>Click icon to add picture</a:t>
            </a:r>
            <a:endParaRPr lang="en-GB" dirty="0"/>
          </a:p>
        </p:txBody>
      </p:sp>
    </p:spTree>
    <p:extLst>
      <p:ext uri="{BB962C8B-B14F-4D97-AF65-F5344CB8AC3E}">
        <p14:creationId xmlns:p14="http://schemas.microsoft.com/office/powerpoint/2010/main" val="36920344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r>
              <a:rPr lang="en-US" smtClean="0"/>
              <a:t>Click icon to add picture</a:t>
            </a:r>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r>
              <a:rPr lang="en-US" smtClean="0"/>
              <a:t>Click icon to add picture</a:t>
            </a:r>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r>
              <a:rPr lang="en-US" smtClean="0"/>
              <a:t>Click icon to add picture</a:t>
            </a:r>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smtClean="0"/>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smtClean="0"/>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smtClean="0"/>
              <a:t>Edit Master text styles</a:t>
            </a:r>
          </a:p>
        </p:txBody>
      </p:sp>
    </p:spTree>
    <p:extLst>
      <p:ext uri="{BB962C8B-B14F-4D97-AF65-F5344CB8AC3E}">
        <p14:creationId xmlns:p14="http://schemas.microsoft.com/office/powerpoint/2010/main" val="1780107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r>
              <a:rPr lang="en-US" smtClean="0"/>
              <a:t>Click icon to add picture</a:t>
            </a:r>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r>
              <a:rPr lang="en-US" smtClean="0"/>
              <a:t>Click icon to add picture</a:t>
            </a:r>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r>
              <a:rPr lang="en-US" smtClean="0"/>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smtClean="0"/>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smtClean="0"/>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r>
              <a:rPr lang="en-US" smtClean="0"/>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smtClean="0"/>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smtClean="0"/>
              <a:t>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smtClean="0"/>
              <a:t>Click icon to add picture</a:t>
            </a:r>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1367746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4141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smtClean="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10699858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smtClean="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18244287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smtClean="0"/>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Tree>
    <p:extLst>
      <p:ext uri="{BB962C8B-B14F-4D97-AF65-F5344CB8AC3E}">
        <p14:creationId xmlns:p14="http://schemas.microsoft.com/office/powerpoint/2010/main" val="93250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smtClean="0"/>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smtClean="0"/>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r>
              <a:rPr lang="en-US" smtClean="0"/>
              <a:t>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28038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1"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62" r:id="rId2"/>
    <p:sldLayoutId id="2147483657" r:id="rId3"/>
    <p:sldLayoutId id="2147483649" r:id="rId4"/>
    <p:sldLayoutId id="2147483651" r:id="rId5"/>
    <p:sldLayoutId id="2147483669" r:id="rId6"/>
    <p:sldLayoutId id="2147483670" r:id="rId7"/>
    <p:sldLayoutId id="2147483650" r:id="rId8"/>
    <p:sldLayoutId id="2147483660" r:id="rId9"/>
    <p:sldLayoutId id="2147483652" r:id="rId10"/>
    <p:sldLayoutId id="2147483661" r:id="rId11"/>
    <p:sldLayoutId id="2147483653" r:id="rId12"/>
    <p:sldLayoutId id="2147483654" r:id="rId13"/>
    <p:sldLayoutId id="2147483659" r:id="rId14"/>
    <p:sldLayoutId id="2147483658" r:id="rId15"/>
    <p:sldLayoutId id="2147483666" r:id="rId16"/>
    <p:sldLayoutId id="2147483667" r:id="rId17"/>
    <p:sldLayoutId id="2147483668" r:id="rId18"/>
    <p:sldLayoutId id="2147483655" r:id="rId19"/>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Autofit/>
          </a:bodyPr>
          <a:lstStyle/>
          <a:p>
            <a:r>
              <a:rPr lang="en-US" dirty="0" smtClean="0"/>
              <a:t>GHG Task Team</a:t>
            </a:r>
            <a:br>
              <a:rPr lang="en-US" dirty="0" smtClean="0"/>
            </a:br>
            <a:r>
              <a:rPr lang="en-US" dirty="0" smtClean="0"/>
              <a:t>Stakeholder Engagement</a:t>
            </a:r>
            <a:endParaRPr lang="en-GB" dirty="0"/>
          </a:p>
        </p:txBody>
      </p:sp>
      <p:sp>
        <p:nvSpPr>
          <p:cNvPr id="7" name="Subtitle 6"/>
          <p:cNvSpPr>
            <a:spLocks noGrp="1"/>
          </p:cNvSpPr>
          <p:nvPr>
            <p:ph type="subTitle" idx="1"/>
          </p:nvPr>
        </p:nvSpPr>
        <p:spPr/>
        <p:txBody>
          <a:bodyPr/>
          <a:lstStyle/>
          <a:p>
            <a:endParaRPr lang="en-GB" dirty="0"/>
          </a:p>
        </p:txBody>
      </p:sp>
      <p:sp>
        <p:nvSpPr>
          <p:cNvPr id="8" name="Text Placeholder 7"/>
          <p:cNvSpPr>
            <a:spLocks noGrp="1"/>
          </p:cNvSpPr>
          <p:nvPr>
            <p:ph type="body" sz="quarter" idx="13"/>
          </p:nvPr>
        </p:nvSpPr>
        <p:spPr/>
        <p:txBody>
          <a:bodyPr/>
          <a:lstStyle/>
          <a:p>
            <a:r>
              <a:rPr lang="en-US" dirty="0" smtClean="0"/>
              <a:t>Mark Dowell European </a:t>
            </a:r>
            <a:r>
              <a:rPr lang="en-US" dirty="0" err="1" smtClean="0"/>
              <a:t>Commssion</a:t>
            </a:r>
            <a:endParaRPr lang="en-GB" dirty="0"/>
          </a:p>
        </p:txBody>
      </p:sp>
    </p:spTree>
    <p:extLst>
      <p:ext uri="{BB962C8B-B14F-4D97-AF65-F5344CB8AC3E}">
        <p14:creationId xmlns:p14="http://schemas.microsoft.com/office/powerpoint/2010/main" val="1121371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630278" y="1356225"/>
            <a:ext cx="5684704" cy="79321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UNFCCC/SBSTA/GCOS</a:t>
            </a:r>
            <a:endParaRPr lang="en-GB" dirty="0"/>
          </a:p>
        </p:txBody>
      </p:sp>
      <p:sp>
        <p:nvSpPr>
          <p:cNvPr id="6" name="Rounded Rectangle 5"/>
          <p:cNvSpPr/>
          <p:nvPr/>
        </p:nvSpPr>
        <p:spPr>
          <a:xfrm>
            <a:off x="1628662" y="2786351"/>
            <a:ext cx="936434" cy="6169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smtClean="0"/>
              <a:t>Party A</a:t>
            </a:r>
            <a:endParaRPr lang="en-GB" sz="1600" dirty="0"/>
          </a:p>
        </p:txBody>
      </p:sp>
      <p:sp>
        <p:nvSpPr>
          <p:cNvPr id="11" name="Rounded Rectangle 10"/>
          <p:cNvSpPr/>
          <p:nvPr/>
        </p:nvSpPr>
        <p:spPr>
          <a:xfrm>
            <a:off x="2783597" y="2786351"/>
            <a:ext cx="936434" cy="6169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a:t>Party </a:t>
            </a:r>
            <a:r>
              <a:rPr lang="en-US" sz="1600" dirty="0" smtClean="0"/>
              <a:t>B</a:t>
            </a:r>
            <a:endParaRPr lang="en-GB" sz="1600" dirty="0"/>
          </a:p>
        </p:txBody>
      </p:sp>
      <p:sp>
        <p:nvSpPr>
          <p:cNvPr id="12" name="Rounded Rectangle 11"/>
          <p:cNvSpPr/>
          <p:nvPr/>
        </p:nvSpPr>
        <p:spPr>
          <a:xfrm>
            <a:off x="3938532" y="2786351"/>
            <a:ext cx="936434" cy="6169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a:t>Party C</a:t>
            </a:r>
            <a:endParaRPr lang="en-GB" sz="1600" dirty="0"/>
          </a:p>
        </p:txBody>
      </p:sp>
      <p:sp>
        <p:nvSpPr>
          <p:cNvPr id="13" name="Rounded Rectangle 12"/>
          <p:cNvSpPr/>
          <p:nvPr/>
        </p:nvSpPr>
        <p:spPr>
          <a:xfrm>
            <a:off x="5093467" y="2786351"/>
            <a:ext cx="936434" cy="6169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a:t>Party D</a:t>
            </a:r>
            <a:endParaRPr lang="en-GB" sz="1600" dirty="0"/>
          </a:p>
        </p:txBody>
      </p:sp>
      <p:sp>
        <p:nvSpPr>
          <p:cNvPr id="14" name="Rounded Rectangle 13"/>
          <p:cNvSpPr/>
          <p:nvPr/>
        </p:nvSpPr>
        <p:spPr>
          <a:xfrm>
            <a:off x="6254828" y="2786351"/>
            <a:ext cx="936434" cy="6169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a:t>Party E</a:t>
            </a:r>
            <a:endParaRPr lang="en-GB" sz="1600" dirty="0"/>
          </a:p>
        </p:txBody>
      </p:sp>
      <p:sp>
        <p:nvSpPr>
          <p:cNvPr id="15" name="Rounded Rectangle 14"/>
          <p:cNvSpPr/>
          <p:nvPr/>
        </p:nvSpPr>
        <p:spPr>
          <a:xfrm>
            <a:off x="7422616" y="2786351"/>
            <a:ext cx="936434" cy="6169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a:t>Party F</a:t>
            </a:r>
            <a:endParaRPr lang="en-GB" sz="1600" dirty="0"/>
          </a:p>
        </p:txBody>
      </p:sp>
      <p:sp>
        <p:nvSpPr>
          <p:cNvPr id="16" name="Rounded Rectangle 15"/>
          <p:cNvSpPr/>
          <p:nvPr/>
        </p:nvSpPr>
        <p:spPr>
          <a:xfrm>
            <a:off x="8590404" y="2786351"/>
            <a:ext cx="936434" cy="6169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smtClean="0"/>
              <a:t>…</a:t>
            </a:r>
            <a:endParaRPr lang="en-GB" sz="1600" dirty="0"/>
          </a:p>
        </p:txBody>
      </p:sp>
      <p:sp>
        <p:nvSpPr>
          <p:cNvPr id="17" name="Rounded Rectangle 16"/>
          <p:cNvSpPr/>
          <p:nvPr/>
        </p:nvSpPr>
        <p:spPr>
          <a:xfrm>
            <a:off x="2644689" y="5484105"/>
            <a:ext cx="5684704" cy="793215"/>
          </a:xfrm>
          <a:prstGeom prst="roundRect">
            <a:avLst/>
          </a:prstGeom>
          <a:solidFill>
            <a:schemeClr val="accent4">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Climate Action Actors </a:t>
            </a:r>
            <a:endParaRPr lang="en-GB" dirty="0"/>
          </a:p>
        </p:txBody>
      </p:sp>
      <p:sp>
        <p:nvSpPr>
          <p:cNvPr id="18" name="Rounded Rectangle 17"/>
          <p:cNvSpPr/>
          <p:nvPr/>
        </p:nvSpPr>
        <p:spPr>
          <a:xfrm>
            <a:off x="3143202" y="4536656"/>
            <a:ext cx="936434" cy="616944"/>
          </a:xfrm>
          <a:prstGeom prst="round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CoM</a:t>
            </a:r>
            <a:endParaRPr lang="en-GB" sz="1600" dirty="0"/>
          </a:p>
        </p:txBody>
      </p:sp>
      <p:sp>
        <p:nvSpPr>
          <p:cNvPr id="19" name="Rounded Rectangle 18"/>
          <p:cNvSpPr/>
          <p:nvPr/>
        </p:nvSpPr>
        <p:spPr>
          <a:xfrm>
            <a:off x="4298137" y="4536656"/>
            <a:ext cx="936434" cy="616944"/>
          </a:xfrm>
          <a:prstGeom prst="round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smtClean="0"/>
              <a:t>Industry</a:t>
            </a:r>
            <a:endParaRPr lang="en-GB" sz="1400" dirty="0"/>
          </a:p>
        </p:txBody>
      </p:sp>
      <p:sp>
        <p:nvSpPr>
          <p:cNvPr id="20" name="Rounded Rectangle 19"/>
          <p:cNvSpPr/>
          <p:nvPr/>
        </p:nvSpPr>
        <p:spPr>
          <a:xfrm>
            <a:off x="5453072" y="4536656"/>
            <a:ext cx="936434" cy="616944"/>
          </a:xfrm>
          <a:prstGeom prst="round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smtClean="0"/>
              <a:t>Land Fills, Wetland</a:t>
            </a:r>
            <a:endParaRPr lang="en-GB" sz="1400" dirty="0"/>
          </a:p>
        </p:txBody>
      </p:sp>
      <p:sp>
        <p:nvSpPr>
          <p:cNvPr id="21" name="Rounded Rectangle 20"/>
          <p:cNvSpPr/>
          <p:nvPr/>
        </p:nvSpPr>
        <p:spPr>
          <a:xfrm>
            <a:off x="6608007" y="4536656"/>
            <a:ext cx="936434" cy="616944"/>
          </a:xfrm>
          <a:prstGeom prst="round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smtClean="0"/>
              <a:t>…</a:t>
            </a:r>
            <a:endParaRPr lang="en-GB" sz="1600" dirty="0"/>
          </a:p>
        </p:txBody>
      </p:sp>
      <p:sp>
        <p:nvSpPr>
          <p:cNvPr id="22" name="Rounded Rectangle 21"/>
          <p:cNvSpPr/>
          <p:nvPr/>
        </p:nvSpPr>
        <p:spPr>
          <a:xfrm>
            <a:off x="2115880" y="4329171"/>
            <a:ext cx="6488935" cy="2170323"/>
          </a:xfrm>
          <a:prstGeom prst="round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ounded Rectangle 22"/>
          <p:cNvSpPr/>
          <p:nvPr/>
        </p:nvSpPr>
        <p:spPr>
          <a:xfrm>
            <a:off x="1411078" y="2627065"/>
            <a:ext cx="8393936" cy="1063587"/>
          </a:xfrm>
          <a:prstGeom prst="round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p:cNvSpPr txBox="1"/>
          <p:nvPr/>
        </p:nvSpPr>
        <p:spPr>
          <a:xfrm>
            <a:off x="8314982" y="1568166"/>
            <a:ext cx="928459" cy="369332"/>
          </a:xfrm>
          <a:prstGeom prst="rect">
            <a:avLst/>
          </a:prstGeom>
          <a:noFill/>
        </p:spPr>
        <p:txBody>
          <a:bodyPr wrap="none" rtlCol="0">
            <a:spAutoFit/>
          </a:bodyPr>
          <a:lstStyle/>
          <a:p>
            <a:r>
              <a:rPr lang="en-US" b="1" dirty="0" smtClean="0">
                <a:solidFill>
                  <a:srgbClr val="FF0000"/>
                </a:solidFill>
              </a:rPr>
              <a:t>Stake1</a:t>
            </a:r>
            <a:endParaRPr lang="en-GB" b="1" dirty="0">
              <a:solidFill>
                <a:srgbClr val="FF0000"/>
              </a:solidFill>
            </a:endParaRPr>
          </a:p>
        </p:txBody>
      </p:sp>
      <p:sp>
        <p:nvSpPr>
          <p:cNvPr id="25" name="TextBox 24"/>
          <p:cNvSpPr txBox="1"/>
          <p:nvPr/>
        </p:nvSpPr>
        <p:spPr>
          <a:xfrm>
            <a:off x="9774240" y="2974192"/>
            <a:ext cx="928459" cy="369332"/>
          </a:xfrm>
          <a:prstGeom prst="rect">
            <a:avLst/>
          </a:prstGeom>
          <a:noFill/>
        </p:spPr>
        <p:txBody>
          <a:bodyPr wrap="none" rtlCol="0">
            <a:spAutoFit/>
          </a:bodyPr>
          <a:lstStyle/>
          <a:p>
            <a:r>
              <a:rPr lang="en-US" b="1" dirty="0" smtClean="0">
                <a:solidFill>
                  <a:srgbClr val="FF0000"/>
                </a:solidFill>
              </a:rPr>
              <a:t>Stake2</a:t>
            </a:r>
            <a:endParaRPr lang="en-GB" b="1" dirty="0">
              <a:solidFill>
                <a:srgbClr val="FF0000"/>
              </a:solidFill>
            </a:endParaRPr>
          </a:p>
        </p:txBody>
      </p:sp>
      <p:sp>
        <p:nvSpPr>
          <p:cNvPr id="26" name="TextBox 25"/>
          <p:cNvSpPr txBox="1"/>
          <p:nvPr/>
        </p:nvSpPr>
        <p:spPr>
          <a:xfrm>
            <a:off x="8591045" y="5215765"/>
            <a:ext cx="928459" cy="369332"/>
          </a:xfrm>
          <a:prstGeom prst="rect">
            <a:avLst/>
          </a:prstGeom>
          <a:noFill/>
        </p:spPr>
        <p:txBody>
          <a:bodyPr wrap="none" rtlCol="0">
            <a:spAutoFit/>
          </a:bodyPr>
          <a:lstStyle/>
          <a:p>
            <a:r>
              <a:rPr lang="en-US" b="1" dirty="0" smtClean="0">
                <a:solidFill>
                  <a:srgbClr val="FF0000"/>
                </a:solidFill>
              </a:rPr>
              <a:t>Stake5</a:t>
            </a:r>
            <a:endParaRPr lang="en-GB" b="1" dirty="0">
              <a:solidFill>
                <a:srgbClr val="FF0000"/>
              </a:solidFill>
            </a:endParaRPr>
          </a:p>
        </p:txBody>
      </p:sp>
      <p:sp>
        <p:nvSpPr>
          <p:cNvPr id="28" name="Rounded Rectangle 27"/>
          <p:cNvSpPr/>
          <p:nvPr/>
        </p:nvSpPr>
        <p:spPr>
          <a:xfrm>
            <a:off x="649449" y="903384"/>
            <a:ext cx="6582582" cy="5794874"/>
          </a:xfrm>
          <a:prstGeom prst="roundRect">
            <a:avLst/>
          </a:prstGeom>
          <a:noFill/>
          <a:ln w="1905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ounded Rectangle 28"/>
          <p:cNvSpPr/>
          <p:nvPr/>
        </p:nvSpPr>
        <p:spPr>
          <a:xfrm>
            <a:off x="3916128" y="903384"/>
            <a:ext cx="7247259" cy="5794874"/>
          </a:xfrm>
          <a:prstGeom prst="roundRect">
            <a:avLst/>
          </a:prstGeom>
          <a:noFill/>
          <a:ln w="1905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p:cNvSpPr txBox="1"/>
          <p:nvPr/>
        </p:nvSpPr>
        <p:spPr>
          <a:xfrm rot="16200000">
            <a:off x="10859953" y="3505985"/>
            <a:ext cx="928459" cy="369332"/>
          </a:xfrm>
          <a:prstGeom prst="rect">
            <a:avLst/>
          </a:prstGeom>
          <a:noFill/>
        </p:spPr>
        <p:txBody>
          <a:bodyPr wrap="none" rtlCol="0">
            <a:spAutoFit/>
          </a:bodyPr>
          <a:lstStyle/>
          <a:p>
            <a:r>
              <a:rPr lang="en-US" b="1" dirty="0" smtClean="0">
                <a:solidFill>
                  <a:srgbClr val="FF0000"/>
                </a:solidFill>
              </a:rPr>
              <a:t>Stake3</a:t>
            </a:r>
            <a:endParaRPr lang="en-GB" b="1" dirty="0">
              <a:solidFill>
                <a:srgbClr val="FF0000"/>
              </a:solidFill>
            </a:endParaRPr>
          </a:p>
        </p:txBody>
      </p:sp>
      <p:sp>
        <p:nvSpPr>
          <p:cNvPr id="31" name="TextBox 30"/>
          <p:cNvSpPr txBox="1"/>
          <p:nvPr/>
        </p:nvSpPr>
        <p:spPr>
          <a:xfrm rot="16200000">
            <a:off x="554" y="3505986"/>
            <a:ext cx="928459" cy="369332"/>
          </a:xfrm>
          <a:prstGeom prst="rect">
            <a:avLst/>
          </a:prstGeom>
          <a:noFill/>
        </p:spPr>
        <p:txBody>
          <a:bodyPr wrap="none" rtlCol="0">
            <a:spAutoFit/>
          </a:bodyPr>
          <a:lstStyle/>
          <a:p>
            <a:r>
              <a:rPr lang="en-US" b="1" dirty="0" smtClean="0">
                <a:solidFill>
                  <a:srgbClr val="FF0000"/>
                </a:solidFill>
              </a:rPr>
              <a:t>Stake4</a:t>
            </a:r>
            <a:endParaRPr lang="en-GB" b="1" dirty="0">
              <a:solidFill>
                <a:srgbClr val="FF0000"/>
              </a:solidFill>
            </a:endParaRPr>
          </a:p>
        </p:txBody>
      </p:sp>
      <p:sp>
        <p:nvSpPr>
          <p:cNvPr id="32" name="Rounded Rectangle 31"/>
          <p:cNvSpPr/>
          <p:nvPr/>
        </p:nvSpPr>
        <p:spPr>
          <a:xfrm rot="16200000">
            <a:off x="9800149" y="3624551"/>
            <a:ext cx="2198410" cy="35254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UNEP IMEO </a:t>
            </a:r>
            <a:r>
              <a:rPr lang="en-US" i="1" dirty="0" smtClean="0"/>
              <a:t>et al</a:t>
            </a:r>
            <a:endParaRPr lang="en-GB" i="1" dirty="0"/>
          </a:p>
        </p:txBody>
      </p:sp>
      <p:sp>
        <p:nvSpPr>
          <p:cNvPr id="33" name="Rounded Rectangle 32"/>
          <p:cNvSpPr/>
          <p:nvPr/>
        </p:nvSpPr>
        <p:spPr>
          <a:xfrm rot="16200000">
            <a:off x="-204537" y="3624551"/>
            <a:ext cx="2198410" cy="35254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WMO G3W</a:t>
            </a:r>
            <a:endParaRPr lang="en-GB" dirty="0"/>
          </a:p>
        </p:txBody>
      </p:sp>
      <p:sp>
        <p:nvSpPr>
          <p:cNvPr id="34" name="Left Brace 33"/>
          <p:cNvSpPr/>
          <p:nvPr/>
        </p:nvSpPr>
        <p:spPr>
          <a:xfrm rot="5400000">
            <a:off x="5354035" y="-1117590"/>
            <a:ext cx="415298" cy="7122406"/>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Title 34"/>
          <p:cNvSpPr>
            <a:spLocks noGrp="1"/>
          </p:cNvSpPr>
          <p:nvPr>
            <p:ph type="title"/>
          </p:nvPr>
        </p:nvSpPr>
        <p:spPr>
          <a:xfrm>
            <a:off x="894667" y="74485"/>
            <a:ext cx="10515600" cy="782357"/>
          </a:xfrm>
        </p:spPr>
        <p:txBody>
          <a:bodyPr/>
          <a:lstStyle/>
          <a:p>
            <a:r>
              <a:rPr lang="en-US" dirty="0" smtClean="0"/>
              <a:t>Stakeholder Landscape and Actions</a:t>
            </a:r>
            <a:endParaRPr lang="en-GB" dirty="0"/>
          </a:p>
        </p:txBody>
      </p:sp>
      <p:sp>
        <p:nvSpPr>
          <p:cNvPr id="36" name="Up-Down Arrow 35"/>
          <p:cNvSpPr/>
          <p:nvPr/>
        </p:nvSpPr>
        <p:spPr>
          <a:xfrm>
            <a:off x="4920410" y="3707865"/>
            <a:ext cx="1282548" cy="623830"/>
          </a:xfrm>
          <a:prstGeom prst="upDownArrow">
            <a:avLst>
              <a:gd name="adj1" fmla="val 28532"/>
              <a:gd name="adj2" fmla="val 30653"/>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01132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604379667"/>
              </p:ext>
            </p:extLst>
          </p:nvPr>
        </p:nvGraphicFramePr>
        <p:xfrm>
          <a:off x="970722" y="1872276"/>
          <a:ext cx="5191539" cy="3587619"/>
        </p:xfrm>
        <a:graphic>
          <a:graphicData uri="http://schemas.openxmlformats.org/drawingml/2006/table">
            <a:tbl>
              <a:tblPr/>
              <a:tblGrid>
                <a:gridCol w="981388">
                  <a:extLst>
                    <a:ext uri="{9D8B030D-6E8A-4147-A177-3AD203B41FA5}">
                      <a16:colId xmlns:a16="http://schemas.microsoft.com/office/drawing/2014/main" val="1124195445"/>
                    </a:ext>
                  </a:extLst>
                </a:gridCol>
                <a:gridCol w="4210151">
                  <a:extLst>
                    <a:ext uri="{9D8B030D-6E8A-4147-A177-3AD203B41FA5}">
                      <a16:colId xmlns:a16="http://schemas.microsoft.com/office/drawing/2014/main" val="1902767360"/>
                    </a:ext>
                  </a:extLst>
                </a:gridCol>
              </a:tblGrid>
              <a:tr h="3587619">
                <a:tc>
                  <a:txBody>
                    <a:bodyPr/>
                    <a:lstStyle/>
                    <a:p>
                      <a:pPr rtl="0" fontAlgn="t"/>
                      <a:r>
                        <a:rPr lang="en-GB">
                          <a:effectLst/>
                        </a:rPr>
                        <a:t>Stake-1</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2857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fontAlgn="t"/>
                      <a:r>
                        <a:rPr lang="en-US" sz="1600" i="0" dirty="0">
                          <a:solidFill>
                            <a:srgbClr val="000000"/>
                          </a:solidFill>
                          <a:effectLst/>
                          <a:latin typeface="Calibri" panose="020F0502020204030204" pitchFamily="34" charset="0"/>
                        </a:rPr>
                        <a:t>Link the atmospheric GHG measurement and modeling communities and stakeholders in the </a:t>
                      </a:r>
                      <a:r>
                        <a:rPr lang="en-US" sz="1600" i="0" dirty="0" smtClean="0">
                          <a:solidFill>
                            <a:srgbClr val="FF0000"/>
                          </a:solidFill>
                          <a:effectLst/>
                          <a:latin typeface="Calibri" panose="020F0502020204030204" pitchFamily="34" charset="0"/>
                        </a:rPr>
                        <a:t>international</a:t>
                      </a:r>
                      <a:r>
                        <a:rPr lang="en-US" sz="1600" i="0" dirty="0" smtClean="0">
                          <a:solidFill>
                            <a:srgbClr val="000000"/>
                          </a:solidFill>
                          <a:effectLst/>
                          <a:latin typeface="Calibri" panose="020F0502020204030204" pitchFamily="34" charset="0"/>
                        </a:rPr>
                        <a:t> </a:t>
                      </a:r>
                      <a:r>
                        <a:rPr lang="en-US" sz="1600" i="0" dirty="0">
                          <a:solidFill>
                            <a:srgbClr val="000000"/>
                          </a:solidFill>
                          <a:effectLst/>
                          <a:latin typeface="Calibri" panose="020F0502020204030204" pitchFamily="34" charset="0"/>
                        </a:rPr>
                        <a:t>policy communities (through UNFCCC/SBSTA), to </a:t>
                      </a:r>
                      <a:r>
                        <a:rPr lang="en-US" sz="1600" b="1" i="0" dirty="0">
                          <a:solidFill>
                            <a:srgbClr val="000000"/>
                          </a:solidFill>
                          <a:effectLst/>
                          <a:latin typeface="Calibri" panose="020F0502020204030204" pitchFamily="34" charset="0"/>
                        </a:rPr>
                        <a:t>refine requirements</a:t>
                      </a:r>
                      <a:r>
                        <a:rPr lang="en-US" sz="1600" i="0" dirty="0">
                          <a:solidFill>
                            <a:srgbClr val="000000"/>
                          </a:solidFill>
                          <a:effectLst/>
                          <a:latin typeface="Calibri" panose="020F0502020204030204" pitchFamily="34" charset="0"/>
                        </a:rPr>
                        <a:t> for the PS and IOS. In this respect it is noted that the GHG Whitepaper adopts the GCOS (</a:t>
                      </a:r>
                      <a:r>
                        <a:rPr lang="en-US" sz="1600" i="0" dirty="0" smtClean="0">
                          <a:solidFill>
                            <a:srgbClr val="000000"/>
                          </a:solidFill>
                          <a:effectLst/>
                          <a:latin typeface="Calibri" panose="020F0502020204030204" pitchFamily="34" charset="0"/>
                        </a:rPr>
                        <a:t>20</a:t>
                      </a:r>
                      <a:r>
                        <a:rPr lang="en-US" sz="1600" i="0" dirty="0" smtClean="0">
                          <a:solidFill>
                            <a:srgbClr val="FF0000"/>
                          </a:solidFill>
                          <a:effectLst/>
                          <a:latin typeface="Calibri" panose="020F0502020204030204" pitchFamily="34" charset="0"/>
                        </a:rPr>
                        <a:t>22</a:t>
                      </a:r>
                      <a:r>
                        <a:rPr lang="en-US" sz="1600" i="0" dirty="0" smtClean="0">
                          <a:solidFill>
                            <a:srgbClr val="000000"/>
                          </a:solidFill>
                          <a:effectLst/>
                          <a:latin typeface="Calibri" panose="020F0502020204030204" pitchFamily="34" charset="0"/>
                        </a:rPr>
                        <a:t>) </a:t>
                      </a:r>
                      <a:r>
                        <a:rPr lang="en-US" sz="1600" i="0" dirty="0">
                          <a:solidFill>
                            <a:srgbClr val="000000"/>
                          </a:solidFill>
                          <a:effectLst/>
                          <a:latin typeface="Calibri" panose="020F0502020204030204" pitchFamily="34" charset="0"/>
                        </a:rPr>
                        <a:t>accuracy, resolution and coverage requirements as the baseline requirements for the space-based elements of CO2/CH4 management system. However, these requirements predated the Paris Agreement. Further analysis of these requirements is needed to address this new focus. </a:t>
                      </a:r>
                      <a:endParaRPr lang="en-US" sz="2800" dirty="0">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1077472"/>
                  </a:ext>
                </a:extLst>
              </a:tr>
            </a:tbl>
          </a:graphicData>
        </a:graphic>
      </p:graphicFrame>
      <p:sp>
        <p:nvSpPr>
          <p:cNvPr id="5" name="Title 4"/>
          <p:cNvSpPr>
            <a:spLocks noGrp="1"/>
          </p:cNvSpPr>
          <p:nvPr>
            <p:ph type="title"/>
          </p:nvPr>
        </p:nvSpPr>
        <p:spPr/>
        <p:txBody>
          <a:bodyPr/>
          <a:lstStyle/>
          <a:p>
            <a:r>
              <a:rPr lang="en-US" dirty="0" smtClean="0"/>
              <a:t>UNFCCC/SBSTA/GCOS</a:t>
            </a:r>
            <a:endParaRPr lang="en-GB" dirty="0"/>
          </a:p>
        </p:txBody>
      </p:sp>
      <p:sp>
        <p:nvSpPr>
          <p:cNvPr id="8" name="TextBox 7"/>
          <p:cNvSpPr txBox="1"/>
          <p:nvPr/>
        </p:nvSpPr>
        <p:spPr>
          <a:xfrm>
            <a:off x="6918593" y="2301934"/>
            <a:ext cx="4362679" cy="1754326"/>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CEOS Response to GCOS IP 2022 follow-up</a:t>
            </a:r>
          </a:p>
          <a:p>
            <a:pPr marL="285750" indent="-285750">
              <a:buFont typeface="Arial" panose="020B0604020202020204" pitchFamily="34" charset="0"/>
              <a:buChar char="•"/>
            </a:pPr>
            <a:r>
              <a:rPr lang="en-US" dirty="0" smtClean="0"/>
              <a:t>EID engagement for COP-28 </a:t>
            </a:r>
          </a:p>
          <a:p>
            <a:pPr marL="285750" indent="-285750">
              <a:buFont typeface="Arial" panose="020B0604020202020204" pitchFamily="34" charset="0"/>
              <a:buChar char="•"/>
            </a:pPr>
            <a:r>
              <a:rPr lang="en-US" dirty="0" smtClean="0"/>
              <a:t>Need longer-term “strategy” for EID STBTA Engage in other </a:t>
            </a:r>
          </a:p>
          <a:p>
            <a:endParaRPr lang="en-GB" dirty="0"/>
          </a:p>
        </p:txBody>
      </p:sp>
    </p:spTree>
    <p:extLst>
      <p:ext uri="{BB962C8B-B14F-4D97-AF65-F5344CB8AC3E}">
        <p14:creationId xmlns:p14="http://schemas.microsoft.com/office/powerpoint/2010/main" val="1417256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144357258"/>
              </p:ext>
            </p:extLst>
          </p:nvPr>
        </p:nvGraphicFramePr>
        <p:xfrm>
          <a:off x="970722" y="1903751"/>
          <a:ext cx="5038725" cy="4328160"/>
        </p:xfrm>
        <a:graphic>
          <a:graphicData uri="http://schemas.openxmlformats.org/drawingml/2006/table">
            <a:tbl>
              <a:tblPr/>
              <a:tblGrid>
                <a:gridCol w="952500">
                  <a:extLst>
                    <a:ext uri="{9D8B030D-6E8A-4147-A177-3AD203B41FA5}">
                      <a16:colId xmlns:a16="http://schemas.microsoft.com/office/drawing/2014/main" val="829684492"/>
                    </a:ext>
                  </a:extLst>
                </a:gridCol>
                <a:gridCol w="4086225">
                  <a:extLst>
                    <a:ext uri="{9D8B030D-6E8A-4147-A177-3AD203B41FA5}">
                      <a16:colId xmlns:a16="http://schemas.microsoft.com/office/drawing/2014/main" val="1417842757"/>
                    </a:ext>
                  </a:extLst>
                </a:gridCol>
              </a:tblGrid>
              <a:tr h="190500">
                <a:tc>
                  <a:txBody>
                    <a:bodyPr/>
                    <a:lstStyle/>
                    <a:p>
                      <a:pPr rtl="0" fontAlgn="t"/>
                      <a:r>
                        <a:rPr lang="en-GB">
                          <a:effectLst/>
                        </a:rPr>
                        <a:t>Stake-2</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fontAlgn="t"/>
                      <a:r>
                        <a:rPr lang="en-US" sz="1400" i="0" dirty="0">
                          <a:solidFill>
                            <a:srgbClr val="000000"/>
                          </a:solidFill>
                          <a:effectLst/>
                          <a:latin typeface="Calibri" panose="020F0502020204030204" pitchFamily="34" charset="0"/>
                        </a:rPr>
                        <a:t>In close cooperation with the </a:t>
                      </a:r>
                      <a:r>
                        <a:rPr lang="en-US" sz="1400" i="0" dirty="0" err="1">
                          <a:solidFill>
                            <a:srgbClr val="000000"/>
                          </a:solidFill>
                          <a:effectLst/>
                          <a:latin typeface="Calibri" panose="020F0502020204030204" pitchFamily="34" charset="0"/>
                        </a:rPr>
                        <a:t>WGClimate</a:t>
                      </a:r>
                      <a:r>
                        <a:rPr lang="en-US" sz="1400" i="0" dirty="0">
                          <a:solidFill>
                            <a:srgbClr val="000000"/>
                          </a:solidFill>
                          <a:effectLst/>
                          <a:latin typeface="Calibri" panose="020F0502020204030204" pitchFamily="34" charset="0"/>
                        </a:rPr>
                        <a:t> lead, as the CEOS </a:t>
                      </a:r>
                      <a:r>
                        <a:rPr lang="en-US" sz="1400" i="0" dirty="0" err="1">
                          <a:solidFill>
                            <a:srgbClr val="000000"/>
                          </a:solidFill>
                          <a:effectLst/>
                          <a:latin typeface="Calibri" panose="020F0502020204030204" pitchFamily="34" charset="0"/>
                        </a:rPr>
                        <a:t>PoC</a:t>
                      </a:r>
                      <a:r>
                        <a:rPr lang="en-US" sz="1400" i="0" dirty="0">
                          <a:solidFill>
                            <a:srgbClr val="000000"/>
                          </a:solidFill>
                          <a:effectLst/>
                          <a:latin typeface="Calibri" panose="020F0502020204030204" pitchFamily="34" charset="0"/>
                        </a:rPr>
                        <a:t> to UNFCCC, SBSTA, and COP, the Task Team shall support </a:t>
                      </a:r>
                      <a:r>
                        <a:rPr lang="en-US" sz="1400" b="1" i="0" dirty="0">
                          <a:solidFill>
                            <a:srgbClr val="000000"/>
                          </a:solidFill>
                          <a:effectLst/>
                          <a:latin typeface="Calibri" panose="020F0502020204030204" pitchFamily="34" charset="0"/>
                        </a:rPr>
                        <a:t>outreach activities</a:t>
                      </a:r>
                      <a:r>
                        <a:rPr lang="en-US" sz="1400" i="0" dirty="0">
                          <a:solidFill>
                            <a:srgbClr val="000000"/>
                          </a:solidFill>
                          <a:effectLst/>
                          <a:latin typeface="Calibri" panose="020F0502020204030204" pitchFamily="34" charset="0"/>
                        </a:rPr>
                        <a:t> during COP and Earth Information Days (EID), increasing awareness and establishing contacts with the national GHG inventory communities. To actively engage its user communities and bridge the gap between satellite products and national statistical GHG inventories, the Task Team will interact with the national inventory community and the modelling communities by:</a:t>
                      </a:r>
                      <a:br>
                        <a:rPr lang="en-US" sz="1400" i="0" dirty="0">
                          <a:solidFill>
                            <a:srgbClr val="000000"/>
                          </a:solidFill>
                          <a:effectLst/>
                          <a:latin typeface="Calibri" panose="020F0502020204030204" pitchFamily="34" charset="0"/>
                        </a:rPr>
                      </a:br>
                      <a:r>
                        <a:rPr lang="en-US" sz="1400" i="0" dirty="0">
                          <a:solidFill>
                            <a:srgbClr val="000000"/>
                          </a:solidFill>
                          <a:effectLst/>
                          <a:latin typeface="Calibri" panose="020F0502020204030204" pitchFamily="34" charset="0"/>
                        </a:rPr>
                        <a:t>• Seeking an annually exchange with the inventory and modelling communities;</a:t>
                      </a:r>
                      <a:br>
                        <a:rPr lang="en-US" sz="1400" i="0" dirty="0">
                          <a:solidFill>
                            <a:srgbClr val="000000"/>
                          </a:solidFill>
                          <a:effectLst/>
                          <a:latin typeface="Calibri" panose="020F0502020204030204" pitchFamily="34" charset="0"/>
                        </a:rPr>
                      </a:br>
                      <a:r>
                        <a:rPr lang="en-US" sz="1400" i="0" dirty="0">
                          <a:solidFill>
                            <a:srgbClr val="000000"/>
                          </a:solidFill>
                          <a:effectLst/>
                          <a:latin typeface="Calibri" panose="020F0502020204030204" pitchFamily="34" charset="0"/>
                        </a:rPr>
                        <a:t>• Supporting feedback utilization from user community on product development. A first meeting is envisaged in Q4 / 2019 aside the annual GEIA meeting;</a:t>
                      </a:r>
                      <a:br>
                        <a:rPr lang="en-US" sz="1400" i="0" dirty="0">
                          <a:solidFill>
                            <a:srgbClr val="000000"/>
                          </a:solidFill>
                          <a:effectLst/>
                          <a:latin typeface="Calibri" panose="020F0502020204030204" pitchFamily="34" charset="0"/>
                        </a:rPr>
                      </a:br>
                      <a:r>
                        <a:rPr lang="en-US" sz="1400" i="0" dirty="0">
                          <a:solidFill>
                            <a:srgbClr val="000000"/>
                          </a:solidFill>
                          <a:effectLst/>
                          <a:latin typeface="Calibri" panose="020F0502020204030204" pitchFamily="34" charset="0"/>
                        </a:rPr>
                        <a:t>• Planning a workshop with modelling community ideally in combination with WMO IG3IS/TRANSCOM (Q2 / 2021), detailed planning for further regular workshops/meetings.</a:t>
                      </a:r>
                      <a:r>
                        <a:rPr lang="en-US" sz="1100" i="0" dirty="0">
                          <a:solidFill>
                            <a:srgbClr val="000000"/>
                          </a:solidFill>
                          <a:effectLst/>
                          <a:latin typeface="Calibri" panose="020F0502020204030204" pitchFamily="34" charset="0"/>
                        </a:rPr>
                        <a:t/>
                      </a:r>
                      <a:br>
                        <a:rPr lang="en-US" sz="1100" i="0" dirty="0">
                          <a:solidFill>
                            <a:srgbClr val="000000"/>
                          </a:solidFill>
                          <a:effectLst/>
                          <a:latin typeface="Calibri" panose="020F0502020204030204" pitchFamily="34" charset="0"/>
                        </a:rPr>
                      </a:br>
                      <a:endParaRPr lang="en-US" dirty="0">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4790210"/>
                  </a:ext>
                </a:extLst>
              </a:tr>
            </a:tbl>
          </a:graphicData>
        </a:graphic>
      </p:graphicFrame>
      <p:sp>
        <p:nvSpPr>
          <p:cNvPr id="6" name="Title 5"/>
          <p:cNvSpPr>
            <a:spLocks noGrp="1"/>
          </p:cNvSpPr>
          <p:nvPr>
            <p:ph type="title"/>
          </p:nvPr>
        </p:nvSpPr>
        <p:spPr/>
        <p:txBody>
          <a:bodyPr/>
          <a:lstStyle/>
          <a:p>
            <a:r>
              <a:rPr lang="en-US" dirty="0" smtClean="0"/>
              <a:t>Parties &amp; national inventory compilers</a:t>
            </a:r>
            <a:endParaRPr lang="en-GB" dirty="0"/>
          </a:p>
        </p:txBody>
      </p:sp>
      <p:sp>
        <p:nvSpPr>
          <p:cNvPr id="10" name="TextBox 9"/>
          <p:cNvSpPr txBox="1"/>
          <p:nvPr/>
        </p:nvSpPr>
        <p:spPr>
          <a:xfrm>
            <a:off x="6918593" y="2301934"/>
            <a:ext cx="4362679"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Individual agencies/</a:t>
            </a:r>
            <a:r>
              <a:rPr lang="en-US" dirty="0" err="1" smtClean="0"/>
              <a:t>programmes</a:t>
            </a:r>
            <a:r>
              <a:rPr lang="en-US" dirty="0" smtClean="0"/>
              <a:t> are making their own links to individual Inventory Agencies</a:t>
            </a:r>
          </a:p>
          <a:p>
            <a:pPr marL="285750" indent="-285750">
              <a:buFont typeface="Arial" panose="020B0604020202020204" pitchFamily="34" charset="0"/>
              <a:buChar char="•"/>
            </a:pPr>
            <a:r>
              <a:rPr lang="en-US" dirty="0" smtClean="0"/>
              <a:t>Engagement with coordination bodies (</a:t>
            </a:r>
            <a:r>
              <a:rPr lang="en-US" dirty="0" err="1" smtClean="0"/>
              <a:t>e.g</a:t>
            </a:r>
            <a:r>
              <a:rPr lang="en-US" dirty="0" smtClean="0"/>
              <a:t> GEIA)</a:t>
            </a:r>
          </a:p>
          <a:p>
            <a:pPr marL="285750" indent="-285750">
              <a:buFont typeface="Arial" panose="020B0604020202020204" pitchFamily="34" charset="0"/>
              <a:buChar char="•"/>
            </a:pPr>
            <a:r>
              <a:rPr lang="en-US" dirty="0" smtClean="0"/>
              <a:t>No comprehensive </a:t>
            </a:r>
            <a:r>
              <a:rPr lang="en-US" dirty="0" err="1" smtClean="0"/>
              <a:t>assessement</a:t>
            </a:r>
            <a:r>
              <a:rPr lang="en-US" dirty="0" smtClean="0"/>
              <a:t> of GST1 products </a:t>
            </a:r>
          </a:p>
          <a:p>
            <a:pPr marL="285750" indent="-285750">
              <a:buFont typeface="Arial" panose="020B0604020202020204" pitchFamily="34" charset="0"/>
              <a:buChar char="•"/>
            </a:pPr>
            <a:r>
              <a:rPr lang="en-US" dirty="0" smtClean="0"/>
              <a:t> Some of this could/should be done through G3W </a:t>
            </a:r>
          </a:p>
          <a:p>
            <a:endParaRPr lang="en-GB" dirty="0"/>
          </a:p>
        </p:txBody>
      </p:sp>
    </p:spTree>
    <p:extLst>
      <p:ext uri="{BB962C8B-B14F-4D97-AF65-F5344CB8AC3E}">
        <p14:creationId xmlns:p14="http://schemas.microsoft.com/office/powerpoint/2010/main" val="231893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68857257"/>
              </p:ext>
            </p:extLst>
          </p:nvPr>
        </p:nvGraphicFramePr>
        <p:xfrm>
          <a:off x="970722" y="1762376"/>
          <a:ext cx="5038725" cy="548640"/>
        </p:xfrm>
        <a:graphic>
          <a:graphicData uri="http://schemas.openxmlformats.org/drawingml/2006/table">
            <a:tbl>
              <a:tblPr/>
              <a:tblGrid>
                <a:gridCol w="952500">
                  <a:extLst>
                    <a:ext uri="{9D8B030D-6E8A-4147-A177-3AD203B41FA5}">
                      <a16:colId xmlns:a16="http://schemas.microsoft.com/office/drawing/2014/main" val="1800457134"/>
                    </a:ext>
                  </a:extLst>
                </a:gridCol>
                <a:gridCol w="4086225">
                  <a:extLst>
                    <a:ext uri="{9D8B030D-6E8A-4147-A177-3AD203B41FA5}">
                      <a16:colId xmlns:a16="http://schemas.microsoft.com/office/drawing/2014/main" val="2662601995"/>
                    </a:ext>
                  </a:extLst>
                </a:gridCol>
              </a:tblGrid>
              <a:tr h="190500">
                <a:tc>
                  <a:txBody>
                    <a:bodyPr/>
                    <a:lstStyle/>
                    <a:p>
                      <a:pPr rtl="0" fontAlgn="t"/>
                      <a:r>
                        <a:rPr lang="en-GB" sz="1200">
                          <a:solidFill>
                            <a:srgbClr val="006100"/>
                          </a:solidFill>
                          <a:effectLst/>
                        </a:rPr>
                        <a:t>Stake-3</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6EFCE"/>
                    </a:solidFill>
                  </a:tcPr>
                </a:tc>
                <a:tc>
                  <a:txBody>
                    <a:bodyPr/>
                    <a:lstStyle/>
                    <a:p>
                      <a:pPr rtl="0" fontAlgn="t"/>
                      <a:r>
                        <a:rPr lang="en-US" dirty="0">
                          <a:effectLst/>
                        </a:rPr>
                        <a:t>Coordinate efforts with IMEO to meet expected product requirements</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6350861"/>
                  </a:ext>
                </a:extLst>
              </a:tr>
            </a:tbl>
          </a:graphicData>
        </a:graphic>
      </p:graphicFrame>
      <p:sp>
        <p:nvSpPr>
          <p:cNvPr id="3" name="Title 2"/>
          <p:cNvSpPr>
            <a:spLocks noGrp="1"/>
          </p:cNvSpPr>
          <p:nvPr>
            <p:ph type="title"/>
          </p:nvPr>
        </p:nvSpPr>
        <p:spPr/>
        <p:txBody>
          <a:bodyPr/>
          <a:lstStyle/>
          <a:p>
            <a:r>
              <a:rPr lang="en-US" dirty="0" smtClean="0"/>
              <a:t>UNEP IMEO Engagement</a:t>
            </a:r>
            <a:endParaRPr lang="en-GB" dirty="0"/>
          </a:p>
        </p:txBody>
      </p:sp>
      <p:sp>
        <p:nvSpPr>
          <p:cNvPr id="5" name="TextBox 4"/>
          <p:cNvSpPr txBox="1"/>
          <p:nvPr/>
        </p:nvSpPr>
        <p:spPr>
          <a:xfrm>
            <a:off x="6918593" y="2301934"/>
            <a:ext cx="4362679"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Positive developments over last 2 years</a:t>
            </a:r>
          </a:p>
          <a:p>
            <a:pPr marL="285750" indent="-285750">
              <a:buFont typeface="Arial" panose="020B0604020202020204" pitchFamily="34" charset="0"/>
              <a:buChar char="•"/>
            </a:pPr>
            <a:r>
              <a:rPr lang="en-US" dirty="0" smtClean="0"/>
              <a:t>Engagement at multiple levels in CEOS (plenary to technical WGs)</a:t>
            </a:r>
          </a:p>
          <a:p>
            <a:pPr marL="285750" indent="-285750">
              <a:buFont typeface="Arial" panose="020B0604020202020204" pitchFamily="34" charset="0"/>
              <a:buChar char="•"/>
            </a:pPr>
            <a:r>
              <a:rPr lang="en-US" dirty="0" smtClean="0"/>
              <a:t>Standards activity started</a:t>
            </a:r>
          </a:p>
          <a:p>
            <a:pPr marL="285750" indent="-285750">
              <a:buFont typeface="Arial" panose="020B0604020202020204" pitchFamily="34" charset="0"/>
              <a:buChar char="•"/>
            </a:pPr>
            <a:r>
              <a:rPr lang="en-US" dirty="0" smtClean="0"/>
              <a:t>Outstanding issue on communication with users</a:t>
            </a:r>
          </a:p>
          <a:p>
            <a:pPr marL="285750" indent="-285750">
              <a:buFont typeface="Arial" panose="020B0604020202020204" pitchFamily="34" charset="0"/>
              <a:buChar char="•"/>
            </a:pPr>
            <a:r>
              <a:rPr lang="en-US" dirty="0" smtClean="0"/>
              <a:t>Public </a:t>
            </a:r>
            <a:r>
              <a:rPr lang="en-US" dirty="0"/>
              <a:t>p</a:t>
            </a:r>
            <a:r>
              <a:rPr lang="en-US" dirty="0" smtClean="0"/>
              <a:t>rivate mission dependencies</a:t>
            </a:r>
          </a:p>
          <a:p>
            <a:pPr marL="285750" indent="-285750">
              <a:buFont typeface="Arial" panose="020B0604020202020204" pitchFamily="34" charset="0"/>
              <a:buChar char="•"/>
            </a:pPr>
            <a:r>
              <a:rPr lang="en-US" dirty="0" smtClean="0"/>
              <a:t>…</a:t>
            </a:r>
          </a:p>
          <a:p>
            <a:endParaRPr lang="en-GB" dirty="0"/>
          </a:p>
        </p:txBody>
      </p:sp>
    </p:spTree>
    <p:extLst>
      <p:ext uri="{BB962C8B-B14F-4D97-AF65-F5344CB8AC3E}">
        <p14:creationId xmlns:p14="http://schemas.microsoft.com/office/powerpoint/2010/main" val="1623129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380634956"/>
              </p:ext>
            </p:extLst>
          </p:nvPr>
        </p:nvGraphicFramePr>
        <p:xfrm>
          <a:off x="852430" y="1729325"/>
          <a:ext cx="5038725" cy="548640"/>
        </p:xfrm>
        <a:graphic>
          <a:graphicData uri="http://schemas.openxmlformats.org/drawingml/2006/table">
            <a:tbl>
              <a:tblPr/>
              <a:tblGrid>
                <a:gridCol w="952500">
                  <a:extLst>
                    <a:ext uri="{9D8B030D-6E8A-4147-A177-3AD203B41FA5}">
                      <a16:colId xmlns:a16="http://schemas.microsoft.com/office/drawing/2014/main" val="1125915598"/>
                    </a:ext>
                  </a:extLst>
                </a:gridCol>
                <a:gridCol w="4086225">
                  <a:extLst>
                    <a:ext uri="{9D8B030D-6E8A-4147-A177-3AD203B41FA5}">
                      <a16:colId xmlns:a16="http://schemas.microsoft.com/office/drawing/2014/main" val="1478412183"/>
                    </a:ext>
                  </a:extLst>
                </a:gridCol>
              </a:tblGrid>
              <a:tr h="190500">
                <a:tc>
                  <a:txBody>
                    <a:bodyPr/>
                    <a:lstStyle/>
                    <a:p>
                      <a:pPr rtl="0" fontAlgn="t"/>
                      <a:r>
                        <a:rPr lang="en-GB" sz="1200">
                          <a:solidFill>
                            <a:srgbClr val="006100"/>
                          </a:solidFill>
                          <a:effectLst/>
                        </a:rPr>
                        <a:t>Stake-4</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6EFCE"/>
                    </a:solidFill>
                  </a:tcPr>
                </a:tc>
                <a:tc>
                  <a:txBody>
                    <a:bodyPr/>
                    <a:lstStyle/>
                    <a:p>
                      <a:pPr rtl="0" fontAlgn="t"/>
                      <a:r>
                        <a:rPr lang="en-US" dirty="0">
                          <a:effectLst/>
                        </a:rPr>
                        <a:t>Coordinate efforts with WMO on G3W to meet expected product requirements</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3310777"/>
                  </a:ext>
                </a:extLst>
              </a:tr>
            </a:tbl>
          </a:graphicData>
        </a:graphic>
      </p:graphicFrame>
      <p:sp>
        <p:nvSpPr>
          <p:cNvPr id="7" name="Title 6"/>
          <p:cNvSpPr>
            <a:spLocks noGrp="1"/>
          </p:cNvSpPr>
          <p:nvPr>
            <p:ph type="title"/>
          </p:nvPr>
        </p:nvSpPr>
        <p:spPr/>
        <p:txBody>
          <a:bodyPr/>
          <a:lstStyle/>
          <a:p>
            <a:r>
              <a:rPr lang="en-US" dirty="0" smtClean="0"/>
              <a:t>WMO G3W</a:t>
            </a:r>
            <a:endParaRPr lang="en-GB" dirty="0"/>
          </a:p>
        </p:txBody>
      </p:sp>
      <p:sp>
        <p:nvSpPr>
          <p:cNvPr id="10" name="TextBox 9"/>
          <p:cNvSpPr txBox="1"/>
          <p:nvPr/>
        </p:nvSpPr>
        <p:spPr>
          <a:xfrm>
            <a:off x="6918593" y="2301934"/>
            <a:ext cx="4362679" cy="313932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CEOS/CGMS involved since inception</a:t>
            </a:r>
          </a:p>
          <a:p>
            <a:pPr marL="285750" indent="-285750">
              <a:buFont typeface="Arial" panose="020B0604020202020204" pitchFamily="34" charset="0"/>
              <a:buChar char="•"/>
            </a:pPr>
            <a:r>
              <a:rPr lang="en-US" dirty="0" smtClean="0"/>
              <a:t>Representation on Steering Group and Observations and modelling discussions</a:t>
            </a:r>
          </a:p>
          <a:p>
            <a:pPr marL="285750" indent="-285750">
              <a:buFont typeface="Arial" panose="020B0604020202020204" pitchFamily="34" charset="0"/>
              <a:buChar char="•"/>
            </a:pPr>
            <a:r>
              <a:rPr lang="en-US" dirty="0" smtClean="0"/>
              <a:t>Clear that CEOS/CGMS </a:t>
            </a:r>
            <a:r>
              <a:rPr lang="en-US" dirty="0" err="1" smtClean="0"/>
              <a:t>WGClimate</a:t>
            </a:r>
            <a:r>
              <a:rPr lang="en-US" dirty="0" smtClean="0"/>
              <a:t>/GHG TT should</a:t>
            </a:r>
          </a:p>
          <a:p>
            <a:pPr marL="285750" indent="-285750">
              <a:buFont typeface="Arial" panose="020B0604020202020204" pitchFamily="34" charset="0"/>
              <a:buChar char="•"/>
            </a:pPr>
            <a:r>
              <a:rPr lang="en-US" dirty="0" smtClean="0"/>
              <a:t>Adjust requirements to encompass G3W needs</a:t>
            </a:r>
          </a:p>
          <a:p>
            <a:pPr marL="285750" indent="-285750">
              <a:buFont typeface="Arial" panose="020B0604020202020204" pitchFamily="34" charset="0"/>
              <a:buChar char="•"/>
            </a:pPr>
            <a:r>
              <a:rPr lang="en-US" dirty="0" smtClean="0"/>
              <a:t>Common engagement in SBSTA &amp; EID</a:t>
            </a:r>
          </a:p>
          <a:p>
            <a:endParaRPr lang="en-GB" dirty="0"/>
          </a:p>
        </p:txBody>
      </p:sp>
    </p:spTree>
    <p:extLst>
      <p:ext uri="{BB962C8B-B14F-4D97-AF65-F5344CB8AC3E}">
        <p14:creationId xmlns:p14="http://schemas.microsoft.com/office/powerpoint/2010/main" val="3759189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609441"/>
              </p:ext>
            </p:extLst>
          </p:nvPr>
        </p:nvGraphicFramePr>
        <p:xfrm>
          <a:off x="970722" y="1763477"/>
          <a:ext cx="5038725" cy="1097280"/>
        </p:xfrm>
        <a:graphic>
          <a:graphicData uri="http://schemas.openxmlformats.org/drawingml/2006/table">
            <a:tbl>
              <a:tblPr/>
              <a:tblGrid>
                <a:gridCol w="952500">
                  <a:extLst>
                    <a:ext uri="{9D8B030D-6E8A-4147-A177-3AD203B41FA5}">
                      <a16:colId xmlns:a16="http://schemas.microsoft.com/office/drawing/2014/main" val="2157854632"/>
                    </a:ext>
                  </a:extLst>
                </a:gridCol>
                <a:gridCol w="4086225">
                  <a:extLst>
                    <a:ext uri="{9D8B030D-6E8A-4147-A177-3AD203B41FA5}">
                      <a16:colId xmlns:a16="http://schemas.microsoft.com/office/drawing/2014/main" val="3310518954"/>
                    </a:ext>
                  </a:extLst>
                </a:gridCol>
              </a:tblGrid>
              <a:tr h="190500">
                <a:tc>
                  <a:txBody>
                    <a:bodyPr/>
                    <a:lstStyle/>
                    <a:p>
                      <a:pPr rtl="0" fontAlgn="t"/>
                      <a:r>
                        <a:rPr lang="en-GB" sz="1200">
                          <a:solidFill>
                            <a:srgbClr val="006100"/>
                          </a:solidFill>
                          <a:effectLst/>
                        </a:rPr>
                        <a:t>Stake-5</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6EFCE"/>
                    </a:solidFill>
                  </a:tcPr>
                </a:tc>
                <a:tc>
                  <a:txBody>
                    <a:bodyPr/>
                    <a:lstStyle/>
                    <a:p>
                      <a:pPr rtl="0" fontAlgn="t"/>
                      <a:r>
                        <a:rPr lang="en-US" dirty="0">
                          <a:effectLst/>
                        </a:rPr>
                        <a:t>Seek engagement with other than national level stakeholders, e.g. Covenant of Mayors, landfill owners (possibly IMEO), industry</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062584"/>
                  </a:ext>
                </a:extLst>
              </a:tr>
            </a:tbl>
          </a:graphicData>
        </a:graphic>
      </p:graphicFrame>
      <p:sp>
        <p:nvSpPr>
          <p:cNvPr id="3" name="Title 2"/>
          <p:cNvSpPr>
            <a:spLocks noGrp="1"/>
          </p:cNvSpPr>
          <p:nvPr>
            <p:ph type="title"/>
          </p:nvPr>
        </p:nvSpPr>
        <p:spPr/>
        <p:txBody>
          <a:bodyPr/>
          <a:lstStyle/>
          <a:p>
            <a:r>
              <a:rPr lang="en-US" dirty="0" smtClean="0"/>
              <a:t>Other Climate Action Stakeholders</a:t>
            </a:r>
            <a:endParaRPr lang="en-GB" dirty="0"/>
          </a:p>
        </p:txBody>
      </p:sp>
      <p:sp>
        <p:nvSpPr>
          <p:cNvPr id="5" name="TextBox 4"/>
          <p:cNvSpPr txBox="1"/>
          <p:nvPr/>
        </p:nvSpPr>
        <p:spPr>
          <a:xfrm>
            <a:off x="6918593" y="2301934"/>
            <a:ext cx="4362679" cy="2862322"/>
          </a:xfrm>
          <a:prstGeom prst="rect">
            <a:avLst/>
          </a:prstGeom>
          <a:noFill/>
        </p:spPr>
        <p:txBody>
          <a:bodyPr wrap="square" rtlCol="0">
            <a:spAutoFit/>
          </a:bodyPr>
          <a:lstStyle/>
          <a:p>
            <a:pPr marL="285750" indent="-285750">
              <a:buFont typeface="Arial" panose="020B0604020202020204" pitchFamily="34" charset="0"/>
              <a:buChar char="•"/>
            </a:pPr>
            <a:r>
              <a:rPr lang="en-US" dirty="0"/>
              <a:t>Individual agencies/</a:t>
            </a:r>
            <a:r>
              <a:rPr lang="en-US" dirty="0" err="1"/>
              <a:t>programmes</a:t>
            </a:r>
            <a:r>
              <a:rPr lang="en-US" dirty="0"/>
              <a:t> are making their own links to individual Inventory Agencies</a:t>
            </a:r>
          </a:p>
          <a:p>
            <a:pPr marL="285750" indent="-285750">
              <a:buFont typeface="Arial" panose="020B0604020202020204" pitchFamily="34" charset="0"/>
              <a:buChar char="•"/>
            </a:pPr>
            <a:r>
              <a:rPr lang="en-US" dirty="0" smtClean="0"/>
              <a:t> Different agencies will prioritize different user groups</a:t>
            </a:r>
          </a:p>
          <a:p>
            <a:pPr marL="285750" indent="-285750">
              <a:buFont typeface="Arial" panose="020B0604020202020204" pitchFamily="34" charset="0"/>
              <a:buChar char="•"/>
            </a:pPr>
            <a:r>
              <a:rPr lang="en-US" dirty="0" smtClean="0"/>
              <a:t>Cities and </a:t>
            </a:r>
            <a:r>
              <a:rPr lang="en-US" dirty="0" err="1" smtClean="0"/>
              <a:t>CoM</a:t>
            </a:r>
            <a:r>
              <a:rPr lang="en-US" dirty="0" smtClean="0"/>
              <a:t> could  be a common stakeholder group (but see EU Mission on climate neutral cities)</a:t>
            </a:r>
          </a:p>
          <a:p>
            <a:pPr marL="285750" indent="-285750">
              <a:buFont typeface="Arial" panose="020B0604020202020204" pitchFamily="34" charset="0"/>
              <a:buChar char="•"/>
            </a:pPr>
            <a:endParaRPr lang="en-US" dirty="0" smtClean="0"/>
          </a:p>
          <a:p>
            <a:endParaRPr lang="en-GB" dirty="0"/>
          </a:p>
        </p:txBody>
      </p:sp>
    </p:spTree>
    <p:extLst>
      <p:ext uri="{BB962C8B-B14F-4D97-AF65-F5344CB8AC3E}">
        <p14:creationId xmlns:p14="http://schemas.microsoft.com/office/powerpoint/2010/main" val="2135731218"/>
      </p:ext>
    </p:extLst>
  </p:cSld>
  <p:clrMapOvr>
    <a:masterClrMapping/>
  </p:clrMapOvr>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potx" id="{4E874F3A-6BB1-4334-AA3C-CB69D53C2FB0}" vid="{CFDAC62F-BBD6-4674-995E-7A3058955A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237</TotalTime>
  <Words>503</Words>
  <Application>Microsoft Office PowerPoint</Application>
  <PresentationFormat>Widescreen</PresentationFormat>
  <Paragraphs>59</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GHG Task Team Stakeholder Engagement</vt:lpstr>
      <vt:lpstr>Stakeholder Landscape and Actions</vt:lpstr>
      <vt:lpstr>UNFCCC/SBSTA/GCOS</vt:lpstr>
      <vt:lpstr>Parties &amp; national inventory compilers</vt:lpstr>
      <vt:lpstr>UNEP IMEO Engagement</vt:lpstr>
      <vt:lpstr>WMO G3W</vt:lpstr>
      <vt:lpstr>Other Climate Action Stakeholders</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GHG Task Team Stakeholder Engagement</dc:title>
  <dc:creator>DOWELL Mark (JRC-ISPRA)</dc:creator>
  <cp:lastModifiedBy>DOWELL Mark (JRC-ISPRA)</cp:lastModifiedBy>
  <cp:revision>18</cp:revision>
  <dcterms:created xsi:type="dcterms:W3CDTF">2024-03-11T10:51:52Z</dcterms:created>
  <dcterms:modified xsi:type="dcterms:W3CDTF">2024-03-11T14:49:27Z</dcterms:modified>
</cp:coreProperties>
</file>