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3"/>
  </p:notesMasterIdLst>
  <p:sldIdLst>
    <p:sldId id="256" r:id="rId2"/>
    <p:sldId id="259" r:id="rId3"/>
    <p:sldId id="3367" r:id="rId4"/>
    <p:sldId id="3358" r:id="rId5"/>
    <p:sldId id="3359" r:id="rId6"/>
    <p:sldId id="3351" r:id="rId7"/>
    <p:sldId id="3346" r:id="rId8"/>
    <p:sldId id="3308" r:id="rId9"/>
    <p:sldId id="3352" r:id="rId10"/>
    <p:sldId id="3356" r:id="rId11"/>
    <p:sldId id="3354" r:id="rId12"/>
    <p:sldId id="3353" r:id="rId13"/>
    <p:sldId id="3355" r:id="rId14"/>
    <p:sldId id="3357" r:id="rId15"/>
    <p:sldId id="257" r:id="rId16"/>
    <p:sldId id="258" r:id="rId17"/>
    <p:sldId id="3360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3361" r:id="rId27"/>
    <p:sldId id="3362" r:id="rId28"/>
    <p:sldId id="3363" r:id="rId29"/>
    <p:sldId id="3364" r:id="rId30"/>
    <p:sldId id="3365" r:id="rId31"/>
    <p:sldId id="336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EF32-8872-5599-228B-6BA58370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C1C88F-D197-525A-0AE0-B0358254F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478B17-5D1B-E290-E95B-6ADC2C580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659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DECB-9F49-F6F7-18B7-737AAC01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CCCC7F-20C3-9E86-C5C6-AADF72149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CB6851-F65B-5ECD-7725-CFEDC6E77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65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- Stratospheric gliders available and demonstrated. E. g., at NOAA with AirCore onboard; by Stratodynamics company (Canada) but not yet with AirCore onboard. Proposals for embedding AirCore as payload exist but have not been funded…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033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769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32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64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23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88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85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361C-219F-BC0C-A793-9166EC66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18FC83-4B25-016F-E512-98A6FD927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3758EC-0E2F-FB62-4944-235C1D8B0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232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F1BCD-FFC8-5A11-EA7B-3B4756C4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9FCEA8-41D1-13D5-D690-485941706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B52F33-E1C5-9811-F3AF-8BC8DBB41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72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13C3-9955-E98D-34BA-898C0BBA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204F0C-54AD-D643-45B1-3D9E0199B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511CC56-AC4D-F386-504F-CD45601EB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927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239E21-294E-4215-D115-B75D70FD2246}"/>
              </a:ext>
            </a:extLst>
          </p:cNvPr>
          <p:cNvSpPr txBox="1"/>
          <p:nvPr userDrawn="1"/>
        </p:nvSpPr>
        <p:spPr>
          <a:xfrm>
            <a:off x="0" y="6599964"/>
            <a:ext cx="6143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altLang="ja-JP" b="1" dirty="0">
                <a:solidFill>
                  <a:schemeClr val="accent1"/>
                </a:solidFill>
              </a:rPr>
              <a:t>GHG task team 11 March 2024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CAE83C-0550-88BB-4480-36C84CF3918D}"/>
              </a:ext>
            </a:extLst>
          </p:cNvPr>
          <p:cNvSpPr txBox="1"/>
          <p:nvPr userDrawn="1"/>
        </p:nvSpPr>
        <p:spPr>
          <a:xfrm>
            <a:off x="0" y="6587284"/>
            <a:ext cx="6143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altLang="ja-JP" b="1" dirty="0">
                <a:solidFill>
                  <a:schemeClr val="accent1"/>
                </a:solidFill>
              </a:rPr>
              <a:t>GHG task team 11 March 2024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;p4">
            <a:extLst>
              <a:ext uri="{FF2B5EF4-FFF2-40B4-BE49-F238E27FC236}">
                <a16:creationId xmlns:a16="http://schemas.microsoft.com/office/drawing/2014/main" id="{73757946-8138-ACC3-0051-CDAE45E99F35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6;p4">
            <a:extLst>
              <a:ext uri="{FF2B5EF4-FFF2-40B4-BE49-F238E27FC236}">
                <a16:creationId xmlns:a16="http://schemas.microsoft.com/office/drawing/2014/main" id="{6E2FC88D-D385-A0AE-2300-B68E8A9DF184}"/>
              </a:ext>
            </a:extLst>
          </p:cNvPr>
          <p:cNvSpPr/>
          <p:nvPr userDrawn="1"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9;p4">
            <a:extLst>
              <a:ext uri="{FF2B5EF4-FFF2-40B4-BE49-F238E27FC236}">
                <a16:creationId xmlns:a16="http://schemas.microsoft.com/office/drawing/2014/main" id="{6575376B-66DD-FA69-E057-091CE78AF794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1;p4">
            <a:extLst>
              <a:ext uri="{FF2B5EF4-FFF2-40B4-BE49-F238E27FC236}">
                <a16:creationId xmlns:a16="http://schemas.microsoft.com/office/drawing/2014/main" id="{38E972F3-430D-5692-5758-661B6F484AF4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GHG task team 11 March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1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type="tx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6" descr="Google Shape;7;p1"/>
          <p:cNvPicPr preferRelativeResize="0"/>
          <p:nvPr/>
        </p:nvPicPr>
        <p:blipFill rotWithShape="1">
          <a:blip r:embed="rId2">
            <a:alphaModFix/>
          </a:blip>
          <a:srcRect l="51338" t="39269" b="35419"/>
          <a:stretch/>
        </p:blipFill>
        <p:spPr>
          <a:xfrm flipH="1">
            <a:off x="9463603" y="0"/>
            <a:ext cx="272839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6" descr="Google Shape;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16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6"/>
          <p:cNvSpPr/>
          <p:nvPr/>
        </p:nvSpPr>
        <p:spPr>
          <a:xfrm rot="10800000" flipH="1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6" descr="Google Shape;23;p3"/>
          <p:cNvPicPr preferRelativeResize="0"/>
          <p:nvPr/>
        </p:nvPicPr>
        <p:blipFill rotWithShape="1">
          <a:blip r:embed="rId2">
            <a:alphaModFix amt="34000"/>
          </a:blip>
          <a:srcRect l="51338" t="39269" b="35419"/>
          <a:stretch/>
        </p:blipFill>
        <p:spPr>
          <a:xfrm flipH="1">
            <a:off x="9463603" y="0"/>
            <a:ext cx="272839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6" descr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p16"/>
          <p:cNvSpPr/>
          <p:nvPr/>
        </p:nvSpPr>
        <p:spPr>
          <a:xfrm rot="10800000" flipH="1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324232" y="1558532"/>
            <a:ext cx="11495401" cy="466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❖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▪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o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9386866" cy="77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D2ABC8-D053-F188-C707-DC8303F23591}"/>
              </a:ext>
            </a:extLst>
          </p:cNvPr>
          <p:cNvSpPr txBox="1"/>
          <p:nvPr userDrawn="1"/>
        </p:nvSpPr>
        <p:spPr>
          <a:xfrm>
            <a:off x="0" y="6611218"/>
            <a:ext cx="6138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altLang="ja-JP" b="1" dirty="0">
                <a:solidFill>
                  <a:schemeClr val="accent1"/>
                </a:solidFill>
              </a:rPr>
              <a:t>GHG task team 11 March 2024</a:t>
            </a:r>
            <a:endParaRPr lang="en-US" altLang="ja-JP" dirty="0"/>
          </a:p>
        </p:txBody>
      </p:sp>
      <p:sp>
        <p:nvSpPr>
          <p:cNvPr id="4" name="Google Shape;39;p4">
            <a:extLst>
              <a:ext uri="{FF2B5EF4-FFF2-40B4-BE49-F238E27FC236}">
                <a16:creationId xmlns:a16="http://schemas.microsoft.com/office/drawing/2014/main" id="{14D8F04B-4AA5-4101-4284-EF011A813B46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6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https://ceos.org/meetings/wgcv-52/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hyperlink" Target="https://events.spacepole.be/event/16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jpg"/><Relationship Id="rId3" Type="http://schemas.openxmlformats.org/officeDocument/2006/relationships/hyperlink" Target="https://mpc-vdaf-server.tropomi.eu/" TargetMode="External"/><Relationship Id="rId7" Type="http://schemas.openxmlformats.org/officeDocument/2006/relationships/image" Target="../media/image34.jp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5" Type="http://schemas.openxmlformats.org/officeDocument/2006/relationships/image" Target="../media/image42.gif"/><Relationship Id="rId10" Type="http://schemas.openxmlformats.org/officeDocument/2006/relationships/image" Target="../media/image37.jpg"/><Relationship Id="rId4" Type="http://schemas.openxmlformats.org/officeDocument/2006/relationships/hyperlink" Target="http://mpc-vdaf.tropomi.eu/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meetings/ac-vc-19-acsg-joint-meeting-202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ghg-t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meetings/wgclimate-ghg-task-team-meeting-2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os.org/meetings/ghg-tt-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.eohandbook.com/gh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://ceos.org/gh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8295924" cy="191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600" dirty="0"/>
              <a:t>WGCV-53 summary</a:t>
            </a:r>
            <a:endParaRPr sz="6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For GHG task team meeting 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048663" y="4542050"/>
            <a:ext cx="4832943" cy="197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Jaen-Christopher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Lambert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 ACSG chair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</a:rPr>
              <a:t>John Worden,  </a:t>
            </a:r>
            <a:r>
              <a:rPr lang="en-GB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KUZE,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task team</a:t>
            </a:r>
            <a:endParaRPr sz="20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accent1"/>
                </a:solidFill>
              </a:rPr>
              <a:t>11th March 2024</a:t>
            </a:r>
            <a:endParaRPr sz="2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B9C1589A-AF79-C336-7D67-6DC8C107E4F6}"/>
              </a:ext>
            </a:extLst>
          </p:cNvPr>
          <p:cNvCxnSpPr>
            <a:cxnSpLocks/>
          </p:cNvCxnSpPr>
          <p:nvPr/>
        </p:nvCxnSpPr>
        <p:spPr>
          <a:xfrm>
            <a:off x="7910832" y="2521967"/>
            <a:ext cx="1305718" cy="2857371"/>
          </a:xfrm>
          <a:prstGeom prst="line">
            <a:avLst/>
          </a:prstGeom>
          <a:ln w="28575">
            <a:solidFill>
              <a:srgbClr val="0070C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0E526B21-043F-2834-B4F2-E795E7BBA1F0}"/>
              </a:ext>
            </a:extLst>
          </p:cNvPr>
          <p:cNvSpPr/>
          <p:nvPr/>
        </p:nvSpPr>
        <p:spPr>
          <a:xfrm rot="18970223">
            <a:off x="9006223" y="3833562"/>
            <a:ext cx="1419920" cy="987893"/>
          </a:xfrm>
          <a:prstGeom prst="ellipse">
            <a:avLst/>
          </a:prstGeom>
          <a:pattFill prst="dk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449CCC-A401-64BD-2545-D43D4DEE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205" flipH="1">
            <a:off x="8055779" y="3247454"/>
            <a:ext cx="1383376" cy="559860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1496235-A5D1-242F-4E85-B1FD24DEFC85}"/>
              </a:ext>
            </a:extLst>
          </p:cNvPr>
          <p:cNvCxnSpPr>
            <a:cxnSpLocks/>
          </p:cNvCxnSpPr>
          <p:nvPr/>
        </p:nvCxnSpPr>
        <p:spPr>
          <a:xfrm flipH="1">
            <a:off x="8333367" y="3685808"/>
            <a:ext cx="515640" cy="124847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13" descr="GOSAT-3">
            <a:extLst>
              <a:ext uri="{FF2B5EF4-FFF2-40B4-BE49-F238E27FC236}">
                <a16:creationId xmlns:a16="http://schemas.microsoft.com/office/drawing/2014/main" id="{0572F574-AA83-2E57-F075-FD715A16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010604" y="1595635"/>
            <a:ext cx="1223092" cy="81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7AA363C-2C3C-A834-2B79-831CB4082F8C}"/>
              </a:ext>
            </a:extLst>
          </p:cNvPr>
          <p:cNvCxnSpPr>
            <a:cxnSpLocks/>
          </p:cNvCxnSpPr>
          <p:nvPr/>
        </p:nvCxnSpPr>
        <p:spPr>
          <a:xfrm>
            <a:off x="10514095" y="2174346"/>
            <a:ext cx="0" cy="8000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90A2B68-A5ED-1A8E-A9A9-C381267E5768}"/>
              </a:ext>
            </a:extLst>
          </p:cNvPr>
          <p:cNvCxnSpPr>
            <a:cxnSpLocks/>
          </p:cNvCxnSpPr>
          <p:nvPr/>
        </p:nvCxnSpPr>
        <p:spPr>
          <a:xfrm flipH="1">
            <a:off x="9784511" y="2154519"/>
            <a:ext cx="690477" cy="1793891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7C3D671-9179-763F-6081-0D692E371FB1}"/>
              </a:ext>
            </a:extLst>
          </p:cNvPr>
          <p:cNvCxnSpPr>
            <a:cxnSpLocks/>
          </p:cNvCxnSpPr>
          <p:nvPr/>
        </p:nvCxnSpPr>
        <p:spPr>
          <a:xfrm flipV="1">
            <a:off x="9000738" y="2576374"/>
            <a:ext cx="1781978" cy="2664101"/>
          </a:xfrm>
          <a:prstGeom prst="line">
            <a:avLst/>
          </a:prstGeom>
          <a:ln w="285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EC23F94-4D1F-2E3B-D076-8484652C68C4}"/>
              </a:ext>
            </a:extLst>
          </p:cNvPr>
          <p:cNvCxnSpPr>
            <a:cxnSpLocks/>
          </p:cNvCxnSpPr>
          <p:nvPr/>
        </p:nvCxnSpPr>
        <p:spPr>
          <a:xfrm>
            <a:off x="8920547" y="3672573"/>
            <a:ext cx="396306" cy="771944"/>
          </a:xfrm>
          <a:prstGeom prst="straightConnector1">
            <a:avLst/>
          </a:prstGeom>
          <a:ln w="508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0C8807-EBE9-A5FF-A14C-150E2C5A0578}"/>
              </a:ext>
            </a:extLst>
          </p:cNvPr>
          <p:cNvSpPr txBox="1"/>
          <p:nvPr/>
        </p:nvSpPr>
        <p:spPr>
          <a:xfrm>
            <a:off x="7785471" y="3788919"/>
            <a:ext cx="141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Scan angle</a:t>
            </a:r>
            <a:br>
              <a:rPr lang="en-US" altLang="ja-JP" sz="140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</a:br>
            <a:r>
              <a:rPr lang="en-US" altLang="ja-JP" sz="140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 (+)</a:t>
            </a:r>
            <a:endParaRPr lang="ja-JP" altLang="en-US" sz="1400" dirty="0">
              <a:solidFill>
                <a:srgbClr val="0070C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280A8F-B29B-2840-5948-598500D70C41}"/>
              </a:ext>
            </a:extLst>
          </p:cNvPr>
          <p:cNvSpPr txBox="1"/>
          <p:nvPr/>
        </p:nvSpPr>
        <p:spPr>
          <a:xfrm>
            <a:off x="10297534" y="1469517"/>
            <a:ext cx="110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GOSAT</a:t>
            </a:r>
            <a:endParaRPr lang="ja-JP" altLang="en-US" sz="1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16F3546-BA76-5DD3-6692-1F5E5AFDA173}"/>
              </a:ext>
            </a:extLst>
          </p:cNvPr>
          <p:cNvSpPr/>
          <p:nvPr/>
        </p:nvSpPr>
        <p:spPr>
          <a:xfrm rot="8938409">
            <a:off x="10271714" y="2301531"/>
            <a:ext cx="333478" cy="333478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D8582E-BDEE-477A-B409-4AA4FE527034}"/>
              </a:ext>
            </a:extLst>
          </p:cNvPr>
          <p:cNvSpPr txBox="1"/>
          <p:nvPr/>
        </p:nvSpPr>
        <p:spPr>
          <a:xfrm>
            <a:off x="10456916" y="2267494"/>
            <a:ext cx="810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AT angle</a:t>
            </a:r>
            <a:endParaRPr lang="ja-JP" altLang="en-US" sz="1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F7C82B7-FD25-88CF-091F-B216B7910596}"/>
              </a:ext>
            </a:extLst>
          </p:cNvPr>
          <p:cNvCxnSpPr>
            <a:cxnSpLocks/>
          </p:cNvCxnSpPr>
          <p:nvPr/>
        </p:nvCxnSpPr>
        <p:spPr>
          <a:xfrm>
            <a:off x="8886033" y="3455774"/>
            <a:ext cx="0" cy="122066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0E66BDB-4304-EB42-2981-004A9D734C96}"/>
              </a:ext>
            </a:extLst>
          </p:cNvPr>
          <p:cNvCxnSpPr>
            <a:cxnSpLocks/>
          </p:cNvCxnSpPr>
          <p:nvPr/>
        </p:nvCxnSpPr>
        <p:spPr>
          <a:xfrm flipV="1">
            <a:off x="8162408" y="4364801"/>
            <a:ext cx="1236504" cy="6765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3DE5A1-29C5-70FE-BCCE-213033A218D2}"/>
              </a:ext>
            </a:extLst>
          </p:cNvPr>
          <p:cNvSpPr txBox="1"/>
          <p:nvPr/>
        </p:nvSpPr>
        <p:spPr>
          <a:xfrm>
            <a:off x="8362196" y="2907220"/>
            <a:ext cx="110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AIRS</a:t>
            </a:r>
            <a:endParaRPr lang="ja-JP" altLang="en-US" sz="1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D63B8A2-E8F4-75A7-437D-7680C59802BA}"/>
              </a:ext>
            </a:extLst>
          </p:cNvPr>
          <p:cNvCxnSpPr>
            <a:cxnSpLocks/>
          </p:cNvCxnSpPr>
          <p:nvPr/>
        </p:nvCxnSpPr>
        <p:spPr>
          <a:xfrm>
            <a:off x="9854655" y="2823937"/>
            <a:ext cx="1335880" cy="2893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弧 18">
            <a:extLst>
              <a:ext uri="{FF2B5EF4-FFF2-40B4-BE49-F238E27FC236}">
                <a16:creationId xmlns:a16="http://schemas.microsoft.com/office/drawing/2014/main" id="{B5CBCFFF-375B-C3CB-DEF1-32832B8425DA}"/>
              </a:ext>
            </a:extLst>
          </p:cNvPr>
          <p:cNvSpPr/>
          <p:nvPr/>
        </p:nvSpPr>
        <p:spPr>
          <a:xfrm rot="9294506" flipH="1">
            <a:off x="8574534" y="3920365"/>
            <a:ext cx="527906" cy="26033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D58818-C09B-7DE3-24F9-1504F035CB38}"/>
              </a:ext>
            </a:extLst>
          </p:cNvPr>
          <p:cNvSpPr txBox="1"/>
          <p:nvPr/>
        </p:nvSpPr>
        <p:spPr>
          <a:xfrm rot="4059853">
            <a:off x="7692590" y="2562946"/>
            <a:ext cx="109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Ascending</a:t>
            </a:r>
            <a:endParaRPr lang="ja-JP" altLang="en-US" sz="1400" dirty="0">
              <a:solidFill>
                <a:srgbClr val="0070C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D732870-FED2-760A-4635-FD3D2A667BE0}"/>
              </a:ext>
            </a:extLst>
          </p:cNvPr>
          <p:cNvSpPr txBox="1"/>
          <p:nvPr/>
        </p:nvSpPr>
        <p:spPr>
          <a:xfrm rot="18254708">
            <a:off x="8921758" y="4726498"/>
            <a:ext cx="109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Descending</a:t>
            </a:r>
            <a:endParaRPr lang="ja-JP" altLang="en-US" sz="1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534E9E5-1FA0-7FF3-11A6-31873F15AF6B}"/>
              </a:ext>
            </a:extLst>
          </p:cNvPr>
          <p:cNvSpPr txBox="1"/>
          <p:nvPr/>
        </p:nvSpPr>
        <p:spPr>
          <a:xfrm>
            <a:off x="1300978" y="39014"/>
            <a:ext cx="7732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B. GHG match-up database (off-nadir)</a:t>
            </a:r>
          </a:p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Needs for 2O-SONOs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02DDDA-45CB-930D-70C6-40A3189371C3}"/>
              </a:ext>
            </a:extLst>
          </p:cNvPr>
          <p:cNvSpPr txBox="1"/>
          <p:nvPr/>
        </p:nvSpPr>
        <p:spPr>
          <a:xfrm>
            <a:off x="293647" y="1576728"/>
            <a:ext cx="6889414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/>
              <a:t> 2-orthogonal simultaneous off-nadir overpass (2O-SONO)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ja-JP" sz="2000" dirty="0"/>
              <a:t>GOSAT and GOSAT-2 have 2-axis pointing capability improve targeting GHG emission points such as mega cities.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ja-JP" sz="2000" dirty="0"/>
              <a:t>TIR needs frequent calibration but  only 1-axis rotation for calibration</a:t>
            </a: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ja-JP" sz="2000" dirty="0"/>
              <a:t>Demonstrates AT vs CT Cross-Calibration </a:t>
            </a:r>
            <a:endParaRPr lang="ja-JP" altLang="en-US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EE2E5EC-DF9C-3B1B-256B-C32D859F4697}"/>
              </a:ext>
            </a:extLst>
          </p:cNvPr>
          <p:cNvSpPr txBox="1"/>
          <p:nvPr/>
        </p:nvSpPr>
        <p:spPr>
          <a:xfrm>
            <a:off x="7977054" y="5839229"/>
            <a:ext cx="3755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Suto et al., Atmos. Meas. Tech  2022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7913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88CF3-183A-AC4E-8049-E6391582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3C4A31-63AC-AE7D-7682-2CE4C70FCEC7}"/>
              </a:ext>
            </a:extLst>
          </p:cNvPr>
          <p:cNvSpPr txBox="1"/>
          <p:nvPr/>
        </p:nvSpPr>
        <p:spPr>
          <a:xfrm>
            <a:off x="1921588" y="25044"/>
            <a:ext cx="7732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B. GHG match-up database (off-nadir)</a:t>
            </a:r>
          </a:p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SONO match up data set 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2A72CD-162B-0539-D328-F537BBD1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20" y="2020063"/>
            <a:ext cx="5485744" cy="4311289"/>
          </a:xfrm>
          <a:prstGeom prst="rect">
            <a:avLst/>
          </a:prstGeom>
        </p:spPr>
      </p:pic>
      <p:sp>
        <p:nvSpPr>
          <p:cNvPr id="6" name="タイトル 6">
            <a:extLst>
              <a:ext uri="{FF2B5EF4-FFF2-40B4-BE49-F238E27FC236}">
                <a16:creationId xmlns:a16="http://schemas.microsoft.com/office/drawing/2014/main" id="{4DEF535E-7F26-6C30-6260-C0E4D1C484B5}"/>
              </a:ext>
            </a:extLst>
          </p:cNvPr>
          <p:cNvSpPr txBox="1">
            <a:spLocks/>
          </p:cNvSpPr>
          <p:nvPr/>
        </p:nvSpPr>
        <p:spPr>
          <a:xfrm>
            <a:off x="5837513" y="1233711"/>
            <a:ext cx="5289648" cy="35933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(5 year) GOSAT-2 IASI SONO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ja-JP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682-692 cm</a:t>
            </a:r>
            <a:r>
              <a:rPr lang="en-US" altLang="ja-JP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BA463B9-8A81-56E3-48E3-98A6D7B4A37B}"/>
              </a:ext>
            </a:extLst>
          </p:cNvPr>
          <p:cNvSpPr/>
          <p:nvPr/>
        </p:nvSpPr>
        <p:spPr>
          <a:xfrm rot="18597036">
            <a:off x="2074404" y="2369792"/>
            <a:ext cx="1143000" cy="2414016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EADB45-9459-436C-E667-796F2631828A}"/>
              </a:ext>
            </a:extLst>
          </p:cNvPr>
          <p:cNvSpPr/>
          <p:nvPr/>
        </p:nvSpPr>
        <p:spPr>
          <a:xfrm rot="717801">
            <a:off x="2275429" y="2499353"/>
            <a:ext cx="498846" cy="241401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9929AAC-859E-F94C-D73F-B5A77C0E5A19}"/>
              </a:ext>
            </a:extLst>
          </p:cNvPr>
          <p:cNvCxnSpPr>
            <a:cxnSpLocks/>
          </p:cNvCxnSpPr>
          <p:nvPr/>
        </p:nvCxnSpPr>
        <p:spPr>
          <a:xfrm flipH="1">
            <a:off x="2232854" y="2290590"/>
            <a:ext cx="583994" cy="28209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75F8A84-BA58-2A50-EFB5-FD2D6A60EF8A}"/>
              </a:ext>
            </a:extLst>
          </p:cNvPr>
          <p:cNvCxnSpPr>
            <a:cxnSpLocks/>
          </p:cNvCxnSpPr>
          <p:nvPr/>
        </p:nvCxnSpPr>
        <p:spPr>
          <a:xfrm>
            <a:off x="1536537" y="2715265"/>
            <a:ext cx="2411563" cy="1922214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966B207F-CDCA-54E0-209C-5597B9DEF5C8}"/>
              </a:ext>
            </a:extLst>
          </p:cNvPr>
          <p:cNvSpPr/>
          <p:nvPr/>
        </p:nvSpPr>
        <p:spPr>
          <a:xfrm>
            <a:off x="2465749" y="3417967"/>
            <a:ext cx="210312" cy="219456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2768834-FFB9-1B67-4AE7-DEB4C19EF71F}"/>
              </a:ext>
            </a:extLst>
          </p:cNvPr>
          <p:cNvSpPr txBox="1"/>
          <p:nvPr/>
        </p:nvSpPr>
        <p:spPr>
          <a:xfrm>
            <a:off x="3127457" y="2533917"/>
            <a:ext cx="1304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IASI=0deg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G2=0deg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D7CBB2-642A-5BB0-20F1-CF64AC50B98F}"/>
              </a:ext>
            </a:extLst>
          </p:cNvPr>
          <p:cNvSpPr txBox="1"/>
          <p:nvPr/>
        </p:nvSpPr>
        <p:spPr>
          <a:xfrm>
            <a:off x="3661027" y="4595346"/>
            <a:ext cx="80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09:30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CB1AE0-59C0-975B-C1F4-B25AB5836DD9}"/>
              </a:ext>
            </a:extLst>
          </p:cNvPr>
          <p:cNvSpPr txBox="1"/>
          <p:nvPr/>
        </p:nvSpPr>
        <p:spPr>
          <a:xfrm>
            <a:off x="1613986" y="5071454"/>
            <a:ext cx="80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13:00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565A123-636E-B8B1-63E2-58B2D48F7C49}"/>
              </a:ext>
            </a:extLst>
          </p:cNvPr>
          <p:cNvCxnSpPr>
            <a:cxnSpLocks/>
          </p:cNvCxnSpPr>
          <p:nvPr/>
        </p:nvCxnSpPr>
        <p:spPr>
          <a:xfrm>
            <a:off x="760059" y="3527695"/>
            <a:ext cx="352958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A3D963-B18D-DCAE-A6BB-ECA9B05D9A8A}"/>
              </a:ext>
            </a:extLst>
          </p:cNvPr>
          <p:cNvSpPr txBox="1"/>
          <p:nvPr/>
        </p:nvSpPr>
        <p:spPr>
          <a:xfrm>
            <a:off x="4356235" y="3331751"/>
            <a:ext cx="148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Lat=81deg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2C9087-6872-21B8-E5BF-6C75E6534FFB}"/>
              </a:ext>
            </a:extLst>
          </p:cNvPr>
          <p:cNvSpPr/>
          <p:nvPr/>
        </p:nvSpPr>
        <p:spPr>
          <a:xfrm>
            <a:off x="81603" y="2219092"/>
            <a:ext cx="147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G2 swath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IASI swath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太陽 22">
            <a:extLst>
              <a:ext uri="{FF2B5EF4-FFF2-40B4-BE49-F238E27FC236}">
                <a16:creationId xmlns:a16="http://schemas.microsoft.com/office/drawing/2014/main" id="{4526A324-77DF-4AEB-F753-7365CF190124}"/>
              </a:ext>
            </a:extLst>
          </p:cNvPr>
          <p:cNvSpPr/>
          <p:nvPr/>
        </p:nvSpPr>
        <p:spPr>
          <a:xfrm>
            <a:off x="2406266" y="5201008"/>
            <a:ext cx="448149" cy="42725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FF0BC9F-76D2-4549-F7BA-FF1D6764A9EE}"/>
              </a:ext>
            </a:extLst>
          </p:cNvPr>
          <p:cNvSpPr/>
          <p:nvPr/>
        </p:nvSpPr>
        <p:spPr>
          <a:xfrm>
            <a:off x="2314539" y="4019382"/>
            <a:ext cx="210312" cy="219456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971FBF3-1C10-9B85-B3FC-5082B400D4AB}"/>
              </a:ext>
            </a:extLst>
          </p:cNvPr>
          <p:cNvSpPr txBox="1"/>
          <p:nvPr/>
        </p:nvSpPr>
        <p:spPr>
          <a:xfrm>
            <a:off x="77570" y="4276604"/>
            <a:ext cx="203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SONO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IASI= -38degCT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G2= -38degAT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4F7A3DE-EB10-64EB-AE5D-1C8AB3055A83}"/>
              </a:ext>
            </a:extLst>
          </p:cNvPr>
          <p:cNvCxnSpPr/>
          <p:nvPr/>
        </p:nvCxnSpPr>
        <p:spPr>
          <a:xfrm flipH="1">
            <a:off x="2676061" y="3035128"/>
            <a:ext cx="482730" cy="422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2478A70-A044-5453-B36E-9D256EDD9280}"/>
              </a:ext>
            </a:extLst>
          </p:cNvPr>
          <p:cNvCxnSpPr>
            <a:cxnSpLocks/>
          </p:cNvCxnSpPr>
          <p:nvPr/>
        </p:nvCxnSpPr>
        <p:spPr>
          <a:xfrm flipV="1">
            <a:off x="1281444" y="4192040"/>
            <a:ext cx="1016658" cy="421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8F865DC-FD1D-8C24-F5E3-98E1A7B6E7FE}"/>
              </a:ext>
            </a:extLst>
          </p:cNvPr>
          <p:cNvCxnSpPr>
            <a:cxnSpLocks/>
          </p:cNvCxnSpPr>
          <p:nvPr/>
        </p:nvCxnSpPr>
        <p:spPr>
          <a:xfrm>
            <a:off x="834651" y="4116384"/>
            <a:ext cx="352958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593B8FE-0F3F-06D6-503A-391B26EC6CDB}"/>
              </a:ext>
            </a:extLst>
          </p:cNvPr>
          <p:cNvSpPr txBox="1"/>
          <p:nvPr/>
        </p:nvSpPr>
        <p:spPr>
          <a:xfrm>
            <a:off x="4356235" y="3922656"/>
            <a:ext cx="171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Lat=74deg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268DF55-7397-D70D-8726-B514DF138E55}"/>
              </a:ext>
            </a:extLst>
          </p:cNvPr>
          <p:cNvSpPr txBox="1"/>
          <p:nvPr/>
        </p:nvSpPr>
        <p:spPr>
          <a:xfrm>
            <a:off x="4615182" y="2816595"/>
            <a:ext cx="5337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NH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104C92E9-5552-99C3-A42F-048FDE53ED92}"/>
              </a:ext>
            </a:extLst>
          </p:cNvPr>
          <p:cNvSpPr/>
          <p:nvPr/>
        </p:nvSpPr>
        <p:spPr>
          <a:xfrm rot="668047">
            <a:off x="1909764" y="3466535"/>
            <a:ext cx="299298" cy="59342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左中かっこ 31">
            <a:extLst>
              <a:ext uri="{FF2B5EF4-FFF2-40B4-BE49-F238E27FC236}">
                <a16:creationId xmlns:a16="http://schemas.microsoft.com/office/drawing/2014/main" id="{0CB66C32-DE12-5DD1-99A4-6ACBC99A757D}"/>
              </a:ext>
            </a:extLst>
          </p:cNvPr>
          <p:cNvSpPr/>
          <p:nvPr/>
        </p:nvSpPr>
        <p:spPr>
          <a:xfrm rot="668047">
            <a:off x="2073275" y="2648952"/>
            <a:ext cx="299298" cy="59342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DD265A2-9DE0-2909-17D8-794CFE9668CE}"/>
              </a:ext>
            </a:extLst>
          </p:cNvPr>
          <p:cNvSpPr txBox="1"/>
          <p:nvPr/>
        </p:nvSpPr>
        <p:spPr>
          <a:xfrm>
            <a:off x="820612" y="3577810"/>
            <a:ext cx="1100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G2 AT&lt;0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AD37EAD-A8E6-3801-D15E-D0B6D91EF435}"/>
              </a:ext>
            </a:extLst>
          </p:cNvPr>
          <p:cNvSpPr txBox="1"/>
          <p:nvPr/>
        </p:nvSpPr>
        <p:spPr>
          <a:xfrm>
            <a:off x="1421792" y="2395420"/>
            <a:ext cx="1100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G2 AT&gt;0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449421A9-B2BF-31A2-0F0C-72A626438467}"/>
              </a:ext>
            </a:extLst>
          </p:cNvPr>
          <p:cNvCxnSpPr>
            <a:cxnSpLocks/>
          </p:cNvCxnSpPr>
          <p:nvPr/>
        </p:nvCxnSpPr>
        <p:spPr bwMode="auto">
          <a:xfrm flipV="1">
            <a:off x="3244907" y="1934269"/>
            <a:ext cx="495820" cy="5376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7F94D4-FB99-6FF4-ADE6-328FC405EE59}"/>
              </a:ext>
            </a:extLst>
          </p:cNvPr>
          <p:cNvSpPr txBox="1"/>
          <p:nvPr/>
        </p:nvSpPr>
        <p:spPr>
          <a:xfrm>
            <a:off x="3866920" y="1814614"/>
            <a:ext cx="1970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+Y(pitch)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North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3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7FA5-FD0F-F311-271D-1320CE8F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48AD11-15BD-F3B2-8413-1D85DF21662B}"/>
              </a:ext>
            </a:extLst>
          </p:cNvPr>
          <p:cNvSpPr txBox="1"/>
          <p:nvPr/>
        </p:nvSpPr>
        <p:spPr>
          <a:xfrm>
            <a:off x="1573987" y="19392"/>
            <a:ext cx="7732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B. GHG match-up database (off-nadir)</a:t>
            </a:r>
          </a:p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Double Difference X-CAL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図 28">
            <a:extLst>
              <a:ext uri="{FF2B5EF4-FFF2-40B4-BE49-F238E27FC236}">
                <a16:creationId xmlns:a16="http://schemas.microsoft.com/office/drawing/2014/main" id="{356D2B97-3B74-9EE7-F9CB-B4283704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0" y="2565209"/>
            <a:ext cx="6064700" cy="391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CB87A6-4157-43AB-5EF1-7D65CCA379BA}"/>
              </a:ext>
            </a:extLst>
          </p:cNvPr>
          <p:cNvSpPr txBox="1"/>
          <p:nvPr/>
        </p:nvSpPr>
        <p:spPr>
          <a:xfrm>
            <a:off x="436008" y="1121038"/>
            <a:ext cx="67518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Double Difference =</a:t>
            </a:r>
          </a:p>
          <a:p>
            <a:r>
              <a:rPr lang="en-US" altLang="ja-JP" sz="2400" dirty="0"/>
              <a:t>((Measured by A) – (Simulation for A)) -  ((Measured by B) – (Simulation for B)) -  </a:t>
            </a:r>
            <a:endParaRPr lang="en-US" altLang="ja-JP" dirty="0"/>
          </a:p>
          <a:p>
            <a:r>
              <a:rPr lang="en-US" altLang="ja-JP" sz="1600" dirty="0"/>
              <a:t>To minimize the caused by due to geometry difference, radiative Double</a:t>
            </a:r>
            <a:endParaRPr lang="ja-JP" altLang="en-US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382816-0A15-BA81-62B4-0804AB362533}"/>
              </a:ext>
            </a:extLst>
          </p:cNvPr>
          <p:cNvSpPr txBox="1"/>
          <p:nvPr/>
        </p:nvSpPr>
        <p:spPr>
          <a:xfrm>
            <a:off x="7433575" y="6171038"/>
            <a:ext cx="2710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</a:rPr>
              <a:t>Kataoka et al., TGRS 2014</a:t>
            </a:r>
            <a:endParaRPr lang="ja-JP" alt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EABA49F-EA6E-5A3C-294E-9F18D7074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35" y="2643392"/>
            <a:ext cx="5173357" cy="3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2967CE5-EAB5-1CC8-05C8-A3C4F55410DE}"/>
              </a:ext>
            </a:extLst>
          </p:cNvPr>
          <p:cNvGrpSpPr/>
          <p:nvPr/>
        </p:nvGrpSpPr>
        <p:grpSpPr>
          <a:xfrm>
            <a:off x="8586601" y="2698356"/>
            <a:ext cx="719445" cy="322261"/>
            <a:chOff x="3673830" y="3328468"/>
            <a:chExt cx="800441" cy="46513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8C7D573-F513-D49B-A7A6-E392476B4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830" y="3328468"/>
              <a:ext cx="800441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768B4A2-0E9C-4D6C-CE14-F5CD5A9D85FC}"/>
                </a:ext>
              </a:extLst>
            </p:cNvPr>
            <p:cNvCxnSpPr/>
            <p:nvPr/>
          </p:nvCxnSpPr>
          <p:spPr>
            <a:xfrm flipH="1" flipV="1">
              <a:off x="3692525" y="3336925"/>
              <a:ext cx="353408" cy="16159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B7472B0-5384-CF60-D4E8-8B389418BAA2}"/>
                </a:ext>
              </a:extLst>
            </p:cNvPr>
            <p:cNvCxnSpPr/>
            <p:nvPr/>
          </p:nvCxnSpPr>
          <p:spPr>
            <a:xfrm flipH="1" flipV="1">
              <a:off x="3717925" y="3533775"/>
              <a:ext cx="361263" cy="11871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F4E916-3194-6C1C-D89C-429BD3741D63}"/>
              </a:ext>
            </a:extLst>
          </p:cNvPr>
          <p:cNvSpPr txBox="1"/>
          <p:nvPr/>
        </p:nvSpPr>
        <p:spPr>
          <a:xfrm>
            <a:off x="7555375" y="1417012"/>
            <a:ext cx="3614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Ground data can reduce uncertainties 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0335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FE6E-4A88-A40D-BD02-BDAD8790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13165B-27E9-790A-5251-8CF5DC4ECB20}"/>
              </a:ext>
            </a:extLst>
          </p:cNvPr>
          <p:cNvSpPr txBox="1"/>
          <p:nvPr/>
        </p:nvSpPr>
        <p:spPr>
          <a:xfrm>
            <a:off x="1428396" y="23011"/>
            <a:ext cx="7732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B. GHG match-up database (off-nadir)</a:t>
            </a:r>
          </a:p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Double Difference X-CAL over RRV site 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F2F4DC2-8B96-3DAC-783D-E6980117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386" y="2290590"/>
            <a:ext cx="9842173" cy="5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A64712-2609-F9B2-68A3-A022CF79E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941" y="2483936"/>
            <a:ext cx="7732059" cy="4058998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145286E-89B4-9A03-FEF3-DBAC214B1EDF}"/>
              </a:ext>
            </a:extLst>
          </p:cNvPr>
          <p:cNvGrpSpPr/>
          <p:nvPr/>
        </p:nvGrpSpPr>
        <p:grpSpPr>
          <a:xfrm>
            <a:off x="5213402" y="1095299"/>
            <a:ext cx="6089207" cy="1195291"/>
            <a:chOff x="353465" y="1539301"/>
            <a:chExt cx="6089207" cy="1195291"/>
          </a:xfrm>
        </p:grpSpPr>
        <p:pic>
          <p:nvPicPr>
            <p:cNvPr id="9" name="図 8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BA908D61-9A5D-1E8F-9A56-F984D5ECC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71" b="60659"/>
            <a:stretch/>
          </p:blipFill>
          <p:spPr>
            <a:xfrm>
              <a:off x="353465" y="1539301"/>
              <a:ext cx="6089207" cy="1195291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F3E994F-2D44-6216-2A5F-C12B97CFC9BC}"/>
                </a:ext>
              </a:extLst>
            </p:cNvPr>
            <p:cNvSpPr/>
            <p:nvPr/>
          </p:nvSpPr>
          <p:spPr>
            <a:xfrm>
              <a:off x="3482745" y="1638249"/>
              <a:ext cx="2804160" cy="939800"/>
            </a:xfrm>
            <a:prstGeom prst="rect">
              <a:avLst/>
            </a:prstGeom>
            <a:noFill/>
            <a:ln w="38100" cap="flat" cmpd="sng" algn="ctr">
              <a:solidFill>
                <a:srgbClr val="ED7D3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EC55403-E798-6528-DA17-3A14D223997F}"/>
                </a:ext>
              </a:extLst>
            </p:cNvPr>
            <p:cNvSpPr/>
            <p:nvPr/>
          </p:nvSpPr>
          <p:spPr>
            <a:xfrm>
              <a:off x="1512956" y="1646814"/>
              <a:ext cx="1947775" cy="939800"/>
            </a:xfrm>
            <a:prstGeom prst="rect">
              <a:avLst/>
            </a:prstGeom>
            <a:noFill/>
            <a:ln w="38100" cap="flat" cmpd="sng" algn="ctr">
              <a:solidFill>
                <a:srgbClr val="0432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F94D832F-D665-81C9-DBB9-52B57F1C8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4" y="3429000"/>
            <a:ext cx="4406717" cy="293781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01FA3A-3BA8-4405-8345-317447CC177A}"/>
              </a:ext>
            </a:extLst>
          </p:cNvPr>
          <p:cNvSpPr txBox="1"/>
          <p:nvPr/>
        </p:nvSpPr>
        <p:spPr>
          <a:xfrm>
            <a:off x="232288" y="1202812"/>
            <a:ext cx="41082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Multiple sensors observe RRV calibration site from different geometries.</a:t>
            </a: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chemeClr val="tx1"/>
                </a:solidFill>
              </a:rPr>
              <a:t>Surface reflectance, BRDF, Emissivity are available. </a:t>
            </a: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chemeClr val="tx1"/>
                </a:solidFill>
              </a:rPr>
              <a:t>Double difference approach will minimize the bias due to different geometry</a:t>
            </a:r>
          </a:p>
        </p:txBody>
      </p:sp>
    </p:spTree>
    <p:extLst>
      <p:ext uri="{BB962C8B-B14F-4D97-AF65-F5344CB8AC3E}">
        <p14:creationId xmlns:p14="http://schemas.microsoft.com/office/powerpoint/2010/main" val="18243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6F89-2B6C-1A06-AA39-0FFA0DE1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862FF0-7231-0DBE-2EA7-D06971AA9956}"/>
              </a:ext>
            </a:extLst>
          </p:cNvPr>
          <p:cNvSpPr txBox="1"/>
          <p:nvPr/>
        </p:nvSpPr>
        <p:spPr>
          <a:xfrm>
            <a:off x="775504" y="23011"/>
            <a:ext cx="898195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B. GHG match-up database Double </a:t>
            </a:r>
          </a:p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Long term &amp; high spectral resolution data will be available from GHG Cal site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4779DDC-9B8F-7F08-AC8B-7A55A3FD2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386" y="2290590"/>
            <a:ext cx="9842173" cy="5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DEA1839-7DC9-AF94-B044-B3FF0701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23" y="1169515"/>
            <a:ext cx="8981954" cy="49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176048" y="1187451"/>
            <a:ext cx="11643585" cy="503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651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rabicPeriod"/>
            </a:pPr>
            <a:r>
              <a:rPr lang="en-US" sz="3200">
                <a:solidFill>
                  <a:srgbClr val="002060"/>
                </a:solidFill>
              </a:rPr>
              <a:t>GHG Cal/Val Networks Sustainability and Tailoring</a:t>
            </a:r>
            <a:endParaRPr/>
          </a:p>
          <a:p>
            <a:pPr marL="5651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rabicPeriod"/>
            </a:pPr>
            <a:r>
              <a:rPr lang="en-US" sz="3200">
                <a:solidFill>
                  <a:srgbClr val="002060"/>
                </a:solidFill>
              </a:rPr>
              <a:t>Development of GHG Cal/Val Resources Catalogue </a:t>
            </a:r>
            <a:endParaRPr/>
          </a:p>
          <a:p>
            <a:pPr marL="5651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rabicPeriod"/>
            </a:pPr>
            <a:r>
              <a:rPr lang="en-US" sz="3200">
                <a:solidFill>
                  <a:srgbClr val="002060"/>
                </a:solidFill>
              </a:rPr>
              <a:t>UNEP/IMEO Cal/Val Testing WG</a:t>
            </a:r>
            <a:endParaRPr sz="3200">
              <a:solidFill>
                <a:srgbClr val="00206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>
              <a:solidFill>
                <a:srgbClr val="00206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650340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dirty="0"/>
              <a:t>GHG Cal/Val Networks, Resources and IMEO WG</a:t>
            </a:r>
            <a:endParaRPr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176047" y="141818"/>
            <a:ext cx="9386866" cy="77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CV-2/5/6: Networks Sustainability and Tailoring</a:t>
            </a:r>
            <a:endParaRPr/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0167" y="4568192"/>
            <a:ext cx="5915851" cy="18671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3"/>
          <p:cNvGrpSpPr/>
          <p:nvPr/>
        </p:nvGrpSpPr>
        <p:grpSpPr>
          <a:xfrm>
            <a:off x="7205126" y="1495849"/>
            <a:ext cx="4132475" cy="2497315"/>
            <a:chOff x="543370" y="1262591"/>
            <a:chExt cx="4132475" cy="2497315"/>
          </a:xfrm>
        </p:grpSpPr>
        <p:pic>
          <p:nvPicPr>
            <p:cNvPr id="97" name="Google Shape;9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3370" y="1262591"/>
              <a:ext cx="4132475" cy="2274550"/>
            </a:xfrm>
            <a:prstGeom prst="rect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8" name="Google Shape;98;p3"/>
            <p:cNvSpPr/>
            <p:nvPr/>
          </p:nvSpPr>
          <p:spPr>
            <a:xfrm>
              <a:off x="1308609" y="3482907"/>
              <a:ext cx="26019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https://ceos.org/meetings/wgcv-52/</a:t>
              </a: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2655463">
            <a:off x="7057485" y="3897833"/>
            <a:ext cx="295275" cy="542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194200" y="4649433"/>
            <a:ext cx="73742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596681" y="1205710"/>
            <a:ext cx="4653535" cy="2787454"/>
            <a:chOff x="6892728" y="1080320"/>
            <a:chExt cx="4653535" cy="2787454"/>
          </a:xfrm>
        </p:grpSpPr>
        <p:pic>
          <p:nvPicPr>
            <p:cNvPr id="102" name="Google Shape;102;p3"/>
            <p:cNvPicPr preferRelativeResize="0"/>
            <p:nvPr/>
          </p:nvPicPr>
          <p:blipFill rotWithShape="1">
            <a:blip r:embed="rId6">
              <a:alphaModFix/>
            </a:blip>
            <a:srcRect l="1" r="43197"/>
            <a:stretch/>
          </p:blipFill>
          <p:spPr>
            <a:xfrm>
              <a:off x="7115194" y="1262591"/>
              <a:ext cx="4222407" cy="2605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3"/>
            <p:cNvSpPr/>
            <p:nvPr/>
          </p:nvSpPr>
          <p:spPr>
            <a:xfrm>
              <a:off x="6892728" y="1080320"/>
              <a:ext cx="46535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7A9826"/>
                  </a:solidFill>
                  <a:latin typeface="Arial"/>
                  <a:ea typeface="Arial"/>
                  <a:cs typeface="Arial"/>
                  <a:sym typeface="Arial"/>
                </a:rPr>
                <a:t>GHG constellation roadmap – Annex C: Implementations actions – Calibration &amp; Validation </a:t>
              </a:r>
              <a:endParaRPr sz="8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662979" y="2039792"/>
              <a:ext cx="367265" cy="183632"/>
            </a:xfrm>
            <a:prstGeom prst="ellipse">
              <a:avLst/>
            </a:prstGeom>
            <a:noFill/>
            <a:ln w="57150" cap="flat" cmpd="sng">
              <a:solidFill>
                <a:srgbClr val="7A9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662978" y="2717345"/>
              <a:ext cx="367265" cy="183632"/>
            </a:xfrm>
            <a:prstGeom prst="ellipse">
              <a:avLst/>
            </a:prstGeom>
            <a:noFill/>
            <a:ln w="57150" cap="flat" cmpd="sng">
              <a:solidFill>
                <a:srgbClr val="7A9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662977" y="3031710"/>
              <a:ext cx="367265" cy="183632"/>
            </a:xfrm>
            <a:prstGeom prst="ellipse">
              <a:avLst/>
            </a:prstGeom>
            <a:noFill/>
            <a:ln w="57150" cap="flat" cmpd="sng">
              <a:solidFill>
                <a:srgbClr val="7A98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5400000">
            <a:off x="5858249" y="2361661"/>
            <a:ext cx="295275" cy="542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014" y="1663230"/>
            <a:ext cx="4602179" cy="450931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4"/>
          <p:cNvSpPr/>
          <p:nvPr/>
        </p:nvSpPr>
        <p:spPr>
          <a:xfrm>
            <a:off x="5785668" y="6137373"/>
            <a:ext cx="28568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https://events.spacepole.be/event/160/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250085" y="1907519"/>
            <a:ext cx="4188566" cy="401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CV-2 </a:t>
            </a:r>
            <a:r>
              <a:rPr lang="en-US" sz="1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Identify the current shortcomings/gaps/sustainability in GHG </a:t>
            </a:r>
            <a:r>
              <a:rPr lang="en-US" sz="17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calibration and validation </a:t>
            </a:r>
            <a:r>
              <a:rPr lang="en-US" sz="17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capabilities</a:t>
            </a:r>
            <a:r>
              <a:rPr lang="en-US" sz="1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and formulate recommendations on the medium- to long-term way forward, that is with a specific </a:t>
            </a:r>
            <a:r>
              <a:rPr lang="en-US" sz="17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focus on GHG Fiducial Reference Measurement (FRM)</a:t>
            </a:r>
            <a:r>
              <a:rPr lang="en-US" sz="1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CV-5</a:t>
            </a:r>
            <a:r>
              <a:rPr lang="en-US" sz="1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Identify gaps and suggest improvements in </a:t>
            </a:r>
            <a:r>
              <a:rPr lang="en-US" sz="17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ground-based and airborne validation </a:t>
            </a:r>
            <a:r>
              <a:rPr lang="en-US" sz="17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r>
              <a:rPr lang="en-US" sz="1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(i.e. geographical / geophysical gaps for FRM) and other long-term validation needs (at horizon 2025-on)</a:t>
            </a:r>
            <a:endParaRPr sz="17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400">
                <a:solidFill>
                  <a:schemeClr val="lt1"/>
                </a:solidFill>
              </a:rPr>
              <a:t>CV-2/5/6: Networks Sustainability and Tailoring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250084" y="1160539"/>
            <a:ext cx="10024626" cy="31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GHG Constellation Roadmap v2.3 – Annex C: Implementations actions – Calibration &amp; Validation </a:t>
            </a:r>
            <a:endParaRPr sz="1450" b="1" i="0" u="none" strike="noStrike" cap="none">
              <a:solidFill>
                <a:srgbClr val="7A9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0158" y="2549160"/>
            <a:ext cx="3776451" cy="1606984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400">
                <a:solidFill>
                  <a:schemeClr val="lt1"/>
                </a:solidFill>
              </a:rPr>
              <a:t>CV-2/5/6: Networks Sustainability and Tailoring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147480" y="1141413"/>
            <a:ext cx="6149405" cy="557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08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300" b="0" i="1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GHG Constellation Roadmap v2.3 – Annex C: Calibration &amp; Validation </a:t>
            </a:r>
            <a:endParaRPr/>
          </a:p>
          <a:p>
            <a:pPr marL="5080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2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CV-6 Pathfinder: </a:t>
            </a:r>
            <a:r>
              <a:rPr lang="en-US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ESA/Copernicus ATM-MPC Sentinel-5P CH</a:t>
            </a:r>
            <a:r>
              <a:rPr lang="en-US" sz="2200" b="0" i="0" u="none" strike="noStrike" cap="none" baseline="-25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and CO </a:t>
            </a:r>
            <a:r>
              <a:rPr lang="en-US" sz="22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operational validation</a:t>
            </a:r>
            <a:r>
              <a:rPr lang="en-US"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relying on the three GHG column/profile monitoring networks </a:t>
            </a:r>
            <a:endParaRPr/>
          </a:p>
          <a:p>
            <a:pPr marL="478800" marR="0" lvl="2" indent="-19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endParaRPr sz="1500" b="0" i="0" u="none" strike="noStrike" cap="non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8800" marR="0" lvl="2" indent="-2857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1500" b="1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NDACC FTIR </a:t>
            </a:r>
            <a:r>
              <a:rPr lang="en-US" sz="1500" b="0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: automated validation channel in ATM-MPC          Automated Validation Server </a:t>
            </a: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https://mpc-vdaf-server.tropomi.eu</a:t>
            </a: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marL="65025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300" b="0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Validation protocols based on published experience with HALOE, MOPITT, SCIAMACHY, MIPAS, ACE-FTS, IASI, GOSAT…</a:t>
            </a:r>
            <a:endParaRPr sz="1300" b="0" i="0" u="none" strike="noStrike" cap="non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8800" marR="0" lvl="2" indent="-19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endParaRPr sz="1500" b="0" i="0" u="none" strike="noStrike" cap="none">
              <a:solidFill>
                <a:srgbClr val="9D3F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8800" marR="0" lvl="2" indent="-2857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1500" b="1" i="0" u="none" strike="noStrike" cap="none">
                <a:solidFill>
                  <a:srgbClr val="9D3F44"/>
                </a:solidFill>
                <a:latin typeface="Arial"/>
                <a:ea typeface="Arial"/>
                <a:cs typeface="Arial"/>
                <a:sym typeface="Arial"/>
              </a:rPr>
              <a:t>TCCON FTIR </a:t>
            </a:r>
            <a:r>
              <a:rPr lang="en-US" sz="1500" b="0" i="0" u="none" strike="noStrike" cap="none">
                <a:solidFill>
                  <a:srgbClr val="9D3F44"/>
                </a:solidFill>
                <a:latin typeface="Arial"/>
                <a:ea typeface="Arial"/>
                <a:cs typeface="Arial"/>
                <a:sym typeface="Arial"/>
              </a:rPr>
              <a:t>: manual validation channel in ATM-MPC,                               ESA contract for operations support to be placed; EUMETSAT FRM Roadmap and CO2M Cal/Val Studies in progress</a:t>
            </a:r>
            <a:endParaRPr sz="1500" b="0" i="0" u="none" strike="noStrike" cap="none">
              <a:solidFill>
                <a:srgbClr val="9D3F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8800" marR="0" lvl="2" indent="-19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endParaRPr sz="1500" b="0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8800" marR="0" lvl="2" indent="-2857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1500" b="1" i="0" u="none" strike="noStrike" cap="none">
                <a:solidFill>
                  <a:srgbClr val="276B81"/>
                </a:solidFill>
                <a:latin typeface="Arial"/>
                <a:ea typeface="Arial"/>
                <a:cs typeface="Arial"/>
                <a:sym typeface="Arial"/>
              </a:rPr>
              <a:t>COCCON FTIR </a:t>
            </a:r>
            <a:r>
              <a:rPr lang="en-US" sz="1500" b="0" i="0" u="none" strike="noStrike" cap="none">
                <a:solidFill>
                  <a:srgbClr val="276B81"/>
                </a:solidFill>
                <a:latin typeface="Arial"/>
                <a:ea typeface="Arial"/>
                <a:cs typeface="Arial"/>
                <a:sym typeface="Arial"/>
              </a:rPr>
              <a:t>: manual validation channel in ATM-MPC, EVDC data collection and automation in progress (ESA FRM4GHG 2023-2027)</a:t>
            </a:r>
            <a:endParaRPr sz="1500" b="0" i="0" u="none" strike="noStrike" cap="none">
              <a:solidFill>
                <a:srgbClr val="276B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S5P TROPOMI CH</a:t>
            </a:r>
            <a:r>
              <a:rPr lang="en-US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&amp; CO validation updated permanently vs.</a:t>
            </a:r>
            <a:r>
              <a:rPr lang="en-US" sz="1000" b="0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NDACC FTIRs</a:t>
            </a:r>
            <a:endParaRPr/>
          </a:p>
          <a:p>
            <a:pPr marL="508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 monthly – when and where data available – vs. </a:t>
            </a:r>
            <a:r>
              <a:rPr lang="en-US" sz="1000" b="1" i="0" u="none" strike="noStrike" cap="none">
                <a:solidFill>
                  <a:srgbClr val="9D3F44"/>
                </a:solidFill>
                <a:latin typeface="Arial"/>
                <a:ea typeface="Arial"/>
                <a:cs typeface="Arial"/>
                <a:sym typeface="Arial"/>
              </a:rPr>
              <a:t>TCCON</a:t>
            </a:r>
            <a:r>
              <a:rPr lang="en-US" sz="1000" b="0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1000" b="0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0" u="none" strike="noStrike" cap="none">
                <a:solidFill>
                  <a:srgbClr val="276B81"/>
                </a:solidFill>
                <a:latin typeface="Arial"/>
                <a:ea typeface="Arial"/>
                <a:cs typeface="Arial"/>
                <a:sym typeface="Arial"/>
              </a:rPr>
              <a:t>COCCON</a:t>
            </a:r>
            <a:r>
              <a:rPr lang="en-US" sz="1000" b="1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FTIRs</a:t>
            </a:r>
            <a:r>
              <a:rPr lang="en-US" sz="1000" b="0" i="0" u="none" strike="noStrike" cap="none">
                <a:solidFill>
                  <a:srgbClr val="51651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000" b="0" i="0" u="none" strike="noStrike" cap="none">
              <a:solidFill>
                <a:srgbClr val="5165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Quarterly validation reports available on </a:t>
            </a:r>
            <a:r>
              <a:rPr lang="en-US" sz="10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http://mpc-vdaf.tropomi.eu</a:t>
            </a: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US" sz="1000" b="0" i="0" u="none" strike="noStrike" cap="none" baseline="-25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images courtesy M.K. Sha</a:t>
            </a:r>
            <a:endParaRPr/>
          </a:p>
          <a:p>
            <a:pPr marL="5080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ATM-MPC review October 2023</a:t>
            </a:r>
            <a:endParaRPr sz="11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" descr="Picture 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6162" y="6026316"/>
            <a:ext cx="960048" cy="35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6">
            <a:alphaModFix/>
          </a:blip>
          <a:srcRect l="18034" t="23962" r="15841" b="18526"/>
          <a:stretch/>
        </p:blipFill>
        <p:spPr>
          <a:xfrm>
            <a:off x="126510" y="5982356"/>
            <a:ext cx="946285" cy="51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Picture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92249" y="5974249"/>
            <a:ext cx="530850" cy="460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5"/>
          <p:cNvGrpSpPr/>
          <p:nvPr/>
        </p:nvGrpSpPr>
        <p:grpSpPr>
          <a:xfrm>
            <a:off x="5216575" y="2931409"/>
            <a:ext cx="6894947" cy="1763684"/>
            <a:chOff x="5216575" y="2931409"/>
            <a:chExt cx="6894947" cy="1763684"/>
          </a:xfrm>
        </p:grpSpPr>
        <p:pic>
          <p:nvPicPr>
            <p:cNvPr id="128" name="Google Shape;128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21778" y="2931409"/>
              <a:ext cx="3814711" cy="17507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9" name="Google Shape;129;p5"/>
            <p:cNvGrpSpPr/>
            <p:nvPr/>
          </p:nvGrpSpPr>
          <p:grpSpPr>
            <a:xfrm>
              <a:off x="5216575" y="2931409"/>
              <a:ext cx="6894947" cy="1763684"/>
              <a:chOff x="5216575" y="2931409"/>
              <a:chExt cx="6894947" cy="1763684"/>
            </a:xfrm>
          </p:grpSpPr>
          <p:pic>
            <p:nvPicPr>
              <p:cNvPr id="130" name="Google Shape;130;p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755019" y="3021299"/>
                <a:ext cx="890644" cy="5335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5"/>
              <p:cNvSpPr txBox="1"/>
              <p:nvPr/>
            </p:nvSpPr>
            <p:spPr>
              <a:xfrm>
                <a:off x="10620825" y="3604319"/>
                <a:ext cx="1490697" cy="974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9D3422"/>
                    </a:solidFill>
                    <a:latin typeface="Arial"/>
                    <a:ea typeface="Arial"/>
                    <a:cs typeface="Arial"/>
                    <a:sym typeface="Arial"/>
                  </a:rPr>
                  <a:t>TCCON GGG2020 data </a:t>
                </a:r>
                <a:endParaRPr sz="800" b="0" i="0" u="none" strike="noStrike" cap="none">
                  <a:solidFill>
                    <a:srgbClr val="9D3422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9D3422"/>
                    </a:solidFill>
                    <a:latin typeface="Arial"/>
                    <a:ea typeface="Arial"/>
                    <a:cs typeface="Arial"/>
                    <a:sym typeface="Arial"/>
                  </a:rPr>
                  <a:t>released 26 April 2022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 i="0" u="none" strike="noStrike" cap="none">
                  <a:solidFill>
                    <a:srgbClr val="9D3422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9D3422"/>
                    </a:solidFill>
                    <a:latin typeface="Arial"/>
                    <a:ea typeface="Arial"/>
                    <a:cs typeface="Arial"/>
                    <a:sym typeface="Arial"/>
                  </a:rPr>
                  <a:t>No/limited data submitted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9D3422"/>
                    </a:solidFill>
                    <a:latin typeface="Arial"/>
                    <a:ea typeface="Arial"/>
                    <a:cs typeface="Arial"/>
                    <a:sym typeface="Arial"/>
                  </a:rPr>
                  <a:t>between early 2021 and the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9D3422"/>
                    </a:solidFill>
                    <a:latin typeface="Arial"/>
                    <a:ea typeface="Arial"/>
                    <a:cs typeface="Arial"/>
                    <a:sym typeface="Arial"/>
                  </a:rPr>
                  <a:t>release of new data version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9D3422"/>
                    </a:solidFill>
                    <a:latin typeface="Arial"/>
                    <a:ea typeface="Arial"/>
                    <a:cs typeface="Arial"/>
                    <a:sym typeface="Arial"/>
                  </a:rPr>
                  <a:t>GGG2020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 i="0" u="none" strike="noStrike" cap="none">
                  <a:solidFill>
                    <a:srgbClr val="9D342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6311756" y="2931409"/>
                <a:ext cx="5738730" cy="176368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9D342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3" name="Google Shape;133;p5" descr="Picture 1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416694" y="3020394"/>
                <a:ext cx="362577" cy="3146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" name="Google Shape;134;p5"/>
              <p:cNvSpPr/>
              <p:nvPr/>
            </p:nvSpPr>
            <p:spPr>
              <a:xfrm>
                <a:off x="5216575" y="3554865"/>
                <a:ext cx="840170" cy="1318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9D3F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" name="Google Shape;135;p5"/>
          <p:cNvGrpSpPr/>
          <p:nvPr/>
        </p:nvGrpSpPr>
        <p:grpSpPr>
          <a:xfrm>
            <a:off x="5246578" y="4655510"/>
            <a:ext cx="6851015" cy="1862285"/>
            <a:chOff x="5246578" y="4655510"/>
            <a:chExt cx="6851015" cy="1862285"/>
          </a:xfrm>
        </p:grpSpPr>
        <p:pic>
          <p:nvPicPr>
            <p:cNvPr id="136" name="Google Shape;136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90929" y="4780003"/>
              <a:ext cx="3729896" cy="17377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" name="Google Shape;137;p5"/>
            <p:cNvGrpSpPr/>
            <p:nvPr/>
          </p:nvGrpSpPr>
          <p:grpSpPr>
            <a:xfrm>
              <a:off x="5246578" y="4655510"/>
              <a:ext cx="6851015" cy="1857555"/>
              <a:chOff x="5246578" y="4655510"/>
              <a:chExt cx="6851015" cy="1857555"/>
            </a:xfrm>
          </p:grpSpPr>
          <p:sp>
            <p:nvSpPr>
              <p:cNvPr id="138" name="Google Shape;138;p5"/>
              <p:cNvSpPr txBox="1"/>
              <p:nvPr/>
            </p:nvSpPr>
            <p:spPr>
              <a:xfrm>
                <a:off x="10732695" y="5420023"/>
                <a:ext cx="1364898" cy="984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276B81"/>
                    </a:solidFill>
                    <a:latin typeface="Arial"/>
                    <a:ea typeface="Arial"/>
                    <a:cs typeface="Arial"/>
                    <a:sym typeface="Arial"/>
                  </a:rPr>
                  <a:t>Collection of permanent </a:t>
                </a:r>
                <a:endParaRPr sz="800" b="0" i="0" u="none" strike="noStrike" cap="none">
                  <a:solidFill>
                    <a:srgbClr val="276B8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276B81"/>
                    </a:solidFill>
                    <a:latin typeface="Arial"/>
                    <a:ea typeface="Arial"/>
                    <a:cs typeface="Arial"/>
                    <a:sym typeface="Arial"/>
                  </a:rPr>
                  <a:t>and campaign based </a:t>
                </a:r>
                <a:endParaRPr sz="800" b="0" i="0" u="none" strike="noStrike" cap="none">
                  <a:solidFill>
                    <a:srgbClr val="276B8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276B81"/>
                    </a:solidFill>
                    <a:latin typeface="Arial"/>
                    <a:ea typeface="Arial"/>
                    <a:cs typeface="Arial"/>
                    <a:sym typeface="Arial"/>
                  </a:rPr>
                  <a:t>observations</a:t>
                </a:r>
                <a:endParaRPr sz="800" b="0" i="0" u="none" strike="noStrike" cap="none">
                  <a:solidFill>
                    <a:srgbClr val="276B8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 i="0" u="none" strike="noStrike" cap="none">
                  <a:solidFill>
                    <a:srgbClr val="276B8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276B81"/>
                    </a:solidFill>
                    <a:latin typeface="Arial"/>
                    <a:ea typeface="Arial"/>
                    <a:cs typeface="Arial"/>
                    <a:sym typeface="Arial"/>
                  </a:rPr>
                  <a:t>~17 COCCON stations </a:t>
                </a:r>
                <a:endParaRPr sz="800" b="0" i="0" u="none" strike="noStrike" cap="none">
                  <a:solidFill>
                    <a:srgbClr val="276B8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276B81"/>
                    </a:solidFill>
                    <a:latin typeface="Arial"/>
                    <a:ea typeface="Arial"/>
                    <a:cs typeface="Arial"/>
                    <a:sym typeface="Arial"/>
                  </a:rPr>
                  <a:t>to contribute in the </a:t>
                </a:r>
                <a:endParaRPr sz="800" b="0" i="0" u="none" strike="noStrike" cap="none">
                  <a:solidFill>
                    <a:srgbClr val="276B8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276B81"/>
                    </a:solidFill>
                    <a:latin typeface="Arial"/>
                    <a:ea typeface="Arial"/>
                    <a:cs typeface="Arial"/>
                    <a:sym typeface="Arial"/>
                  </a:rPr>
                  <a:t>future</a:t>
                </a:r>
                <a:endParaRPr sz="800" b="0" i="0" u="none" strike="noStrike" cap="none">
                  <a:solidFill>
                    <a:srgbClr val="276B8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6311756" y="4771652"/>
                <a:ext cx="5738729" cy="174141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276B8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0" name="Google Shape;140;p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0797922" y="4919198"/>
                <a:ext cx="1061244" cy="2963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5" descr="Picture 1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415415" y="4874625"/>
                <a:ext cx="362577" cy="3146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" name="Google Shape;142;p5"/>
              <p:cNvSpPr/>
              <p:nvPr/>
            </p:nvSpPr>
            <p:spPr>
              <a:xfrm rot="1696198">
                <a:off x="5226084" y="4851920"/>
                <a:ext cx="862277" cy="13060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276B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3" name="Google Shape;143;p5" descr="Picture 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92576" y="5999940"/>
            <a:ext cx="477053" cy="43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Picture 2"/>
          <p:cNvPicPr preferRelativeResize="0"/>
          <p:nvPr/>
        </p:nvPicPr>
        <p:blipFill rotWithShape="1">
          <a:blip r:embed="rId13">
            <a:alphaModFix/>
          </a:blip>
          <a:srcRect l="27878" t="24243" b="13549"/>
          <a:stretch/>
        </p:blipFill>
        <p:spPr>
          <a:xfrm>
            <a:off x="2568149" y="6223652"/>
            <a:ext cx="701802" cy="15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5"/>
          <p:cNvGrpSpPr/>
          <p:nvPr/>
        </p:nvGrpSpPr>
        <p:grpSpPr>
          <a:xfrm>
            <a:off x="5413810" y="1063869"/>
            <a:ext cx="6636675" cy="1786441"/>
            <a:chOff x="5413810" y="1063869"/>
            <a:chExt cx="6636675" cy="1786441"/>
          </a:xfrm>
        </p:grpSpPr>
        <p:pic>
          <p:nvPicPr>
            <p:cNvPr id="146" name="Google Shape;146;p5"/>
            <p:cNvPicPr preferRelativeResize="0"/>
            <p:nvPr/>
          </p:nvPicPr>
          <p:blipFill rotWithShape="1">
            <a:blip r:embed="rId14">
              <a:alphaModFix/>
            </a:blip>
            <a:srcRect l="9048" r="12261"/>
            <a:stretch/>
          </p:blipFill>
          <p:spPr>
            <a:xfrm>
              <a:off x="6723333" y="1068171"/>
              <a:ext cx="3926645" cy="17821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5"/>
            <p:cNvGrpSpPr/>
            <p:nvPr/>
          </p:nvGrpSpPr>
          <p:grpSpPr>
            <a:xfrm>
              <a:off x="5413810" y="1063869"/>
              <a:ext cx="6636675" cy="1780260"/>
              <a:chOff x="5413810" y="1063869"/>
              <a:chExt cx="6636675" cy="1780260"/>
            </a:xfrm>
          </p:grpSpPr>
          <p:pic>
            <p:nvPicPr>
              <p:cNvPr id="148" name="Google Shape;148;p5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0636489" y="1237521"/>
                <a:ext cx="575252" cy="424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5" descr="Picture 1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415415" y="1163668"/>
                <a:ext cx="362577" cy="3146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5"/>
              <p:cNvSpPr/>
              <p:nvPr/>
            </p:nvSpPr>
            <p:spPr>
              <a:xfrm>
                <a:off x="6311756" y="1063869"/>
                <a:ext cx="5738729" cy="1780260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5165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"/>
              <p:cNvSpPr txBox="1"/>
              <p:nvPr/>
            </p:nvSpPr>
            <p:spPr>
              <a:xfrm>
                <a:off x="10626529" y="1782933"/>
                <a:ext cx="1364898" cy="984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516519"/>
                    </a:solidFill>
                    <a:latin typeface="Arial"/>
                    <a:ea typeface="Arial"/>
                    <a:cs typeface="Arial"/>
                    <a:sym typeface="Arial"/>
                  </a:rPr>
                  <a:t>Automated collection of observations from 17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516519"/>
                    </a:solidFill>
                    <a:latin typeface="Arial"/>
                    <a:ea typeface="Arial"/>
                    <a:cs typeface="Arial"/>
                    <a:sym typeface="Arial"/>
                  </a:rPr>
                  <a:t>NDACC FTIR stations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none" strike="noStrike" cap="none">
                    <a:solidFill>
                      <a:srgbClr val="516519"/>
                    </a:solidFill>
                    <a:latin typeface="Arial"/>
                    <a:ea typeface="Arial"/>
                    <a:cs typeface="Arial"/>
                    <a:sym typeface="Arial"/>
                  </a:rPr>
                  <a:t>through EVDC =&gt; 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0" i="0" u="sng" strike="noStrike" cap="none">
                    <a:solidFill>
                      <a:srgbClr val="516519"/>
                    </a:solidFill>
                    <a:latin typeface="Arial"/>
                    <a:ea typeface="Arial"/>
                    <a:cs typeface="Arial"/>
                    <a:sym typeface="Arial"/>
                  </a:rPr>
                  <a:t>automated production of S5P Quality Indicators</a:t>
                </a:r>
                <a:endParaRPr sz="800" b="0" i="0" u="sng" strike="noStrike" cap="none">
                  <a:solidFill>
                    <a:srgbClr val="516519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 i="0" u="none" strike="noStrike" cap="none">
                  <a:solidFill>
                    <a:srgbClr val="51651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 rot="-916448">
                <a:off x="5417692" y="2613966"/>
                <a:ext cx="763796" cy="13188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65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3" name="Google Shape;153;p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253261" y="1282537"/>
              <a:ext cx="708605" cy="3344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/>
        </p:nvSpPr>
        <p:spPr>
          <a:xfrm>
            <a:off x="266163" y="1763081"/>
            <a:ext cx="11240037" cy="470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/>
          <a:p>
            <a:pPr marL="3937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NETWORKS DESIGN AND EVOLUTION: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to support gap analysis studies with a view to tailoring CO</a:t>
            </a:r>
            <a:r>
              <a:rPr lang="en-US" sz="1800" b="0" i="0" u="none" strike="noStrike" cap="none" baseline="-25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,CH</a:t>
            </a:r>
            <a:r>
              <a:rPr lang="en-US" sz="1800" b="0" i="0" u="none" strike="noStrike" cap="none" baseline="-25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and N</a:t>
            </a:r>
            <a:r>
              <a:rPr lang="en-US" sz="1800" b="0" i="0" u="none" strike="noStrike" cap="none" baseline="-25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 networks deployments to Cal/Val needs of the GHG satellite constellation: background/hot spots, land/ocean, low/high albedo, full range of atmospheric temperature…</a:t>
            </a:r>
            <a:endParaRPr/>
          </a:p>
          <a:p>
            <a:pPr marL="3937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INSTRUMENT DEPLOYMENT: 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(i) to further develop (low-cost, light-weight, mobile) low-resolution infrared instruments; (ii) to support standardized production of enclosures for their deployment in the field; (iii) to maintain a supply of spare parts.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CALIBRATION: 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support the development of and maintain mutually consistent calibration and QA/QC of the GHG Cal/Val networks – </a:t>
            </a:r>
            <a:r>
              <a:rPr lang="en-US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across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networks. Key actions: (i) traceability towards internationally agreed standards; (ii) more regular and network-wide deployment of traveling standard;    (iii) more regular intercomparisons within and across networks, and between in situ (AirCore…) and remote sensing (networks); (iv) facilitate AirCore deployment; (v) establish a central AirCore data archive.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 PROCESSING: 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support GHG Cal/Val network data processing improvements needed to maintain FTIR data precision/accuracy and meet future goals: formal intercomparison exercise of the GGG and PROFFAST retrieval algorithms, development and standardization of profile retrievals, spectroscopy studies.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250083" y="1160539"/>
            <a:ext cx="117074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Recommendations presented at CEOS SIT/GHG-TT TW 2023 for Cal/Val networks capabilities, infrastructure and operational capacity</a:t>
            </a:r>
            <a:endParaRPr sz="1400" b="1" i="0" u="none" strike="noStrike" cap="none">
              <a:solidFill>
                <a:srgbClr val="7A9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To be incorporated in CEOS GHG Constellation Roadmap v2.3 – Annex C: Implementation Actions – Calibration &amp; Validation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7A9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400">
                <a:solidFill>
                  <a:schemeClr val="lt1"/>
                </a:solidFill>
              </a:rPr>
              <a:t>CV-2/5/6: Networks Sustainability and Tailoring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Topics</a:t>
            </a:r>
            <a:endParaRPr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2D495C-C3AF-E83F-33A2-D2FAE22FBACF}"/>
              </a:ext>
            </a:extLst>
          </p:cNvPr>
          <p:cNvSpPr txBox="1"/>
          <p:nvPr/>
        </p:nvSpPr>
        <p:spPr>
          <a:xfrm>
            <a:off x="861609" y="1382498"/>
            <a:ext cx="10733184" cy="362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ja-JP" sz="2400" dirty="0"/>
              <a:t>A. Joint Cal/Val Campaign meeting for OCO-TROPOMI-TEMPO-GOSAT</a:t>
            </a:r>
          </a:p>
          <a:p>
            <a:pPr>
              <a:lnSpc>
                <a:spcPct val="250000"/>
              </a:lnSpc>
            </a:pPr>
            <a:r>
              <a:rPr lang="en-US" altLang="ja-JP" sz="2400" dirty="0"/>
              <a:t>B. GHG match-up database: GOSAT, GOSAT-2 AIRS, IASI, CrIS </a:t>
            </a:r>
          </a:p>
          <a:p>
            <a:pPr>
              <a:lnSpc>
                <a:spcPct val="250000"/>
              </a:lnSpc>
            </a:pPr>
            <a:r>
              <a:rPr lang="en-US" altLang="ja-JP" sz="2400" dirty="0"/>
              <a:t>C. GHG Cal/Val Networks, Resources and IMEO WG</a:t>
            </a:r>
          </a:p>
          <a:p>
            <a:pPr>
              <a:lnSpc>
                <a:spcPct val="250000"/>
              </a:lnSpc>
            </a:pPr>
            <a:r>
              <a:rPr lang="en-US" altLang="ja-JP" sz="2400" dirty="0"/>
              <a:t>D. Updates to Annex-C</a:t>
            </a:r>
            <a:endParaRPr lang="en-US" altLang="ja-JP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246498" y="1879416"/>
            <a:ext cx="10919580" cy="435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/>
          <a:p>
            <a:pPr marL="3937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 startAt="5"/>
            </a:pP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 ACCESS: 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establish interoperable </a:t>
            </a:r>
            <a:r>
              <a:rPr lang="en-US" sz="19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GHG Constellation Cal/Val Data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archives and tools for tailored network data (traceable, open, metadata, co-located…) and ‘hidden’ data (e.g. campaigns), ideally coupled to New Space related matchup database(s).</a:t>
            </a:r>
            <a:endParaRPr sz="19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 startAt="5"/>
            </a:pP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TIMELINESS: 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organize concertation between stakeholders and with networks data providers to support rapid and continuous availability and improved access to networks-wide GHG data.</a:t>
            </a:r>
            <a:endParaRPr sz="19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 startAt="5"/>
            </a:pP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CENTRAL PROCESSING FACILITIES (CPF):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to establish central processing facilities for every network product, which will directly support harmonized calibration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data processing, QA/QC and tailoring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(4-5)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and timeliness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(6)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 startAt="5"/>
            </a:pP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GHG EMISSIONS AND ATTRIBUTION:</a:t>
            </a: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to support the development of new Cal/Val protocols for satellite derived GHG emissions and fluxes, in collaboration with relevant bodies and initiatives (global stocktakes, WMO GGGW, UNEP IMEO, New Space…)  Consider co-located measurements of GHG and tracers of anthropogenic/biogenic contributions for better attribution of emissions.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400">
                <a:solidFill>
                  <a:schemeClr val="lt1"/>
                </a:solidFill>
              </a:rPr>
              <a:t>CV-2/5/6: Networks Sustainability and Tailoring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250083" y="1160539"/>
            <a:ext cx="1170745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Recommendations presented at CEOS SIT/GHG-TT TW 2023 for Cal/Val networks capabilities, infrastructure and operational capacity</a:t>
            </a:r>
            <a:endParaRPr sz="1400" b="1" i="0" u="none" strike="noStrike" cap="none">
              <a:solidFill>
                <a:srgbClr val="7A9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To be incorporated in CEOS GHG Constellation Roadmap v2.3 – Annex C: Implementation Actions – Calibration &amp; Validation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7A98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</a:rPr>
              <a:t>Cal/Val Resources Status and Catalogue</a:t>
            </a:r>
            <a:endParaRPr sz="3800">
              <a:solidFill>
                <a:schemeClr val="lt1"/>
              </a:solidFill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183818" y="1120736"/>
            <a:ext cx="11587376" cy="552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7A9826"/>
                </a:solidFill>
                <a:latin typeface="Arial"/>
                <a:ea typeface="Arial"/>
                <a:cs typeface="Arial"/>
                <a:sym typeface="Arial"/>
              </a:rPr>
              <a:t>GHG Cal/Val in AC-VC-19 / ACSG joint meeting (2023/10, Brussels)</a:t>
            </a:r>
            <a:endParaRPr/>
          </a:p>
          <a:p>
            <a:pPr marL="508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https://ceos.org/meetings/ac-vc-19-acsg-joint-meeting-2023/</a:t>
            </a: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400" b="1" i="1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Greenhouse Gases</a:t>
            </a:r>
            <a:r>
              <a:rPr lang="en-US" sz="2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session  </a:t>
            </a:r>
            <a:r>
              <a:rPr lang="en-US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(Chairs J. Worden and Y. Meijer)</a:t>
            </a: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Talks on GHG Cal/Val networks, calibration, campaigns, other initiatives</a:t>
            </a:r>
            <a:endParaRPr/>
          </a:p>
          <a:p>
            <a:pPr marL="3937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Engagement with WGCV on sustainability of GHG Cal/Val networks in GHG-TT report by Y. Meijer</a:t>
            </a:r>
            <a:endParaRPr/>
          </a:p>
          <a:p>
            <a:pPr marL="3937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 talks and general discussion on </a:t>
            </a:r>
            <a:r>
              <a:rPr lang="en-US" sz="20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Cal/Val Status/Needs/Synergies</a:t>
            </a:r>
            <a:endParaRPr/>
          </a:p>
          <a:p>
            <a:pPr marL="3937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Agreement to elaborate on super-sites concepts and make relevant recommendations.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400" b="1" i="1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Cal/Val for the Constellations</a:t>
            </a:r>
            <a:r>
              <a:rPr lang="en-US" sz="24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session  </a:t>
            </a:r>
            <a:r>
              <a:rPr lang="en-US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(Chairs J.-C. Lambert and H. Tanimoto)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General talk on Cal/Val needs for the Constellations (incl. GHG constellation) by J.-C. Lambert</a:t>
            </a:r>
            <a:endParaRPr/>
          </a:p>
          <a:p>
            <a:pPr marL="3937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WGCV engagement in GHG Cal/Val by A. Kuze</a:t>
            </a:r>
            <a:endParaRPr/>
          </a:p>
          <a:p>
            <a:pPr marL="3937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GHG Cal/Val talk with outlook to Copernicus Contributing Missions (NewSpace)</a:t>
            </a:r>
            <a:endParaRPr/>
          </a:p>
          <a:p>
            <a:pPr marL="3937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Panel review of the Cal/Val needs for the AC-VC constellations (incl. GHG), general discussions on way forward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176050" y="1001869"/>
            <a:ext cx="12015950" cy="554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rgbClr val="7A9826"/>
                </a:solidFill>
              </a:rPr>
              <a:t>Development of a guidance document on Cal/Val resources for Greenhouse Gases similar to the hyperspectral guidance document ?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2060"/>
                </a:solidFill>
              </a:rPr>
              <a:t>Relevant discussions at AC-VC-19/ACSG joint meeting (2023/10)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002060"/>
                </a:solidFill>
              </a:rPr>
              <a:t>Validation resources in CEOS whitepapers on GHG constellation Architecture (2018) and Roadmap (2020) succinct (not the main target), need an update.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002060"/>
                </a:solidFill>
              </a:rPr>
              <a:t>Agreement on the principle to compile a useful catalogue of Cal/Val resources.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002060"/>
                </a:solidFill>
              </a:rPr>
              <a:t>Key point: Scope and objectives of this document to be clarified. 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002060"/>
                </a:solidFill>
              </a:rPr>
              <a:t>Global GHG mappers first; validation of point-source emissions data not mature yet (e.g., needs identified in IMEO Cal/Val Testing WG TN).</a:t>
            </a:r>
            <a:endParaRPr>
              <a:solidFill>
                <a:srgbClr val="002060"/>
              </a:solidFill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002060"/>
                </a:solidFill>
              </a:rPr>
              <a:t>Coordinate Cal/Val resources catalogue with update of GHG Constellation Roadmap Annex C (see next 3.7 report by J. Worden).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002060"/>
                </a:solidFill>
              </a:rPr>
              <a:t>Coordinate with elaboration of super-sites concepts (cf. 1.7 ACSG report).</a:t>
            </a:r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800">
                <a:solidFill>
                  <a:schemeClr val="lt1"/>
                </a:solidFill>
              </a:rPr>
              <a:t>Cal/Val Resources Status and Catalogue</a:t>
            </a:r>
            <a:endParaRPr sz="3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167256" y="1117115"/>
            <a:ext cx="8361281" cy="2329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UNEP IMEO Methane Alert and Response System (MARS): first global satellite detection and notification system providing actionable data on very large methane emissions around the world.  </a:t>
            </a: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UNEP/IMEO Cal/Val Testing WG</a:t>
            </a:r>
            <a:endParaRPr/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365" y="3068083"/>
            <a:ext cx="4980334" cy="3210037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320" y="3068083"/>
            <a:ext cx="4976660" cy="3210037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3858" y="1117115"/>
            <a:ext cx="1358027" cy="184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905608" y="2751990"/>
            <a:ext cx="46159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All UNEP IMEO’s Methane Data</a:t>
            </a:r>
            <a:endParaRPr sz="1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6342669" y="2738537"/>
            <a:ext cx="46159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MARS Satellite Data</a:t>
            </a:r>
            <a:endParaRPr sz="1400" b="1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25950" y="1136028"/>
            <a:ext cx="1991868" cy="63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/>
          <p:nvPr/>
        </p:nvSpPr>
        <p:spPr>
          <a:xfrm>
            <a:off x="7320711" y="6299889"/>
            <a:ext cx="29931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https://methanedata.azurewebsites.net/plumemap?mars=true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51451" y="1119478"/>
            <a:ext cx="6936820" cy="513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300">
                <a:solidFill>
                  <a:srgbClr val="002060"/>
                </a:solidFill>
              </a:rPr>
              <a:t>5 thematic WGs: Observability, Use Case, Data Integration, </a:t>
            </a:r>
            <a:r>
              <a:rPr lang="en-US" sz="2300" b="1" u="sng">
                <a:solidFill>
                  <a:srgbClr val="002060"/>
                </a:solidFill>
              </a:rPr>
              <a:t>Cal/Val/Testing</a:t>
            </a:r>
            <a:r>
              <a:rPr lang="en-US" sz="2300">
                <a:solidFill>
                  <a:srgbClr val="002060"/>
                </a:solidFill>
              </a:rPr>
              <a:t>, Roadmap.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300" b="1" u="sng">
                <a:solidFill>
                  <a:srgbClr val="002060"/>
                </a:solidFill>
              </a:rPr>
              <a:t>Cal/Val/Testing WG</a:t>
            </a:r>
            <a:r>
              <a:rPr lang="en-US" sz="2300" b="1">
                <a:solidFill>
                  <a:srgbClr val="002060"/>
                </a:solidFill>
              </a:rPr>
              <a:t> </a:t>
            </a:r>
            <a:r>
              <a:rPr lang="en-US" sz="2300">
                <a:solidFill>
                  <a:srgbClr val="002060"/>
                </a:solidFill>
              </a:rPr>
              <a:t>– Defining testing methodologies and metrics for different patterns of emissions and scales with the intent of providing understanding of data product quality and uncertainties.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2300">
                <a:solidFill>
                  <a:srgbClr val="002060"/>
                </a:solidFill>
              </a:rPr>
              <a:t>Two meetings (27 July and 11 September 2023) organized by UNEP IMEO, where a group of 11 experts gave input for the WG document.</a:t>
            </a:r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UNEP/IMEO Cal/Val Testing WG</a:t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124021" y="4978567"/>
            <a:ext cx="1208975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WG deliverable: </a:t>
            </a: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of point-source methane emissions observed from space</a:t>
            </a: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23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high-level document led by C. Randles (UNEP/IMEO) with WG contributions, to serve as input to next convening and other groups interested in same topics (e.g., CEOS)</a:t>
            </a:r>
            <a:endParaRPr sz="23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3532" y="1308159"/>
            <a:ext cx="3649992" cy="3661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125249" y="1001314"/>
            <a:ext cx="11928865" cy="519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2060"/>
                </a:solidFill>
              </a:rPr>
              <a:t>IMEO TN </a:t>
            </a:r>
            <a:r>
              <a:rPr lang="en-US" sz="2400">
                <a:solidFill>
                  <a:schemeClr val="dk1"/>
                </a:solidFill>
              </a:rPr>
              <a:t>‘</a:t>
            </a:r>
            <a:r>
              <a:rPr lang="en-US" sz="2400" b="1">
                <a:solidFill>
                  <a:schemeClr val="dk1"/>
                </a:solidFill>
              </a:rPr>
              <a:t>Validation of point-source methane emissions observed from space</a:t>
            </a:r>
            <a:r>
              <a:rPr lang="en-US" sz="2400">
                <a:solidFill>
                  <a:schemeClr val="dk1"/>
                </a:solidFill>
              </a:rPr>
              <a:t>’</a:t>
            </a:r>
            <a:endParaRPr/>
          </a:p>
          <a:p>
            <a:pPr marL="533400" lvl="1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2060"/>
                </a:solidFill>
              </a:rPr>
              <a:t>(1) Need to identify specific needs for Cal/Val of detection, localization and emission quantification from point-source methane imagers.   </a:t>
            </a:r>
            <a:endParaRPr/>
          </a:p>
          <a:p>
            <a:pPr marL="53340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2060"/>
                </a:solidFill>
              </a:rPr>
              <a:t>(2) Data conventions</a:t>
            </a:r>
            <a:endParaRPr/>
          </a:p>
          <a:p>
            <a:pPr marL="9906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02060"/>
                </a:solidFill>
              </a:rPr>
              <a:t>- Need to define critical validation components. Not only validation of CH</a:t>
            </a:r>
            <a:r>
              <a:rPr lang="en-US" sz="1600" baseline="-25000">
                <a:solidFill>
                  <a:srgbClr val="002060"/>
                </a:solidFill>
              </a:rPr>
              <a:t>4</a:t>
            </a:r>
            <a:r>
              <a:rPr lang="en-US" sz="1600">
                <a:solidFill>
                  <a:srgbClr val="002060"/>
                </a:solidFill>
              </a:rPr>
              <a:t> emissions, but also validation of column-mixing ratio (XCH4), localization, Probability of Detection (POD) and all associated uncertainties under various conditions.</a:t>
            </a:r>
            <a:endParaRPr sz="1600">
              <a:solidFill>
                <a:srgbClr val="002060"/>
              </a:solidFill>
            </a:endParaRPr>
          </a:p>
          <a:p>
            <a:pPr marL="9906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02060"/>
                </a:solidFill>
              </a:rPr>
              <a:t>- Need to define conventions and definitions for understanding the applicability of a given validation method: e.g., Location-blind Detection Limit, Controlled Detection Limit, Uncertainty.</a:t>
            </a:r>
            <a:endParaRPr sz="1600">
              <a:solidFill>
                <a:srgbClr val="002060"/>
              </a:solidFill>
            </a:endParaRPr>
          </a:p>
          <a:p>
            <a:pPr marL="53340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2060"/>
                </a:solidFill>
              </a:rPr>
              <a:t>(3) Validation methodologies specific for point-source methane emissions</a:t>
            </a:r>
            <a:endParaRPr/>
          </a:p>
          <a:p>
            <a:pPr marL="9906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02060"/>
                </a:solidFill>
              </a:rPr>
              <a:t>- Controlled release experiments.</a:t>
            </a:r>
            <a:endParaRPr/>
          </a:p>
          <a:p>
            <a:pPr marL="9906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02060"/>
                </a:solidFill>
              </a:rPr>
              <a:t>- Other methods: cross-comparisons, non-satellite observations, modeling support.</a:t>
            </a:r>
            <a:endParaRPr/>
          </a:p>
          <a:p>
            <a:pPr marL="53340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2060"/>
                </a:solidFill>
              </a:rPr>
              <a:t>(4) Conclusions and recommendations</a:t>
            </a:r>
            <a:endParaRPr/>
          </a:p>
          <a:p>
            <a:pPr marL="9906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02060"/>
                </a:solidFill>
              </a:rPr>
              <a:t>- To establish common definitions for key quantities needed to define how point-source methane emissions are validated.  </a:t>
            </a:r>
            <a:endParaRPr sz="1600">
              <a:solidFill>
                <a:srgbClr val="002060"/>
              </a:solidFill>
            </a:endParaRPr>
          </a:p>
          <a:p>
            <a:pPr marL="9906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02060"/>
                </a:solidFill>
              </a:rPr>
              <a:t>- To define common standard conditions under which satellite data providers agree to assess their satellite’s performance. </a:t>
            </a:r>
            <a:endParaRPr sz="1600">
              <a:solidFill>
                <a:srgbClr val="002060"/>
              </a:solidFill>
            </a:endParaRPr>
          </a:p>
          <a:p>
            <a:pPr marL="9906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02060"/>
                </a:solidFill>
              </a:rPr>
              <a:t>- Multiple approaches should be taken for validation to cover as many conditions as possible.</a:t>
            </a:r>
            <a:endParaRPr sz="1600">
              <a:solidFill>
                <a:srgbClr val="002060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sz="2700">
                <a:solidFill>
                  <a:srgbClr val="7A9826"/>
                </a:solidFill>
              </a:rPr>
              <a:t>⇨ Many links with GHG Roadmap Annex C: Prod-9, Inv-1/2/6/8/9, CV-7…</a:t>
            </a:r>
            <a:endParaRPr sz="2700">
              <a:solidFill>
                <a:srgbClr val="7A9826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400"/>
          </a:p>
        </p:txBody>
      </p:sp>
      <p:sp>
        <p:nvSpPr>
          <p:cNvPr id="207" name="Google Shape;207;p1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UNEP/IMEO Cal/Val Testing WG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2" y="1402468"/>
            <a:ext cx="612175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Responsible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maintaining and implementation of the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its identified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Actions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Interfaces with, stimulates and monitors</a:t>
            </a:r>
            <a:b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related activities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various </a:t>
            </a:r>
            <a:b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(CGMS &amp;) CEOS WGs: WG-Climate, WG-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CalVal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AC-VC, WG-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CapD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NewSpace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Task Team, etc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Actively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representation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CEOS and CGMS bodies by identifying Points of Contact (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PoCs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for tasks to be executed by these bodies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– its Role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148;p6">
            <a:extLst>
              <a:ext uri="{FF2B5EF4-FFF2-40B4-BE49-F238E27FC236}">
                <a16:creationId xmlns:a16="http://schemas.microsoft.com/office/drawing/2014/main" id="{6DBECFB9-61C8-924B-5FA0-76F161F84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96" t="6079" r="12253" b="19692"/>
          <a:stretch/>
        </p:blipFill>
        <p:spPr>
          <a:xfrm>
            <a:off x="6579220" y="1402468"/>
            <a:ext cx="5519854" cy="3236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4D885-5E1D-1114-A201-3BE487F42408}"/>
              </a:ext>
            </a:extLst>
          </p:cNvPr>
          <p:cNvSpPr txBox="1"/>
          <p:nvPr/>
        </p:nvSpPr>
        <p:spPr>
          <a:xfrm>
            <a:off x="3607754" y="5455532"/>
            <a:ext cx="3590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hlinkClick r:id="rId4"/>
              </a:rPr>
              <a:t>http://ceos.org/ghg-tt</a:t>
            </a:r>
            <a:r>
              <a:rPr lang="en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514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11090583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Stakeholder Engagement  -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Mark (John, 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Wenying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 </a:t>
            </a:r>
            <a:r>
              <a:rPr lang="en-US" sz="1800" dirty="0">
                <a:latin typeface="Montserrat" pitchFamily="2" charset="77"/>
              </a:rPr>
              <a:t>supports data use, requirements definition, and coordination of satellite measurements for (for example) International Methane Emissions Observatory and WMO Global Greenhouse Gas Watch; participation 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System Development Facilitation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Richard (John, Kevin) </a:t>
            </a:r>
            <a:r>
              <a:rPr lang="en-US" sz="1800" dirty="0">
                <a:latin typeface="Montserrat" pitchFamily="2" charset="77"/>
              </a:rPr>
              <a:t>Enables quantification of country-level emissions using satellite data (see </a:t>
            </a:r>
            <a:r>
              <a:rPr lang="en-US" sz="1800" dirty="0" err="1">
                <a:latin typeface="Montserrat" pitchFamily="2" charset="77"/>
              </a:rPr>
              <a:t>ceos.org</a:t>
            </a:r>
            <a:r>
              <a:rPr lang="en-US" sz="1800" dirty="0">
                <a:latin typeface="Montserrat" pitchFamily="2" charset="77"/>
              </a:rPr>
              <a:t>/</a:t>
            </a:r>
            <a:r>
              <a:rPr lang="en-US" sz="1800" dirty="0" err="1">
                <a:latin typeface="Montserrat" pitchFamily="2" charset="77"/>
              </a:rPr>
              <a:t>gst</a:t>
            </a:r>
            <a:r>
              <a:rPr lang="en-US" sz="1800">
                <a:latin typeface="Montserrat" pitchFamily="2" charset="77"/>
              </a:rPr>
              <a:t> to </a:t>
            </a:r>
            <a:r>
              <a:rPr lang="en-US" sz="1800" dirty="0">
                <a:latin typeface="Montserrat" pitchFamily="2" charset="77"/>
              </a:rPr>
              <a:t>support the global Stock-Take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Sensor Development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John (AC-VC) (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Yasjka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 </a:t>
            </a:r>
            <a:r>
              <a:rPr lang="en-US" sz="1800" dirty="0">
                <a:latin typeface="Montserrat" pitchFamily="2" charset="77"/>
              </a:rPr>
              <a:t>Supports coordination and evaluation of instrumentation and algorithms needed to improve accuracy of greenhouse gas measurements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TT – organisation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04740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11090583" cy="416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Operational Preparation and Training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TT discuss Supports </a:t>
            </a: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Supports use of operational system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L1 &amp; L2 GHG Product Development 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– Ruediger &amp; Dave </a:t>
            </a:r>
            <a:r>
              <a:rPr lang="en-US" sz="1800" u="none" strike="noStrike" dirty="0">
                <a:effectLst/>
                <a:latin typeface="Montserrat" pitchFamily="2" charset="77"/>
              </a:rPr>
              <a:t>Supports evaluation and development of measurements needed to support science requirements (subsequent slide)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Flux Inv. Model Development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Kevin (Frederic) </a:t>
            </a:r>
            <a:r>
              <a:rPr lang="en-US" sz="1800" u="none" strike="noStrike" dirty="0">
                <a:effectLst/>
                <a:latin typeface="Montserrat" pitchFamily="2" charset="77"/>
              </a:rPr>
              <a:t>Coordinates research between agencies to define requirements for estimating and 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Calibration &amp; Validation –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 Hiroshi (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Kuze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Coordinates calibration and validation activities </a:t>
            </a: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TT – organisation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Meetings in 2023–2024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General Meetings</a:t>
            </a:r>
            <a:endParaRPr lang="en-US" sz="1600" b="1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02 FEB ‘23:	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3"/>
              </a:rPr>
              <a:t>GHG Task Team meeting #2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, at WMO, Geneva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12 SEP ‘23:	Leads discussion (telecon)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17 OCT  ‘23:	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4"/>
              </a:rPr>
              <a:t>GHG Task Team meeting #3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, at ESRIN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11 MAR ‘24: 	 GHG Task Team meeting #4, virtual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09 APR ‘24:	Side meeting at CEOS SIT, Tokyo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Contributions to various CEOS and CGMS (WG) meetings	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NL" sz="16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NL" sz="2000" b="1" dirty="0">
                <a:solidFill>
                  <a:schemeClr val="dk1"/>
                </a:solidFill>
              </a:rPr>
              <a:t>Topical meetings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7-8 JUN ’23:	(Joint CEOS/IMEO) International Coordination Workshop on Detection of Anthropogenic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		Methane Emissions from High-Resolution Satellites, Harvard Uni., USA</a:t>
            </a:r>
            <a:endParaRPr lang="en-US" sz="1600" dirty="0">
              <a:solidFill>
                <a:schemeClr val="dk1"/>
              </a:solidFill>
              <a:latin typeface="Montserrat" pitchFamily="2" charset="77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03 JUL</a:t>
            </a:r>
            <a:r>
              <a:rPr lang="en-GB" sz="1600" dirty="0">
                <a:solidFill>
                  <a:schemeClr val="dk1"/>
                </a:solidFill>
                <a:latin typeface="Montserrat" pitchFamily="2" charset="77"/>
              </a:rPr>
              <a:t> ‘23:	Emission Uncertainties Workshop, Paris, France</a:t>
            </a:r>
            <a:endParaRPr sz="1600" dirty="0">
              <a:solidFill>
                <a:schemeClr val="dk1"/>
              </a:solidFill>
              <a:latin typeface="Montserrat" pitchFamily="2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WGCV-53</a:t>
            </a:r>
            <a:endParaRPr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3BD0B3-BB21-DF06-170D-2F2360B9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609" y="1238544"/>
            <a:ext cx="6634091" cy="480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EE825C-A493-36B2-C29B-3A0C62308BFD}"/>
              </a:ext>
            </a:extLst>
          </p:cNvPr>
          <p:cNvSpPr txBox="1"/>
          <p:nvPr/>
        </p:nvSpPr>
        <p:spPr>
          <a:xfrm>
            <a:off x="416300" y="1442631"/>
            <a:ext cx="4267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Event Dates: 5-8 March, 2024</a:t>
            </a:r>
          </a:p>
          <a:p>
            <a:endParaRPr lang="en-US" altLang="ja-JP" sz="2000" dirty="0"/>
          </a:p>
          <a:p>
            <a:r>
              <a:rPr lang="en-US" altLang="ja-JP" sz="2000" dirty="0"/>
              <a:t>Location: Córdoba, Argentina</a:t>
            </a:r>
          </a:p>
          <a:p>
            <a:endParaRPr lang="en-US" altLang="ja-JP" sz="2000" dirty="0"/>
          </a:p>
          <a:p>
            <a:r>
              <a:rPr lang="en-US" altLang="ja-JP" sz="2000" dirty="0"/>
              <a:t>Hosted by: CONAE</a:t>
            </a:r>
            <a:endParaRPr lang="ja-JP" altLang="en-US" sz="2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82EA85B-FDB2-1514-AC65-B921F3096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8" y="3429000"/>
            <a:ext cx="44577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512988-81DC-29F1-5C1D-0BD07F5087B3}"/>
              </a:ext>
            </a:extLst>
          </p:cNvPr>
          <p:cNvSpPr txBox="1"/>
          <p:nvPr/>
        </p:nvSpPr>
        <p:spPr>
          <a:xfrm>
            <a:off x="1076899" y="6018200"/>
            <a:ext cx="3098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CONAE Cafeteria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990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107770" y="72715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Activities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19776" y="1039018"/>
            <a:ext cx="11952435" cy="567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International Engagement </a:t>
            </a:r>
            <a:r>
              <a:rPr lang="en-US" sz="2000" dirty="0">
                <a:solidFill>
                  <a:schemeClr val="dk1"/>
                </a:solidFill>
                <a:latin typeface="Montserrat"/>
                <a:sym typeface="Montserrat"/>
              </a:rPr>
              <a:t>with</a:t>
            </a: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WMO’s plans on a  Global GHG Watch (G3W) 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and UNEP’s IMEO (with GHG TT members participating in WGs)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4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4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CEOS GHG Missions Portal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; centralized overview of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3"/>
              </a:rPr>
              <a:t>GHG Missions in one Portal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 at </a:t>
            </a:r>
            <a:r>
              <a:rPr lang="en-NL" sz="2000" dirty="0">
                <a:hlinkClick r:id="rId4"/>
              </a:rPr>
              <a:t>ceos.org/ghg</a:t>
            </a:r>
            <a:endParaRPr lang="en-NL" sz="1600" dirty="0"/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6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8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New Space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CEOS is engaged with activities to develop best practices and standards for developing/reporting emissions from “high emitters”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b="1" dirty="0">
                <a:solidFill>
                  <a:schemeClr val="dk1"/>
                </a:solidFill>
                <a:latin typeface="Montserrat"/>
                <a:sym typeface="Montserrat"/>
              </a:rPr>
              <a:t>IMEO seeks expertise to coordinate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facility scale observations , especially for ‘tip-and-cue’ and validation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This is across various operators (commercial, NGOs, philanthropic, public and mixtures) </a:t>
            </a:r>
            <a:r>
              <a:rPr lang="en-US" sz="1800" b="1" dirty="0">
                <a:solidFill>
                  <a:schemeClr val="dk1"/>
                </a:solidFill>
                <a:latin typeface="Montserrat"/>
                <a:sym typeface="Wingdings" pitchFamily="2" charset="2"/>
              </a:rPr>
              <a:t> ROLE for CEOS?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4AB16D-7396-2F0E-3D56-C3A499BE2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9"/>
          <a:stretch/>
        </p:blipFill>
        <p:spPr bwMode="auto">
          <a:xfrm>
            <a:off x="6264179" y="2487648"/>
            <a:ext cx="5382389" cy="22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E42FAA8-0400-6936-1A76-EA2E9150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0" y="2487648"/>
            <a:ext cx="5727032" cy="18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22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A3A23-D961-6BBB-CF60-76741E5A7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(</a:t>
            </a:r>
            <a:r>
              <a:rPr lang="en-US" sz="2000" b="1" dirty="0"/>
              <a:t>Cal-Val</a:t>
            </a:r>
            <a:r>
              <a:rPr lang="en-US" sz="2000" dirty="0"/>
              <a:t>) How to support </a:t>
            </a:r>
            <a:r>
              <a:rPr lang="en-US" sz="2000" dirty="0" err="1"/>
              <a:t>cal</a:t>
            </a:r>
            <a:r>
              <a:rPr lang="en-US" sz="2000" dirty="0"/>
              <a:t>/</a:t>
            </a:r>
            <a:r>
              <a:rPr lang="en-US" sz="2000" dirty="0" err="1"/>
              <a:t>val</a:t>
            </a:r>
            <a:r>
              <a:rPr lang="en-US" sz="2000" dirty="0"/>
              <a:t> of facility scale to global CO2 and CH4 fluxes </a:t>
            </a:r>
            <a:r>
              <a:rPr lang="en-US" sz="2000" dirty="0">
                <a:sym typeface="Wingdings" pitchFamily="2" charset="2"/>
              </a:rPr>
              <a:t> Currently </a:t>
            </a:r>
            <a:r>
              <a:rPr lang="en-US" sz="2000" dirty="0" err="1">
                <a:sym typeface="Wingdings" pitchFamily="2" charset="2"/>
              </a:rPr>
              <a:t>cal</a:t>
            </a:r>
            <a:r>
              <a:rPr lang="en-US" sz="2000" dirty="0">
                <a:sym typeface="Wingdings" pitchFamily="2" charset="2"/>
              </a:rPr>
              <a:t>/</a:t>
            </a:r>
            <a:r>
              <a:rPr lang="en-US" sz="2000" dirty="0" err="1">
                <a:sym typeface="Wingdings" pitchFamily="2" charset="2"/>
              </a:rPr>
              <a:t>val</a:t>
            </a:r>
            <a:r>
              <a:rPr lang="en-US" sz="2000" dirty="0">
                <a:sym typeface="Wingdings" pitchFamily="2" charset="2"/>
              </a:rPr>
              <a:t> of facility scale performed on ad-hoc basis (e.g. individual projects + IMEO supporting). Need to understand project and user needs for </a:t>
            </a:r>
            <a:r>
              <a:rPr lang="en-US" sz="2000" dirty="0" err="1">
                <a:sym typeface="Wingdings" pitchFamily="2" charset="2"/>
              </a:rPr>
              <a:t>cal-val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b="1" dirty="0">
                <a:sym typeface="Wingdings" pitchFamily="2" charset="2"/>
              </a:rPr>
              <a:t>Cal-Val</a:t>
            </a:r>
            <a:r>
              <a:rPr lang="en-US" sz="2000" dirty="0">
                <a:sym typeface="Wingdings" pitchFamily="2" charset="2"/>
              </a:rPr>
              <a:t>) Support implementation of “super sites” to include ancillary measurements that can help test processes (e.g. aerosols) that affect XCO2 and XCH4 accuracy</a:t>
            </a:r>
          </a:p>
          <a:p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b="1" dirty="0">
                <a:sym typeface="Wingdings" pitchFamily="2" charset="2"/>
              </a:rPr>
              <a:t>Sensor</a:t>
            </a:r>
            <a:r>
              <a:rPr lang="en-US" sz="2000" dirty="0">
                <a:sym typeface="Wingdings" pitchFamily="2" charset="2"/>
              </a:rPr>
              <a:t>) CO2M plus other missions likely need joint aerosol measurements to reduce uncertainty in their XCO2 and XCH4</a:t>
            </a:r>
          </a:p>
          <a:p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b="1" dirty="0">
                <a:sym typeface="Wingdings" pitchFamily="2" charset="2"/>
              </a:rPr>
              <a:t>System Dev, Stakeholder, Flux Inv., Operational Prep/training</a:t>
            </a:r>
            <a:r>
              <a:rPr lang="en-US" sz="2000" dirty="0">
                <a:sym typeface="Wingdings" pitchFamily="2" charset="2"/>
              </a:rPr>
              <a:t>) Need to discuss next steps for CEOS support of global stock take</a:t>
            </a:r>
          </a:p>
          <a:p>
            <a:r>
              <a:rPr lang="en-US" sz="2000" dirty="0">
                <a:sym typeface="Wingdings" pitchFamily="2" charset="2"/>
              </a:rPr>
              <a:t>Update to GHG Roadmap in discussion to support New Space </a:t>
            </a:r>
            <a:r>
              <a:rPr lang="en-US" sz="2000" dirty="0" err="1">
                <a:sym typeface="Wingdings" pitchFamily="2" charset="2"/>
              </a:rPr>
              <a:t>cal-val</a:t>
            </a:r>
            <a:r>
              <a:rPr lang="en-US" sz="2000" dirty="0">
                <a:sym typeface="Wingdings" pitchFamily="2" charset="2"/>
              </a:rPr>
              <a:t> / evaluation</a:t>
            </a:r>
          </a:p>
          <a:p>
            <a:pPr marL="50800" indent="0">
              <a:buNone/>
            </a:pP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15135-0CE7-0E61-C968-5A0CBAA1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Topic Discussions at Next GHG-TT meeting</a:t>
            </a:r>
          </a:p>
        </p:txBody>
      </p:sp>
    </p:spTree>
    <p:extLst>
      <p:ext uri="{BB962C8B-B14F-4D97-AF65-F5344CB8AC3E}">
        <p14:creationId xmlns:p14="http://schemas.microsoft.com/office/powerpoint/2010/main" val="303712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Actions </a:t>
            </a:r>
            <a:endParaRPr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2D495C-C3AF-E83F-33A2-D2FAE22FBACF}"/>
              </a:ext>
            </a:extLst>
          </p:cNvPr>
          <p:cNvSpPr txBox="1"/>
          <p:nvPr/>
        </p:nvSpPr>
        <p:spPr>
          <a:xfrm>
            <a:off x="0" y="955039"/>
            <a:ext cx="12192000" cy="558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altLang="ja-JP" sz="1800" dirty="0"/>
              <a:t>WGCV-53-ACT-01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0000FF"/>
                </a:solidFill>
              </a:rPr>
              <a:t>In support of the </a:t>
            </a:r>
            <a:r>
              <a:rPr lang="en-US" altLang="ja-JP" sz="1800" dirty="0" err="1">
                <a:solidFill>
                  <a:srgbClr val="0000FF"/>
                </a:solidFill>
              </a:rPr>
              <a:t>SITSat</a:t>
            </a:r>
            <a:r>
              <a:rPr lang="en-US" altLang="ja-JP" sz="1800" dirty="0">
                <a:solidFill>
                  <a:srgbClr val="0000FF"/>
                </a:solidFill>
              </a:rPr>
              <a:t> Task Team’s communication strategy, WGCV members are asked to help gather examples/case studies regarding ‘real world’ impacts of the reduction in uncertainties that are facilitated by </a:t>
            </a:r>
            <a:r>
              <a:rPr lang="en-US" altLang="ja-JP" sz="1800" dirty="0" err="1">
                <a:solidFill>
                  <a:srgbClr val="0000FF"/>
                </a:solidFill>
              </a:rPr>
              <a:t>SITSats</a:t>
            </a:r>
            <a:r>
              <a:rPr lang="en-US" altLang="ja-JP" sz="1800" dirty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0000FF"/>
                </a:solidFill>
              </a:rPr>
              <a:t>We seek to show the unique value of these types of missions and highlight differences between usual calibration practices and those provided by </a:t>
            </a:r>
            <a:r>
              <a:rPr lang="en-US" altLang="ja-JP" sz="1800" dirty="0" err="1">
                <a:solidFill>
                  <a:srgbClr val="0000FF"/>
                </a:solidFill>
              </a:rPr>
              <a:t>SITSats</a:t>
            </a:r>
            <a:r>
              <a:rPr lang="en-US" altLang="ja-JP" sz="1800" dirty="0">
                <a:solidFill>
                  <a:srgbClr val="0000FF"/>
                </a:solidFill>
              </a:rPr>
              <a:t>. Examples should be accompanied by clear, transparent metrics (financial, improved decision-making, etc.). </a:t>
            </a:r>
          </a:p>
          <a:p>
            <a:pPr>
              <a:lnSpc>
                <a:spcPct val="150000"/>
              </a:lnSpc>
            </a:pPr>
            <a:r>
              <a:rPr lang="en-US" altLang="ja-JP" sz="1800" dirty="0"/>
              <a:t>Notes: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The paper from Bruce </a:t>
            </a:r>
            <a:r>
              <a:rPr lang="en-US" altLang="ja-JP" sz="1600" dirty="0" err="1"/>
              <a:t>Wielicki</a:t>
            </a:r>
            <a:r>
              <a:rPr lang="en-US" altLang="ja-JP" sz="1600" dirty="0"/>
              <a:t> of NASA was cited as a good example.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LPV Chair noted ongoing assessments related to soil moisture, cost-value estimates that might be applicable.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FF"/>
                </a:solidFill>
              </a:rPr>
              <a:t>ACSG Chair noted two potential examples: (</a:t>
            </a:r>
            <a:r>
              <a:rPr lang="en-US" altLang="ja-JP" sz="1600" dirty="0" err="1">
                <a:solidFill>
                  <a:srgbClr val="0000FF"/>
                </a:solidFill>
              </a:rPr>
              <a:t>i</a:t>
            </a:r>
            <a:r>
              <a:rPr lang="en-US" altLang="ja-JP" sz="1600" dirty="0">
                <a:solidFill>
                  <a:srgbClr val="0000FF"/>
                </a:solidFill>
              </a:rPr>
              <a:t>) improving the accuracy of XCO2 and XCH4, e.g., to be able to resolve natural CO2 fluxes varying by about 0.2 ppm/100 km and ocean fluxes varying by less than 0.1 ppm/100 km while the current XCO2 accuracy remains 0.8 ppm (John Worden), </a:t>
            </a:r>
            <a:r>
              <a:rPr lang="en-US" altLang="ja-JP" sz="1600" dirty="0"/>
              <a:t>and (ii) reach the aerosols/PM2.5 accuracy needed to monitor environmental policies (Shobha </a:t>
            </a:r>
            <a:r>
              <a:rPr lang="en-US" altLang="ja-JP" sz="1600" dirty="0" err="1"/>
              <a:t>Kondragunta</a:t>
            </a:r>
            <a:r>
              <a:rPr lang="en-US" altLang="ja-JP" sz="1600" dirty="0"/>
              <a:t>). Ref.: discussions in AC-VC-19/ACSG Joint  Meeting 2023.</a:t>
            </a:r>
          </a:p>
        </p:txBody>
      </p:sp>
    </p:spTree>
    <p:extLst>
      <p:ext uri="{BB962C8B-B14F-4D97-AF65-F5344CB8AC3E}">
        <p14:creationId xmlns:p14="http://schemas.microsoft.com/office/powerpoint/2010/main" val="86051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Actions </a:t>
            </a:r>
            <a:endParaRPr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2D495C-C3AF-E83F-33A2-D2FAE22FBACF}"/>
              </a:ext>
            </a:extLst>
          </p:cNvPr>
          <p:cNvSpPr txBox="1"/>
          <p:nvPr/>
        </p:nvSpPr>
        <p:spPr>
          <a:xfrm>
            <a:off x="652289" y="1771002"/>
            <a:ext cx="10733184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B. WGCV-53-ACT-14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Paolo, Nigel and Kuze-san, to work with Jean-Christopher Lambert on the issues with the Fiducial Reference Measurements (FRM) Assessment Framework specifically for the atmospheric domain.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Notes: May need some clarifications in the accompanying documentation regarding the situation / approach for  Level 2 atmospheric data.</a:t>
            </a:r>
          </a:p>
        </p:txBody>
      </p:sp>
    </p:spTree>
    <p:extLst>
      <p:ext uri="{BB962C8B-B14F-4D97-AF65-F5344CB8AC3E}">
        <p14:creationId xmlns:p14="http://schemas.microsoft.com/office/powerpoint/2010/main" val="227907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6">
            <a:extLst>
              <a:ext uri="{FF2B5EF4-FFF2-40B4-BE49-F238E27FC236}">
                <a16:creationId xmlns:a16="http://schemas.microsoft.com/office/drawing/2014/main" id="{7812208E-F244-FA41-B7E1-978FAFC78F42}"/>
              </a:ext>
            </a:extLst>
          </p:cNvPr>
          <p:cNvSpPr txBox="1">
            <a:spLocks/>
          </p:cNvSpPr>
          <p:nvPr/>
        </p:nvSpPr>
        <p:spPr>
          <a:xfrm>
            <a:off x="859318" y="66101"/>
            <a:ext cx="8857560" cy="377948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RRV Vicarious calibration</a:t>
            </a:r>
          </a:p>
          <a:p>
            <a:pPr algn="ctr"/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TROPOMI-OCO-GOSAT calibration meeting (Jan. 19)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02EB29-3961-42FE-F9B6-16B351FD2D3F}"/>
              </a:ext>
            </a:extLst>
          </p:cNvPr>
          <p:cNvSpPr txBox="1"/>
          <p:nvPr/>
        </p:nvSpPr>
        <p:spPr>
          <a:xfrm>
            <a:off x="621653" y="1369714"/>
            <a:ext cx="11254530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ja-JP" sz="1800" dirty="0">
                <a:solidFill>
                  <a:schemeClr val="tx1"/>
                </a:solidFill>
              </a:rPr>
              <a:t>Long term L1B using  prelaunch vs forward calculation with a common RT model with RRV campaign data using 5 different footprints of GOSAT, GOSAT-2,OCO-2, OCO-3 and TROPOMI with viewing geometry and IFOV correction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ja-JP" sz="1800" dirty="0">
                <a:solidFill>
                  <a:schemeClr val="tx1"/>
                </a:solidFill>
              </a:rPr>
              <a:t>Uncertainties Estimation toward seamless multi-sensor and long-term data set 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            Investigate the difference of 5% in OCO-2 between JPL and GOSAT team analysis  </a:t>
            </a:r>
          </a:p>
          <a:p>
            <a:pPr>
              <a:lnSpc>
                <a:spcPct val="150000"/>
              </a:lnSpc>
            </a:pPr>
            <a:r>
              <a:rPr lang="ja-JP" altLang="en-US" sz="1800" dirty="0">
                <a:solidFill>
                  <a:schemeClr val="tx1"/>
                </a:solidFill>
              </a:rPr>
              <a:t>　　　　　</a:t>
            </a:r>
            <a:r>
              <a:rPr lang="en-US" altLang="ja-JP" sz="1800" dirty="0">
                <a:solidFill>
                  <a:schemeClr val="tx1"/>
                </a:solidFill>
              </a:rPr>
              <a:t>BRDF correction error 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            Long term stability (RRV2023 shows large change in forward viewing geometry)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            Geometry correction error (forward and backward reflection)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            Large off-nadir angle correction (especially for OCO-3, TROPOMI) 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            Polarization (sensitivity 2—5% estimated from RRV2023, should be updated in RRV2024 campaign)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3. Recommendation of geometry and data selection for vicarious calibration </a:t>
            </a:r>
          </a:p>
        </p:txBody>
      </p:sp>
    </p:spTree>
    <p:extLst>
      <p:ext uri="{BB962C8B-B14F-4D97-AF65-F5344CB8AC3E}">
        <p14:creationId xmlns:p14="http://schemas.microsoft.com/office/powerpoint/2010/main" val="151191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6">
            <a:extLst>
              <a:ext uri="{FF2B5EF4-FFF2-40B4-BE49-F238E27FC236}">
                <a16:creationId xmlns:a16="http://schemas.microsoft.com/office/drawing/2014/main" id="{8C205D10-CBB4-4D07-C4ED-6A36DEB65195}"/>
              </a:ext>
            </a:extLst>
          </p:cNvPr>
          <p:cNvSpPr txBox="1">
            <a:spLocks/>
          </p:cNvSpPr>
          <p:nvPr/>
        </p:nvSpPr>
        <p:spPr>
          <a:xfrm>
            <a:off x="2298288" y="253513"/>
            <a:ext cx="6863410" cy="338674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Solar and  Lunar Calibration products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A84D77-EF2B-4F78-492C-91FBA8D8DD9F}"/>
              </a:ext>
            </a:extLst>
          </p:cNvPr>
          <p:cNvSpPr txBox="1"/>
          <p:nvPr/>
        </p:nvSpPr>
        <p:spPr>
          <a:xfrm>
            <a:off x="463226" y="1186212"/>
            <a:ext cx="11265547" cy="5110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Request by the TSIS team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TSIS team is interested in long term and high spectral resolution data from solar calibration by GHG spectrometers</a:t>
            </a:r>
          </a:p>
          <a:p>
            <a:pPr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Lunar Calibration WS at EUMETSAT in Dec. 2023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GOSAT-2 lunar calibration presentation 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Deviation of the absolute radiometric calibration from the lunar model it too large. 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Request for Hight spectral resolution data and TIR data by GOSAT and GOSAT-2 (no TIR data were acquired yet to avoid operation risk) </a:t>
            </a:r>
          </a:p>
          <a:p>
            <a:pPr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3. Long term and analysis ready GOSAT solar calibration data          </a:t>
            </a:r>
            <a:r>
              <a:rPr lang="ja-JP" altLang="en-US" sz="2000" dirty="0">
                <a:solidFill>
                  <a:schemeClr val="tx1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9426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E9BFFF-FFBD-7A06-9074-CCAD7F55021F}"/>
              </a:ext>
            </a:extLst>
          </p:cNvPr>
          <p:cNvSpPr txBox="1"/>
          <p:nvPr/>
        </p:nvSpPr>
        <p:spPr>
          <a:xfrm>
            <a:off x="254828" y="1231454"/>
            <a:ext cx="11731523" cy="492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</a:rPr>
              <a:t>16</a:t>
            </a:r>
            <a:r>
              <a:rPr lang="en-US" altLang="ja-JP" sz="2000" baseline="30000" dirty="0">
                <a:solidFill>
                  <a:schemeClr val="tx1"/>
                </a:solidFill>
              </a:rPr>
              <a:t>th</a:t>
            </a:r>
            <a:r>
              <a:rPr lang="en-US" altLang="ja-JP" sz="2000" dirty="0">
                <a:solidFill>
                  <a:schemeClr val="tx1"/>
                </a:solidFill>
              </a:rPr>
              <a:t> Joint Vicarious Calibration Campaign June 12-17, 2024 </a:t>
            </a:r>
          </a:p>
          <a:p>
            <a:pPr>
              <a:lnSpc>
                <a:spcPct val="20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  June 14 (TROPOMI nadir (8.1 deg) , OCO-2, GOSAT) </a:t>
            </a:r>
          </a:p>
          <a:p>
            <a:pPr>
              <a:lnSpc>
                <a:spcPct val="20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  June 16 (TROPOMI off nadir (46.3 deg), OCO-2, GOSAT, GOSAT-2) </a:t>
            </a:r>
          </a:p>
          <a:p>
            <a:pPr>
              <a:lnSpc>
                <a:spcPct val="20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2. OCO-3 becomes ready from the storage and after initial check</a:t>
            </a:r>
          </a:p>
          <a:p>
            <a:pPr>
              <a:lnSpc>
                <a:spcPct val="20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3. Estimate uncertainties </a:t>
            </a:r>
          </a:p>
          <a:p>
            <a:pPr>
              <a:lnSpc>
                <a:spcPct val="20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     Update polarization sensitivity of the playa surface</a:t>
            </a:r>
          </a:p>
          <a:p>
            <a:pPr>
              <a:lnSpc>
                <a:spcPct val="20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4. Add TEMPO near O</a:t>
            </a:r>
            <a:r>
              <a:rPr lang="en-US" altLang="ja-JP" sz="2000" baseline="-25000" dirty="0">
                <a:solidFill>
                  <a:schemeClr val="tx1"/>
                </a:solidFill>
              </a:rPr>
              <a:t>2</a:t>
            </a:r>
            <a:r>
              <a:rPr lang="en-US" altLang="ja-JP" sz="2000" dirty="0">
                <a:solidFill>
                  <a:schemeClr val="tx1"/>
                </a:solidFill>
              </a:rPr>
              <a:t>-A (POC: Xiong Liu, Harvard Smithsonian)</a:t>
            </a:r>
          </a:p>
          <a:p>
            <a:pPr>
              <a:lnSpc>
                <a:spcPct val="20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       Spectral range: 290–740 nm (UV, VIS); spectral sampling: 0.2 nm; spectral resolution: 0.6 nm           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CFD5A3-9C3F-FE07-DF6D-8BBC90956014}"/>
              </a:ext>
            </a:extLst>
          </p:cNvPr>
          <p:cNvSpPr txBox="1"/>
          <p:nvPr/>
        </p:nvSpPr>
        <p:spPr>
          <a:xfrm>
            <a:off x="1794532" y="0"/>
            <a:ext cx="77320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A. Plan for 2024 joint </a:t>
            </a:r>
          </a:p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Vicarious Calibration Campaig</a:t>
            </a:r>
            <a:r>
              <a:rPr lang="en-US" altLang="ja-JP" sz="3200" dirty="0">
                <a:solidFill>
                  <a:schemeClr val="bg1"/>
                </a:solidFill>
              </a:rPr>
              <a:t>n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23E512-8ED8-3E1E-18EE-3F944552A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33"/>
          <a:stretch/>
        </p:blipFill>
        <p:spPr>
          <a:xfrm>
            <a:off x="10094149" y="1402765"/>
            <a:ext cx="1716653" cy="31070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EBA9D3-ECEE-3239-287D-A0BA369F85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5378" y="1986384"/>
            <a:ext cx="641230" cy="635150"/>
          </a:xfrm>
          <a:prstGeom prst="rect">
            <a:avLst/>
          </a:prstGeom>
        </p:spPr>
      </p:pic>
      <p:pic>
        <p:nvPicPr>
          <p:cNvPr id="7" name="Picture 8" descr="gosat（中）">
            <a:extLst>
              <a:ext uri="{FF2B5EF4-FFF2-40B4-BE49-F238E27FC236}">
                <a16:creationId xmlns:a16="http://schemas.microsoft.com/office/drawing/2014/main" id="{ECA6E980-2A86-E8D3-EE53-E60ECC96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9273" y="3298051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7263B32-2620-CB48-7E10-506742948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708" y="3929049"/>
            <a:ext cx="773573" cy="486186"/>
          </a:xfrm>
          <a:prstGeom prst="rect">
            <a:avLst/>
          </a:prstGeom>
        </p:spPr>
      </p:pic>
      <p:pic>
        <p:nvPicPr>
          <p:cNvPr id="9" name="Picture 4" descr="Missions | Orbiting Carbon Observatory 3">
            <a:extLst>
              <a:ext uri="{FF2B5EF4-FFF2-40B4-BE49-F238E27FC236}">
                <a16:creationId xmlns:a16="http://schemas.microsoft.com/office/drawing/2014/main" id="{6F468BFA-F26E-45D5-28D4-A57F456B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56" y="2660154"/>
            <a:ext cx="641230" cy="5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RON - TROPOMI SWIR monitoring">
            <a:extLst>
              <a:ext uri="{FF2B5EF4-FFF2-40B4-BE49-F238E27FC236}">
                <a16:creationId xmlns:a16="http://schemas.microsoft.com/office/drawing/2014/main" id="{D5047D5D-2537-514D-4BF2-0B37E32D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80" y="1377279"/>
            <a:ext cx="641230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D8988BC-14E1-3DB8-5410-427AE90E6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5378" y="4598992"/>
            <a:ext cx="626436" cy="5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4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4E6C2-6E92-7C74-DAC7-7A50CED7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44D65B-2D21-F066-12DD-DDE1E48DE808}"/>
              </a:ext>
            </a:extLst>
          </p:cNvPr>
          <p:cNvSpPr txBox="1"/>
          <p:nvPr/>
        </p:nvSpPr>
        <p:spPr>
          <a:xfrm>
            <a:off x="1981819" y="15544"/>
            <a:ext cx="7732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B. GHG match-up database (nadir)</a:t>
            </a:r>
          </a:p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SNO match up data set 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タイトル 6">
            <a:extLst>
              <a:ext uri="{FF2B5EF4-FFF2-40B4-BE49-F238E27FC236}">
                <a16:creationId xmlns:a16="http://schemas.microsoft.com/office/drawing/2014/main" id="{E9F42379-61A3-3555-88A8-57339C865CE1}"/>
              </a:ext>
            </a:extLst>
          </p:cNvPr>
          <p:cNvSpPr txBox="1">
            <a:spLocks/>
          </p:cNvSpPr>
          <p:nvPr/>
        </p:nvSpPr>
        <p:spPr>
          <a:xfrm>
            <a:off x="-159445" y="1092762"/>
            <a:ext cx="4128292" cy="189564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 match ups dataset collaborating with SSEC, U of Wisconsin </a:t>
            </a:r>
          </a:p>
          <a:p>
            <a:pPr algn="ctr"/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GOSAT-2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 </a:t>
            </a:r>
          </a:p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(to be replaced by NOAA-20, 21 CrIS)</a:t>
            </a:r>
            <a:endParaRPr lang="en-US" altLang="ja-JP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algn="ctr"/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(5 year) 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GOSAT-2 IASI SNO</a:t>
            </a:r>
          </a:p>
          <a:p>
            <a:pPr algn="ctr"/>
            <a:endParaRPr lang="en-US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804FAC-9FA0-DF26-3A5C-C2B82E0720A9}"/>
              </a:ext>
            </a:extLst>
          </p:cNvPr>
          <p:cNvSpPr txBox="1"/>
          <p:nvPr/>
        </p:nvSpPr>
        <p:spPr>
          <a:xfrm>
            <a:off x="1081096" y="5992144"/>
            <a:ext cx="9804287" cy="376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600" dirty="0">
                <a:solidFill>
                  <a:srgbClr val="0070C0"/>
                </a:solidFill>
              </a:rPr>
              <a:t>GOSAT2 - IASI (2019</a:t>
            </a:r>
            <a:r>
              <a:rPr kumimoji="1" lang="ja-JP" altLang="en-US" sz="1600" dirty="0">
                <a:solidFill>
                  <a:srgbClr val="0070C0"/>
                </a:solidFill>
              </a:rPr>
              <a:t>～</a:t>
            </a:r>
            <a:r>
              <a:rPr kumimoji="1" lang="en-US" altLang="ja-JP" sz="1600" dirty="0">
                <a:solidFill>
                  <a:srgbClr val="0070C0"/>
                </a:solidFill>
              </a:rPr>
              <a:t>2023) distance &lt;100km,  |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lat</a:t>
            </a:r>
            <a:r>
              <a:rPr kumimoji="1" lang="en-US" altLang="ja-JP" sz="1600" dirty="0">
                <a:solidFill>
                  <a:srgbClr val="0070C0"/>
                </a:solidFill>
              </a:rPr>
              <a:t>|</a:t>
            </a:r>
            <a:r>
              <a:rPr kumimoji="1" lang="ja-JP" altLang="en-US" sz="1600" dirty="0">
                <a:solidFill>
                  <a:srgbClr val="0070C0"/>
                </a:solidFill>
              </a:rPr>
              <a:t> </a:t>
            </a:r>
            <a:r>
              <a:rPr kumimoji="1" lang="en-US" altLang="ja-JP" sz="1600" dirty="0">
                <a:solidFill>
                  <a:srgbClr val="0070C0"/>
                </a:solidFill>
              </a:rPr>
              <a:t>&lt; 2deg,</a:t>
            </a:r>
            <a:r>
              <a:rPr kumimoji="1" lang="ja-JP" altLang="en-US" sz="1600" dirty="0">
                <a:solidFill>
                  <a:srgbClr val="0070C0"/>
                </a:solidFill>
              </a:rPr>
              <a:t> </a:t>
            </a:r>
            <a:r>
              <a:rPr kumimoji="1" lang="en-US" altLang="ja-JP" sz="1600" dirty="0">
                <a:solidFill>
                  <a:srgbClr val="0070C0"/>
                </a:solidFill>
              </a:rPr>
              <a:t>|SAT zenith| &lt; 2deg,</a:t>
            </a:r>
            <a:r>
              <a:rPr kumimoji="1" lang="ja-JP" altLang="en-US" sz="1600" dirty="0">
                <a:solidFill>
                  <a:srgbClr val="0070C0"/>
                </a:solidFill>
              </a:rPr>
              <a:t> </a:t>
            </a:r>
            <a:r>
              <a:rPr kumimoji="1" lang="en-US" altLang="ja-JP" sz="1600" dirty="0">
                <a:solidFill>
                  <a:srgbClr val="0070C0"/>
                </a:solidFill>
              </a:rPr>
              <a:t>|GOSAT-2 AT| &lt; 2deg 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8E9891-6DC4-35CB-60E6-51B1E8644631}"/>
              </a:ext>
            </a:extLst>
          </p:cNvPr>
          <p:cNvSpPr txBox="1"/>
          <p:nvPr/>
        </p:nvSpPr>
        <p:spPr>
          <a:xfrm>
            <a:off x="274205" y="4652803"/>
            <a:ext cx="2802370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</a:rPr>
              <a:t>CO</a:t>
            </a:r>
            <a:r>
              <a:rPr kumimoji="1" lang="en-US" altLang="ja-JP" sz="1600" baseline="-25000" dirty="0">
                <a:solidFill>
                  <a:schemeClr val="tx1"/>
                </a:solidFill>
              </a:rPr>
              <a:t>2</a:t>
            </a:r>
            <a:r>
              <a:rPr kumimoji="1" lang="en-US" altLang="ja-JP" sz="1600" dirty="0">
                <a:solidFill>
                  <a:schemeClr val="tx1"/>
                </a:solidFill>
              </a:rPr>
              <a:t>: 681.99-691.66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ja-JP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</a:rPr>
              <a:t>Window: 900.31-903.78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ja-JP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</a:rPr>
              <a:t>O</a:t>
            </a:r>
            <a:r>
              <a:rPr kumimoji="1" lang="en-US" altLang="ja-JP" sz="1600" baseline="-25000" dirty="0">
                <a:solidFill>
                  <a:schemeClr val="tx1"/>
                </a:solidFill>
              </a:rPr>
              <a:t>3</a:t>
            </a:r>
            <a:r>
              <a:rPr kumimoji="1" lang="en-US" altLang="ja-JP" sz="1600" dirty="0">
                <a:solidFill>
                  <a:schemeClr val="tx1"/>
                </a:solidFill>
              </a:rPr>
              <a:t> : 1030.08-1039.69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ja-JP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/>
                </a:solidFill>
              </a:rPr>
              <a:t>CH</a:t>
            </a:r>
            <a:r>
              <a:rPr kumimoji="1" lang="en-US" altLang="ja-JP" sz="1600" baseline="-25000" dirty="0">
                <a:solidFill>
                  <a:schemeClr val="tx1"/>
                </a:solidFill>
              </a:rPr>
              <a:t>4</a:t>
            </a:r>
            <a:r>
              <a:rPr kumimoji="1" lang="en-US" altLang="ja-JP" sz="1600" dirty="0">
                <a:solidFill>
                  <a:schemeClr val="tx1"/>
                </a:solidFill>
              </a:rPr>
              <a:t>: 1304-1306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ja-JP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1" name="図 10" descr="グラフ&#10;&#10;自動的に生成された説明">
            <a:extLst>
              <a:ext uri="{FF2B5EF4-FFF2-40B4-BE49-F238E27FC236}">
                <a16:creationId xmlns:a16="http://schemas.microsoft.com/office/drawing/2014/main" id="{323ACE4C-EF38-F751-3FE2-7EE93CE9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49" y="1282326"/>
            <a:ext cx="7916417" cy="43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088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3484</Words>
  <Application>Microsoft Office PowerPoint</Application>
  <PresentationFormat>ワイド画面</PresentationFormat>
  <Paragraphs>296</Paragraphs>
  <Slides>31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Helvetica Neue</vt:lpstr>
      <vt:lpstr>Noto Sans Symbols</vt:lpstr>
      <vt:lpstr>游ゴシック</vt:lpstr>
      <vt:lpstr>Arial</vt:lpstr>
      <vt:lpstr>Calibri</vt:lpstr>
      <vt:lpstr>Courier New</vt:lpstr>
      <vt:lpstr>Montserrat</vt:lpstr>
      <vt:lpstr>Wingdings</vt:lpstr>
      <vt:lpstr>ceos</vt:lpstr>
      <vt:lpstr>WGCV-53 summary For GHG task team meeting </vt:lpstr>
      <vt:lpstr>Topics</vt:lpstr>
      <vt:lpstr>WGCV-53</vt:lpstr>
      <vt:lpstr>Actions </vt:lpstr>
      <vt:lpstr>Actions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GHG Cal/Val Networks, Resources and IMEO WG</vt:lpstr>
      <vt:lpstr>CV-2/5/6: Networks Sustainability and Tailoring</vt:lpstr>
      <vt:lpstr>CV-2/5/6: Networks Sustainability and Tailoring</vt:lpstr>
      <vt:lpstr>CV-2/5/6: Networks Sustainability and Tailoring</vt:lpstr>
      <vt:lpstr>CV-2/5/6: Networks Sustainability and Tailoring</vt:lpstr>
      <vt:lpstr>CV-2/5/6: Networks Sustainability and Tailoring</vt:lpstr>
      <vt:lpstr>Cal/Val Resources Status and Catalogue</vt:lpstr>
      <vt:lpstr>Cal/Val Resources Status and Catalogue</vt:lpstr>
      <vt:lpstr>UNEP/IMEO Cal/Val Testing WG</vt:lpstr>
      <vt:lpstr>UNEP/IMEO Cal/Val Testing WG</vt:lpstr>
      <vt:lpstr>UNEP/IMEO Cal/Val Testing WG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Topic Discussions at Next GHG-TT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WGCV-53 Presentation Template and Guidance</dc:title>
  <dc:creator>Akihiko KUZE</dc:creator>
  <cp:lastModifiedBy>Akihiko Kuze</cp:lastModifiedBy>
  <cp:revision>29</cp:revision>
  <dcterms:modified xsi:type="dcterms:W3CDTF">2024-03-11T06:40:09Z</dcterms:modified>
</cp:coreProperties>
</file>