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3" r:id="rId2"/>
  </p:sldMasterIdLst>
  <p:notesMasterIdLst>
    <p:notesMasterId r:id="rId18"/>
  </p:notesMasterIdLst>
  <p:handoutMasterIdLst>
    <p:handoutMasterId r:id="rId19"/>
  </p:handoutMasterIdLst>
  <p:sldIdLst>
    <p:sldId id="282" r:id="rId3"/>
    <p:sldId id="295" r:id="rId4"/>
    <p:sldId id="296" r:id="rId5"/>
    <p:sldId id="297" r:id="rId6"/>
    <p:sldId id="298" r:id="rId7"/>
    <p:sldId id="299" r:id="rId8"/>
    <p:sldId id="300" r:id="rId9"/>
    <p:sldId id="301" r:id="rId10"/>
    <p:sldId id="302" r:id="rId11"/>
    <p:sldId id="304" r:id="rId12"/>
    <p:sldId id="303" r:id="rId13"/>
    <p:sldId id="290" r:id="rId14"/>
    <p:sldId id="288" r:id="rId15"/>
    <p:sldId id="293" r:id="rId16"/>
    <p:sldId id="289" r:id="rId17"/>
  </p:sldIdLst>
  <p:sldSz cx="9144000" cy="5143500" type="screen16x9"/>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44"/>
    <p:restoredTop sz="96619" autoAdjust="0"/>
  </p:normalViewPr>
  <p:slideViewPr>
    <p:cSldViewPr snapToGrid="0" snapToObjects="1">
      <p:cViewPr>
        <p:scale>
          <a:sx n="129" d="100"/>
          <a:sy n="129" d="100"/>
        </p:scale>
        <p:origin x="616" y="8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3/11/24</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3/11/24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GGGW Sept 2023</a:t>
            </a:r>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BCC7024D-1BD2-6748-9409-7CF40FAB19C8}" type="datetime1">
              <a:rPr lang="en-US" smtClean="0"/>
              <a:t>3/11/24</a:t>
            </a:fld>
            <a:endParaRPr lang="en-US" dirty="0"/>
          </a:p>
        </p:txBody>
      </p:sp>
      <p:sp>
        <p:nvSpPr>
          <p:cNvPr id="5" name="Footer Placeholder 4"/>
          <p:cNvSpPr>
            <a:spLocks noGrp="1"/>
          </p:cNvSpPr>
          <p:nvPr>
            <p:ph type="ftr" sz="quarter" idx="22"/>
          </p:nvPr>
        </p:nvSpPr>
        <p:spPr/>
        <p:txBody>
          <a:bodyPr/>
          <a:lstStyle/>
          <a:p>
            <a:r>
              <a:rPr lang="en-US"/>
              <a:t>GGGW Sept 2023</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5122A97A-D930-284B-B0D5-73311B469D30}" type="datetime1">
              <a:rPr lang="en-US" smtClean="0"/>
              <a:t>3/11/24</a:t>
            </a:fld>
            <a:endParaRPr lang="en-US" dirty="0"/>
          </a:p>
        </p:txBody>
      </p:sp>
      <p:sp>
        <p:nvSpPr>
          <p:cNvPr id="5" name="Footer Placeholder 4"/>
          <p:cNvSpPr>
            <a:spLocks noGrp="1"/>
          </p:cNvSpPr>
          <p:nvPr>
            <p:ph type="ftr" sz="quarter" idx="26"/>
          </p:nvPr>
        </p:nvSpPr>
        <p:spPr/>
        <p:txBody>
          <a:bodyPr/>
          <a:lstStyle/>
          <a:p>
            <a:r>
              <a:rPr lang="en-US"/>
              <a:t>GGGW Sept 2023</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30CE2068-9537-2849-B2E7-FB1DE16C7925}" type="datetime1">
              <a:rPr lang="en-US" smtClean="0"/>
              <a:t>3/11/24</a:t>
            </a:fld>
            <a:endParaRPr lang="en-US" dirty="0"/>
          </a:p>
        </p:txBody>
      </p:sp>
      <p:sp>
        <p:nvSpPr>
          <p:cNvPr id="5" name="Footer Placeholder 4"/>
          <p:cNvSpPr>
            <a:spLocks noGrp="1"/>
          </p:cNvSpPr>
          <p:nvPr>
            <p:ph type="ftr" sz="quarter" idx="26"/>
          </p:nvPr>
        </p:nvSpPr>
        <p:spPr/>
        <p:txBody>
          <a:bodyPr/>
          <a:lstStyle/>
          <a:p>
            <a:r>
              <a:rPr lang="en-US"/>
              <a:t>GGGW Sept 2023</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Blac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4C9A1DED-FF00-1342-9F77-E89F802CB458}" type="datetime1">
              <a:rPr lang="en-US" smtClean="0"/>
              <a:t>3/11/24</a:t>
            </a:fld>
            <a:endParaRPr lang="en-US" dirty="0"/>
          </a:p>
        </p:txBody>
      </p:sp>
      <p:sp>
        <p:nvSpPr>
          <p:cNvPr id="5" name="Footer Placeholder 4"/>
          <p:cNvSpPr>
            <a:spLocks noGrp="1"/>
          </p:cNvSpPr>
          <p:nvPr>
            <p:ph type="ftr" sz="quarter" idx="19"/>
          </p:nvPr>
        </p:nvSpPr>
        <p:spPr/>
        <p:txBody>
          <a:bodyPr/>
          <a:lstStyle/>
          <a:p>
            <a:r>
              <a:rPr lang="en-US"/>
              <a:t>GGGW Sept 2023</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407045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Light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7" name="Date Placeholder 6"/>
          <p:cNvSpPr>
            <a:spLocks noGrp="1"/>
          </p:cNvSpPr>
          <p:nvPr>
            <p:ph type="dt" sz="half" idx="18"/>
          </p:nvPr>
        </p:nvSpPr>
        <p:spPr/>
        <p:txBody>
          <a:bodyPr/>
          <a:lstStyle/>
          <a:p>
            <a:fld id="{C6BE8068-091E-934E-81D3-667510FE5335}" type="datetime1">
              <a:rPr lang="en-US" smtClean="0"/>
              <a:t>3/11/24</a:t>
            </a:fld>
            <a:endParaRPr lang="en-US" dirty="0"/>
          </a:p>
        </p:txBody>
      </p:sp>
      <p:sp>
        <p:nvSpPr>
          <p:cNvPr id="11" name="Footer Placeholder 10"/>
          <p:cNvSpPr>
            <a:spLocks noGrp="1"/>
          </p:cNvSpPr>
          <p:nvPr>
            <p:ph type="ftr" sz="quarter" idx="19"/>
          </p:nvPr>
        </p:nvSpPr>
        <p:spPr/>
        <p:txBody>
          <a:bodyPr/>
          <a:lstStyle/>
          <a:p>
            <a:r>
              <a:rPr lang="en-US"/>
              <a:t>GGGW Sept 2023</a:t>
            </a:r>
            <a:endParaRPr lang="en-US" dirty="0"/>
          </a:p>
        </p:txBody>
      </p:sp>
      <p:sp>
        <p:nvSpPr>
          <p:cNvPr id="13" name="Slide Number Placeholder 12"/>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1383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5" name="Date Placeholder 4"/>
          <p:cNvSpPr>
            <a:spLocks noGrp="1"/>
          </p:cNvSpPr>
          <p:nvPr>
            <p:ph type="dt" sz="half" idx="10"/>
          </p:nvPr>
        </p:nvSpPr>
        <p:spPr/>
        <p:txBody>
          <a:bodyPr/>
          <a:lstStyle/>
          <a:p>
            <a:fld id="{514E5E6A-7957-AF4D-8202-F04C272986A3}" type="datetime1">
              <a:rPr lang="en-US" smtClean="0"/>
              <a:t>3/11/24</a:t>
            </a:fld>
            <a:endParaRPr lang="en-US" dirty="0"/>
          </a:p>
        </p:txBody>
      </p:sp>
      <p:sp>
        <p:nvSpPr>
          <p:cNvPr id="7" name="Footer Placeholder 6"/>
          <p:cNvSpPr>
            <a:spLocks noGrp="1"/>
          </p:cNvSpPr>
          <p:nvPr>
            <p:ph type="ftr" sz="quarter" idx="11"/>
          </p:nvPr>
        </p:nvSpPr>
        <p:spPr/>
        <p:txBody>
          <a:bodyPr/>
          <a:lstStyle/>
          <a:p>
            <a:r>
              <a:rPr lang="en-US"/>
              <a:t>GGGW Sept 2023</a:t>
            </a:r>
            <a:endParaRPr lang="en-US" dirty="0"/>
          </a:p>
        </p:txBody>
      </p:sp>
      <p:sp>
        <p:nvSpPr>
          <p:cNvPr id="8" name="Slide Number Placeholder 7"/>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33719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A102703C-12A2-EF4B-9227-B7CA2487438E}" type="datetime1">
              <a:rPr lang="en-US" smtClean="0"/>
              <a:t>3/11/24</a:t>
            </a:fld>
            <a:endParaRPr lang="en-US" dirty="0"/>
          </a:p>
        </p:txBody>
      </p:sp>
      <p:sp>
        <p:nvSpPr>
          <p:cNvPr id="5" name="Footer Placeholder 4"/>
          <p:cNvSpPr>
            <a:spLocks noGrp="1"/>
          </p:cNvSpPr>
          <p:nvPr>
            <p:ph type="ftr" sz="quarter" idx="15"/>
          </p:nvPr>
        </p:nvSpPr>
        <p:spPr/>
        <p:txBody>
          <a:bodyPr/>
          <a:lstStyle/>
          <a:p>
            <a:r>
              <a:rPr lang="en-US"/>
              <a:t>GGGW Sept 2023</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71211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Gray">
    <p:bg>
      <p:bgPr>
        <a:solidFill>
          <a:schemeClr val="bg1">
            <a:lumMod val="6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931334B6-B432-744E-9AB1-EA7BFF0E60D9}" type="datetime1">
              <a:rPr lang="en-US" smtClean="0"/>
              <a:t>3/11/24</a:t>
            </a:fld>
            <a:endParaRPr lang="en-US" dirty="0"/>
          </a:p>
        </p:txBody>
      </p:sp>
      <p:sp>
        <p:nvSpPr>
          <p:cNvPr id="5" name="Footer Placeholder 4"/>
          <p:cNvSpPr>
            <a:spLocks noGrp="1"/>
          </p:cNvSpPr>
          <p:nvPr>
            <p:ph type="ftr" sz="quarter" idx="15"/>
          </p:nvPr>
        </p:nvSpPr>
        <p:spPr/>
        <p:txBody>
          <a:bodyPr/>
          <a:lstStyle/>
          <a:p>
            <a:r>
              <a:rPr lang="en-US"/>
              <a:t>GGGW Sept 2023</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3369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6B6FE-9869-3E43-BEEC-929FF6657EC9}" type="datetime1">
              <a:rPr lang="en-US" smtClean="0"/>
              <a:t>3/11/24</a:t>
            </a:fld>
            <a:endParaRPr lang="en-US" dirty="0"/>
          </a:p>
        </p:txBody>
      </p:sp>
      <p:sp>
        <p:nvSpPr>
          <p:cNvPr id="3" name="Footer Placeholder 2"/>
          <p:cNvSpPr>
            <a:spLocks noGrp="1"/>
          </p:cNvSpPr>
          <p:nvPr>
            <p:ph type="ftr" sz="quarter" idx="11"/>
          </p:nvPr>
        </p:nvSpPr>
        <p:spPr/>
        <p:txBody>
          <a:bodyPr/>
          <a:lstStyle/>
          <a:p>
            <a:r>
              <a:rPr lang="en-US"/>
              <a:t>GGGW Sept 2023</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158724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4" name="Straight Connector 3"/>
          <p:cNvCxnSpPr/>
          <p:nvPr userDrawn="1"/>
        </p:nvCxnSpPr>
        <p:spPr>
          <a:xfrm>
            <a:off x="2538518" y="2571750"/>
            <a:ext cx="4057288"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1381408"/>
            <a:ext cx="4057288" cy="1127024"/>
          </a:xfrm>
          <a:prstGeom prst="rect">
            <a:avLst/>
          </a:prstGeom>
        </p:spPr>
      </p:pic>
      <p:sp>
        <p:nvSpPr>
          <p:cNvPr id="2" name="Date Placeholder 1"/>
          <p:cNvSpPr>
            <a:spLocks noGrp="1"/>
          </p:cNvSpPr>
          <p:nvPr>
            <p:ph type="dt" sz="half" idx="10"/>
          </p:nvPr>
        </p:nvSpPr>
        <p:spPr/>
        <p:txBody>
          <a:bodyPr/>
          <a:lstStyle/>
          <a:p>
            <a:fld id="{5B5A29E1-C06A-9645-9F11-3D34B7EE5995}" type="datetime1">
              <a:rPr lang="en-US" smtClean="0"/>
              <a:t>3/11/24</a:t>
            </a:fld>
            <a:endParaRPr lang="en-US" dirty="0"/>
          </a:p>
        </p:txBody>
      </p:sp>
      <p:sp>
        <p:nvSpPr>
          <p:cNvPr id="3" name="Footer Placeholder 2"/>
          <p:cNvSpPr>
            <a:spLocks noGrp="1"/>
          </p:cNvSpPr>
          <p:nvPr>
            <p:ph type="ftr" sz="quarter" idx="11"/>
          </p:nvPr>
        </p:nvSpPr>
        <p:spPr/>
        <p:txBody>
          <a:bodyPr/>
          <a:lstStyle/>
          <a:p>
            <a:r>
              <a:rPr lang="en-US"/>
              <a:t>GGGW Sept 2023</a:t>
            </a:r>
            <a:endParaRPr lang="en-US" dirty="0"/>
          </a:p>
        </p:txBody>
      </p:sp>
      <p:sp>
        <p:nvSpPr>
          <p:cNvPr id="7" name="Slide Number Placeholder 6"/>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52205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GGGW Sept 2023</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3356" y="2008238"/>
            <a:ext cx="4057288" cy="1127024"/>
          </a:xfrm>
          <a:prstGeom prst="rect">
            <a:avLst/>
          </a:prstGeom>
        </p:spPr>
      </p:pic>
      <p:sp>
        <p:nvSpPr>
          <p:cNvPr id="2" name="Date Placeholder 1"/>
          <p:cNvSpPr>
            <a:spLocks noGrp="1"/>
          </p:cNvSpPr>
          <p:nvPr>
            <p:ph type="dt" sz="half" idx="10"/>
          </p:nvPr>
        </p:nvSpPr>
        <p:spPr/>
        <p:txBody>
          <a:bodyPr/>
          <a:lstStyle/>
          <a:p>
            <a:fld id="{B53E6244-683E-3E4C-8D29-94B8ECD1FBC6}" type="datetime1">
              <a:rPr lang="en-US" smtClean="0"/>
              <a:t>3/11/24</a:t>
            </a:fld>
            <a:endParaRPr lang="en-US" dirty="0"/>
          </a:p>
        </p:txBody>
      </p:sp>
      <p:sp>
        <p:nvSpPr>
          <p:cNvPr id="3" name="Footer Placeholder 2"/>
          <p:cNvSpPr>
            <a:spLocks noGrp="1"/>
          </p:cNvSpPr>
          <p:nvPr>
            <p:ph type="ftr" sz="quarter" idx="11"/>
          </p:nvPr>
        </p:nvSpPr>
        <p:spPr/>
        <p:txBody>
          <a:bodyPr/>
          <a:lstStyle/>
          <a:p>
            <a:r>
              <a:rPr lang="en-US"/>
              <a:t>GGGW Sept 2023</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41796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39" y="1184382"/>
            <a:ext cx="2913350" cy="809264"/>
          </a:xfrm>
          <a:prstGeom prst="rect">
            <a:avLst/>
          </a:prstGeom>
        </p:spPr>
      </p:pic>
      <p:sp>
        <p:nvSpPr>
          <p:cNvPr id="3" name="Footer Placeholder 2"/>
          <p:cNvSpPr>
            <a:spLocks noGrp="1"/>
          </p:cNvSpPr>
          <p:nvPr>
            <p:ph type="ftr" sz="quarter" idx="20"/>
          </p:nvPr>
        </p:nvSpPr>
        <p:spPr>
          <a:xfrm>
            <a:off x="915351" y="4802823"/>
            <a:ext cx="7493625" cy="274637"/>
          </a:xfrm>
        </p:spPr>
        <p:txBody>
          <a:bodyPr/>
          <a:lstStyle>
            <a:lvl1pPr algn="l">
              <a:defRPr/>
            </a:lvl1pPr>
          </a:lstStyle>
          <a:p>
            <a:r>
              <a:rPr lang="en-US"/>
              <a:t>GGGW Sept 2023</a:t>
            </a:r>
            <a:endParaRPr lang="en-US" dirty="0"/>
          </a:p>
        </p:txBody>
      </p:sp>
    </p:spTree>
    <p:extLst>
      <p:ext uri="{BB962C8B-B14F-4D97-AF65-F5344CB8AC3E}">
        <p14:creationId xmlns:p14="http://schemas.microsoft.com/office/powerpoint/2010/main" val="680955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indent="0" algn="ctr">
              <a:buNone/>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534" y="3921596"/>
            <a:ext cx="2913350" cy="809264"/>
          </a:xfrm>
          <a:prstGeom prst="rect">
            <a:avLst/>
          </a:prstGeom>
        </p:spPr>
      </p:pic>
      <p:sp>
        <p:nvSpPr>
          <p:cNvPr id="3" name="Footer Placeholder 2"/>
          <p:cNvSpPr>
            <a:spLocks noGrp="1"/>
          </p:cNvSpPr>
          <p:nvPr>
            <p:ph type="ftr" sz="quarter" idx="17"/>
          </p:nvPr>
        </p:nvSpPr>
        <p:spPr>
          <a:xfrm>
            <a:off x="5687784" y="4802823"/>
            <a:ext cx="3347357" cy="274637"/>
          </a:xfrm>
        </p:spPr>
        <p:txBody>
          <a:bodyPr/>
          <a:lstStyle/>
          <a:p>
            <a:r>
              <a:rPr lang="en-US"/>
              <a:t>GGGW Sept 2023</a:t>
            </a:r>
            <a:endParaRPr lang="en-US" dirty="0"/>
          </a:p>
        </p:txBody>
      </p:sp>
    </p:spTree>
    <p:extLst>
      <p:ext uri="{BB962C8B-B14F-4D97-AF65-F5344CB8AC3E}">
        <p14:creationId xmlns:p14="http://schemas.microsoft.com/office/powerpoint/2010/main" val="3642703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7139042"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9"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6" y="3488175"/>
            <a:ext cx="7139043"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6" y="4219781"/>
            <a:ext cx="2913350" cy="809264"/>
          </a:xfrm>
          <a:prstGeom prst="rect">
            <a:avLst/>
          </a:prstGeom>
        </p:spPr>
      </p:pic>
      <p:sp>
        <p:nvSpPr>
          <p:cNvPr id="3" name="Footer Placeholder 2"/>
          <p:cNvSpPr>
            <a:spLocks noGrp="1"/>
          </p:cNvSpPr>
          <p:nvPr>
            <p:ph type="ftr" sz="quarter" idx="21"/>
          </p:nvPr>
        </p:nvSpPr>
        <p:spPr>
          <a:xfrm>
            <a:off x="369198" y="4802823"/>
            <a:ext cx="5605049" cy="274637"/>
          </a:xfrm>
        </p:spPr>
        <p:txBody>
          <a:bodyPr/>
          <a:lstStyle>
            <a:lvl1pPr algn="l">
              <a:defRPr/>
            </a:lvl1pPr>
          </a:lstStyle>
          <a:p>
            <a:r>
              <a:rPr lang="en-US"/>
              <a:t>GGGW Sept 2023</a:t>
            </a:r>
            <a:endParaRPr lang="en-US" dirty="0"/>
          </a:p>
        </p:txBody>
      </p:sp>
    </p:spTree>
    <p:extLst>
      <p:ext uri="{BB962C8B-B14F-4D97-AF65-F5344CB8AC3E}">
        <p14:creationId xmlns:p14="http://schemas.microsoft.com/office/powerpoint/2010/main" val="1120292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fld id="{C72918E2-DB1A-8042-98D5-32185B4725C7}" type="datetime1">
              <a:rPr lang="en-US" smtClean="0"/>
              <a:t>3/11/24</a:t>
            </a:fld>
            <a:endParaRPr lang="en-US" dirty="0"/>
          </a:p>
        </p:txBody>
      </p:sp>
      <p:sp>
        <p:nvSpPr>
          <p:cNvPr id="3" name="Footer Placeholder 2"/>
          <p:cNvSpPr>
            <a:spLocks noGrp="1"/>
          </p:cNvSpPr>
          <p:nvPr>
            <p:ph type="ftr" sz="quarter" idx="21"/>
          </p:nvPr>
        </p:nvSpPr>
        <p:spPr/>
        <p:txBody>
          <a:bodyPr/>
          <a:lstStyle/>
          <a:p>
            <a:r>
              <a:rPr lang="en-US"/>
              <a:t>GGGW Sept 2023</a:t>
            </a:r>
            <a:endParaRPr lang="en-US" dirty="0"/>
          </a:p>
        </p:txBody>
      </p:sp>
      <p:sp>
        <p:nvSpPr>
          <p:cNvPr id="8" name="Slide Number Placeholder 7"/>
          <p:cNvSpPr>
            <a:spLocks noGrp="1"/>
          </p:cNvSpPr>
          <p:nvPr>
            <p:ph type="sldNum" sz="quarter" idx="22"/>
          </p:nvPr>
        </p:nvSpPr>
        <p:spPr/>
        <p:txBody>
          <a:bodyPr/>
          <a:lstStyle/>
          <a:p>
            <a:fld id="{8C68ADBD-3616-4318-B5FF-7C1BB362CA5A}" type="slidenum">
              <a:rPr lang="en-US" smtClean="0"/>
              <a:pPr/>
              <a:t>‹#›</a:t>
            </a:fld>
            <a:endParaRPr lang="en-US" dirty="0"/>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9153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fld id="{ADCAF424-9431-2147-8BF0-4B72F6464CC2}" type="datetime1">
              <a:rPr lang="en-US" smtClean="0"/>
              <a:t>3/11/24</a:t>
            </a:fld>
            <a:endParaRPr lang="en-US" dirty="0"/>
          </a:p>
        </p:txBody>
      </p:sp>
      <p:sp>
        <p:nvSpPr>
          <p:cNvPr id="3" name="Footer Placeholder 2"/>
          <p:cNvSpPr>
            <a:spLocks noGrp="1"/>
          </p:cNvSpPr>
          <p:nvPr>
            <p:ph type="ftr" sz="quarter" idx="19"/>
          </p:nvPr>
        </p:nvSpPr>
        <p:spPr/>
        <p:txBody>
          <a:bodyPr/>
          <a:lstStyle/>
          <a:p>
            <a:r>
              <a:rPr lang="en-US" dirty="0"/>
              <a:t>CEOS</a:t>
            </a:r>
          </a:p>
        </p:txBody>
      </p:sp>
      <p:sp>
        <p:nvSpPr>
          <p:cNvPr id="8" name="Slide Number Placeholder 7"/>
          <p:cNvSpPr>
            <a:spLocks noGrp="1"/>
          </p:cNvSpPr>
          <p:nvPr>
            <p:ph type="sldNum" sz="quarter" idx="20"/>
          </p:nvPr>
        </p:nvSpPr>
        <p:spPr/>
        <p:txBody>
          <a:bodyPr/>
          <a:lstStyle/>
          <a:p>
            <a:fld id="{275C533D-D968-4A70-91E2-44C7FEDAA0E0}"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416787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fld id="{1AECFD75-2FF0-3B44-A4FF-6BCE1539A879}" type="datetime1">
              <a:rPr lang="en-US" smtClean="0"/>
              <a:t>3/11/24</a:t>
            </a:fld>
            <a:endParaRPr lang="en-US" dirty="0"/>
          </a:p>
        </p:txBody>
      </p:sp>
      <p:sp>
        <p:nvSpPr>
          <p:cNvPr id="3" name="Footer Placeholder 2"/>
          <p:cNvSpPr>
            <a:spLocks noGrp="1"/>
          </p:cNvSpPr>
          <p:nvPr>
            <p:ph type="ftr" sz="quarter" idx="21"/>
          </p:nvPr>
        </p:nvSpPr>
        <p:spPr/>
        <p:txBody>
          <a:bodyPr/>
          <a:lstStyle/>
          <a:p>
            <a:r>
              <a:rPr lang="en-US"/>
              <a:t>GGGW Sept 2023</a:t>
            </a:r>
            <a:endParaRPr lang="en-US" dirty="0"/>
          </a:p>
        </p:txBody>
      </p:sp>
      <p:sp>
        <p:nvSpPr>
          <p:cNvPr id="8" name="Slide Number Placeholder 7"/>
          <p:cNvSpPr>
            <a:spLocks noGrp="1"/>
          </p:cNvSpPr>
          <p:nvPr>
            <p:ph type="sldNum" sz="quarter" idx="22"/>
          </p:nvPr>
        </p:nvSpPr>
        <p:spPr/>
        <p:txBody>
          <a:bodyPr/>
          <a:lstStyle/>
          <a:p>
            <a:fld id="{F9DDD08E-B43C-483A-B1DD-9BEB0BDDDDA3}"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431658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8"/>
          </p:nvPr>
        </p:nvSpPr>
        <p:spPr/>
        <p:txBody>
          <a:bodyPr/>
          <a:lstStyle/>
          <a:p>
            <a:fld id="{C6B620C2-39C8-7743-A480-A5C949D9D2D4}" type="datetime1">
              <a:rPr lang="en-US" smtClean="0"/>
              <a:t>3/11/24</a:t>
            </a:fld>
            <a:endParaRPr lang="en-US" dirty="0"/>
          </a:p>
        </p:txBody>
      </p:sp>
      <p:sp>
        <p:nvSpPr>
          <p:cNvPr id="3" name="Footer Placeholder 2"/>
          <p:cNvSpPr>
            <a:spLocks noGrp="1"/>
          </p:cNvSpPr>
          <p:nvPr>
            <p:ph type="ftr" sz="quarter" idx="19"/>
          </p:nvPr>
        </p:nvSpPr>
        <p:spPr/>
        <p:txBody>
          <a:bodyPr/>
          <a:lstStyle/>
          <a:p>
            <a:r>
              <a:rPr lang="en-US"/>
              <a:t>GGGW Sept 2023</a:t>
            </a:r>
            <a:endParaRPr lang="en-US" dirty="0"/>
          </a:p>
        </p:txBody>
      </p:sp>
      <p:sp>
        <p:nvSpPr>
          <p:cNvPr id="8" name="Slide Number Placeholder 7"/>
          <p:cNvSpPr>
            <a:spLocks noGrp="1"/>
          </p:cNvSpPr>
          <p:nvPr>
            <p:ph type="sldNum" sz="quarter" idx="20"/>
          </p:nvPr>
        </p:nvSpPr>
        <p:spPr/>
        <p:txBody>
          <a:bodyPr/>
          <a:lstStyle/>
          <a:p>
            <a:fld id="{C20F9084-C4B8-47CC-A340-731237DBDB58}"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35957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fld id="{594038F6-09CF-EA41-8929-B98B0DA16C72}" type="datetime1">
              <a:rPr lang="en-US" smtClean="0"/>
              <a:t>3/11/24</a:t>
            </a:fld>
            <a:endParaRPr lang="en-US" dirty="0"/>
          </a:p>
        </p:txBody>
      </p:sp>
      <p:sp>
        <p:nvSpPr>
          <p:cNvPr id="3" name="Footer Placeholder 2"/>
          <p:cNvSpPr>
            <a:spLocks noGrp="1"/>
          </p:cNvSpPr>
          <p:nvPr>
            <p:ph type="ftr" sz="quarter" idx="21"/>
          </p:nvPr>
        </p:nvSpPr>
        <p:spPr/>
        <p:txBody>
          <a:bodyPr/>
          <a:lstStyle/>
          <a:p>
            <a:r>
              <a:rPr lang="en-US"/>
              <a:t>GGGW Sept 2023</a:t>
            </a:r>
            <a:endParaRPr lang="en-US" dirty="0"/>
          </a:p>
        </p:txBody>
      </p:sp>
      <p:sp>
        <p:nvSpPr>
          <p:cNvPr id="8" name="Slide Number Placeholder 7"/>
          <p:cNvSpPr>
            <a:spLocks noGrp="1"/>
          </p:cNvSpPr>
          <p:nvPr>
            <p:ph type="sldNum" sz="quarter" idx="22"/>
          </p:nvPr>
        </p:nvSpPr>
        <p:spPr/>
        <p:txBody>
          <a:bodyPr/>
          <a:lstStyle/>
          <a:p>
            <a:fld id="{D53CE28F-B0E6-4C63-A7B8-EB4157A07061}"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29958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1"/>
          </p:nvPr>
        </p:nvSpPr>
        <p:spPr/>
        <p:txBody>
          <a:bodyPr/>
          <a:lstStyle/>
          <a:p>
            <a:fld id="{7DC6B741-133A-6A4B-BBE7-CA3BD3AFDFF8}" type="datetime1">
              <a:rPr lang="en-US" smtClean="0"/>
              <a:t>3/11/24</a:t>
            </a:fld>
            <a:endParaRPr lang="en-US" dirty="0"/>
          </a:p>
        </p:txBody>
      </p:sp>
      <p:sp>
        <p:nvSpPr>
          <p:cNvPr id="3" name="Footer Placeholder 2"/>
          <p:cNvSpPr>
            <a:spLocks noGrp="1"/>
          </p:cNvSpPr>
          <p:nvPr>
            <p:ph type="ftr" sz="quarter" idx="22"/>
          </p:nvPr>
        </p:nvSpPr>
        <p:spPr/>
        <p:txBody>
          <a:bodyPr/>
          <a:lstStyle/>
          <a:p>
            <a:r>
              <a:rPr lang="en-US"/>
              <a:t>GGGW Sept 2023</a:t>
            </a:r>
            <a:endParaRPr lang="en-US" dirty="0"/>
          </a:p>
        </p:txBody>
      </p:sp>
      <p:sp>
        <p:nvSpPr>
          <p:cNvPr id="8" name="Slide Number Placeholder 7"/>
          <p:cNvSpPr>
            <a:spLocks noGrp="1"/>
          </p:cNvSpPr>
          <p:nvPr>
            <p:ph type="sldNum" sz="quarter" idx="23"/>
          </p:nvPr>
        </p:nvSpPr>
        <p:spPr/>
        <p:txBody>
          <a:bodyPr/>
          <a:lstStyle/>
          <a:p>
            <a:fld id="{6D81F743-FBF4-4AAB-BF1E-09D0097B96F2}" type="slidenum">
              <a:rPr lang="en-US" smtClean="0"/>
              <a:pPr/>
              <a:t>‹#›</a:t>
            </a:fld>
            <a:endParaRPr lang="en-US" dirty="0"/>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76019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GGGW Sept 2023</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p:cNvSpPr>
            <a:spLocks noGrp="1"/>
          </p:cNvSpPr>
          <p:nvPr>
            <p:ph type="dt" sz="half" idx="21"/>
          </p:nvPr>
        </p:nvSpPr>
        <p:spPr/>
        <p:txBody>
          <a:bodyPr/>
          <a:lstStyle/>
          <a:p>
            <a:fld id="{C92FFD91-AD5E-8240-8A05-803FDDCFA241}" type="datetime1">
              <a:rPr lang="en-US" smtClean="0"/>
              <a:t>3/11/24</a:t>
            </a:fld>
            <a:endParaRPr lang="en-US" dirty="0"/>
          </a:p>
        </p:txBody>
      </p:sp>
      <p:sp>
        <p:nvSpPr>
          <p:cNvPr id="3" name="Footer Placeholder 2"/>
          <p:cNvSpPr>
            <a:spLocks noGrp="1"/>
          </p:cNvSpPr>
          <p:nvPr>
            <p:ph type="ftr" sz="quarter" idx="22"/>
          </p:nvPr>
        </p:nvSpPr>
        <p:spPr/>
        <p:txBody>
          <a:bodyPr/>
          <a:lstStyle/>
          <a:p>
            <a:r>
              <a:rPr lang="en-US"/>
              <a:t>GGGW Sept 2023</a:t>
            </a:r>
            <a:endParaRPr lang="en-US" dirty="0"/>
          </a:p>
        </p:txBody>
      </p:sp>
      <p:sp>
        <p:nvSpPr>
          <p:cNvPr id="8" name="Slide Number Placeholder 7"/>
          <p:cNvSpPr>
            <a:spLocks noGrp="1"/>
          </p:cNvSpPr>
          <p:nvPr>
            <p:ph type="sldNum" sz="quarter" idx="23"/>
          </p:nvPr>
        </p:nvSpPr>
        <p:spPr/>
        <p:txBody>
          <a:bodyPr/>
          <a:lstStyle/>
          <a:p>
            <a:fld id="{16356448-7EEE-4D0D-AE32-557A2392817F}"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688214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5"/>
          </p:nvPr>
        </p:nvSpPr>
        <p:spPr/>
        <p:txBody>
          <a:bodyPr/>
          <a:lstStyle/>
          <a:p>
            <a:fld id="{2F8BBE4B-1D4B-264C-B2A7-A90A335BC8C7}" type="datetime1">
              <a:rPr lang="en-US" smtClean="0"/>
              <a:t>3/11/24</a:t>
            </a:fld>
            <a:endParaRPr lang="en-US" dirty="0"/>
          </a:p>
        </p:txBody>
      </p:sp>
      <p:sp>
        <p:nvSpPr>
          <p:cNvPr id="3" name="Footer Placeholder 2"/>
          <p:cNvSpPr>
            <a:spLocks noGrp="1"/>
          </p:cNvSpPr>
          <p:nvPr>
            <p:ph type="ftr" sz="quarter" idx="26"/>
          </p:nvPr>
        </p:nvSpPr>
        <p:spPr/>
        <p:txBody>
          <a:bodyPr/>
          <a:lstStyle/>
          <a:p>
            <a:r>
              <a:rPr lang="en-US"/>
              <a:t>GGGW Sept 2023</a:t>
            </a:r>
            <a:endParaRPr lang="en-US" dirty="0"/>
          </a:p>
        </p:txBody>
      </p:sp>
      <p:sp>
        <p:nvSpPr>
          <p:cNvPr id="8" name="Slide Number Placeholder 7"/>
          <p:cNvSpPr>
            <a:spLocks noGrp="1"/>
          </p:cNvSpPr>
          <p:nvPr>
            <p:ph type="sldNum" sz="quarter" idx="27"/>
          </p:nvPr>
        </p:nvSpPr>
        <p:spPr/>
        <p:txBody>
          <a:bodyPr/>
          <a:lstStyle/>
          <a:p>
            <a:fld id="{0A79206F-C929-453C-B7BF-19A540401EF1}" type="slidenum">
              <a:rPr lang="en-US" smtClean="0"/>
              <a:pPr/>
              <a:t>‹#›</a:t>
            </a:fld>
            <a:endParaRPr lang="en-US" dirty="0"/>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59312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 name="Date Placeholder 1"/>
          <p:cNvSpPr>
            <a:spLocks noGrp="1"/>
          </p:cNvSpPr>
          <p:nvPr>
            <p:ph type="dt" sz="half" idx="25"/>
          </p:nvPr>
        </p:nvSpPr>
        <p:spPr/>
        <p:txBody>
          <a:bodyPr/>
          <a:lstStyle/>
          <a:p>
            <a:fld id="{3672D1AF-E1B9-F847-B32B-FDDDBE2B890D}" type="datetime1">
              <a:rPr lang="en-US" smtClean="0"/>
              <a:t>3/11/24</a:t>
            </a:fld>
            <a:endParaRPr lang="en-US" dirty="0"/>
          </a:p>
        </p:txBody>
      </p:sp>
      <p:sp>
        <p:nvSpPr>
          <p:cNvPr id="3" name="Footer Placeholder 2"/>
          <p:cNvSpPr>
            <a:spLocks noGrp="1"/>
          </p:cNvSpPr>
          <p:nvPr>
            <p:ph type="ftr" sz="quarter" idx="26"/>
          </p:nvPr>
        </p:nvSpPr>
        <p:spPr/>
        <p:txBody>
          <a:bodyPr/>
          <a:lstStyle/>
          <a:p>
            <a:r>
              <a:rPr lang="en-US"/>
              <a:t>GGGW Sept 2023</a:t>
            </a:r>
            <a:endParaRPr lang="en-US" dirty="0"/>
          </a:p>
        </p:txBody>
      </p:sp>
      <p:sp>
        <p:nvSpPr>
          <p:cNvPr id="8" name="Slide Number Placeholder 7"/>
          <p:cNvSpPr>
            <a:spLocks noGrp="1"/>
          </p:cNvSpPr>
          <p:nvPr>
            <p:ph type="sldNum" sz="quarter" idx="27"/>
          </p:nvPr>
        </p:nvSpPr>
        <p:spPr/>
        <p:txBody>
          <a:bodyPr/>
          <a:lstStyle/>
          <a:p>
            <a:fld id="{7C3E947D-4126-44FB-8EC6-F80A3BAA18D4}"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262112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White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fld id="{EB05B44C-A7AB-704E-9F26-DB2D3750A738}" type="datetime1">
              <a:rPr lang="en-US" smtClean="0"/>
              <a:t>3/11/24</a:t>
            </a:fld>
            <a:endParaRPr lang="en-US" dirty="0"/>
          </a:p>
        </p:txBody>
      </p:sp>
      <p:sp>
        <p:nvSpPr>
          <p:cNvPr id="3" name="Footer Placeholder 2"/>
          <p:cNvSpPr>
            <a:spLocks noGrp="1"/>
          </p:cNvSpPr>
          <p:nvPr>
            <p:ph type="ftr" sz="quarter" idx="19"/>
          </p:nvPr>
        </p:nvSpPr>
        <p:spPr/>
        <p:txBody>
          <a:bodyPr/>
          <a:lstStyle/>
          <a:p>
            <a:r>
              <a:rPr lang="en-US"/>
              <a:t>GGGW Sept 2023</a:t>
            </a:r>
            <a:endParaRPr lang="en-US" dirty="0"/>
          </a:p>
        </p:txBody>
      </p:sp>
      <p:sp>
        <p:nvSpPr>
          <p:cNvPr id="8" name="Slide Number Placeholder 7"/>
          <p:cNvSpPr>
            <a:spLocks noGrp="1"/>
          </p:cNvSpPr>
          <p:nvPr>
            <p:ph type="sldNum" sz="quarter" idx="20"/>
          </p:nvPr>
        </p:nvSpPr>
        <p:spPr/>
        <p:txBody>
          <a:bodyPr/>
          <a:lstStyle/>
          <a:p>
            <a:fld id="{F45B3F8F-DC85-41EB-9D22-D06541A0ACDE}"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190340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Dar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 name="Date Placeholder 1"/>
          <p:cNvSpPr>
            <a:spLocks noGrp="1"/>
          </p:cNvSpPr>
          <p:nvPr>
            <p:ph type="dt" sz="half" idx="18"/>
          </p:nvPr>
        </p:nvSpPr>
        <p:spPr/>
        <p:txBody>
          <a:bodyPr/>
          <a:lstStyle/>
          <a:p>
            <a:fld id="{D9294659-FB12-AF4C-A101-4B241368B60B}" type="datetime1">
              <a:rPr lang="en-US" smtClean="0"/>
              <a:t>3/11/24</a:t>
            </a:fld>
            <a:endParaRPr lang="en-US" dirty="0"/>
          </a:p>
        </p:txBody>
      </p:sp>
      <p:sp>
        <p:nvSpPr>
          <p:cNvPr id="3" name="Footer Placeholder 2"/>
          <p:cNvSpPr>
            <a:spLocks noGrp="1"/>
          </p:cNvSpPr>
          <p:nvPr>
            <p:ph type="ftr" sz="quarter" idx="19"/>
          </p:nvPr>
        </p:nvSpPr>
        <p:spPr/>
        <p:txBody>
          <a:bodyPr/>
          <a:lstStyle/>
          <a:p>
            <a:r>
              <a:rPr lang="en-US"/>
              <a:t>GGGW Sept 2023</a:t>
            </a:r>
            <a:endParaRPr lang="en-US" dirty="0"/>
          </a:p>
        </p:txBody>
      </p:sp>
      <p:sp>
        <p:nvSpPr>
          <p:cNvPr id="8" name="Slide Number Placeholder 7"/>
          <p:cNvSpPr>
            <a:spLocks noGrp="1"/>
          </p:cNvSpPr>
          <p:nvPr>
            <p:ph type="sldNum" sz="quarter" idx="20"/>
          </p:nvPr>
        </p:nvSpPr>
        <p:spPr/>
        <p:txBody>
          <a:bodyPr/>
          <a:lstStyle/>
          <a:p>
            <a:fld id="{7F015878-4578-4C49-BC72-FE830FC5A6D7}"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20805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56F31-61D8-1C47-A0D8-ACAE195A9E90}" type="datetime1">
              <a:rPr lang="en-US" smtClean="0"/>
              <a:t>3/11/24</a:t>
            </a:fld>
            <a:endParaRPr lang="en-US" dirty="0"/>
          </a:p>
        </p:txBody>
      </p:sp>
      <p:sp>
        <p:nvSpPr>
          <p:cNvPr id="3" name="Footer Placeholder 2"/>
          <p:cNvSpPr>
            <a:spLocks noGrp="1"/>
          </p:cNvSpPr>
          <p:nvPr>
            <p:ph type="ftr" sz="quarter" idx="11"/>
          </p:nvPr>
        </p:nvSpPr>
        <p:spPr/>
        <p:txBody>
          <a:bodyPr/>
          <a:lstStyle/>
          <a:p>
            <a:r>
              <a:rPr lang="en-US"/>
              <a:t>GGGW Sept 2023</a:t>
            </a:r>
            <a:endParaRPr lang="en-US" dirty="0"/>
          </a:p>
        </p:txBody>
      </p:sp>
      <p:sp>
        <p:nvSpPr>
          <p:cNvPr id="4" name="Slide Number Placeholder 3"/>
          <p:cNvSpPr>
            <a:spLocks noGrp="1"/>
          </p:cNvSpPr>
          <p:nvPr>
            <p:ph type="sldNum" sz="quarter" idx="12"/>
          </p:nvPr>
        </p:nvSpPr>
        <p:spPr/>
        <p:txBody>
          <a:bodyPr/>
          <a:lstStyle/>
          <a:p>
            <a:fld id="{72306A69-C78D-46AD-9B4E-1E66EF195C51}" type="slidenum">
              <a:rPr lang="en-US" smtClean="0"/>
              <a:pPr/>
              <a:t>‹#›</a:t>
            </a:fld>
            <a:endParaRPr lang="en-US" dirty="0"/>
          </a:p>
        </p:txBody>
      </p:sp>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921278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7E2FE9F9-5167-C542-A950-452A6AF77539}" type="datetime1">
              <a:rPr lang="en-US" smtClean="0"/>
              <a:t>3/11/24</a:t>
            </a:fld>
            <a:endParaRPr lang="en-US" dirty="0"/>
          </a:p>
        </p:txBody>
      </p:sp>
      <p:sp>
        <p:nvSpPr>
          <p:cNvPr id="5" name="Footer Placeholder 4"/>
          <p:cNvSpPr>
            <a:spLocks noGrp="1"/>
          </p:cNvSpPr>
          <p:nvPr>
            <p:ph type="ftr" sz="quarter" idx="15"/>
          </p:nvPr>
        </p:nvSpPr>
        <p:spPr/>
        <p:txBody>
          <a:bodyPr/>
          <a:lstStyle/>
          <a:p>
            <a:r>
              <a:rPr lang="en-US"/>
              <a:t>GGGW Sept 2023</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802582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_Dark Gray">
    <p:bg>
      <p:bgPr>
        <a:solidFill>
          <a:schemeClr val="tx2">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fld id="{F87B3F7D-B913-7549-8F84-541207F314D2}" type="datetime1">
              <a:rPr lang="en-US" smtClean="0"/>
              <a:t>3/11/24</a:t>
            </a:fld>
            <a:endParaRPr lang="en-US" dirty="0"/>
          </a:p>
        </p:txBody>
      </p:sp>
      <p:sp>
        <p:nvSpPr>
          <p:cNvPr id="5" name="Footer Placeholder 4"/>
          <p:cNvSpPr>
            <a:spLocks noGrp="1"/>
          </p:cNvSpPr>
          <p:nvPr>
            <p:ph type="ftr" sz="quarter" idx="15"/>
          </p:nvPr>
        </p:nvSpPr>
        <p:spPr/>
        <p:txBody>
          <a:bodyPr/>
          <a:lstStyle/>
          <a:p>
            <a:r>
              <a:rPr lang="en-US"/>
              <a:t>GGGW Sept 2023</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556751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6BC3C-47E2-0E44-BEA4-27A38CF77D7A}" type="datetime1">
              <a:rPr lang="en-US" smtClean="0"/>
              <a:t>3/11/24</a:t>
            </a:fld>
            <a:endParaRPr lang="en-US" dirty="0"/>
          </a:p>
        </p:txBody>
      </p:sp>
      <p:sp>
        <p:nvSpPr>
          <p:cNvPr id="3" name="Footer Placeholder 2"/>
          <p:cNvSpPr>
            <a:spLocks noGrp="1"/>
          </p:cNvSpPr>
          <p:nvPr>
            <p:ph type="ftr" sz="quarter" idx="11"/>
          </p:nvPr>
        </p:nvSpPr>
        <p:spPr/>
        <p:txBody>
          <a:bodyPr/>
          <a:lstStyle/>
          <a:p>
            <a:r>
              <a:rPr lang="en-US"/>
              <a:t>GGGW Sept 2023</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741414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2538518" y="2571750"/>
            <a:ext cx="4057288"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1381408"/>
            <a:ext cx="4057288" cy="1127025"/>
          </a:xfrm>
          <a:prstGeom prst="rect">
            <a:avLst/>
          </a:prstGeom>
        </p:spPr>
      </p:pic>
      <p:sp>
        <p:nvSpPr>
          <p:cNvPr id="2" name="Date Placeholder 1"/>
          <p:cNvSpPr>
            <a:spLocks noGrp="1"/>
          </p:cNvSpPr>
          <p:nvPr>
            <p:ph type="dt" sz="half" idx="10"/>
          </p:nvPr>
        </p:nvSpPr>
        <p:spPr/>
        <p:txBody>
          <a:bodyPr/>
          <a:lstStyle/>
          <a:p>
            <a:fld id="{5910341E-7C81-0E4E-963F-DB0E424C4596}" type="datetime1">
              <a:rPr lang="en-US" smtClean="0"/>
              <a:t>3/11/24</a:t>
            </a:fld>
            <a:endParaRPr lang="en-US" dirty="0"/>
          </a:p>
        </p:txBody>
      </p:sp>
      <p:sp>
        <p:nvSpPr>
          <p:cNvPr id="5" name="Footer Placeholder 4"/>
          <p:cNvSpPr>
            <a:spLocks noGrp="1"/>
          </p:cNvSpPr>
          <p:nvPr>
            <p:ph type="ftr" sz="quarter" idx="11"/>
          </p:nvPr>
        </p:nvSpPr>
        <p:spPr/>
        <p:txBody>
          <a:bodyPr/>
          <a:lstStyle/>
          <a:p>
            <a:r>
              <a:rPr lang="en-US"/>
              <a:t>GGGW Sept 2023</a:t>
            </a:r>
            <a:endParaRPr lang="en-US" dirty="0"/>
          </a:p>
        </p:txBody>
      </p:sp>
      <p:sp>
        <p:nvSpPr>
          <p:cNvPr id="7" name="Slide Number Placeholder 6"/>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7967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7C4DF84E-F0C5-8343-A89A-6E091CA7B3F3}" type="datetime1">
              <a:rPr lang="en-US" smtClean="0"/>
              <a:t>3/11/24</a:t>
            </a:fld>
            <a:endParaRPr lang="en-US" dirty="0"/>
          </a:p>
        </p:txBody>
      </p:sp>
      <p:sp>
        <p:nvSpPr>
          <p:cNvPr id="5" name="Footer Placeholder 4"/>
          <p:cNvSpPr>
            <a:spLocks noGrp="1"/>
          </p:cNvSpPr>
          <p:nvPr>
            <p:ph type="ftr" sz="quarter" idx="21"/>
          </p:nvPr>
        </p:nvSpPr>
        <p:spPr/>
        <p:txBody>
          <a:bodyPr/>
          <a:lstStyle/>
          <a:p>
            <a:r>
              <a:rPr lang="en-US"/>
              <a:t>GGGW Sept 2023</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2008238"/>
            <a:ext cx="4057288" cy="1127025"/>
          </a:xfrm>
          <a:prstGeom prst="rect">
            <a:avLst/>
          </a:prstGeom>
        </p:spPr>
      </p:pic>
      <p:sp>
        <p:nvSpPr>
          <p:cNvPr id="2" name="Date Placeholder 1"/>
          <p:cNvSpPr>
            <a:spLocks noGrp="1"/>
          </p:cNvSpPr>
          <p:nvPr>
            <p:ph type="dt" sz="half" idx="10"/>
          </p:nvPr>
        </p:nvSpPr>
        <p:spPr/>
        <p:txBody>
          <a:bodyPr/>
          <a:lstStyle/>
          <a:p>
            <a:fld id="{D60A72F6-62ED-B349-856C-B8943C590CA1}" type="datetime1">
              <a:rPr lang="en-US" smtClean="0"/>
              <a:t>3/11/24</a:t>
            </a:fld>
            <a:endParaRPr lang="en-US" dirty="0"/>
          </a:p>
        </p:txBody>
      </p:sp>
      <p:sp>
        <p:nvSpPr>
          <p:cNvPr id="3" name="Footer Placeholder 2"/>
          <p:cNvSpPr>
            <a:spLocks noGrp="1"/>
          </p:cNvSpPr>
          <p:nvPr>
            <p:ph type="ftr" sz="quarter" idx="11"/>
          </p:nvPr>
        </p:nvSpPr>
        <p:spPr/>
        <p:txBody>
          <a:bodyPr/>
          <a:lstStyle/>
          <a:p>
            <a:r>
              <a:rPr lang="en-US"/>
              <a:t>GGGW Sept 2023</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39523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E705D886-E4C4-BF47-9EFB-84B281FA48DA}" type="datetime1">
              <a:rPr lang="en-US" smtClean="0"/>
              <a:t>3/11/24</a:t>
            </a:fld>
            <a:endParaRPr lang="en-US" dirty="0"/>
          </a:p>
        </p:txBody>
      </p:sp>
      <p:sp>
        <p:nvSpPr>
          <p:cNvPr id="3" name="Footer Placeholder 2"/>
          <p:cNvSpPr>
            <a:spLocks noGrp="1"/>
          </p:cNvSpPr>
          <p:nvPr>
            <p:ph type="ftr" sz="quarter" idx="19"/>
          </p:nvPr>
        </p:nvSpPr>
        <p:spPr/>
        <p:txBody>
          <a:bodyPr/>
          <a:lstStyle/>
          <a:p>
            <a:r>
              <a:rPr lang="en-US"/>
              <a:t>GGGW Sept 2023</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85FC3EA7-64E6-0E48-B283-57DF01487CDB}" type="datetime1">
              <a:rPr lang="en-US" smtClean="0"/>
              <a:t>3/11/24</a:t>
            </a:fld>
            <a:endParaRPr lang="en-US" dirty="0"/>
          </a:p>
        </p:txBody>
      </p:sp>
      <p:sp>
        <p:nvSpPr>
          <p:cNvPr id="5" name="Footer Placeholder 4"/>
          <p:cNvSpPr>
            <a:spLocks noGrp="1"/>
          </p:cNvSpPr>
          <p:nvPr>
            <p:ph type="ftr" sz="quarter" idx="21"/>
          </p:nvPr>
        </p:nvSpPr>
        <p:spPr/>
        <p:txBody>
          <a:bodyPr/>
          <a:lstStyle/>
          <a:p>
            <a:r>
              <a:rPr lang="en-US"/>
              <a:t>GGGW Sept 2023</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9F13A512-71EB-6141-8502-A0154A47A4CE}" type="datetime1">
              <a:rPr lang="en-US" smtClean="0"/>
              <a:t>3/11/24</a:t>
            </a:fld>
            <a:endParaRPr lang="en-US" dirty="0"/>
          </a:p>
        </p:txBody>
      </p:sp>
      <p:sp>
        <p:nvSpPr>
          <p:cNvPr id="5" name="Footer Placeholder 4"/>
          <p:cNvSpPr>
            <a:spLocks noGrp="1"/>
          </p:cNvSpPr>
          <p:nvPr>
            <p:ph type="ftr" sz="quarter" idx="19"/>
          </p:nvPr>
        </p:nvSpPr>
        <p:spPr/>
        <p:txBody>
          <a:bodyPr/>
          <a:lstStyle/>
          <a:p>
            <a:r>
              <a:rPr lang="en-US"/>
              <a:t>GGGW Sept 2023</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CF501156-7AD9-A840-AE51-6AA7C98ADC4B}" type="datetime1">
              <a:rPr lang="en-US" smtClean="0"/>
              <a:t>3/11/24</a:t>
            </a:fld>
            <a:endParaRPr lang="en-US" dirty="0"/>
          </a:p>
        </p:txBody>
      </p:sp>
      <p:sp>
        <p:nvSpPr>
          <p:cNvPr id="5" name="Footer Placeholder 4"/>
          <p:cNvSpPr>
            <a:spLocks noGrp="1"/>
          </p:cNvSpPr>
          <p:nvPr>
            <p:ph type="ftr" sz="quarter" idx="21"/>
          </p:nvPr>
        </p:nvSpPr>
        <p:spPr/>
        <p:txBody>
          <a:bodyPr/>
          <a:lstStyle/>
          <a:p>
            <a:r>
              <a:rPr lang="en-US"/>
              <a:t>GGGW Sept 2023</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A2E9CDD9-FBF8-0343-B0E9-C36D366DD63F}" type="datetime1">
              <a:rPr lang="en-US" smtClean="0"/>
              <a:t>3/11/24</a:t>
            </a:fld>
            <a:endParaRPr lang="en-US" dirty="0"/>
          </a:p>
        </p:txBody>
      </p:sp>
      <p:sp>
        <p:nvSpPr>
          <p:cNvPr id="5" name="Footer Placeholder 4"/>
          <p:cNvSpPr>
            <a:spLocks noGrp="1"/>
          </p:cNvSpPr>
          <p:nvPr>
            <p:ph type="ftr" sz="quarter" idx="22"/>
          </p:nvPr>
        </p:nvSpPr>
        <p:spPr/>
        <p:txBody>
          <a:bodyPr/>
          <a:lstStyle/>
          <a:p>
            <a:r>
              <a:rPr lang="en-US"/>
              <a:t>GGGW Sept 2023</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F59D19F8-01DF-1641-B15F-72C79A32366B}" type="datetime1">
              <a:rPr lang="en-US" smtClean="0"/>
              <a:t>3/11/24</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GGGW Sept 2023</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 id="2147483653" r:id="rId13"/>
    <p:sldLayoutId id="2147483654" r:id="rId14"/>
    <p:sldLayoutId id="2147483656" r:id="rId15"/>
    <p:sldLayoutId id="2147483657" r:id="rId16"/>
    <p:sldLayoutId id="2147483658" r:id="rId17"/>
    <p:sldLayoutId id="2147483659" r:id="rId18"/>
    <p:sldLayoutId id="2147483660" r:id="rId19"/>
    <p:sldLayoutId id="2147483693" r:id="rId20"/>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75000"/>
              </a:schemeClr>
            </a:gs>
            <a:gs pos="0">
              <a:schemeClr val="accent6">
                <a:lumMod val="89000"/>
              </a:schemeClr>
            </a:gs>
            <a:gs pos="28000">
              <a:schemeClr val="accent6">
                <a:lumMod val="50000"/>
              </a:schemeClr>
            </a:gs>
            <a:gs pos="97000">
              <a:schemeClr val="accent6">
                <a:lumMod val="50000"/>
              </a:schemeClr>
            </a:gs>
          </a:gsLst>
          <a:lin ang="2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4000" y="4802823"/>
            <a:ext cx="1422400"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F21675FD-17ED-AB45-9A6A-CB7560505723}" type="datetime1">
              <a:rPr lang="en-US" smtClean="0"/>
              <a:t>3/11/24</a:t>
            </a:fld>
            <a:endParaRPr lang="en-US" dirty="0"/>
          </a:p>
        </p:txBody>
      </p:sp>
      <p:sp>
        <p:nvSpPr>
          <p:cNvPr id="5" name="Footer Placeholder 4"/>
          <p:cNvSpPr>
            <a:spLocks noGrp="1"/>
          </p:cNvSpPr>
          <p:nvPr>
            <p:ph type="ftr" sz="quarter" idx="3"/>
          </p:nvPr>
        </p:nvSpPr>
        <p:spPr>
          <a:xfrm>
            <a:off x="1676400" y="4802823"/>
            <a:ext cx="5775960"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GGGW Sept 2023</a:t>
            </a:r>
            <a:endParaRPr lang="en-US" dirty="0"/>
          </a:p>
        </p:txBody>
      </p:sp>
      <p:sp>
        <p:nvSpPr>
          <p:cNvPr id="6" name="Slide Number Placeholder 5"/>
          <p:cNvSpPr>
            <a:spLocks noGrp="1"/>
          </p:cNvSpPr>
          <p:nvPr>
            <p:ph type="sldNum" sz="quarter" idx="4"/>
          </p:nvPr>
        </p:nvSpPr>
        <p:spPr>
          <a:xfrm>
            <a:off x="7452360" y="4802823"/>
            <a:ext cx="60137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8160724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4" r:id="rId20"/>
  </p:sldLayoutIdLst>
  <p:hf hdr="0"/>
  <p:txStyles>
    <p:titleStyle>
      <a:lvl1pPr algn="l" defTabSz="4572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bg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kern="1200">
          <a:solidFill>
            <a:schemeClr val="bg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bg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bg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7.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22541/essoar.169603599.91008398/v1"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606D9E9-446B-6B5C-BAF6-E64F556A4D6C}"/>
              </a:ext>
            </a:extLst>
          </p:cNvPr>
          <p:cNvSpPr>
            <a:spLocks noGrp="1"/>
          </p:cNvSpPr>
          <p:nvPr>
            <p:ph type="body" sz="quarter" idx="16"/>
          </p:nvPr>
        </p:nvSpPr>
        <p:spPr/>
        <p:txBody>
          <a:bodyPr/>
          <a:lstStyle/>
          <a:p>
            <a:r>
              <a:rPr lang="en-US" i="1" dirty="0">
                <a:effectLst/>
                <a:latin typeface="+mj-lt"/>
              </a:rPr>
              <a:t>Updates on Inverse Modeling Task</a:t>
            </a:r>
            <a:endParaRPr lang="en-US" dirty="0"/>
          </a:p>
          <a:p>
            <a:r>
              <a:rPr lang="en-US" dirty="0"/>
              <a:t> </a:t>
            </a:r>
          </a:p>
        </p:txBody>
      </p:sp>
      <p:sp>
        <p:nvSpPr>
          <p:cNvPr id="9" name="Text Placeholder 8">
            <a:extLst>
              <a:ext uri="{FF2B5EF4-FFF2-40B4-BE49-F238E27FC236}">
                <a16:creationId xmlns:a16="http://schemas.microsoft.com/office/drawing/2014/main" id="{ED36B6C3-8F46-F13E-4A8B-B0E1C7B574D8}"/>
              </a:ext>
            </a:extLst>
          </p:cNvPr>
          <p:cNvSpPr>
            <a:spLocks noGrp="1"/>
          </p:cNvSpPr>
          <p:nvPr>
            <p:ph type="body" sz="quarter" idx="17"/>
          </p:nvPr>
        </p:nvSpPr>
        <p:spPr>
          <a:xfrm>
            <a:off x="915351" y="3125878"/>
            <a:ext cx="7483465" cy="826362"/>
          </a:xfrm>
        </p:spPr>
        <p:txBody>
          <a:bodyPr/>
          <a:lstStyle/>
          <a:p>
            <a:r>
              <a:rPr lang="en-US" dirty="0"/>
              <a:t>Kevin W. Bowman and Frederic </a:t>
            </a:r>
            <a:r>
              <a:rPr lang="en-US" dirty="0" err="1"/>
              <a:t>Chevallier</a:t>
            </a:r>
            <a:endParaRPr lang="en-US" dirty="0"/>
          </a:p>
        </p:txBody>
      </p:sp>
      <p:sp>
        <p:nvSpPr>
          <p:cNvPr id="10" name="Text Placeholder 9">
            <a:extLst>
              <a:ext uri="{FF2B5EF4-FFF2-40B4-BE49-F238E27FC236}">
                <a16:creationId xmlns:a16="http://schemas.microsoft.com/office/drawing/2014/main" id="{DF8499CA-D403-83A2-9F69-452C326B2A81}"/>
              </a:ext>
            </a:extLst>
          </p:cNvPr>
          <p:cNvSpPr>
            <a:spLocks noGrp="1"/>
          </p:cNvSpPr>
          <p:nvPr>
            <p:ph type="body" sz="quarter" idx="18"/>
          </p:nvPr>
        </p:nvSpPr>
        <p:spPr/>
        <p:txBody>
          <a:bodyPr/>
          <a:lstStyle/>
          <a:p>
            <a:endParaRPr lang="en-US" dirty="0"/>
          </a:p>
        </p:txBody>
      </p:sp>
      <p:sp>
        <p:nvSpPr>
          <p:cNvPr id="6" name="Footer Placeholder 5">
            <a:extLst>
              <a:ext uri="{FF2B5EF4-FFF2-40B4-BE49-F238E27FC236}">
                <a16:creationId xmlns:a16="http://schemas.microsoft.com/office/drawing/2014/main" id="{441C9A29-8281-7F68-C0A8-3C2A8EA0DE72}"/>
              </a:ext>
            </a:extLst>
          </p:cNvPr>
          <p:cNvSpPr>
            <a:spLocks noGrp="1"/>
          </p:cNvSpPr>
          <p:nvPr>
            <p:ph type="ftr" sz="quarter" idx="20"/>
          </p:nvPr>
        </p:nvSpPr>
        <p:spPr/>
        <p:txBody>
          <a:bodyPr/>
          <a:lstStyle/>
          <a:p>
            <a:r>
              <a:rPr lang="en-US"/>
              <a:t>GGGW Sept 2023</a:t>
            </a:r>
            <a:endParaRPr lang="en-US" dirty="0"/>
          </a:p>
        </p:txBody>
      </p:sp>
    </p:spTree>
    <p:extLst>
      <p:ext uri="{BB962C8B-B14F-4D97-AF65-F5344CB8AC3E}">
        <p14:creationId xmlns:p14="http://schemas.microsoft.com/office/powerpoint/2010/main" val="230670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FB6FF7-B21F-0B7B-D80C-FC96476239F8}"/>
              </a:ext>
            </a:extLst>
          </p:cNvPr>
          <p:cNvSpPr>
            <a:spLocks noGrp="1"/>
          </p:cNvSpPr>
          <p:nvPr>
            <p:ph type="dt" sz="half" idx="10"/>
          </p:nvPr>
        </p:nvSpPr>
        <p:spPr/>
        <p:txBody>
          <a:bodyPr/>
          <a:lstStyle/>
          <a:p>
            <a:fld id="{5910341E-7C81-0E4E-963F-DB0E424C4596}" type="datetime1">
              <a:rPr lang="en-US" smtClean="0"/>
              <a:t>3/11/24</a:t>
            </a:fld>
            <a:endParaRPr lang="en-US" dirty="0"/>
          </a:p>
        </p:txBody>
      </p:sp>
      <p:sp>
        <p:nvSpPr>
          <p:cNvPr id="3" name="Footer Placeholder 2">
            <a:extLst>
              <a:ext uri="{FF2B5EF4-FFF2-40B4-BE49-F238E27FC236}">
                <a16:creationId xmlns:a16="http://schemas.microsoft.com/office/drawing/2014/main" id="{5512DA2B-6F8F-9782-D0F3-24110D38BF20}"/>
              </a:ext>
            </a:extLst>
          </p:cNvPr>
          <p:cNvSpPr>
            <a:spLocks noGrp="1"/>
          </p:cNvSpPr>
          <p:nvPr>
            <p:ph type="ftr" sz="quarter" idx="11"/>
          </p:nvPr>
        </p:nvSpPr>
        <p:spPr/>
        <p:txBody>
          <a:bodyPr/>
          <a:lstStyle/>
          <a:p>
            <a:r>
              <a:rPr lang="en-US"/>
              <a:t>GGGW Sept 2023</a:t>
            </a:r>
            <a:endParaRPr lang="en-US" dirty="0"/>
          </a:p>
        </p:txBody>
      </p:sp>
      <p:sp>
        <p:nvSpPr>
          <p:cNvPr id="4" name="Slide Number Placeholder 3">
            <a:extLst>
              <a:ext uri="{FF2B5EF4-FFF2-40B4-BE49-F238E27FC236}">
                <a16:creationId xmlns:a16="http://schemas.microsoft.com/office/drawing/2014/main" id="{1573C6C3-C91D-0B01-6F68-51F010D0DE30}"/>
              </a:ext>
            </a:extLst>
          </p:cNvPr>
          <p:cNvSpPr>
            <a:spLocks noGrp="1"/>
          </p:cNvSpPr>
          <p:nvPr>
            <p:ph type="sldNum" sz="quarter" idx="12"/>
          </p:nvPr>
        </p:nvSpPr>
        <p:spPr/>
        <p:txBody>
          <a:bodyPr/>
          <a:lstStyle/>
          <a:p>
            <a:fld id="{11C0F2E9-13F1-4B54-979A-5E00D7D5723C}" type="slidenum">
              <a:rPr lang="en-US" smtClean="0"/>
              <a:pPr/>
              <a:t>10</a:t>
            </a:fld>
            <a:endParaRPr lang="en-US" dirty="0"/>
          </a:p>
        </p:txBody>
      </p:sp>
    </p:spTree>
    <p:extLst>
      <p:ext uri="{BB962C8B-B14F-4D97-AF65-F5344CB8AC3E}">
        <p14:creationId xmlns:p14="http://schemas.microsoft.com/office/powerpoint/2010/main" val="370258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489567-3164-733B-DE84-E6DA1B5479B4}"/>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FC530B02-CB79-905E-C189-70AE72BEEE57}"/>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C1A8C403-7CD2-B3CB-76D4-C3121D76AD02}"/>
              </a:ext>
            </a:extLst>
          </p:cNvPr>
          <p:cNvSpPr>
            <a:spLocks noGrp="1"/>
          </p:cNvSpPr>
          <p:nvPr>
            <p:ph type="dt" sz="half" idx="18"/>
          </p:nvPr>
        </p:nvSpPr>
        <p:spPr/>
        <p:txBody>
          <a:bodyPr/>
          <a:lstStyle/>
          <a:p>
            <a:fld id="{ADCAF424-9431-2147-8BF0-4B72F6464CC2}" type="datetime1">
              <a:rPr lang="en-US" smtClean="0"/>
              <a:t>3/11/24</a:t>
            </a:fld>
            <a:endParaRPr lang="en-US" dirty="0"/>
          </a:p>
        </p:txBody>
      </p:sp>
      <p:sp>
        <p:nvSpPr>
          <p:cNvPr id="5" name="Footer Placeholder 4">
            <a:extLst>
              <a:ext uri="{FF2B5EF4-FFF2-40B4-BE49-F238E27FC236}">
                <a16:creationId xmlns:a16="http://schemas.microsoft.com/office/drawing/2014/main" id="{92521042-86B2-250C-6626-D425972C07EB}"/>
              </a:ext>
            </a:extLst>
          </p:cNvPr>
          <p:cNvSpPr>
            <a:spLocks noGrp="1"/>
          </p:cNvSpPr>
          <p:nvPr>
            <p:ph type="ftr" sz="quarter" idx="19"/>
          </p:nvPr>
        </p:nvSpPr>
        <p:spPr/>
        <p:txBody>
          <a:bodyPr/>
          <a:lstStyle/>
          <a:p>
            <a:r>
              <a:rPr lang="en-US"/>
              <a:t>CEOS</a:t>
            </a:r>
            <a:endParaRPr lang="en-US" dirty="0"/>
          </a:p>
        </p:txBody>
      </p:sp>
      <p:sp>
        <p:nvSpPr>
          <p:cNvPr id="6" name="Slide Number Placeholder 5">
            <a:extLst>
              <a:ext uri="{FF2B5EF4-FFF2-40B4-BE49-F238E27FC236}">
                <a16:creationId xmlns:a16="http://schemas.microsoft.com/office/drawing/2014/main" id="{3C8BA085-6F53-B188-4E55-98906863E561}"/>
              </a:ext>
            </a:extLst>
          </p:cNvPr>
          <p:cNvSpPr>
            <a:spLocks noGrp="1"/>
          </p:cNvSpPr>
          <p:nvPr>
            <p:ph type="sldNum" sz="quarter" idx="20"/>
          </p:nvPr>
        </p:nvSpPr>
        <p:spPr/>
        <p:txBody>
          <a:bodyPr/>
          <a:lstStyle/>
          <a:p>
            <a:fld id="{275C533D-D968-4A70-91E2-44C7FEDAA0E0}" type="slidenum">
              <a:rPr lang="en-US" smtClean="0"/>
              <a:pPr/>
              <a:t>11</a:t>
            </a:fld>
            <a:endParaRPr lang="en-US" dirty="0"/>
          </a:p>
        </p:txBody>
      </p:sp>
    </p:spTree>
    <p:extLst>
      <p:ext uri="{BB962C8B-B14F-4D97-AF65-F5344CB8AC3E}">
        <p14:creationId xmlns:p14="http://schemas.microsoft.com/office/powerpoint/2010/main" val="413774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FC26E-F0D3-D62A-9F23-5305CB9071F6}"/>
              </a:ext>
            </a:extLst>
          </p:cNvPr>
          <p:cNvSpPr>
            <a:spLocks noGrp="1"/>
          </p:cNvSpPr>
          <p:nvPr>
            <p:ph type="body" sz="quarter" idx="17"/>
          </p:nvPr>
        </p:nvSpPr>
        <p:spPr/>
        <p:txBody>
          <a:bodyPr/>
          <a:lstStyle/>
          <a:p>
            <a:endParaRPr lang="en-US"/>
          </a:p>
        </p:txBody>
      </p:sp>
      <p:sp>
        <p:nvSpPr>
          <p:cNvPr id="4" name="Title 3">
            <a:extLst>
              <a:ext uri="{FF2B5EF4-FFF2-40B4-BE49-F238E27FC236}">
                <a16:creationId xmlns:a16="http://schemas.microsoft.com/office/drawing/2014/main" id="{722CE001-480E-97A1-29C6-60D15BC71619}"/>
              </a:ext>
            </a:extLst>
          </p:cNvPr>
          <p:cNvSpPr>
            <a:spLocks noGrp="1"/>
          </p:cNvSpPr>
          <p:nvPr>
            <p:ph type="title"/>
          </p:nvPr>
        </p:nvSpPr>
        <p:spPr>
          <a:xfrm>
            <a:off x="254000" y="205348"/>
            <a:ext cx="8514080" cy="434101"/>
          </a:xfrm>
        </p:spPr>
        <p:txBody>
          <a:bodyPr/>
          <a:lstStyle/>
          <a:p>
            <a:r>
              <a:rPr lang="en-US" dirty="0"/>
              <a:t>Information content</a:t>
            </a:r>
          </a:p>
        </p:txBody>
      </p:sp>
      <p:sp>
        <p:nvSpPr>
          <p:cNvPr id="5" name="Date Placeholder 4">
            <a:extLst>
              <a:ext uri="{FF2B5EF4-FFF2-40B4-BE49-F238E27FC236}">
                <a16:creationId xmlns:a16="http://schemas.microsoft.com/office/drawing/2014/main" id="{0FF400E9-439E-BA00-3F75-6D9BE16D54C4}"/>
              </a:ext>
            </a:extLst>
          </p:cNvPr>
          <p:cNvSpPr>
            <a:spLocks noGrp="1"/>
          </p:cNvSpPr>
          <p:nvPr>
            <p:ph type="dt" sz="half" idx="18"/>
          </p:nvPr>
        </p:nvSpPr>
        <p:spPr/>
        <p:txBody>
          <a:bodyPr/>
          <a:lstStyle/>
          <a:p>
            <a:fld id="{C6B620C2-39C8-7743-A480-A5C949D9D2D4}" type="datetime1">
              <a:rPr lang="en-US" smtClean="0"/>
              <a:t>3/11/24</a:t>
            </a:fld>
            <a:endParaRPr lang="en-US" dirty="0"/>
          </a:p>
        </p:txBody>
      </p:sp>
      <p:sp>
        <p:nvSpPr>
          <p:cNvPr id="6" name="Footer Placeholder 5">
            <a:extLst>
              <a:ext uri="{FF2B5EF4-FFF2-40B4-BE49-F238E27FC236}">
                <a16:creationId xmlns:a16="http://schemas.microsoft.com/office/drawing/2014/main" id="{CC982F19-F340-E40C-D505-D1E818370B01}"/>
              </a:ext>
            </a:extLst>
          </p:cNvPr>
          <p:cNvSpPr>
            <a:spLocks noGrp="1"/>
          </p:cNvSpPr>
          <p:nvPr>
            <p:ph type="ftr" sz="quarter" idx="19"/>
          </p:nvPr>
        </p:nvSpPr>
        <p:spPr/>
        <p:txBody>
          <a:bodyPr/>
          <a:lstStyle/>
          <a:p>
            <a:r>
              <a:rPr lang="en-US"/>
              <a:t>GGGW Sept 2023</a:t>
            </a:r>
            <a:endParaRPr lang="en-US" dirty="0"/>
          </a:p>
        </p:txBody>
      </p:sp>
      <p:sp>
        <p:nvSpPr>
          <p:cNvPr id="7" name="Slide Number Placeholder 6">
            <a:extLst>
              <a:ext uri="{FF2B5EF4-FFF2-40B4-BE49-F238E27FC236}">
                <a16:creationId xmlns:a16="http://schemas.microsoft.com/office/drawing/2014/main" id="{764A3C93-24B7-9EFC-AA97-7BBF866053FD}"/>
              </a:ext>
            </a:extLst>
          </p:cNvPr>
          <p:cNvSpPr>
            <a:spLocks noGrp="1"/>
          </p:cNvSpPr>
          <p:nvPr>
            <p:ph type="sldNum" sz="quarter" idx="20"/>
          </p:nvPr>
        </p:nvSpPr>
        <p:spPr/>
        <p:txBody>
          <a:bodyPr/>
          <a:lstStyle/>
          <a:p>
            <a:fld id="{C20F9084-C4B8-47CC-A340-731237DBDB58}" type="slidenum">
              <a:rPr lang="en-US" smtClean="0"/>
              <a:pPr/>
              <a:t>12</a:t>
            </a:fld>
            <a:endParaRPr lang="en-US" dirty="0"/>
          </a:p>
        </p:txBody>
      </p:sp>
      <p:sp>
        <p:nvSpPr>
          <p:cNvPr id="8" name="TextBox 7">
            <a:extLst>
              <a:ext uri="{FF2B5EF4-FFF2-40B4-BE49-F238E27FC236}">
                <a16:creationId xmlns:a16="http://schemas.microsoft.com/office/drawing/2014/main" id="{E02E50ED-F5AB-F4A4-A2BC-EDCA5AE88AB7}"/>
              </a:ext>
            </a:extLst>
          </p:cNvPr>
          <p:cNvSpPr txBox="1"/>
          <p:nvPr/>
        </p:nvSpPr>
        <p:spPr>
          <a:xfrm>
            <a:off x="254000" y="610062"/>
            <a:ext cx="3149076" cy="3231654"/>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The resolution of GHG flux estimates is an essential diagnostic for policy and science</a:t>
            </a:r>
          </a:p>
          <a:p>
            <a:pPr marL="742950" lvl="1" indent="-285750">
              <a:buFont typeface="Arial" panose="020B0604020202020204" pitchFamily="34" charset="0"/>
              <a:buChar char="•"/>
            </a:pPr>
            <a:r>
              <a:rPr lang="en-US" sz="1200" dirty="0">
                <a:solidFill>
                  <a:schemeClr val="bg1"/>
                </a:solidFill>
              </a:rPr>
              <a:t>Can we distinguish between Germany and France?</a:t>
            </a:r>
          </a:p>
          <a:p>
            <a:pPr marL="742950" lvl="1" indent="-285750">
              <a:buFont typeface="Arial" panose="020B0604020202020204" pitchFamily="34" charset="0"/>
              <a:buChar char="•"/>
            </a:pPr>
            <a:r>
              <a:rPr lang="en-US" sz="1200" dirty="0">
                <a:solidFill>
                  <a:schemeClr val="bg1"/>
                </a:solidFill>
              </a:rPr>
              <a:t>Averaging kernels and </a:t>
            </a:r>
            <a:r>
              <a:rPr lang="en-US" sz="1200" dirty="0" err="1">
                <a:solidFill>
                  <a:schemeClr val="bg1"/>
                </a:solidFill>
              </a:rPr>
              <a:t>dofs</a:t>
            </a:r>
            <a:r>
              <a:rPr lang="en-US" sz="1200" dirty="0">
                <a:solidFill>
                  <a:schemeClr val="bg1"/>
                </a:solidFill>
              </a:rPr>
              <a:t> are important diagnostics</a:t>
            </a:r>
          </a:p>
          <a:p>
            <a:pPr marL="285750" indent="-285750">
              <a:buFont typeface="Arial" panose="020B0604020202020204" pitchFamily="34" charset="0"/>
              <a:buChar char="•"/>
            </a:pPr>
            <a:r>
              <a:rPr lang="en-US" sz="1200" dirty="0">
                <a:solidFill>
                  <a:schemeClr val="bg1"/>
                </a:solidFill>
              </a:rPr>
              <a:t>Information content is a key metric of uncertainty reduction given prior knowledge conditioned on new observations.  </a:t>
            </a:r>
          </a:p>
          <a:p>
            <a:pPr marL="742950" lvl="1" indent="-285750">
              <a:buFont typeface="Arial" panose="020B0604020202020204" pitchFamily="34" charset="0"/>
              <a:buChar char="•"/>
            </a:pPr>
            <a:r>
              <a:rPr lang="en-US" sz="1200" dirty="0">
                <a:solidFill>
                  <a:schemeClr val="bg1"/>
                </a:solidFill>
              </a:rPr>
              <a:t>What value do additional observations provide? 	</a:t>
            </a:r>
          </a:p>
          <a:p>
            <a:pPr marL="285750" indent="-285750">
              <a:buFont typeface="Arial" panose="020B0604020202020204" pitchFamily="34" charset="0"/>
              <a:buChar char="•"/>
            </a:pPr>
            <a:r>
              <a:rPr lang="en-US" sz="1200" dirty="0">
                <a:solidFill>
                  <a:schemeClr val="bg1"/>
                </a:solidFill>
              </a:rPr>
              <a:t>Challenging to compute for large state vectors</a:t>
            </a:r>
          </a:p>
          <a:p>
            <a:pPr marL="742950" lvl="1" indent="-285750">
              <a:buFont typeface="Arial" panose="020B0604020202020204" pitchFamily="34" charset="0"/>
              <a:buChar char="•"/>
            </a:pPr>
            <a:r>
              <a:rPr lang="en-US" sz="1200" dirty="0">
                <a:solidFill>
                  <a:schemeClr val="bg1"/>
                </a:solidFill>
              </a:rPr>
              <a:t>Monte Carlo </a:t>
            </a:r>
          </a:p>
          <a:p>
            <a:pPr marL="742950" lvl="1" indent="-285750">
              <a:buFont typeface="Arial" panose="020B0604020202020204" pitchFamily="34" charset="0"/>
              <a:buChar char="•"/>
            </a:pPr>
            <a:r>
              <a:rPr lang="en-US" sz="1200" dirty="0">
                <a:solidFill>
                  <a:schemeClr val="bg1"/>
                </a:solidFill>
              </a:rPr>
              <a:t>Analytic </a:t>
            </a:r>
          </a:p>
        </p:txBody>
      </p:sp>
      <p:pic>
        <p:nvPicPr>
          <p:cNvPr id="9" name="Picture 8" descr="Map&#10;&#10;Description automatically generated">
            <a:extLst>
              <a:ext uri="{FF2B5EF4-FFF2-40B4-BE49-F238E27FC236}">
                <a16:creationId xmlns:a16="http://schemas.microsoft.com/office/drawing/2014/main" id="{9AA2AB4F-17FC-D1E7-B261-1794617EF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531" y="762000"/>
            <a:ext cx="5616469" cy="2743677"/>
          </a:xfrm>
          <a:prstGeom prst="rect">
            <a:avLst/>
          </a:prstGeom>
          <a:solidFill>
            <a:schemeClr val="bg1"/>
          </a:solidFill>
        </p:spPr>
      </p:pic>
      <p:sp>
        <p:nvSpPr>
          <p:cNvPr id="10" name="TextBox 9">
            <a:extLst>
              <a:ext uri="{FF2B5EF4-FFF2-40B4-BE49-F238E27FC236}">
                <a16:creationId xmlns:a16="http://schemas.microsoft.com/office/drawing/2014/main" id="{2E5D532A-4AEE-7F37-8D9E-7DD4060D5851}"/>
              </a:ext>
            </a:extLst>
          </p:cNvPr>
          <p:cNvSpPr txBox="1"/>
          <p:nvPr/>
        </p:nvSpPr>
        <p:spPr>
          <a:xfrm>
            <a:off x="6689482" y="3505677"/>
            <a:ext cx="1694695" cy="276999"/>
          </a:xfrm>
          <a:prstGeom prst="rect">
            <a:avLst/>
          </a:prstGeom>
          <a:noFill/>
        </p:spPr>
        <p:txBody>
          <a:bodyPr wrap="none" rtlCol="0">
            <a:spAutoFit/>
          </a:bodyPr>
          <a:lstStyle/>
          <a:p>
            <a:r>
              <a:rPr lang="en-US" sz="1200" dirty="0" err="1">
                <a:solidFill>
                  <a:schemeClr val="bg1"/>
                </a:solidFill>
              </a:rPr>
              <a:t>Nesser</a:t>
            </a:r>
            <a:r>
              <a:rPr lang="en-US" sz="1200" dirty="0">
                <a:solidFill>
                  <a:schemeClr val="bg1"/>
                </a:solidFill>
              </a:rPr>
              <a:t> et al, </a:t>
            </a:r>
            <a:r>
              <a:rPr lang="en-US" sz="1200" i="1" dirty="0">
                <a:solidFill>
                  <a:schemeClr val="bg1"/>
                </a:solidFill>
              </a:rPr>
              <a:t>in review</a:t>
            </a:r>
            <a:endParaRPr lang="en-US" sz="1200" dirty="0">
              <a:solidFill>
                <a:schemeClr val="bg1"/>
              </a:solidFill>
            </a:endParaRPr>
          </a:p>
        </p:txBody>
      </p:sp>
      <p:sp>
        <p:nvSpPr>
          <p:cNvPr id="12" name="TextBox 11">
            <a:extLst>
              <a:ext uri="{FF2B5EF4-FFF2-40B4-BE49-F238E27FC236}">
                <a16:creationId xmlns:a16="http://schemas.microsoft.com/office/drawing/2014/main" id="{0C42E62D-5663-898D-58C1-BB8EC8EA7682}"/>
              </a:ext>
            </a:extLst>
          </p:cNvPr>
          <p:cNvSpPr txBox="1"/>
          <p:nvPr/>
        </p:nvSpPr>
        <p:spPr>
          <a:xfrm>
            <a:off x="61745" y="3827921"/>
            <a:ext cx="8898590" cy="954107"/>
          </a:xfrm>
          <a:prstGeom prst="rect">
            <a:avLst/>
          </a:prstGeom>
          <a:solidFill>
            <a:schemeClr val="accent5">
              <a:lumMod val="75000"/>
            </a:schemeClr>
          </a:solidFill>
        </p:spPr>
        <p:txBody>
          <a:bodyPr wrap="square" rtlCol="0">
            <a:spAutoFit/>
          </a:bodyPr>
          <a:lstStyle/>
          <a:p>
            <a:pPr marL="285750" indent="-285750">
              <a:buFont typeface="Arial" panose="020B0604020202020204" pitchFamily="34" charset="0"/>
              <a:buChar char="•"/>
            </a:pPr>
            <a:r>
              <a:rPr lang="en-US" sz="1400" dirty="0">
                <a:solidFill>
                  <a:schemeClr val="accent3">
                    <a:lumMod val="60000"/>
                    <a:lumOff val="40000"/>
                  </a:schemeClr>
                </a:solidFill>
              </a:rPr>
              <a:t>Resolution (or equivalently covariance) between regions needs to be computed, especially for policy-critical regions.</a:t>
            </a:r>
          </a:p>
          <a:p>
            <a:pPr marL="285750" indent="-285750">
              <a:buFont typeface="Arial" panose="020B0604020202020204" pitchFamily="34" charset="0"/>
              <a:buChar char="•"/>
            </a:pPr>
            <a:r>
              <a:rPr lang="en-US" sz="1400" dirty="0">
                <a:solidFill>
                  <a:schemeClr val="accent3">
                    <a:lumMod val="60000"/>
                    <a:lumOff val="40000"/>
                  </a:schemeClr>
                </a:solidFill>
              </a:rPr>
              <a:t>Combinations of 4D-var and analytic systems could be combined to practically generate metrics. </a:t>
            </a:r>
          </a:p>
          <a:p>
            <a:pPr marL="285750" indent="-285750">
              <a:buFont typeface="Arial" panose="020B0604020202020204" pitchFamily="34" charset="0"/>
              <a:buChar char="•"/>
            </a:pPr>
            <a:r>
              <a:rPr lang="en-US" sz="1400" dirty="0">
                <a:solidFill>
                  <a:schemeClr val="accent3">
                    <a:lumMod val="60000"/>
                    <a:lumOff val="40000"/>
                  </a:schemeClr>
                </a:solidFill>
              </a:rPr>
              <a:t>OSSE experiments should be used to characterize impact of  increases in observations.</a:t>
            </a:r>
          </a:p>
        </p:txBody>
      </p:sp>
      <p:pic>
        <p:nvPicPr>
          <p:cNvPr id="13" name="Picture 12">
            <a:extLst>
              <a:ext uri="{FF2B5EF4-FFF2-40B4-BE49-F238E27FC236}">
                <a16:creationId xmlns:a16="http://schemas.microsoft.com/office/drawing/2014/main" id="{A1D73710-8C7E-ED0F-CE6A-44967DA86365}"/>
              </a:ext>
            </a:extLst>
          </p:cNvPr>
          <p:cNvPicPr>
            <a:picLocks noChangeAspect="1"/>
          </p:cNvPicPr>
          <p:nvPr/>
        </p:nvPicPr>
        <p:blipFill>
          <a:blip r:embed="rId3"/>
          <a:stretch>
            <a:fillRect/>
          </a:stretch>
        </p:blipFill>
        <p:spPr>
          <a:xfrm>
            <a:off x="3944789" y="318461"/>
            <a:ext cx="368300" cy="330200"/>
          </a:xfrm>
          <a:prstGeom prst="rect">
            <a:avLst/>
          </a:prstGeom>
          <a:solidFill>
            <a:schemeClr val="bg1"/>
          </a:solidFill>
        </p:spPr>
      </p:pic>
      <p:pic>
        <p:nvPicPr>
          <p:cNvPr id="14" name="Picture 13">
            <a:extLst>
              <a:ext uri="{FF2B5EF4-FFF2-40B4-BE49-F238E27FC236}">
                <a16:creationId xmlns:a16="http://schemas.microsoft.com/office/drawing/2014/main" id="{10519E7A-D6D9-B559-EE2F-9BDD2FFBF91E}"/>
              </a:ext>
            </a:extLst>
          </p:cNvPr>
          <p:cNvPicPr>
            <a:picLocks noChangeAspect="1"/>
          </p:cNvPicPr>
          <p:nvPr/>
        </p:nvPicPr>
        <p:blipFill>
          <a:blip r:embed="rId4"/>
          <a:stretch>
            <a:fillRect/>
          </a:stretch>
        </p:blipFill>
        <p:spPr>
          <a:xfrm>
            <a:off x="3334981" y="302331"/>
            <a:ext cx="520700" cy="393700"/>
          </a:xfrm>
          <a:prstGeom prst="rect">
            <a:avLst/>
          </a:prstGeom>
          <a:solidFill>
            <a:schemeClr val="bg1"/>
          </a:solidFill>
        </p:spPr>
      </p:pic>
    </p:spTree>
    <p:extLst>
      <p:ext uri="{BB962C8B-B14F-4D97-AF65-F5344CB8AC3E}">
        <p14:creationId xmlns:p14="http://schemas.microsoft.com/office/powerpoint/2010/main" val="382169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B7B30-C598-CD52-11AA-29242F1204A7}"/>
              </a:ext>
            </a:extLst>
          </p:cNvPr>
          <p:cNvSpPr>
            <a:spLocks noGrp="1"/>
          </p:cNvSpPr>
          <p:nvPr>
            <p:ph type="body" sz="quarter" idx="17"/>
          </p:nvPr>
        </p:nvSpPr>
        <p:spPr/>
        <p:txBody>
          <a:bodyPr/>
          <a:lstStyle/>
          <a:p>
            <a:endParaRPr lang="en-US"/>
          </a:p>
        </p:txBody>
      </p:sp>
      <p:sp>
        <p:nvSpPr>
          <p:cNvPr id="4" name="Title 3">
            <a:extLst>
              <a:ext uri="{FF2B5EF4-FFF2-40B4-BE49-F238E27FC236}">
                <a16:creationId xmlns:a16="http://schemas.microsoft.com/office/drawing/2014/main" id="{780C62D2-8BCC-AD2B-EA5B-98A88066A2A8}"/>
              </a:ext>
            </a:extLst>
          </p:cNvPr>
          <p:cNvSpPr>
            <a:spLocks noGrp="1"/>
          </p:cNvSpPr>
          <p:nvPr>
            <p:ph type="title"/>
          </p:nvPr>
        </p:nvSpPr>
        <p:spPr/>
        <p:txBody>
          <a:bodyPr/>
          <a:lstStyle/>
          <a:p>
            <a:r>
              <a:rPr lang="en-US" dirty="0"/>
              <a:t>Validation</a:t>
            </a:r>
          </a:p>
        </p:txBody>
      </p:sp>
      <p:sp>
        <p:nvSpPr>
          <p:cNvPr id="5" name="Date Placeholder 4">
            <a:extLst>
              <a:ext uri="{FF2B5EF4-FFF2-40B4-BE49-F238E27FC236}">
                <a16:creationId xmlns:a16="http://schemas.microsoft.com/office/drawing/2014/main" id="{114BDF96-87C6-24BA-10A6-90D034ACE400}"/>
              </a:ext>
            </a:extLst>
          </p:cNvPr>
          <p:cNvSpPr>
            <a:spLocks noGrp="1"/>
          </p:cNvSpPr>
          <p:nvPr>
            <p:ph type="dt" sz="half" idx="18"/>
          </p:nvPr>
        </p:nvSpPr>
        <p:spPr/>
        <p:txBody>
          <a:bodyPr/>
          <a:lstStyle/>
          <a:p>
            <a:fld id="{C6B620C2-39C8-7743-A480-A5C949D9D2D4}" type="datetime1">
              <a:rPr lang="en-US" smtClean="0"/>
              <a:t>3/11/24</a:t>
            </a:fld>
            <a:endParaRPr lang="en-US" dirty="0"/>
          </a:p>
        </p:txBody>
      </p:sp>
      <p:sp>
        <p:nvSpPr>
          <p:cNvPr id="6" name="Footer Placeholder 5">
            <a:extLst>
              <a:ext uri="{FF2B5EF4-FFF2-40B4-BE49-F238E27FC236}">
                <a16:creationId xmlns:a16="http://schemas.microsoft.com/office/drawing/2014/main" id="{8F7EC738-08EF-0C4C-B94B-2CB54D01E7B3}"/>
              </a:ext>
            </a:extLst>
          </p:cNvPr>
          <p:cNvSpPr>
            <a:spLocks noGrp="1"/>
          </p:cNvSpPr>
          <p:nvPr>
            <p:ph type="ftr" sz="quarter" idx="19"/>
          </p:nvPr>
        </p:nvSpPr>
        <p:spPr/>
        <p:txBody>
          <a:bodyPr/>
          <a:lstStyle/>
          <a:p>
            <a:r>
              <a:rPr lang="en-US"/>
              <a:t>GGGW Sept 2023</a:t>
            </a:r>
            <a:endParaRPr lang="en-US" dirty="0"/>
          </a:p>
        </p:txBody>
      </p:sp>
      <p:sp>
        <p:nvSpPr>
          <p:cNvPr id="7" name="Slide Number Placeholder 6">
            <a:extLst>
              <a:ext uri="{FF2B5EF4-FFF2-40B4-BE49-F238E27FC236}">
                <a16:creationId xmlns:a16="http://schemas.microsoft.com/office/drawing/2014/main" id="{37F075A9-6AA2-DA6C-C5CD-80F531DF7DCE}"/>
              </a:ext>
            </a:extLst>
          </p:cNvPr>
          <p:cNvSpPr>
            <a:spLocks noGrp="1"/>
          </p:cNvSpPr>
          <p:nvPr>
            <p:ph type="sldNum" sz="quarter" idx="20"/>
          </p:nvPr>
        </p:nvSpPr>
        <p:spPr/>
        <p:txBody>
          <a:bodyPr/>
          <a:lstStyle/>
          <a:p>
            <a:fld id="{C20F9084-C4B8-47CC-A340-731237DBDB58}" type="slidenum">
              <a:rPr lang="en-US" smtClean="0"/>
              <a:pPr/>
              <a:t>13</a:t>
            </a:fld>
            <a:endParaRPr lang="en-US" dirty="0"/>
          </a:p>
        </p:txBody>
      </p:sp>
      <p:sp>
        <p:nvSpPr>
          <p:cNvPr id="8" name="TextBox 7">
            <a:extLst>
              <a:ext uri="{FF2B5EF4-FFF2-40B4-BE49-F238E27FC236}">
                <a16:creationId xmlns:a16="http://schemas.microsoft.com/office/drawing/2014/main" id="{AB502386-0BED-7BAA-932F-73DB43827530}"/>
              </a:ext>
            </a:extLst>
          </p:cNvPr>
          <p:cNvSpPr txBox="1"/>
          <p:nvPr/>
        </p:nvSpPr>
        <p:spPr>
          <a:xfrm>
            <a:off x="253999" y="751086"/>
            <a:ext cx="5457675"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NWP solves an initial condition whereas  GHG Inversions solves a boundary condition</a:t>
            </a:r>
          </a:p>
          <a:p>
            <a:pPr marL="285750" indent="-285750">
              <a:buFont typeface="Arial" panose="020B0604020202020204" pitchFamily="34" charset="0"/>
              <a:buChar char="•"/>
            </a:pPr>
            <a:r>
              <a:rPr lang="en-US" sz="1600" dirty="0">
                <a:solidFill>
                  <a:schemeClr val="bg1"/>
                </a:solidFill>
              </a:rPr>
              <a:t>The latter can not be directly verified. </a:t>
            </a:r>
          </a:p>
          <a:p>
            <a:pPr marL="285750" indent="-285750">
              <a:buFont typeface="Arial" panose="020B0604020202020204" pitchFamily="34" charset="0"/>
              <a:buChar char="•"/>
            </a:pPr>
            <a:r>
              <a:rPr lang="en-US" sz="1600" dirty="0">
                <a:solidFill>
                  <a:schemeClr val="bg1"/>
                </a:solidFill>
              </a:rPr>
              <a:t>Independent concentration measurements can be evaluated against prior and posterior concentrations.</a:t>
            </a:r>
          </a:p>
        </p:txBody>
      </p:sp>
      <p:pic>
        <p:nvPicPr>
          <p:cNvPr id="9" name="Picture 8">
            <a:extLst>
              <a:ext uri="{FF2B5EF4-FFF2-40B4-BE49-F238E27FC236}">
                <a16:creationId xmlns:a16="http://schemas.microsoft.com/office/drawing/2014/main" id="{79AC48FF-9822-BD86-9F0F-D5737D5075B3}"/>
              </a:ext>
            </a:extLst>
          </p:cNvPr>
          <p:cNvPicPr>
            <a:picLocks noChangeAspect="1"/>
          </p:cNvPicPr>
          <p:nvPr/>
        </p:nvPicPr>
        <p:blipFill rotWithShape="1">
          <a:blip r:embed="rId2">
            <a:extLst>
              <a:ext uri="{28A0092B-C50C-407E-A947-70E740481C1C}">
                <a14:useLocalDpi xmlns:a14="http://schemas.microsoft.com/office/drawing/2010/main" val="0"/>
              </a:ext>
            </a:extLst>
          </a:blip>
          <a:srcRect b="30449"/>
          <a:stretch/>
        </p:blipFill>
        <p:spPr>
          <a:xfrm>
            <a:off x="5899667" y="66040"/>
            <a:ext cx="2990333" cy="3524536"/>
          </a:xfrm>
          <a:prstGeom prst="rect">
            <a:avLst/>
          </a:prstGeom>
          <a:solidFill>
            <a:schemeClr val="bg1"/>
          </a:solidFill>
          <a:ln>
            <a:solidFill>
              <a:schemeClr val="tx1"/>
            </a:solidFill>
          </a:ln>
        </p:spPr>
      </p:pic>
      <p:pic>
        <p:nvPicPr>
          <p:cNvPr id="10" name="Picture 9">
            <a:extLst>
              <a:ext uri="{FF2B5EF4-FFF2-40B4-BE49-F238E27FC236}">
                <a16:creationId xmlns:a16="http://schemas.microsoft.com/office/drawing/2014/main" id="{23FA8F25-50D4-1CB9-07FB-D6E2B6FCEA66}"/>
              </a:ext>
            </a:extLst>
          </p:cNvPr>
          <p:cNvPicPr>
            <a:picLocks noChangeAspect="1"/>
          </p:cNvPicPr>
          <p:nvPr/>
        </p:nvPicPr>
        <p:blipFill>
          <a:blip r:embed="rId3"/>
          <a:stretch>
            <a:fillRect/>
          </a:stretch>
        </p:blipFill>
        <p:spPr>
          <a:xfrm>
            <a:off x="5950127" y="1664918"/>
            <a:ext cx="361133" cy="230108"/>
          </a:xfrm>
          <a:prstGeom prst="rect">
            <a:avLst/>
          </a:prstGeom>
          <a:solidFill>
            <a:schemeClr val="bg1"/>
          </a:solidFill>
        </p:spPr>
      </p:pic>
      <p:pic>
        <p:nvPicPr>
          <p:cNvPr id="11" name="Picture 10">
            <a:extLst>
              <a:ext uri="{FF2B5EF4-FFF2-40B4-BE49-F238E27FC236}">
                <a16:creationId xmlns:a16="http://schemas.microsoft.com/office/drawing/2014/main" id="{70374611-60DE-A0DC-98AF-749E8EE1065D}"/>
              </a:ext>
            </a:extLst>
          </p:cNvPr>
          <p:cNvPicPr>
            <a:picLocks noChangeAspect="1"/>
          </p:cNvPicPr>
          <p:nvPr/>
        </p:nvPicPr>
        <p:blipFill>
          <a:blip r:embed="rId4"/>
          <a:stretch>
            <a:fillRect/>
          </a:stretch>
        </p:blipFill>
        <p:spPr>
          <a:xfrm>
            <a:off x="2108148" y="281186"/>
            <a:ext cx="2590800" cy="469900"/>
          </a:xfrm>
          <a:prstGeom prst="rect">
            <a:avLst/>
          </a:prstGeom>
          <a:solidFill>
            <a:schemeClr val="bg1"/>
          </a:solidFill>
        </p:spPr>
      </p:pic>
      <p:pic>
        <p:nvPicPr>
          <p:cNvPr id="13" name="Picture 12">
            <a:extLst>
              <a:ext uri="{FF2B5EF4-FFF2-40B4-BE49-F238E27FC236}">
                <a16:creationId xmlns:a16="http://schemas.microsoft.com/office/drawing/2014/main" id="{D72CCCE4-9E9F-6EB1-BCA1-2569B2001456}"/>
              </a:ext>
            </a:extLst>
          </p:cNvPr>
          <p:cNvPicPr>
            <a:picLocks noChangeAspect="1"/>
          </p:cNvPicPr>
          <p:nvPr/>
        </p:nvPicPr>
        <p:blipFill>
          <a:blip r:embed="rId5"/>
          <a:stretch>
            <a:fillRect/>
          </a:stretch>
        </p:blipFill>
        <p:spPr>
          <a:xfrm>
            <a:off x="2904466" y="3877943"/>
            <a:ext cx="6166215" cy="878462"/>
          </a:xfrm>
          <a:prstGeom prst="rect">
            <a:avLst/>
          </a:prstGeom>
        </p:spPr>
      </p:pic>
      <p:sp>
        <p:nvSpPr>
          <p:cNvPr id="14" name="TextBox 13">
            <a:extLst>
              <a:ext uri="{FF2B5EF4-FFF2-40B4-BE49-F238E27FC236}">
                <a16:creationId xmlns:a16="http://schemas.microsoft.com/office/drawing/2014/main" id="{E66541AA-0237-82C2-5D05-402855E2952C}"/>
              </a:ext>
            </a:extLst>
          </p:cNvPr>
          <p:cNvSpPr txBox="1"/>
          <p:nvPr/>
        </p:nvSpPr>
        <p:spPr>
          <a:xfrm>
            <a:off x="5366942" y="3554527"/>
            <a:ext cx="3989662" cy="276999"/>
          </a:xfrm>
          <a:prstGeom prst="rect">
            <a:avLst/>
          </a:prstGeom>
          <a:noFill/>
        </p:spPr>
        <p:txBody>
          <a:bodyPr wrap="square" rtlCol="0">
            <a:spAutoFit/>
          </a:bodyPr>
          <a:lstStyle/>
          <a:p>
            <a:pPr algn="ctr"/>
            <a:r>
              <a:rPr lang="en-US" sz="1200" dirty="0">
                <a:solidFill>
                  <a:schemeClr val="bg1"/>
                </a:solidFill>
              </a:rPr>
              <a:t>Following Liu and Bowman, GRL, 2016</a:t>
            </a:r>
          </a:p>
        </p:txBody>
      </p:sp>
      <p:sp>
        <p:nvSpPr>
          <p:cNvPr id="18" name="TextBox 17">
            <a:extLst>
              <a:ext uri="{FF2B5EF4-FFF2-40B4-BE49-F238E27FC236}">
                <a16:creationId xmlns:a16="http://schemas.microsoft.com/office/drawing/2014/main" id="{051B5938-EE55-CA87-E520-CBB5D952E58F}"/>
              </a:ext>
            </a:extLst>
          </p:cNvPr>
          <p:cNvSpPr txBox="1"/>
          <p:nvPr/>
        </p:nvSpPr>
        <p:spPr>
          <a:xfrm>
            <a:off x="175628" y="2248313"/>
            <a:ext cx="5457675" cy="1323439"/>
          </a:xfrm>
          <a:prstGeom prst="rect">
            <a:avLst/>
          </a:prstGeom>
          <a:solidFill>
            <a:schemeClr val="accent5">
              <a:lumMod val="75000"/>
            </a:schemeClr>
          </a:solidFill>
        </p:spPr>
        <p:txBody>
          <a:bodyPr wrap="square" rtlCol="0">
            <a:spAutoFit/>
          </a:bodyPr>
          <a:lstStyle/>
          <a:p>
            <a:pPr marL="285750" indent="-285750">
              <a:buFont typeface="Arial" panose="020B0604020202020204" pitchFamily="34" charset="0"/>
              <a:buChar char="•"/>
            </a:pPr>
            <a:r>
              <a:rPr lang="en-US" sz="1600" dirty="0">
                <a:solidFill>
                  <a:schemeClr val="bg2">
                    <a:lumMod val="50000"/>
                  </a:schemeClr>
                </a:solidFill>
              </a:rPr>
              <a:t>Adjoint techniques can attribute differences to fluxes.</a:t>
            </a:r>
          </a:p>
          <a:p>
            <a:pPr marL="285750" indent="-285750">
              <a:buFont typeface="Arial" panose="020B0604020202020204" pitchFamily="34" charset="0"/>
              <a:buChar char="•"/>
            </a:pPr>
            <a:r>
              <a:rPr lang="en-US" sz="1600" dirty="0">
                <a:solidFill>
                  <a:schemeClr val="bg2">
                    <a:lumMod val="50000"/>
                  </a:schemeClr>
                </a:solidFill>
              </a:rPr>
              <a:t>Ensemble and analytic techniques can project flux uncertainty to concentrations.</a:t>
            </a:r>
          </a:p>
          <a:p>
            <a:pPr marL="285750" indent="-285750">
              <a:buFont typeface="Arial" panose="020B0604020202020204" pitchFamily="34" charset="0"/>
              <a:buChar char="•"/>
            </a:pPr>
            <a:r>
              <a:rPr lang="en-US" sz="1600" dirty="0">
                <a:solidFill>
                  <a:schemeClr val="bg2">
                    <a:lumMod val="50000"/>
                  </a:schemeClr>
                </a:solidFill>
              </a:rPr>
              <a:t>Must be used in conjunction with independent measurements.</a:t>
            </a:r>
          </a:p>
        </p:txBody>
      </p:sp>
      <p:sp>
        <p:nvSpPr>
          <p:cNvPr id="19" name="TextBox 18">
            <a:extLst>
              <a:ext uri="{FF2B5EF4-FFF2-40B4-BE49-F238E27FC236}">
                <a16:creationId xmlns:a16="http://schemas.microsoft.com/office/drawing/2014/main" id="{8576FA60-805E-F64F-99AA-D1CEC6FD0079}"/>
              </a:ext>
            </a:extLst>
          </p:cNvPr>
          <p:cNvSpPr txBox="1"/>
          <p:nvPr/>
        </p:nvSpPr>
        <p:spPr>
          <a:xfrm>
            <a:off x="458884" y="3758505"/>
            <a:ext cx="2523952"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rPr>
              <a:t>Comparison of CMS-Flux posterior concentrations to tropical NOAA MBL. </a:t>
            </a:r>
          </a:p>
          <a:p>
            <a:pPr marL="285750" indent="-285750">
              <a:buFont typeface="Arial" panose="020B0604020202020204" pitchFamily="34" charset="0"/>
              <a:buChar char="•"/>
            </a:pPr>
            <a:r>
              <a:rPr lang="en-US" sz="1200" dirty="0">
                <a:solidFill>
                  <a:schemeClr val="bg1"/>
                </a:solidFill>
              </a:rPr>
              <a:t>Differences consistent with concentration uncertainty (projected from ensemble).</a:t>
            </a:r>
          </a:p>
          <a:p>
            <a:r>
              <a:rPr lang="en-US" sz="1200" dirty="0">
                <a:solidFill>
                  <a:schemeClr val="bg1"/>
                </a:solidFill>
              </a:rPr>
              <a:t> </a:t>
            </a:r>
          </a:p>
        </p:txBody>
      </p:sp>
      <p:sp>
        <p:nvSpPr>
          <p:cNvPr id="20" name="TextBox 19">
            <a:extLst>
              <a:ext uri="{FF2B5EF4-FFF2-40B4-BE49-F238E27FC236}">
                <a16:creationId xmlns:a16="http://schemas.microsoft.com/office/drawing/2014/main" id="{1E22BD0C-D45B-C8F9-0E3B-2EB8E38AFD90}"/>
              </a:ext>
            </a:extLst>
          </p:cNvPr>
          <p:cNvSpPr txBox="1"/>
          <p:nvPr/>
        </p:nvSpPr>
        <p:spPr>
          <a:xfrm>
            <a:off x="2307144" y="4705588"/>
            <a:ext cx="1828800" cy="276999"/>
          </a:xfrm>
          <a:prstGeom prst="rect">
            <a:avLst/>
          </a:prstGeom>
          <a:noFill/>
        </p:spPr>
        <p:txBody>
          <a:bodyPr wrap="square" rtlCol="0">
            <a:spAutoFit/>
          </a:bodyPr>
          <a:lstStyle/>
          <a:p>
            <a:pPr algn="ctr"/>
            <a:r>
              <a:rPr lang="en-US" sz="1200" dirty="0">
                <a:solidFill>
                  <a:schemeClr val="bg1"/>
                </a:solidFill>
              </a:rPr>
              <a:t>2010</a:t>
            </a:r>
          </a:p>
        </p:txBody>
      </p:sp>
      <p:sp>
        <p:nvSpPr>
          <p:cNvPr id="22" name="TextBox 21">
            <a:extLst>
              <a:ext uri="{FF2B5EF4-FFF2-40B4-BE49-F238E27FC236}">
                <a16:creationId xmlns:a16="http://schemas.microsoft.com/office/drawing/2014/main" id="{5636BC70-57FA-DC89-A4E2-7E88CAD5930E}"/>
              </a:ext>
            </a:extLst>
          </p:cNvPr>
          <p:cNvSpPr txBox="1"/>
          <p:nvPr/>
        </p:nvSpPr>
        <p:spPr>
          <a:xfrm>
            <a:off x="7960360" y="4677101"/>
            <a:ext cx="1828800" cy="276999"/>
          </a:xfrm>
          <a:prstGeom prst="rect">
            <a:avLst/>
          </a:prstGeom>
          <a:noFill/>
        </p:spPr>
        <p:txBody>
          <a:bodyPr wrap="square" rtlCol="0">
            <a:spAutoFit/>
          </a:bodyPr>
          <a:lstStyle/>
          <a:p>
            <a:pPr algn="ctr"/>
            <a:r>
              <a:rPr lang="en-US" sz="1200" dirty="0">
                <a:solidFill>
                  <a:schemeClr val="bg1"/>
                </a:solidFill>
              </a:rPr>
              <a:t>2018</a:t>
            </a:r>
          </a:p>
        </p:txBody>
      </p:sp>
      <p:sp>
        <p:nvSpPr>
          <p:cNvPr id="23" name="TextBox 22">
            <a:extLst>
              <a:ext uri="{FF2B5EF4-FFF2-40B4-BE49-F238E27FC236}">
                <a16:creationId xmlns:a16="http://schemas.microsoft.com/office/drawing/2014/main" id="{FE530249-EB41-F9F0-87F1-68AEF9D1E999}"/>
              </a:ext>
            </a:extLst>
          </p:cNvPr>
          <p:cNvSpPr txBox="1"/>
          <p:nvPr/>
        </p:nvSpPr>
        <p:spPr>
          <a:xfrm>
            <a:off x="5290488" y="4722973"/>
            <a:ext cx="1828800" cy="276999"/>
          </a:xfrm>
          <a:prstGeom prst="rect">
            <a:avLst/>
          </a:prstGeom>
          <a:noFill/>
        </p:spPr>
        <p:txBody>
          <a:bodyPr wrap="square" rtlCol="0">
            <a:spAutoFit/>
          </a:bodyPr>
          <a:lstStyle/>
          <a:p>
            <a:pPr algn="ctr"/>
            <a:r>
              <a:rPr lang="en-US" sz="1200" dirty="0">
                <a:solidFill>
                  <a:schemeClr val="bg1"/>
                </a:solidFill>
              </a:rPr>
              <a:t>Liu et al, ESSD 2021</a:t>
            </a:r>
          </a:p>
        </p:txBody>
      </p:sp>
    </p:spTree>
    <p:extLst>
      <p:ext uri="{BB962C8B-B14F-4D97-AF65-F5344CB8AC3E}">
        <p14:creationId xmlns:p14="http://schemas.microsoft.com/office/powerpoint/2010/main" val="283656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DCAAE0-777B-9AC1-B551-17672A273988}"/>
              </a:ext>
            </a:extLst>
          </p:cNvPr>
          <p:cNvSpPr>
            <a:spLocks noGrp="1"/>
          </p:cNvSpPr>
          <p:nvPr>
            <p:ph type="body" sz="quarter" idx="17"/>
          </p:nvPr>
        </p:nvSpPr>
        <p:spPr/>
        <p:txBody>
          <a:bodyPr/>
          <a:lstStyle/>
          <a:p>
            <a:endParaRPr lang="en-US"/>
          </a:p>
        </p:txBody>
      </p:sp>
      <p:sp>
        <p:nvSpPr>
          <p:cNvPr id="4" name="Title 3">
            <a:extLst>
              <a:ext uri="{FF2B5EF4-FFF2-40B4-BE49-F238E27FC236}">
                <a16:creationId xmlns:a16="http://schemas.microsoft.com/office/drawing/2014/main" id="{DA58DEB3-C35E-84E1-D154-2E0E520F22E3}"/>
              </a:ext>
            </a:extLst>
          </p:cNvPr>
          <p:cNvSpPr>
            <a:spLocks noGrp="1"/>
          </p:cNvSpPr>
          <p:nvPr>
            <p:ph type="title"/>
          </p:nvPr>
        </p:nvSpPr>
        <p:spPr/>
        <p:txBody>
          <a:bodyPr/>
          <a:lstStyle/>
          <a:p>
            <a:r>
              <a:rPr lang="en-US" dirty="0"/>
              <a:t>The many ways of </a:t>
            </a:r>
            <a:r>
              <a:rPr lang="en-US" i="1" dirty="0"/>
              <a:t>J</a:t>
            </a:r>
          </a:p>
        </p:txBody>
      </p:sp>
      <p:sp>
        <p:nvSpPr>
          <p:cNvPr id="5" name="Date Placeholder 4">
            <a:extLst>
              <a:ext uri="{FF2B5EF4-FFF2-40B4-BE49-F238E27FC236}">
                <a16:creationId xmlns:a16="http://schemas.microsoft.com/office/drawing/2014/main" id="{9C7E260C-6AD0-9804-5375-B3883D62EC6C}"/>
              </a:ext>
            </a:extLst>
          </p:cNvPr>
          <p:cNvSpPr>
            <a:spLocks noGrp="1"/>
          </p:cNvSpPr>
          <p:nvPr>
            <p:ph type="dt" sz="half" idx="18"/>
          </p:nvPr>
        </p:nvSpPr>
        <p:spPr/>
        <p:txBody>
          <a:bodyPr/>
          <a:lstStyle/>
          <a:p>
            <a:fld id="{C6B620C2-39C8-7743-A480-A5C949D9D2D4}" type="datetime1">
              <a:rPr lang="en-US" smtClean="0"/>
              <a:t>3/11/24</a:t>
            </a:fld>
            <a:endParaRPr lang="en-US" dirty="0"/>
          </a:p>
        </p:txBody>
      </p:sp>
      <p:sp>
        <p:nvSpPr>
          <p:cNvPr id="6" name="Footer Placeholder 5">
            <a:extLst>
              <a:ext uri="{FF2B5EF4-FFF2-40B4-BE49-F238E27FC236}">
                <a16:creationId xmlns:a16="http://schemas.microsoft.com/office/drawing/2014/main" id="{387454D2-2D6A-9D24-FFC1-D8A26D4D6A72}"/>
              </a:ext>
            </a:extLst>
          </p:cNvPr>
          <p:cNvSpPr>
            <a:spLocks noGrp="1"/>
          </p:cNvSpPr>
          <p:nvPr>
            <p:ph type="ftr" sz="quarter" idx="19"/>
          </p:nvPr>
        </p:nvSpPr>
        <p:spPr/>
        <p:txBody>
          <a:bodyPr/>
          <a:lstStyle/>
          <a:p>
            <a:r>
              <a:rPr lang="en-US"/>
              <a:t>GGGW Sept 2023</a:t>
            </a:r>
            <a:endParaRPr lang="en-US" dirty="0"/>
          </a:p>
        </p:txBody>
      </p:sp>
      <p:sp>
        <p:nvSpPr>
          <p:cNvPr id="7" name="Slide Number Placeholder 6">
            <a:extLst>
              <a:ext uri="{FF2B5EF4-FFF2-40B4-BE49-F238E27FC236}">
                <a16:creationId xmlns:a16="http://schemas.microsoft.com/office/drawing/2014/main" id="{7FAEFA3A-407E-6AEC-48E7-BEC2BDE1934C}"/>
              </a:ext>
            </a:extLst>
          </p:cNvPr>
          <p:cNvSpPr>
            <a:spLocks noGrp="1"/>
          </p:cNvSpPr>
          <p:nvPr>
            <p:ph type="sldNum" sz="quarter" idx="20"/>
          </p:nvPr>
        </p:nvSpPr>
        <p:spPr/>
        <p:txBody>
          <a:bodyPr/>
          <a:lstStyle/>
          <a:p>
            <a:fld id="{C20F9084-C4B8-47CC-A340-731237DBDB58}" type="slidenum">
              <a:rPr lang="en-US" smtClean="0"/>
              <a:pPr/>
              <a:t>14</a:t>
            </a:fld>
            <a:endParaRPr lang="en-US" dirty="0"/>
          </a:p>
        </p:txBody>
      </p:sp>
      <p:pic>
        <p:nvPicPr>
          <p:cNvPr id="10" name="Picture 9">
            <a:extLst>
              <a:ext uri="{FF2B5EF4-FFF2-40B4-BE49-F238E27FC236}">
                <a16:creationId xmlns:a16="http://schemas.microsoft.com/office/drawing/2014/main" id="{D7BFBD8C-74DA-575A-6350-C6F1B17BFF6A}"/>
              </a:ext>
            </a:extLst>
          </p:cNvPr>
          <p:cNvPicPr>
            <a:picLocks noChangeAspect="1"/>
          </p:cNvPicPr>
          <p:nvPr/>
        </p:nvPicPr>
        <p:blipFill>
          <a:blip r:embed="rId2"/>
          <a:stretch>
            <a:fillRect/>
          </a:stretch>
        </p:blipFill>
        <p:spPr>
          <a:xfrm>
            <a:off x="6077131" y="139261"/>
            <a:ext cx="2494504" cy="4799610"/>
          </a:xfrm>
          <a:prstGeom prst="rect">
            <a:avLst/>
          </a:prstGeom>
        </p:spPr>
      </p:pic>
      <p:sp>
        <p:nvSpPr>
          <p:cNvPr id="11" name="TextBox 10">
            <a:extLst>
              <a:ext uri="{FF2B5EF4-FFF2-40B4-BE49-F238E27FC236}">
                <a16:creationId xmlns:a16="http://schemas.microsoft.com/office/drawing/2014/main" id="{A606DD6E-F53C-2058-85C6-D6A9AC4CE39B}"/>
              </a:ext>
            </a:extLst>
          </p:cNvPr>
          <p:cNvSpPr txBox="1"/>
          <p:nvPr/>
        </p:nvSpPr>
        <p:spPr>
          <a:xfrm>
            <a:off x="393933" y="957819"/>
            <a:ext cx="1828800" cy="1828800"/>
          </a:xfrm>
          <a:prstGeom prst="rect">
            <a:avLst/>
          </a:prstGeom>
          <a:noFill/>
        </p:spPr>
        <p:txBody>
          <a:bodyPr wrap="square" rtlCol="0">
            <a:spAutoFit/>
          </a:bodyPr>
          <a:lstStyle/>
          <a:p>
            <a:pPr algn="ctr"/>
            <a:endParaRPr lang="en-US" dirty="0" err="1">
              <a:solidFill>
                <a:schemeClr val="bg1"/>
              </a:solidFill>
            </a:endParaRPr>
          </a:p>
        </p:txBody>
      </p:sp>
      <p:sp>
        <p:nvSpPr>
          <p:cNvPr id="12" name="TextBox 11">
            <a:extLst>
              <a:ext uri="{FF2B5EF4-FFF2-40B4-BE49-F238E27FC236}">
                <a16:creationId xmlns:a16="http://schemas.microsoft.com/office/drawing/2014/main" id="{5951EC92-369B-F5AD-753C-5871D4096D28}"/>
              </a:ext>
            </a:extLst>
          </p:cNvPr>
          <p:cNvSpPr txBox="1"/>
          <p:nvPr/>
        </p:nvSpPr>
        <p:spPr>
          <a:xfrm>
            <a:off x="393932" y="957819"/>
            <a:ext cx="4717817"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Basic approaches to minimize </a:t>
            </a:r>
            <a:r>
              <a:rPr lang="en-US" i="1" dirty="0">
                <a:solidFill>
                  <a:schemeClr val="bg1"/>
                </a:solidFill>
              </a:rPr>
              <a:t>J</a:t>
            </a:r>
            <a:r>
              <a:rPr lang="en-US" dirty="0">
                <a:solidFill>
                  <a:schemeClr val="bg1"/>
                </a:solidFill>
              </a:rPr>
              <a:t> and characterize </a:t>
            </a:r>
            <a:r>
              <a:rPr lang="en-US" i="1" dirty="0">
                <a:solidFill>
                  <a:schemeClr val="bg1"/>
                </a:solidFill>
              </a:rPr>
              <a:t>x</a:t>
            </a:r>
            <a:r>
              <a:rPr lang="en-US" dirty="0">
                <a:solidFill>
                  <a:schemeClr val="bg1"/>
                </a:solidFill>
              </a:rPr>
              <a:t> are based upon </a:t>
            </a:r>
          </a:p>
          <a:p>
            <a:pPr marL="742950" lvl="1" indent="-285750">
              <a:buFont typeface="Arial" panose="020B0604020202020204" pitchFamily="34" charset="0"/>
              <a:buChar char="•"/>
            </a:pPr>
            <a:r>
              <a:rPr lang="en-US" dirty="0">
                <a:solidFill>
                  <a:schemeClr val="bg1"/>
                </a:solidFill>
              </a:rPr>
              <a:t>4D-var</a:t>
            </a:r>
          </a:p>
          <a:p>
            <a:pPr marL="742950" lvl="1" indent="-285750">
              <a:buFont typeface="Arial" panose="020B0604020202020204" pitchFamily="34" charset="0"/>
              <a:buChar char="•"/>
            </a:pPr>
            <a:r>
              <a:rPr lang="en-US" dirty="0">
                <a:solidFill>
                  <a:schemeClr val="bg1"/>
                </a:solidFill>
              </a:rPr>
              <a:t>EnKF</a:t>
            </a:r>
          </a:p>
          <a:p>
            <a:pPr marL="742950" lvl="1" indent="-285750">
              <a:buFont typeface="Arial" panose="020B0604020202020204" pitchFamily="34" charset="0"/>
              <a:buChar char="•"/>
            </a:pPr>
            <a:r>
              <a:rPr lang="en-US" dirty="0">
                <a:solidFill>
                  <a:schemeClr val="bg1"/>
                </a:solidFill>
              </a:rPr>
              <a:t>Analytic Bayesian/Optimal Estimation</a:t>
            </a:r>
          </a:p>
          <a:p>
            <a:pPr marL="285750" indent="-285750">
              <a:buFont typeface="Arial" panose="020B0604020202020204" pitchFamily="34" charset="0"/>
              <a:buChar char="•"/>
            </a:pPr>
            <a:r>
              <a:rPr lang="en-US" dirty="0">
                <a:solidFill>
                  <a:schemeClr val="bg1"/>
                </a:solidFill>
              </a:rPr>
              <a:t>Each have their own strengths and weaknesses.  </a:t>
            </a:r>
          </a:p>
          <a:p>
            <a:pPr marL="285750" indent="-285750">
              <a:buFont typeface="Arial" panose="020B0604020202020204" pitchFamily="34" charset="0"/>
              <a:buChar char="•"/>
            </a:pPr>
            <a:endParaRPr lang="en-US" dirty="0">
              <a:solidFill>
                <a:schemeClr val="bg1"/>
              </a:solidFill>
            </a:endParaRPr>
          </a:p>
        </p:txBody>
      </p:sp>
      <p:sp>
        <p:nvSpPr>
          <p:cNvPr id="14" name="TextBox 13">
            <a:extLst>
              <a:ext uri="{FF2B5EF4-FFF2-40B4-BE49-F238E27FC236}">
                <a16:creationId xmlns:a16="http://schemas.microsoft.com/office/drawing/2014/main" id="{00B2D487-F218-8923-61B7-306AF72F9B8A}"/>
              </a:ext>
            </a:extLst>
          </p:cNvPr>
          <p:cNvSpPr txBox="1"/>
          <p:nvPr/>
        </p:nvSpPr>
        <p:spPr>
          <a:xfrm>
            <a:off x="109627" y="3108463"/>
            <a:ext cx="5484813" cy="1569660"/>
          </a:xfrm>
          <a:prstGeom prst="rect">
            <a:avLst/>
          </a:prstGeom>
          <a:solidFill>
            <a:schemeClr val="accent5">
              <a:lumMod val="75000"/>
            </a:schemeClr>
          </a:solidFill>
        </p:spPr>
        <p:txBody>
          <a:bodyPr wrap="square" rtlCol="0">
            <a:spAutoFit/>
          </a:bodyPr>
          <a:lstStyle/>
          <a:p>
            <a:pPr marL="285750" indent="-285750">
              <a:buFont typeface="Arial" panose="020B0604020202020204" pitchFamily="34" charset="0"/>
              <a:buChar char="•"/>
            </a:pPr>
            <a:r>
              <a:rPr lang="en-US" sz="1600" dirty="0">
                <a:solidFill>
                  <a:schemeClr val="bg2">
                    <a:lumMod val="50000"/>
                  </a:schemeClr>
                </a:solidFill>
              </a:rPr>
              <a:t>New techniques such as weakly-constrained 4D-var could be a powerful tool for mitigating transport uncertainty. </a:t>
            </a:r>
          </a:p>
          <a:p>
            <a:pPr marL="285750" indent="-285750">
              <a:buFont typeface="Arial" panose="020B0604020202020204" pitchFamily="34" charset="0"/>
              <a:buChar char="•"/>
            </a:pPr>
            <a:r>
              <a:rPr lang="en-US" sz="1600" dirty="0">
                <a:solidFill>
                  <a:schemeClr val="bg2">
                    <a:lumMod val="50000"/>
                  </a:schemeClr>
                </a:solidFill>
              </a:rPr>
              <a:t>Synthesis of classical techniques, e.g</a:t>
            </a:r>
            <a:r>
              <a:rPr lang="en-US" sz="1600">
                <a:solidFill>
                  <a:schemeClr val="bg2">
                    <a:lumMod val="50000"/>
                  </a:schemeClr>
                </a:solidFill>
              </a:rPr>
              <a:t>, Ens. 4D-var, </a:t>
            </a:r>
            <a:r>
              <a:rPr lang="en-US" sz="1600" dirty="0">
                <a:solidFill>
                  <a:schemeClr val="bg2">
                    <a:lumMod val="50000"/>
                  </a:schemeClr>
                </a:solidFill>
              </a:rPr>
              <a:t>could provide benefits to both. </a:t>
            </a:r>
          </a:p>
          <a:p>
            <a:pPr marL="285750" indent="-285750">
              <a:buFont typeface="Arial" panose="020B0604020202020204" pitchFamily="34" charset="0"/>
              <a:buChar char="•"/>
            </a:pPr>
            <a:r>
              <a:rPr lang="en-US" sz="1600" dirty="0">
                <a:solidFill>
                  <a:schemeClr val="bg2">
                    <a:lumMod val="50000"/>
                  </a:schemeClr>
                </a:solidFill>
              </a:rPr>
              <a:t>Novel methods such as AI/ML should be investigated</a:t>
            </a:r>
          </a:p>
        </p:txBody>
      </p:sp>
      <p:sp>
        <p:nvSpPr>
          <p:cNvPr id="15" name="TextBox 14">
            <a:extLst>
              <a:ext uri="{FF2B5EF4-FFF2-40B4-BE49-F238E27FC236}">
                <a16:creationId xmlns:a16="http://schemas.microsoft.com/office/drawing/2014/main" id="{232CD6DA-C515-7CAF-AB1A-8D5595D8A7A8}"/>
              </a:ext>
            </a:extLst>
          </p:cNvPr>
          <p:cNvSpPr txBox="1"/>
          <p:nvPr/>
        </p:nvSpPr>
        <p:spPr>
          <a:xfrm>
            <a:off x="5427003" y="4882892"/>
            <a:ext cx="3794760" cy="307777"/>
          </a:xfrm>
          <a:prstGeom prst="rect">
            <a:avLst/>
          </a:prstGeom>
          <a:noFill/>
        </p:spPr>
        <p:txBody>
          <a:bodyPr wrap="square" rtlCol="0">
            <a:spAutoFit/>
          </a:bodyPr>
          <a:lstStyle/>
          <a:p>
            <a:pPr algn="ctr"/>
            <a:r>
              <a:rPr lang="en-US" sz="1400" dirty="0" err="1">
                <a:solidFill>
                  <a:schemeClr val="bg1"/>
                </a:solidFill>
              </a:rPr>
              <a:t>Stanevich</a:t>
            </a:r>
            <a:r>
              <a:rPr lang="en-US" sz="1400" dirty="0">
                <a:solidFill>
                  <a:schemeClr val="bg1"/>
                </a:solidFill>
              </a:rPr>
              <a:t> et al</a:t>
            </a:r>
            <a:r>
              <a:rPr lang="en-US" sz="1400">
                <a:solidFill>
                  <a:schemeClr val="bg1"/>
                </a:solidFill>
              </a:rPr>
              <a:t>, ACP</a:t>
            </a:r>
            <a:r>
              <a:rPr lang="en-US" sz="1400" dirty="0">
                <a:solidFill>
                  <a:schemeClr val="bg1"/>
                </a:solidFill>
              </a:rPr>
              <a:t>, 2021</a:t>
            </a:r>
          </a:p>
        </p:txBody>
      </p:sp>
    </p:spTree>
    <p:extLst>
      <p:ext uri="{BB962C8B-B14F-4D97-AF65-F5344CB8AC3E}">
        <p14:creationId xmlns:p14="http://schemas.microsoft.com/office/powerpoint/2010/main" val="162155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8ED2D-81AE-7B47-AECD-75BFEAB68F0B}"/>
              </a:ext>
            </a:extLst>
          </p:cNvPr>
          <p:cNvSpPr>
            <a:spLocks noGrp="1"/>
          </p:cNvSpPr>
          <p:nvPr>
            <p:ph type="body" sz="quarter" idx="17"/>
          </p:nvPr>
        </p:nvSpPr>
        <p:spPr/>
        <p:txBody>
          <a:bodyPr/>
          <a:lstStyle/>
          <a:p>
            <a:endParaRPr lang="en-US"/>
          </a:p>
        </p:txBody>
      </p:sp>
      <p:sp>
        <p:nvSpPr>
          <p:cNvPr id="4" name="Title 3">
            <a:extLst>
              <a:ext uri="{FF2B5EF4-FFF2-40B4-BE49-F238E27FC236}">
                <a16:creationId xmlns:a16="http://schemas.microsoft.com/office/drawing/2014/main" id="{B0B8F5E3-A9C6-BC91-EE37-37F9C217DC36}"/>
              </a:ext>
            </a:extLst>
          </p:cNvPr>
          <p:cNvSpPr>
            <a:spLocks noGrp="1"/>
          </p:cNvSpPr>
          <p:nvPr>
            <p:ph type="title"/>
          </p:nvPr>
        </p:nvSpPr>
        <p:spPr/>
        <p:txBody>
          <a:bodyPr/>
          <a:lstStyle/>
          <a:p>
            <a:r>
              <a:rPr lang="en-US" dirty="0"/>
              <a:t>Ensembles and consensus estimates of </a:t>
            </a:r>
          </a:p>
        </p:txBody>
      </p:sp>
      <p:sp>
        <p:nvSpPr>
          <p:cNvPr id="5" name="Date Placeholder 4">
            <a:extLst>
              <a:ext uri="{FF2B5EF4-FFF2-40B4-BE49-F238E27FC236}">
                <a16:creationId xmlns:a16="http://schemas.microsoft.com/office/drawing/2014/main" id="{459E27C8-8543-2745-90BC-0B432232BC8E}"/>
              </a:ext>
            </a:extLst>
          </p:cNvPr>
          <p:cNvSpPr>
            <a:spLocks noGrp="1"/>
          </p:cNvSpPr>
          <p:nvPr>
            <p:ph type="dt" sz="half" idx="18"/>
          </p:nvPr>
        </p:nvSpPr>
        <p:spPr/>
        <p:txBody>
          <a:bodyPr/>
          <a:lstStyle/>
          <a:p>
            <a:fld id="{C6B620C2-39C8-7743-A480-A5C949D9D2D4}" type="datetime1">
              <a:rPr lang="en-US" smtClean="0"/>
              <a:t>3/11/24</a:t>
            </a:fld>
            <a:endParaRPr lang="en-US" dirty="0"/>
          </a:p>
        </p:txBody>
      </p:sp>
      <p:sp>
        <p:nvSpPr>
          <p:cNvPr id="6" name="Footer Placeholder 5">
            <a:extLst>
              <a:ext uri="{FF2B5EF4-FFF2-40B4-BE49-F238E27FC236}">
                <a16:creationId xmlns:a16="http://schemas.microsoft.com/office/drawing/2014/main" id="{783F4A5A-7E94-86DF-1C76-7D8C8B82FA88}"/>
              </a:ext>
            </a:extLst>
          </p:cNvPr>
          <p:cNvSpPr>
            <a:spLocks noGrp="1"/>
          </p:cNvSpPr>
          <p:nvPr>
            <p:ph type="ftr" sz="quarter" idx="19"/>
          </p:nvPr>
        </p:nvSpPr>
        <p:spPr/>
        <p:txBody>
          <a:bodyPr/>
          <a:lstStyle/>
          <a:p>
            <a:r>
              <a:rPr lang="en-US"/>
              <a:t>GGGW Sept 2023</a:t>
            </a:r>
            <a:endParaRPr lang="en-US" dirty="0"/>
          </a:p>
        </p:txBody>
      </p:sp>
      <p:sp>
        <p:nvSpPr>
          <p:cNvPr id="7" name="Slide Number Placeholder 6">
            <a:extLst>
              <a:ext uri="{FF2B5EF4-FFF2-40B4-BE49-F238E27FC236}">
                <a16:creationId xmlns:a16="http://schemas.microsoft.com/office/drawing/2014/main" id="{561FD917-D3DB-0864-54DE-BDC17D21DA79}"/>
              </a:ext>
            </a:extLst>
          </p:cNvPr>
          <p:cNvSpPr>
            <a:spLocks noGrp="1"/>
          </p:cNvSpPr>
          <p:nvPr>
            <p:ph type="sldNum" sz="quarter" idx="20"/>
          </p:nvPr>
        </p:nvSpPr>
        <p:spPr/>
        <p:txBody>
          <a:bodyPr/>
          <a:lstStyle/>
          <a:p>
            <a:fld id="{C20F9084-C4B8-47CC-A340-731237DBDB58}" type="slidenum">
              <a:rPr lang="en-US" smtClean="0"/>
              <a:pPr/>
              <a:t>15</a:t>
            </a:fld>
            <a:endParaRPr lang="en-US" dirty="0"/>
          </a:p>
        </p:txBody>
      </p:sp>
      <p:pic>
        <p:nvPicPr>
          <p:cNvPr id="10" name="Picture 9">
            <a:extLst>
              <a:ext uri="{FF2B5EF4-FFF2-40B4-BE49-F238E27FC236}">
                <a16:creationId xmlns:a16="http://schemas.microsoft.com/office/drawing/2014/main" id="{14D8F871-D28C-4F84-1757-1EC87B76D24E}"/>
              </a:ext>
            </a:extLst>
          </p:cNvPr>
          <p:cNvPicPr>
            <a:picLocks noChangeAspect="1"/>
          </p:cNvPicPr>
          <p:nvPr/>
        </p:nvPicPr>
        <p:blipFill>
          <a:blip r:embed="rId2"/>
          <a:stretch>
            <a:fillRect/>
          </a:stretch>
        </p:blipFill>
        <p:spPr>
          <a:xfrm>
            <a:off x="4304906" y="850647"/>
            <a:ext cx="4763709" cy="2620039"/>
          </a:xfrm>
          <a:prstGeom prst="rect">
            <a:avLst/>
          </a:prstGeom>
        </p:spPr>
      </p:pic>
      <p:sp>
        <p:nvSpPr>
          <p:cNvPr id="11" name="TextBox 10">
            <a:extLst>
              <a:ext uri="{FF2B5EF4-FFF2-40B4-BE49-F238E27FC236}">
                <a16:creationId xmlns:a16="http://schemas.microsoft.com/office/drawing/2014/main" id="{89F58CF6-2567-6250-5E83-8EFBEA0B3F65}"/>
              </a:ext>
            </a:extLst>
          </p:cNvPr>
          <p:cNvSpPr txBox="1"/>
          <p:nvPr/>
        </p:nvSpPr>
        <p:spPr>
          <a:xfrm>
            <a:off x="75385" y="978350"/>
            <a:ext cx="3967287" cy="258532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GGGW will receive multiple estimates of the same regions from different institutions. </a:t>
            </a:r>
          </a:p>
          <a:p>
            <a:pPr marL="285750" indent="-285750">
              <a:buFont typeface="Arial" panose="020B0604020202020204" pitchFamily="34" charset="0"/>
              <a:buChar char="•"/>
            </a:pPr>
            <a:r>
              <a:rPr lang="en-US" sz="1600" dirty="0">
                <a:solidFill>
                  <a:schemeClr val="bg1"/>
                </a:solidFill>
              </a:rPr>
              <a:t>How these estimates will be combined is a critical challenge for GGGW. </a:t>
            </a:r>
          </a:p>
          <a:p>
            <a:pPr marL="285750" indent="-285750">
              <a:buFont typeface="Arial" panose="020B0604020202020204" pitchFamily="34" charset="0"/>
              <a:buChar char="•"/>
            </a:pPr>
            <a:r>
              <a:rPr lang="en-US" sz="1600" dirty="0">
                <a:solidFill>
                  <a:schemeClr val="bg1"/>
                </a:solidFill>
              </a:rPr>
              <a:t>“Model democracy” may not provide the best “consensus estimate.”  </a:t>
            </a:r>
          </a:p>
          <a:p>
            <a:pPr marL="285750" indent="-285750">
              <a:buFont typeface="Arial" panose="020B0604020202020204" pitchFamily="34" charset="0"/>
              <a:buChar char="•"/>
            </a:pPr>
            <a:r>
              <a:rPr lang="en-US" sz="1600" dirty="0">
                <a:solidFill>
                  <a:schemeClr val="bg1"/>
                </a:solidFill>
              </a:rPr>
              <a:t>The CMIP community has researched ways beyond “model democracy”</a:t>
            </a:r>
          </a:p>
          <a:p>
            <a:endParaRPr lang="en-US" dirty="0">
              <a:solidFill>
                <a:schemeClr val="bg1"/>
              </a:solidFill>
            </a:endParaRPr>
          </a:p>
        </p:txBody>
      </p:sp>
      <p:sp>
        <p:nvSpPr>
          <p:cNvPr id="12" name="TextBox 11">
            <a:extLst>
              <a:ext uri="{FF2B5EF4-FFF2-40B4-BE49-F238E27FC236}">
                <a16:creationId xmlns:a16="http://schemas.microsoft.com/office/drawing/2014/main" id="{A386A2E5-6CF5-CCA9-7915-9CDF97E157D1}"/>
              </a:ext>
            </a:extLst>
          </p:cNvPr>
          <p:cNvSpPr txBox="1"/>
          <p:nvPr/>
        </p:nvSpPr>
        <p:spPr>
          <a:xfrm>
            <a:off x="4572000" y="3415121"/>
            <a:ext cx="3967286" cy="276999"/>
          </a:xfrm>
          <a:prstGeom prst="rect">
            <a:avLst/>
          </a:prstGeom>
          <a:noFill/>
        </p:spPr>
        <p:txBody>
          <a:bodyPr wrap="square" rtlCol="0">
            <a:spAutoFit/>
          </a:bodyPr>
          <a:lstStyle/>
          <a:p>
            <a:pPr algn="ctr"/>
            <a:r>
              <a:rPr lang="en-US" sz="1200" dirty="0" err="1">
                <a:solidFill>
                  <a:schemeClr val="bg1"/>
                </a:solidFill>
              </a:rPr>
              <a:t>Cressie</a:t>
            </a:r>
            <a:r>
              <a:rPr lang="en-US" sz="1200" dirty="0">
                <a:solidFill>
                  <a:schemeClr val="bg1"/>
                </a:solidFill>
              </a:rPr>
              <a:t> et al, GRL, 2022</a:t>
            </a:r>
          </a:p>
        </p:txBody>
      </p:sp>
      <p:sp>
        <p:nvSpPr>
          <p:cNvPr id="16" name="TextBox 15">
            <a:extLst>
              <a:ext uri="{FF2B5EF4-FFF2-40B4-BE49-F238E27FC236}">
                <a16:creationId xmlns:a16="http://schemas.microsoft.com/office/drawing/2014/main" id="{D266FBE3-7E00-73B9-3A5E-5902E7D364DD}"/>
              </a:ext>
            </a:extLst>
          </p:cNvPr>
          <p:cNvSpPr txBox="1"/>
          <p:nvPr/>
        </p:nvSpPr>
        <p:spPr>
          <a:xfrm>
            <a:off x="115085" y="3770418"/>
            <a:ext cx="8898590" cy="1323439"/>
          </a:xfrm>
          <a:prstGeom prst="rect">
            <a:avLst/>
          </a:prstGeom>
          <a:solidFill>
            <a:schemeClr val="accent5">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chemeClr val="accent3">
                    <a:lumMod val="60000"/>
                    <a:lumOff val="40000"/>
                  </a:schemeClr>
                </a:solidFill>
              </a:rPr>
              <a:t>Theoretical and applied research into multiple methods for ensemble averaging should be advanced. </a:t>
            </a:r>
          </a:p>
          <a:p>
            <a:pPr marL="285750" indent="-285750">
              <a:buFont typeface="Arial" panose="020B0604020202020204" pitchFamily="34" charset="0"/>
              <a:buChar char="•"/>
            </a:pPr>
            <a:r>
              <a:rPr lang="en-US" sz="1600" dirty="0">
                <a:solidFill>
                  <a:schemeClr val="accent3">
                    <a:lumMod val="60000"/>
                    <a:lumOff val="40000"/>
                  </a:schemeClr>
                </a:solidFill>
              </a:rPr>
              <a:t>Ensemble design instead of “ensemble-of-opportunity” should be built into the protocols. </a:t>
            </a:r>
          </a:p>
          <a:p>
            <a:pPr marL="285750" indent="-285750">
              <a:buFont typeface="Arial" panose="020B0604020202020204" pitchFamily="34" charset="0"/>
              <a:buChar char="•"/>
            </a:pPr>
            <a:r>
              <a:rPr lang="en-US" sz="1600" dirty="0">
                <a:solidFill>
                  <a:schemeClr val="accent3">
                    <a:lumMod val="60000"/>
                    <a:lumOff val="40000"/>
                  </a:schemeClr>
                </a:solidFill>
              </a:rPr>
              <a:t>Model performance against independent observations may lead to regional weighting.</a:t>
            </a:r>
          </a:p>
          <a:p>
            <a:pPr marL="285750" indent="-285750">
              <a:buFont typeface="Arial" panose="020B0604020202020204" pitchFamily="34" charset="0"/>
              <a:buChar char="•"/>
            </a:pPr>
            <a:r>
              <a:rPr lang="en-US" sz="1600" dirty="0">
                <a:solidFill>
                  <a:schemeClr val="accent3">
                    <a:lumMod val="60000"/>
                    <a:lumOff val="40000"/>
                  </a:schemeClr>
                </a:solidFill>
              </a:rPr>
              <a:t>Utilization of both point estimates and their uncertainties should be considered. </a:t>
            </a:r>
          </a:p>
        </p:txBody>
      </p:sp>
      <p:pic>
        <p:nvPicPr>
          <p:cNvPr id="18" name="Picture 17">
            <a:extLst>
              <a:ext uri="{FF2B5EF4-FFF2-40B4-BE49-F238E27FC236}">
                <a16:creationId xmlns:a16="http://schemas.microsoft.com/office/drawing/2014/main" id="{5B8EC3BD-F717-4FC1-8119-82FDD74F241E}"/>
              </a:ext>
            </a:extLst>
          </p:cNvPr>
          <p:cNvPicPr>
            <a:picLocks noChangeAspect="1"/>
          </p:cNvPicPr>
          <p:nvPr/>
        </p:nvPicPr>
        <p:blipFill>
          <a:blip r:embed="rId3"/>
          <a:stretch>
            <a:fillRect/>
          </a:stretch>
        </p:blipFill>
        <p:spPr>
          <a:xfrm>
            <a:off x="6302384" y="327899"/>
            <a:ext cx="1244600" cy="469900"/>
          </a:xfrm>
          <a:prstGeom prst="rect">
            <a:avLst/>
          </a:prstGeom>
          <a:solidFill>
            <a:schemeClr val="bg1">
              <a:lumMod val="85000"/>
            </a:schemeClr>
          </a:solidFill>
        </p:spPr>
      </p:pic>
    </p:spTree>
    <p:extLst>
      <p:ext uri="{BB962C8B-B14F-4D97-AF65-F5344CB8AC3E}">
        <p14:creationId xmlns:p14="http://schemas.microsoft.com/office/powerpoint/2010/main" val="153122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E950A-7B6C-A6B8-94F7-71E6C08160EE}"/>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DDEB600C-E86C-5495-5E39-05C62402FD87}"/>
              </a:ext>
            </a:extLst>
          </p:cNvPr>
          <p:cNvSpPr>
            <a:spLocks noGrp="1"/>
          </p:cNvSpPr>
          <p:nvPr>
            <p:ph type="title"/>
          </p:nvPr>
        </p:nvSpPr>
        <p:spPr/>
        <p:txBody>
          <a:bodyPr/>
          <a:lstStyle/>
          <a:p>
            <a:r>
              <a:rPr lang="en-US" dirty="0"/>
              <a:t>Inverse Modeling in support CEOS GHG Task Force</a:t>
            </a:r>
          </a:p>
        </p:txBody>
      </p:sp>
      <p:sp>
        <p:nvSpPr>
          <p:cNvPr id="4" name="Date Placeholder 3">
            <a:extLst>
              <a:ext uri="{FF2B5EF4-FFF2-40B4-BE49-F238E27FC236}">
                <a16:creationId xmlns:a16="http://schemas.microsoft.com/office/drawing/2014/main" id="{4F173FB9-065F-DFC7-D033-C59B8AE8926A}"/>
              </a:ext>
            </a:extLst>
          </p:cNvPr>
          <p:cNvSpPr>
            <a:spLocks noGrp="1"/>
          </p:cNvSpPr>
          <p:nvPr>
            <p:ph type="dt" sz="half" idx="18"/>
          </p:nvPr>
        </p:nvSpPr>
        <p:spPr/>
        <p:txBody>
          <a:bodyPr/>
          <a:lstStyle/>
          <a:p>
            <a:fld id="{ADCAF424-9431-2147-8BF0-4B72F6464CC2}" type="datetime1">
              <a:rPr lang="en-US" smtClean="0"/>
              <a:t>3/11/24</a:t>
            </a:fld>
            <a:endParaRPr lang="en-US" dirty="0"/>
          </a:p>
        </p:txBody>
      </p:sp>
      <p:sp>
        <p:nvSpPr>
          <p:cNvPr id="5" name="Footer Placeholder 4">
            <a:extLst>
              <a:ext uri="{FF2B5EF4-FFF2-40B4-BE49-F238E27FC236}">
                <a16:creationId xmlns:a16="http://schemas.microsoft.com/office/drawing/2014/main" id="{8FAF1F38-5F0E-7A71-E2DF-7B73E81F6772}"/>
              </a:ext>
            </a:extLst>
          </p:cNvPr>
          <p:cNvSpPr>
            <a:spLocks noGrp="1"/>
          </p:cNvSpPr>
          <p:nvPr>
            <p:ph type="ftr" sz="quarter" idx="19"/>
          </p:nvPr>
        </p:nvSpPr>
        <p:spPr/>
        <p:txBody>
          <a:bodyPr/>
          <a:lstStyle/>
          <a:p>
            <a:r>
              <a:rPr lang="en-US"/>
              <a:t>GGGW Sept 2023</a:t>
            </a:r>
            <a:endParaRPr lang="en-US" dirty="0"/>
          </a:p>
        </p:txBody>
      </p:sp>
      <p:sp>
        <p:nvSpPr>
          <p:cNvPr id="6" name="Slide Number Placeholder 5">
            <a:extLst>
              <a:ext uri="{FF2B5EF4-FFF2-40B4-BE49-F238E27FC236}">
                <a16:creationId xmlns:a16="http://schemas.microsoft.com/office/drawing/2014/main" id="{1D8F3D18-CFE8-33FB-4CCA-514AAA155EE2}"/>
              </a:ext>
            </a:extLst>
          </p:cNvPr>
          <p:cNvSpPr>
            <a:spLocks noGrp="1"/>
          </p:cNvSpPr>
          <p:nvPr>
            <p:ph type="sldNum" sz="quarter" idx="20"/>
          </p:nvPr>
        </p:nvSpPr>
        <p:spPr/>
        <p:txBody>
          <a:bodyPr/>
          <a:lstStyle/>
          <a:p>
            <a:fld id="{275C533D-D968-4A70-91E2-44C7FEDAA0E0}" type="slidenum">
              <a:rPr lang="en-US" smtClean="0"/>
              <a:pPr/>
              <a:t>2</a:t>
            </a:fld>
            <a:endParaRPr lang="en-US" dirty="0"/>
          </a:p>
        </p:txBody>
      </p:sp>
      <p:graphicFrame>
        <p:nvGraphicFramePr>
          <p:cNvPr id="9" name="Table 8">
            <a:extLst>
              <a:ext uri="{FF2B5EF4-FFF2-40B4-BE49-F238E27FC236}">
                <a16:creationId xmlns:a16="http://schemas.microsoft.com/office/drawing/2014/main" id="{F7A72E8D-E6C4-1ADB-884D-0046B3B5DBC2}"/>
              </a:ext>
            </a:extLst>
          </p:cNvPr>
          <p:cNvGraphicFramePr>
            <a:graphicFrameLocks noGrp="1"/>
          </p:cNvGraphicFramePr>
          <p:nvPr>
            <p:extLst>
              <p:ext uri="{D42A27DB-BD31-4B8C-83A1-F6EECF244321}">
                <p14:modId xmlns:p14="http://schemas.microsoft.com/office/powerpoint/2010/main" val="933329599"/>
              </p:ext>
            </p:extLst>
          </p:nvPr>
        </p:nvGraphicFramePr>
        <p:xfrm>
          <a:off x="877229" y="925089"/>
          <a:ext cx="7176500" cy="3876516"/>
        </p:xfrm>
        <a:graphic>
          <a:graphicData uri="http://schemas.openxmlformats.org/drawingml/2006/table">
            <a:tbl>
              <a:tblPr/>
              <a:tblGrid>
                <a:gridCol w="772497">
                  <a:extLst>
                    <a:ext uri="{9D8B030D-6E8A-4147-A177-3AD203B41FA5}">
                      <a16:colId xmlns:a16="http://schemas.microsoft.com/office/drawing/2014/main" val="2625717109"/>
                    </a:ext>
                  </a:extLst>
                </a:gridCol>
                <a:gridCol w="3314015">
                  <a:extLst>
                    <a:ext uri="{9D8B030D-6E8A-4147-A177-3AD203B41FA5}">
                      <a16:colId xmlns:a16="http://schemas.microsoft.com/office/drawing/2014/main" val="1941734968"/>
                    </a:ext>
                  </a:extLst>
                </a:gridCol>
                <a:gridCol w="772497">
                  <a:extLst>
                    <a:ext uri="{9D8B030D-6E8A-4147-A177-3AD203B41FA5}">
                      <a16:colId xmlns:a16="http://schemas.microsoft.com/office/drawing/2014/main" val="1885493185"/>
                    </a:ext>
                  </a:extLst>
                </a:gridCol>
                <a:gridCol w="772497">
                  <a:extLst>
                    <a:ext uri="{9D8B030D-6E8A-4147-A177-3AD203B41FA5}">
                      <a16:colId xmlns:a16="http://schemas.microsoft.com/office/drawing/2014/main" val="2644656832"/>
                    </a:ext>
                  </a:extLst>
                </a:gridCol>
                <a:gridCol w="772497">
                  <a:extLst>
                    <a:ext uri="{9D8B030D-6E8A-4147-A177-3AD203B41FA5}">
                      <a16:colId xmlns:a16="http://schemas.microsoft.com/office/drawing/2014/main" val="3145804994"/>
                    </a:ext>
                  </a:extLst>
                </a:gridCol>
                <a:gridCol w="772497">
                  <a:extLst>
                    <a:ext uri="{9D8B030D-6E8A-4147-A177-3AD203B41FA5}">
                      <a16:colId xmlns:a16="http://schemas.microsoft.com/office/drawing/2014/main" val="3336669846"/>
                    </a:ext>
                  </a:extLst>
                </a:gridCol>
              </a:tblGrid>
              <a:tr h="219366">
                <a:tc>
                  <a:txBody>
                    <a:bodyPr/>
                    <a:lstStyle/>
                    <a:p>
                      <a:pPr rtl="0" fontAlgn="t"/>
                      <a:r>
                        <a:rPr lang="en-US" sz="1000">
                          <a:effectLst/>
                        </a:rPr>
                        <a:t>Inv-1</a:t>
                      </a:r>
                    </a:p>
                  </a:txBody>
                  <a:tcPr marL="11425" marR="11425"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700" i="0" dirty="0">
                          <a:solidFill>
                            <a:srgbClr val="000000"/>
                          </a:solidFill>
                          <a:effectLst/>
                          <a:latin typeface="Calibri" panose="020F0502020204030204" pitchFamily="34" charset="0"/>
                        </a:rPr>
                        <a:t>Identify </a:t>
                      </a:r>
                      <a:r>
                        <a:rPr lang="en-US" sz="700" b="1" i="0" dirty="0">
                          <a:solidFill>
                            <a:srgbClr val="000000"/>
                          </a:solidFill>
                          <a:effectLst/>
                          <a:latin typeface="Calibri" panose="020F0502020204030204" pitchFamily="34" charset="0"/>
                        </a:rPr>
                        <a:t>accuracy and precision requirements sufficient for policy applications</a:t>
                      </a:r>
                      <a:endParaRPr lang="en-US" sz="1000" dirty="0">
                        <a:effectLst/>
                      </a:endParaRP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AC-VC</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1000">
                          <a:effectLst/>
                        </a:rPr>
                        <a:t>1.ACTION</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35630625"/>
                  </a:ext>
                </a:extLst>
              </a:tr>
              <a:tr h="219366">
                <a:tc>
                  <a:txBody>
                    <a:bodyPr/>
                    <a:lstStyle/>
                    <a:p>
                      <a:pPr rtl="0" fontAlgn="t"/>
                      <a:r>
                        <a:rPr lang="en-US" sz="1000">
                          <a:effectLst/>
                        </a:rPr>
                        <a:t>Inv-2</a:t>
                      </a:r>
                    </a:p>
                  </a:txBody>
                  <a:tcPr marL="11425" marR="11425"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700" i="0">
                          <a:solidFill>
                            <a:srgbClr val="000000"/>
                          </a:solidFill>
                          <a:effectLst/>
                          <a:latin typeface="Calibri" panose="020F0502020204030204" pitchFamily="34" charset="0"/>
                        </a:rPr>
                        <a:t>Coordinate research on </a:t>
                      </a:r>
                      <a:r>
                        <a:rPr lang="en-US" sz="700" b="1" i="0">
                          <a:solidFill>
                            <a:srgbClr val="000000"/>
                          </a:solidFill>
                          <a:effectLst/>
                          <a:latin typeface="Calibri" panose="020F0502020204030204" pitchFamily="34" charset="0"/>
                        </a:rPr>
                        <a:t>flux estimation</a:t>
                      </a:r>
                      <a:r>
                        <a:rPr lang="en-US" sz="700" i="0">
                          <a:solidFill>
                            <a:srgbClr val="000000"/>
                          </a:solidFill>
                          <a:effectLst/>
                          <a:latin typeface="Calibri" panose="020F0502020204030204" pitchFamily="34" charset="0"/>
                        </a:rPr>
                        <a:t> (local to national scale; Level-4 products) (Rec#3) </a:t>
                      </a:r>
                      <a:endParaRPr lang="en-US" sz="1000">
                        <a:effectLst/>
                      </a:endParaRP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AC-VC</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1000">
                          <a:effectLst/>
                        </a:rPr>
                        <a:t>1.ACTION</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9581997"/>
                  </a:ext>
                </a:extLst>
              </a:tr>
              <a:tr h="469199">
                <a:tc>
                  <a:txBody>
                    <a:bodyPr/>
                    <a:lstStyle/>
                    <a:p>
                      <a:pPr rtl="0" fontAlgn="t"/>
                      <a:r>
                        <a:rPr lang="en-US" sz="1000" dirty="0">
                          <a:effectLst/>
                        </a:rPr>
                        <a:t>Inv-3</a:t>
                      </a:r>
                    </a:p>
                  </a:txBody>
                  <a:tcPr marL="11425" marR="11425"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700" i="0">
                          <a:solidFill>
                            <a:srgbClr val="000000"/>
                          </a:solidFill>
                          <a:effectLst/>
                          <a:latin typeface="Calibri" panose="020F0502020204030204" pitchFamily="34" charset="0"/>
                        </a:rPr>
                        <a:t>Coordinate between </a:t>
                      </a:r>
                      <a:r>
                        <a:rPr lang="en-US" sz="700" b="1" i="0">
                          <a:solidFill>
                            <a:srgbClr val="000000"/>
                          </a:solidFill>
                          <a:effectLst/>
                          <a:latin typeface="Calibri" panose="020F0502020204030204" pitchFamily="34" charset="0"/>
                        </a:rPr>
                        <a:t>CAMS/C3S and NASA OCO-2/CMS/GMAO ef</a:t>
                      </a:r>
                      <a:r>
                        <a:rPr lang="en-US" sz="700" i="0">
                          <a:solidFill>
                            <a:srgbClr val="000000"/>
                          </a:solidFill>
                          <a:effectLst/>
                          <a:latin typeface="Calibri" panose="020F0502020204030204" pitchFamily="34" charset="0"/>
                        </a:rPr>
                        <a:t>forts - see extract from Rec#12: </a:t>
                      </a:r>
                      <a:r>
                        <a:rPr lang="en-US" sz="700" i="1">
                          <a:solidFill>
                            <a:srgbClr val="000000"/>
                          </a:solidFill>
                          <a:effectLst/>
                          <a:latin typeface="Calibri" panose="020F0502020204030204" pitchFamily="34" charset="0"/>
                        </a:rPr>
                        <a:t>CGMS and CEOS should work with their member agencies to identify and promote standards in product specification, formats, pre-processing etc. and product inter- comparisons should be routinely undertaken and supported on a sustained basis to produce seamless, interoperable datasets for use in the broader system implementation</a:t>
                      </a:r>
                      <a:endParaRPr lang="en-US" sz="1000">
                        <a:effectLst/>
                      </a:endParaRP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AC-VC</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1000">
                          <a:effectLst/>
                        </a:rPr>
                        <a:t>1.ACTION</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57098211"/>
                  </a:ext>
                </a:extLst>
              </a:tr>
              <a:tr h="871369">
                <a:tc>
                  <a:txBody>
                    <a:bodyPr/>
                    <a:lstStyle/>
                    <a:p>
                      <a:pPr rtl="0" fontAlgn="t"/>
                      <a:r>
                        <a:rPr lang="en-US" sz="1000">
                          <a:effectLst/>
                        </a:rPr>
                        <a:t>Inv-4</a:t>
                      </a:r>
                    </a:p>
                  </a:txBody>
                  <a:tcPr marL="11425" marR="11425"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700" i="0">
                          <a:solidFill>
                            <a:srgbClr val="000000"/>
                          </a:solidFill>
                          <a:effectLst/>
                          <a:latin typeface="Calibri" panose="020F0502020204030204" pitchFamily="34" charset="0"/>
                        </a:rPr>
                        <a:t>Coordinate </a:t>
                      </a:r>
                      <a:r>
                        <a:rPr lang="en-US" sz="700" b="1" i="0">
                          <a:solidFill>
                            <a:srgbClr val="000000"/>
                          </a:solidFill>
                          <a:effectLst/>
                          <a:latin typeface="Calibri" panose="020F0502020204030204" pitchFamily="34" charset="0"/>
                        </a:rPr>
                        <a:t>OSSE studies </a:t>
                      </a:r>
                      <a:r>
                        <a:rPr lang="en-US" sz="700" i="0">
                          <a:solidFill>
                            <a:srgbClr val="000000"/>
                          </a:solidFill>
                          <a:effectLst/>
                          <a:latin typeface="Calibri" panose="020F0502020204030204" pitchFamily="34" charset="0"/>
                        </a:rPr>
                        <a:t>dedicated to flux estimation - see text from Rec#8: </a:t>
                      </a:r>
                      <a:r>
                        <a:rPr lang="en-US" sz="700" i="1">
                          <a:solidFill>
                            <a:srgbClr val="000000"/>
                          </a:solidFill>
                          <a:effectLst/>
                          <a:latin typeface="Calibri" panose="020F0502020204030204" pitchFamily="34" charset="0"/>
                        </a:rPr>
                        <a:t>CEOS, CGMS and their partners should continue to support the necessary OSSE experiments, which remain of critical importance in further refining the detailed requirements of the space-based elements of the constellation (sensor precision, accuracy, and resolution, orbit and mission coordination). The near-term objective is to develop a prioritized list of the required OSSE experiments and end-to-end system simulations to optimize the overall system design, resolve system-level uncertainties, and facilitate the coordination of activities among the CEOS and CGMS agencies. The output from these experiments should be made available to the CEOS and CGMS Principals periodically, in a format conducive to discussions with their mission and orbit planning organizations</a:t>
                      </a:r>
                      <a:endParaRPr lang="en-US" sz="1000">
                        <a:effectLst/>
                      </a:endParaRP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AC-VC</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1000">
                          <a:effectLst/>
                        </a:rPr>
                        <a:t>1.ACTION</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63694445"/>
                  </a:ext>
                </a:extLst>
              </a:tr>
              <a:tr h="219366">
                <a:tc>
                  <a:txBody>
                    <a:bodyPr/>
                    <a:lstStyle/>
                    <a:p>
                      <a:pPr rtl="0" fontAlgn="t"/>
                      <a:r>
                        <a:rPr lang="en-US" sz="1000">
                          <a:effectLst/>
                        </a:rPr>
                        <a:t>Inv-5</a:t>
                      </a:r>
                    </a:p>
                  </a:txBody>
                  <a:tcPr marL="11425" marR="11425"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700" i="0">
                          <a:solidFill>
                            <a:srgbClr val="000000"/>
                          </a:solidFill>
                          <a:effectLst/>
                          <a:latin typeface="Calibri" panose="020F0502020204030204" pitchFamily="34" charset="0"/>
                        </a:rPr>
                        <a:t>Identify synergies between </a:t>
                      </a:r>
                      <a:r>
                        <a:rPr lang="en-US" sz="700" b="1" i="0">
                          <a:solidFill>
                            <a:srgbClr val="000000"/>
                          </a:solidFill>
                          <a:effectLst/>
                          <a:latin typeface="Calibri" panose="020F0502020204030204" pitchFamily="34" charset="0"/>
                        </a:rPr>
                        <a:t>observation strategies for GHGs and air quality gases</a:t>
                      </a:r>
                      <a:r>
                        <a:rPr lang="en-US" sz="700" i="0">
                          <a:solidFill>
                            <a:srgbClr val="000000"/>
                          </a:solidFill>
                          <a:effectLst/>
                          <a:latin typeface="Calibri" panose="020F0502020204030204" pitchFamily="34" charset="0"/>
                        </a:rPr>
                        <a:t> and aerosols</a:t>
                      </a:r>
                      <a:endParaRPr lang="en-US" sz="1000">
                        <a:effectLst/>
                      </a:endParaRP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AC-VC</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1000">
                          <a:effectLst/>
                        </a:rPr>
                        <a:t>1.ACTION</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25275778"/>
                  </a:ext>
                </a:extLst>
              </a:tr>
              <a:tr h="219366">
                <a:tc>
                  <a:txBody>
                    <a:bodyPr/>
                    <a:lstStyle/>
                    <a:p>
                      <a:pPr rtl="0" fontAlgn="t"/>
                      <a:r>
                        <a:rPr lang="en-US" sz="1000">
                          <a:effectLst/>
                        </a:rPr>
                        <a:t>Inv-6</a:t>
                      </a:r>
                    </a:p>
                  </a:txBody>
                  <a:tcPr marL="11425" marR="11425"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700" i="0">
                          <a:solidFill>
                            <a:srgbClr val="000000"/>
                          </a:solidFill>
                          <a:effectLst/>
                          <a:latin typeface="Calibri" panose="020F0502020204030204" pitchFamily="34" charset="0"/>
                        </a:rPr>
                        <a:t>Consolidate </a:t>
                      </a:r>
                      <a:r>
                        <a:rPr lang="en-US" sz="700" b="1" i="0">
                          <a:solidFill>
                            <a:srgbClr val="000000"/>
                          </a:solidFill>
                          <a:effectLst/>
                          <a:latin typeface="Calibri" panose="020F0502020204030204" pitchFamily="34" charset="0"/>
                        </a:rPr>
                        <a:t>mission requirements for auxiliary observations</a:t>
                      </a:r>
                      <a:r>
                        <a:rPr lang="en-US" sz="700" i="0">
                          <a:solidFill>
                            <a:srgbClr val="000000"/>
                          </a:solidFill>
                          <a:effectLst/>
                          <a:latin typeface="Calibri" panose="020F0502020204030204" pitchFamily="34" charset="0"/>
                        </a:rPr>
                        <a:t>(e.g. plume tracers like NO2) (Rec#14)</a:t>
                      </a:r>
                      <a:endParaRPr lang="en-US" sz="1000">
                        <a:effectLst/>
                      </a:endParaRP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AC-VC</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1000">
                          <a:effectLst/>
                        </a:rPr>
                        <a:t>1.ACTION</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50848367"/>
                  </a:ext>
                </a:extLst>
              </a:tr>
              <a:tr h="219366">
                <a:tc>
                  <a:txBody>
                    <a:bodyPr/>
                    <a:lstStyle/>
                    <a:p>
                      <a:pPr rtl="0" fontAlgn="t"/>
                      <a:r>
                        <a:rPr lang="en-US" sz="1000">
                          <a:effectLst/>
                        </a:rPr>
                        <a:t>Inv-7</a:t>
                      </a:r>
                    </a:p>
                  </a:txBody>
                  <a:tcPr marL="11425" marR="11425"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700" i="0">
                          <a:solidFill>
                            <a:srgbClr val="000000"/>
                          </a:solidFill>
                          <a:effectLst/>
                          <a:latin typeface="Calibri" panose="020F0502020204030204" pitchFamily="34" charset="0"/>
                        </a:rPr>
                        <a:t>Pursue </a:t>
                      </a:r>
                      <a:r>
                        <a:rPr lang="en-US" sz="700" b="1" i="0">
                          <a:solidFill>
                            <a:srgbClr val="000000"/>
                          </a:solidFill>
                          <a:effectLst/>
                          <a:latin typeface="Calibri" panose="020F0502020204030204" pitchFamily="34" charset="0"/>
                        </a:rPr>
                        <a:t>consistency in the product content </a:t>
                      </a:r>
                      <a:r>
                        <a:rPr lang="en-US" sz="700" i="0">
                          <a:solidFill>
                            <a:srgbClr val="000000"/>
                          </a:solidFill>
                          <a:effectLst/>
                          <a:latin typeface="Calibri" panose="020F0502020204030204" pitchFamily="34" charset="0"/>
                        </a:rPr>
                        <a:t>(Rec#12) </a:t>
                      </a:r>
                      <a:endParaRPr lang="en-US" sz="1000">
                        <a:effectLst/>
                      </a:endParaRP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AC-VC</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1000">
                          <a:effectLst/>
                        </a:rPr>
                        <a:t>1.ACTION</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35578478"/>
                  </a:ext>
                </a:extLst>
              </a:tr>
              <a:tr h="219366">
                <a:tc>
                  <a:txBody>
                    <a:bodyPr/>
                    <a:lstStyle/>
                    <a:p>
                      <a:pPr rtl="0" fontAlgn="t"/>
                      <a:r>
                        <a:rPr lang="en-US" sz="1000">
                          <a:effectLst/>
                        </a:rPr>
                        <a:t>Inv-8</a:t>
                      </a:r>
                    </a:p>
                  </a:txBody>
                  <a:tcPr marL="11425" marR="11425"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700" i="0">
                          <a:solidFill>
                            <a:srgbClr val="000000"/>
                          </a:solidFill>
                          <a:effectLst/>
                          <a:latin typeface="Calibri" panose="020F0502020204030204" pitchFamily="34" charset="0"/>
                        </a:rPr>
                        <a:t>Ensure </a:t>
                      </a:r>
                      <a:r>
                        <a:rPr lang="en-US" sz="700" b="1" i="0">
                          <a:solidFill>
                            <a:srgbClr val="000000"/>
                          </a:solidFill>
                          <a:effectLst/>
                          <a:latin typeface="Calibri" panose="020F0502020204030204" pitchFamily="34" charset="0"/>
                        </a:rPr>
                        <a:t>traceability of data quality</a:t>
                      </a:r>
                      <a:r>
                        <a:rPr lang="en-US" sz="700" i="0">
                          <a:solidFill>
                            <a:srgbClr val="000000"/>
                          </a:solidFill>
                          <a:effectLst/>
                          <a:latin typeface="Calibri" panose="020F0502020204030204" pitchFamily="34" charset="0"/>
                        </a:rPr>
                        <a:t> (Rec#12, 13)</a:t>
                      </a:r>
                      <a:endParaRPr lang="en-US" sz="1000">
                        <a:effectLst/>
                      </a:endParaRP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AC-VC</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rtl="0" fontAlgn="t"/>
                      <a:r>
                        <a:rPr lang="en-US" sz="1000">
                          <a:effectLst/>
                        </a:rPr>
                        <a:t>1.ACTION</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71042741"/>
                  </a:ext>
                </a:extLst>
              </a:tr>
              <a:tr h="737312">
                <a:tc>
                  <a:txBody>
                    <a:bodyPr/>
                    <a:lstStyle/>
                    <a:p>
                      <a:pPr rtl="0" fontAlgn="t"/>
                      <a:r>
                        <a:rPr lang="en-US" sz="1000">
                          <a:effectLst/>
                        </a:rPr>
                        <a:t>Inv-9</a:t>
                      </a:r>
                    </a:p>
                  </a:txBody>
                  <a:tcPr marL="11425" marR="11425"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rtl="0" fontAlgn="t"/>
                      <a:r>
                        <a:rPr lang="en-US" sz="700" i="0">
                          <a:solidFill>
                            <a:srgbClr val="000000"/>
                          </a:solidFill>
                          <a:effectLst/>
                          <a:latin typeface="Calibri" panose="020F0502020204030204" pitchFamily="34" charset="0"/>
                        </a:rPr>
                        <a:t>Define types of</a:t>
                      </a:r>
                      <a:r>
                        <a:rPr lang="en-US" sz="700" b="1" i="0">
                          <a:solidFill>
                            <a:srgbClr val="000000"/>
                          </a:solidFill>
                          <a:effectLst/>
                          <a:latin typeface="Calibri" panose="020F0502020204030204" pitchFamily="34" charset="0"/>
                        </a:rPr>
                        <a:t> data that must be exchanged to derive and validate fluxes</a:t>
                      </a:r>
                      <a:r>
                        <a:rPr lang="en-US" sz="700" i="0">
                          <a:solidFill>
                            <a:srgbClr val="000000"/>
                          </a:solidFill>
                          <a:effectLst/>
                          <a:latin typeface="Calibri" panose="020F0502020204030204" pitchFamily="34" charset="0"/>
                        </a:rPr>
                        <a:t> from a constellation of space-based sensors to facilitate open data access - see text from Rec#11: </a:t>
                      </a:r>
                      <a:r>
                        <a:rPr lang="en-US" sz="700" i="1">
                          <a:solidFill>
                            <a:srgbClr val="000000"/>
                          </a:solidFill>
                          <a:effectLst/>
                          <a:latin typeface="Calibri" panose="020F0502020204030204" pitchFamily="34" charset="0"/>
                        </a:rPr>
                        <a:t>TCCON has provided the primary transfer standard to relate space-based XCO2 and XCH4 estimates to the ground-based in situ standards maintained by the WMO GAW network. This network must be maintained and augmented using portable, ground-based remote sensing instruments (e.g. EM27/SUN), in situ sensors on fixed-wing aircraft (commercial aircraft, such as CONTRAIL, IAGOS) and balloons (AirCore), and airborne remote sensing instruments (MAMAP, CHARM-F etc.) to provide a more robust and accurate operational validation approach</a:t>
                      </a:r>
                      <a:endParaRPr lang="en-US" sz="1000">
                        <a:effectLst/>
                      </a:endParaRP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X</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t"/>
                      <a:r>
                        <a:rPr lang="en-US" sz="1000">
                          <a:effectLst/>
                        </a:rPr>
                        <a:t>AC-VC</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rtl="0" fontAlgn="t"/>
                      <a:r>
                        <a:rPr lang="en-US" sz="1000" dirty="0">
                          <a:effectLst/>
                        </a:rPr>
                        <a:t>1.ACTION</a:t>
                      </a:r>
                    </a:p>
                  </a:txBody>
                  <a:tcPr marL="11425" marR="11425"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2514627"/>
                  </a:ext>
                </a:extLst>
              </a:tr>
            </a:tbl>
          </a:graphicData>
        </a:graphic>
      </p:graphicFrame>
    </p:spTree>
    <p:extLst>
      <p:ext uri="{BB962C8B-B14F-4D97-AF65-F5344CB8AC3E}">
        <p14:creationId xmlns:p14="http://schemas.microsoft.com/office/powerpoint/2010/main" val="363416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3A230D-6DBA-B3D0-230B-18EF0AF7CC45}"/>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3975239F-160D-D590-6D19-379A2FC4E709}"/>
              </a:ext>
            </a:extLst>
          </p:cNvPr>
          <p:cNvSpPr>
            <a:spLocks noGrp="1"/>
          </p:cNvSpPr>
          <p:nvPr>
            <p:ph type="title"/>
          </p:nvPr>
        </p:nvSpPr>
        <p:spPr/>
        <p:txBody>
          <a:bodyPr/>
          <a:lstStyle/>
          <a:p>
            <a:r>
              <a:rPr lang="en-US" dirty="0"/>
              <a:t>Inv-1: Identify accuracy and precision requirements for Policy applications </a:t>
            </a:r>
          </a:p>
        </p:txBody>
      </p:sp>
      <p:sp>
        <p:nvSpPr>
          <p:cNvPr id="4" name="Date Placeholder 3">
            <a:extLst>
              <a:ext uri="{FF2B5EF4-FFF2-40B4-BE49-F238E27FC236}">
                <a16:creationId xmlns:a16="http://schemas.microsoft.com/office/drawing/2014/main" id="{4B3DB718-2B40-B79C-3C57-7446F49555B5}"/>
              </a:ext>
            </a:extLst>
          </p:cNvPr>
          <p:cNvSpPr>
            <a:spLocks noGrp="1"/>
          </p:cNvSpPr>
          <p:nvPr>
            <p:ph type="dt" sz="half" idx="18"/>
          </p:nvPr>
        </p:nvSpPr>
        <p:spPr/>
        <p:txBody>
          <a:bodyPr/>
          <a:lstStyle/>
          <a:p>
            <a:fld id="{ADCAF424-9431-2147-8BF0-4B72F6464CC2}" type="datetime1">
              <a:rPr lang="en-US" smtClean="0"/>
              <a:t>3/11/24</a:t>
            </a:fld>
            <a:endParaRPr lang="en-US" dirty="0"/>
          </a:p>
        </p:txBody>
      </p:sp>
      <p:sp>
        <p:nvSpPr>
          <p:cNvPr id="5" name="Footer Placeholder 4">
            <a:extLst>
              <a:ext uri="{FF2B5EF4-FFF2-40B4-BE49-F238E27FC236}">
                <a16:creationId xmlns:a16="http://schemas.microsoft.com/office/drawing/2014/main" id="{47BDAB5B-7925-BE96-0841-895DA97AFFFE}"/>
              </a:ext>
            </a:extLst>
          </p:cNvPr>
          <p:cNvSpPr>
            <a:spLocks noGrp="1"/>
          </p:cNvSpPr>
          <p:nvPr>
            <p:ph type="ftr" sz="quarter" idx="19"/>
          </p:nvPr>
        </p:nvSpPr>
        <p:spPr/>
        <p:txBody>
          <a:bodyPr/>
          <a:lstStyle/>
          <a:p>
            <a:r>
              <a:rPr lang="en-US"/>
              <a:t>CEOS</a:t>
            </a:r>
            <a:endParaRPr lang="en-US" dirty="0"/>
          </a:p>
        </p:txBody>
      </p:sp>
      <p:sp>
        <p:nvSpPr>
          <p:cNvPr id="6" name="Slide Number Placeholder 5">
            <a:extLst>
              <a:ext uri="{FF2B5EF4-FFF2-40B4-BE49-F238E27FC236}">
                <a16:creationId xmlns:a16="http://schemas.microsoft.com/office/drawing/2014/main" id="{20CF4797-101E-BEBD-9C23-EA0C35FB48F2}"/>
              </a:ext>
            </a:extLst>
          </p:cNvPr>
          <p:cNvSpPr>
            <a:spLocks noGrp="1"/>
          </p:cNvSpPr>
          <p:nvPr>
            <p:ph type="sldNum" sz="quarter" idx="20"/>
          </p:nvPr>
        </p:nvSpPr>
        <p:spPr/>
        <p:txBody>
          <a:bodyPr/>
          <a:lstStyle/>
          <a:p>
            <a:fld id="{275C533D-D968-4A70-91E2-44C7FEDAA0E0}" type="slidenum">
              <a:rPr lang="en-US" smtClean="0"/>
              <a:pPr/>
              <a:t>3</a:t>
            </a:fld>
            <a:endParaRPr lang="en-US" dirty="0"/>
          </a:p>
        </p:txBody>
      </p:sp>
      <p:sp>
        <p:nvSpPr>
          <p:cNvPr id="7" name="TextBox 6">
            <a:extLst>
              <a:ext uri="{FF2B5EF4-FFF2-40B4-BE49-F238E27FC236}">
                <a16:creationId xmlns:a16="http://schemas.microsoft.com/office/drawing/2014/main" id="{66F09BA7-0163-50C9-E0ED-B6C1C3D00E50}"/>
              </a:ext>
            </a:extLst>
          </p:cNvPr>
          <p:cNvSpPr txBox="1"/>
          <p:nvPr/>
        </p:nvSpPr>
        <p:spPr>
          <a:xfrm>
            <a:off x="254000" y="1142405"/>
            <a:ext cx="8579005" cy="409342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Inverse modeling activities are primarily capabilities driven rather requirements driven, but is evolving</a:t>
            </a:r>
          </a:p>
          <a:p>
            <a:pPr marL="742950" lvl="1" indent="-285750">
              <a:buFont typeface="Arial" panose="020B0604020202020204" pitchFamily="34" charset="0"/>
              <a:buChar char="•"/>
            </a:pPr>
            <a:r>
              <a:rPr lang="en-US" sz="1400" dirty="0">
                <a:solidFill>
                  <a:schemeClr val="bg1"/>
                </a:solidFill>
              </a:rPr>
              <a:t>CoCO2 </a:t>
            </a:r>
          </a:p>
          <a:p>
            <a:pPr marL="742950" lvl="1" indent="-285750">
              <a:buFont typeface="Arial" panose="020B0604020202020204" pitchFamily="34" charset="0"/>
              <a:buChar char="•"/>
            </a:pPr>
            <a:r>
              <a:rPr lang="en-US" sz="1400" dirty="0">
                <a:solidFill>
                  <a:schemeClr val="bg1"/>
                </a:solidFill>
              </a:rPr>
              <a:t>GHG Center</a:t>
            </a:r>
          </a:p>
          <a:p>
            <a:pPr marL="742950" lvl="1" indent="-285750">
              <a:buFont typeface="Arial" panose="020B0604020202020204" pitchFamily="34" charset="0"/>
              <a:buChar char="•"/>
            </a:pPr>
            <a:r>
              <a:rPr lang="en-US" sz="1400" dirty="0">
                <a:solidFill>
                  <a:schemeClr val="bg1"/>
                </a:solidFill>
              </a:rPr>
              <a:t>GGGW </a:t>
            </a:r>
          </a:p>
          <a:p>
            <a:pPr marL="285750" indent="-285750">
              <a:buFont typeface="Arial" panose="020B0604020202020204" pitchFamily="34" charset="0"/>
              <a:buChar char="•"/>
            </a:pPr>
            <a:r>
              <a:rPr lang="en-US" sz="1600" dirty="0">
                <a:solidFill>
                  <a:schemeClr val="bg1"/>
                </a:solidFill>
              </a:rPr>
              <a:t>MIP activities have established that satellites can inform large country or regions for carbon stock, their interannual activities, and sensitivity to climate variations</a:t>
            </a:r>
          </a:p>
          <a:p>
            <a:pPr marL="742950" lvl="1" indent="-285750">
              <a:buFont typeface="Arial" panose="020B0604020202020204" pitchFamily="34" charset="0"/>
              <a:buChar char="•"/>
            </a:pPr>
            <a:r>
              <a:rPr lang="en-US" sz="1400" dirty="0">
                <a:solidFill>
                  <a:schemeClr val="bg1"/>
                </a:solidFill>
              </a:rPr>
              <a:t>CO2: Byrne et al, 2023, </a:t>
            </a:r>
            <a:r>
              <a:rPr lang="en-US" sz="1400" b="0" i="0" u="none" strike="noStrike" dirty="0" err="1">
                <a:solidFill>
                  <a:schemeClr val="bg1"/>
                </a:solidFill>
                <a:effectLst/>
                <a:latin typeface="arial" panose="020B0604020202020204" pitchFamily="34" charset="0"/>
              </a:rPr>
              <a:t>Chevallier</a:t>
            </a:r>
            <a:r>
              <a:rPr lang="en-US" sz="1400" b="0" i="0" u="none" strike="noStrike" dirty="0">
                <a:solidFill>
                  <a:schemeClr val="bg1"/>
                </a:solidFill>
                <a:effectLst/>
                <a:latin typeface="arial" panose="020B0604020202020204" pitchFamily="34" charset="0"/>
              </a:rPr>
              <a:t> 2021; Deng et al 2022</a:t>
            </a:r>
          </a:p>
          <a:p>
            <a:pPr marL="742950" lvl="1" indent="-285750">
              <a:buFont typeface="Arial" panose="020B0604020202020204" pitchFamily="34" charset="0"/>
              <a:buChar char="•"/>
            </a:pPr>
            <a:r>
              <a:rPr lang="en-US" sz="1400" dirty="0">
                <a:solidFill>
                  <a:schemeClr val="bg1"/>
                </a:solidFill>
                <a:latin typeface="arial" panose="020B0604020202020204" pitchFamily="34" charset="0"/>
              </a:rPr>
              <a:t>CH4: Deng et al, 2022</a:t>
            </a:r>
            <a:endParaRPr lang="en-US" sz="1600" dirty="0">
              <a:solidFill>
                <a:schemeClr val="bg1"/>
              </a:solidFill>
              <a:latin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rPr>
              <a:t>Single model sectoral attribution based on analytic frameworks, e.g., Worden et al, 2023 for CH4.</a:t>
            </a:r>
          </a:p>
          <a:p>
            <a:pPr marL="742950" lvl="1" indent="-285750">
              <a:buFont typeface="Arial" panose="020B0604020202020204" pitchFamily="34" charset="0"/>
              <a:buChar char="•"/>
            </a:pPr>
            <a:r>
              <a:rPr lang="en-US" sz="1400" dirty="0">
                <a:solidFill>
                  <a:schemeClr val="bg1"/>
                </a:solidFill>
                <a:latin typeface="arial" panose="020B0604020202020204" pitchFamily="34" charset="0"/>
              </a:rPr>
              <a:t>Concept of inversion operators, analogous to observation operators, is an important step</a:t>
            </a:r>
          </a:p>
          <a:p>
            <a:pPr marL="742950" lvl="1" indent="-285750">
              <a:buFont typeface="Arial" panose="020B0604020202020204" pitchFamily="34" charset="0"/>
              <a:buChar char="•"/>
            </a:pPr>
            <a:r>
              <a:rPr lang="en-US" sz="1400" dirty="0">
                <a:solidFill>
                  <a:schemeClr val="bg1"/>
                </a:solidFill>
                <a:latin typeface="arial" panose="020B0604020202020204" pitchFamily="34" charset="0"/>
              </a:rPr>
              <a:t>This approach has not been applied for CO2</a:t>
            </a:r>
          </a:p>
          <a:p>
            <a:pPr marL="285750" indent="-285750">
              <a:buFont typeface="Arial" panose="020B0604020202020204" pitchFamily="34" charset="0"/>
              <a:buChar char="•"/>
            </a:pPr>
            <a:r>
              <a:rPr lang="en-US" sz="1600" dirty="0">
                <a:solidFill>
                  <a:schemeClr val="bg1"/>
                </a:solidFill>
                <a:latin typeface="arial" panose="020B0604020202020204" pitchFamily="34" charset="0"/>
              </a:rPr>
              <a:t>Threshold for smaller countries is a challenge, but achievable (Liu et al, 2023)</a:t>
            </a:r>
          </a:p>
          <a:p>
            <a:pPr marL="285750" indent="-285750">
              <a:buFont typeface="Arial" panose="020B0604020202020204" pitchFamily="34" charset="0"/>
              <a:buChar char="•"/>
            </a:pPr>
            <a:r>
              <a:rPr lang="en-US" sz="1600" dirty="0">
                <a:solidFill>
                  <a:schemeClr val="bg1"/>
                </a:solidFill>
                <a:latin typeface="arial" panose="020B0604020202020204" pitchFamily="34" charset="0"/>
              </a:rPr>
              <a:t>Resolution of inversions and their limit given increased observational coverage still requires development</a:t>
            </a:r>
          </a:p>
          <a:p>
            <a:pPr marL="742950" lvl="1"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405091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306DE-D155-0F4C-ED98-E4543C07753C}"/>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10C2AB96-3C63-D7B3-2C7D-A7D008161777}"/>
              </a:ext>
            </a:extLst>
          </p:cNvPr>
          <p:cNvSpPr>
            <a:spLocks noGrp="1"/>
          </p:cNvSpPr>
          <p:nvPr>
            <p:ph type="title"/>
          </p:nvPr>
        </p:nvSpPr>
        <p:spPr/>
        <p:txBody>
          <a:bodyPr/>
          <a:lstStyle/>
          <a:p>
            <a:r>
              <a:rPr lang="en-US" dirty="0"/>
              <a:t>Inv-2 Coordinate Research on Flux Estimation</a:t>
            </a:r>
          </a:p>
        </p:txBody>
      </p:sp>
      <p:sp>
        <p:nvSpPr>
          <p:cNvPr id="4" name="Date Placeholder 3">
            <a:extLst>
              <a:ext uri="{FF2B5EF4-FFF2-40B4-BE49-F238E27FC236}">
                <a16:creationId xmlns:a16="http://schemas.microsoft.com/office/drawing/2014/main" id="{B7E739A5-4E6F-1167-4E53-00FCC26F274E}"/>
              </a:ext>
            </a:extLst>
          </p:cNvPr>
          <p:cNvSpPr>
            <a:spLocks noGrp="1"/>
          </p:cNvSpPr>
          <p:nvPr>
            <p:ph type="dt" sz="half" idx="18"/>
          </p:nvPr>
        </p:nvSpPr>
        <p:spPr/>
        <p:txBody>
          <a:bodyPr/>
          <a:lstStyle/>
          <a:p>
            <a:fld id="{ADCAF424-9431-2147-8BF0-4B72F6464CC2}" type="datetime1">
              <a:rPr lang="en-US" smtClean="0"/>
              <a:t>3/11/24</a:t>
            </a:fld>
            <a:endParaRPr lang="en-US" dirty="0"/>
          </a:p>
        </p:txBody>
      </p:sp>
      <p:sp>
        <p:nvSpPr>
          <p:cNvPr id="5" name="Footer Placeholder 4">
            <a:extLst>
              <a:ext uri="{FF2B5EF4-FFF2-40B4-BE49-F238E27FC236}">
                <a16:creationId xmlns:a16="http://schemas.microsoft.com/office/drawing/2014/main" id="{4A143BE1-2099-44FA-09DD-E4C79D55BBB5}"/>
              </a:ext>
            </a:extLst>
          </p:cNvPr>
          <p:cNvSpPr>
            <a:spLocks noGrp="1"/>
          </p:cNvSpPr>
          <p:nvPr>
            <p:ph type="ftr" sz="quarter" idx="19"/>
          </p:nvPr>
        </p:nvSpPr>
        <p:spPr/>
        <p:txBody>
          <a:bodyPr/>
          <a:lstStyle/>
          <a:p>
            <a:r>
              <a:rPr lang="en-US"/>
              <a:t>CEOS</a:t>
            </a:r>
            <a:endParaRPr lang="en-US" dirty="0"/>
          </a:p>
        </p:txBody>
      </p:sp>
      <p:sp>
        <p:nvSpPr>
          <p:cNvPr id="6" name="Slide Number Placeholder 5">
            <a:extLst>
              <a:ext uri="{FF2B5EF4-FFF2-40B4-BE49-F238E27FC236}">
                <a16:creationId xmlns:a16="http://schemas.microsoft.com/office/drawing/2014/main" id="{C339C166-F402-EE26-E031-48F0FAD1AB4F}"/>
              </a:ext>
            </a:extLst>
          </p:cNvPr>
          <p:cNvSpPr>
            <a:spLocks noGrp="1"/>
          </p:cNvSpPr>
          <p:nvPr>
            <p:ph type="sldNum" sz="quarter" idx="20"/>
          </p:nvPr>
        </p:nvSpPr>
        <p:spPr/>
        <p:txBody>
          <a:bodyPr/>
          <a:lstStyle/>
          <a:p>
            <a:fld id="{275C533D-D968-4A70-91E2-44C7FEDAA0E0}" type="slidenum">
              <a:rPr lang="en-US" smtClean="0"/>
              <a:pPr/>
              <a:t>4</a:t>
            </a:fld>
            <a:endParaRPr lang="en-US" dirty="0"/>
          </a:p>
        </p:txBody>
      </p:sp>
      <p:sp>
        <p:nvSpPr>
          <p:cNvPr id="7" name="TextBox 6">
            <a:extLst>
              <a:ext uri="{FF2B5EF4-FFF2-40B4-BE49-F238E27FC236}">
                <a16:creationId xmlns:a16="http://schemas.microsoft.com/office/drawing/2014/main" id="{C2FCA77C-D45D-7C87-6D2C-A895B7251B65}"/>
              </a:ext>
            </a:extLst>
          </p:cNvPr>
          <p:cNvSpPr txBox="1"/>
          <p:nvPr/>
        </p:nvSpPr>
        <p:spPr>
          <a:xfrm>
            <a:off x="386576" y="1115122"/>
            <a:ext cx="8437756" cy="363176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Research community using CEOS assets is active</a:t>
            </a:r>
          </a:p>
          <a:p>
            <a:pPr marL="285750" indent="-285750">
              <a:buFont typeface="Arial" panose="020B0604020202020204" pitchFamily="34" charset="0"/>
              <a:buChar char="•"/>
            </a:pPr>
            <a:r>
              <a:rPr lang="en-US" dirty="0">
                <a:solidFill>
                  <a:schemeClr val="bg1"/>
                </a:solidFill>
              </a:rPr>
              <a:t>IWGGMS, OCO-2 STM, etc. are primary venues</a:t>
            </a:r>
          </a:p>
          <a:p>
            <a:pPr marL="285750" indent="-285750">
              <a:buFont typeface="Arial" panose="020B0604020202020204" pitchFamily="34" charset="0"/>
              <a:buChar char="•"/>
            </a:pPr>
            <a:r>
              <a:rPr lang="en-US" dirty="0">
                <a:solidFill>
                  <a:schemeClr val="bg1"/>
                </a:solidFill>
              </a:rPr>
              <a:t>Explicit research coordination is possible with new frameworks, e.g., </a:t>
            </a:r>
            <a:r>
              <a:rPr lang="en-US" b="0" i="0" u="none" strike="noStrike" dirty="0">
                <a:solidFill>
                  <a:srgbClr val="000000"/>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Community Inversion Framework (</a:t>
            </a:r>
            <a:r>
              <a:rPr lang="en-US" b="0" i="0" u="none" strike="noStrike" dirty="0" err="1">
                <a:solidFill>
                  <a:schemeClr val="bg1"/>
                </a:solidFill>
                <a:effectLst/>
                <a:latin typeface="arial" panose="020B0604020202020204" pitchFamily="34" charset="0"/>
              </a:rPr>
              <a:t>Berchet</a:t>
            </a:r>
            <a:r>
              <a:rPr lang="en-US" b="0" i="0" u="none" strike="noStrike" dirty="0">
                <a:solidFill>
                  <a:schemeClr val="bg1"/>
                </a:solidFill>
                <a:effectLst/>
                <a:latin typeface="arial" panose="020B0604020202020204" pitchFamily="34" charset="0"/>
              </a:rPr>
              <a:t> et al 2020) or potentially JCSDA JEDI</a:t>
            </a:r>
          </a:p>
          <a:p>
            <a:pPr marL="285750" indent="-285750">
              <a:buFont typeface="Arial" panose="020B0604020202020204" pitchFamily="34" charset="0"/>
              <a:buChar char="•"/>
            </a:pPr>
            <a:r>
              <a:rPr lang="en-US" dirty="0">
                <a:solidFill>
                  <a:schemeClr val="bg1"/>
                </a:solidFill>
                <a:latin typeface="arial" panose="020B0604020202020204" pitchFamily="34" charset="0"/>
              </a:rPr>
              <a:t>Current challenge of a hierarchy of scales, e.g., global, regional, local, and how they might be integrated.  </a:t>
            </a:r>
          </a:p>
          <a:p>
            <a:pPr marL="285750" indent="-285750">
              <a:buFont typeface="Arial" panose="020B0604020202020204" pitchFamily="34" charset="0"/>
              <a:buChar char="•"/>
            </a:pPr>
            <a:r>
              <a:rPr lang="en-US" b="0" i="0" u="none" strike="noStrike" dirty="0">
                <a:solidFill>
                  <a:schemeClr val="bg1"/>
                </a:solidFill>
                <a:effectLst/>
                <a:latin typeface="arial" panose="020B0604020202020204" pitchFamily="34" charset="0"/>
              </a:rPr>
              <a:t>There is no good mechanism for international flu</a:t>
            </a:r>
            <a:r>
              <a:rPr lang="en-US" dirty="0">
                <a:solidFill>
                  <a:schemeClr val="bg1"/>
                </a:solidFill>
                <a:latin typeface="arial" panose="020B0604020202020204" pitchFamily="34" charset="0"/>
              </a:rPr>
              <a:t>x estimation research in the absence of a funding mechanism</a:t>
            </a:r>
          </a:p>
          <a:p>
            <a:pPr marL="742950" lvl="1" indent="-285750">
              <a:buFont typeface="Arial" panose="020B0604020202020204" pitchFamily="34" charset="0"/>
              <a:buChar char="•"/>
            </a:pPr>
            <a:r>
              <a:rPr lang="en-US" sz="1600" b="0" i="0" u="none" strike="noStrike" dirty="0">
                <a:solidFill>
                  <a:schemeClr val="bg1"/>
                </a:solidFill>
                <a:effectLst/>
                <a:latin typeface="arial" panose="020B0604020202020204" pitchFamily="34" charset="0"/>
              </a:rPr>
              <a:t>For NASA, that could be opening up USPI to participate in groups like CoCO2, and vice-versa.</a:t>
            </a:r>
          </a:p>
          <a:p>
            <a:pPr marL="285750" indent="-285750">
              <a:buFont typeface="Arial" panose="020B0604020202020204" pitchFamily="34" charset="0"/>
              <a:buChar char="•"/>
            </a:pPr>
            <a:r>
              <a:rPr lang="en-US" dirty="0">
                <a:solidFill>
                  <a:schemeClr val="bg1"/>
                </a:solidFill>
                <a:latin typeface="arial" panose="020B0604020202020204" pitchFamily="34" charset="0"/>
              </a:rPr>
              <a:t>Expect that ML/AI techniques will become important (</a:t>
            </a:r>
            <a:r>
              <a:rPr lang="en-US" dirty="0">
                <a:solidFill>
                  <a:schemeClr val="bg1"/>
                </a:solidFill>
              </a:rPr>
              <a:t>Bauer et al, Nature Rev. 2023</a:t>
            </a:r>
            <a:r>
              <a:rPr lang="en-US" b="0" i="0" u="none" strike="noStrike" dirty="0">
                <a:solidFill>
                  <a:schemeClr val="bg1"/>
                </a:solidFill>
                <a:effectLst/>
                <a:latin typeface="arial" panose="020B0604020202020204" pitchFamily="34" charset="0"/>
              </a:rPr>
              <a:t> </a:t>
            </a:r>
            <a:endParaRPr lang="en-US" dirty="0">
              <a:solidFill>
                <a:schemeClr val="bg1"/>
              </a:solidFill>
            </a:endParaRPr>
          </a:p>
        </p:txBody>
      </p:sp>
    </p:spTree>
    <p:extLst>
      <p:ext uri="{BB962C8B-B14F-4D97-AF65-F5344CB8AC3E}">
        <p14:creationId xmlns:p14="http://schemas.microsoft.com/office/powerpoint/2010/main" val="132614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06D9A-4F3B-3007-3147-559B13F62EB0}"/>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05B326E4-9B0C-F8AE-A59C-1FF01A200820}"/>
              </a:ext>
            </a:extLst>
          </p:cNvPr>
          <p:cNvSpPr>
            <a:spLocks noGrp="1"/>
          </p:cNvSpPr>
          <p:nvPr>
            <p:ph type="title"/>
          </p:nvPr>
        </p:nvSpPr>
        <p:spPr>
          <a:xfrm>
            <a:off x="254000" y="327899"/>
            <a:ext cx="8778488" cy="434101"/>
          </a:xfrm>
        </p:spPr>
        <p:txBody>
          <a:bodyPr/>
          <a:lstStyle/>
          <a:p>
            <a:r>
              <a:rPr lang="en-US" dirty="0"/>
              <a:t>Inv-3  </a:t>
            </a:r>
            <a:r>
              <a:rPr lang="en-US" b="0" i="0" u="none" strike="noStrike" dirty="0">
                <a:effectLst/>
                <a:latin typeface="Calibri" panose="020F0502020204030204" pitchFamily="34" charset="0"/>
              </a:rPr>
              <a:t>Coordinate between CAMS/C3S and NASA OCO2/CMS/GMAO </a:t>
            </a:r>
            <a:endParaRPr lang="en-US" b="0" dirty="0"/>
          </a:p>
        </p:txBody>
      </p:sp>
      <p:sp>
        <p:nvSpPr>
          <p:cNvPr id="4" name="Date Placeholder 3">
            <a:extLst>
              <a:ext uri="{FF2B5EF4-FFF2-40B4-BE49-F238E27FC236}">
                <a16:creationId xmlns:a16="http://schemas.microsoft.com/office/drawing/2014/main" id="{AF106C85-6BD2-727F-D490-C598BFA1D61F}"/>
              </a:ext>
            </a:extLst>
          </p:cNvPr>
          <p:cNvSpPr>
            <a:spLocks noGrp="1"/>
          </p:cNvSpPr>
          <p:nvPr>
            <p:ph type="dt" sz="half" idx="18"/>
          </p:nvPr>
        </p:nvSpPr>
        <p:spPr/>
        <p:txBody>
          <a:bodyPr/>
          <a:lstStyle/>
          <a:p>
            <a:fld id="{ADCAF424-9431-2147-8BF0-4B72F6464CC2}" type="datetime1">
              <a:rPr lang="en-US" smtClean="0"/>
              <a:t>3/11/24</a:t>
            </a:fld>
            <a:endParaRPr lang="en-US" dirty="0"/>
          </a:p>
        </p:txBody>
      </p:sp>
      <p:sp>
        <p:nvSpPr>
          <p:cNvPr id="5" name="Footer Placeholder 4">
            <a:extLst>
              <a:ext uri="{FF2B5EF4-FFF2-40B4-BE49-F238E27FC236}">
                <a16:creationId xmlns:a16="http://schemas.microsoft.com/office/drawing/2014/main" id="{E0724A9E-120D-48A3-A1DE-3155B3936D2D}"/>
              </a:ext>
            </a:extLst>
          </p:cNvPr>
          <p:cNvSpPr>
            <a:spLocks noGrp="1"/>
          </p:cNvSpPr>
          <p:nvPr>
            <p:ph type="ftr" sz="quarter" idx="19"/>
          </p:nvPr>
        </p:nvSpPr>
        <p:spPr/>
        <p:txBody>
          <a:bodyPr/>
          <a:lstStyle/>
          <a:p>
            <a:r>
              <a:rPr lang="en-US"/>
              <a:t>CEOS</a:t>
            </a:r>
            <a:endParaRPr lang="en-US" dirty="0"/>
          </a:p>
        </p:txBody>
      </p:sp>
      <p:sp>
        <p:nvSpPr>
          <p:cNvPr id="6" name="Slide Number Placeholder 5">
            <a:extLst>
              <a:ext uri="{FF2B5EF4-FFF2-40B4-BE49-F238E27FC236}">
                <a16:creationId xmlns:a16="http://schemas.microsoft.com/office/drawing/2014/main" id="{244B4EFB-E2C7-2B58-4608-0FC257C8ECD6}"/>
              </a:ext>
            </a:extLst>
          </p:cNvPr>
          <p:cNvSpPr>
            <a:spLocks noGrp="1"/>
          </p:cNvSpPr>
          <p:nvPr>
            <p:ph type="sldNum" sz="quarter" idx="20"/>
          </p:nvPr>
        </p:nvSpPr>
        <p:spPr/>
        <p:txBody>
          <a:bodyPr/>
          <a:lstStyle/>
          <a:p>
            <a:fld id="{275C533D-D968-4A70-91E2-44C7FEDAA0E0}" type="slidenum">
              <a:rPr lang="en-US" smtClean="0"/>
              <a:pPr/>
              <a:t>5</a:t>
            </a:fld>
            <a:endParaRPr lang="en-US" dirty="0"/>
          </a:p>
        </p:txBody>
      </p:sp>
      <p:sp>
        <p:nvSpPr>
          <p:cNvPr id="8" name="TextBox 7">
            <a:extLst>
              <a:ext uri="{FF2B5EF4-FFF2-40B4-BE49-F238E27FC236}">
                <a16:creationId xmlns:a16="http://schemas.microsoft.com/office/drawing/2014/main" id="{82DD24BE-53F1-AEBB-A4B0-A9927EB726A5}"/>
              </a:ext>
            </a:extLst>
          </p:cNvPr>
          <p:cNvSpPr txBox="1"/>
          <p:nvPr/>
        </p:nvSpPr>
        <p:spPr>
          <a:xfrm>
            <a:off x="254000" y="1222043"/>
            <a:ext cx="8511004"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GGGW implementation plan has been submitted. </a:t>
            </a:r>
          </a:p>
          <a:p>
            <a:pPr marL="285750" indent="-285750">
              <a:buFont typeface="Arial" panose="020B0604020202020204" pitchFamily="34" charset="0"/>
              <a:buChar char="•"/>
            </a:pPr>
            <a:r>
              <a:rPr lang="en-US" dirty="0">
                <a:solidFill>
                  <a:schemeClr val="bg1"/>
                </a:solidFill>
              </a:rPr>
              <a:t>CAMS/C3S has a 4-month latency based upon OCO-2 data. </a:t>
            </a:r>
          </a:p>
          <a:p>
            <a:pPr marL="285750" indent="-285750">
              <a:buFont typeface="Arial" panose="020B0604020202020204" pitchFamily="34" charset="0"/>
              <a:buChar char="•"/>
            </a:pPr>
            <a:r>
              <a:rPr lang="en-US" dirty="0">
                <a:solidFill>
                  <a:schemeClr val="bg1"/>
                </a:solidFill>
              </a:rPr>
              <a:t>NASA is pushing towards low latency (~1-2 month for climatology-driven fluxes and sub-annual for inverse models)</a:t>
            </a:r>
          </a:p>
          <a:p>
            <a:pPr marL="285750" indent="-285750">
              <a:buFont typeface="Arial" panose="020B0604020202020204" pitchFamily="34" charset="0"/>
              <a:buChar char="•"/>
            </a:pPr>
            <a:r>
              <a:rPr lang="en-US" dirty="0">
                <a:solidFill>
                  <a:schemeClr val="bg1"/>
                </a:solidFill>
              </a:rPr>
              <a:t>Bilateral coordination is possible when both systems are operating.  </a:t>
            </a:r>
          </a:p>
        </p:txBody>
      </p:sp>
    </p:spTree>
    <p:extLst>
      <p:ext uri="{BB962C8B-B14F-4D97-AF65-F5344CB8AC3E}">
        <p14:creationId xmlns:p14="http://schemas.microsoft.com/office/powerpoint/2010/main" val="313772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ED1EB4-F7FF-5942-E310-7B1FED104DD1}"/>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84AD1432-B7A8-8FE5-314A-AAE3CBC5A92E}"/>
              </a:ext>
            </a:extLst>
          </p:cNvPr>
          <p:cNvSpPr>
            <a:spLocks noGrp="1"/>
          </p:cNvSpPr>
          <p:nvPr>
            <p:ph type="title"/>
          </p:nvPr>
        </p:nvSpPr>
        <p:spPr/>
        <p:txBody>
          <a:bodyPr/>
          <a:lstStyle/>
          <a:p>
            <a:r>
              <a:rPr lang="en-US" dirty="0"/>
              <a:t>Inv-4 Coordination on OSSEs</a:t>
            </a:r>
          </a:p>
        </p:txBody>
      </p:sp>
      <p:sp>
        <p:nvSpPr>
          <p:cNvPr id="4" name="Date Placeholder 3">
            <a:extLst>
              <a:ext uri="{FF2B5EF4-FFF2-40B4-BE49-F238E27FC236}">
                <a16:creationId xmlns:a16="http://schemas.microsoft.com/office/drawing/2014/main" id="{008712BF-A293-F380-902B-09E34473E46E}"/>
              </a:ext>
            </a:extLst>
          </p:cNvPr>
          <p:cNvSpPr>
            <a:spLocks noGrp="1"/>
          </p:cNvSpPr>
          <p:nvPr>
            <p:ph type="dt" sz="half" idx="18"/>
          </p:nvPr>
        </p:nvSpPr>
        <p:spPr/>
        <p:txBody>
          <a:bodyPr/>
          <a:lstStyle/>
          <a:p>
            <a:fld id="{ADCAF424-9431-2147-8BF0-4B72F6464CC2}" type="datetime1">
              <a:rPr lang="en-US" smtClean="0"/>
              <a:t>3/11/24</a:t>
            </a:fld>
            <a:endParaRPr lang="en-US" dirty="0"/>
          </a:p>
        </p:txBody>
      </p:sp>
      <p:sp>
        <p:nvSpPr>
          <p:cNvPr id="5" name="Footer Placeholder 4">
            <a:extLst>
              <a:ext uri="{FF2B5EF4-FFF2-40B4-BE49-F238E27FC236}">
                <a16:creationId xmlns:a16="http://schemas.microsoft.com/office/drawing/2014/main" id="{603EC1F4-8B8A-44CA-AB1A-F6902B443004}"/>
              </a:ext>
            </a:extLst>
          </p:cNvPr>
          <p:cNvSpPr>
            <a:spLocks noGrp="1"/>
          </p:cNvSpPr>
          <p:nvPr>
            <p:ph type="ftr" sz="quarter" idx="19"/>
          </p:nvPr>
        </p:nvSpPr>
        <p:spPr/>
        <p:txBody>
          <a:bodyPr/>
          <a:lstStyle/>
          <a:p>
            <a:r>
              <a:rPr lang="en-US"/>
              <a:t>CEOS</a:t>
            </a:r>
            <a:endParaRPr lang="en-US" dirty="0"/>
          </a:p>
        </p:txBody>
      </p:sp>
      <p:sp>
        <p:nvSpPr>
          <p:cNvPr id="6" name="Slide Number Placeholder 5">
            <a:extLst>
              <a:ext uri="{FF2B5EF4-FFF2-40B4-BE49-F238E27FC236}">
                <a16:creationId xmlns:a16="http://schemas.microsoft.com/office/drawing/2014/main" id="{054C8BF0-9D8E-462C-6AFA-607DB4B1821B}"/>
              </a:ext>
            </a:extLst>
          </p:cNvPr>
          <p:cNvSpPr>
            <a:spLocks noGrp="1"/>
          </p:cNvSpPr>
          <p:nvPr>
            <p:ph type="sldNum" sz="quarter" idx="20"/>
          </p:nvPr>
        </p:nvSpPr>
        <p:spPr/>
        <p:txBody>
          <a:bodyPr/>
          <a:lstStyle/>
          <a:p>
            <a:fld id="{275C533D-D968-4A70-91E2-44C7FEDAA0E0}" type="slidenum">
              <a:rPr lang="en-US" smtClean="0"/>
              <a:pPr/>
              <a:t>6</a:t>
            </a:fld>
            <a:endParaRPr lang="en-US" dirty="0"/>
          </a:p>
        </p:txBody>
      </p:sp>
      <p:sp>
        <p:nvSpPr>
          <p:cNvPr id="7" name="TextBox 6">
            <a:extLst>
              <a:ext uri="{FF2B5EF4-FFF2-40B4-BE49-F238E27FC236}">
                <a16:creationId xmlns:a16="http://schemas.microsoft.com/office/drawing/2014/main" id="{E83A6CBA-D901-A07E-80D8-79E3B53D4786}"/>
              </a:ext>
            </a:extLst>
          </p:cNvPr>
          <p:cNvSpPr txBox="1"/>
          <p:nvPr/>
        </p:nvSpPr>
        <p:spPr>
          <a:xfrm>
            <a:off x="182284" y="1619806"/>
            <a:ext cx="8409491" cy="2523768"/>
          </a:xfrm>
          <a:prstGeom prst="rect">
            <a:avLst/>
          </a:prstGeom>
          <a:noFill/>
        </p:spPr>
        <p:txBody>
          <a:bodyPr wrap="square" rtlCol="0">
            <a:spAutoFit/>
          </a:bodyPr>
          <a:lstStyle/>
          <a:p>
            <a:r>
              <a:rPr lang="en-US" sz="1400" b="1" dirty="0">
                <a:solidFill>
                  <a:schemeClr val="bg1"/>
                </a:solidFill>
              </a:rPr>
              <a:t>CO2M:</a:t>
            </a:r>
          </a:p>
          <a:p>
            <a:r>
              <a:rPr lang="en-US" sz="1200" dirty="0" err="1">
                <a:solidFill>
                  <a:schemeClr val="bg1"/>
                </a:solidFill>
              </a:rPr>
              <a:t>Santaren</a:t>
            </a:r>
            <a:r>
              <a:rPr lang="en-US" sz="1200" dirty="0">
                <a:solidFill>
                  <a:schemeClr val="bg1"/>
                </a:solidFill>
              </a:rPr>
              <a:t>, D., </a:t>
            </a:r>
            <a:r>
              <a:rPr lang="en-US" sz="1200" dirty="0" err="1">
                <a:solidFill>
                  <a:schemeClr val="bg1"/>
                </a:solidFill>
              </a:rPr>
              <a:t>Hakkarainen</a:t>
            </a:r>
            <a:r>
              <a:rPr lang="en-US" sz="1200" dirty="0">
                <a:solidFill>
                  <a:schemeClr val="bg1"/>
                </a:solidFill>
              </a:rPr>
              <a:t>, J., Kuhlmann, G., </a:t>
            </a:r>
            <a:r>
              <a:rPr lang="en-US" sz="1200" dirty="0" err="1">
                <a:solidFill>
                  <a:schemeClr val="bg1"/>
                </a:solidFill>
              </a:rPr>
              <a:t>Koene</a:t>
            </a:r>
            <a:r>
              <a:rPr lang="en-US" sz="1200" dirty="0">
                <a:solidFill>
                  <a:schemeClr val="bg1"/>
                </a:solidFill>
              </a:rPr>
              <a:t>, E., </a:t>
            </a:r>
            <a:r>
              <a:rPr lang="en-US" sz="1200" dirty="0" err="1">
                <a:solidFill>
                  <a:schemeClr val="bg1"/>
                </a:solidFill>
              </a:rPr>
              <a:t>Chevallier</a:t>
            </a:r>
            <a:r>
              <a:rPr lang="en-US" sz="1200" dirty="0">
                <a:solidFill>
                  <a:schemeClr val="bg1"/>
                </a:solidFill>
              </a:rPr>
              <a:t>, F., </a:t>
            </a:r>
            <a:r>
              <a:rPr lang="en-US" sz="1200" dirty="0" err="1">
                <a:solidFill>
                  <a:schemeClr val="bg1"/>
                </a:solidFill>
              </a:rPr>
              <a:t>Ialongo</a:t>
            </a:r>
            <a:r>
              <a:rPr lang="en-US" sz="1200" dirty="0">
                <a:solidFill>
                  <a:schemeClr val="bg1"/>
                </a:solidFill>
              </a:rPr>
              <a:t>, I., Lindqvist, H., </a:t>
            </a:r>
            <a:r>
              <a:rPr lang="en-US" sz="1200" dirty="0" err="1">
                <a:solidFill>
                  <a:schemeClr val="bg1"/>
                </a:solidFill>
              </a:rPr>
              <a:t>Nurmela</a:t>
            </a:r>
            <a:r>
              <a:rPr lang="en-US" sz="1200" dirty="0">
                <a:solidFill>
                  <a:schemeClr val="bg1"/>
                </a:solidFill>
              </a:rPr>
              <a:t>, J., </a:t>
            </a:r>
            <a:r>
              <a:rPr lang="en-US" sz="1200" dirty="0" err="1">
                <a:solidFill>
                  <a:schemeClr val="bg1"/>
                </a:solidFill>
              </a:rPr>
              <a:t>Tamminen</a:t>
            </a:r>
            <a:r>
              <a:rPr lang="en-US" sz="1200" dirty="0">
                <a:solidFill>
                  <a:schemeClr val="bg1"/>
                </a:solidFill>
              </a:rPr>
              <a:t>, J., </a:t>
            </a:r>
            <a:r>
              <a:rPr lang="en-US" sz="1200" dirty="0" err="1">
                <a:solidFill>
                  <a:schemeClr val="bg1"/>
                </a:solidFill>
              </a:rPr>
              <a:t>Amoros</a:t>
            </a:r>
            <a:r>
              <a:rPr lang="en-US" sz="1200" dirty="0">
                <a:solidFill>
                  <a:schemeClr val="bg1"/>
                </a:solidFill>
              </a:rPr>
              <a:t>, L., Brunner, D., and </a:t>
            </a:r>
            <a:r>
              <a:rPr lang="en-US" sz="1200" dirty="0" err="1">
                <a:solidFill>
                  <a:schemeClr val="bg1"/>
                </a:solidFill>
              </a:rPr>
              <a:t>Broquet</a:t>
            </a:r>
            <a:r>
              <a:rPr lang="en-US" sz="1200" dirty="0">
                <a:solidFill>
                  <a:schemeClr val="bg1"/>
                </a:solidFill>
              </a:rPr>
              <a:t>, G.: Benchmarking data-driven inversion methods for the estimation of local CO2 emissions from XCO2 and NO2 satellite images, Atmos. Meas. Tech. Discuss. [preprint], https://</a:t>
            </a:r>
            <a:r>
              <a:rPr lang="en-US" sz="1200" dirty="0" err="1">
                <a:solidFill>
                  <a:schemeClr val="bg1"/>
                </a:solidFill>
              </a:rPr>
              <a:t>doi.org</a:t>
            </a:r>
            <a:r>
              <a:rPr lang="en-US" sz="1200" dirty="0">
                <a:solidFill>
                  <a:schemeClr val="bg1"/>
                </a:solidFill>
              </a:rPr>
              <a:t>/10.5194/amt-2023-241, in review, 2024.</a:t>
            </a:r>
          </a:p>
          <a:p>
            <a:r>
              <a:rPr lang="en-US" sz="1400" b="1" dirty="0">
                <a:solidFill>
                  <a:schemeClr val="bg1"/>
                </a:solidFill>
              </a:rPr>
              <a:t>Climate Extremes:</a:t>
            </a:r>
          </a:p>
          <a:p>
            <a:r>
              <a:rPr lang="en-US" sz="1200" b="0" i="0" u="none" strike="noStrike" dirty="0">
                <a:solidFill>
                  <a:schemeClr val="bg1"/>
                </a:solidFill>
                <a:effectLst/>
                <a:latin typeface="Helvetica" pitchFamily="2" charset="0"/>
              </a:rPr>
              <a:t>Brendan Byrne, </a:t>
            </a:r>
            <a:r>
              <a:rPr lang="en-US" sz="1200" b="0" i="0" u="none" strike="noStrike" dirty="0" err="1">
                <a:solidFill>
                  <a:schemeClr val="bg1"/>
                </a:solidFill>
                <a:effectLst/>
                <a:latin typeface="Helvetica" pitchFamily="2" charset="0"/>
              </a:rPr>
              <a:t>Junjie</a:t>
            </a:r>
            <a:r>
              <a:rPr lang="en-US" sz="1200" b="0" i="0" u="none" strike="noStrike" dirty="0">
                <a:solidFill>
                  <a:schemeClr val="bg1"/>
                </a:solidFill>
                <a:effectLst/>
                <a:latin typeface="Helvetica" pitchFamily="2" charset="0"/>
              </a:rPr>
              <a:t> Liu, Kevin W. Bowman, et al. Regional inversion shows promise in capturing extreme-event-driven CO2 flux anomalies but is limited by atmospheric CO2 observational coverage. </a:t>
            </a:r>
            <a:r>
              <a:rPr lang="en-US" sz="1200" b="0" i="1" u="none" strike="noStrike" dirty="0">
                <a:solidFill>
                  <a:schemeClr val="bg1"/>
                </a:solidFill>
                <a:effectLst/>
                <a:latin typeface="Helvetica" pitchFamily="2" charset="0"/>
              </a:rPr>
              <a:t>ESS Open Archive .</a:t>
            </a:r>
            <a:r>
              <a:rPr lang="en-US" sz="1200" b="0" i="0" u="none" strike="noStrike" dirty="0">
                <a:solidFill>
                  <a:schemeClr val="bg1"/>
                </a:solidFill>
                <a:effectLst/>
                <a:latin typeface="Helvetica" pitchFamily="2" charset="0"/>
              </a:rPr>
              <a:t> September 30, 2023.</a:t>
            </a:r>
            <a:br>
              <a:rPr lang="en-US" sz="1200" dirty="0">
                <a:solidFill>
                  <a:schemeClr val="bg1"/>
                </a:solidFill>
              </a:rPr>
            </a:br>
            <a:r>
              <a:rPr lang="en-US" sz="1200" b="1" i="0" u="none" strike="noStrike" dirty="0">
                <a:solidFill>
                  <a:schemeClr val="bg1"/>
                </a:solidFill>
                <a:effectLst/>
                <a:latin typeface="Helvetica" pitchFamily="2" charset="0"/>
              </a:rPr>
              <a:t>DOI: </a:t>
            </a:r>
            <a:r>
              <a:rPr lang="en-US" sz="1200" b="1" i="0" u="none" strike="noStrike" dirty="0">
                <a:solidFill>
                  <a:schemeClr val="bg1"/>
                </a:solidFill>
                <a:effectLst/>
                <a:latin typeface="Helvetica" pitchFamily="2" charset="0"/>
                <a:hlinkClick r:id="rId2">
                  <a:extLst>
                    <a:ext uri="{A12FA001-AC4F-418D-AE19-62706E023703}">
                      <ahyp:hlinkClr xmlns:ahyp="http://schemas.microsoft.com/office/drawing/2018/hyperlinkcolor" val="tx"/>
                    </a:ext>
                  </a:extLst>
                </a:hlinkClick>
              </a:rPr>
              <a:t>10.22541/essoar.169603599.91008398/v1</a:t>
            </a:r>
            <a:endParaRPr lang="en-US" sz="1200" b="1" i="0" u="none" strike="noStrike" dirty="0">
              <a:solidFill>
                <a:schemeClr val="bg1"/>
              </a:solidFill>
              <a:effectLst/>
              <a:latin typeface="Helvetica" pitchFamily="2" charset="0"/>
            </a:endParaRPr>
          </a:p>
          <a:p>
            <a:endParaRPr lang="en-US" sz="1200" b="1" dirty="0">
              <a:solidFill>
                <a:schemeClr val="bg1"/>
              </a:solidFill>
              <a:latin typeface="Helvetica" pitchFamily="2" charset="0"/>
            </a:endParaRPr>
          </a:p>
          <a:p>
            <a:r>
              <a:rPr lang="en-US" sz="1600" dirty="0">
                <a:solidFill>
                  <a:schemeClr val="bg1"/>
                </a:solidFill>
                <a:latin typeface="Helvetica" pitchFamily="2" charset="0"/>
              </a:rPr>
              <a:t>Integration of imagers and sounders is still open.  </a:t>
            </a:r>
          </a:p>
          <a:p>
            <a:pPr marL="285750" indent="-285750">
              <a:buFont typeface="Arial" panose="020B0604020202020204" pitchFamily="34" charset="0"/>
              <a:buChar char="•"/>
            </a:pPr>
            <a:r>
              <a:rPr lang="en-US" sz="1400" dirty="0">
                <a:solidFill>
                  <a:schemeClr val="bg1"/>
                </a:solidFill>
                <a:latin typeface="Helvetica" pitchFamily="2" charset="0"/>
              </a:rPr>
              <a:t>OSSEs could facilitate this analysis.</a:t>
            </a:r>
            <a:r>
              <a:rPr lang="en-US" sz="1600" dirty="0">
                <a:solidFill>
                  <a:schemeClr val="bg1"/>
                </a:solidFill>
                <a:latin typeface="Helvetica" pitchFamily="2" charset="0"/>
              </a:rPr>
              <a:t>  </a:t>
            </a:r>
            <a:endParaRPr lang="en-US" dirty="0">
              <a:solidFill>
                <a:schemeClr val="bg1"/>
              </a:solidFill>
              <a:latin typeface="Helvetica" pitchFamily="2" charset="0"/>
            </a:endParaRPr>
          </a:p>
        </p:txBody>
      </p:sp>
      <p:sp>
        <p:nvSpPr>
          <p:cNvPr id="8" name="TextBox 7">
            <a:extLst>
              <a:ext uri="{FF2B5EF4-FFF2-40B4-BE49-F238E27FC236}">
                <a16:creationId xmlns:a16="http://schemas.microsoft.com/office/drawing/2014/main" id="{1755E720-43DD-8E17-1362-EA78B48788F1}"/>
              </a:ext>
            </a:extLst>
          </p:cNvPr>
          <p:cNvSpPr txBox="1"/>
          <p:nvPr/>
        </p:nvSpPr>
        <p:spPr>
          <a:xfrm>
            <a:off x="125508" y="1195865"/>
            <a:ext cx="2351926" cy="369332"/>
          </a:xfrm>
          <a:prstGeom prst="rect">
            <a:avLst/>
          </a:prstGeom>
          <a:noFill/>
        </p:spPr>
        <p:txBody>
          <a:bodyPr wrap="none" rtlCol="0">
            <a:spAutoFit/>
          </a:bodyPr>
          <a:lstStyle/>
          <a:p>
            <a:r>
              <a:rPr lang="en-US" dirty="0">
                <a:solidFill>
                  <a:schemeClr val="bg1"/>
                </a:solidFill>
              </a:rPr>
              <a:t>Recent contributions:</a:t>
            </a:r>
          </a:p>
        </p:txBody>
      </p:sp>
    </p:spTree>
    <p:extLst>
      <p:ext uri="{BB962C8B-B14F-4D97-AF65-F5344CB8AC3E}">
        <p14:creationId xmlns:p14="http://schemas.microsoft.com/office/powerpoint/2010/main" val="62498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4A9504-EB4E-1FB2-FAAE-8E2D12A60FD1}"/>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25839E5-DC68-9A3B-134D-6C93C021C555}"/>
              </a:ext>
            </a:extLst>
          </p:cNvPr>
          <p:cNvSpPr>
            <a:spLocks noGrp="1"/>
          </p:cNvSpPr>
          <p:nvPr>
            <p:ph type="title"/>
          </p:nvPr>
        </p:nvSpPr>
        <p:spPr/>
        <p:txBody>
          <a:bodyPr/>
          <a:lstStyle/>
          <a:p>
            <a:r>
              <a:rPr lang="en-US" b="0" dirty="0">
                <a:latin typeface="Calibri" panose="020F0502020204030204" pitchFamily="34" charset="0"/>
              </a:rPr>
              <a:t>Inv 5: </a:t>
            </a:r>
            <a:r>
              <a:rPr lang="en-US" b="0" i="0" u="none" strike="noStrike" dirty="0">
                <a:effectLst/>
                <a:latin typeface="Calibri" panose="020F0502020204030204" pitchFamily="34" charset="0"/>
              </a:rPr>
              <a:t>Identify synergies between </a:t>
            </a:r>
            <a:r>
              <a:rPr lang="en-US" b="1" i="0" u="none" strike="noStrike" dirty="0">
                <a:effectLst/>
                <a:latin typeface="Calibri" panose="020F0502020204030204" pitchFamily="34" charset="0"/>
              </a:rPr>
              <a:t>observation strategies for GHGs and air quality gases</a:t>
            </a:r>
            <a:r>
              <a:rPr lang="en-US" b="0" i="0" u="none" strike="noStrike" dirty="0">
                <a:effectLst/>
                <a:latin typeface="Calibri" panose="020F0502020204030204" pitchFamily="34" charset="0"/>
              </a:rPr>
              <a:t> and aerosols</a:t>
            </a:r>
            <a:br>
              <a:rPr lang="en-US" b="0" i="0" u="none" strike="noStrike" dirty="0">
                <a:effectLst/>
                <a:latin typeface="Calibri" panose="020F0502020204030204" pitchFamily="34" charset="0"/>
              </a:rPr>
            </a:br>
            <a:r>
              <a:rPr lang="en-US" dirty="0"/>
              <a:t>Inv-6 </a:t>
            </a:r>
            <a:r>
              <a:rPr lang="en-US" b="0" i="0" u="none" strike="noStrike" dirty="0">
                <a:effectLst/>
                <a:latin typeface="Calibri" panose="020F0502020204030204" pitchFamily="34" charset="0"/>
              </a:rPr>
              <a:t>Consolidate </a:t>
            </a:r>
            <a:r>
              <a:rPr lang="en-US" b="1" i="0" u="none" strike="noStrike" dirty="0">
                <a:effectLst/>
                <a:latin typeface="Calibri" panose="020F0502020204030204" pitchFamily="34" charset="0"/>
              </a:rPr>
              <a:t>mission requirements for auxiliary observations</a:t>
            </a:r>
            <a:r>
              <a:rPr lang="en-US" b="0" i="0" u="none" strike="noStrike" dirty="0">
                <a:effectLst/>
                <a:latin typeface="Calibri" panose="020F0502020204030204" pitchFamily="34" charset="0"/>
              </a:rPr>
              <a:t>(e.g. plume tracers like NO2) (Rec#14)</a:t>
            </a:r>
            <a:endParaRPr lang="en-US" dirty="0"/>
          </a:p>
        </p:txBody>
      </p:sp>
      <p:sp>
        <p:nvSpPr>
          <p:cNvPr id="4" name="Date Placeholder 3">
            <a:extLst>
              <a:ext uri="{FF2B5EF4-FFF2-40B4-BE49-F238E27FC236}">
                <a16:creationId xmlns:a16="http://schemas.microsoft.com/office/drawing/2014/main" id="{1E09228A-6BFB-6DEA-CA8B-0D611B9039CC}"/>
              </a:ext>
            </a:extLst>
          </p:cNvPr>
          <p:cNvSpPr>
            <a:spLocks noGrp="1"/>
          </p:cNvSpPr>
          <p:nvPr>
            <p:ph type="dt" sz="half" idx="18"/>
          </p:nvPr>
        </p:nvSpPr>
        <p:spPr/>
        <p:txBody>
          <a:bodyPr/>
          <a:lstStyle/>
          <a:p>
            <a:fld id="{ADCAF424-9431-2147-8BF0-4B72F6464CC2}" type="datetime1">
              <a:rPr lang="en-US" smtClean="0"/>
              <a:t>3/11/24</a:t>
            </a:fld>
            <a:endParaRPr lang="en-US" dirty="0"/>
          </a:p>
        </p:txBody>
      </p:sp>
      <p:sp>
        <p:nvSpPr>
          <p:cNvPr id="5" name="Footer Placeholder 4">
            <a:extLst>
              <a:ext uri="{FF2B5EF4-FFF2-40B4-BE49-F238E27FC236}">
                <a16:creationId xmlns:a16="http://schemas.microsoft.com/office/drawing/2014/main" id="{7DEA46D4-5AC3-EE38-49B3-0C72D515B673}"/>
              </a:ext>
            </a:extLst>
          </p:cNvPr>
          <p:cNvSpPr>
            <a:spLocks noGrp="1"/>
          </p:cNvSpPr>
          <p:nvPr>
            <p:ph type="ftr" sz="quarter" idx="19"/>
          </p:nvPr>
        </p:nvSpPr>
        <p:spPr/>
        <p:txBody>
          <a:bodyPr/>
          <a:lstStyle/>
          <a:p>
            <a:r>
              <a:rPr lang="en-US"/>
              <a:t>CEOS</a:t>
            </a:r>
            <a:endParaRPr lang="en-US" dirty="0"/>
          </a:p>
        </p:txBody>
      </p:sp>
      <p:sp>
        <p:nvSpPr>
          <p:cNvPr id="6" name="Slide Number Placeholder 5">
            <a:extLst>
              <a:ext uri="{FF2B5EF4-FFF2-40B4-BE49-F238E27FC236}">
                <a16:creationId xmlns:a16="http://schemas.microsoft.com/office/drawing/2014/main" id="{35F25D19-D8CD-5DA1-F13C-D61A81CDD47E}"/>
              </a:ext>
            </a:extLst>
          </p:cNvPr>
          <p:cNvSpPr>
            <a:spLocks noGrp="1"/>
          </p:cNvSpPr>
          <p:nvPr>
            <p:ph type="sldNum" sz="quarter" idx="20"/>
          </p:nvPr>
        </p:nvSpPr>
        <p:spPr/>
        <p:txBody>
          <a:bodyPr/>
          <a:lstStyle/>
          <a:p>
            <a:fld id="{275C533D-D968-4A70-91E2-44C7FEDAA0E0}" type="slidenum">
              <a:rPr lang="en-US" smtClean="0"/>
              <a:pPr/>
              <a:t>7</a:t>
            </a:fld>
            <a:endParaRPr lang="en-US" dirty="0"/>
          </a:p>
        </p:txBody>
      </p:sp>
      <p:sp>
        <p:nvSpPr>
          <p:cNvPr id="7" name="TextBox 6">
            <a:extLst>
              <a:ext uri="{FF2B5EF4-FFF2-40B4-BE49-F238E27FC236}">
                <a16:creationId xmlns:a16="http://schemas.microsoft.com/office/drawing/2014/main" id="{B5241B61-C15E-7796-E9AD-A39842663B5E}"/>
              </a:ext>
            </a:extLst>
          </p:cNvPr>
          <p:cNvSpPr txBox="1"/>
          <p:nvPr/>
        </p:nvSpPr>
        <p:spPr>
          <a:xfrm>
            <a:off x="254000" y="1935599"/>
            <a:ext cx="8337774"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The AC-VC constellation is coming to fruition (GEMS, TEMPO, S4)</a:t>
            </a:r>
          </a:p>
          <a:p>
            <a:pPr marL="285750" indent="-285750">
              <a:buFont typeface="Arial" panose="020B0604020202020204" pitchFamily="34" charset="0"/>
              <a:buChar char="•"/>
            </a:pPr>
            <a:r>
              <a:rPr lang="en-US" dirty="0">
                <a:solidFill>
                  <a:schemeClr val="bg1"/>
                </a:solidFill>
              </a:rPr>
              <a:t>AQ measurements, e.g., NO2, SO2, could be valuable, but unexplored.</a:t>
            </a:r>
          </a:p>
          <a:p>
            <a:pPr marL="285750" indent="-285750">
              <a:buFont typeface="Arial" panose="020B0604020202020204" pitchFamily="34" charset="0"/>
              <a:buChar char="•"/>
            </a:pPr>
            <a:r>
              <a:rPr lang="en-US" dirty="0">
                <a:solidFill>
                  <a:schemeClr val="bg1"/>
                </a:solidFill>
              </a:rPr>
              <a:t>CO from TIR and NIR will be critical to assess fire (S5/IASI-NG synergies)</a:t>
            </a:r>
          </a:p>
          <a:p>
            <a:pPr marL="285750" indent="-285750">
              <a:buFont typeface="Arial" panose="020B0604020202020204" pitchFamily="34" charset="0"/>
              <a:buChar char="•"/>
            </a:pPr>
            <a:r>
              <a:rPr lang="en-US" dirty="0">
                <a:solidFill>
                  <a:schemeClr val="bg1"/>
                </a:solidFill>
              </a:rPr>
              <a:t>Ammonia could be valuable for CH4, can be harnessed from TIR, </a:t>
            </a:r>
            <a:r>
              <a:rPr lang="en-US" dirty="0" err="1">
                <a:solidFill>
                  <a:schemeClr val="bg1"/>
                </a:solidFill>
              </a:rPr>
              <a:t>e.g</a:t>
            </a:r>
            <a:r>
              <a:rPr lang="en-US" dirty="0">
                <a:solidFill>
                  <a:schemeClr val="bg1"/>
                </a:solidFill>
              </a:rPr>
              <a:t>, </a:t>
            </a:r>
            <a:r>
              <a:rPr lang="en-US" dirty="0" err="1">
                <a:solidFill>
                  <a:schemeClr val="bg1"/>
                </a:solidFill>
              </a:rPr>
              <a:t>CrIS</a:t>
            </a:r>
            <a:r>
              <a:rPr lang="en-US" dirty="0">
                <a:solidFill>
                  <a:schemeClr val="bg1"/>
                </a:solidFill>
              </a:rPr>
              <a:t> and IASI </a:t>
            </a:r>
          </a:p>
          <a:p>
            <a:pPr marL="285750" indent="-285750">
              <a:buFont typeface="Arial" panose="020B0604020202020204" pitchFamily="34" charset="0"/>
              <a:buChar char="•"/>
            </a:pPr>
            <a:r>
              <a:rPr lang="en-US" dirty="0">
                <a:solidFill>
                  <a:schemeClr val="bg1"/>
                </a:solidFill>
              </a:rPr>
              <a:t>GEO imagers are being used for CH4</a:t>
            </a:r>
          </a:p>
          <a:p>
            <a:pPr marL="285750" indent="-285750">
              <a:buFont typeface="Arial" panose="020B0604020202020204" pitchFamily="34" charset="0"/>
              <a:buChar char="•"/>
            </a:pPr>
            <a:r>
              <a:rPr lang="en-US" dirty="0">
                <a:solidFill>
                  <a:schemeClr val="bg1"/>
                </a:solidFill>
              </a:rPr>
              <a:t>CH4 is being used as proxy for AQ, e.g., landfills. </a:t>
            </a:r>
          </a:p>
          <a:p>
            <a:pPr marL="285750" indent="-285750">
              <a:buFont typeface="Arial" panose="020B0604020202020204" pitchFamily="34" charset="0"/>
              <a:buChar char="•"/>
            </a:pPr>
            <a:r>
              <a:rPr lang="en-US" dirty="0">
                <a:solidFill>
                  <a:schemeClr val="bg1"/>
                </a:solidFill>
              </a:rPr>
              <a:t>Isotopes have promise for attribution.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Not clear that accuracy/precision of auxiliary variables pace CO2/CH4 (except for isotopes)</a:t>
            </a:r>
          </a:p>
        </p:txBody>
      </p:sp>
    </p:spTree>
    <p:extLst>
      <p:ext uri="{BB962C8B-B14F-4D97-AF65-F5344CB8AC3E}">
        <p14:creationId xmlns:p14="http://schemas.microsoft.com/office/powerpoint/2010/main" val="414131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A02CA-CA1E-0A26-E952-961F895E5ACA}"/>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DD6AB04D-043A-2EBC-6F45-D640BC5FD23D}"/>
              </a:ext>
            </a:extLst>
          </p:cNvPr>
          <p:cNvSpPr>
            <a:spLocks noGrp="1"/>
          </p:cNvSpPr>
          <p:nvPr>
            <p:ph type="title"/>
          </p:nvPr>
        </p:nvSpPr>
        <p:spPr/>
        <p:txBody>
          <a:bodyPr/>
          <a:lstStyle/>
          <a:p>
            <a:r>
              <a:rPr lang="en-US" dirty="0"/>
              <a:t>Inv 7 and 8 </a:t>
            </a:r>
          </a:p>
        </p:txBody>
      </p:sp>
      <p:sp>
        <p:nvSpPr>
          <p:cNvPr id="4" name="Date Placeholder 3">
            <a:extLst>
              <a:ext uri="{FF2B5EF4-FFF2-40B4-BE49-F238E27FC236}">
                <a16:creationId xmlns:a16="http://schemas.microsoft.com/office/drawing/2014/main" id="{400D658A-5E5A-43B5-E447-5793E96CEEE5}"/>
              </a:ext>
            </a:extLst>
          </p:cNvPr>
          <p:cNvSpPr>
            <a:spLocks noGrp="1"/>
          </p:cNvSpPr>
          <p:nvPr>
            <p:ph type="dt" sz="half" idx="18"/>
          </p:nvPr>
        </p:nvSpPr>
        <p:spPr/>
        <p:txBody>
          <a:bodyPr/>
          <a:lstStyle/>
          <a:p>
            <a:fld id="{ADCAF424-9431-2147-8BF0-4B72F6464CC2}" type="datetime1">
              <a:rPr lang="en-US" smtClean="0"/>
              <a:t>3/11/24</a:t>
            </a:fld>
            <a:endParaRPr lang="en-US" dirty="0"/>
          </a:p>
        </p:txBody>
      </p:sp>
      <p:sp>
        <p:nvSpPr>
          <p:cNvPr id="5" name="Footer Placeholder 4">
            <a:extLst>
              <a:ext uri="{FF2B5EF4-FFF2-40B4-BE49-F238E27FC236}">
                <a16:creationId xmlns:a16="http://schemas.microsoft.com/office/drawing/2014/main" id="{94A9E51C-3AF1-6586-9B3B-5561AEBF1400}"/>
              </a:ext>
            </a:extLst>
          </p:cNvPr>
          <p:cNvSpPr>
            <a:spLocks noGrp="1"/>
          </p:cNvSpPr>
          <p:nvPr>
            <p:ph type="ftr" sz="quarter" idx="19"/>
          </p:nvPr>
        </p:nvSpPr>
        <p:spPr/>
        <p:txBody>
          <a:bodyPr/>
          <a:lstStyle/>
          <a:p>
            <a:r>
              <a:rPr lang="en-US"/>
              <a:t>CEOS</a:t>
            </a:r>
            <a:endParaRPr lang="en-US" dirty="0"/>
          </a:p>
        </p:txBody>
      </p:sp>
      <p:sp>
        <p:nvSpPr>
          <p:cNvPr id="6" name="Slide Number Placeholder 5">
            <a:extLst>
              <a:ext uri="{FF2B5EF4-FFF2-40B4-BE49-F238E27FC236}">
                <a16:creationId xmlns:a16="http://schemas.microsoft.com/office/drawing/2014/main" id="{0D2754DB-F2F0-9169-65A8-76714A33E071}"/>
              </a:ext>
            </a:extLst>
          </p:cNvPr>
          <p:cNvSpPr>
            <a:spLocks noGrp="1"/>
          </p:cNvSpPr>
          <p:nvPr>
            <p:ph type="sldNum" sz="quarter" idx="20"/>
          </p:nvPr>
        </p:nvSpPr>
        <p:spPr/>
        <p:txBody>
          <a:bodyPr/>
          <a:lstStyle/>
          <a:p>
            <a:fld id="{275C533D-D968-4A70-91E2-44C7FEDAA0E0}" type="slidenum">
              <a:rPr lang="en-US" smtClean="0"/>
              <a:pPr/>
              <a:t>8</a:t>
            </a:fld>
            <a:endParaRPr lang="en-US" dirty="0"/>
          </a:p>
        </p:txBody>
      </p:sp>
      <p:sp>
        <p:nvSpPr>
          <p:cNvPr id="7" name="TextBox 6">
            <a:extLst>
              <a:ext uri="{FF2B5EF4-FFF2-40B4-BE49-F238E27FC236}">
                <a16:creationId xmlns:a16="http://schemas.microsoft.com/office/drawing/2014/main" id="{F714B4D5-D0F8-3C5C-581E-EEC7283D6916}"/>
              </a:ext>
            </a:extLst>
          </p:cNvPr>
          <p:cNvSpPr txBox="1"/>
          <p:nvPr/>
        </p:nvSpPr>
        <p:spPr>
          <a:xfrm>
            <a:off x="376518" y="1093694"/>
            <a:ext cx="7289240" cy="646331"/>
          </a:xfrm>
          <a:prstGeom prst="rect">
            <a:avLst/>
          </a:prstGeom>
          <a:noFill/>
        </p:spPr>
        <p:txBody>
          <a:bodyPr wrap="none" rtlCol="0">
            <a:spAutoFit/>
          </a:bodyPr>
          <a:lstStyle/>
          <a:p>
            <a:r>
              <a:rPr lang="en-US" dirty="0">
                <a:solidFill>
                  <a:schemeClr val="bg1"/>
                </a:solidFill>
              </a:rPr>
              <a:t>No major updates.  Could be pursued more practically under GGGW. </a:t>
            </a:r>
          </a:p>
          <a:p>
            <a:endParaRPr lang="en-US" dirty="0" err="1">
              <a:solidFill>
                <a:schemeClr val="bg1"/>
              </a:solidFill>
            </a:endParaRPr>
          </a:p>
        </p:txBody>
      </p:sp>
    </p:spTree>
    <p:extLst>
      <p:ext uri="{BB962C8B-B14F-4D97-AF65-F5344CB8AC3E}">
        <p14:creationId xmlns:p14="http://schemas.microsoft.com/office/powerpoint/2010/main" val="31013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1A790A-828D-6C9C-6D0F-29E02B86AA4A}"/>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D6453E5E-2088-35B0-0113-7A0ACC3859F4}"/>
              </a:ext>
            </a:extLst>
          </p:cNvPr>
          <p:cNvSpPr>
            <a:spLocks noGrp="1"/>
          </p:cNvSpPr>
          <p:nvPr>
            <p:ph type="title"/>
          </p:nvPr>
        </p:nvSpPr>
        <p:spPr/>
        <p:txBody>
          <a:bodyPr/>
          <a:lstStyle/>
          <a:p>
            <a:r>
              <a:rPr lang="en-US" dirty="0"/>
              <a:t>Inv 9 </a:t>
            </a:r>
            <a:r>
              <a:rPr lang="en-US" b="0" i="0" u="none" strike="noStrike" dirty="0">
                <a:effectLst/>
                <a:latin typeface="Calibri" panose="020F0502020204030204" pitchFamily="34" charset="0"/>
              </a:rPr>
              <a:t>Define types of</a:t>
            </a:r>
            <a:r>
              <a:rPr lang="en-US" b="1" i="0" u="none" strike="noStrike" dirty="0">
                <a:effectLst/>
                <a:latin typeface="Calibri" panose="020F0502020204030204" pitchFamily="34" charset="0"/>
              </a:rPr>
              <a:t> data that must be exchanged to derive and validate fluxes</a:t>
            </a:r>
            <a:endParaRPr lang="en-US" dirty="0"/>
          </a:p>
        </p:txBody>
      </p:sp>
      <p:sp>
        <p:nvSpPr>
          <p:cNvPr id="4" name="Date Placeholder 3">
            <a:extLst>
              <a:ext uri="{FF2B5EF4-FFF2-40B4-BE49-F238E27FC236}">
                <a16:creationId xmlns:a16="http://schemas.microsoft.com/office/drawing/2014/main" id="{D49735B7-89FB-3EDA-F780-23DACA2B444E}"/>
              </a:ext>
            </a:extLst>
          </p:cNvPr>
          <p:cNvSpPr>
            <a:spLocks noGrp="1"/>
          </p:cNvSpPr>
          <p:nvPr>
            <p:ph type="dt" sz="half" idx="18"/>
          </p:nvPr>
        </p:nvSpPr>
        <p:spPr/>
        <p:txBody>
          <a:bodyPr/>
          <a:lstStyle/>
          <a:p>
            <a:fld id="{ADCAF424-9431-2147-8BF0-4B72F6464CC2}" type="datetime1">
              <a:rPr lang="en-US" smtClean="0"/>
              <a:t>3/11/24</a:t>
            </a:fld>
            <a:endParaRPr lang="en-US" dirty="0"/>
          </a:p>
        </p:txBody>
      </p:sp>
      <p:sp>
        <p:nvSpPr>
          <p:cNvPr id="5" name="Footer Placeholder 4">
            <a:extLst>
              <a:ext uri="{FF2B5EF4-FFF2-40B4-BE49-F238E27FC236}">
                <a16:creationId xmlns:a16="http://schemas.microsoft.com/office/drawing/2014/main" id="{574B9A0F-8DBE-3CCA-F074-1CCD72178C40}"/>
              </a:ext>
            </a:extLst>
          </p:cNvPr>
          <p:cNvSpPr>
            <a:spLocks noGrp="1"/>
          </p:cNvSpPr>
          <p:nvPr>
            <p:ph type="ftr" sz="quarter" idx="19"/>
          </p:nvPr>
        </p:nvSpPr>
        <p:spPr/>
        <p:txBody>
          <a:bodyPr/>
          <a:lstStyle/>
          <a:p>
            <a:r>
              <a:rPr lang="en-US"/>
              <a:t>CEOS</a:t>
            </a:r>
            <a:endParaRPr lang="en-US" dirty="0"/>
          </a:p>
        </p:txBody>
      </p:sp>
      <p:sp>
        <p:nvSpPr>
          <p:cNvPr id="6" name="Slide Number Placeholder 5">
            <a:extLst>
              <a:ext uri="{FF2B5EF4-FFF2-40B4-BE49-F238E27FC236}">
                <a16:creationId xmlns:a16="http://schemas.microsoft.com/office/drawing/2014/main" id="{50D77629-4DDB-5AFB-EDE9-AD778396E892}"/>
              </a:ext>
            </a:extLst>
          </p:cNvPr>
          <p:cNvSpPr>
            <a:spLocks noGrp="1"/>
          </p:cNvSpPr>
          <p:nvPr>
            <p:ph type="sldNum" sz="quarter" idx="20"/>
          </p:nvPr>
        </p:nvSpPr>
        <p:spPr/>
        <p:txBody>
          <a:bodyPr/>
          <a:lstStyle/>
          <a:p>
            <a:fld id="{275C533D-D968-4A70-91E2-44C7FEDAA0E0}" type="slidenum">
              <a:rPr lang="en-US" smtClean="0"/>
              <a:pPr/>
              <a:t>9</a:t>
            </a:fld>
            <a:endParaRPr lang="en-US" dirty="0"/>
          </a:p>
        </p:txBody>
      </p:sp>
      <p:sp>
        <p:nvSpPr>
          <p:cNvPr id="7" name="TextBox 6">
            <a:extLst>
              <a:ext uri="{FF2B5EF4-FFF2-40B4-BE49-F238E27FC236}">
                <a16:creationId xmlns:a16="http://schemas.microsoft.com/office/drawing/2014/main" id="{B7D7C361-6138-8F43-85C0-AE12CA35F5A7}"/>
              </a:ext>
            </a:extLst>
          </p:cNvPr>
          <p:cNvSpPr txBox="1"/>
          <p:nvPr/>
        </p:nvSpPr>
        <p:spPr>
          <a:xfrm>
            <a:off x="403413" y="1559859"/>
            <a:ext cx="8364668"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In-situ and remote sensing measurements, e.g., NOAA network,  TCCON</a:t>
            </a:r>
          </a:p>
          <a:p>
            <a:pPr marL="285750" indent="-285750">
              <a:buFont typeface="Arial" panose="020B0604020202020204" pitchFamily="34" charset="0"/>
              <a:buChar char="•"/>
            </a:pPr>
            <a:r>
              <a:rPr lang="en-US" dirty="0">
                <a:solidFill>
                  <a:schemeClr val="bg1"/>
                </a:solidFill>
              </a:rPr>
              <a:t>New activities such as coordinated GHG releases are emerging for imagers, but not directly supported in CEOS. </a:t>
            </a:r>
          </a:p>
        </p:txBody>
      </p:sp>
    </p:spTree>
    <p:extLst>
      <p:ext uri="{BB962C8B-B14F-4D97-AF65-F5344CB8AC3E}">
        <p14:creationId xmlns:p14="http://schemas.microsoft.com/office/powerpoint/2010/main" val="2122393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ASAjpl-BlackTheme-16x9-vA6">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2"/>
          </a:solidFill>
          <a:headEnd type="arrow"/>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14464</TotalTime>
  <Words>1692</Words>
  <Application>Microsoft Macintosh PowerPoint</Application>
  <PresentationFormat>On-screen Show (16:9)</PresentationFormat>
  <Paragraphs>198</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Arial</vt:lpstr>
      <vt:lpstr>Calibri</vt:lpstr>
      <vt:lpstr>Helvetica</vt:lpstr>
      <vt:lpstr>NASAjpl-WhiteTheme-16x9-vA6</vt:lpstr>
      <vt:lpstr>NASAjpl-BlackTheme-16x9-vA6</vt:lpstr>
      <vt:lpstr>PowerPoint Presentation</vt:lpstr>
      <vt:lpstr>Inverse Modeling in support CEOS GHG Task Force</vt:lpstr>
      <vt:lpstr>Inv-1: Identify accuracy and precision requirements for Policy applications </vt:lpstr>
      <vt:lpstr>Inv-2 Coordinate Research on Flux Estimation</vt:lpstr>
      <vt:lpstr>Inv-3  Coordinate between CAMS/C3S and NASA OCO2/CMS/GMAO </vt:lpstr>
      <vt:lpstr>Inv-4 Coordination on OSSEs</vt:lpstr>
      <vt:lpstr>Inv 5: Identify synergies between observation strategies for GHGs and air quality gases and aerosols Inv-6 Consolidate mission requirements for auxiliary observations(e.g. plume tracers like NO2) (Rec#14)</vt:lpstr>
      <vt:lpstr>Inv 7 and 8 </vt:lpstr>
      <vt:lpstr>Inv 9 Define types of data that must be exchanged to derive and validate fluxes</vt:lpstr>
      <vt:lpstr>PowerPoint Presentation</vt:lpstr>
      <vt:lpstr>PowerPoint Presentation</vt:lpstr>
      <vt:lpstr>Information content</vt:lpstr>
      <vt:lpstr>Validation</vt:lpstr>
      <vt:lpstr>The many ways of J</vt:lpstr>
      <vt:lpstr>Ensembles and consensus estimates of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Bowman, Kevin W (US 329G)</cp:lastModifiedBy>
  <cp:revision>132</cp:revision>
  <dcterms:created xsi:type="dcterms:W3CDTF">2016-09-08T21:41:17Z</dcterms:created>
  <dcterms:modified xsi:type="dcterms:W3CDTF">2024-03-11T16:11:29Z</dcterms:modified>
</cp:coreProperties>
</file>