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6" r:id="rId6"/>
    <p:sldId id="267" r:id="rId7"/>
    <p:sldId id="268" r:id="rId8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064E83"/>
    <a:srgbClr val="6C8AAF"/>
    <a:srgbClr val="2E3F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16" autoAdjust="0"/>
    <p:restoredTop sz="96327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1152" y="192"/>
      </p:cViewPr>
      <p:guideLst>
        <p:guide orient="horz" pos="2160"/>
        <p:guide pos="38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351A7-8A0E-BC4A-B507-BC9FBEDEB94D}" type="datetime1">
              <a:rPr lang="en-US" smtClean="0"/>
              <a:pPr/>
              <a:t>3/11/24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E683-3A33-1F4A-90D8-528147015F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1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BA50B-6875-0F43-A70A-41BA2A188017}" type="datetime1">
              <a:rPr lang="en-US" smtClean="0"/>
              <a:pPr/>
              <a:t>3/11/24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3270C-FB42-C54A-AC71-B4EEB4FA7F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67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 txBox="1">
            <a:spLocks/>
          </p:cNvSpPr>
          <p:nvPr userDrawn="1"/>
        </p:nvSpPr>
        <p:spPr>
          <a:xfrm>
            <a:off x="8076534" y="5984875"/>
            <a:ext cx="1953066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64E8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ECMWF </a:t>
            </a:r>
            <a:fld id="{D4C56AD5-C73F-B44A-96CB-E8BE2C5CB95A}" type="datetime4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64E8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March 11, 2024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64E8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160000" y="1294198"/>
            <a:ext cx="7869600" cy="519800"/>
          </a:xfrm>
          <a:prstGeom prst="rect">
            <a:avLst/>
          </a:prstGeom>
        </p:spPr>
        <p:txBody>
          <a:bodyPr vert="horz" lIns="0" tIns="0" rIns="0" bIns="0" anchor="b" anchorCtr="0">
            <a:spAutoFit/>
          </a:bodyPr>
          <a:lstStyle>
            <a:lvl1pPr marL="0" indent="0">
              <a:lnSpc>
                <a:spcPts val="4000"/>
              </a:lnSpc>
              <a:spcBef>
                <a:spcPts val="0"/>
              </a:spcBef>
              <a:buNone/>
              <a:defRPr sz="3600" b="1">
                <a:solidFill>
                  <a:srgbClr val="064E83"/>
                </a:solidFill>
              </a:defRPr>
            </a:lvl1pPr>
          </a:lstStyle>
          <a:p>
            <a:pPr lvl="0"/>
            <a:r>
              <a:rPr lang="en-GB" dirty="0"/>
              <a:t>Title of Presentation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160000" y="1980000"/>
            <a:ext cx="7869600" cy="382156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>
                <a:solidFill>
                  <a:srgbClr val="064E83"/>
                </a:solidFill>
              </a:defRPr>
            </a:lvl1pPr>
          </a:lstStyle>
          <a:p>
            <a:pPr lvl="0"/>
            <a:r>
              <a:rPr lang="en-GB" dirty="0"/>
              <a:t>Subtitle of Presentation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160000" y="2700001"/>
            <a:ext cx="7869600" cy="307777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>
                <a:solidFill>
                  <a:srgbClr val="064E83"/>
                </a:solidFill>
              </a:defRPr>
            </a:lvl1pPr>
          </a:lstStyle>
          <a:p>
            <a:pPr lvl="0"/>
            <a:r>
              <a:rPr lang="en-GB" dirty="0"/>
              <a:t>Author’s Name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0" y="3121224"/>
            <a:ext cx="7869600" cy="254771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rgbClr val="064E83"/>
                </a:solidFill>
              </a:defRPr>
            </a:lvl1pPr>
          </a:lstStyle>
          <a:p>
            <a:pPr lvl="0"/>
            <a:r>
              <a:rPr lang="en-GB" dirty="0"/>
              <a:t>Author’s Address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160000" y="3429000"/>
            <a:ext cx="7869600" cy="228268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rgbClr val="064E83"/>
                </a:solidFill>
              </a:defRPr>
            </a:lvl1pPr>
          </a:lstStyle>
          <a:p>
            <a:pPr lvl="0"/>
            <a:r>
              <a:rPr lang="en-GB" dirty="0" err="1"/>
              <a:t>email@ddress</a:t>
            </a:r>
            <a:endParaRPr lang="en-GB" dirty="0"/>
          </a:p>
        </p:txBody>
      </p:sp>
      <p:pic>
        <p:nvPicPr>
          <p:cNvPr id="10" name="Picture 9" descr="ECMWF_Master_Logo_RGB_nostra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60000" y="5984875"/>
            <a:ext cx="2135591" cy="3669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160000" y="360000"/>
            <a:ext cx="7869600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64E8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2159999" y="936000"/>
            <a:ext cx="7869601" cy="498600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lnSpc>
                <a:spcPts val="2200"/>
              </a:lnSpc>
              <a:spcBef>
                <a:spcPts val="1100"/>
              </a:spcBef>
              <a:buClr>
                <a:srgbClr val="064E83"/>
              </a:buClr>
              <a:defRPr sz="1800">
                <a:solidFill>
                  <a:schemeClr val="tx1"/>
                </a:solidFill>
              </a:defRPr>
            </a:lvl1pPr>
            <a:lvl2pPr marL="630000" indent="-270000">
              <a:lnSpc>
                <a:spcPts val="2000"/>
              </a:lnSpc>
              <a:spcBef>
                <a:spcPts val="1000"/>
              </a:spcBef>
              <a:buClr>
                <a:srgbClr val="064E83"/>
              </a:buClr>
              <a:defRPr sz="1600">
                <a:solidFill>
                  <a:schemeClr val="tx1"/>
                </a:solidFill>
              </a:defRPr>
            </a:lvl2pPr>
            <a:lvl3pPr marL="990000" indent="-270000">
              <a:lnSpc>
                <a:spcPts val="1800"/>
              </a:lnSpc>
              <a:spcBef>
                <a:spcPts val="900"/>
              </a:spcBef>
              <a:buClr>
                <a:srgbClr val="064E83"/>
              </a:buClr>
              <a:defRPr sz="1400">
                <a:solidFill>
                  <a:schemeClr val="tx1"/>
                </a:solidFill>
              </a:defRPr>
            </a:lvl3pPr>
            <a:lvl4pPr marL="1350000" indent="-270000">
              <a:lnSpc>
                <a:spcPts val="1600"/>
              </a:lnSpc>
              <a:spcBef>
                <a:spcPts val="800"/>
              </a:spcBef>
              <a:buClr>
                <a:srgbClr val="064E83"/>
              </a:buClr>
              <a:defRPr sz="1200">
                <a:solidFill>
                  <a:schemeClr val="tx1"/>
                </a:solidFill>
              </a:defRPr>
            </a:lvl4pPr>
            <a:lvl5pPr marL="1710000" indent="-270000">
              <a:lnSpc>
                <a:spcPts val="1400"/>
              </a:lnSpc>
              <a:spcBef>
                <a:spcPts val="700"/>
              </a:spcBef>
              <a:buClr>
                <a:srgbClr val="064E83"/>
              </a:buCl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Top level text goes in here </a:t>
            </a:r>
          </a:p>
          <a:p>
            <a:pPr lvl="1"/>
            <a:r>
              <a:rPr lang="en-GB" dirty="0"/>
              <a:t>Second level text goes in here</a:t>
            </a:r>
          </a:p>
          <a:p>
            <a:pPr lvl="2"/>
            <a:r>
              <a:rPr lang="en-GB" dirty="0"/>
              <a:t>Third level text goes in here</a:t>
            </a:r>
          </a:p>
          <a:p>
            <a:pPr lvl="3"/>
            <a:r>
              <a:rPr lang="en-GB" dirty="0"/>
              <a:t>Fourth level text goes in here</a:t>
            </a:r>
          </a:p>
          <a:p>
            <a:pPr lvl="4"/>
            <a:r>
              <a:rPr lang="en-GB" dirty="0"/>
              <a:t>Fifth level text goes in here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0029600" y="6308255"/>
            <a:ext cx="2159224" cy="216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900" b="1">
                <a:solidFill>
                  <a:srgbClr val="064E83"/>
                </a:solidFill>
              </a:defRPr>
            </a:lvl1pPr>
          </a:lstStyle>
          <a:p>
            <a:fld id="{6B3B0B0F-E794-1244-9699-107C60B9C23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3502372" y="6308255"/>
            <a:ext cx="4053639" cy="23065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1" cap="all" baseline="0">
                <a:solidFill>
                  <a:srgbClr val="064E83"/>
                </a:solidFill>
              </a:defRPr>
            </a:lvl1pPr>
          </a:lstStyle>
          <a:p>
            <a:pPr algn="ctr"/>
            <a:r>
              <a:rPr lang="en-US" dirty="0"/>
              <a:t>European Centre for Medium-Range Weather Forecasts</a:t>
            </a:r>
          </a:p>
        </p:txBody>
      </p:sp>
      <p:pic>
        <p:nvPicPr>
          <p:cNvPr id="8" name="Picture 7" descr="ECMWF_Master_Logo_RGB_nostra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60001" y="6293597"/>
            <a:ext cx="1342372" cy="2306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de 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240000" y="360000"/>
            <a:ext cx="5709600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64E8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3240000" y="936000"/>
            <a:ext cx="5709600" cy="498600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lnSpc>
                <a:spcPts val="2200"/>
              </a:lnSpc>
              <a:spcBef>
                <a:spcPts val="1100"/>
              </a:spcBef>
              <a:buClr>
                <a:srgbClr val="064E83"/>
              </a:buClr>
              <a:defRPr sz="1800">
                <a:solidFill>
                  <a:schemeClr val="tx1"/>
                </a:solidFill>
              </a:defRPr>
            </a:lvl1pPr>
            <a:lvl2pPr marL="630000" indent="-270000">
              <a:lnSpc>
                <a:spcPts val="2000"/>
              </a:lnSpc>
              <a:spcBef>
                <a:spcPts val="1000"/>
              </a:spcBef>
              <a:buClr>
                <a:srgbClr val="064E83"/>
              </a:buClr>
              <a:defRPr sz="1600">
                <a:solidFill>
                  <a:schemeClr val="tx1"/>
                </a:solidFill>
              </a:defRPr>
            </a:lvl2pPr>
            <a:lvl3pPr marL="990000" indent="-270000">
              <a:lnSpc>
                <a:spcPts val="1800"/>
              </a:lnSpc>
              <a:spcBef>
                <a:spcPts val="900"/>
              </a:spcBef>
              <a:buClr>
                <a:srgbClr val="064E83"/>
              </a:buClr>
              <a:defRPr sz="1400">
                <a:solidFill>
                  <a:schemeClr val="tx1"/>
                </a:solidFill>
              </a:defRPr>
            </a:lvl3pPr>
            <a:lvl4pPr marL="1350000" indent="-270000">
              <a:lnSpc>
                <a:spcPts val="1600"/>
              </a:lnSpc>
              <a:spcBef>
                <a:spcPts val="800"/>
              </a:spcBef>
              <a:buClr>
                <a:srgbClr val="064E83"/>
              </a:buClr>
              <a:defRPr sz="1200">
                <a:solidFill>
                  <a:schemeClr val="tx1"/>
                </a:solidFill>
              </a:defRPr>
            </a:lvl4pPr>
            <a:lvl5pPr marL="1710000" indent="-270000">
              <a:lnSpc>
                <a:spcPts val="1400"/>
              </a:lnSpc>
              <a:spcBef>
                <a:spcPts val="700"/>
              </a:spcBef>
              <a:buClr>
                <a:srgbClr val="064E83"/>
              </a:buCl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Top level text goes in here </a:t>
            </a:r>
          </a:p>
          <a:p>
            <a:pPr lvl="1"/>
            <a:r>
              <a:rPr lang="en-GB" dirty="0"/>
              <a:t>Second level text goes in here</a:t>
            </a:r>
          </a:p>
          <a:p>
            <a:pPr lvl="2"/>
            <a:r>
              <a:rPr lang="en-GB" dirty="0"/>
              <a:t>Third level text goes in here</a:t>
            </a:r>
          </a:p>
          <a:p>
            <a:pPr lvl="3"/>
            <a:r>
              <a:rPr lang="en-GB" dirty="0"/>
              <a:t>Fourth level text goes in here</a:t>
            </a:r>
          </a:p>
          <a:p>
            <a:pPr lvl="4"/>
            <a:r>
              <a:rPr lang="en-GB" dirty="0"/>
              <a:t>Fifth level text goes in here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0029600" y="6308255"/>
            <a:ext cx="2159224" cy="216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900" b="1">
                <a:solidFill>
                  <a:srgbClr val="064E83"/>
                </a:solidFill>
              </a:defRPr>
            </a:lvl1pPr>
          </a:lstStyle>
          <a:p>
            <a:fld id="{05F19C50-BC3B-5841-9AFF-3A0443B6606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10"/>
          <p:cNvSpPr txBox="1">
            <a:spLocks/>
          </p:cNvSpPr>
          <p:nvPr userDrawn="1"/>
        </p:nvSpPr>
        <p:spPr>
          <a:xfrm>
            <a:off x="8564419" y="6308255"/>
            <a:ext cx="1465181" cy="23065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October 29, 2014</a:t>
            </a:r>
          </a:p>
        </p:txBody>
      </p:sp>
      <p:sp>
        <p:nvSpPr>
          <p:cNvPr id="16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582373" y="6308255"/>
            <a:ext cx="4053639" cy="23065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1" cap="all" baseline="0">
                <a:solidFill>
                  <a:srgbClr val="064E83"/>
                </a:solidFill>
              </a:defRPr>
            </a:lvl1pPr>
          </a:lstStyle>
          <a:p>
            <a:pPr algn="ctr"/>
            <a:r>
              <a:rPr lang="en-US" dirty="0"/>
              <a:t>European Centre for Medium-Range Weather Forecasts</a:t>
            </a:r>
          </a:p>
        </p:txBody>
      </p:sp>
      <p:pic>
        <p:nvPicPr>
          <p:cNvPr id="8" name="Picture 7" descr="ECMWF_Master_Logo_RGB_nostra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40001" y="6293597"/>
            <a:ext cx="1342372" cy="2306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arrow 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80000" y="360000"/>
            <a:ext cx="10029600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64E8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1080000" y="936000"/>
            <a:ext cx="10029600" cy="4986000"/>
          </a:xfrm>
          <a:prstGeom prst="rect">
            <a:avLst/>
          </a:prstGeom>
        </p:spPr>
        <p:txBody>
          <a:bodyPr lIns="0" tIns="0" rIns="0" bIns="0"/>
          <a:lstStyle>
            <a:lvl1pPr marL="0" indent="-180000">
              <a:lnSpc>
                <a:spcPts val="2200"/>
              </a:lnSpc>
              <a:spcBef>
                <a:spcPts val="1100"/>
              </a:spcBef>
              <a:buClr>
                <a:srgbClr val="064E83"/>
              </a:buClr>
              <a:defRPr sz="1800">
                <a:solidFill>
                  <a:schemeClr val="tx1"/>
                </a:solidFill>
              </a:defRPr>
            </a:lvl1pPr>
            <a:lvl2pPr marL="630000" indent="-270000">
              <a:lnSpc>
                <a:spcPts val="2000"/>
              </a:lnSpc>
              <a:spcBef>
                <a:spcPts val="1000"/>
              </a:spcBef>
              <a:buClr>
                <a:srgbClr val="064E83"/>
              </a:buClr>
              <a:defRPr sz="1600">
                <a:solidFill>
                  <a:schemeClr val="tx1"/>
                </a:solidFill>
              </a:defRPr>
            </a:lvl2pPr>
            <a:lvl3pPr marL="990000" indent="-270000">
              <a:lnSpc>
                <a:spcPts val="1800"/>
              </a:lnSpc>
              <a:spcBef>
                <a:spcPts val="900"/>
              </a:spcBef>
              <a:buClr>
                <a:srgbClr val="064E83"/>
              </a:buClr>
              <a:defRPr sz="1400">
                <a:solidFill>
                  <a:schemeClr val="tx1"/>
                </a:solidFill>
              </a:defRPr>
            </a:lvl3pPr>
            <a:lvl4pPr marL="1350000" indent="-270000">
              <a:lnSpc>
                <a:spcPts val="1600"/>
              </a:lnSpc>
              <a:spcBef>
                <a:spcPts val="800"/>
              </a:spcBef>
              <a:buClr>
                <a:srgbClr val="064E83"/>
              </a:buClr>
              <a:defRPr sz="1200">
                <a:solidFill>
                  <a:schemeClr val="tx1"/>
                </a:solidFill>
              </a:defRPr>
            </a:lvl4pPr>
            <a:lvl5pPr marL="1710000" indent="-270000">
              <a:lnSpc>
                <a:spcPts val="1400"/>
              </a:lnSpc>
              <a:spcBef>
                <a:spcPts val="700"/>
              </a:spcBef>
              <a:buClr>
                <a:srgbClr val="064E83"/>
              </a:buCl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Top level text goes in here </a:t>
            </a:r>
          </a:p>
          <a:p>
            <a:pPr lvl="1"/>
            <a:r>
              <a:rPr lang="en-GB" dirty="0"/>
              <a:t>Second level text goes in here</a:t>
            </a:r>
          </a:p>
          <a:p>
            <a:pPr lvl="2"/>
            <a:r>
              <a:rPr lang="en-GB" dirty="0"/>
              <a:t>Third level text goes in here</a:t>
            </a:r>
          </a:p>
          <a:p>
            <a:pPr lvl="3"/>
            <a:r>
              <a:rPr lang="en-GB" dirty="0"/>
              <a:t>Fourth level text goes in here</a:t>
            </a:r>
          </a:p>
          <a:p>
            <a:pPr lvl="4"/>
            <a:r>
              <a:rPr lang="en-GB" dirty="0"/>
              <a:t>Fifth level text goes in here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0029600" y="6308255"/>
            <a:ext cx="2159224" cy="216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900" b="1">
                <a:solidFill>
                  <a:srgbClr val="064E83"/>
                </a:solidFill>
              </a:defRPr>
            </a:lvl1pPr>
          </a:lstStyle>
          <a:p>
            <a:fld id="{E4AB80EA-DB86-D849-B86F-15DAF31F04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10"/>
          <p:cNvSpPr txBox="1">
            <a:spLocks/>
          </p:cNvSpPr>
          <p:nvPr userDrawn="1"/>
        </p:nvSpPr>
        <p:spPr>
          <a:xfrm>
            <a:off x="8564419" y="6308255"/>
            <a:ext cx="1465181" cy="23065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October 29, 2014</a:t>
            </a:r>
          </a:p>
        </p:txBody>
      </p:sp>
      <p:sp>
        <p:nvSpPr>
          <p:cNvPr id="16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2422372" y="6308255"/>
            <a:ext cx="4053639" cy="23065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1" cap="all" baseline="0">
                <a:solidFill>
                  <a:srgbClr val="064E83"/>
                </a:solidFill>
              </a:defRPr>
            </a:lvl1pPr>
          </a:lstStyle>
          <a:p>
            <a:pPr algn="ctr"/>
            <a:r>
              <a:rPr lang="en-US" dirty="0"/>
              <a:t>European Centre for Medium-Range Weather Forecasts</a:t>
            </a:r>
          </a:p>
        </p:txBody>
      </p:sp>
      <p:pic>
        <p:nvPicPr>
          <p:cNvPr id="8" name="Picture 7" descr="ECMWF_Master_Logo_RGB_nostrap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0000" y="6308254"/>
            <a:ext cx="1342372" cy="23065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_strip2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8288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bg1"/>
        </a:buClr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/>
        </a:buClr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/>
        </a:buClr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/>
        </a:buClr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/>
        </a:buClr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160000" y="1301037"/>
            <a:ext cx="7869600" cy="512961"/>
          </a:xfrm>
        </p:spPr>
        <p:txBody>
          <a:bodyPr/>
          <a:lstStyle/>
          <a:p>
            <a:r>
              <a:rPr lang="en-US" dirty="0"/>
              <a:t>System Development Facilitation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160000" y="1980000"/>
            <a:ext cx="7869600" cy="358560"/>
          </a:xfrm>
        </p:spPr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Richard </a:t>
            </a:r>
            <a:r>
              <a:rPr lang="en-US" dirty="0" err="1"/>
              <a:t>Engelen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60000" y="3121224"/>
            <a:ext cx="7869600" cy="239040"/>
          </a:xfrm>
        </p:spPr>
        <p:txBody>
          <a:bodyPr/>
          <a:lstStyle/>
          <a:p>
            <a:r>
              <a:rPr lang="en-US" dirty="0"/>
              <a:t>ECMWF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160000" y="3429000"/>
            <a:ext cx="7869600" cy="213969"/>
          </a:xfrm>
        </p:spPr>
        <p:txBody>
          <a:bodyPr/>
          <a:lstStyle/>
          <a:p>
            <a:r>
              <a:rPr lang="en-US" dirty="0" err="1"/>
              <a:t>richard.engelen@ecmwf.int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7B5E3-9314-846A-449E-D48CD45BA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from the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5B3A8-20E4-3E8C-6E22-8CD0A150883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indent="0" algn="l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From each area lead, I would like you to provide the Task Team an Area Update with focus on the following topics:</a:t>
            </a:r>
            <a:endParaRPr lang="en-GB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status update regarding activities in your area,</a:t>
            </a:r>
            <a:endParaRPr lang="en-GB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confirmation that all Annex C actions are now consolidated,</a:t>
            </a:r>
            <a:endParaRPr lang="en-GB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suggestion for prioritisation of the actions,</a:t>
            </a:r>
            <a:endParaRPr lang="en-GB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reflection on actions that can be handed over or shared with IMEO and G3W.</a:t>
            </a:r>
            <a:endParaRPr lang="en-GB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C67DB-CB12-05CC-2499-556FB00D78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B80EA-DB86-D849-B86F-15DAF31F047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ACAFC-9F48-AC67-B1A5-A3B04F42A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/>
              <a:t>European Centre for Medium-Range Weather Forecasts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7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E0A8-6787-DFC2-86E0-581B5763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94FC9-08B0-E667-BA84-3ED50B8B217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62900" indent="-342900">
              <a:buFont typeface="+mj-lt"/>
              <a:buAutoNum type="arabicPeriod"/>
            </a:pPr>
            <a:r>
              <a:rPr lang="en-US" sz="1400" dirty="0"/>
              <a:t>Monitor the development status of the PS and IOS systems and provide summary regular status reports to CEOS and CGMS (including the maintenance of a high-level schedule showing dependencies between the PS and IOS)</a:t>
            </a:r>
          </a:p>
          <a:p>
            <a:pPr marL="162900" indent="-342900">
              <a:buFont typeface="+mj-lt"/>
              <a:buAutoNum type="arabicPeriod"/>
            </a:pPr>
            <a:r>
              <a:rPr lang="en-US" sz="1400" dirty="0"/>
              <a:t>Compile, and maintain, a register of the main contributing components to the Prototype Systems in the form of a physical architecture that is traceable to the functional overview provided in figure 1 and its further decompositions as they become available</a:t>
            </a:r>
          </a:p>
          <a:p>
            <a:pPr marL="162900" indent="-342900">
              <a:buFont typeface="+mj-lt"/>
              <a:buAutoNum type="arabicPeriod"/>
            </a:pPr>
            <a:r>
              <a:rPr lang="en-US" sz="1400" dirty="0"/>
              <a:t>Compile, and maintain, a register of the main contributing components to the Initial Operational Systems in the form of a physical architecture that is traceable to the functional overview provided in figure 1 and its further decompositions as they become available</a:t>
            </a:r>
          </a:p>
          <a:p>
            <a:pPr marL="162900" indent="-342900">
              <a:buFont typeface="+mj-lt"/>
              <a:buAutoNum type="arabicPeriod"/>
            </a:pPr>
            <a:r>
              <a:rPr lang="en-US" sz="1400" dirty="0"/>
              <a:t>Establish and maintain a Critical Issues Register (CIR), covering both the PS and IOS systems, that describes the main design uncertainties/challenges, their impact on the performance of the systems if unresolved and the proposed resolution approach, including, if appropriate, suggestions for further work in the context of specific projects and </a:t>
            </a:r>
            <a:r>
              <a:rPr lang="en-US" sz="1400" dirty="0" err="1"/>
              <a:t>programmes</a:t>
            </a:r>
            <a:r>
              <a:rPr lang="en-US" sz="1400" dirty="0"/>
              <a:t>  (e.g. further investigation/</a:t>
            </a:r>
            <a:r>
              <a:rPr lang="en-US" sz="1400" dirty="0" err="1"/>
              <a:t>characterisation</a:t>
            </a:r>
            <a:r>
              <a:rPr lang="en-US" sz="1400" dirty="0"/>
              <a:t> within the framework of end-to-end simulations). The scope of the CIR will include the critical issues being addressed by the OSSEs (and any potential linkages to end-to-end simulations)</a:t>
            </a:r>
          </a:p>
          <a:p>
            <a:pPr marL="162900" indent="-342900">
              <a:buFont typeface="+mj-lt"/>
              <a:buAutoNum type="arabicPeriod"/>
            </a:pPr>
            <a:r>
              <a:rPr lang="en-US" sz="1400" dirty="0"/>
              <a:t>Establish and maintain an overview of the approach adopted for the apportionment of system requirements to components, and provide feedback as appropriate</a:t>
            </a:r>
          </a:p>
          <a:p>
            <a:pPr marL="162900" indent="-342900">
              <a:buFont typeface="+mj-lt"/>
              <a:buAutoNum type="arabicPeriod"/>
            </a:pPr>
            <a:r>
              <a:rPr lang="en-US" sz="1400" dirty="0"/>
              <a:t>Liaise with system development coordination efforts under the new WMO Global Greenhouse Gas Watch </a:t>
            </a:r>
            <a:r>
              <a:rPr lang="en-US" sz="1400" dirty="0" err="1"/>
              <a:t>programme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05A08-8D13-0D70-6B98-36A24D5BFA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B80EA-DB86-D849-B86F-15DAF31F047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7F65C-5E5F-8D41-20D4-7A2EBC005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/>
              <a:t>European Centre for Medium-Range Weather Forecasts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2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E0207-7734-110B-C9F9-68DF97084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questions/comments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67AFA-8EEE-BE32-2BF4-D10DF8633AA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docs-Calibri"/>
              </a:rPr>
              <a:t>Operational systems are being implemented by various entities, such as CAMS and US GHG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docs-Calibri"/>
              </a:rPr>
              <a:t>Center</a:t>
            </a:r>
            <a:r>
              <a:rPr lang="en-GB" dirty="0">
                <a:solidFill>
                  <a:srgbClr val="000000"/>
                </a:solidFill>
                <a:latin typeface="docs-Calibri"/>
              </a:rPr>
              <a:t>. WMO G3W is </a:t>
            </a:r>
            <a:r>
              <a:rPr lang="en-GB" b="0" i="0" dirty="0">
                <a:solidFill>
                  <a:srgbClr val="000000"/>
                </a:solidFill>
                <a:effectLst/>
                <a:latin typeface="docs-Calibri"/>
              </a:rPr>
              <a:t>putting these initiatives in a coordinated international UN framework. We should discuss how  CEOS/WGC see its role.</a:t>
            </a:r>
          </a:p>
          <a:p>
            <a:r>
              <a:rPr lang="en-GB" dirty="0">
                <a:solidFill>
                  <a:srgbClr val="000000"/>
                </a:solidFill>
                <a:latin typeface="docs-Calibri"/>
              </a:rPr>
              <a:t>WMO capacity building survey: https://</a:t>
            </a:r>
            <a:r>
              <a:rPr lang="en-GB" dirty="0" err="1">
                <a:solidFill>
                  <a:srgbClr val="000000"/>
                </a:solidFill>
                <a:latin typeface="docs-Calibri"/>
              </a:rPr>
              <a:t>confluence.ecmwf.int</a:t>
            </a:r>
            <a:r>
              <a:rPr lang="en-GB" dirty="0">
                <a:solidFill>
                  <a:srgbClr val="000000"/>
                </a:solidFill>
                <a:latin typeface="docs-Calibri"/>
              </a:rPr>
              <a:t>/display/G3W/1.9.1+Survey+Analysis</a:t>
            </a:r>
            <a:endParaRPr lang="en-GB" b="0" i="0" dirty="0">
              <a:solidFill>
                <a:srgbClr val="000000"/>
              </a:solidFill>
              <a:effectLst/>
              <a:latin typeface="docs-Calibri"/>
            </a:endParaRPr>
          </a:p>
          <a:p>
            <a:r>
              <a:rPr lang="en-GB" b="1" dirty="0">
                <a:solidFill>
                  <a:srgbClr val="000000"/>
                </a:solidFill>
                <a:latin typeface="docs-Calibri"/>
              </a:rPr>
              <a:t>How do we ensure a good interface with G3W, so both CEOS/WGC and WMO can focus on what they do best?</a:t>
            </a:r>
          </a:p>
          <a:p>
            <a:r>
              <a:rPr lang="en-GB" dirty="0">
                <a:solidFill>
                  <a:srgbClr val="000000"/>
                </a:solidFill>
                <a:latin typeface="docs-Calibri"/>
              </a:rPr>
              <a:t>How do we ensure that the data requirements from developing operational systems are timely communicated to CEOS/WGC?</a:t>
            </a:r>
          </a:p>
          <a:p>
            <a:r>
              <a:rPr lang="en-GB" dirty="0">
                <a:solidFill>
                  <a:srgbClr val="000000"/>
                </a:solidFill>
                <a:latin typeface="docs-Calibri"/>
              </a:rPr>
              <a:t>What should our relation to IMEO be?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A6094-9BA4-DF3C-CF19-A21B7D4FD2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B80EA-DB86-D849-B86F-15DAF31F047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B443F-3639-810D-F529-C15B2D390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/>
              <a:t>European Centre for Medium-Range Weather Forecasts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04070"/>
      </p:ext>
    </p:extLst>
  </p:cSld>
  <p:clrMapOvr>
    <a:masterClrMapping/>
  </p:clrMapOvr>
</p:sld>
</file>

<file path=ppt/theme/theme1.xml><?xml version="1.0" encoding="utf-8"?>
<a:theme xmlns:a="http://schemas.openxmlformats.org/drawingml/2006/main" name="ECMWF Light 16:9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CMWF_16.9_light_blue.potx" id="{6E553A05-1FF4-41A6-8DCD-4A16C4C52284}" vid="{CB9C2DB0-F904-43F7-8D0F-6F373F3FC0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BE5B23F872F249BA78B9EED1161059" ma:contentTypeVersion="3" ma:contentTypeDescription="Create a new document." ma:contentTypeScope="" ma:versionID="a0d6a31a5b51559815618ae262542ba6">
  <xsd:schema xmlns:xsd="http://www.w3.org/2001/XMLSchema" xmlns:xs="http://www.w3.org/2001/XMLSchema" xmlns:p="http://schemas.microsoft.com/office/2006/metadata/properties" xmlns:ns2="34da5c7c-42ce-4f97-8e89-5ab6a0675279" targetNamespace="http://schemas.microsoft.com/office/2006/metadata/properties" ma:root="true" ma:fieldsID="b002a7e4b62dfcb061902e9042b5e63b" ns2:_="">
    <xsd:import namespace="34da5c7c-42ce-4f97-8e89-5ab6a06752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a5c7c-42ce-4f97-8e89-5ab6a06752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C7391A-24E9-458E-ACEF-7669EE83A2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9627DB-D316-4766-9738-26941F1F6A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da5c7c-42ce-4f97-8e89-5ab6a06752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940C50-C4CE-40EC-9E91-05D71EB15BD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ECMWF Light 16:9 blue</Template>
  <TotalTime>2066</TotalTime>
  <Words>487</Words>
  <Application>Microsoft Macintosh PowerPoint</Application>
  <PresentationFormat>Custom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docs-Calibri</vt:lpstr>
      <vt:lpstr>ECMWF Light 16:9 blue</vt:lpstr>
      <vt:lpstr>PowerPoint Presentation</vt:lpstr>
      <vt:lpstr>Questions from the chair</vt:lpstr>
      <vt:lpstr>Actions</vt:lpstr>
      <vt:lpstr>Current questions/comments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Engelen</dc:creator>
  <cp:lastModifiedBy>Richard Engelen</cp:lastModifiedBy>
  <cp:revision>16</cp:revision>
  <cp:lastPrinted>2014-11-19T12:15:44Z</cp:lastPrinted>
  <dcterms:created xsi:type="dcterms:W3CDTF">2024-01-15T10:18:22Z</dcterms:created>
  <dcterms:modified xsi:type="dcterms:W3CDTF">2024-03-11T07:52:41Z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0x01010079BE5B23F872F249BA78B9EED1161059</vt:lpwstr>
  </property>
  <property fmtid="{D5CDD505-2E9C-101B-9397-08002B2CF9AE}" pid="3" name="Order">
    <vt:r8>1400</vt:r8>
  </property>
</Properties>
</file>