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sldIdLst>
    <p:sldId id="257" r:id="rId2"/>
    <p:sldId id="256"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16856C1-7183-184E-ABB2-63AD078776FA}" v="12" dt="2023-10-16T23:17:51.57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1"/>
    <p:restoredTop sz="96327"/>
  </p:normalViewPr>
  <p:slideViewPr>
    <p:cSldViewPr snapToGrid="0">
      <p:cViewPr varScale="1">
        <p:scale>
          <a:sx n="128" d="100"/>
          <a:sy n="128" d="100"/>
        </p:scale>
        <p:origin x="480"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orden, John R (US 3290)" userId="1412346f-547b-4dab-8e17-547eb646f6ee" providerId="ADAL" clId="{716856C1-7183-184E-ABB2-63AD078776FA}"/>
    <pc:docChg chg="custSel addSld delSld modSld">
      <pc:chgData name="Worden, John R (US 3290)" userId="1412346f-547b-4dab-8e17-547eb646f6ee" providerId="ADAL" clId="{716856C1-7183-184E-ABB2-63AD078776FA}" dt="2023-10-16T23:27:50.244" v="2917" actId="20577"/>
      <pc:docMkLst>
        <pc:docMk/>
      </pc:docMkLst>
      <pc:sldChg chg="modSp mod">
        <pc:chgData name="Worden, John R (US 3290)" userId="1412346f-547b-4dab-8e17-547eb646f6ee" providerId="ADAL" clId="{716856C1-7183-184E-ABB2-63AD078776FA}" dt="2023-10-16T23:27:50.244" v="2917" actId="20577"/>
        <pc:sldMkLst>
          <pc:docMk/>
          <pc:sldMk cId="496527355" sldId="258"/>
        </pc:sldMkLst>
        <pc:spChg chg="mod">
          <ac:chgData name="Worden, John R (US 3290)" userId="1412346f-547b-4dab-8e17-547eb646f6ee" providerId="ADAL" clId="{716856C1-7183-184E-ABB2-63AD078776FA}" dt="2023-10-16T23:27:50.244" v="2917" actId="20577"/>
          <ac:spMkLst>
            <pc:docMk/>
            <pc:sldMk cId="496527355" sldId="258"/>
            <ac:spMk id="5" creationId="{FC310C64-6C0E-9C22-160C-26E19417FC9A}"/>
          </ac:spMkLst>
        </pc:spChg>
      </pc:sldChg>
      <pc:sldChg chg="modSp mod">
        <pc:chgData name="Worden, John R (US 3290)" userId="1412346f-547b-4dab-8e17-547eb646f6ee" providerId="ADAL" clId="{716856C1-7183-184E-ABB2-63AD078776FA}" dt="2023-10-16T23:26:44.796" v="2916" actId="114"/>
        <pc:sldMkLst>
          <pc:docMk/>
          <pc:sldMk cId="3805678972" sldId="259"/>
        </pc:sldMkLst>
        <pc:spChg chg="mod">
          <ac:chgData name="Worden, John R (US 3290)" userId="1412346f-547b-4dab-8e17-547eb646f6ee" providerId="ADAL" clId="{716856C1-7183-184E-ABB2-63AD078776FA}" dt="2023-10-16T23:12:00.763" v="450" actId="20577"/>
          <ac:spMkLst>
            <pc:docMk/>
            <pc:sldMk cId="3805678972" sldId="259"/>
            <ac:spMk id="5" creationId="{04D0A81A-2582-C041-3D14-AFF1122BFFC0}"/>
          </ac:spMkLst>
        </pc:spChg>
        <pc:graphicFrameChg chg="modGraphic">
          <ac:chgData name="Worden, John R (US 3290)" userId="1412346f-547b-4dab-8e17-547eb646f6ee" providerId="ADAL" clId="{716856C1-7183-184E-ABB2-63AD078776FA}" dt="2023-10-16T23:26:44.796" v="2916" actId="114"/>
          <ac:graphicFrameMkLst>
            <pc:docMk/>
            <pc:sldMk cId="3805678972" sldId="259"/>
            <ac:graphicFrameMk id="4" creationId="{1CF01AF5-BE1F-B649-50FC-80581DC0E30F}"/>
          </ac:graphicFrameMkLst>
        </pc:graphicFrameChg>
      </pc:sldChg>
      <pc:sldChg chg="modSp mod">
        <pc:chgData name="Worden, John R (US 3290)" userId="1412346f-547b-4dab-8e17-547eb646f6ee" providerId="ADAL" clId="{716856C1-7183-184E-ABB2-63AD078776FA}" dt="2023-10-16T23:18:33.524" v="1405" actId="20577"/>
        <pc:sldMkLst>
          <pc:docMk/>
          <pc:sldMk cId="1221397059" sldId="260"/>
        </pc:sldMkLst>
        <pc:spChg chg="mod">
          <ac:chgData name="Worden, John R (US 3290)" userId="1412346f-547b-4dab-8e17-547eb646f6ee" providerId="ADAL" clId="{716856C1-7183-184E-ABB2-63AD078776FA}" dt="2023-10-16T23:16:55.365" v="1198" actId="20577"/>
          <ac:spMkLst>
            <pc:docMk/>
            <pc:sldMk cId="1221397059" sldId="260"/>
            <ac:spMk id="3" creationId="{8245EB44-564B-9733-EC64-A82CB7B7B8A1}"/>
          </ac:spMkLst>
        </pc:spChg>
        <pc:graphicFrameChg chg="mod modGraphic">
          <ac:chgData name="Worden, John R (US 3290)" userId="1412346f-547b-4dab-8e17-547eb646f6ee" providerId="ADAL" clId="{716856C1-7183-184E-ABB2-63AD078776FA}" dt="2023-10-16T23:18:33.524" v="1405" actId="20577"/>
          <ac:graphicFrameMkLst>
            <pc:docMk/>
            <pc:sldMk cId="1221397059" sldId="260"/>
            <ac:graphicFrameMk id="2" creationId="{3928BC9E-DD04-2DB2-80E3-6FEF2C7E1244}"/>
          </ac:graphicFrameMkLst>
        </pc:graphicFrameChg>
      </pc:sldChg>
      <pc:sldChg chg="modSp mod">
        <pc:chgData name="Worden, John R (US 3290)" userId="1412346f-547b-4dab-8e17-547eb646f6ee" providerId="ADAL" clId="{716856C1-7183-184E-ABB2-63AD078776FA}" dt="2023-10-16T23:22:00.173" v="1960" actId="207"/>
        <pc:sldMkLst>
          <pc:docMk/>
          <pc:sldMk cId="2268927110" sldId="261"/>
        </pc:sldMkLst>
        <pc:spChg chg="mod">
          <ac:chgData name="Worden, John R (US 3290)" userId="1412346f-547b-4dab-8e17-547eb646f6ee" providerId="ADAL" clId="{716856C1-7183-184E-ABB2-63AD078776FA}" dt="2023-10-16T23:19:30.601" v="1409" actId="20577"/>
          <ac:spMkLst>
            <pc:docMk/>
            <pc:sldMk cId="2268927110" sldId="261"/>
            <ac:spMk id="5" creationId="{43494F26-39A2-B2D7-4D34-04C8F517EE28}"/>
          </ac:spMkLst>
        </pc:spChg>
        <pc:graphicFrameChg chg="mod modGraphic">
          <ac:chgData name="Worden, John R (US 3290)" userId="1412346f-547b-4dab-8e17-547eb646f6ee" providerId="ADAL" clId="{716856C1-7183-184E-ABB2-63AD078776FA}" dt="2023-10-16T23:22:00.173" v="1960" actId="207"/>
          <ac:graphicFrameMkLst>
            <pc:docMk/>
            <pc:sldMk cId="2268927110" sldId="261"/>
            <ac:graphicFrameMk id="4" creationId="{BD9B283B-BFBB-C595-212B-B5CCBEC30BEB}"/>
          </ac:graphicFrameMkLst>
        </pc:graphicFrameChg>
      </pc:sldChg>
      <pc:sldChg chg="addSp delSp modSp mod">
        <pc:chgData name="Worden, John R (US 3290)" userId="1412346f-547b-4dab-8e17-547eb646f6ee" providerId="ADAL" clId="{716856C1-7183-184E-ABB2-63AD078776FA}" dt="2023-10-16T23:26:28.098" v="2913" actId="20577"/>
        <pc:sldMkLst>
          <pc:docMk/>
          <pc:sldMk cId="2530851784" sldId="262"/>
        </pc:sldMkLst>
        <pc:spChg chg="add del mod">
          <ac:chgData name="Worden, John R (US 3290)" userId="1412346f-547b-4dab-8e17-547eb646f6ee" providerId="ADAL" clId="{716856C1-7183-184E-ABB2-63AD078776FA}" dt="2023-10-16T13:51:56.057" v="3"/>
          <ac:spMkLst>
            <pc:docMk/>
            <pc:sldMk cId="2530851784" sldId="262"/>
            <ac:spMk id="2" creationId="{E430A313-A883-C7AD-7DA2-BFF787AB2491}"/>
          </ac:spMkLst>
        </pc:spChg>
        <pc:spChg chg="mod">
          <ac:chgData name="Worden, John R (US 3290)" userId="1412346f-547b-4dab-8e17-547eb646f6ee" providerId="ADAL" clId="{716856C1-7183-184E-ABB2-63AD078776FA}" dt="2023-10-16T23:26:28.098" v="2913" actId="20577"/>
          <ac:spMkLst>
            <pc:docMk/>
            <pc:sldMk cId="2530851784" sldId="262"/>
            <ac:spMk id="5" creationId="{00B7C909-E108-6E68-DC71-8A80925AAF9B}"/>
          </ac:spMkLst>
        </pc:spChg>
        <pc:graphicFrameChg chg="mod">
          <ac:chgData name="Worden, John R (US 3290)" userId="1412346f-547b-4dab-8e17-547eb646f6ee" providerId="ADAL" clId="{716856C1-7183-184E-ABB2-63AD078776FA}" dt="2023-10-16T23:25:05.733" v="2640" actId="1076"/>
          <ac:graphicFrameMkLst>
            <pc:docMk/>
            <pc:sldMk cId="2530851784" sldId="262"/>
            <ac:graphicFrameMk id="4" creationId="{996CB387-739D-21D9-3094-FEC31FB2871B}"/>
          </ac:graphicFrameMkLst>
        </pc:graphicFrameChg>
      </pc:sldChg>
      <pc:sldChg chg="addSp delSp modSp new del mod">
        <pc:chgData name="Worden, John R (US 3290)" userId="1412346f-547b-4dab-8e17-547eb646f6ee" providerId="ADAL" clId="{716856C1-7183-184E-ABB2-63AD078776FA}" dt="2023-10-16T23:25:41.678" v="2739" actId="2696"/>
        <pc:sldMkLst>
          <pc:docMk/>
          <pc:sldMk cId="3024562298" sldId="263"/>
        </pc:sldMkLst>
        <pc:spChg chg="del">
          <ac:chgData name="Worden, John R (US 3290)" userId="1412346f-547b-4dab-8e17-547eb646f6ee" providerId="ADAL" clId="{716856C1-7183-184E-ABB2-63AD078776FA}" dt="2023-10-16T13:51:58.862" v="4" actId="478"/>
          <ac:spMkLst>
            <pc:docMk/>
            <pc:sldMk cId="3024562298" sldId="263"/>
            <ac:spMk id="2" creationId="{652B597A-FEE1-DE9C-8D26-96B4B64436AD}"/>
          </ac:spMkLst>
        </pc:spChg>
        <pc:spChg chg="del">
          <ac:chgData name="Worden, John R (US 3290)" userId="1412346f-547b-4dab-8e17-547eb646f6ee" providerId="ADAL" clId="{716856C1-7183-184E-ABB2-63AD078776FA}" dt="2023-10-16T13:52:00.700" v="5" actId="478"/>
          <ac:spMkLst>
            <pc:docMk/>
            <pc:sldMk cId="3024562298" sldId="263"/>
            <ac:spMk id="3" creationId="{0682C147-D3D5-5B45-4774-4C0A59543174}"/>
          </ac:spMkLst>
        </pc:spChg>
        <pc:spChg chg="add mod">
          <ac:chgData name="Worden, John R (US 3290)" userId="1412346f-547b-4dab-8e17-547eb646f6ee" providerId="ADAL" clId="{716856C1-7183-184E-ABB2-63AD078776FA}" dt="2023-10-16T14:18:45.230" v="370" actId="20577"/>
          <ac:spMkLst>
            <pc:docMk/>
            <pc:sldMk cId="3024562298" sldId="263"/>
            <ac:spMk id="4" creationId="{C853FCB0-AE35-D582-48E8-F5016037C515}"/>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2F79456-031F-8644-B385-BEDAD9C42110}" type="datetimeFigureOut">
              <a:rPr lang="en-US" smtClean="0"/>
              <a:t>10/16/23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487CF41-97EF-4C41-8CFB-163D4A13D587}" type="slidenum">
              <a:rPr lang="en-US" smtClean="0"/>
              <a:t>‹#›</a:t>
            </a:fld>
            <a:endParaRPr lang="en-US"/>
          </a:p>
        </p:txBody>
      </p:sp>
    </p:spTree>
    <p:extLst>
      <p:ext uri="{BB962C8B-B14F-4D97-AF65-F5344CB8AC3E}">
        <p14:creationId xmlns:p14="http://schemas.microsoft.com/office/powerpoint/2010/main" val="35042365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64" name="Google Shape;64;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CC223B-A036-6E09-2C8F-CBD31247E2B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963483C-6B8B-6842-6F3A-B6FA20A67BE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116DBF5-29C5-FB21-4848-CB829B5B4E1E}"/>
              </a:ext>
            </a:extLst>
          </p:cNvPr>
          <p:cNvSpPr>
            <a:spLocks noGrp="1"/>
          </p:cNvSpPr>
          <p:nvPr>
            <p:ph type="dt" sz="half" idx="10"/>
          </p:nvPr>
        </p:nvSpPr>
        <p:spPr/>
        <p:txBody>
          <a:bodyPr/>
          <a:lstStyle/>
          <a:p>
            <a:fld id="{2C7227FA-7A56-DB48-A051-B6D4C9B55EE7}" type="datetimeFigureOut">
              <a:rPr lang="en-US" smtClean="0"/>
              <a:t>10/16/23</a:t>
            </a:fld>
            <a:endParaRPr lang="en-US"/>
          </a:p>
        </p:txBody>
      </p:sp>
      <p:sp>
        <p:nvSpPr>
          <p:cNvPr id="5" name="Footer Placeholder 4">
            <a:extLst>
              <a:ext uri="{FF2B5EF4-FFF2-40B4-BE49-F238E27FC236}">
                <a16:creationId xmlns:a16="http://schemas.microsoft.com/office/drawing/2014/main" id="{BEF012D5-ED98-FA56-AD2A-8B81320EA6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1AA97A5-4FDC-BB02-1207-B9AC98ADAD0B}"/>
              </a:ext>
            </a:extLst>
          </p:cNvPr>
          <p:cNvSpPr>
            <a:spLocks noGrp="1"/>
          </p:cNvSpPr>
          <p:nvPr>
            <p:ph type="sldNum" sz="quarter" idx="12"/>
          </p:nvPr>
        </p:nvSpPr>
        <p:spPr/>
        <p:txBody>
          <a:bodyPr/>
          <a:lstStyle/>
          <a:p>
            <a:fld id="{734CD268-2C28-9D48-8FD0-9017C03A1195}" type="slidenum">
              <a:rPr lang="en-US" smtClean="0"/>
              <a:t>‹#›</a:t>
            </a:fld>
            <a:endParaRPr lang="en-US"/>
          </a:p>
        </p:txBody>
      </p:sp>
    </p:spTree>
    <p:extLst>
      <p:ext uri="{BB962C8B-B14F-4D97-AF65-F5344CB8AC3E}">
        <p14:creationId xmlns:p14="http://schemas.microsoft.com/office/powerpoint/2010/main" val="1972814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77DAB-D9A0-ED8D-E9BF-6551F647401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8C9ED36-F2C0-D44A-6438-D519573DF98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448C72-BA31-7400-6F8B-A1A931ED91D1}"/>
              </a:ext>
            </a:extLst>
          </p:cNvPr>
          <p:cNvSpPr>
            <a:spLocks noGrp="1"/>
          </p:cNvSpPr>
          <p:nvPr>
            <p:ph type="dt" sz="half" idx="10"/>
          </p:nvPr>
        </p:nvSpPr>
        <p:spPr/>
        <p:txBody>
          <a:bodyPr/>
          <a:lstStyle/>
          <a:p>
            <a:fld id="{2C7227FA-7A56-DB48-A051-B6D4C9B55EE7}" type="datetimeFigureOut">
              <a:rPr lang="en-US" smtClean="0"/>
              <a:t>10/16/23</a:t>
            </a:fld>
            <a:endParaRPr lang="en-US"/>
          </a:p>
        </p:txBody>
      </p:sp>
      <p:sp>
        <p:nvSpPr>
          <p:cNvPr id="5" name="Footer Placeholder 4">
            <a:extLst>
              <a:ext uri="{FF2B5EF4-FFF2-40B4-BE49-F238E27FC236}">
                <a16:creationId xmlns:a16="http://schemas.microsoft.com/office/drawing/2014/main" id="{11BA9971-4553-F638-9399-1D8D23C832B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3A18DE-AD24-6D08-AEDA-234E5E1EFD05}"/>
              </a:ext>
            </a:extLst>
          </p:cNvPr>
          <p:cNvSpPr>
            <a:spLocks noGrp="1"/>
          </p:cNvSpPr>
          <p:nvPr>
            <p:ph type="sldNum" sz="quarter" idx="12"/>
          </p:nvPr>
        </p:nvSpPr>
        <p:spPr/>
        <p:txBody>
          <a:bodyPr/>
          <a:lstStyle/>
          <a:p>
            <a:fld id="{734CD268-2C28-9D48-8FD0-9017C03A1195}" type="slidenum">
              <a:rPr lang="en-US" smtClean="0"/>
              <a:t>‹#›</a:t>
            </a:fld>
            <a:endParaRPr lang="en-US"/>
          </a:p>
        </p:txBody>
      </p:sp>
    </p:spTree>
    <p:extLst>
      <p:ext uri="{BB962C8B-B14F-4D97-AF65-F5344CB8AC3E}">
        <p14:creationId xmlns:p14="http://schemas.microsoft.com/office/powerpoint/2010/main" val="621659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E28EDDA-9F62-CEF8-1097-C2D7F3CCDCD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B6FE61E-0CBE-7D43-272B-01C5775FD5E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AAF3A79-E545-50E1-6663-0C32A3C851A1}"/>
              </a:ext>
            </a:extLst>
          </p:cNvPr>
          <p:cNvSpPr>
            <a:spLocks noGrp="1"/>
          </p:cNvSpPr>
          <p:nvPr>
            <p:ph type="dt" sz="half" idx="10"/>
          </p:nvPr>
        </p:nvSpPr>
        <p:spPr/>
        <p:txBody>
          <a:bodyPr/>
          <a:lstStyle/>
          <a:p>
            <a:fld id="{2C7227FA-7A56-DB48-A051-B6D4C9B55EE7}" type="datetimeFigureOut">
              <a:rPr lang="en-US" smtClean="0"/>
              <a:t>10/16/23</a:t>
            </a:fld>
            <a:endParaRPr lang="en-US"/>
          </a:p>
        </p:txBody>
      </p:sp>
      <p:sp>
        <p:nvSpPr>
          <p:cNvPr id="5" name="Footer Placeholder 4">
            <a:extLst>
              <a:ext uri="{FF2B5EF4-FFF2-40B4-BE49-F238E27FC236}">
                <a16:creationId xmlns:a16="http://schemas.microsoft.com/office/drawing/2014/main" id="{F53495AA-EC38-86C1-E00B-EE2D4F7C22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A3585A-AE1A-1574-EEF1-96161BCBC0C5}"/>
              </a:ext>
            </a:extLst>
          </p:cNvPr>
          <p:cNvSpPr>
            <a:spLocks noGrp="1"/>
          </p:cNvSpPr>
          <p:nvPr>
            <p:ph type="sldNum" sz="quarter" idx="12"/>
          </p:nvPr>
        </p:nvSpPr>
        <p:spPr/>
        <p:txBody>
          <a:bodyPr/>
          <a:lstStyle/>
          <a:p>
            <a:fld id="{734CD268-2C28-9D48-8FD0-9017C03A1195}" type="slidenum">
              <a:rPr lang="en-US" smtClean="0"/>
              <a:t>‹#›</a:t>
            </a:fld>
            <a:endParaRPr lang="en-US"/>
          </a:p>
        </p:txBody>
      </p:sp>
    </p:spTree>
    <p:extLst>
      <p:ext uri="{BB962C8B-B14F-4D97-AF65-F5344CB8AC3E}">
        <p14:creationId xmlns:p14="http://schemas.microsoft.com/office/powerpoint/2010/main" val="12017448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Slide">
  <p:cSld name="1_Title Slide">
    <p:spTree>
      <p:nvGrpSpPr>
        <p:cNvPr id="1" name="Shape 11"/>
        <p:cNvGrpSpPr/>
        <p:nvPr/>
      </p:nvGrpSpPr>
      <p:grpSpPr>
        <a:xfrm>
          <a:off x="0" y="0"/>
          <a:ext cx="0" cy="0"/>
          <a:chOff x="0" y="0"/>
          <a:chExt cx="0" cy="0"/>
        </a:xfrm>
      </p:grpSpPr>
      <p:pic>
        <p:nvPicPr>
          <p:cNvPr id="12" name="Google Shape;12;p2"/>
          <p:cNvPicPr preferRelativeResize="0"/>
          <p:nvPr/>
        </p:nvPicPr>
        <p:blipFill rotWithShape="1">
          <a:blip r:embed="rId2">
            <a:alphaModFix/>
          </a:blip>
          <a:srcRect/>
          <a:stretch/>
        </p:blipFill>
        <p:spPr>
          <a:xfrm>
            <a:off x="3301750" y="2265730"/>
            <a:ext cx="8288157" cy="2756714"/>
          </a:xfrm>
          <a:prstGeom prst="rect">
            <a:avLst/>
          </a:prstGeom>
          <a:noFill/>
          <a:ln>
            <a:noFill/>
          </a:ln>
        </p:spPr>
      </p:pic>
      <p:pic>
        <p:nvPicPr>
          <p:cNvPr id="13" name="Google Shape;13;p2"/>
          <p:cNvPicPr preferRelativeResize="0"/>
          <p:nvPr/>
        </p:nvPicPr>
        <p:blipFill rotWithShape="1">
          <a:blip r:embed="rId3">
            <a:alphaModFix/>
          </a:blip>
          <a:srcRect b="-113"/>
          <a:stretch/>
        </p:blipFill>
        <p:spPr>
          <a:xfrm rot="10800000" flipH="1">
            <a:off x="2824280" y="4824248"/>
            <a:ext cx="5391556" cy="2038097"/>
          </a:xfrm>
          <a:prstGeom prst="rect">
            <a:avLst/>
          </a:prstGeom>
          <a:noFill/>
          <a:ln>
            <a:noFill/>
          </a:ln>
        </p:spPr>
      </p:pic>
      <p:pic>
        <p:nvPicPr>
          <p:cNvPr id="14" name="Google Shape;14;p2" descr="A picture containing nature&#10;&#10;Description automatically generated"/>
          <p:cNvPicPr preferRelativeResize="0"/>
          <p:nvPr/>
        </p:nvPicPr>
        <p:blipFill rotWithShape="1">
          <a:blip r:embed="rId4">
            <a:alphaModFix/>
          </a:blip>
          <a:srcRect/>
          <a:stretch/>
        </p:blipFill>
        <p:spPr>
          <a:xfrm>
            <a:off x="8477344" y="-1"/>
            <a:ext cx="3714656" cy="2686815"/>
          </a:xfrm>
          <a:prstGeom prst="rect">
            <a:avLst/>
          </a:prstGeom>
          <a:noFill/>
          <a:ln>
            <a:noFill/>
          </a:ln>
        </p:spPr>
      </p:pic>
      <p:sp>
        <p:nvSpPr>
          <p:cNvPr id="15" name="Google Shape;15;p2"/>
          <p:cNvSpPr/>
          <p:nvPr/>
        </p:nvSpPr>
        <p:spPr>
          <a:xfrm flipH="1">
            <a:off x="5456394" y="1968439"/>
            <a:ext cx="6751471" cy="4901119"/>
          </a:xfrm>
          <a:custGeom>
            <a:avLst/>
            <a:gdLst/>
            <a:ahLst/>
            <a:cxnLst/>
            <a:rect l="l" t="t" r="r" b="b"/>
            <a:pathLst>
              <a:path w="6751471" h="4901119" extrusionOk="0">
                <a:moveTo>
                  <a:pt x="0" y="4901119"/>
                </a:moveTo>
                <a:cubicBezTo>
                  <a:pt x="794" y="3261063"/>
                  <a:pt x="1588" y="1640056"/>
                  <a:pt x="2382" y="0"/>
                </a:cubicBezTo>
                <a:lnTo>
                  <a:pt x="6751471" y="4901119"/>
                </a:lnTo>
                <a:lnTo>
                  <a:pt x="0" y="4901119"/>
                </a:lnTo>
                <a:close/>
              </a:path>
            </a:pathLst>
          </a:custGeom>
          <a:solidFill>
            <a:schemeClr val="accent4"/>
          </a:solidFill>
          <a:ln>
            <a:noFill/>
          </a:ln>
          <a:effectLst>
            <a:outerShdw blurRad="50800" dist="38100" dir="13500000" algn="br" rotWithShape="0">
              <a:srgbClr val="000000">
                <a:alpha val="400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6" name="Google Shape;16;p2"/>
          <p:cNvSpPr/>
          <p:nvPr/>
        </p:nvSpPr>
        <p:spPr>
          <a:xfrm flipH="1">
            <a:off x="-4784" y="-14542"/>
            <a:ext cx="12199164" cy="6874921"/>
          </a:xfrm>
          <a:custGeom>
            <a:avLst/>
            <a:gdLst/>
            <a:ahLst/>
            <a:cxnLst/>
            <a:rect l="l" t="t" r="r" b="b"/>
            <a:pathLst>
              <a:path w="14761910" h="6836301" extrusionOk="0">
                <a:moveTo>
                  <a:pt x="11356917" y="6833935"/>
                </a:moveTo>
                <a:lnTo>
                  <a:pt x="0" y="12611"/>
                </a:lnTo>
                <a:lnTo>
                  <a:pt x="14761631" y="0"/>
                </a:lnTo>
                <a:cubicBezTo>
                  <a:pt x="14763636" y="1138989"/>
                  <a:pt x="14754117" y="2277978"/>
                  <a:pt x="14756122" y="3416967"/>
                </a:cubicBezTo>
                <a:cubicBezTo>
                  <a:pt x="14754955" y="4555956"/>
                  <a:pt x="14759552" y="5697312"/>
                  <a:pt x="14758385" y="6836301"/>
                </a:cubicBezTo>
                <a:lnTo>
                  <a:pt x="11356917" y="6833935"/>
                </a:lnTo>
                <a:close/>
              </a:path>
            </a:pathLst>
          </a:custGeom>
          <a:solidFill>
            <a:schemeClr val="accent1"/>
          </a:solidFill>
          <a:ln>
            <a:noFill/>
          </a:ln>
          <a:effectLst>
            <a:outerShdw blurRad="50800" dist="38100" dir="2700000" algn="t" rotWithShape="0">
              <a:srgbClr val="000000">
                <a:alpha val="400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pic>
        <p:nvPicPr>
          <p:cNvPr id="17" name="Google Shape;17;p2"/>
          <p:cNvPicPr preferRelativeResize="0"/>
          <p:nvPr/>
        </p:nvPicPr>
        <p:blipFill rotWithShape="1">
          <a:blip r:embed="rId5">
            <a:alphaModFix/>
          </a:blip>
          <a:srcRect/>
          <a:stretch/>
        </p:blipFill>
        <p:spPr>
          <a:xfrm>
            <a:off x="138431" y="5311498"/>
            <a:ext cx="2738896" cy="1508514"/>
          </a:xfrm>
          <a:prstGeom prst="rect">
            <a:avLst/>
          </a:prstGeom>
          <a:noFill/>
          <a:ln>
            <a:noFill/>
          </a:ln>
          <a:effectLst>
            <a:outerShdw blurRad="50800" dist="38100" dir="2700000" algn="tl" rotWithShape="0">
              <a:srgbClr val="000000">
                <a:alpha val="40000"/>
              </a:srgbClr>
            </a:outerShdw>
          </a:effectLst>
        </p:spPr>
      </p:pic>
      <p:pic>
        <p:nvPicPr>
          <p:cNvPr id="18" name="Google Shape;18;p2"/>
          <p:cNvPicPr preferRelativeResize="0"/>
          <p:nvPr/>
        </p:nvPicPr>
        <p:blipFill rotWithShape="1">
          <a:blip r:embed="rId6">
            <a:alphaModFix amt="34000"/>
          </a:blip>
          <a:srcRect l="32582" t="2399" r="8554" b="-8773"/>
          <a:stretch/>
        </p:blipFill>
        <p:spPr>
          <a:xfrm rot="5400000">
            <a:off x="5734286" y="-1016167"/>
            <a:ext cx="5455273" cy="7480884"/>
          </a:xfrm>
          <a:prstGeom prst="rtTriangle">
            <a:avLst/>
          </a:prstGeom>
          <a:noFill/>
          <a:ln>
            <a:noFill/>
          </a:ln>
        </p:spPr>
      </p:pic>
      <p:pic>
        <p:nvPicPr>
          <p:cNvPr id="19" name="Google Shape;19;p2"/>
          <p:cNvPicPr preferRelativeResize="0"/>
          <p:nvPr/>
        </p:nvPicPr>
        <p:blipFill rotWithShape="1">
          <a:blip r:embed="rId6">
            <a:alphaModFix amt="34000"/>
          </a:blip>
          <a:srcRect l="54016" t="36081" r="11355" b="673"/>
          <a:stretch/>
        </p:blipFill>
        <p:spPr>
          <a:xfrm rot="-5400000">
            <a:off x="5792642" y="4819952"/>
            <a:ext cx="1719709" cy="2366806"/>
          </a:xfrm>
          <a:prstGeom prst="rtTriangle">
            <a:avLst/>
          </a:prstGeom>
          <a:noFill/>
          <a:ln>
            <a:noFill/>
          </a:ln>
        </p:spPr>
      </p:pic>
      <p:sp>
        <p:nvSpPr>
          <p:cNvPr id="20" name="Google Shape;20;p2"/>
          <p:cNvSpPr txBox="1">
            <a:spLocks noGrp="1"/>
          </p:cNvSpPr>
          <p:nvPr>
            <p:ph type="title"/>
          </p:nvPr>
        </p:nvSpPr>
        <p:spPr>
          <a:xfrm>
            <a:off x="176047" y="175938"/>
            <a:ext cx="6157185" cy="3972645"/>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chemeClr val="lt1"/>
              </a:buClr>
              <a:buSzPts val="8000"/>
              <a:buFont typeface="Montserrat"/>
              <a:buNone/>
              <a:defRPr sz="8000" i="0" u="none" strike="noStrike" cap="none">
                <a:solidFill>
                  <a:schemeClr val="lt1"/>
                </a:solidFill>
                <a:latin typeface="Montserrat"/>
                <a:ea typeface="Montserrat"/>
                <a:cs typeface="Montserrat"/>
                <a:sym typeface="Montserrat"/>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Tree>
    <p:extLst>
      <p:ext uri="{BB962C8B-B14F-4D97-AF65-F5344CB8AC3E}">
        <p14:creationId xmlns:p14="http://schemas.microsoft.com/office/powerpoint/2010/main" val="32017364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160BE-0CDB-A48A-D27C-E7CE3A197BA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E4590EF-772A-FC24-F110-41645E2E611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8C194B-799E-48CA-6EFE-A368BA5C2AD5}"/>
              </a:ext>
            </a:extLst>
          </p:cNvPr>
          <p:cNvSpPr>
            <a:spLocks noGrp="1"/>
          </p:cNvSpPr>
          <p:nvPr>
            <p:ph type="dt" sz="half" idx="10"/>
          </p:nvPr>
        </p:nvSpPr>
        <p:spPr/>
        <p:txBody>
          <a:bodyPr/>
          <a:lstStyle/>
          <a:p>
            <a:fld id="{2C7227FA-7A56-DB48-A051-B6D4C9B55EE7}" type="datetimeFigureOut">
              <a:rPr lang="en-US" smtClean="0"/>
              <a:t>10/16/23</a:t>
            </a:fld>
            <a:endParaRPr lang="en-US"/>
          </a:p>
        </p:txBody>
      </p:sp>
      <p:sp>
        <p:nvSpPr>
          <p:cNvPr id="5" name="Footer Placeholder 4">
            <a:extLst>
              <a:ext uri="{FF2B5EF4-FFF2-40B4-BE49-F238E27FC236}">
                <a16:creationId xmlns:a16="http://schemas.microsoft.com/office/drawing/2014/main" id="{1503721C-F6C6-DE5E-249E-1D83ED2E1EE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6C926B-96D4-C72A-7DD8-B9CACB3FAC5B}"/>
              </a:ext>
            </a:extLst>
          </p:cNvPr>
          <p:cNvSpPr>
            <a:spLocks noGrp="1"/>
          </p:cNvSpPr>
          <p:nvPr>
            <p:ph type="sldNum" sz="quarter" idx="12"/>
          </p:nvPr>
        </p:nvSpPr>
        <p:spPr/>
        <p:txBody>
          <a:bodyPr/>
          <a:lstStyle/>
          <a:p>
            <a:fld id="{734CD268-2C28-9D48-8FD0-9017C03A1195}" type="slidenum">
              <a:rPr lang="en-US" smtClean="0"/>
              <a:t>‹#›</a:t>
            </a:fld>
            <a:endParaRPr lang="en-US"/>
          </a:p>
        </p:txBody>
      </p:sp>
    </p:spTree>
    <p:extLst>
      <p:ext uri="{BB962C8B-B14F-4D97-AF65-F5344CB8AC3E}">
        <p14:creationId xmlns:p14="http://schemas.microsoft.com/office/powerpoint/2010/main" val="35874904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39CE98-BE00-D4C7-A3AA-9C7B5A88A1B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7ECDFC5-1419-F552-BE99-89EF7B847E9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B4E11DA-FA7A-783A-C37B-58BB0AA50F51}"/>
              </a:ext>
            </a:extLst>
          </p:cNvPr>
          <p:cNvSpPr>
            <a:spLocks noGrp="1"/>
          </p:cNvSpPr>
          <p:nvPr>
            <p:ph type="dt" sz="half" idx="10"/>
          </p:nvPr>
        </p:nvSpPr>
        <p:spPr/>
        <p:txBody>
          <a:bodyPr/>
          <a:lstStyle/>
          <a:p>
            <a:fld id="{2C7227FA-7A56-DB48-A051-B6D4C9B55EE7}" type="datetimeFigureOut">
              <a:rPr lang="en-US" smtClean="0"/>
              <a:t>10/16/23</a:t>
            </a:fld>
            <a:endParaRPr lang="en-US"/>
          </a:p>
        </p:txBody>
      </p:sp>
      <p:sp>
        <p:nvSpPr>
          <p:cNvPr id="5" name="Footer Placeholder 4">
            <a:extLst>
              <a:ext uri="{FF2B5EF4-FFF2-40B4-BE49-F238E27FC236}">
                <a16:creationId xmlns:a16="http://schemas.microsoft.com/office/drawing/2014/main" id="{A9DDCD0E-6A4C-841A-07C3-9147C44159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0F9609C-2E2E-DE72-0B3E-97030892803E}"/>
              </a:ext>
            </a:extLst>
          </p:cNvPr>
          <p:cNvSpPr>
            <a:spLocks noGrp="1"/>
          </p:cNvSpPr>
          <p:nvPr>
            <p:ph type="sldNum" sz="quarter" idx="12"/>
          </p:nvPr>
        </p:nvSpPr>
        <p:spPr/>
        <p:txBody>
          <a:bodyPr/>
          <a:lstStyle/>
          <a:p>
            <a:fld id="{734CD268-2C28-9D48-8FD0-9017C03A1195}" type="slidenum">
              <a:rPr lang="en-US" smtClean="0"/>
              <a:t>‹#›</a:t>
            </a:fld>
            <a:endParaRPr lang="en-US"/>
          </a:p>
        </p:txBody>
      </p:sp>
    </p:spTree>
    <p:extLst>
      <p:ext uri="{BB962C8B-B14F-4D97-AF65-F5344CB8AC3E}">
        <p14:creationId xmlns:p14="http://schemas.microsoft.com/office/powerpoint/2010/main" val="38328903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FC7D74-B60E-E026-3B0C-2E1C5C5D54A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FD6ABE5-9505-08EE-8F9A-E86074E0CE6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3A7032A-209C-989B-3754-39E890B1BB2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68AE33B-2EF3-148F-1E77-EDD5C58FDEAB}"/>
              </a:ext>
            </a:extLst>
          </p:cNvPr>
          <p:cNvSpPr>
            <a:spLocks noGrp="1"/>
          </p:cNvSpPr>
          <p:nvPr>
            <p:ph type="dt" sz="half" idx="10"/>
          </p:nvPr>
        </p:nvSpPr>
        <p:spPr/>
        <p:txBody>
          <a:bodyPr/>
          <a:lstStyle/>
          <a:p>
            <a:fld id="{2C7227FA-7A56-DB48-A051-B6D4C9B55EE7}" type="datetimeFigureOut">
              <a:rPr lang="en-US" smtClean="0"/>
              <a:t>10/16/23</a:t>
            </a:fld>
            <a:endParaRPr lang="en-US"/>
          </a:p>
        </p:txBody>
      </p:sp>
      <p:sp>
        <p:nvSpPr>
          <p:cNvPr id="6" name="Footer Placeholder 5">
            <a:extLst>
              <a:ext uri="{FF2B5EF4-FFF2-40B4-BE49-F238E27FC236}">
                <a16:creationId xmlns:a16="http://schemas.microsoft.com/office/drawing/2014/main" id="{58AE23EC-3FE7-9C36-E5DC-F1DD1C513AA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7FD447-E9DF-307E-538F-6E6ACD2577A8}"/>
              </a:ext>
            </a:extLst>
          </p:cNvPr>
          <p:cNvSpPr>
            <a:spLocks noGrp="1"/>
          </p:cNvSpPr>
          <p:nvPr>
            <p:ph type="sldNum" sz="quarter" idx="12"/>
          </p:nvPr>
        </p:nvSpPr>
        <p:spPr/>
        <p:txBody>
          <a:bodyPr/>
          <a:lstStyle/>
          <a:p>
            <a:fld id="{734CD268-2C28-9D48-8FD0-9017C03A1195}" type="slidenum">
              <a:rPr lang="en-US" smtClean="0"/>
              <a:t>‹#›</a:t>
            </a:fld>
            <a:endParaRPr lang="en-US"/>
          </a:p>
        </p:txBody>
      </p:sp>
    </p:spTree>
    <p:extLst>
      <p:ext uri="{BB962C8B-B14F-4D97-AF65-F5344CB8AC3E}">
        <p14:creationId xmlns:p14="http://schemas.microsoft.com/office/powerpoint/2010/main" val="14700752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D61E86-1673-14F3-0A48-3FC54CEFE38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6871FE8-3604-5BB9-8CDE-495A90962A9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05A5420-99E8-45C0-797C-D69C965229E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AAE785A-1766-A083-50AB-16A3F6F38BD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3B0610A-C012-0C83-9A2F-19ACE59577E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E775114-AE71-100B-27A7-F9ECE9442823}"/>
              </a:ext>
            </a:extLst>
          </p:cNvPr>
          <p:cNvSpPr>
            <a:spLocks noGrp="1"/>
          </p:cNvSpPr>
          <p:nvPr>
            <p:ph type="dt" sz="half" idx="10"/>
          </p:nvPr>
        </p:nvSpPr>
        <p:spPr/>
        <p:txBody>
          <a:bodyPr/>
          <a:lstStyle/>
          <a:p>
            <a:fld id="{2C7227FA-7A56-DB48-A051-B6D4C9B55EE7}" type="datetimeFigureOut">
              <a:rPr lang="en-US" smtClean="0"/>
              <a:t>10/16/23</a:t>
            </a:fld>
            <a:endParaRPr lang="en-US"/>
          </a:p>
        </p:txBody>
      </p:sp>
      <p:sp>
        <p:nvSpPr>
          <p:cNvPr id="8" name="Footer Placeholder 7">
            <a:extLst>
              <a:ext uri="{FF2B5EF4-FFF2-40B4-BE49-F238E27FC236}">
                <a16:creationId xmlns:a16="http://schemas.microsoft.com/office/drawing/2014/main" id="{4C151FCB-EFD8-20BB-E212-79FD844E580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6BEC5C9-92FC-AF84-ECA9-BECC69E5BB60}"/>
              </a:ext>
            </a:extLst>
          </p:cNvPr>
          <p:cNvSpPr>
            <a:spLocks noGrp="1"/>
          </p:cNvSpPr>
          <p:nvPr>
            <p:ph type="sldNum" sz="quarter" idx="12"/>
          </p:nvPr>
        </p:nvSpPr>
        <p:spPr/>
        <p:txBody>
          <a:bodyPr/>
          <a:lstStyle/>
          <a:p>
            <a:fld id="{734CD268-2C28-9D48-8FD0-9017C03A1195}" type="slidenum">
              <a:rPr lang="en-US" smtClean="0"/>
              <a:t>‹#›</a:t>
            </a:fld>
            <a:endParaRPr lang="en-US"/>
          </a:p>
        </p:txBody>
      </p:sp>
    </p:spTree>
    <p:extLst>
      <p:ext uri="{BB962C8B-B14F-4D97-AF65-F5344CB8AC3E}">
        <p14:creationId xmlns:p14="http://schemas.microsoft.com/office/powerpoint/2010/main" val="11004731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442607-27F4-3C71-14A4-016AC58BBBC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D334D60-06F5-9129-EF1E-D2AF21311599}"/>
              </a:ext>
            </a:extLst>
          </p:cNvPr>
          <p:cNvSpPr>
            <a:spLocks noGrp="1"/>
          </p:cNvSpPr>
          <p:nvPr>
            <p:ph type="dt" sz="half" idx="10"/>
          </p:nvPr>
        </p:nvSpPr>
        <p:spPr/>
        <p:txBody>
          <a:bodyPr/>
          <a:lstStyle/>
          <a:p>
            <a:fld id="{2C7227FA-7A56-DB48-A051-B6D4C9B55EE7}" type="datetimeFigureOut">
              <a:rPr lang="en-US" smtClean="0"/>
              <a:t>10/16/23</a:t>
            </a:fld>
            <a:endParaRPr lang="en-US"/>
          </a:p>
        </p:txBody>
      </p:sp>
      <p:sp>
        <p:nvSpPr>
          <p:cNvPr id="4" name="Footer Placeholder 3">
            <a:extLst>
              <a:ext uri="{FF2B5EF4-FFF2-40B4-BE49-F238E27FC236}">
                <a16:creationId xmlns:a16="http://schemas.microsoft.com/office/drawing/2014/main" id="{CAB8ABA4-2870-E5D0-D42B-C2E195EBE83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B5B292C-12AE-FF89-6B15-3A2D121C44BB}"/>
              </a:ext>
            </a:extLst>
          </p:cNvPr>
          <p:cNvSpPr>
            <a:spLocks noGrp="1"/>
          </p:cNvSpPr>
          <p:nvPr>
            <p:ph type="sldNum" sz="quarter" idx="12"/>
          </p:nvPr>
        </p:nvSpPr>
        <p:spPr/>
        <p:txBody>
          <a:bodyPr/>
          <a:lstStyle/>
          <a:p>
            <a:fld id="{734CD268-2C28-9D48-8FD0-9017C03A1195}" type="slidenum">
              <a:rPr lang="en-US" smtClean="0"/>
              <a:t>‹#›</a:t>
            </a:fld>
            <a:endParaRPr lang="en-US"/>
          </a:p>
        </p:txBody>
      </p:sp>
    </p:spTree>
    <p:extLst>
      <p:ext uri="{BB962C8B-B14F-4D97-AF65-F5344CB8AC3E}">
        <p14:creationId xmlns:p14="http://schemas.microsoft.com/office/powerpoint/2010/main" val="3187505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A0C7401-44AB-1D2A-740C-1E7C6F4B6D6D}"/>
              </a:ext>
            </a:extLst>
          </p:cNvPr>
          <p:cNvSpPr>
            <a:spLocks noGrp="1"/>
          </p:cNvSpPr>
          <p:nvPr>
            <p:ph type="dt" sz="half" idx="10"/>
          </p:nvPr>
        </p:nvSpPr>
        <p:spPr/>
        <p:txBody>
          <a:bodyPr/>
          <a:lstStyle/>
          <a:p>
            <a:fld id="{2C7227FA-7A56-DB48-A051-B6D4C9B55EE7}" type="datetimeFigureOut">
              <a:rPr lang="en-US" smtClean="0"/>
              <a:t>10/16/23</a:t>
            </a:fld>
            <a:endParaRPr lang="en-US"/>
          </a:p>
        </p:txBody>
      </p:sp>
      <p:sp>
        <p:nvSpPr>
          <p:cNvPr id="3" name="Footer Placeholder 2">
            <a:extLst>
              <a:ext uri="{FF2B5EF4-FFF2-40B4-BE49-F238E27FC236}">
                <a16:creationId xmlns:a16="http://schemas.microsoft.com/office/drawing/2014/main" id="{BEB274FA-D352-3DB7-3983-5B93C73AC53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FCC2A4A-6082-A383-6E82-FA728F5A2845}"/>
              </a:ext>
            </a:extLst>
          </p:cNvPr>
          <p:cNvSpPr>
            <a:spLocks noGrp="1"/>
          </p:cNvSpPr>
          <p:nvPr>
            <p:ph type="sldNum" sz="quarter" idx="12"/>
          </p:nvPr>
        </p:nvSpPr>
        <p:spPr/>
        <p:txBody>
          <a:bodyPr/>
          <a:lstStyle/>
          <a:p>
            <a:fld id="{734CD268-2C28-9D48-8FD0-9017C03A1195}" type="slidenum">
              <a:rPr lang="en-US" smtClean="0"/>
              <a:t>‹#›</a:t>
            </a:fld>
            <a:endParaRPr lang="en-US"/>
          </a:p>
        </p:txBody>
      </p:sp>
    </p:spTree>
    <p:extLst>
      <p:ext uri="{BB962C8B-B14F-4D97-AF65-F5344CB8AC3E}">
        <p14:creationId xmlns:p14="http://schemas.microsoft.com/office/powerpoint/2010/main" val="14724560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D08BDE-7809-9EE8-A6DD-3F84989AD21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39832AB-17F2-2256-9B57-9AC8D05C2AB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806A975-E81B-B7DB-EA41-7AE4791F5A4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5505369-BAE2-A367-1E63-ED871C6DDACF}"/>
              </a:ext>
            </a:extLst>
          </p:cNvPr>
          <p:cNvSpPr>
            <a:spLocks noGrp="1"/>
          </p:cNvSpPr>
          <p:nvPr>
            <p:ph type="dt" sz="half" idx="10"/>
          </p:nvPr>
        </p:nvSpPr>
        <p:spPr/>
        <p:txBody>
          <a:bodyPr/>
          <a:lstStyle/>
          <a:p>
            <a:fld id="{2C7227FA-7A56-DB48-A051-B6D4C9B55EE7}" type="datetimeFigureOut">
              <a:rPr lang="en-US" smtClean="0"/>
              <a:t>10/16/23</a:t>
            </a:fld>
            <a:endParaRPr lang="en-US"/>
          </a:p>
        </p:txBody>
      </p:sp>
      <p:sp>
        <p:nvSpPr>
          <p:cNvPr id="6" name="Footer Placeholder 5">
            <a:extLst>
              <a:ext uri="{FF2B5EF4-FFF2-40B4-BE49-F238E27FC236}">
                <a16:creationId xmlns:a16="http://schemas.microsoft.com/office/drawing/2014/main" id="{007E0F22-CD8D-AD99-63D3-5870889EA89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8F1C70C-63BC-B74B-5BB7-1F32B191E873}"/>
              </a:ext>
            </a:extLst>
          </p:cNvPr>
          <p:cNvSpPr>
            <a:spLocks noGrp="1"/>
          </p:cNvSpPr>
          <p:nvPr>
            <p:ph type="sldNum" sz="quarter" idx="12"/>
          </p:nvPr>
        </p:nvSpPr>
        <p:spPr/>
        <p:txBody>
          <a:bodyPr/>
          <a:lstStyle/>
          <a:p>
            <a:fld id="{734CD268-2C28-9D48-8FD0-9017C03A1195}" type="slidenum">
              <a:rPr lang="en-US" smtClean="0"/>
              <a:t>‹#›</a:t>
            </a:fld>
            <a:endParaRPr lang="en-US"/>
          </a:p>
        </p:txBody>
      </p:sp>
    </p:spTree>
    <p:extLst>
      <p:ext uri="{BB962C8B-B14F-4D97-AF65-F5344CB8AC3E}">
        <p14:creationId xmlns:p14="http://schemas.microsoft.com/office/powerpoint/2010/main" val="30309607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24D0D0-6E74-263C-CAFF-C33B4A940C8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FA98F97-0D1B-D652-2F19-EE80C053F31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B453278-6161-C87D-8B2E-CDF77BAF9FC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FC45B55-10C6-2D2A-C3E2-38C915F70BD8}"/>
              </a:ext>
            </a:extLst>
          </p:cNvPr>
          <p:cNvSpPr>
            <a:spLocks noGrp="1"/>
          </p:cNvSpPr>
          <p:nvPr>
            <p:ph type="dt" sz="half" idx="10"/>
          </p:nvPr>
        </p:nvSpPr>
        <p:spPr/>
        <p:txBody>
          <a:bodyPr/>
          <a:lstStyle/>
          <a:p>
            <a:fld id="{2C7227FA-7A56-DB48-A051-B6D4C9B55EE7}" type="datetimeFigureOut">
              <a:rPr lang="en-US" smtClean="0"/>
              <a:t>10/16/23</a:t>
            </a:fld>
            <a:endParaRPr lang="en-US"/>
          </a:p>
        </p:txBody>
      </p:sp>
      <p:sp>
        <p:nvSpPr>
          <p:cNvPr id="6" name="Footer Placeholder 5">
            <a:extLst>
              <a:ext uri="{FF2B5EF4-FFF2-40B4-BE49-F238E27FC236}">
                <a16:creationId xmlns:a16="http://schemas.microsoft.com/office/drawing/2014/main" id="{A4B42F6C-1F7D-48D4-1707-77A11EBAD6F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73DB842-2EB9-EA62-88A0-F29B49A772E6}"/>
              </a:ext>
            </a:extLst>
          </p:cNvPr>
          <p:cNvSpPr>
            <a:spLocks noGrp="1"/>
          </p:cNvSpPr>
          <p:nvPr>
            <p:ph type="sldNum" sz="quarter" idx="12"/>
          </p:nvPr>
        </p:nvSpPr>
        <p:spPr/>
        <p:txBody>
          <a:bodyPr/>
          <a:lstStyle/>
          <a:p>
            <a:fld id="{734CD268-2C28-9D48-8FD0-9017C03A1195}" type="slidenum">
              <a:rPr lang="en-US" smtClean="0"/>
              <a:t>‹#›</a:t>
            </a:fld>
            <a:endParaRPr lang="en-US"/>
          </a:p>
        </p:txBody>
      </p:sp>
    </p:spTree>
    <p:extLst>
      <p:ext uri="{BB962C8B-B14F-4D97-AF65-F5344CB8AC3E}">
        <p14:creationId xmlns:p14="http://schemas.microsoft.com/office/powerpoint/2010/main" val="476732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F8E4489-8317-1D29-0049-6E8CCCC4B80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0B84D1D-C599-1C4B-80F9-C245F64BB32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E97288-6D02-2F85-3D0C-FE44A35028A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7227FA-7A56-DB48-A051-B6D4C9B55EE7}" type="datetimeFigureOut">
              <a:rPr lang="en-US" smtClean="0"/>
              <a:t>10/16/23</a:t>
            </a:fld>
            <a:endParaRPr lang="en-US"/>
          </a:p>
        </p:txBody>
      </p:sp>
      <p:sp>
        <p:nvSpPr>
          <p:cNvPr id="5" name="Footer Placeholder 4">
            <a:extLst>
              <a:ext uri="{FF2B5EF4-FFF2-40B4-BE49-F238E27FC236}">
                <a16:creationId xmlns:a16="http://schemas.microsoft.com/office/drawing/2014/main" id="{E9FA769F-C0CA-F4DA-B377-3A0D3564677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25C83FB-8D12-55C0-EF1B-F6C554CB6BA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4CD268-2C28-9D48-8FD0-9017C03A1195}" type="slidenum">
              <a:rPr lang="en-US" smtClean="0"/>
              <a:t>‹#›</a:t>
            </a:fld>
            <a:endParaRPr lang="en-US"/>
          </a:p>
        </p:txBody>
      </p:sp>
    </p:spTree>
    <p:extLst>
      <p:ext uri="{BB962C8B-B14F-4D97-AF65-F5344CB8AC3E}">
        <p14:creationId xmlns:p14="http://schemas.microsoft.com/office/powerpoint/2010/main" val="29732279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7"/>
          <p:cNvSpPr txBox="1">
            <a:spLocks noGrp="1"/>
          </p:cNvSpPr>
          <p:nvPr>
            <p:ph type="title"/>
          </p:nvPr>
        </p:nvSpPr>
        <p:spPr>
          <a:xfrm>
            <a:off x="176050" y="175950"/>
            <a:ext cx="9396000" cy="39726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0"/>
              </a:spcBef>
              <a:spcAft>
                <a:spcPts val="0"/>
              </a:spcAft>
              <a:buClr>
                <a:schemeClr val="lt1"/>
              </a:buClr>
              <a:buSzPts val="8000"/>
              <a:buFont typeface="Arial"/>
              <a:buNone/>
            </a:pPr>
            <a:r>
              <a:rPr lang="en-US" sz="4500" dirty="0"/>
              <a:t>Updates to GHG roadmap:</a:t>
            </a:r>
            <a:br>
              <a:rPr lang="en-US" sz="4500" dirty="0"/>
            </a:br>
            <a:r>
              <a:rPr lang="en-US" sz="4500" dirty="0"/>
              <a:t>Sensor Development</a:t>
            </a:r>
            <a:endParaRPr sz="4500" dirty="0">
              <a:latin typeface="Montserrat"/>
              <a:ea typeface="Montserrat"/>
              <a:cs typeface="Montserrat"/>
              <a:sym typeface="Montserrat"/>
            </a:endParaRPr>
          </a:p>
          <a:p>
            <a:pPr marL="0" lvl="0" indent="0" algn="l" rtl="0">
              <a:lnSpc>
                <a:spcPct val="115000"/>
              </a:lnSpc>
              <a:spcBef>
                <a:spcPts val="0"/>
              </a:spcBef>
              <a:spcAft>
                <a:spcPts val="0"/>
              </a:spcAft>
              <a:buClr>
                <a:schemeClr val="lt1"/>
              </a:buClr>
              <a:buSzPts val="8000"/>
              <a:buFont typeface="Arial"/>
              <a:buNone/>
            </a:pPr>
            <a:endParaRPr sz="4500" i="1" dirty="0">
              <a:latin typeface="Montserrat"/>
              <a:ea typeface="Montserrat"/>
              <a:cs typeface="Montserrat"/>
              <a:sym typeface="Montserrat"/>
            </a:endParaRPr>
          </a:p>
        </p:txBody>
      </p:sp>
      <p:sp>
        <p:nvSpPr>
          <p:cNvPr id="67" name="Google Shape;67;p7"/>
          <p:cNvSpPr/>
          <p:nvPr/>
        </p:nvSpPr>
        <p:spPr>
          <a:xfrm>
            <a:off x="5475161" y="4946811"/>
            <a:ext cx="6459300" cy="2479800"/>
          </a:xfrm>
          <a:prstGeom prst="rect">
            <a:avLst/>
          </a:prstGeom>
          <a:noFill/>
          <a:ln>
            <a:noFill/>
          </a:ln>
        </p:spPr>
        <p:txBody>
          <a:bodyPr spcFirstLastPara="1" wrap="square" lIns="0" tIns="0" rIns="0" bIns="0" anchor="t" anchorCtr="0">
            <a:noAutofit/>
          </a:bodyPr>
          <a:lstStyle/>
          <a:p>
            <a:pPr marL="0" marR="0" lvl="0" indent="0" algn="r" rtl="0">
              <a:lnSpc>
                <a:spcPct val="150000"/>
              </a:lnSpc>
              <a:spcBef>
                <a:spcPts val="0"/>
              </a:spcBef>
              <a:spcAft>
                <a:spcPts val="0"/>
              </a:spcAft>
              <a:buNone/>
            </a:pPr>
            <a:endParaRPr sz="2200" b="1" dirty="0">
              <a:solidFill>
                <a:schemeClr val="accent1"/>
              </a:solidFill>
              <a:latin typeface="Montserrat"/>
              <a:ea typeface="Montserrat"/>
              <a:cs typeface="Montserrat"/>
              <a:sym typeface="Montserrat"/>
            </a:endParaRPr>
          </a:p>
          <a:p>
            <a:pPr marL="0" marR="0" lvl="0" indent="0" algn="r" rtl="0">
              <a:lnSpc>
                <a:spcPct val="150000"/>
              </a:lnSpc>
              <a:spcBef>
                <a:spcPts val="0"/>
              </a:spcBef>
              <a:spcAft>
                <a:spcPts val="0"/>
              </a:spcAft>
              <a:buNone/>
            </a:pPr>
            <a:r>
              <a:rPr lang="en-GB" sz="2200" b="1" dirty="0">
                <a:solidFill>
                  <a:schemeClr val="accent1"/>
                </a:solidFill>
                <a:latin typeface="Montserrat"/>
                <a:ea typeface="Montserrat"/>
                <a:cs typeface="Montserrat"/>
                <a:sym typeface="Montserrat"/>
              </a:rPr>
              <a:t>J Worden (JPL)</a:t>
            </a:r>
            <a:endParaRPr sz="2200" b="1" dirty="0">
              <a:solidFill>
                <a:schemeClr val="accent1"/>
              </a:solidFill>
              <a:latin typeface="Montserrat"/>
              <a:ea typeface="Montserrat"/>
              <a:cs typeface="Montserrat"/>
              <a:sym typeface="Montserrat"/>
            </a:endParaRPr>
          </a:p>
          <a:p>
            <a:pPr marL="0" marR="0" lvl="0" indent="0" algn="r" rtl="0">
              <a:lnSpc>
                <a:spcPct val="150000"/>
              </a:lnSpc>
              <a:spcBef>
                <a:spcPts val="0"/>
              </a:spcBef>
              <a:spcAft>
                <a:spcPts val="0"/>
              </a:spcAft>
              <a:buNone/>
            </a:pPr>
            <a:r>
              <a:rPr lang="en-GB" sz="2200" b="1" dirty="0">
                <a:solidFill>
                  <a:schemeClr val="accent1"/>
                </a:solidFill>
                <a:latin typeface="Montserrat"/>
                <a:ea typeface="Montserrat"/>
                <a:cs typeface="Montserrat"/>
                <a:sym typeface="Montserrat"/>
              </a:rPr>
              <a:t>18th - 19th October 2023, ESA/ESRIN</a:t>
            </a:r>
            <a:endParaRPr sz="2200" b="1" dirty="0">
              <a:solidFill>
                <a:schemeClr val="accent1"/>
              </a:solidFill>
              <a:latin typeface="Montserrat"/>
              <a:ea typeface="Montserrat"/>
              <a:cs typeface="Montserrat"/>
              <a:sym typeface="Montserra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D2B266D-3625-4584-A5C3-7D3F672CFF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A5D2A5D1-BA0D-47D3-B051-DA7743C46E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219825"/>
          </a:xfrm>
          <a:custGeom>
            <a:avLst/>
            <a:gdLst>
              <a:gd name="connsiteX0" fmla="*/ 6789701 w 12192000"/>
              <a:gd name="connsiteY0" fmla="*/ 6151588 h 6219825"/>
              <a:gd name="connsiteX1" fmla="*/ 6788702 w 12192000"/>
              <a:gd name="connsiteY1" fmla="*/ 6151666 h 6219825"/>
              <a:gd name="connsiteX2" fmla="*/ 6788476 w 12192000"/>
              <a:gd name="connsiteY2" fmla="*/ 6152200 h 6219825"/>
              <a:gd name="connsiteX3" fmla="*/ 9834 w 12192000"/>
              <a:gd name="connsiteY3" fmla="*/ 0 h 6219825"/>
              <a:gd name="connsiteX4" fmla="*/ 12357 w 12192000"/>
              <a:gd name="connsiteY4" fmla="*/ 1 h 6219825"/>
              <a:gd name="connsiteX5" fmla="*/ 12192000 w 12192000"/>
              <a:gd name="connsiteY5" fmla="*/ 1 h 6219825"/>
              <a:gd name="connsiteX6" fmla="*/ 12192000 w 12192000"/>
              <a:gd name="connsiteY6" fmla="*/ 5105401 h 6219825"/>
              <a:gd name="connsiteX7" fmla="*/ 12191716 w 12192000"/>
              <a:gd name="connsiteY7" fmla="*/ 5105401 h 6219825"/>
              <a:gd name="connsiteX8" fmla="*/ 12192000 w 12192000"/>
              <a:gd name="connsiteY8" fmla="*/ 5256977 h 6219825"/>
              <a:gd name="connsiteX9" fmla="*/ 12061096 w 12192000"/>
              <a:gd name="connsiteY9" fmla="*/ 5296034 h 6219825"/>
              <a:gd name="connsiteX10" fmla="*/ 11676800 w 12192000"/>
              <a:gd name="connsiteY10" fmla="*/ 5399652 h 6219825"/>
              <a:gd name="connsiteX11" fmla="*/ 10425355 w 12192000"/>
              <a:gd name="connsiteY11" fmla="*/ 5683310 h 6219825"/>
              <a:gd name="connsiteX12" fmla="*/ 9424022 w 12192000"/>
              <a:gd name="connsiteY12" fmla="*/ 5858546 h 6219825"/>
              <a:gd name="connsiteX13" fmla="*/ 8458419 w 12192000"/>
              <a:gd name="connsiteY13" fmla="*/ 5992303 h 6219825"/>
              <a:gd name="connsiteX14" fmla="*/ 7715970 w 12192000"/>
              <a:gd name="connsiteY14" fmla="*/ 6072283 h 6219825"/>
              <a:gd name="connsiteX15" fmla="*/ 6951716 w 12192000"/>
              <a:gd name="connsiteY15" fmla="*/ 6138091 h 6219825"/>
              <a:gd name="connsiteX16" fmla="*/ 6936303 w 12192000"/>
              <a:gd name="connsiteY16" fmla="*/ 6140163 h 6219825"/>
              <a:gd name="connsiteX17" fmla="*/ 6790448 w 12192000"/>
              <a:gd name="connsiteY17" fmla="*/ 6151529 h 6219825"/>
              <a:gd name="connsiteX18" fmla="*/ 6799941 w 12192000"/>
              <a:gd name="connsiteY18" fmla="*/ 6153349 h 6219825"/>
              <a:gd name="connsiteX19" fmla="*/ 6835432 w 12192000"/>
              <a:gd name="connsiteY19" fmla="*/ 6151642 h 6219825"/>
              <a:gd name="connsiteX20" fmla="*/ 6884003 w 12192000"/>
              <a:gd name="connsiteY20" fmla="*/ 6148662 h 6219825"/>
              <a:gd name="connsiteX21" fmla="*/ 7578771 w 12192000"/>
              <a:gd name="connsiteY21" fmla="*/ 6116122 h 6219825"/>
              <a:gd name="connsiteX22" fmla="*/ 8623845 w 12192000"/>
              <a:gd name="connsiteY22" fmla="*/ 6029188 h 6219825"/>
              <a:gd name="connsiteX23" fmla="*/ 9479970 w 12192000"/>
              <a:gd name="connsiteY23" fmla="*/ 5925239 h 6219825"/>
              <a:gd name="connsiteX24" fmla="*/ 10629308 w 12192000"/>
              <a:gd name="connsiteY24" fmla="*/ 5731000 h 6219825"/>
              <a:gd name="connsiteX25" fmla="*/ 11998498 w 12192000"/>
              <a:gd name="connsiteY25" fmla="*/ 5404869 h 6219825"/>
              <a:gd name="connsiteX26" fmla="*/ 12192000 w 12192000"/>
              <a:gd name="connsiteY26" fmla="*/ 5347846 h 6219825"/>
              <a:gd name="connsiteX27" fmla="*/ 12192000 w 12192000"/>
              <a:gd name="connsiteY27" fmla="*/ 5402606 h 6219825"/>
              <a:gd name="connsiteX28" fmla="*/ 11829257 w 12192000"/>
              <a:gd name="connsiteY28" fmla="*/ 5507950 h 6219825"/>
              <a:gd name="connsiteX29" fmla="*/ 10939183 w 12192000"/>
              <a:gd name="connsiteY29" fmla="*/ 5722555 h 6219825"/>
              <a:gd name="connsiteX30" fmla="*/ 9985530 w 12192000"/>
              <a:gd name="connsiteY30" fmla="*/ 5902635 h 6219825"/>
              <a:gd name="connsiteX31" fmla="*/ 9186882 w 12192000"/>
              <a:gd name="connsiteY31" fmla="*/ 6018631 h 6219825"/>
              <a:gd name="connsiteX32" fmla="*/ 8578198 w 12192000"/>
              <a:gd name="connsiteY32" fmla="*/ 6088179 h 6219825"/>
              <a:gd name="connsiteX33" fmla="*/ 7864358 w 12192000"/>
              <a:gd name="connsiteY33" fmla="*/ 6149656 h 6219825"/>
              <a:gd name="connsiteX34" fmla="*/ 6935502 w 12192000"/>
              <a:gd name="connsiteY34" fmla="*/ 6201071 h 6219825"/>
              <a:gd name="connsiteX35" fmla="*/ 6477750 w 12192000"/>
              <a:gd name="connsiteY35" fmla="*/ 6214980 h 6219825"/>
              <a:gd name="connsiteX36" fmla="*/ 6362294 w 12192000"/>
              <a:gd name="connsiteY36" fmla="*/ 6219825 h 6219825"/>
              <a:gd name="connsiteX37" fmla="*/ 6057129 w 12192000"/>
              <a:gd name="connsiteY37" fmla="*/ 6219825 h 6219825"/>
              <a:gd name="connsiteX38" fmla="*/ 5977784 w 12192000"/>
              <a:gd name="connsiteY38" fmla="*/ 6215229 h 6219825"/>
              <a:gd name="connsiteX39" fmla="*/ 5265087 w 12192000"/>
              <a:gd name="connsiteY39" fmla="*/ 6178965 h 6219825"/>
              <a:gd name="connsiteX40" fmla="*/ 4346277 w 12192000"/>
              <a:gd name="connsiteY40" fmla="*/ 6116869 h 6219825"/>
              <a:gd name="connsiteX41" fmla="*/ 3373045 w 12192000"/>
              <a:gd name="connsiteY41" fmla="*/ 6018259 h 6219825"/>
              <a:gd name="connsiteX42" fmla="*/ 2362173 w 12192000"/>
              <a:gd name="connsiteY42" fmla="*/ 5899282 h 6219825"/>
              <a:gd name="connsiteX43" fmla="*/ 1233178 w 12192000"/>
              <a:gd name="connsiteY43" fmla="*/ 5726033 h 6219825"/>
              <a:gd name="connsiteX44" fmla="*/ 68500 w 12192000"/>
              <a:gd name="connsiteY44" fmla="*/ 5486226 h 6219825"/>
              <a:gd name="connsiteX45" fmla="*/ 0 w 12192000"/>
              <a:gd name="connsiteY45" fmla="*/ 5468863 h 6219825"/>
              <a:gd name="connsiteX46" fmla="*/ 0 w 12192000"/>
              <a:gd name="connsiteY46" fmla="*/ 5412351 h 6219825"/>
              <a:gd name="connsiteX47" fmla="*/ 72441 w 12192000"/>
              <a:gd name="connsiteY47" fmla="*/ 5431135 h 6219825"/>
              <a:gd name="connsiteX48" fmla="*/ 600716 w 12192000"/>
              <a:gd name="connsiteY48" fmla="*/ 5549555 h 6219825"/>
              <a:gd name="connsiteX49" fmla="*/ 1769512 w 12192000"/>
              <a:gd name="connsiteY49" fmla="*/ 5759811 h 6219825"/>
              <a:gd name="connsiteX50" fmla="*/ 2613554 w 12192000"/>
              <a:gd name="connsiteY50" fmla="*/ 5876802 h 6219825"/>
              <a:gd name="connsiteX51" fmla="*/ 2581134 w 12192000"/>
              <a:gd name="connsiteY51" fmla="*/ 5866867 h 6219825"/>
              <a:gd name="connsiteX52" fmla="*/ 1112635 w 12192000"/>
              <a:gd name="connsiteY52" fmla="*/ 5534031 h 6219825"/>
              <a:gd name="connsiteX53" fmla="*/ 420412 w 12192000"/>
              <a:gd name="connsiteY53" fmla="*/ 5334514 h 6219825"/>
              <a:gd name="connsiteX54" fmla="*/ 0 w 12192000"/>
              <a:gd name="connsiteY54" fmla="*/ 5195539 h 6219825"/>
              <a:gd name="connsiteX55" fmla="*/ 60 w 12192000"/>
              <a:gd name="connsiteY55" fmla="*/ 5105401 h 6219825"/>
              <a:gd name="connsiteX56" fmla="*/ 0 w 12192000"/>
              <a:gd name="connsiteY56" fmla="*/ 5105401 h 6219825"/>
              <a:gd name="connsiteX57" fmla="*/ 0 w 12192000"/>
              <a:gd name="connsiteY57" fmla="*/ 1 h 6219825"/>
              <a:gd name="connsiteX58" fmla="*/ 9834 w 12192000"/>
              <a:gd name="connsiteY58" fmla="*/ 1 h 6219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12192000" h="6219825">
                <a:moveTo>
                  <a:pt x="6789701" y="6151588"/>
                </a:moveTo>
                <a:lnTo>
                  <a:pt x="6788702" y="6151666"/>
                </a:lnTo>
                <a:cubicBezTo>
                  <a:pt x="6788627" y="6151844"/>
                  <a:pt x="6788551" y="6152022"/>
                  <a:pt x="6788476" y="6152200"/>
                </a:cubicBezTo>
                <a:close/>
                <a:moveTo>
                  <a:pt x="9834" y="0"/>
                </a:moveTo>
                <a:lnTo>
                  <a:pt x="12357" y="1"/>
                </a:lnTo>
                <a:lnTo>
                  <a:pt x="12192000" y="1"/>
                </a:lnTo>
                <a:lnTo>
                  <a:pt x="12192000" y="5105401"/>
                </a:lnTo>
                <a:lnTo>
                  <a:pt x="12191716" y="5105401"/>
                </a:lnTo>
                <a:lnTo>
                  <a:pt x="12192000" y="5256977"/>
                </a:lnTo>
                <a:lnTo>
                  <a:pt x="12061096" y="5296034"/>
                </a:lnTo>
                <a:cubicBezTo>
                  <a:pt x="11933500" y="5332263"/>
                  <a:pt x="11805390" y="5366806"/>
                  <a:pt x="11676800" y="5399652"/>
                </a:cubicBezTo>
                <a:cubicBezTo>
                  <a:pt x="11262789" y="5507204"/>
                  <a:pt x="10845343" y="5600846"/>
                  <a:pt x="10425355" y="5683310"/>
                </a:cubicBezTo>
                <a:cubicBezTo>
                  <a:pt x="10092810" y="5748549"/>
                  <a:pt x="9759033" y="5806970"/>
                  <a:pt x="9424022" y="5858546"/>
                </a:cubicBezTo>
                <a:cubicBezTo>
                  <a:pt x="9102997" y="5908224"/>
                  <a:pt x="8781133" y="5952809"/>
                  <a:pt x="8458419" y="5992303"/>
                </a:cubicBezTo>
                <a:cubicBezTo>
                  <a:pt x="8211360" y="6022481"/>
                  <a:pt x="7963792" y="6048065"/>
                  <a:pt x="7715970" y="6072283"/>
                </a:cubicBezTo>
                <a:lnTo>
                  <a:pt x="6951716" y="6138091"/>
                </a:lnTo>
                <a:lnTo>
                  <a:pt x="6936303" y="6140163"/>
                </a:lnTo>
                <a:lnTo>
                  <a:pt x="6790448" y="6151529"/>
                </a:lnTo>
                <a:lnTo>
                  <a:pt x="6799941" y="6153349"/>
                </a:lnTo>
                <a:cubicBezTo>
                  <a:pt x="6811623" y="6153816"/>
                  <a:pt x="6823734" y="6151642"/>
                  <a:pt x="6835432" y="6151642"/>
                </a:cubicBezTo>
                <a:cubicBezTo>
                  <a:pt x="6851580" y="6151642"/>
                  <a:pt x="6867729" y="6149034"/>
                  <a:pt x="6884003" y="6148662"/>
                </a:cubicBezTo>
                <a:cubicBezTo>
                  <a:pt x="7115805" y="6143198"/>
                  <a:pt x="7347351" y="6131026"/>
                  <a:pt x="7578771" y="6116122"/>
                </a:cubicBezTo>
                <a:cubicBezTo>
                  <a:pt x="7927552" y="6093644"/>
                  <a:pt x="8276080" y="6065453"/>
                  <a:pt x="8623845" y="6029188"/>
                </a:cubicBezTo>
                <a:cubicBezTo>
                  <a:pt x="8909939" y="5999878"/>
                  <a:pt x="9195310" y="5965228"/>
                  <a:pt x="9479970" y="5925239"/>
                </a:cubicBezTo>
                <a:cubicBezTo>
                  <a:pt x="9864901" y="5870842"/>
                  <a:pt x="10248014" y="5806101"/>
                  <a:pt x="10629308" y="5731000"/>
                </a:cubicBezTo>
                <a:cubicBezTo>
                  <a:pt x="11090114" y="5639842"/>
                  <a:pt x="11546975" y="5532291"/>
                  <a:pt x="11998498" y="5404869"/>
                </a:cubicBezTo>
                <a:lnTo>
                  <a:pt x="12192000" y="5347846"/>
                </a:lnTo>
                <a:lnTo>
                  <a:pt x="12192000" y="5402606"/>
                </a:lnTo>
                <a:lnTo>
                  <a:pt x="11829257" y="5507950"/>
                </a:lnTo>
                <a:cubicBezTo>
                  <a:pt x="11534769" y="5587680"/>
                  <a:pt x="11238120" y="5658596"/>
                  <a:pt x="10939183" y="5722555"/>
                </a:cubicBezTo>
                <a:cubicBezTo>
                  <a:pt x="10622824" y="5790365"/>
                  <a:pt x="10304941" y="5850387"/>
                  <a:pt x="9985530" y="5902635"/>
                </a:cubicBezTo>
                <a:cubicBezTo>
                  <a:pt x="9720036" y="5946102"/>
                  <a:pt x="9453814" y="5984764"/>
                  <a:pt x="9186882" y="6018631"/>
                </a:cubicBezTo>
                <a:cubicBezTo>
                  <a:pt x="8984197" y="6044216"/>
                  <a:pt x="8781514" y="6068309"/>
                  <a:pt x="8578198" y="6088179"/>
                </a:cubicBezTo>
                <a:lnTo>
                  <a:pt x="7864358" y="6149656"/>
                </a:lnTo>
                <a:cubicBezTo>
                  <a:pt x="7554994" y="6172009"/>
                  <a:pt x="7245502" y="6189895"/>
                  <a:pt x="6935502" y="6201071"/>
                </a:cubicBezTo>
                <a:lnTo>
                  <a:pt x="6477750" y="6214980"/>
                </a:lnTo>
                <a:cubicBezTo>
                  <a:pt x="6439195" y="6212895"/>
                  <a:pt x="6400529" y="6214521"/>
                  <a:pt x="6362294" y="6219825"/>
                </a:cubicBezTo>
                <a:lnTo>
                  <a:pt x="6057129" y="6219825"/>
                </a:lnTo>
                <a:lnTo>
                  <a:pt x="5977784" y="6215229"/>
                </a:lnTo>
                <a:lnTo>
                  <a:pt x="5265087" y="6178965"/>
                </a:lnTo>
                <a:cubicBezTo>
                  <a:pt x="4958267" y="6166544"/>
                  <a:pt x="4651826" y="6146055"/>
                  <a:pt x="4346277" y="6116869"/>
                </a:cubicBezTo>
                <a:lnTo>
                  <a:pt x="3373045" y="6018259"/>
                </a:lnTo>
                <a:cubicBezTo>
                  <a:pt x="3035412" y="5983982"/>
                  <a:pt x="2698456" y="5944327"/>
                  <a:pt x="2362173" y="5899282"/>
                </a:cubicBezTo>
                <a:cubicBezTo>
                  <a:pt x="1984692" y="5849108"/>
                  <a:pt x="1608364" y="5791358"/>
                  <a:pt x="1233178" y="5726033"/>
                </a:cubicBezTo>
                <a:cubicBezTo>
                  <a:pt x="842181" y="5657291"/>
                  <a:pt x="453758" y="5578770"/>
                  <a:pt x="68500" y="5486226"/>
                </a:cubicBezTo>
                <a:lnTo>
                  <a:pt x="0" y="5468863"/>
                </a:lnTo>
                <a:lnTo>
                  <a:pt x="0" y="5412351"/>
                </a:lnTo>
                <a:lnTo>
                  <a:pt x="72441" y="5431135"/>
                </a:lnTo>
                <a:cubicBezTo>
                  <a:pt x="247961" y="5473331"/>
                  <a:pt x="424164" y="5512608"/>
                  <a:pt x="600716" y="5549555"/>
                </a:cubicBezTo>
                <a:cubicBezTo>
                  <a:pt x="988279" y="5630403"/>
                  <a:pt x="1378133" y="5699330"/>
                  <a:pt x="1769512" y="5759811"/>
                </a:cubicBezTo>
                <a:cubicBezTo>
                  <a:pt x="2052426" y="5803406"/>
                  <a:pt x="2335725" y="5843519"/>
                  <a:pt x="2613554" y="5876802"/>
                </a:cubicBezTo>
                <a:cubicBezTo>
                  <a:pt x="2605544" y="5879410"/>
                  <a:pt x="2594611" y="5869350"/>
                  <a:pt x="2581134" y="5866867"/>
                </a:cubicBezTo>
                <a:cubicBezTo>
                  <a:pt x="2087178" y="5774877"/>
                  <a:pt x="1597684" y="5663937"/>
                  <a:pt x="1112635" y="5534031"/>
                </a:cubicBezTo>
                <a:cubicBezTo>
                  <a:pt x="880453" y="5471934"/>
                  <a:pt x="649713" y="5405428"/>
                  <a:pt x="420412" y="5334514"/>
                </a:cubicBezTo>
                <a:lnTo>
                  <a:pt x="0" y="5195539"/>
                </a:lnTo>
                <a:lnTo>
                  <a:pt x="60" y="5105401"/>
                </a:lnTo>
                <a:lnTo>
                  <a:pt x="0" y="5105401"/>
                </a:lnTo>
                <a:lnTo>
                  <a:pt x="0" y="1"/>
                </a:lnTo>
                <a:lnTo>
                  <a:pt x="9834" y="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aphicFrame>
        <p:nvGraphicFramePr>
          <p:cNvPr id="4" name="Table 3">
            <a:extLst>
              <a:ext uri="{FF2B5EF4-FFF2-40B4-BE49-F238E27FC236}">
                <a16:creationId xmlns:a16="http://schemas.microsoft.com/office/drawing/2014/main" id="{2B27EFC8-1C53-53B5-3F5B-8258A73E6D85}"/>
              </a:ext>
            </a:extLst>
          </p:cNvPr>
          <p:cNvGraphicFramePr>
            <a:graphicFrameLocks noGrp="1"/>
          </p:cNvGraphicFramePr>
          <p:nvPr>
            <p:extLst>
              <p:ext uri="{D42A27DB-BD31-4B8C-83A1-F6EECF244321}">
                <p14:modId xmlns:p14="http://schemas.microsoft.com/office/powerpoint/2010/main" val="2478303737"/>
              </p:ext>
            </p:extLst>
          </p:nvPr>
        </p:nvGraphicFramePr>
        <p:xfrm>
          <a:off x="228600" y="246416"/>
          <a:ext cx="11658605" cy="5103051"/>
        </p:xfrm>
        <a:graphic>
          <a:graphicData uri="http://schemas.openxmlformats.org/drawingml/2006/table">
            <a:tbl>
              <a:tblPr/>
              <a:tblGrid>
                <a:gridCol w="1117379">
                  <a:extLst>
                    <a:ext uri="{9D8B030D-6E8A-4147-A177-3AD203B41FA5}">
                      <a16:colId xmlns:a16="http://schemas.microsoft.com/office/drawing/2014/main" val="1459327104"/>
                    </a:ext>
                  </a:extLst>
                </a:gridCol>
                <a:gridCol w="646419">
                  <a:extLst>
                    <a:ext uri="{9D8B030D-6E8A-4147-A177-3AD203B41FA5}">
                      <a16:colId xmlns:a16="http://schemas.microsoft.com/office/drawing/2014/main" val="2745243445"/>
                    </a:ext>
                  </a:extLst>
                </a:gridCol>
                <a:gridCol w="3670106">
                  <a:extLst>
                    <a:ext uri="{9D8B030D-6E8A-4147-A177-3AD203B41FA5}">
                      <a16:colId xmlns:a16="http://schemas.microsoft.com/office/drawing/2014/main" val="1556772080"/>
                    </a:ext>
                  </a:extLst>
                </a:gridCol>
                <a:gridCol w="220748">
                  <a:extLst>
                    <a:ext uri="{9D8B030D-6E8A-4147-A177-3AD203B41FA5}">
                      <a16:colId xmlns:a16="http://schemas.microsoft.com/office/drawing/2014/main" val="3770537063"/>
                    </a:ext>
                  </a:extLst>
                </a:gridCol>
                <a:gridCol w="220748">
                  <a:extLst>
                    <a:ext uri="{9D8B030D-6E8A-4147-A177-3AD203B41FA5}">
                      <a16:colId xmlns:a16="http://schemas.microsoft.com/office/drawing/2014/main" val="1677655826"/>
                    </a:ext>
                  </a:extLst>
                </a:gridCol>
                <a:gridCol w="707200">
                  <a:extLst>
                    <a:ext uri="{9D8B030D-6E8A-4147-A177-3AD203B41FA5}">
                      <a16:colId xmlns:a16="http://schemas.microsoft.com/office/drawing/2014/main" val="237769081"/>
                    </a:ext>
                  </a:extLst>
                </a:gridCol>
                <a:gridCol w="779023">
                  <a:extLst>
                    <a:ext uri="{9D8B030D-6E8A-4147-A177-3AD203B41FA5}">
                      <a16:colId xmlns:a16="http://schemas.microsoft.com/office/drawing/2014/main" val="2959858046"/>
                    </a:ext>
                  </a:extLst>
                </a:gridCol>
                <a:gridCol w="677467">
                  <a:extLst>
                    <a:ext uri="{9D8B030D-6E8A-4147-A177-3AD203B41FA5}">
                      <a16:colId xmlns:a16="http://schemas.microsoft.com/office/drawing/2014/main" val="2626614923"/>
                    </a:ext>
                  </a:extLst>
                </a:gridCol>
                <a:gridCol w="3619515">
                  <a:extLst>
                    <a:ext uri="{9D8B030D-6E8A-4147-A177-3AD203B41FA5}">
                      <a16:colId xmlns:a16="http://schemas.microsoft.com/office/drawing/2014/main" val="3086282224"/>
                    </a:ext>
                  </a:extLst>
                </a:gridCol>
              </a:tblGrid>
              <a:tr h="282128">
                <a:tc rowSpan="7">
                  <a:txBody>
                    <a:bodyPr/>
                    <a:lstStyle/>
                    <a:p>
                      <a:pPr algn="ctr" fontAlgn="b">
                        <a:spcBef>
                          <a:spcPts val="0"/>
                        </a:spcBef>
                        <a:spcAft>
                          <a:spcPts val="0"/>
                        </a:spcAft>
                      </a:pPr>
                      <a:r>
                        <a:rPr lang="en-US" sz="900" b="1" i="0" u="none" strike="noStrike">
                          <a:solidFill>
                            <a:srgbClr val="006100"/>
                          </a:solidFill>
                          <a:effectLst/>
                          <a:latin typeface="Calibri" panose="020F0502020204030204" pitchFamily="34" charset="0"/>
                        </a:rPr>
                        <a:t>Sensor Development</a:t>
                      </a:r>
                      <a:br>
                        <a:rPr lang="en-US" sz="900" b="1" i="0" u="none" strike="noStrike">
                          <a:solidFill>
                            <a:srgbClr val="006100"/>
                          </a:solidFill>
                          <a:effectLst/>
                          <a:latin typeface="Calibri" panose="020F0502020204030204" pitchFamily="34" charset="0"/>
                        </a:rPr>
                      </a:br>
                      <a:br>
                        <a:rPr lang="en-US" sz="900" b="1" i="0" u="none" strike="noStrike">
                          <a:solidFill>
                            <a:srgbClr val="006100"/>
                          </a:solidFill>
                          <a:effectLst/>
                          <a:latin typeface="Calibri" panose="020F0502020204030204" pitchFamily="34" charset="0"/>
                        </a:rPr>
                      </a:br>
                      <a:r>
                        <a:rPr lang="en-US" sz="900" b="1" i="0" u="none" strike="noStrike">
                          <a:solidFill>
                            <a:srgbClr val="006100"/>
                          </a:solidFill>
                          <a:effectLst/>
                          <a:latin typeface="Calibri" panose="020F0502020204030204" pitchFamily="34" charset="0"/>
                        </a:rPr>
                        <a:t>Lead: John Worden</a:t>
                      </a:r>
                      <a:endParaRPr lang="en-US" sz="1300" b="0" i="0" u="none" strike="noStrike">
                        <a:effectLst/>
                        <a:latin typeface="Arial" panose="020B0604020202020204" pitchFamily="34" charset="0"/>
                      </a:endParaRPr>
                    </a:p>
                  </a:txBody>
                  <a:tcPr marL="67643" marR="67643" marT="33822" marB="33822">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6EFCE"/>
                    </a:solidFill>
                  </a:tcPr>
                </a:tc>
                <a:tc>
                  <a:txBody>
                    <a:bodyPr/>
                    <a:lstStyle/>
                    <a:p>
                      <a:pPr algn="l" fontAlgn="t">
                        <a:spcBef>
                          <a:spcPts val="0"/>
                        </a:spcBef>
                        <a:spcAft>
                          <a:spcPts val="0"/>
                        </a:spcAft>
                      </a:pPr>
                      <a:r>
                        <a:rPr lang="en-US" sz="800" b="0" i="0" u="none" strike="noStrike" dirty="0">
                          <a:solidFill>
                            <a:srgbClr val="000000"/>
                          </a:solidFill>
                          <a:effectLst/>
                          <a:latin typeface="Calibri" panose="020F0502020204030204" pitchFamily="34" charset="0"/>
                        </a:rPr>
                        <a:t>Sens-1</a:t>
                      </a:r>
                      <a:endParaRPr lang="en-US" sz="1300" b="0" i="0" u="none" strike="noStrike" dirty="0">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8D8D8"/>
                    </a:solidFill>
                  </a:tcPr>
                </a:tc>
                <a:tc>
                  <a:txBody>
                    <a:bodyPr/>
                    <a:lstStyle/>
                    <a:p>
                      <a:pPr algn="l" fontAlgn="t">
                        <a:spcBef>
                          <a:spcPts val="0"/>
                        </a:spcBef>
                        <a:spcAft>
                          <a:spcPts val="0"/>
                        </a:spcAft>
                      </a:pPr>
                      <a:r>
                        <a:rPr lang="en-US" sz="800" b="0" i="0" u="none" strike="noStrike" dirty="0">
                          <a:solidFill>
                            <a:srgbClr val="000000"/>
                          </a:solidFill>
                          <a:effectLst/>
                          <a:latin typeface="Calibri, Arial"/>
                        </a:rPr>
                        <a:t>Contribute to the implementation of a prototype system that </a:t>
                      </a:r>
                      <a:r>
                        <a:rPr lang="en-US" sz="800" b="1" i="0" u="none" strike="noStrike" dirty="0">
                          <a:solidFill>
                            <a:srgbClr val="000000"/>
                          </a:solidFill>
                          <a:effectLst/>
                          <a:latin typeface="Calibri" panose="020F0502020204030204" pitchFamily="34" charset="0"/>
                        </a:rPr>
                        <a:t>incorporates products from a virtual constellation of sensors</a:t>
                      </a:r>
                      <a:r>
                        <a:rPr lang="en-US" sz="800" b="0" i="0" u="none" strike="noStrike" dirty="0">
                          <a:solidFill>
                            <a:srgbClr val="000000"/>
                          </a:solidFill>
                          <a:effectLst/>
                          <a:latin typeface="Calibri" panose="020F0502020204030204" pitchFamily="34" charset="0"/>
                        </a:rPr>
                        <a:t> by 2021 (Rec#1) </a:t>
                      </a:r>
                      <a:endParaRPr lang="en-US" sz="1300" b="0" i="0" u="none" strike="noStrike" dirty="0">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8D8D8"/>
                    </a:solidFill>
                  </a:tcPr>
                </a:tc>
                <a:tc>
                  <a:txBody>
                    <a:bodyPr/>
                    <a:lstStyle/>
                    <a:p>
                      <a:pPr algn="ctr" fontAlgn="t">
                        <a:spcBef>
                          <a:spcPts val="0"/>
                        </a:spcBef>
                        <a:spcAft>
                          <a:spcPts val="0"/>
                        </a:spcAft>
                      </a:pPr>
                      <a:r>
                        <a:rPr lang="en-US" sz="800" b="0" i="0" u="none" strike="noStrike" dirty="0">
                          <a:solidFill>
                            <a:srgbClr val="000000"/>
                          </a:solidFill>
                          <a:effectLst/>
                          <a:latin typeface="Calibri" panose="020F0502020204030204" pitchFamily="34" charset="0"/>
                        </a:rPr>
                        <a:t>X</a:t>
                      </a:r>
                      <a:endParaRPr lang="en-US" sz="1300" b="0" i="0" u="none" strike="noStrike" dirty="0">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8D8D8"/>
                    </a:solidFill>
                  </a:tcPr>
                </a:tc>
                <a:tc>
                  <a:txBody>
                    <a:bodyPr/>
                    <a:lstStyle/>
                    <a:p>
                      <a:pPr algn="ctr" fontAlgn="t">
                        <a:spcBef>
                          <a:spcPts val="0"/>
                        </a:spcBef>
                        <a:spcAft>
                          <a:spcPts val="0"/>
                        </a:spcAft>
                      </a:pPr>
                      <a:r>
                        <a:rPr lang="en-US" sz="800" b="0" i="0" u="none" strike="noStrike" dirty="0">
                          <a:solidFill>
                            <a:srgbClr val="000000"/>
                          </a:solidFill>
                          <a:effectLst/>
                          <a:latin typeface="Calibri" panose="020F0502020204030204" pitchFamily="34" charset="0"/>
                        </a:rPr>
                        <a:t> </a:t>
                      </a:r>
                      <a:endParaRPr lang="en-US" sz="1300" b="0" i="0" u="none" strike="noStrike" dirty="0">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8D8D8"/>
                    </a:solidFill>
                  </a:tcPr>
                </a:tc>
                <a:tc>
                  <a:txBody>
                    <a:bodyPr/>
                    <a:lstStyle/>
                    <a:p>
                      <a:pPr algn="ctr" fontAlgn="t">
                        <a:spcBef>
                          <a:spcPts val="0"/>
                        </a:spcBef>
                        <a:spcAft>
                          <a:spcPts val="0"/>
                        </a:spcAft>
                      </a:pPr>
                      <a:r>
                        <a:rPr lang="en-US" sz="800" b="0" i="0" u="none" strike="noStrike" dirty="0">
                          <a:solidFill>
                            <a:srgbClr val="000000"/>
                          </a:solidFill>
                          <a:effectLst/>
                          <a:latin typeface="Calibri" panose="020F0502020204030204" pitchFamily="34" charset="0"/>
                        </a:rPr>
                        <a:t>AC-VC</a:t>
                      </a:r>
                      <a:endParaRPr lang="en-US" sz="1300" b="0" i="0" u="none" strike="noStrike" dirty="0">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8D8D8"/>
                    </a:solidFill>
                  </a:tcPr>
                </a:tc>
                <a:tc>
                  <a:txBody>
                    <a:bodyPr/>
                    <a:lstStyle/>
                    <a:p>
                      <a:pPr algn="l" fontAlgn="t">
                        <a:spcBef>
                          <a:spcPts val="0"/>
                        </a:spcBef>
                        <a:spcAft>
                          <a:spcPts val="0"/>
                        </a:spcAft>
                      </a:pPr>
                      <a:r>
                        <a:rPr lang="en-US" sz="900" b="0" i="0" u="none" strike="noStrike" dirty="0">
                          <a:solidFill>
                            <a:srgbClr val="9C0006"/>
                          </a:solidFill>
                          <a:effectLst/>
                          <a:latin typeface="Calibri" panose="020F0502020204030204" pitchFamily="34" charset="0"/>
                        </a:rPr>
                        <a:t>4. COMPLETED</a:t>
                      </a:r>
                      <a:endParaRPr lang="en-US" sz="1300" b="0" i="0" u="none" strike="noStrike" dirty="0">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C7CE"/>
                    </a:solidFill>
                  </a:tcPr>
                </a:tc>
                <a:tc>
                  <a:txBody>
                    <a:bodyPr/>
                    <a:lstStyle/>
                    <a:p>
                      <a:pPr algn="ctr" fontAlgn="t">
                        <a:spcBef>
                          <a:spcPts val="0"/>
                        </a:spcBef>
                        <a:spcAft>
                          <a:spcPts val="0"/>
                        </a:spcAft>
                      </a:pPr>
                      <a:r>
                        <a:rPr lang="en-US" sz="800" b="0" i="0" u="none" strike="noStrike" dirty="0">
                          <a:solidFill>
                            <a:srgbClr val="000000"/>
                          </a:solidFill>
                          <a:effectLst/>
                          <a:latin typeface="Calibri" panose="020F0502020204030204" pitchFamily="34" charset="0"/>
                        </a:rPr>
                        <a:t>?</a:t>
                      </a:r>
                      <a:endParaRPr lang="en-US" sz="1300" b="0" i="0" u="none" strike="noStrike" dirty="0">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8D8D8"/>
                    </a:solidFill>
                  </a:tcPr>
                </a:tc>
                <a:tc>
                  <a:txBody>
                    <a:bodyPr/>
                    <a:lstStyle/>
                    <a:p>
                      <a:pPr algn="l" fontAlgn="t">
                        <a:spcBef>
                          <a:spcPts val="0"/>
                        </a:spcBef>
                        <a:spcAft>
                          <a:spcPts val="0"/>
                        </a:spcAft>
                      </a:pPr>
                      <a:r>
                        <a:rPr lang="en-US" sz="800" b="0" i="0" u="none" strike="noStrike" dirty="0">
                          <a:solidFill>
                            <a:srgbClr val="000000"/>
                          </a:solidFill>
                          <a:effectLst/>
                          <a:latin typeface="Calibri" panose="020F0502020204030204" pitchFamily="34" charset="0"/>
                        </a:rPr>
                        <a:t>(</a:t>
                      </a:r>
                      <a:r>
                        <a:rPr lang="en-US" sz="800" b="0" i="0" u="none" strike="noStrike" dirty="0" err="1">
                          <a:solidFill>
                            <a:srgbClr val="000000"/>
                          </a:solidFill>
                          <a:effectLst/>
                          <a:latin typeface="Calibri" panose="020F0502020204030204" pitchFamily="34" charset="0"/>
                        </a:rPr>
                        <a:t>jw</a:t>
                      </a:r>
                      <a:r>
                        <a:rPr lang="en-US" sz="800" b="0" i="0" u="none" strike="noStrike" dirty="0">
                          <a:solidFill>
                            <a:srgbClr val="000000"/>
                          </a:solidFill>
                          <a:effectLst/>
                          <a:latin typeface="Calibri" panose="020F0502020204030204" pitchFamily="34" charset="0"/>
                        </a:rPr>
                        <a:t>) need updated status on this, D. Crisp indicated this is finished with joint GOSAT / OCO-2 record.</a:t>
                      </a:r>
                      <a:endParaRPr lang="en-US" sz="1300" b="0" i="0" u="none" strike="noStrike" dirty="0">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8D8D8"/>
                    </a:solidFill>
                  </a:tcPr>
                </a:tc>
                <a:extLst>
                  <a:ext uri="{0D108BD9-81ED-4DB2-BD59-A6C34878D82A}">
                    <a16:rowId xmlns:a16="http://schemas.microsoft.com/office/drawing/2014/main" val="1377936076"/>
                  </a:ext>
                </a:extLst>
              </a:tr>
              <a:tr h="1116393">
                <a:tc vMerge="1">
                  <a:txBody>
                    <a:bodyPr/>
                    <a:lstStyle/>
                    <a:p>
                      <a:endParaRPr lang="en-US"/>
                    </a:p>
                  </a:txBody>
                  <a:tcPr/>
                </a:tc>
                <a:tc>
                  <a:txBody>
                    <a:bodyPr/>
                    <a:lstStyle/>
                    <a:p>
                      <a:pPr algn="l" fontAlgn="t">
                        <a:spcBef>
                          <a:spcPts val="0"/>
                        </a:spcBef>
                        <a:spcAft>
                          <a:spcPts val="0"/>
                        </a:spcAft>
                      </a:pPr>
                      <a:r>
                        <a:rPr lang="en-US" sz="900" b="0" i="0" u="none" strike="noStrike" dirty="0">
                          <a:solidFill>
                            <a:srgbClr val="006100"/>
                          </a:solidFill>
                          <a:effectLst/>
                          <a:latin typeface="Calibri" panose="020F0502020204030204" pitchFamily="34" charset="0"/>
                        </a:rPr>
                        <a:t>Sens-2</a:t>
                      </a:r>
                      <a:endParaRPr lang="en-US" sz="1300" b="0" i="0" u="none" strike="noStrike" dirty="0">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spcBef>
                          <a:spcPts val="0"/>
                        </a:spcBef>
                        <a:spcAft>
                          <a:spcPts val="0"/>
                        </a:spcAft>
                      </a:pPr>
                      <a:r>
                        <a:rPr lang="en-US" sz="800" b="0" i="0" u="none" strike="noStrike" dirty="0">
                          <a:solidFill>
                            <a:srgbClr val="000000"/>
                          </a:solidFill>
                          <a:effectLst/>
                          <a:latin typeface="Calibri" panose="020F0502020204030204" pitchFamily="34" charset="0"/>
                        </a:rPr>
                        <a:t>Define and distinguish the combinations of measurement requirements (e.g., precision, accuracy, resolution and coverage) for sensors focusing on (1) Facility scale monitoring, (2) sub-regional to global-scale flux estimates, and (3) operational, thermal IR sounders that measure GHGs in the upper troposphere and above.</a:t>
                      </a:r>
                      <a:endParaRPr lang="en-US" sz="1300" b="0" i="0" u="none" strike="noStrike" dirty="0">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US" sz="800" b="0" i="0" u="none" strike="noStrike" dirty="0">
                          <a:solidFill>
                            <a:srgbClr val="000000"/>
                          </a:solidFill>
                          <a:effectLst/>
                          <a:latin typeface="Calibri" panose="020F0502020204030204" pitchFamily="34" charset="0"/>
                        </a:rPr>
                        <a:t> </a:t>
                      </a:r>
                      <a:endParaRPr lang="en-US" sz="1300" b="0" i="0" u="none" strike="noStrike" dirty="0">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US" sz="800" b="0" i="0" u="none" strike="noStrike">
                          <a:solidFill>
                            <a:srgbClr val="000000"/>
                          </a:solidFill>
                          <a:effectLst/>
                          <a:latin typeface="Calibri" panose="020F0502020204030204" pitchFamily="34" charset="0"/>
                        </a:rPr>
                        <a:t>X</a:t>
                      </a:r>
                      <a:endParaRPr lang="en-US" sz="1300" b="0" i="0" u="none" strike="noStrike">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US" sz="800" b="0" i="0" u="none" strike="noStrike" dirty="0">
                          <a:solidFill>
                            <a:srgbClr val="000000"/>
                          </a:solidFill>
                          <a:effectLst/>
                          <a:latin typeface="Calibri" panose="020F0502020204030204" pitchFamily="34" charset="0"/>
                        </a:rPr>
                        <a:t>AC-VC</a:t>
                      </a:r>
                      <a:endParaRPr lang="en-US" sz="1300" b="0" i="0" u="none" strike="noStrike" dirty="0">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US" sz="800" b="0" i="0" u="none" strike="noStrike" dirty="0">
                          <a:solidFill>
                            <a:srgbClr val="000000"/>
                          </a:solidFill>
                          <a:effectLst/>
                          <a:latin typeface="Calibri" panose="020F0502020204030204" pitchFamily="34" charset="0"/>
                        </a:rPr>
                        <a:t>1.ACTION</a:t>
                      </a:r>
                      <a:endParaRPr lang="en-US" sz="1300" b="0" i="0" u="none" strike="noStrike" dirty="0">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US" sz="800" b="0" i="0" u="none" strike="noStrike" dirty="0">
                          <a:solidFill>
                            <a:srgbClr val="000000"/>
                          </a:solidFill>
                          <a:effectLst/>
                          <a:latin typeface="Calibri" panose="020F0502020204030204" pitchFamily="34" charset="0"/>
                        </a:rPr>
                        <a:t>?</a:t>
                      </a:r>
                      <a:endParaRPr lang="en-US" sz="1300" b="0" i="0" u="none" strike="noStrike" dirty="0">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US" sz="900" b="0" i="0" u="none" strike="noStrike" dirty="0">
                          <a:solidFill>
                            <a:srgbClr val="006100"/>
                          </a:solidFill>
                          <a:effectLst/>
                          <a:latin typeface="Calibri, Arial"/>
                        </a:rPr>
                        <a:t>ACTION </a:t>
                      </a:r>
                      <a:r>
                        <a:rPr lang="en-US" sz="900" b="1" i="0" u="none" strike="noStrike" dirty="0">
                          <a:solidFill>
                            <a:srgbClr val="006100"/>
                          </a:solidFill>
                          <a:effectLst/>
                          <a:latin typeface="Calibri, Arial"/>
                        </a:rPr>
                        <a:t>reworded</a:t>
                      </a:r>
                      <a:r>
                        <a:rPr lang="en-US" sz="900" b="0" i="0" u="none" strike="noStrike" dirty="0">
                          <a:solidFill>
                            <a:srgbClr val="006100"/>
                          </a:solidFill>
                          <a:effectLst/>
                          <a:latin typeface="Calibri, Arial"/>
                        </a:rPr>
                        <a:t> in updated Roadmap</a:t>
                      </a:r>
                      <a:br>
                        <a:rPr lang="en-US" sz="900" b="0" i="0" u="none" strike="noStrike" dirty="0">
                          <a:solidFill>
                            <a:srgbClr val="006100"/>
                          </a:solidFill>
                          <a:effectLst/>
                          <a:latin typeface="Calibri, Arial"/>
                        </a:rPr>
                      </a:br>
                      <a:br>
                        <a:rPr lang="en-US" sz="900" b="0" i="0" u="none" strike="noStrike" dirty="0">
                          <a:solidFill>
                            <a:srgbClr val="006100"/>
                          </a:solidFill>
                          <a:effectLst/>
                          <a:latin typeface="Calibri, Arial"/>
                        </a:rPr>
                      </a:br>
                      <a:r>
                        <a:rPr lang="en-US" sz="900" b="0" i="0" u="none" strike="noStrike" dirty="0">
                          <a:solidFill>
                            <a:srgbClr val="006100"/>
                          </a:solidFill>
                          <a:effectLst/>
                          <a:latin typeface="Calibri, Arial"/>
                        </a:rPr>
                        <a:t>[DC] Note, the modified wording turned this from a "Sens" action to a Cal/Val action. I therefore moved that modified requirement down to the </a:t>
                      </a:r>
                      <a:r>
                        <a:rPr lang="en-US" sz="900" b="0" i="0" u="none" strike="noStrike" dirty="0" err="1">
                          <a:solidFill>
                            <a:srgbClr val="006100"/>
                          </a:solidFill>
                          <a:effectLst/>
                          <a:latin typeface="Calibri, Arial"/>
                        </a:rPr>
                        <a:t>cal</a:t>
                      </a:r>
                      <a:r>
                        <a:rPr lang="en-US" sz="900" b="0" i="0" u="none" strike="noStrike" dirty="0">
                          <a:solidFill>
                            <a:srgbClr val="006100"/>
                          </a:solidFill>
                          <a:effectLst/>
                          <a:latin typeface="Calibri, Arial"/>
                        </a:rPr>
                        <a:t>/</a:t>
                      </a:r>
                      <a:r>
                        <a:rPr lang="en-US" sz="900" b="0" i="0" u="none" strike="noStrike" dirty="0" err="1">
                          <a:solidFill>
                            <a:srgbClr val="006100"/>
                          </a:solidFill>
                          <a:effectLst/>
                          <a:latin typeface="Calibri, Arial"/>
                        </a:rPr>
                        <a:t>val</a:t>
                      </a:r>
                      <a:r>
                        <a:rPr lang="en-US" sz="900" b="0" i="0" u="none" strike="noStrike" dirty="0">
                          <a:solidFill>
                            <a:srgbClr val="006100"/>
                          </a:solidFill>
                          <a:effectLst/>
                          <a:latin typeface="Calibri, Arial"/>
                        </a:rPr>
                        <a:t> section. I reworded this one to address an emerging need - to define the combination of sensor measurement requirements for facility-scale, national scale and upper tropospheric sensors. </a:t>
                      </a:r>
                      <a:br>
                        <a:rPr lang="en-US" sz="900" b="0" i="0" u="none" strike="noStrike" dirty="0">
                          <a:solidFill>
                            <a:srgbClr val="006100"/>
                          </a:solidFill>
                          <a:effectLst/>
                          <a:latin typeface="Calibri, Arial"/>
                        </a:rPr>
                      </a:br>
                      <a:r>
                        <a:rPr lang="en-US" sz="900" b="0" i="0" u="none" strike="noStrike" dirty="0">
                          <a:solidFill>
                            <a:srgbClr val="006100"/>
                          </a:solidFill>
                          <a:effectLst/>
                          <a:latin typeface="Calibri, Arial"/>
                        </a:rPr>
                        <a:t> </a:t>
                      </a:r>
                      <a:endParaRPr lang="en-US" sz="1300" b="0" i="0" u="none" strike="noStrike" dirty="0">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extLst>
                  <a:ext uri="{0D108BD9-81ED-4DB2-BD59-A6C34878D82A}">
                    <a16:rowId xmlns:a16="http://schemas.microsoft.com/office/drawing/2014/main" val="271996761"/>
                  </a:ext>
                </a:extLst>
              </a:tr>
              <a:tr h="839846">
                <a:tc vMerge="1">
                  <a:txBody>
                    <a:bodyPr/>
                    <a:lstStyle/>
                    <a:p>
                      <a:endParaRPr lang="en-US"/>
                    </a:p>
                  </a:txBody>
                  <a:tcPr/>
                </a:tc>
                <a:tc>
                  <a:txBody>
                    <a:bodyPr/>
                    <a:lstStyle/>
                    <a:p>
                      <a:pPr algn="l" fontAlgn="t">
                        <a:spcBef>
                          <a:spcPts val="0"/>
                        </a:spcBef>
                        <a:spcAft>
                          <a:spcPts val="0"/>
                        </a:spcAft>
                      </a:pPr>
                      <a:r>
                        <a:rPr lang="en-US" sz="900" b="0" i="0" u="none" strike="noStrike">
                          <a:solidFill>
                            <a:srgbClr val="006100"/>
                          </a:solidFill>
                          <a:effectLst/>
                          <a:latin typeface="Calibri" panose="020F0502020204030204" pitchFamily="34" charset="0"/>
                        </a:rPr>
                        <a:t>Sens-3</a:t>
                      </a:r>
                      <a:endParaRPr lang="en-US" sz="1300" b="0" i="0" u="none" strike="noStrike">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spcBef>
                          <a:spcPts val="0"/>
                        </a:spcBef>
                        <a:spcAft>
                          <a:spcPts val="0"/>
                        </a:spcAft>
                      </a:pPr>
                      <a:r>
                        <a:rPr lang="en-US" sz="800" b="0" i="0" u="none" strike="noStrike">
                          <a:solidFill>
                            <a:srgbClr val="000000"/>
                          </a:solidFill>
                          <a:effectLst/>
                          <a:latin typeface="Calibri" panose="020F0502020204030204" pitchFamily="34" charset="0"/>
                        </a:rPr>
                        <a:t>Define the requirements for pre-launch measurements and on-board calibration systems to establish and maintain the calibration of the sensor over its operational lifetime and to facilitate the cross-calibration of sensors such that their measurements can be combined to expand coverage and extend CO2 and CH4 climate data records from one sensor generation to the next. </a:t>
                      </a:r>
                      <a:endParaRPr lang="en-US" sz="1300" b="0" i="0" u="none" strike="noStrike">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US" sz="800" b="0" i="0" u="none" strike="noStrike">
                          <a:solidFill>
                            <a:srgbClr val="000000"/>
                          </a:solidFill>
                          <a:effectLst/>
                          <a:latin typeface="Calibri" panose="020F0502020204030204" pitchFamily="34" charset="0"/>
                        </a:rPr>
                        <a:t>X</a:t>
                      </a:r>
                      <a:endParaRPr lang="en-US" sz="1300" b="0" i="0" u="none" strike="noStrike">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US" sz="800" b="0" i="0" u="none" strike="noStrike">
                          <a:solidFill>
                            <a:srgbClr val="000000"/>
                          </a:solidFill>
                          <a:effectLst/>
                          <a:latin typeface="Calibri" panose="020F0502020204030204" pitchFamily="34" charset="0"/>
                        </a:rPr>
                        <a:t>X</a:t>
                      </a:r>
                      <a:endParaRPr lang="en-US" sz="1300" b="0" i="0" u="none" strike="noStrike">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US" sz="800" b="0" i="0" u="none" strike="noStrike">
                          <a:solidFill>
                            <a:srgbClr val="000000"/>
                          </a:solidFill>
                          <a:effectLst/>
                          <a:latin typeface="Calibri" panose="020F0502020204030204" pitchFamily="34" charset="0"/>
                        </a:rPr>
                        <a:t>WGCV-ACSG </a:t>
                      </a:r>
                      <a:br>
                        <a:rPr lang="en-US" sz="800" b="0" i="0" u="none" strike="noStrike">
                          <a:solidFill>
                            <a:srgbClr val="000000"/>
                          </a:solidFill>
                          <a:effectLst/>
                          <a:latin typeface="Calibri" panose="020F0502020204030204" pitchFamily="34" charset="0"/>
                        </a:rPr>
                      </a:br>
                      <a:r>
                        <a:rPr lang="en-US" sz="800" b="0" i="0" u="none" strike="noStrike">
                          <a:solidFill>
                            <a:srgbClr val="000000"/>
                          </a:solidFill>
                          <a:effectLst/>
                          <a:latin typeface="Calibri" panose="020F0502020204030204" pitchFamily="34" charset="0"/>
                        </a:rPr>
                        <a:t>(AC-VC, GSICS)</a:t>
                      </a:r>
                      <a:endParaRPr lang="en-US" sz="1300" b="0" i="0" u="none" strike="noStrike">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US" sz="800" b="0" i="0" u="none" strike="noStrike">
                          <a:solidFill>
                            <a:srgbClr val="000000"/>
                          </a:solidFill>
                          <a:effectLst/>
                          <a:latin typeface="Calibri" panose="020F0502020204030204" pitchFamily="34" charset="0"/>
                        </a:rPr>
                        <a:t>3. MONITOR</a:t>
                      </a:r>
                      <a:endParaRPr lang="en-US" sz="1300" b="0" i="0" u="none" strike="noStrike">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US" sz="800" b="0" i="0" u="none" strike="noStrike">
                          <a:solidFill>
                            <a:srgbClr val="000000"/>
                          </a:solidFill>
                          <a:effectLst/>
                          <a:latin typeface="Calibri" panose="020F0502020204030204" pitchFamily="34" charset="0"/>
                        </a:rPr>
                        <a:t> </a:t>
                      </a:r>
                      <a:endParaRPr lang="en-US" sz="1300" b="0" i="0" u="none" strike="noStrike">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US" sz="900" b="0" i="0" u="none" strike="noStrike">
                          <a:solidFill>
                            <a:srgbClr val="006100"/>
                          </a:solidFill>
                          <a:effectLst/>
                          <a:latin typeface="Calibri" panose="020F0502020204030204" pitchFamily="34" charset="0"/>
                        </a:rPr>
                        <a:t>[DC] As written, this was a cross-calibration requirement, which has now been moved to the Cal/Val section below.  Here, I modified the action to define requirements for pre-launch and on-orbit calibration to facilitate instrument interoperability.</a:t>
                      </a:r>
                      <a:endParaRPr lang="en-US" sz="1300" b="0" i="0" u="none" strike="noStrike">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extLst>
                  <a:ext uri="{0D108BD9-81ED-4DB2-BD59-A6C34878D82A}">
                    <a16:rowId xmlns:a16="http://schemas.microsoft.com/office/drawing/2014/main" val="652033348"/>
                  </a:ext>
                </a:extLst>
              </a:tr>
              <a:tr h="282128">
                <a:tc vMerge="1">
                  <a:txBody>
                    <a:bodyPr/>
                    <a:lstStyle/>
                    <a:p>
                      <a:endParaRPr lang="en-US"/>
                    </a:p>
                  </a:txBody>
                  <a:tcPr/>
                </a:tc>
                <a:tc>
                  <a:txBody>
                    <a:bodyPr/>
                    <a:lstStyle/>
                    <a:p>
                      <a:pPr algn="l" fontAlgn="t">
                        <a:spcBef>
                          <a:spcPts val="0"/>
                        </a:spcBef>
                        <a:spcAft>
                          <a:spcPts val="0"/>
                        </a:spcAft>
                      </a:pPr>
                      <a:r>
                        <a:rPr lang="en-US" sz="900" b="0" i="0" u="none" strike="noStrike" dirty="0">
                          <a:solidFill>
                            <a:srgbClr val="006100"/>
                          </a:solidFill>
                          <a:effectLst/>
                          <a:latin typeface="Calibri" panose="020F0502020204030204" pitchFamily="34" charset="0"/>
                        </a:rPr>
                        <a:t>Sens-4</a:t>
                      </a:r>
                      <a:endParaRPr lang="en-US" sz="1300" b="0" i="0" u="none" strike="noStrike" dirty="0">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spcBef>
                          <a:spcPts val="0"/>
                        </a:spcBef>
                        <a:spcAft>
                          <a:spcPts val="0"/>
                        </a:spcAft>
                      </a:pPr>
                      <a:r>
                        <a:rPr lang="en-US" sz="800" b="0" i="0" u="none" strike="noStrike" dirty="0">
                          <a:solidFill>
                            <a:srgbClr val="000000"/>
                          </a:solidFill>
                          <a:effectLst/>
                          <a:latin typeface="Calibri" panose="020F0502020204030204" pitchFamily="34" charset="0"/>
                        </a:rPr>
                        <a:t>Work closely with GCOS to and other partner organizations and stakeholders to refine the requirements for space-based greenhouse gas measurements(Rec#7) </a:t>
                      </a:r>
                      <a:endParaRPr lang="en-US" sz="1300" b="0" i="0" u="none" strike="noStrike" dirty="0">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US" sz="800" b="0" i="0" u="none" strike="noStrike" dirty="0">
                          <a:solidFill>
                            <a:srgbClr val="000000"/>
                          </a:solidFill>
                          <a:effectLst/>
                          <a:latin typeface="Calibri" panose="020F0502020204030204" pitchFamily="34" charset="0"/>
                        </a:rPr>
                        <a:t>?</a:t>
                      </a:r>
                      <a:endParaRPr lang="en-US" sz="1300" b="0" i="0" u="none" strike="noStrike" dirty="0">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US" sz="800" b="0" i="0" u="none" strike="noStrike" dirty="0">
                          <a:solidFill>
                            <a:srgbClr val="000000"/>
                          </a:solidFill>
                          <a:effectLst/>
                          <a:latin typeface="Calibri" panose="020F0502020204030204" pitchFamily="34" charset="0"/>
                        </a:rPr>
                        <a:t>?</a:t>
                      </a:r>
                      <a:endParaRPr lang="en-US" sz="1300" b="0" i="0" u="none" strike="noStrike" dirty="0">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US" sz="800" b="0" i="0" u="none" strike="noStrike" dirty="0">
                          <a:solidFill>
                            <a:srgbClr val="000000"/>
                          </a:solidFill>
                          <a:effectLst/>
                          <a:latin typeface="Calibri" panose="020F0502020204030204" pitchFamily="34" charset="0"/>
                        </a:rPr>
                        <a:t>AC-VC</a:t>
                      </a:r>
                      <a:endParaRPr lang="en-US" sz="1300" b="0" i="0" u="none" strike="noStrike" dirty="0">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US" sz="800" b="0" i="0" u="none" strike="noStrike" dirty="0">
                          <a:solidFill>
                            <a:srgbClr val="000000"/>
                          </a:solidFill>
                          <a:effectLst/>
                          <a:latin typeface="Calibri" panose="020F0502020204030204" pitchFamily="34" charset="0"/>
                        </a:rPr>
                        <a:t>2. ON GOING</a:t>
                      </a:r>
                      <a:endParaRPr lang="en-US" sz="1300" b="0" i="0" u="none" strike="noStrike" dirty="0">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US" sz="800" b="0" i="0" u="none" strike="noStrike" dirty="0">
                          <a:solidFill>
                            <a:srgbClr val="000000"/>
                          </a:solidFill>
                          <a:effectLst/>
                          <a:latin typeface="Calibri" panose="020F0502020204030204" pitchFamily="34" charset="0"/>
                        </a:rPr>
                        <a:t>ANNUALLY</a:t>
                      </a:r>
                      <a:endParaRPr lang="en-US" sz="1300" b="0" i="0" u="none" strike="noStrike" dirty="0">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US" sz="800" b="0" i="0" u="none" strike="noStrike" dirty="0">
                          <a:solidFill>
                            <a:srgbClr val="000000"/>
                          </a:solidFill>
                          <a:effectLst/>
                          <a:latin typeface="Calibri" panose="020F0502020204030204" pitchFamily="34" charset="0"/>
                        </a:rPr>
                        <a:t>Addressed through yearly AC-VC meetings</a:t>
                      </a:r>
                      <a:endParaRPr lang="en-US" sz="1300" b="0" i="0" u="none" strike="noStrike" dirty="0">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57540126"/>
                  </a:ext>
                </a:extLst>
              </a:tr>
              <a:tr h="1150214">
                <a:tc vMerge="1">
                  <a:txBody>
                    <a:bodyPr/>
                    <a:lstStyle/>
                    <a:p>
                      <a:endParaRPr lang="en-US"/>
                    </a:p>
                  </a:txBody>
                  <a:tcPr/>
                </a:tc>
                <a:tc>
                  <a:txBody>
                    <a:bodyPr/>
                    <a:lstStyle/>
                    <a:p>
                      <a:pPr algn="l" fontAlgn="t">
                        <a:spcBef>
                          <a:spcPts val="0"/>
                        </a:spcBef>
                        <a:spcAft>
                          <a:spcPts val="0"/>
                        </a:spcAft>
                      </a:pPr>
                      <a:r>
                        <a:rPr lang="en-US" sz="900" b="0" i="0" u="none" strike="noStrike" dirty="0">
                          <a:solidFill>
                            <a:srgbClr val="006100"/>
                          </a:solidFill>
                          <a:effectLst/>
                          <a:latin typeface="Calibri" panose="020F0502020204030204" pitchFamily="34" charset="0"/>
                        </a:rPr>
                        <a:t>Sens-5</a:t>
                      </a:r>
                      <a:endParaRPr lang="en-US" sz="1300" b="0" i="0" u="none" strike="noStrike" dirty="0">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spcBef>
                          <a:spcPts val="0"/>
                        </a:spcBef>
                        <a:spcAft>
                          <a:spcPts val="0"/>
                        </a:spcAft>
                      </a:pPr>
                      <a:r>
                        <a:rPr lang="en-US" sz="800" b="0" i="0" u="none" strike="noStrike" dirty="0">
                          <a:solidFill>
                            <a:srgbClr val="000000"/>
                          </a:solidFill>
                          <a:effectLst/>
                          <a:latin typeface="Calibri, Arial"/>
                        </a:rPr>
                        <a:t>Coordinate discussion on </a:t>
                      </a:r>
                      <a:r>
                        <a:rPr lang="en-US" sz="800" b="1" i="0" u="none" strike="noStrike" dirty="0">
                          <a:solidFill>
                            <a:srgbClr val="000000"/>
                          </a:solidFill>
                          <a:effectLst/>
                          <a:latin typeface="Calibri" panose="020F0502020204030204" pitchFamily="34" charset="0"/>
                        </a:rPr>
                        <a:t>auxiliary observations enhancing data quality</a:t>
                      </a:r>
                      <a:r>
                        <a:rPr lang="en-US" sz="800" b="0" i="0" u="none" strike="noStrike" dirty="0">
                          <a:solidFill>
                            <a:srgbClr val="000000"/>
                          </a:solidFill>
                          <a:effectLst/>
                          <a:latin typeface="Calibri" panose="020F0502020204030204" pitchFamily="34" charset="0"/>
                        </a:rPr>
                        <a:t> (e.g., aerosol properties for light path correction) - see extract from Rec#15:  </a:t>
                      </a:r>
                      <a:r>
                        <a:rPr lang="en-US" sz="800" b="0" i="1" u="none" strike="noStrike" dirty="0">
                          <a:solidFill>
                            <a:srgbClr val="000000"/>
                          </a:solidFill>
                          <a:effectLst/>
                          <a:latin typeface="Calibri" panose="020F0502020204030204" pitchFamily="34" charset="0"/>
                        </a:rPr>
                        <a:t>Ancillary measurements are needed both to improve the accuracy of the XCO2 and XCH4 retrievals (i.e. coincident observations of clouds and aerosols) and to facilitate their interpretation within the context of the anthropogenic and natural carbon cycle (i.e. SIF, NO2 and CO). Here, the proposed atmospheric CO2 and CH4 monitoring system could substantially benefit from the full scope of carbon cycle observations included in the CEOS Carbon Strategy. The CEOS partner agencies should therefore continue to support that strategy </a:t>
                      </a:r>
                      <a:endParaRPr lang="en-US" sz="1300" b="0" i="0" u="none" strike="noStrike" dirty="0">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US" sz="800" b="0" i="0" u="none" strike="noStrike" dirty="0">
                          <a:solidFill>
                            <a:srgbClr val="000000"/>
                          </a:solidFill>
                          <a:effectLst/>
                          <a:latin typeface="Calibri" panose="020F0502020204030204" pitchFamily="34" charset="0"/>
                        </a:rPr>
                        <a:t>?</a:t>
                      </a:r>
                      <a:endParaRPr lang="en-US" sz="1300" b="0" i="0" u="none" strike="noStrike" dirty="0">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US" sz="800" b="0" i="0" u="none" strike="noStrike">
                          <a:solidFill>
                            <a:srgbClr val="000000"/>
                          </a:solidFill>
                          <a:effectLst/>
                          <a:latin typeface="Calibri" panose="020F0502020204030204" pitchFamily="34" charset="0"/>
                        </a:rPr>
                        <a:t>?</a:t>
                      </a:r>
                      <a:endParaRPr lang="en-US" sz="1300" b="0" i="0" u="none" strike="noStrike">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US" sz="800" b="0" i="0" u="none" strike="noStrike">
                          <a:solidFill>
                            <a:srgbClr val="000000"/>
                          </a:solidFill>
                          <a:effectLst/>
                          <a:latin typeface="Calibri" panose="020F0502020204030204" pitchFamily="34" charset="0"/>
                        </a:rPr>
                        <a:t>AC-VC</a:t>
                      </a:r>
                      <a:endParaRPr lang="en-US" sz="1300" b="0" i="0" u="none" strike="noStrike">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US" sz="800" b="0" i="0" u="none" strike="noStrike" dirty="0">
                          <a:solidFill>
                            <a:srgbClr val="000000"/>
                          </a:solidFill>
                          <a:effectLst/>
                          <a:latin typeface="Calibri" panose="020F0502020204030204" pitchFamily="34" charset="0"/>
                        </a:rPr>
                        <a:t>3. MONITOR</a:t>
                      </a:r>
                      <a:endParaRPr lang="en-US" sz="1300" b="0" i="0" u="none" strike="noStrike" dirty="0">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US" sz="800" b="0" i="0" u="none" strike="noStrike" dirty="0">
                          <a:solidFill>
                            <a:srgbClr val="000000"/>
                          </a:solidFill>
                          <a:effectLst/>
                          <a:latin typeface="Calibri" panose="020F0502020204030204" pitchFamily="34" charset="0"/>
                        </a:rPr>
                        <a:t>ANNUALLY</a:t>
                      </a:r>
                      <a:endParaRPr lang="en-US" sz="1300" b="0" i="0" u="none" strike="noStrike" dirty="0">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US" sz="800" b="0" i="0" u="none" strike="noStrike" dirty="0">
                          <a:solidFill>
                            <a:srgbClr val="000000"/>
                          </a:solidFill>
                          <a:effectLst/>
                          <a:latin typeface="Calibri" panose="020F0502020204030204" pitchFamily="34" charset="0"/>
                        </a:rPr>
                        <a:t>(</a:t>
                      </a:r>
                      <a:r>
                        <a:rPr lang="en-US" sz="800" b="0" i="0" u="none" strike="noStrike" dirty="0" err="1">
                          <a:solidFill>
                            <a:srgbClr val="000000"/>
                          </a:solidFill>
                          <a:effectLst/>
                          <a:latin typeface="Calibri" panose="020F0502020204030204" pitchFamily="34" charset="0"/>
                        </a:rPr>
                        <a:t>jw</a:t>
                      </a:r>
                      <a:r>
                        <a:rPr lang="en-US" sz="800" b="0" i="0" u="none" strike="noStrike" dirty="0">
                          <a:solidFill>
                            <a:srgbClr val="000000"/>
                          </a:solidFill>
                          <a:effectLst/>
                          <a:latin typeface="Calibri" panose="020F0502020204030204" pitchFamily="34" charset="0"/>
                        </a:rPr>
                        <a:t>) will include discussion of this nature at next ACVC meeting and IWGGMS (</a:t>
                      </a:r>
                      <a:r>
                        <a:rPr lang="en-US" sz="800" b="0" i="0" u="none" strike="noStrike" dirty="0" err="1">
                          <a:solidFill>
                            <a:srgbClr val="000000"/>
                          </a:solidFill>
                          <a:effectLst/>
                          <a:latin typeface="Calibri" panose="020F0502020204030204" pitchFamily="34" charset="0"/>
                        </a:rPr>
                        <a:t>jw</a:t>
                      </a:r>
                      <a:r>
                        <a:rPr lang="en-US" sz="800" b="0" i="0" u="none" strike="noStrike" dirty="0">
                          <a:solidFill>
                            <a:srgbClr val="000000"/>
                          </a:solidFill>
                          <a:effectLst/>
                          <a:latin typeface="Calibri" panose="020F0502020204030204" pitchFamily="34" charset="0"/>
                        </a:rPr>
                        <a:t>) need to facilitate studies enabling joint use of trace gas measurements for 1) improving XCH4 / XCO2 accuracy and 2) CO2/CH4 emissions and attribution</a:t>
                      </a:r>
                      <a:endParaRPr lang="en-US" sz="1300" b="0" i="0" u="none" strike="noStrike" dirty="0">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29130061"/>
                  </a:ext>
                </a:extLst>
              </a:tr>
              <a:tr h="1150214">
                <a:tc vMerge="1">
                  <a:txBody>
                    <a:bodyPr/>
                    <a:lstStyle/>
                    <a:p>
                      <a:endParaRPr lang="en-US"/>
                    </a:p>
                  </a:txBody>
                  <a:tcPr/>
                </a:tc>
                <a:tc>
                  <a:txBody>
                    <a:bodyPr/>
                    <a:lstStyle/>
                    <a:p>
                      <a:pPr algn="l" fontAlgn="t">
                        <a:spcBef>
                          <a:spcPts val="0"/>
                        </a:spcBef>
                        <a:spcAft>
                          <a:spcPts val="0"/>
                        </a:spcAft>
                      </a:pPr>
                      <a:r>
                        <a:rPr lang="en-US" sz="900" b="0" i="0" u="none" strike="noStrike" dirty="0">
                          <a:solidFill>
                            <a:srgbClr val="006100"/>
                          </a:solidFill>
                          <a:effectLst/>
                          <a:latin typeface="Calibri" panose="020F0502020204030204" pitchFamily="34" charset="0"/>
                        </a:rPr>
                        <a:t>Sens-6</a:t>
                      </a:r>
                      <a:endParaRPr lang="en-US" sz="1300" b="0" i="0" u="none" strike="noStrike" dirty="0">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spcBef>
                          <a:spcPts val="0"/>
                        </a:spcBef>
                        <a:spcAft>
                          <a:spcPts val="0"/>
                        </a:spcAft>
                      </a:pPr>
                      <a:r>
                        <a:rPr lang="en-US" sz="800" b="1" i="0" u="none" strike="noStrike" dirty="0">
                          <a:solidFill>
                            <a:srgbClr val="000000"/>
                          </a:solidFill>
                          <a:effectLst/>
                          <a:latin typeface="Calibri" panose="020F0502020204030204" pitchFamily="34" charset="0"/>
                        </a:rPr>
                        <a:t>Track implementation and operations of space-based GHG sensors and identify and propose solutions for observational gaps - see extract from Rec#14: </a:t>
                      </a:r>
                      <a:r>
                        <a:rPr lang="en-US" sz="800" b="1" i="1" u="none" strike="noStrike" dirty="0">
                          <a:solidFill>
                            <a:srgbClr val="000000"/>
                          </a:solidFill>
                          <a:effectLst/>
                          <a:latin typeface="Calibri" panose="020F0502020204030204" pitchFamily="34" charset="0"/>
                        </a:rPr>
                        <a:t>The capabilities required to meet the needs of the UNFCCC and the Parties to the Convention are already at the limit of the state-of-the-art for existing, space-based measurement technology. The CEOS and CGMS agencies should therefore continue to pursue complimentary technologies for both sensors (e.g. wide swath passive CO2 and CH4 imagers, active lidar) and mission design (e.g. HEO). These development efforts should be coordinated to keep the Principals updated on additional needs and capabilities that would be useful to consider for future mission opportunities</a:t>
                      </a:r>
                      <a:endParaRPr lang="en-US" sz="1300" b="0" i="0" u="none" strike="noStrike" dirty="0">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US" sz="800" b="0" i="0" u="none" strike="noStrike">
                          <a:solidFill>
                            <a:srgbClr val="000000"/>
                          </a:solidFill>
                          <a:effectLst/>
                          <a:latin typeface="Calibri" panose="020F0502020204030204" pitchFamily="34" charset="0"/>
                        </a:rPr>
                        <a:t>?</a:t>
                      </a:r>
                      <a:endParaRPr lang="en-US" sz="1300" b="0" i="0" u="none" strike="noStrike">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US" sz="800" b="0" i="0" u="none" strike="noStrike" dirty="0">
                          <a:solidFill>
                            <a:srgbClr val="000000"/>
                          </a:solidFill>
                          <a:effectLst/>
                          <a:latin typeface="Calibri" panose="020F0502020204030204" pitchFamily="34" charset="0"/>
                        </a:rPr>
                        <a:t>?</a:t>
                      </a:r>
                      <a:endParaRPr lang="en-US" sz="1300" b="0" i="0" u="none" strike="noStrike" dirty="0">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US" sz="800" b="0" i="0" u="none" strike="noStrike">
                          <a:solidFill>
                            <a:srgbClr val="000000"/>
                          </a:solidFill>
                          <a:effectLst/>
                          <a:latin typeface="Calibri" panose="020F0502020204030204" pitchFamily="34" charset="0"/>
                        </a:rPr>
                        <a:t>AC-VC</a:t>
                      </a:r>
                      <a:endParaRPr lang="en-US" sz="1300" b="0" i="0" u="none" strike="noStrike">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US" sz="800" b="0" i="0" u="none" strike="noStrike" dirty="0">
                          <a:solidFill>
                            <a:srgbClr val="000000"/>
                          </a:solidFill>
                          <a:effectLst/>
                          <a:latin typeface="Calibri" panose="020F0502020204030204" pitchFamily="34" charset="0"/>
                        </a:rPr>
                        <a:t>3. MONITOR</a:t>
                      </a:r>
                      <a:endParaRPr lang="en-US" sz="1300" b="0" i="0" u="none" strike="noStrike" dirty="0">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US" sz="800" b="0" i="0" u="none" strike="noStrike" dirty="0">
                          <a:solidFill>
                            <a:srgbClr val="000000"/>
                          </a:solidFill>
                          <a:effectLst/>
                          <a:latin typeface="Calibri" panose="020F0502020204030204" pitchFamily="34" charset="0"/>
                        </a:rPr>
                        <a:t>ANNUALLY</a:t>
                      </a:r>
                      <a:endParaRPr lang="en-US" sz="1300" b="0" i="0" u="none" strike="noStrike" dirty="0">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US" sz="800" b="0" i="0" u="none" strike="noStrike" dirty="0">
                          <a:solidFill>
                            <a:srgbClr val="000000"/>
                          </a:solidFill>
                          <a:effectLst/>
                          <a:latin typeface="Calibri" panose="020F0502020204030204" pitchFamily="34" charset="0"/>
                        </a:rPr>
                        <a:t>Monitored at annual AC-VC meetings.</a:t>
                      </a:r>
                      <a:br>
                        <a:rPr lang="en-US" sz="800" b="0" i="0" u="none" strike="noStrike" dirty="0">
                          <a:solidFill>
                            <a:srgbClr val="000000"/>
                          </a:solidFill>
                          <a:effectLst/>
                          <a:latin typeface="Calibri" panose="020F0502020204030204" pitchFamily="34" charset="0"/>
                        </a:rPr>
                      </a:br>
                      <a:br>
                        <a:rPr lang="en-US" sz="800" b="0" i="0" u="none" strike="noStrike" dirty="0">
                          <a:solidFill>
                            <a:srgbClr val="000000"/>
                          </a:solidFill>
                          <a:effectLst/>
                          <a:latin typeface="Calibri" panose="020F0502020204030204" pitchFamily="34" charset="0"/>
                        </a:rPr>
                      </a:br>
                      <a:r>
                        <a:rPr lang="en-US" sz="800" b="0" i="0" u="none" strike="noStrike" dirty="0">
                          <a:solidFill>
                            <a:srgbClr val="000000"/>
                          </a:solidFill>
                          <a:effectLst/>
                          <a:latin typeface="Calibri" panose="020F0502020204030204" pitchFamily="34" charset="0"/>
                        </a:rPr>
                        <a:t> In addition, we are setting up a CEOS website with overview of missions</a:t>
                      </a:r>
                      <a:endParaRPr lang="en-US" sz="1300" b="0" i="0" u="none" strike="noStrike" dirty="0">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47273197"/>
                  </a:ext>
                </a:extLst>
              </a:tr>
              <a:tr h="282128">
                <a:tc vMerge="1">
                  <a:txBody>
                    <a:bodyPr/>
                    <a:lstStyle/>
                    <a:p>
                      <a:endParaRPr lang="en-US"/>
                    </a:p>
                  </a:txBody>
                  <a:tcPr/>
                </a:tc>
                <a:tc>
                  <a:txBody>
                    <a:bodyPr/>
                    <a:lstStyle/>
                    <a:p>
                      <a:pPr algn="l" fontAlgn="t">
                        <a:spcBef>
                          <a:spcPts val="0"/>
                        </a:spcBef>
                        <a:spcAft>
                          <a:spcPts val="0"/>
                        </a:spcAft>
                      </a:pPr>
                      <a:r>
                        <a:rPr lang="en-US" sz="900" b="0" i="0" u="none" strike="noStrike" dirty="0">
                          <a:solidFill>
                            <a:srgbClr val="006100"/>
                          </a:solidFill>
                          <a:effectLst/>
                          <a:latin typeface="Calibri" panose="020F0502020204030204" pitchFamily="34" charset="0"/>
                        </a:rPr>
                        <a:t>Sens-7</a:t>
                      </a:r>
                      <a:endParaRPr lang="en-US" sz="1300" b="0" i="0" u="none" strike="noStrike" dirty="0">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spcBef>
                          <a:spcPts val="0"/>
                        </a:spcBef>
                        <a:spcAft>
                          <a:spcPts val="0"/>
                        </a:spcAft>
                      </a:pPr>
                      <a:r>
                        <a:rPr lang="en-US" sz="800" b="0" i="0" u="none" strike="noStrike" dirty="0">
                          <a:solidFill>
                            <a:srgbClr val="000000"/>
                          </a:solidFill>
                          <a:effectLst/>
                          <a:latin typeface="Calibri" panose="020F0502020204030204" pitchFamily="34" charset="0"/>
                        </a:rPr>
                        <a:t>Define critical measurement gaps with respect to quantifying fossil emissions and response of natural fluxes to climate change and disturbance</a:t>
                      </a:r>
                      <a:endParaRPr lang="en-US" sz="1300" b="0" i="0" u="none" strike="noStrike" dirty="0">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US" sz="800" b="0" i="0" u="none" strike="noStrike" dirty="0">
                          <a:solidFill>
                            <a:srgbClr val="000000"/>
                          </a:solidFill>
                          <a:effectLst/>
                          <a:latin typeface="Calibri" panose="020F0502020204030204" pitchFamily="34" charset="0"/>
                        </a:rPr>
                        <a:t>?</a:t>
                      </a:r>
                      <a:endParaRPr lang="en-US" sz="1300" b="0" i="0" u="none" strike="noStrike" dirty="0">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US" sz="800" b="0" i="0" u="none" strike="noStrike" dirty="0">
                          <a:solidFill>
                            <a:srgbClr val="000000"/>
                          </a:solidFill>
                          <a:effectLst/>
                          <a:latin typeface="Calibri" panose="020F0502020204030204" pitchFamily="34" charset="0"/>
                        </a:rPr>
                        <a:t>?</a:t>
                      </a:r>
                      <a:endParaRPr lang="en-US" sz="1300" b="0" i="0" u="none" strike="noStrike" dirty="0">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US" sz="800" b="0" i="0" u="none" strike="noStrike" dirty="0">
                          <a:solidFill>
                            <a:srgbClr val="000000"/>
                          </a:solidFill>
                          <a:effectLst/>
                          <a:latin typeface="Calibri" panose="020F0502020204030204" pitchFamily="34" charset="0"/>
                        </a:rPr>
                        <a:t>AC-VC</a:t>
                      </a:r>
                      <a:endParaRPr lang="en-US" sz="1300" b="0" i="0" u="none" strike="noStrike" dirty="0">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US" sz="800" b="0" i="0" u="none" strike="noStrike" dirty="0">
                          <a:solidFill>
                            <a:srgbClr val="000000"/>
                          </a:solidFill>
                          <a:effectLst/>
                          <a:latin typeface="Calibri" panose="020F0502020204030204" pitchFamily="34" charset="0"/>
                        </a:rPr>
                        <a:t>1.ACTION</a:t>
                      </a:r>
                      <a:endParaRPr lang="en-US" sz="1300" b="0" i="0" u="none" strike="noStrike" dirty="0">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US" sz="800" b="0" i="0" u="none" strike="noStrike" dirty="0">
                          <a:solidFill>
                            <a:srgbClr val="000000"/>
                          </a:solidFill>
                          <a:effectLst/>
                          <a:latin typeface="Calibri" panose="020F0502020204030204" pitchFamily="34" charset="0"/>
                        </a:rPr>
                        <a:t>Medio 2024</a:t>
                      </a:r>
                      <a:endParaRPr lang="en-US" sz="1300" b="0" i="0" u="none" strike="noStrike" dirty="0">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US" sz="900" b="1" i="0" u="none" strike="noStrike" dirty="0">
                          <a:solidFill>
                            <a:srgbClr val="006100"/>
                          </a:solidFill>
                          <a:effectLst/>
                          <a:latin typeface="Calibri" panose="020F0502020204030204" pitchFamily="34" charset="0"/>
                        </a:rPr>
                        <a:t>NEW</a:t>
                      </a:r>
                      <a:endParaRPr lang="en-US" sz="1300" b="0" i="0" u="none" strike="noStrike" dirty="0">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extLst>
                  <a:ext uri="{0D108BD9-81ED-4DB2-BD59-A6C34878D82A}">
                    <a16:rowId xmlns:a16="http://schemas.microsoft.com/office/drawing/2014/main" val="2463889706"/>
                  </a:ext>
                </a:extLst>
              </a:tr>
            </a:tbl>
          </a:graphicData>
        </a:graphic>
      </p:graphicFrame>
    </p:spTree>
    <p:extLst>
      <p:ext uri="{BB962C8B-B14F-4D97-AF65-F5344CB8AC3E}">
        <p14:creationId xmlns:p14="http://schemas.microsoft.com/office/powerpoint/2010/main" val="6219205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733B365A-EC04-D3F8-99B7-186B1D0CFDD1}"/>
              </a:ext>
            </a:extLst>
          </p:cNvPr>
          <p:cNvGraphicFramePr>
            <a:graphicFrameLocks noGrp="1"/>
          </p:cNvGraphicFramePr>
          <p:nvPr>
            <p:extLst>
              <p:ext uri="{D42A27DB-BD31-4B8C-83A1-F6EECF244321}">
                <p14:modId xmlns:p14="http://schemas.microsoft.com/office/powerpoint/2010/main" val="3402140989"/>
              </p:ext>
            </p:extLst>
          </p:nvPr>
        </p:nvGraphicFramePr>
        <p:xfrm>
          <a:off x="400877" y="891345"/>
          <a:ext cx="10974861" cy="1498343"/>
        </p:xfrm>
        <a:graphic>
          <a:graphicData uri="http://schemas.openxmlformats.org/drawingml/2006/table">
            <a:tbl>
              <a:tblPr/>
              <a:tblGrid>
                <a:gridCol w="673011">
                  <a:extLst>
                    <a:ext uri="{9D8B030D-6E8A-4147-A177-3AD203B41FA5}">
                      <a16:colId xmlns:a16="http://schemas.microsoft.com/office/drawing/2014/main" val="237260167"/>
                    </a:ext>
                  </a:extLst>
                </a:gridCol>
                <a:gridCol w="3821083">
                  <a:extLst>
                    <a:ext uri="{9D8B030D-6E8A-4147-A177-3AD203B41FA5}">
                      <a16:colId xmlns:a16="http://schemas.microsoft.com/office/drawing/2014/main" val="3381041091"/>
                    </a:ext>
                  </a:extLst>
                </a:gridCol>
                <a:gridCol w="229829">
                  <a:extLst>
                    <a:ext uri="{9D8B030D-6E8A-4147-A177-3AD203B41FA5}">
                      <a16:colId xmlns:a16="http://schemas.microsoft.com/office/drawing/2014/main" val="3474878081"/>
                    </a:ext>
                  </a:extLst>
                </a:gridCol>
                <a:gridCol w="229829">
                  <a:extLst>
                    <a:ext uri="{9D8B030D-6E8A-4147-A177-3AD203B41FA5}">
                      <a16:colId xmlns:a16="http://schemas.microsoft.com/office/drawing/2014/main" val="934205486"/>
                    </a:ext>
                  </a:extLst>
                </a:gridCol>
                <a:gridCol w="736292">
                  <a:extLst>
                    <a:ext uri="{9D8B030D-6E8A-4147-A177-3AD203B41FA5}">
                      <a16:colId xmlns:a16="http://schemas.microsoft.com/office/drawing/2014/main" val="1539377625"/>
                    </a:ext>
                  </a:extLst>
                </a:gridCol>
                <a:gridCol w="811070">
                  <a:extLst>
                    <a:ext uri="{9D8B030D-6E8A-4147-A177-3AD203B41FA5}">
                      <a16:colId xmlns:a16="http://schemas.microsoft.com/office/drawing/2014/main" val="3778941727"/>
                    </a:ext>
                  </a:extLst>
                </a:gridCol>
                <a:gridCol w="705336">
                  <a:extLst>
                    <a:ext uri="{9D8B030D-6E8A-4147-A177-3AD203B41FA5}">
                      <a16:colId xmlns:a16="http://schemas.microsoft.com/office/drawing/2014/main" val="1993199127"/>
                    </a:ext>
                  </a:extLst>
                </a:gridCol>
                <a:gridCol w="3768411">
                  <a:extLst>
                    <a:ext uri="{9D8B030D-6E8A-4147-A177-3AD203B41FA5}">
                      <a16:colId xmlns:a16="http://schemas.microsoft.com/office/drawing/2014/main" val="3917088389"/>
                    </a:ext>
                  </a:extLst>
                </a:gridCol>
              </a:tblGrid>
              <a:tr h="1498343">
                <a:tc>
                  <a:txBody>
                    <a:bodyPr/>
                    <a:lstStyle/>
                    <a:p>
                      <a:pPr algn="l" fontAlgn="t">
                        <a:spcBef>
                          <a:spcPts val="0"/>
                        </a:spcBef>
                        <a:spcAft>
                          <a:spcPts val="0"/>
                        </a:spcAft>
                      </a:pPr>
                      <a:r>
                        <a:rPr lang="en-US" sz="1400" b="0" i="0" u="none" strike="noStrike" dirty="0">
                          <a:solidFill>
                            <a:srgbClr val="000000"/>
                          </a:solidFill>
                          <a:effectLst/>
                          <a:latin typeface="Calibri" panose="020F0502020204030204" pitchFamily="34" charset="0"/>
                        </a:rPr>
                        <a:t>Sens-1</a:t>
                      </a:r>
                      <a:endParaRPr lang="en-US" sz="1400" b="0" i="0" u="none" strike="noStrike" dirty="0">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8D8D8"/>
                    </a:solidFill>
                  </a:tcPr>
                </a:tc>
                <a:tc>
                  <a:txBody>
                    <a:bodyPr/>
                    <a:lstStyle/>
                    <a:p>
                      <a:pPr algn="l" fontAlgn="t">
                        <a:spcBef>
                          <a:spcPts val="0"/>
                        </a:spcBef>
                        <a:spcAft>
                          <a:spcPts val="0"/>
                        </a:spcAft>
                      </a:pPr>
                      <a:r>
                        <a:rPr lang="en-US" sz="1400" b="0" i="0" u="none" strike="noStrike" dirty="0">
                          <a:solidFill>
                            <a:srgbClr val="000000"/>
                          </a:solidFill>
                          <a:effectLst/>
                          <a:latin typeface="Calibri, Arial"/>
                        </a:rPr>
                        <a:t>Contribute to the implementation of a prototype system that </a:t>
                      </a:r>
                      <a:r>
                        <a:rPr lang="en-US" sz="1400" b="1" i="0" u="none" strike="noStrike" dirty="0">
                          <a:solidFill>
                            <a:srgbClr val="000000"/>
                          </a:solidFill>
                          <a:effectLst/>
                          <a:latin typeface="Calibri" panose="020F0502020204030204" pitchFamily="34" charset="0"/>
                        </a:rPr>
                        <a:t>incorporates products from a virtual constellation of sensors</a:t>
                      </a:r>
                      <a:r>
                        <a:rPr lang="en-US" sz="1400" b="0" i="0" u="none" strike="noStrike" dirty="0">
                          <a:solidFill>
                            <a:srgbClr val="000000"/>
                          </a:solidFill>
                          <a:effectLst/>
                          <a:latin typeface="Calibri" panose="020F0502020204030204" pitchFamily="34" charset="0"/>
                        </a:rPr>
                        <a:t> by 2021 (Rec#1) </a:t>
                      </a:r>
                      <a:endParaRPr lang="en-US" sz="1400" b="0" i="0" u="none" strike="noStrike" dirty="0">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8D8D8"/>
                    </a:solidFill>
                  </a:tcPr>
                </a:tc>
                <a:tc>
                  <a:txBody>
                    <a:bodyPr/>
                    <a:lstStyle/>
                    <a:p>
                      <a:pPr algn="ctr" fontAlgn="t">
                        <a:spcBef>
                          <a:spcPts val="0"/>
                        </a:spcBef>
                        <a:spcAft>
                          <a:spcPts val="0"/>
                        </a:spcAft>
                      </a:pPr>
                      <a:r>
                        <a:rPr lang="en-US" sz="800" b="0" i="0" u="none" strike="noStrike" dirty="0">
                          <a:solidFill>
                            <a:srgbClr val="000000"/>
                          </a:solidFill>
                          <a:effectLst/>
                          <a:latin typeface="Calibri" panose="020F0502020204030204" pitchFamily="34" charset="0"/>
                        </a:rPr>
                        <a:t>X</a:t>
                      </a:r>
                      <a:endParaRPr lang="en-US" sz="1300" b="0" i="0" u="none" strike="noStrike" dirty="0">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8D8D8"/>
                    </a:solidFill>
                  </a:tcPr>
                </a:tc>
                <a:tc>
                  <a:txBody>
                    <a:bodyPr/>
                    <a:lstStyle/>
                    <a:p>
                      <a:pPr algn="ctr" fontAlgn="t">
                        <a:spcBef>
                          <a:spcPts val="0"/>
                        </a:spcBef>
                        <a:spcAft>
                          <a:spcPts val="0"/>
                        </a:spcAft>
                      </a:pPr>
                      <a:r>
                        <a:rPr lang="en-US" sz="800" b="0" i="0" u="none" strike="noStrike" dirty="0">
                          <a:solidFill>
                            <a:srgbClr val="000000"/>
                          </a:solidFill>
                          <a:effectLst/>
                          <a:latin typeface="Calibri" panose="020F0502020204030204" pitchFamily="34" charset="0"/>
                        </a:rPr>
                        <a:t> </a:t>
                      </a:r>
                      <a:endParaRPr lang="en-US" sz="1300" b="0" i="0" u="none" strike="noStrike" dirty="0">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8D8D8"/>
                    </a:solidFill>
                  </a:tcPr>
                </a:tc>
                <a:tc>
                  <a:txBody>
                    <a:bodyPr/>
                    <a:lstStyle/>
                    <a:p>
                      <a:pPr algn="ctr" fontAlgn="t">
                        <a:spcBef>
                          <a:spcPts val="0"/>
                        </a:spcBef>
                        <a:spcAft>
                          <a:spcPts val="0"/>
                        </a:spcAft>
                      </a:pPr>
                      <a:r>
                        <a:rPr lang="en-US" sz="800" b="0" i="0" u="none" strike="noStrike" dirty="0">
                          <a:solidFill>
                            <a:srgbClr val="000000"/>
                          </a:solidFill>
                          <a:effectLst/>
                          <a:latin typeface="Calibri" panose="020F0502020204030204" pitchFamily="34" charset="0"/>
                        </a:rPr>
                        <a:t>AC-VC</a:t>
                      </a:r>
                      <a:endParaRPr lang="en-US" sz="1300" b="0" i="0" u="none" strike="noStrike" dirty="0">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8D8D8"/>
                    </a:solidFill>
                  </a:tcPr>
                </a:tc>
                <a:tc>
                  <a:txBody>
                    <a:bodyPr/>
                    <a:lstStyle/>
                    <a:p>
                      <a:pPr algn="l" fontAlgn="t">
                        <a:spcBef>
                          <a:spcPts val="0"/>
                        </a:spcBef>
                        <a:spcAft>
                          <a:spcPts val="0"/>
                        </a:spcAft>
                      </a:pPr>
                      <a:r>
                        <a:rPr lang="en-US" sz="900" b="0" i="0" u="none" strike="noStrike" dirty="0">
                          <a:solidFill>
                            <a:srgbClr val="9C0006"/>
                          </a:solidFill>
                          <a:effectLst/>
                          <a:latin typeface="Calibri" panose="020F0502020204030204" pitchFamily="34" charset="0"/>
                        </a:rPr>
                        <a:t>4. COMPLETED</a:t>
                      </a:r>
                      <a:endParaRPr lang="en-US" sz="1300" b="0" i="0" u="none" strike="noStrike" dirty="0">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C7CE"/>
                    </a:solidFill>
                  </a:tcPr>
                </a:tc>
                <a:tc>
                  <a:txBody>
                    <a:bodyPr/>
                    <a:lstStyle/>
                    <a:p>
                      <a:pPr algn="ctr" fontAlgn="t">
                        <a:spcBef>
                          <a:spcPts val="0"/>
                        </a:spcBef>
                        <a:spcAft>
                          <a:spcPts val="0"/>
                        </a:spcAft>
                      </a:pPr>
                      <a:r>
                        <a:rPr lang="en-US" sz="800" b="0" i="0" u="none" strike="noStrike" dirty="0">
                          <a:solidFill>
                            <a:srgbClr val="000000"/>
                          </a:solidFill>
                          <a:effectLst/>
                          <a:latin typeface="Calibri" panose="020F0502020204030204" pitchFamily="34" charset="0"/>
                        </a:rPr>
                        <a:t>?</a:t>
                      </a:r>
                      <a:endParaRPr lang="en-US" sz="1300" b="0" i="0" u="none" strike="noStrike" dirty="0">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8D8D8"/>
                    </a:solidFill>
                  </a:tcPr>
                </a:tc>
                <a:tc>
                  <a:txBody>
                    <a:bodyPr/>
                    <a:lstStyle/>
                    <a:p>
                      <a:pPr algn="l" fontAlgn="t">
                        <a:spcBef>
                          <a:spcPts val="0"/>
                        </a:spcBef>
                        <a:spcAft>
                          <a:spcPts val="0"/>
                        </a:spcAft>
                      </a:pPr>
                      <a:r>
                        <a:rPr lang="en-US" sz="1400" b="0" i="0" u="none" strike="noStrike" dirty="0">
                          <a:solidFill>
                            <a:srgbClr val="000000"/>
                          </a:solidFill>
                          <a:effectLst/>
                          <a:latin typeface="Calibri" panose="020F0502020204030204" pitchFamily="34" charset="0"/>
                        </a:rPr>
                        <a:t>(</a:t>
                      </a:r>
                      <a:r>
                        <a:rPr lang="en-US" sz="1400" b="0" i="0" u="none" strike="noStrike" dirty="0" err="1">
                          <a:solidFill>
                            <a:srgbClr val="000000"/>
                          </a:solidFill>
                          <a:effectLst/>
                          <a:latin typeface="Calibri" panose="020F0502020204030204" pitchFamily="34" charset="0"/>
                        </a:rPr>
                        <a:t>jw</a:t>
                      </a:r>
                      <a:r>
                        <a:rPr lang="en-US" sz="1400" b="0" i="0" u="none" strike="noStrike" dirty="0">
                          <a:solidFill>
                            <a:srgbClr val="000000"/>
                          </a:solidFill>
                          <a:effectLst/>
                          <a:latin typeface="Calibri" panose="020F0502020204030204" pitchFamily="34" charset="0"/>
                        </a:rPr>
                        <a:t>) need updated status on this, D. Crisp indicated this is finished with joint GOSAT / OCO-2 record.</a:t>
                      </a:r>
                      <a:endParaRPr lang="en-US" sz="1400" b="0" i="0" u="none" strike="noStrike" dirty="0">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8D8D8"/>
                    </a:solidFill>
                  </a:tcPr>
                </a:tc>
                <a:extLst>
                  <a:ext uri="{0D108BD9-81ED-4DB2-BD59-A6C34878D82A}">
                    <a16:rowId xmlns:a16="http://schemas.microsoft.com/office/drawing/2014/main" val="2565034145"/>
                  </a:ext>
                </a:extLst>
              </a:tr>
            </a:tbl>
          </a:graphicData>
        </a:graphic>
      </p:graphicFrame>
      <p:sp>
        <p:nvSpPr>
          <p:cNvPr id="5" name="TextBox 4">
            <a:extLst>
              <a:ext uri="{FF2B5EF4-FFF2-40B4-BE49-F238E27FC236}">
                <a16:creationId xmlns:a16="http://schemas.microsoft.com/office/drawing/2014/main" id="{FC310C64-6C0E-9C22-160C-26E19417FC9A}"/>
              </a:ext>
            </a:extLst>
          </p:cNvPr>
          <p:cNvSpPr txBox="1"/>
          <p:nvPr/>
        </p:nvSpPr>
        <p:spPr>
          <a:xfrm>
            <a:off x="1729409" y="367748"/>
            <a:ext cx="8885582" cy="369332"/>
          </a:xfrm>
          <a:prstGeom prst="rect">
            <a:avLst/>
          </a:prstGeom>
          <a:noFill/>
        </p:spPr>
        <p:txBody>
          <a:bodyPr wrap="square" rtlCol="0">
            <a:spAutoFit/>
          </a:bodyPr>
          <a:lstStyle/>
          <a:p>
            <a:r>
              <a:rPr lang="en-US" dirty="0"/>
              <a:t>Propose we prune</a:t>
            </a:r>
          </a:p>
        </p:txBody>
      </p:sp>
      <p:graphicFrame>
        <p:nvGraphicFramePr>
          <p:cNvPr id="6" name="Table 5">
            <a:extLst>
              <a:ext uri="{FF2B5EF4-FFF2-40B4-BE49-F238E27FC236}">
                <a16:creationId xmlns:a16="http://schemas.microsoft.com/office/drawing/2014/main" id="{8F80D80F-B8CC-592F-998A-0FFA9088952D}"/>
              </a:ext>
            </a:extLst>
          </p:cNvPr>
          <p:cNvGraphicFramePr>
            <a:graphicFrameLocks noGrp="1"/>
          </p:cNvGraphicFramePr>
          <p:nvPr>
            <p:extLst>
              <p:ext uri="{D42A27DB-BD31-4B8C-83A1-F6EECF244321}">
                <p14:modId xmlns:p14="http://schemas.microsoft.com/office/powerpoint/2010/main" val="3388226397"/>
              </p:ext>
            </p:extLst>
          </p:nvPr>
        </p:nvGraphicFramePr>
        <p:xfrm>
          <a:off x="400877" y="3337942"/>
          <a:ext cx="10541226" cy="2933126"/>
        </p:xfrm>
        <a:graphic>
          <a:graphicData uri="http://schemas.openxmlformats.org/drawingml/2006/table">
            <a:tbl>
              <a:tblPr/>
              <a:tblGrid>
                <a:gridCol w="646419">
                  <a:extLst>
                    <a:ext uri="{9D8B030D-6E8A-4147-A177-3AD203B41FA5}">
                      <a16:colId xmlns:a16="http://schemas.microsoft.com/office/drawing/2014/main" val="112015428"/>
                    </a:ext>
                  </a:extLst>
                </a:gridCol>
                <a:gridCol w="3670106">
                  <a:extLst>
                    <a:ext uri="{9D8B030D-6E8A-4147-A177-3AD203B41FA5}">
                      <a16:colId xmlns:a16="http://schemas.microsoft.com/office/drawing/2014/main" val="4019116111"/>
                    </a:ext>
                  </a:extLst>
                </a:gridCol>
                <a:gridCol w="220748">
                  <a:extLst>
                    <a:ext uri="{9D8B030D-6E8A-4147-A177-3AD203B41FA5}">
                      <a16:colId xmlns:a16="http://schemas.microsoft.com/office/drawing/2014/main" val="2577019666"/>
                    </a:ext>
                  </a:extLst>
                </a:gridCol>
                <a:gridCol w="220748">
                  <a:extLst>
                    <a:ext uri="{9D8B030D-6E8A-4147-A177-3AD203B41FA5}">
                      <a16:colId xmlns:a16="http://schemas.microsoft.com/office/drawing/2014/main" val="4042174227"/>
                    </a:ext>
                  </a:extLst>
                </a:gridCol>
                <a:gridCol w="707200">
                  <a:extLst>
                    <a:ext uri="{9D8B030D-6E8A-4147-A177-3AD203B41FA5}">
                      <a16:colId xmlns:a16="http://schemas.microsoft.com/office/drawing/2014/main" val="393385871"/>
                    </a:ext>
                  </a:extLst>
                </a:gridCol>
                <a:gridCol w="779023">
                  <a:extLst>
                    <a:ext uri="{9D8B030D-6E8A-4147-A177-3AD203B41FA5}">
                      <a16:colId xmlns:a16="http://schemas.microsoft.com/office/drawing/2014/main" val="2728697126"/>
                    </a:ext>
                  </a:extLst>
                </a:gridCol>
                <a:gridCol w="677467">
                  <a:extLst>
                    <a:ext uri="{9D8B030D-6E8A-4147-A177-3AD203B41FA5}">
                      <a16:colId xmlns:a16="http://schemas.microsoft.com/office/drawing/2014/main" val="2015338252"/>
                    </a:ext>
                  </a:extLst>
                </a:gridCol>
                <a:gridCol w="3619515">
                  <a:extLst>
                    <a:ext uri="{9D8B030D-6E8A-4147-A177-3AD203B41FA5}">
                      <a16:colId xmlns:a16="http://schemas.microsoft.com/office/drawing/2014/main" val="1107714570"/>
                    </a:ext>
                  </a:extLst>
                </a:gridCol>
              </a:tblGrid>
              <a:tr h="1116393">
                <a:tc>
                  <a:txBody>
                    <a:bodyPr/>
                    <a:lstStyle/>
                    <a:p>
                      <a:pPr algn="l" fontAlgn="t">
                        <a:spcBef>
                          <a:spcPts val="0"/>
                        </a:spcBef>
                        <a:spcAft>
                          <a:spcPts val="0"/>
                        </a:spcAft>
                      </a:pPr>
                      <a:r>
                        <a:rPr lang="en-US" sz="1600" b="0" i="0" u="none" strike="noStrike" dirty="0">
                          <a:solidFill>
                            <a:srgbClr val="006100"/>
                          </a:solidFill>
                          <a:effectLst/>
                          <a:latin typeface="Calibri" panose="020F0502020204030204" pitchFamily="34" charset="0"/>
                        </a:rPr>
                        <a:t>Sens-2</a:t>
                      </a:r>
                      <a:endParaRPr lang="en-US" sz="1600" b="0" i="0" u="none" strike="noStrike" dirty="0">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spcBef>
                          <a:spcPts val="0"/>
                        </a:spcBef>
                        <a:spcAft>
                          <a:spcPts val="0"/>
                        </a:spcAft>
                      </a:pPr>
                      <a:r>
                        <a:rPr lang="en-US" sz="1600" b="0" i="0" u="none" strike="noStrike" dirty="0">
                          <a:solidFill>
                            <a:srgbClr val="000000"/>
                          </a:solidFill>
                          <a:effectLst/>
                          <a:latin typeface="Calibri" panose="020F0502020204030204" pitchFamily="34" charset="0"/>
                        </a:rPr>
                        <a:t>Define and distinguish the combinations of measurement requirements (e.g., precision, accuracy, resolution and coverage) for sensors focusing on (1) Facility scale monitoring, (2) sub-regional to global-scale flux estimates, and (3) operational, thermal IR sounders that measure GHGs in the upper troposphere and above.</a:t>
                      </a:r>
                      <a:endParaRPr lang="en-US" sz="1600" b="0" i="0" u="none" strike="noStrike" dirty="0">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US" sz="1600" b="0" i="0" u="none" strike="noStrike" dirty="0">
                          <a:solidFill>
                            <a:srgbClr val="000000"/>
                          </a:solidFill>
                          <a:effectLst/>
                          <a:latin typeface="Calibri" panose="020F0502020204030204" pitchFamily="34" charset="0"/>
                        </a:rPr>
                        <a:t> </a:t>
                      </a:r>
                      <a:endParaRPr lang="en-US" sz="1600" b="0" i="0" u="none" strike="noStrike" dirty="0">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US" sz="1600" b="0" i="0" u="none" strike="noStrike">
                          <a:solidFill>
                            <a:srgbClr val="000000"/>
                          </a:solidFill>
                          <a:effectLst/>
                          <a:latin typeface="Calibri" panose="020F0502020204030204" pitchFamily="34" charset="0"/>
                        </a:rPr>
                        <a:t>X</a:t>
                      </a:r>
                      <a:endParaRPr lang="en-US" sz="1600" b="0" i="0" u="none" strike="noStrike">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US" sz="1600" b="0" i="0" u="none" strike="noStrike" dirty="0">
                          <a:solidFill>
                            <a:srgbClr val="000000"/>
                          </a:solidFill>
                          <a:effectLst/>
                          <a:latin typeface="Calibri" panose="020F0502020204030204" pitchFamily="34" charset="0"/>
                        </a:rPr>
                        <a:t>AC-VC</a:t>
                      </a:r>
                      <a:endParaRPr lang="en-US" sz="1600" b="0" i="0" u="none" strike="noStrike" dirty="0">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US" sz="1600" b="0" i="0" u="none" strike="noStrike" dirty="0">
                          <a:solidFill>
                            <a:srgbClr val="000000"/>
                          </a:solidFill>
                          <a:effectLst/>
                          <a:latin typeface="Calibri" panose="020F0502020204030204" pitchFamily="34" charset="0"/>
                        </a:rPr>
                        <a:t>1.ACTION</a:t>
                      </a:r>
                      <a:endParaRPr lang="en-US" sz="1600" b="0" i="0" u="none" strike="noStrike" dirty="0">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US" sz="1600" b="0" i="0" u="none" strike="noStrike" dirty="0">
                          <a:solidFill>
                            <a:srgbClr val="000000"/>
                          </a:solidFill>
                          <a:effectLst/>
                          <a:latin typeface="Calibri" panose="020F0502020204030204" pitchFamily="34" charset="0"/>
                        </a:rPr>
                        <a:t>?</a:t>
                      </a:r>
                      <a:endParaRPr lang="en-US" sz="1600" b="0" i="0" u="none" strike="noStrike" dirty="0">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US" sz="1600" b="0" i="0" u="none" strike="noStrike" dirty="0">
                          <a:solidFill>
                            <a:srgbClr val="006100"/>
                          </a:solidFill>
                          <a:effectLst/>
                          <a:latin typeface="Calibri, Arial"/>
                        </a:rPr>
                        <a:t>ACTION </a:t>
                      </a:r>
                      <a:r>
                        <a:rPr lang="en-US" sz="1600" b="1" i="0" u="none" strike="noStrike" dirty="0">
                          <a:solidFill>
                            <a:srgbClr val="006100"/>
                          </a:solidFill>
                          <a:effectLst/>
                          <a:latin typeface="Calibri, Arial"/>
                        </a:rPr>
                        <a:t>reworded</a:t>
                      </a:r>
                      <a:r>
                        <a:rPr lang="en-US" sz="1600" b="0" i="0" u="none" strike="noStrike" dirty="0">
                          <a:solidFill>
                            <a:srgbClr val="006100"/>
                          </a:solidFill>
                          <a:effectLst/>
                          <a:latin typeface="Calibri, Arial"/>
                        </a:rPr>
                        <a:t> in updated Roadmap</a:t>
                      </a:r>
                      <a:br>
                        <a:rPr lang="en-US" sz="1600" b="0" i="0" u="none" strike="noStrike" dirty="0">
                          <a:solidFill>
                            <a:srgbClr val="006100"/>
                          </a:solidFill>
                          <a:effectLst/>
                          <a:latin typeface="Calibri, Arial"/>
                        </a:rPr>
                      </a:br>
                      <a:br>
                        <a:rPr lang="en-US" sz="1600" b="0" i="0" u="none" strike="noStrike" dirty="0">
                          <a:solidFill>
                            <a:srgbClr val="006100"/>
                          </a:solidFill>
                          <a:effectLst/>
                          <a:latin typeface="Calibri, Arial"/>
                        </a:rPr>
                      </a:br>
                      <a:r>
                        <a:rPr lang="en-US" sz="1600" b="0" i="0" u="none" strike="noStrike" dirty="0">
                          <a:solidFill>
                            <a:srgbClr val="006100"/>
                          </a:solidFill>
                          <a:effectLst/>
                          <a:latin typeface="Calibri, Arial"/>
                        </a:rPr>
                        <a:t>[DC] Note, the modified wording turned this from a "Sens" action to a Cal/Val action. I therefore moved that modified requirement down to the </a:t>
                      </a:r>
                      <a:r>
                        <a:rPr lang="en-US" sz="1600" b="0" i="0" u="none" strike="noStrike" dirty="0" err="1">
                          <a:solidFill>
                            <a:srgbClr val="006100"/>
                          </a:solidFill>
                          <a:effectLst/>
                          <a:latin typeface="Calibri, Arial"/>
                        </a:rPr>
                        <a:t>cal</a:t>
                      </a:r>
                      <a:r>
                        <a:rPr lang="en-US" sz="1600" b="0" i="0" u="none" strike="noStrike" dirty="0">
                          <a:solidFill>
                            <a:srgbClr val="006100"/>
                          </a:solidFill>
                          <a:effectLst/>
                          <a:latin typeface="Calibri, Arial"/>
                        </a:rPr>
                        <a:t>/</a:t>
                      </a:r>
                      <a:r>
                        <a:rPr lang="en-US" sz="1600" b="0" i="0" u="none" strike="noStrike" dirty="0" err="1">
                          <a:solidFill>
                            <a:srgbClr val="006100"/>
                          </a:solidFill>
                          <a:effectLst/>
                          <a:latin typeface="Calibri, Arial"/>
                        </a:rPr>
                        <a:t>val</a:t>
                      </a:r>
                      <a:r>
                        <a:rPr lang="en-US" sz="1600" b="0" i="0" u="none" strike="noStrike" dirty="0">
                          <a:solidFill>
                            <a:srgbClr val="006100"/>
                          </a:solidFill>
                          <a:effectLst/>
                          <a:latin typeface="Calibri, Arial"/>
                        </a:rPr>
                        <a:t> section. I reworded this one to address an emerging need - to define the combination of sensor measurement requirements for facility-scale, national scale and upper tropospheric sensors. </a:t>
                      </a:r>
                      <a:br>
                        <a:rPr lang="en-US" sz="1600" b="0" i="0" u="none" strike="noStrike" dirty="0">
                          <a:solidFill>
                            <a:srgbClr val="006100"/>
                          </a:solidFill>
                          <a:effectLst/>
                          <a:latin typeface="Calibri, Arial"/>
                        </a:rPr>
                      </a:br>
                      <a:r>
                        <a:rPr lang="en-US" sz="1600" b="0" i="0" u="none" strike="noStrike" dirty="0">
                          <a:solidFill>
                            <a:srgbClr val="006100"/>
                          </a:solidFill>
                          <a:effectLst/>
                          <a:latin typeface="Calibri, Arial"/>
                        </a:rPr>
                        <a:t> </a:t>
                      </a:r>
                      <a:endParaRPr lang="en-US" sz="1600" b="0" i="0" u="none" strike="noStrike" dirty="0">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extLst>
                  <a:ext uri="{0D108BD9-81ED-4DB2-BD59-A6C34878D82A}">
                    <a16:rowId xmlns:a16="http://schemas.microsoft.com/office/drawing/2014/main" val="1727464136"/>
                  </a:ext>
                </a:extLst>
              </a:tr>
            </a:tbl>
          </a:graphicData>
        </a:graphic>
      </p:graphicFrame>
      <p:sp>
        <p:nvSpPr>
          <p:cNvPr id="7" name="TextBox 6">
            <a:extLst>
              <a:ext uri="{FF2B5EF4-FFF2-40B4-BE49-F238E27FC236}">
                <a16:creationId xmlns:a16="http://schemas.microsoft.com/office/drawing/2014/main" id="{EB87B086-0C0A-367C-76F1-4C2FD0A90154}"/>
              </a:ext>
            </a:extLst>
          </p:cNvPr>
          <p:cNvSpPr txBox="1"/>
          <p:nvPr/>
        </p:nvSpPr>
        <p:spPr>
          <a:xfrm>
            <a:off x="1620078" y="2414612"/>
            <a:ext cx="7921487" cy="923330"/>
          </a:xfrm>
          <a:prstGeom prst="rect">
            <a:avLst/>
          </a:prstGeom>
          <a:noFill/>
        </p:spPr>
        <p:txBody>
          <a:bodyPr wrap="square" rtlCol="0">
            <a:spAutoFit/>
          </a:bodyPr>
          <a:lstStyle/>
          <a:p>
            <a:r>
              <a:rPr lang="en-US" dirty="0"/>
              <a:t>Move to Cal-Val, partly address by update to mission timeline. </a:t>
            </a:r>
          </a:p>
          <a:p>
            <a:r>
              <a:rPr lang="en-US" dirty="0"/>
              <a:t>Also, as CEOS, do we actually define the measurement requirements? Or do we support them </a:t>
            </a:r>
            <a:r>
              <a:rPr lang="en-US" dirty="0">
                <a:sym typeface="Wingdings" pitchFamily="2" charset="2"/>
              </a:rPr>
              <a:t> i.e. we need to support the </a:t>
            </a:r>
            <a:r>
              <a:rPr lang="en-US" dirty="0" err="1">
                <a:sym typeface="Wingdings" pitchFamily="2" charset="2"/>
              </a:rPr>
              <a:t>cal</a:t>
            </a:r>
            <a:r>
              <a:rPr lang="en-US" dirty="0">
                <a:sym typeface="Wingdings" pitchFamily="2" charset="2"/>
              </a:rPr>
              <a:t>/</a:t>
            </a:r>
            <a:r>
              <a:rPr lang="en-US" dirty="0" err="1">
                <a:sym typeface="Wingdings" pitchFamily="2" charset="2"/>
              </a:rPr>
              <a:t>val</a:t>
            </a:r>
            <a:r>
              <a:rPr lang="en-US" dirty="0">
                <a:sym typeface="Wingdings" pitchFamily="2" charset="2"/>
              </a:rPr>
              <a:t> of these different instruments</a:t>
            </a:r>
            <a:endParaRPr lang="en-US" dirty="0"/>
          </a:p>
        </p:txBody>
      </p:sp>
    </p:spTree>
    <p:extLst>
      <p:ext uri="{BB962C8B-B14F-4D97-AF65-F5344CB8AC3E}">
        <p14:creationId xmlns:p14="http://schemas.microsoft.com/office/powerpoint/2010/main" val="4965273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1CF01AF5-BE1F-B649-50FC-80581DC0E30F}"/>
              </a:ext>
            </a:extLst>
          </p:cNvPr>
          <p:cNvGraphicFramePr>
            <a:graphicFrameLocks noGrp="1"/>
          </p:cNvGraphicFramePr>
          <p:nvPr>
            <p:extLst>
              <p:ext uri="{D42A27DB-BD31-4B8C-83A1-F6EECF244321}">
                <p14:modId xmlns:p14="http://schemas.microsoft.com/office/powerpoint/2010/main" val="1860110217"/>
              </p:ext>
            </p:extLst>
          </p:nvPr>
        </p:nvGraphicFramePr>
        <p:xfrm>
          <a:off x="838200" y="1825625"/>
          <a:ext cx="10541226" cy="2445446"/>
        </p:xfrm>
        <a:graphic>
          <a:graphicData uri="http://schemas.openxmlformats.org/drawingml/2006/table">
            <a:tbl>
              <a:tblPr/>
              <a:tblGrid>
                <a:gridCol w="646419">
                  <a:extLst>
                    <a:ext uri="{9D8B030D-6E8A-4147-A177-3AD203B41FA5}">
                      <a16:colId xmlns:a16="http://schemas.microsoft.com/office/drawing/2014/main" val="3213759214"/>
                    </a:ext>
                  </a:extLst>
                </a:gridCol>
                <a:gridCol w="3670106">
                  <a:extLst>
                    <a:ext uri="{9D8B030D-6E8A-4147-A177-3AD203B41FA5}">
                      <a16:colId xmlns:a16="http://schemas.microsoft.com/office/drawing/2014/main" val="1854917324"/>
                    </a:ext>
                  </a:extLst>
                </a:gridCol>
                <a:gridCol w="220748">
                  <a:extLst>
                    <a:ext uri="{9D8B030D-6E8A-4147-A177-3AD203B41FA5}">
                      <a16:colId xmlns:a16="http://schemas.microsoft.com/office/drawing/2014/main" val="546643084"/>
                    </a:ext>
                  </a:extLst>
                </a:gridCol>
                <a:gridCol w="220748">
                  <a:extLst>
                    <a:ext uri="{9D8B030D-6E8A-4147-A177-3AD203B41FA5}">
                      <a16:colId xmlns:a16="http://schemas.microsoft.com/office/drawing/2014/main" val="1697494302"/>
                    </a:ext>
                  </a:extLst>
                </a:gridCol>
                <a:gridCol w="707200">
                  <a:extLst>
                    <a:ext uri="{9D8B030D-6E8A-4147-A177-3AD203B41FA5}">
                      <a16:colId xmlns:a16="http://schemas.microsoft.com/office/drawing/2014/main" val="2941381980"/>
                    </a:ext>
                  </a:extLst>
                </a:gridCol>
                <a:gridCol w="779023">
                  <a:extLst>
                    <a:ext uri="{9D8B030D-6E8A-4147-A177-3AD203B41FA5}">
                      <a16:colId xmlns:a16="http://schemas.microsoft.com/office/drawing/2014/main" val="4064918464"/>
                    </a:ext>
                  </a:extLst>
                </a:gridCol>
                <a:gridCol w="677467">
                  <a:extLst>
                    <a:ext uri="{9D8B030D-6E8A-4147-A177-3AD203B41FA5}">
                      <a16:colId xmlns:a16="http://schemas.microsoft.com/office/drawing/2014/main" val="1313249682"/>
                    </a:ext>
                  </a:extLst>
                </a:gridCol>
                <a:gridCol w="3619515">
                  <a:extLst>
                    <a:ext uri="{9D8B030D-6E8A-4147-A177-3AD203B41FA5}">
                      <a16:colId xmlns:a16="http://schemas.microsoft.com/office/drawing/2014/main" val="2115376976"/>
                    </a:ext>
                  </a:extLst>
                </a:gridCol>
              </a:tblGrid>
              <a:tr h="282128">
                <a:tc>
                  <a:txBody>
                    <a:bodyPr/>
                    <a:lstStyle/>
                    <a:p>
                      <a:pPr algn="l" fontAlgn="t">
                        <a:spcBef>
                          <a:spcPts val="0"/>
                        </a:spcBef>
                        <a:spcAft>
                          <a:spcPts val="0"/>
                        </a:spcAft>
                      </a:pPr>
                      <a:r>
                        <a:rPr lang="en-US" sz="1600" b="0" i="0" u="none" strike="noStrike" dirty="0">
                          <a:solidFill>
                            <a:srgbClr val="006100"/>
                          </a:solidFill>
                          <a:effectLst/>
                          <a:latin typeface="Calibri" panose="020F0502020204030204" pitchFamily="34" charset="0"/>
                        </a:rPr>
                        <a:t>Sens-4</a:t>
                      </a:r>
                      <a:endParaRPr lang="en-US" sz="1600" b="0" i="0" u="none" strike="noStrike" dirty="0">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spcBef>
                          <a:spcPts val="0"/>
                        </a:spcBef>
                        <a:spcAft>
                          <a:spcPts val="0"/>
                        </a:spcAft>
                      </a:pPr>
                      <a:r>
                        <a:rPr lang="en-US" sz="1600" b="0" i="0" u="none" strike="noStrike" dirty="0">
                          <a:solidFill>
                            <a:srgbClr val="000000"/>
                          </a:solidFill>
                          <a:effectLst/>
                          <a:latin typeface="Calibri" panose="020F0502020204030204" pitchFamily="34" charset="0"/>
                        </a:rPr>
                        <a:t>Work closely with GCOS to and other partner organizations and stakeholders to refine the requirements for space-based greenhouse gas measurements(Rec#7) </a:t>
                      </a:r>
                      <a:endParaRPr lang="en-US" sz="1600" b="0" i="0" u="none" strike="noStrike" dirty="0">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US" sz="1600" b="0" i="0" u="none" strike="noStrike" dirty="0">
                          <a:solidFill>
                            <a:srgbClr val="000000"/>
                          </a:solidFill>
                          <a:effectLst/>
                          <a:latin typeface="Calibri" panose="020F0502020204030204" pitchFamily="34" charset="0"/>
                        </a:rPr>
                        <a:t>?</a:t>
                      </a:r>
                      <a:endParaRPr lang="en-US" sz="1600" b="0" i="0" u="none" strike="noStrike" dirty="0">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US" sz="1600" b="0" i="0" u="none" strike="noStrike" dirty="0">
                          <a:solidFill>
                            <a:srgbClr val="000000"/>
                          </a:solidFill>
                          <a:effectLst/>
                          <a:latin typeface="Calibri" panose="020F0502020204030204" pitchFamily="34" charset="0"/>
                        </a:rPr>
                        <a:t>?</a:t>
                      </a:r>
                      <a:endParaRPr lang="en-US" sz="1600" b="0" i="0" u="none" strike="noStrike" dirty="0">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US" sz="1600" b="0" i="0" u="none" strike="noStrike" dirty="0">
                          <a:solidFill>
                            <a:srgbClr val="000000"/>
                          </a:solidFill>
                          <a:effectLst/>
                          <a:latin typeface="Calibri" panose="020F0502020204030204" pitchFamily="34" charset="0"/>
                        </a:rPr>
                        <a:t>AC-VC</a:t>
                      </a:r>
                      <a:endParaRPr lang="en-US" sz="1600" b="0" i="0" u="none" strike="noStrike" dirty="0">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US" sz="1600" b="0" i="0" u="none" strike="noStrike" dirty="0">
                          <a:solidFill>
                            <a:srgbClr val="000000"/>
                          </a:solidFill>
                          <a:effectLst/>
                          <a:latin typeface="Calibri" panose="020F0502020204030204" pitchFamily="34" charset="0"/>
                        </a:rPr>
                        <a:t>2. ON GOING</a:t>
                      </a:r>
                      <a:endParaRPr lang="en-US" sz="1600" b="0" i="0" u="none" strike="noStrike" dirty="0">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US" sz="1600" b="0" i="0" u="none" strike="noStrike" dirty="0">
                          <a:solidFill>
                            <a:srgbClr val="000000"/>
                          </a:solidFill>
                          <a:effectLst/>
                          <a:latin typeface="Calibri" panose="020F0502020204030204" pitchFamily="34" charset="0"/>
                        </a:rPr>
                        <a:t>ANNUALLY</a:t>
                      </a:r>
                      <a:endParaRPr lang="en-US" sz="1600" b="0" i="0" u="none" strike="noStrike" dirty="0">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US" sz="1600" b="1" i="1" u="none" strike="noStrike" dirty="0">
                          <a:solidFill>
                            <a:srgbClr val="FFC000"/>
                          </a:solidFill>
                          <a:effectLst/>
                          <a:latin typeface="Calibri" panose="020F0502020204030204" pitchFamily="34" charset="0"/>
                        </a:rPr>
                        <a:t>Addressed through yearly AC-VC meetings and meeting with stakeholders and GCOS.</a:t>
                      </a:r>
                    </a:p>
                    <a:p>
                      <a:pPr algn="l" fontAlgn="t">
                        <a:spcBef>
                          <a:spcPts val="0"/>
                        </a:spcBef>
                        <a:spcAft>
                          <a:spcPts val="0"/>
                        </a:spcAft>
                      </a:pPr>
                      <a:endParaRPr lang="en-US" sz="1600" b="1" i="1" u="none" strike="noStrike" dirty="0">
                        <a:solidFill>
                          <a:srgbClr val="FFC000"/>
                        </a:solidFill>
                        <a:effectLst/>
                        <a:latin typeface="Calibri" panose="020F0502020204030204" pitchFamily="34" charset="0"/>
                      </a:endParaRPr>
                    </a:p>
                    <a:p>
                      <a:pPr algn="l" fontAlgn="t">
                        <a:spcBef>
                          <a:spcPts val="0"/>
                        </a:spcBef>
                        <a:spcAft>
                          <a:spcPts val="0"/>
                        </a:spcAft>
                      </a:pPr>
                      <a:r>
                        <a:rPr lang="en-US" sz="1600" b="1" i="1" u="none" strike="noStrike" dirty="0">
                          <a:solidFill>
                            <a:srgbClr val="FFC000"/>
                          </a:solidFill>
                          <a:effectLst/>
                          <a:latin typeface="Calibri" panose="020F0502020204030204" pitchFamily="34" charset="0"/>
                        </a:rPr>
                        <a:t>Known requirements: </a:t>
                      </a:r>
                    </a:p>
                    <a:p>
                      <a:pPr algn="l" fontAlgn="t">
                        <a:spcBef>
                          <a:spcPts val="0"/>
                        </a:spcBef>
                        <a:spcAft>
                          <a:spcPts val="0"/>
                        </a:spcAft>
                      </a:pPr>
                      <a:r>
                        <a:rPr lang="en-US" sz="1600" b="1" i="1" u="none" strike="noStrike" dirty="0">
                          <a:solidFill>
                            <a:srgbClr val="FFC000"/>
                          </a:solidFill>
                          <a:effectLst/>
                          <a:latin typeface="Calibri" panose="020F0502020204030204" pitchFamily="34" charset="0"/>
                        </a:rPr>
                        <a:t>1) WMO monthly fluxes at 1 degree resolution</a:t>
                      </a:r>
                    </a:p>
                    <a:p>
                      <a:pPr algn="l" fontAlgn="t">
                        <a:spcBef>
                          <a:spcPts val="0"/>
                        </a:spcBef>
                        <a:spcAft>
                          <a:spcPts val="0"/>
                        </a:spcAft>
                      </a:pPr>
                      <a:r>
                        <a:rPr lang="en-US" sz="1600" b="1" i="1" u="none" strike="noStrike" dirty="0">
                          <a:solidFill>
                            <a:srgbClr val="FFC000"/>
                          </a:solidFill>
                          <a:effectLst/>
                          <a:latin typeface="Calibri" panose="020F0502020204030204" pitchFamily="34" charset="0"/>
                        </a:rPr>
                        <a:t>2) IMEO: Low latency (e.g. daily if possible) facility scale emissions for use in there alert system (MARS) and to identify targets for remediation</a:t>
                      </a:r>
                      <a:endParaRPr lang="en-US" sz="1600" b="1" i="1" u="none" strike="noStrike" dirty="0">
                        <a:solidFill>
                          <a:srgbClr val="FFC000"/>
                        </a:solidFill>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35686410"/>
                  </a:ext>
                </a:extLst>
              </a:tr>
            </a:tbl>
          </a:graphicData>
        </a:graphic>
      </p:graphicFrame>
      <p:sp>
        <p:nvSpPr>
          <p:cNvPr id="5" name="TextBox 4">
            <a:extLst>
              <a:ext uri="{FF2B5EF4-FFF2-40B4-BE49-F238E27FC236}">
                <a16:creationId xmlns:a16="http://schemas.microsoft.com/office/drawing/2014/main" id="{04D0A81A-2582-C041-3D14-AFF1122BFFC0}"/>
              </a:ext>
            </a:extLst>
          </p:cNvPr>
          <p:cNvSpPr txBox="1"/>
          <p:nvPr/>
        </p:nvSpPr>
        <p:spPr>
          <a:xfrm>
            <a:off x="1043512" y="71602"/>
            <a:ext cx="9899374" cy="1477328"/>
          </a:xfrm>
          <a:prstGeom prst="rect">
            <a:avLst/>
          </a:prstGeom>
          <a:noFill/>
        </p:spPr>
        <p:txBody>
          <a:bodyPr wrap="square" rtlCol="0">
            <a:spAutoFit/>
          </a:bodyPr>
          <a:lstStyle/>
          <a:p>
            <a:r>
              <a:rPr lang="en-US" dirty="0"/>
              <a:t>Have attended WMO and IMEO meetings: WMO requires emissions that are 1 degree resolution, monthly for CO2 and CH4. IMEO with its MARS program requires low latency updates to facility scale emissions. </a:t>
            </a:r>
          </a:p>
          <a:p>
            <a:r>
              <a:rPr lang="en-US" dirty="0"/>
              <a:t>Suggest to keep as is but update language on right panel to “Addressed through AC-VC meetings and attendance at stakeholder meetings”, maintain list of known requirements</a:t>
            </a:r>
          </a:p>
        </p:txBody>
      </p:sp>
      <p:graphicFrame>
        <p:nvGraphicFramePr>
          <p:cNvPr id="6" name="Table 5">
            <a:extLst>
              <a:ext uri="{FF2B5EF4-FFF2-40B4-BE49-F238E27FC236}">
                <a16:creationId xmlns:a16="http://schemas.microsoft.com/office/drawing/2014/main" id="{B2B0D344-3F43-1658-CFE0-708B9F311A4B}"/>
              </a:ext>
            </a:extLst>
          </p:cNvPr>
          <p:cNvGraphicFramePr>
            <a:graphicFrameLocks noGrp="1"/>
          </p:cNvGraphicFramePr>
          <p:nvPr>
            <p:extLst>
              <p:ext uri="{D42A27DB-BD31-4B8C-83A1-F6EECF244321}">
                <p14:modId xmlns:p14="http://schemas.microsoft.com/office/powerpoint/2010/main" val="3940043399"/>
              </p:ext>
            </p:extLst>
          </p:nvPr>
        </p:nvGraphicFramePr>
        <p:xfrm>
          <a:off x="825387" y="3823390"/>
          <a:ext cx="10541226" cy="1150214"/>
        </p:xfrm>
        <a:graphic>
          <a:graphicData uri="http://schemas.openxmlformats.org/drawingml/2006/table">
            <a:tbl>
              <a:tblPr/>
              <a:tblGrid>
                <a:gridCol w="646419">
                  <a:extLst>
                    <a:ext uri="{9D8B030D-6E8A-4147-A177-3AD203B41FA5}">
                      <a16:colId xmlns:a16="http://schemas.microsoft.com/office/drawing/2014/main" val="346156473"/>
                    </a:ext>
                  </a:extLst>
                </a:gridCol>
                <a:gridCol w="3670106">
                  <a:extLst>
                    <a:ext uri="{9D8B030D-6E8A-4147-A177-3AD203B41FA5}">
                      <a16:colId xmlns:a16="http://schemas.microsoft.com/office/drawing/2014/main" val="3146301282"/>
                    </a:ext>
                  </a:extLst>
                </a:gridCol>
                <a:gridCol w="220748">
                  <a:extLst>
                    <a:ext uri="{9D8B030D-6E8A-4147-A177-3AD203B41FA5}">
                      <a16:colId xmlns:a16="http://schemas.microsoft.com/office/drawing/2014/main" val="2689901243"/>
                    </a:ext>
                  </a:extLst>
                </a:gridCol>
                <a:gridCol w="220748">
                  <a:extLst>
                    <a:ext uri="{9D8B030D-6E8A-4147-A177-3AD203B41FA5}">
                      <a16:colId xmlns:a16="http://schemas.microsoft.com/office/drawing/2014/main" val="932943014"/>
                    </a:ext>
                  </a:extLst>
                </a:gridCol>
                <a:gridCol w="707200">
                  <a:extLst>
                    <a:ext uri="{9D8B030D-6E8A-4147-A177-3AD203B41FA5}">
                      <a16:colId xmlns:a16="http://schemas.microsoft.com/office/drawing/2014/main" val="2732615631"/>
                    </a:ext>
                  </a:extLst>
                </a:gridCol>
                <a:gridCol w="779023">
                  <a:extLst>
                    <a:ext uri="{9D8B030D-6E8A-4147-A177-3AD203B41FA5}">
                      <a16:colId xmlns:a16="http://schemas.microsoft.com/office/drawing/2014/main" val="4135772831"/>
                    </a:ext>
                  </a:extLst>
                </a:gridCol>
                <a:gridCol w="677467">
                  <a:extLst>
                    <a:ext uri="{9D8B030D-6E8A-4147-A177-3AD203B41FA5}">
                      <a16:colId xmlns:a16="http://schemas.microsoft.com/office/drawing/2014/main" val="1539446382"/>
                    </a:ext>
                  </a:extLst>
                </a:gridCol>
                <a:gridCol w="3619515">
                  <a:extLst>
                    <a:ext uri="{9D8B030D-6E8A-4147-A177-3AD203B41FA5}">
                      <a16:colId xmlns:a16="http://schemas.microsoft.com/office/drawing/2014/main" val="2133755858"/>
                    </a:ext>
                  </a:extLst>
                </a:gridCol>
              </a:tblGrid>
              <a:tr h="1150214">
                <a:tc>
                  <a:txBody>
                    <a:bodyPr/>
                    <a:lstStyle/>
                    <a:p>
                      <a:pPr algn="l" fontAlgn="t">
                        <a:spcBef>
                          <a:spcPts val="0"/>
                        </a:spcBef>
                        <a:spcAft>
                          <a:spcPts val="0"/>
                        </a:spcAft>
                      </a:pPr>
                      <a:endParaRPr lang="en-US" sz="1600" b="0" i="0" u="none" strike="noStrike" dirty="0">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spcBef>
                          <a:spcPts val="0"/>
                        </a:spcBef>
                        <a:spcAft>
                          <a:spcPts val="0"/>
                        </a:spcAft>
                      </a:pPr>
                      <a:endParaRPr lang="en-US" sz="1600" b="0" i="0" u="none" strike="noStrike" dirty="0">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endParaRPr lang="en-US" sz="1600" b="0" i="0" u="none" strike="noStrike" dirty="0">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endParaRPr lang="en-US" sz="1600" b="0" i="0" u="none" strike="noStrike" dirty="0">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endParaRPr lang="en-US" sz="1600" b="0" i="0" u="none" strike="noStrike" dirty="0">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endParaRPr lang="en-US" sz="1600" b="0" i="0" u="none" strike="noStrike" dirty="0">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endParaRPr lang="en-US" sz="1600" b="0" i="0" u="none" strike="noStrike" dirty="0">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endParaRPr lang="en-US" sz="1600" b="0" i="0" u="none" strike="noStrike" dirty="0">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36965147"/>
                  </a:ext>
                </a:extLst>
              </a:tr>
            </a:tbl>
          </a:graphicData>
        </a:graphic>
      </p:graphicFrame>
    </p:spTree>
    <p:extLst>
      <p:ext uri="{BB962C8B-B14F-4D97-AF65-F5344CB8AC3E}">
        <p14:creationId xmlns:p14="http://schemas.microsoft.com/office/powerpoint/2010/main" val="38056789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3928BC9E-DD04-2DB2-80E3-6FEF2C7E1244}"/>
              </a:ext>
            </a:extLst>
          </p:cNvPr>
          <p:cNvGraphicFramePr>
            <a:graphicFrameLocks noGrp="1"/>
          </p:cNvGraphicFramePr>
          <p:nvPr>
            <p:extLst>
              <p:ext uri="{D42A27DB-BD31-4B8C-83A1-F6EECF244321}">
                <p14:modId xmlns:p14="http://schemas.microsoft.com/office/powerpoint/2010/main" val="2285150623"/>
              </p:ext>
            </p:extLst>
          </p:nvPr>
        </p:nvGraphicFramePr>
        <p:xfrm>
          <a:off x="424249" y="1200329"/>
          <a:ext cx="10541226" cy="5615366"/>
        </p:xfrm>
        <a:graphic>
          <a:graphicData uri="http://schemas.openxmlformats.org/drawingml/2006/table">
            <a:tbl>
              <a:tblPr/>
              <a:tblGrid>
                <a:gridCol w="646419">
                  <a:extLst>
                    <a:ext uri="{9D8B030D-6E8A-4147-A177-3AD203B41FA5}">
                      <a16:colId xmlns:a16="http://schemas.microsoft.com/office/drawing/2014/main" val="231384571"/>
                    </a:ext>
                  </a:extLst>
                </a:gridCol>
                <a:gridCol w="3670106">
                  <a:extLst>
                    <a:ext uri="{9D8B030D-6E8A-4147-A177-3AD203B41FA5}">
                      <a16:colId xmlns:a16="http://schemas.microsoft.com/office/drawing/2014/main" val="1803149311"/>
                    </a:ext>
                  </a:extLst>
                </a:gridCol>
                <a:gridCol w="220748">
                  <a:extLst>
                    <a:ext uri="{9D8B030D-6E8A-4147-A177-3AD203B41FA5}">
                      <a16:colId xmlns:a16="http://schemas.microsoft.com/office/drawing/2014/main" val="1300552141"/>
                    </a:ext>
                  </a:extLst>
                </a:gridCol>
                <a:gridCol w="220748">
                  <a:extLst>
                    <a:ext uri="{9D8B030D-6E8A-4147-A177-3AD203B41FA5}">
                      <a16:colId xmlns:a16="http://schemas.microsoft.com/office/drawing/2014/main" val="1955737548"/>
                    </a:ext>
                  </a:extLst>
                </a:gridCol>
                <a:gridCol w="707200">
                  <a:extLst>
                    <a:ext uri="{9D8B030D-6E8A-4147-A177-3AD203B41FA5}">
                      <a16:colId xmlns:a16="http://schemas.microsoft.com/office/drawing/2014/main" val="2609809512"/>
                    </a:ext>
                  </a:extLst>
                </a:gridCol>
                <a:gridCol w="779023">
                  <a:extLst>
                    <a:ext uri="{9D8B030D-6E8A-4147-A177-3AD203B41FA5}">
                      <a16:colId xmlns:a16="http://schemas.microsoft.com/office/drawing/2014/main" val="2986414800"/>
                    </a:ext>
                  </a:extLst>
                </a:gridCol>
                <a:gridCol w="677467">
                  <a:extLst>
                    <a:ext uri="{9D8B030D-6E8A-4147-A177-3AD203B41FA5}">
                      <a16:colId xmlns:a16="http://schemas.microsoft.com/office/drawing/2014/main" val="1665333594"/>
                    </a:ext>
                  </a:extLst>
                </a:gridCol>
                <a:gridCol w="3619515">
                  <a:extLst>
                    <a:ext uri="{9D8B030D-6E8A-4147-A177-3AD203B41FA5}">
                      <a16:colId xmlns:a16="http://schemas.microsoft.com/office/drawing/2014/main" val="3396921219"/>
                    </a:ext>
                  </a:extLst>
                </a:gridCol>
              </a:tblGrid>
              <a:tr h="1578712">
                <a:tc>
                  <a:txBody>
                    <a:bodyPr/>
                    <a:lstStyle/>
                    <a:p>
                      <a:pPr algn="l" fontAlgn="t">
                        <a:spcBef>
                          <a:spcPts val="0"/>
                        </a:spcBef>
                        <a:spcAft>
                          <a:spcPts val="0"/>
                        </a:spcAft>
                      </a:pPr>
                      <a:r>
                        <a:rPr lang="en-US" sz="1600" b="0" i="0" u="none" strike="noStrike" dirty="0">
                          <a:solidFill>
                            <a:srgbClr val="006100"/>
                          </a:solidFill>
                          <a:effectLst/>
                          <a:latin typeface="Calibri" panose="020F0502020204030204" pitchFamily="34" charset="0"/>
                        </a:rPr>
                        <a:t>Sens-5</a:t>
                      </a:r>
                      <a:endParaRPr lang="en-US" sz="1600" b="0" i="0" u="none" strike="noStrike" dirty="0">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spcBef>
                          <a:spcPts val="0"/>
                        </a:spcBef>
                        <a:spcAft>
                          <a:spcPts val="0"/>
                        </a:spcAft>
                      </a:pPr>
                      <a:r>
                        <a:rPr lang="en-US" sz="1600" b="0" i="0" u="none" strike="noStrike" dirty="0">
                          <a:solidFill>
                            <a:srgbClr val="000000"/>
                          </a:solidFill>
                          <a:effectLst/>
                          <a:latin typeface="Calibri, Arial"/>
                        </a:rPr>
                        <a:t>Coordinate discussion on </a:t>
                      </a:r>
                      <a:r>
                        <a:rPr lang="en-US" sz="1600" b="1" i="0" u="none" strike="noStrike" dirty="0">
                          <a:solidFill>
                            <a:srgbClr val="000000"/>
                          </a:solidFill>
                          <a:effectLst/>
                          <a:latin typeface="Calibri" panose="020F0502020204030204" pitchFamily="34" charset="0"/>
                        </a:rPr>
                        <a:t>auxiliary observations enhancing data quality</a:t>
                      </a:r>
                      <a:r>
                        <a:rPr lang="en-US" sz="1600" b="0" i="0" u="none" strike="noStrike" dirty="0">
                          <a:solidFill>
                            <a:srgbClr val="000000"/>
                          </a:solidFill>
                          <a:effectLst/>
                          <a:latin typeface="Calibri" panose="020F0502020204030204" pitchFamily="34" charset="0"/>
                        </a:rPr>
                        <a:t> (e.g., aerosol properties for light path correction) - see extract from Rec#15:  </a:t>
                      </a:r>
                      <a:r>
                        <a:rPr lang="en-US" sz="1600" b="0" i="1" u="none" strike="noStrike" dirty="0">
                          <a:solidFill>
                            <a:srgbClr val="000000"/>
                          </a:solidFill>
                          <a:effectLst/>
                          <a:latin typeface="Calibri" panose="020F0502020204030204" pitchFamily="34" charset="0"/>
                        </a:rPr>
                        <a:t>Ancillary measurements are needed both to improve the accuracy of the XCO2 and XCH4 retrievals (i.e. coincident observations of clouds and aerosols) and to facilitate their interpretation within the context of the anthropogenic and natural carbon cycle (i.e. SIF, NO2 and CO). Here, the proposed atmospheric CO2 and CH4 monitoring system could substantially benefit from the full scope of carbon cycle observations included in the CEOS Carbon Strategy. The CEOS partner agencies should therefore continue to support that strategy </a:t>
                      </a:r>
                    </a:p>
                    <a:p>
                      <a:pPr algn="l" fontAlgn="t">
                        <a:spcBef>
                          <a:spcPts val="0"/>
                        </a:spcBef>
                        <a:spcAft>
                          <a:spcPts val="0"/>
                        </a:spcAft>
                      </a:pPr>
                      <a:endParaRPr lang="en-US" sz="1600" b="0" i="1" u="none" strike="noStrike" dirty="0">
                        <a:solidFill>
                          <a:srgbClr val="000000"/>
                        </a:solidFill>
                        <a:effectLst/>
                        <a:latin typeface="Calibri" panose="020F0502020204030204" pitchFamily="34" charset="0"/>
                      </a:endParaRPr>
                    </a:p>
                    <a:p>
                      <a:pPr algn="l" fontAlgn="t">
                        <a:spcBef>
                          <a:spcPts val="0"/>
                        </a:spcBef>
                        <a:spcAft>
                          <a:spcPts val="0"/>
                        </a:spcAft>
                      </a:pPr>
                      <a:r>
                        <a:rPr lang="en-US" sz="1600" b="1" i="1" u="none" strike="noStrike" dirty="0">
                          <a:solidFill>
                            <a:srgbClr val="FFC000"/>
                          </a:solidFill>
                          <a:effectLst/>
                          <a:latin typeface="Calibri" panose="020F0502020204030204" pitchFamily="34" charset="0"/>
                        </a:rPr>
                        <a:t>Revised: Identify ancillary measurements needed to either 1) improve accuracy of carbon measurements or 2) improve attribution and quantification of carbon flows through the Earth system</a:t>
                      </a:r>
                      <a:endParaRPr lang="en-US" sz="1600" b="1" i="1" u="none" strike="noStrike" dirty="0">
                        <a:solidFill>
                          <a:srgbClr val="FFC000"/>
                        </a:solidFill>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US" sz="1600" b="0" i="0" u="none" strike="noStrike" dirty="0">
                          <a:solidFill>
                            <a:srgbClr val="000000"/>
                          </a:solidFill>
                          <a:effectLst/>
                          <a:latin typeface="Calibri" panose="020F0502020204030204" pitchFamily="34" charset="0"/>
                        </a:rPr>
                        <a:t>?</a:t>
                      </a:r>
                      <a:endParaRPr lang="en-US" sz="1600" b="0" i="0" u="none" strike="noStrike" dirty="0">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US" sz="1600" b="0" i="0" u="none" strike="noStrike" dirty="0">
                          <a:solidFill>
                            <a:srgbClr val="000000"/>
                          </a:solidFill>
                          <a:effectLst/>
                          <a:latin typeface="Calibri" panose="020F0502020204030204" pitchFamily="34" charset="0"/>
                        </a:rPr>
                        <a:t>?</a:t>
                      </a:r>
                      <a:endParaRPr lang="en-US" sz="1600" b="0" i="0" u="none" strike="noStrike" dirty="0">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US" sz="1600" b="0" i="0" u="none" strike="noStrike" dirty="0">
                          <a:solidFill>
                            <a:srgbClr val="000000"/>
                          </a:solidFill>
                          <a:effectLst/>
                          <a:latin typeface="Calibri" panose="020F0502020204030204" pitchFamily="34" charset="0"/>
                        </a:rPr>
                        <a:t>AC-VC</a:t>
                      </a:r>
                      <a:endParaRPr lang="en-US" sz="1600" b="0" i="0" u="none" strike="noStrike" dirty="0">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US" sz="1600" b="0" i="0" u="none" strike="noStrike" dirty="0">
                          <a:solidFill>
                            <a:srgbClr val="000000"/>
                          </a:solidFill>
                          <a:effectLst/>
                          <a:latin typeface="Calibri" panose="020F0502020204030204" pitchFamily="34" charset="0"/>
                        </a:rPr>
                        <a:t>3. MONITOR</a:t>
                      </a:r>
                      <a:endParaRPr lang="en-US" sz="1600" b="0" i="0" u="none" strike="noStrike" dirty="0">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US" sz="1600" b="0" i="0" u="none" strike="noStrike" dirty="0">
                          <a:solidFill>
                            <a:srgbClr val="000000"/>
                          </a:solidFill>
                          <a:effectLst/>
                          <a:latin typeface="Calibri" panose="020F0502020204030204" pitchFamily="34" charset="0"/>
                        </a:rPr>
                        <a:t>ANNUALLY</a:t>
                      </a:r>
                      <a:endParaRPr lang="en-US" sz="1600" b="0" i="0" u="none" strike="noStrike" dirty="0">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US" sz="1600" b="1" i="1" dirty="0">
                          <a:solidFill>
                            <a:srgbClr val="FFC000"/>
                          </a:solidFill>
                        </a:rPr>
                        <a:t>Ensure representation of these data and algorithm approaches at the ACVC meeting</a:t>
                      </a:r>
                      <a:endParaRPr lang="en-US" sz="1600" b="1" i="1" u="none" strike="noStrike" dirty="0">
                        <a:solidFill>
                          <a:srgbClr val="FFC000"/>
                        </a:solidFill>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10484034"/>
                  </a:ext>
                </a:extLst>
              </a:tr>
            </a:tbl>
          </a:graphicData>
        </a:graphic>
      </p:graphicFrame>
      <p:sp>
        <p:nvSpPr>
          <p:cNvPr id="3" name="TextBox 2">
            <a:extLst>
              <a:ext uri="{FF2B5EF4-FFF2-40B4-BE49-F238E27FC236}">
                <a16:creationId xmlns:a16="http://schemas.microsoft.com/office/drawing/2014/main" id="{8245EB44-564B-9733-EC64-A82CB7B7B8A1}"/>
              </a:ext>
            </a:extLst>
          </p:cNvPr>
          <p:cNvSpPr txBox="1"/>
          <p:nvPr/>
        </p:nvSpPr>
        <p:spPr>
          <a:xfrm>
            <a:off x="1128584" y="0"/>
            <a:ext cx="9934832" cy="1200329"/>
          </a:xfrm>
          <a:prstGeom prst="rect">
            <a:avLst/>
          </a:prstGeom>
          <a:noFill/>
        </p:spPr>
        <p:txBody>
          <a:bodyPr wrap="square" rtlCol="0">
            <a:spAutoFit/>
          </a:bodyPr>
          <a:lstStyle/>
          <a:p>
            <a:r>
              <a:rPr lang="en-US" dirty="0"/>
              <a:t>This item is intended to track improvements in either the L2 CO2 and CH4 concentration/total column accuracy or to attribute or quantify carbon flows in the Earth System. </a:t>
            </a:r>
          </a:p>
          <a:p>
            <a:r>
              <a:rPr lang="en-US" dirty="0"/>
              <a:t>Recommend the following: Ensure representation of these data approaches and algorithm improvements at the ACVC meeting. Also reword Sens-5 to make more succinct</a:t>
            </a:r>
          </a:p>
        </p:txBody>
      </p:sp>
    </p:spTree>
    <p:extLst>
      <p:ext uri="{BB962C8B-B14F-4D97-AF65-F5344CB8AC3E}">
        <p14:creationId xmlns:p14="http://schemas.microsoft.com/office/powerpoint/2010/main" val="12213970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BD9B283B-BFBB-C595-212B-B5CCBEC30BEB}"/>
              </a:ext>
            </a:extLst>
          </p:cNvPr>
          <p:cNvGraphicFramePr>
            <a:graphicFrameLocks noGrp="1"/>
          </p:cNvGraphicFramePr>
          <p:nvPr>
            <p:extLst>
              <p:ext uri="{D42A27DB-BD31-4B8C-83A1-F6EECF244321}">
                <p14:modId xmlns:p14="http://schemas.microsoft.com/office/powerpoint/2010/main" val="984641909"/>
              </p:ext>
            </p:extLst>
          </p:nvPr>
        </p:nvGraphicFramePr>
        <p:xfrm>
          <a:off x="116395" y="1009719"/>
          <a:ext cx="10541226" cy="5127686"/>
        </p:xfrm>
        <a:graphic>
          <a:graphicData uri="http://schemas.openxmlformats.org/drawingml/2006/table">
            <a:tbl>
              <a:tblPr/>
              <a:tblGrid>
                <a:gridCol w="646419">
                  <a:extLst>
                    <a:ext uri="{9D8B030D-6E8A-4147-A177-3AD203B41FA5}">
                      <a16:colId xmlns:a16="http://schemas.microsoft.com/office/drawing/2014/main" val="3518721190"/>
                    </a:ext>
                  </a:extLst>
                </a:gridCol>
                <a:gridCol w="3670106">
                  <a:extLst>
                    <a:ext uri="{9D8B030D-6E8A-4147-A177-3AD203B41FA5}">
                      <a16:colId xmlns:a16="http://schemas.microsoft.com/office/drawing/2014/main" val="81029169"/>
                    </a:ext>
                  </a:extLst>
                </a:gridCol>
                <a:gridCol w="220748">
                  <a:extLst>
                    <a:ext uri="{9D8B030D-6E8A-4147-A177-3AD203B41FA5}">
                      <a16:colId xmlns:a16="http://schemas.microsoft.com/office/drawing/2014/main" val="335857191"/>
                    </a:ext>
                  </a:extLst>
                </a:gridCol>
                <a:gridCol w="220748">
                  <a:extLst>
                    <a:ext uri="{9D8B030D-6E8A-4147-A177-3AD203B41FA5}">
                      <a16:colId xmlns:a16="http://schemas.microsoft.com/office/drawing/2014/main" val="2583806890"/>
                    </a:ext>
                  </a:extLst>
                </a:gridCol>
                <a:gridCol w="707200">
                  <a:extLst>
                    <a:ext uri="{9D8B030D-6E8A-4147-A177-3AD203B41FA5}">
                      <a16:colId xmlns:a16="http://schemas.microsoft.com/office/drawing/2014/main" val="685589088"/>
                    </a:ext>
                  </a:extLst>
                </a:gridCol>
                <a:gridCol w="779023">
                  <a:extLst>
                    <a:ext uri="{9D8B030D-6E8A-4147-A177-3AD203B41FA5}">
                      <a16:colId xmlns:a16="http://schemas.microsoft.com/office/drawing/2014/main" val="4040012012"/>
                    </a:ext>
                  </a:extLst>
                </a:gridCol>
                <a:gridCol w="677467">
                  <a:extLst>
                    <a:ext uri="{9D8B030D-6E8A-4147-A177-3AD203B41FA5}">
                      <a16:colId xmlns:a16="http://schemas.microsoft.com/office/drawing/2014/main" val="398134761"/>
                    </a:ext>
                  </a:extLst>
                </a:gridCol>
                <a:gridCol w="3619515">
                  <a:extLst>
                    <a:ext uri="{9D8B030D-6E8A-4147-A177-3AD203B41FA5}">
                      <a16:colId xmlns:a16="http://schemas.microsoft.com/office/drawing/2014/main" val="1197736926"/>
                    </a:ext>
                  </a:extLst>
                </a:gridCol>
              </a:tblGrid>
              <a:tr h="1150214">
                <a:tc>
                  <a:txBody>
                    <a:bodyPr/>
                    <a:lstStyle/>
                    <a:p>
                      <a:pPr algn="l" fontAlgn="t">
                        <a:spcBef>
                          <a:spcPts val="0"/>
                        </a:spcBef>
                        <a:spcAft>
                          <a:spcPts val="0"/>
                        </a:spcAft>
                      </a:pPr>
                      <a:r>
                        <a:rPr lang="en-US" sz="1600" b="0" i="0" u="none" strike="noStrike" dirty="0">
                          <a:solidFill>
                            <a:srgbClr val="006100"/>
                          </a:solidFill>
                          <a:effectLst/>
                          <a:latin typeface="Calibri" panose="020F0502020204030204" pitchFamily="34" charset="0"/>
                        </a:rPr>
                        <a:t>Sens-6</a:t>
                      </a:r>
                      <a:endParaRPr lang="en-US" sz="1600" b="0" i="0" u="none" strike="noStrike" dirty="0">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spcBef>
                          <a:spcPts val="0"/>
                        </a:spcBef>
                        <a:spcAft>
                          <a:spcPts val="0"/>
                        </a:spcAft>
                      </a:pPr>
                      <a:r>
                        <a:rPr lang="en-US" sz="1600" b="1" i="0" u="none" strike="noStrike" dirty="0">
                          <a:solidFill>
                            <a:srgbClr val="000000"/>
                          </a:solidFill>
                          <a:effectLst/>
                          <a:latin typeface="Calibri" panose="020F0502020204030204" pitchFamily="34" charset="0"/>
                        </a:rPr>
                        <a:t>Track implementation and operations of space-based GHG sensors and identify and propose solutions for observational gaps - see extract from Rec#14: </a:t>
                      </a:r>
                      <a:r>
                        <a:rPr lang="en-US" sz="1600" b="1" i="1" u="none" strike="noStrike" dirty="0">
                          <a:solidFill>
                            <a:srgbClr val="000000"/>
                          </a:solidFill>
                          <a:effectLst/>
                          <a:latin typeface="Calibri" panose="020F0502020204030204" pitchFamily="34" charset="0"/>
                        </a:rPr>
                        <a:t>The capabilities required to meet the needs of the UNFCCC and the Parties to the Convention are already at the limit of the state-of-the-art for existing, space-based measurement technology. The CEOS and CGMS agencies should therefore continue to pursue complimentary technologies for both sensors (e.g. wide swath passive CO2 and CH4 imagers, active lidar) and mission design (e.g. HEO). These development efforts should be coordinated to keep the Principals updated on additional needs and capabilities that would be useful to consider for future mission opportunities</a:t>
                      </a:r>
                    </a:p>
                    <a:p>
                      <a:pPr algn="l" fontAlgn="t">
                        <a:spcBef>
                          <a:spcPts val="0"/>
                        </a:spcBef>
                        <a:spcAft>
                          <a:spcPts val="0"/>
                        </a:spcAft>
                      </a:pPr>
                      <a:endParaRPr lang="en-US" sz="1600" b="1" i="1" u="none" strike="noStrike" dirty="0">
                        <a:solidFill>
                          <a:srgbClr val="000000"/>
                        </a:solidFill>
                        <a:effectLst/>
                        <a:latin typeface="Calibri" panose="020F0502020204030204" pitchFamily="34" charset="0"/>
                      </a:endParaRPr>
                    </a:p>
                    <a:p>
                      <a:pPr algn="l" fontAlgn="t">
                        <a:spcBef>
                          <a:spcPts val="0"/>
                        </a:spcBef>
                        <a:spcAft>
                          <a:spcPts val="0"/>
                        </a:spcAft>
                      </a:pPr>
                      <a:r>
                        <a:rPr lang="en-US" sz="1600" b="1" i="1" u="none" strike="noStrike" dirty="0">
                          <a:solidFill>
                            <a:srgbClr val="FFC000"/>
                          </a:solidFill>
                          <a:effectLst/>
                          <a:latin typeface="Calibri" panose="020F0502020204030204" pitchFamily="34" charset="0"/>
                        </a:rPr>
                        <a:t>Revised: Track current and upcoming carbon missions and their capabilities</a:t>
                      </a:r>
                      <a:endParaRPr lang="en-US" sz="1600" b="0" i="0" u="none" strike="noStrike" dirty="0">
                        <a:solidFill>
                          <a:srgbClr val="FFC000"/>
                        </a:solidFill>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US" sz="1600" b="0" i="0" u="none" strike="noStrike">
                          <a:solidFill>
                            <a:srgbClr val="000000"/>
                          </a:solidFill>
                          <a:effectLst/>
                          <a:latin typeface="Calibri" panose="020F0502020204030204" pitchFamily="34" charset="0"/>
                        </a:rPr>
                        <a:t>?</a:t>
                      </a:r>
                      <a:endParaRPr lang="en-US" sz="1600" b="0" i="0" u="none" strike="noStrike">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US" sz="1600" b="0" i="0" u="none" strike="noStrike" dirty="0">
                          <a:solidFill>
                            <a:srgbClr val="000000"/>
                          </a:solidFill>
                          <a:effectLst/>
                          <a:latin typeface="Calibri" panose="020F0502020204030204" pitchFamily="34" charset="0"/>
                        </a:rPr>
                        <a:t>?</a:t>
                      </a:r>
                      <a:endParaRPr lang="en-US" sz="1600" b="0" i="0" u="none" strike="noStrike" dirty="0">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US" sz="1600" b="0" i="0" u="none" strike="noStrike">
                          <a:solidFill>
                            <a:srgbClr val="000000"/>
                          </a:solidFill>
                          <a:effectLst/>
                          <a:latin typeface="Calibri" panose="020F0502020204030204" pitchFamily="34" charset="0"/>
                        </a:rPr>
                        <a:t>AC-VC</a:t>
                      </a:r>
                      <a:endParaRPr lang="en-US" sz="1600" b="0" i="0" u="none" strike="noStrike">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US" sz="1600" b="0" i="0" u="none" strike="noStrike" dirty="0">
                          <a:solidFill>
                            <a:srgbClr val="000000"/>
                          </a:solidFill>
                          <a:effectLst/>
                          <a:latin typeface="Calibri" panose="020F0502020204030204" pitchFamily="34" charset="0"/>
                        </a:rPr>
                        <a:t>3. MONITOR</a:t>
                      </a:r>
                      <a:endParaRPr lang="en-US" sz="1600" b="0" i="0" u="none" strike="noStrike" dirty="0">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US" sz="1600" b="0" i="0" u="none" strike="noStrike" dirty="0">
                          <a:solidFill>
                            <a:srgbClr val="000000"/>
                          </a:solidFill>
                          <a:effectLst/>
                          <a:latin typeface="Calibri" panose="020F0502020204030204" pitchFamily="34" charset="0"/>
                        </a:rPr>
                        <a:t>ANNUALLY</a:t>
                      </a:r>
                      <a:endParaRPr lang="en-US" sz="1600" b="0" i="0" u="none" strike="noStrike" dirty="0">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US" sz="1600" b="0" i="0" u="none" strike="noStrike" dirty="0">
                          <a:solidFill>
                            <a:srgbClr val="FFC000"/>
                          </a:solidFill>
                          <a:effectLst/>
                          <a:latin typeface="Calibri" panose="020F0502020204030204" pitchFamily="34" charset="0"/>
                        </a:rPr>
                        <a:t>Mission timeline and capabilities charts are now divided into three:</a:t>
                      </a:r>
                    </a:p>
                    <a:p>
                      <a:pPr algn="l" fontAlgn="t">
                        <a:spcBef>
                          <a:spcPts val="0"/>
                        </a:spcBef>
                        <a:spcAft>
                          <a:spcPts val="0"/>
                        </a:spcAft>
                      </a:pPr>
                      <a:endParaRPr lang="en-US" sz="1600" b="0" i="0" u="none" strike="noStrike" dirty="0">
                        <a:solidFill>
                          <a:srgbClr val="FFC000"/>
                        </a:solidFill>
                        <a:effectLst/>
                        <a:latin typeface="Calibri" panose="020F0502020204030204" pitchFamily="34" charset="0"/>
                      </a:endParaRPr>
                    </a:p>
                    <a:p>
                      <a:pPr algn="l" fontAlgn="t">
                        <a:spcBef>
                          <a:spcPts val="0"/>
                        </a:spcBef>
                        <a:spcAft>
                          <a:spcPts val="0"/>
                        </a:spcAft>
                      </a:pPr>
                      <a:r>
                        <a:rPr lang="en-US" sz="1600" b="0" i="0" u="none" strike="noStrike" dirty="0">
                          <a:solidFill>
                            <a:srgbClr val="FFC000"/>
                          </a:solidFill>
                          <a:effectLst/>
                          <a:latin typeface="Calibri" panose="020F0502020204030204" pitchFamily="34" charset="0"/>
                        </a:rPr>
                        <a:t>1) Global mappers, 2) facility scale, and 3) Global concentration. Charts for the first 2 have recently been updated and placed on the CEOS website. As these are some of the more useful charts we expect to revisit updates every ~6 months as new missions are added (or removed)</a:t>
                      </a:r>
                    </a:p>
                    <a:p>
                      <a:pPr algn="l" fontAlgn="t">
                        <a:spcBef>
                          <a:spcPts val="0"/>
                        </a:spcBef>
                        <a:spcAft>
                          <a:spcPts val="0"/>
                        </a:spcAft>
                      </a:pPr>
                      <a:endParaRPr lang="en-US" sz="1600" b="0" i="0" u="none" strike="noStrike" dirty="0">
                        <a:solidFill>
                          <a:srgbClr val="000000"/>
                        </a:solidFill>
                        <a:effectLst/>
                        <a:latin typeface="Calibri" panose="020F0502020204030204" pitchFamily="34" charset="0"/>
                      </a:endParaRPr>
                    </a:p>
                    <a:p>
                      <a:pPr algn="l" fontAlgn="t">
                        <a:spcBef>
                          <a:spcPts val="0"/>
                        </a:spcBef>
                        <a:spcAft>
                          <a:spcPts val="0"/>
                        </a:spcAft>
                      </a:pPr>
                      <a:endParaRPr lang="en-US" sz="1600" b="0" i="0" u="none" strike="noStrike" dirty="0">
                        <a:solidFill>
                          <a:srgbClr val="000000"/>
                        </a:solidFill>
                        <a:effectLst/>
                        <a:latin typeface="Calibri" panose="020F0502020204030204" pitchFamily="34" charset="0"/>
                      </a:endParaRPr>
                    </a:p>
                    <a:p>
                      <a:pPr algn="l" fontAlgn="t">
                        <a:spcBef>
                          <a:spcPts val="0"/>
                        </a:spcBef>
                        <a:spcAft>
                          <a:spcPts val="0"/>
                        </a:spcAft>
                      </a:pPr>
                      <a:endParaRPr lang="en-US" sz="1600" b="0" i="0" u="none" strike="noStrike" dirty="0">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71534046"/>
                  </a:ext>
                </a:extLst>
              </a:tr>
            </a:tbl>
          </a:graphicData>
        </a:graphic>
      </p:graphicFrame>
      <p:sp>
        <p:nvSpPr>
          <p:cNvPr id="5" name="TextBox 4">
            <a:extLst>
              <a:ext uri="{FF2B5EF4-FFF2-40B4-BE49-F238E27FC236}">
                <a16:creationId xmlns:a16="http://schemas.microsoft.com/office/drawing/2014/main" id="{43494F26-39A2-B2D7-4D34-04C8F517EE28}"/>
              </a:ext>
            </a:extLst>
          </p:cNvPr>
          <p:cNvSpPr txBox="1"/>
          <p:nvPr/>
        </p:nvSpPr>
        <p:spPr>
          <a:xfrm>
            <a:off x="1232452" y="86389"/>
            <a:ext cx="9004852" cy="923330"/>
          </a:xfrm>
          <a:prstGeom prst="rect">
            <a:avLst/>
          </a:prstGeom>
          <a:noFill/>
        </p:spPr>
        <p:txBody>
          <a:bodyPr wrap="square" rtlCol="0">
            <a:spAutoFit/>
          </a:bodyPr>
          <a:lstStyle/>
          <a:p>
            <a:r>
              <a:rPr lang="en-US" dirty="0"/>
              <a:t>I think this item is addressed by having a repeatedly updated mission timeline by measurement time. </a:t>
            </a:r>
          </a:p>
          <a:p>
            <a:endParaRPr lang="en-US" dirty="0"/>
          </a:p>
        </p:txBody>
      </p:sp>
    </p:spTree>
    <p:extLst>
      <p:ext uri="{BB962C8B-B14F-4D97-AF65-F5344CB8AC3E}">
        <p14:creationId xmlns:p14="http://schemas.microsoft.com/office/powerpoint/2010/main" val="22689271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996CB387-739D-21D9-3094-FEC31FB2871B}"/>
              </a:ext>
            </a:extLst>
          </p:cNvPr>
          <p:cNvGraphicFramePr>
            <a:graphicFrameLocks noGrp="1"/>
          </p:cNvGraphicFramePr>
          <p:nvPr>
            <p:extLst>
              <p:ext uri="{D42A27DB-BD31-4B8C-83A1-F6EECF244321}">
                <p14:modId xmlns:p14="http://schemas.microsoft.com/office/powerpoint/2010/main" val="1329199568"/>
              </p:ext>
            </p:extLst>
          </p:nvPr>
        </p:nvGraphicFramePr>
        <p:xfrm>
          <a:off x="825387" y="3882015"/>
          <a:ext cx="10541226" cy="982406"/>
        </p:xfrm>
        <a:graphic>
          <a:graphicData uri="http://schemas.openxmlformats.org/drawingml/2006/table">
            <a:tbl>
              <a:tblPr/>
              <a:tblGrid>
                <a:gridCol w="646419">
                  <a:extLst>
                    <a:ext uri="{9D8B030D-6E8A-4147-A177-3AD203B41FA5}">
                      <a16:colId xmlns:a16="http://schemas.microsoft.com/office/drawing/2014/main" val="60008373"/>
                    </a:ext>
                  </a:extLst>
                </a:gridCol>
                <a:gridCol w="3670106">
                  <a:extLst>
                    <a:ext uri="{9D8B030D-6E8A-4147-A177-3AD203B41FA5}">
                      <a16:colId xmlns:a16="http://schemas.microsoft.com/office/drawing/2014/main" val="2234852680"/>
                    </a:ext>
                  </a:extLst>
                </a:gridCol>
                <a:gridCol w="220748">
                  <a:extLst>
                    <a:ext uri="{9D8B030D-6E8A-4147-A177-3AD203B41FA5}">
                      <a16:colId xmlns:a16="http://schemas.microsoft.com/office/drawing/2014/main" val="2773741117"/>
                    </a:ext>
                  </a:extLst>
                </a:gridCol>
                <a:gridCol w="220748">
                  <a:extLst>
                    <a:ext uri="{9D8B030D-6E8A-4147-A177-3AD203B41FA5}">
                      <a16:colId xmlns:a16="http://schemas.microsoft.com/office/drawing/2014/main" val="2354641144"/>
                    </a:ext>
                  </a:extLst>
                </a:gridCol>
                <a:gridCol w="707200">
                  <a:extLst>
                    <a:ext uri="{9D8B030D-6E8A-4147-A177-3AD203B41FA5}">
                      <a16:colId xmlns:a16="http://schemas.microsoft.com/office/drawing/2014/main" val="785679538"/>
                    </a:ext>
                  </a:extLst>
                </a:gridCol>
                <a:gridCol w="779023">
                  <a:extLst>
                    <a:ext uri="{9D8B030D-6E8A-4147-A177-3AD203B41FA5}">
                      <a16:colId xmlns:a16="http://schemas.microsoft.com/office/drawing/2014/main" val="3882280254"/>
                    </a:ext>
                  </a:extLst>
                </a:gridCol>
                <a:gridCol w="677467">
                  <a:extLst>
                    <a:ext uri="{9D8B030D-6E8A-4147-A177-3AD203B41FA5}">
                      <a16:colId xmlns:a16="http://schemas.microsoft.com/office/drawing/2014/main" val="3955082792"/>
                    </a:ext>
                  </a:extLst>
                </a:gridCol>
                <a:gridCol w="3619515">
                  <a:extLst>
                    <a:ext uri="{9D8B030D-6E8A-4147-A177-3AD203B41FA5}">
                      <a16:colId xmlns:a16="http://schemas.microsoft.com/office/drawing/2014/main" val="1856657978"/>
                    </a:ext>
                  </a:extLst>
                </a:gridCol>
              </a:tblGrid>
              <a:tr h="282128">
                <a:tc>
                  <a:txBody>
                    <a:bodyPr/>
                    <a:lstStyle/>
                    <a:p>
                      <a:pPr algn="l" fontAlgn="t">
                        <a:spcBef>
                          <a:spcPts val="0"/>
                        </a:spcBef>
                        <a:spcAft>
                          <a:spcPts val="0"/>
                        </a:spcAft>
                      </a:pPr>
                      <a:r>
                        <a:rPr lang="en-US" sz="1600" b="0" i="0" u="none" strike="noStrike" dirty="0">
                          <a:solidFill>
                            <a:srgbClr val="006100"/>
                          </a:solidFill>
                          <a:effectLst/>
                          <a:latin typeface="Calibri" panose="020F0502020204030204" pitchFamily="34" charset="0"/>
                        </a:rPr>
                        <a:t>Sens-7</a:t>
                      </a:r>
                      <a:endParaRPr lang="en-US" sz="1600" b="0" i="0" u="none" strike="noStrike" dirty="0">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spcBef>
                          <a:spcPts val="0"/>
                        </a:spcBef>
                        <a:spcAft>
                          <a:spcPts val="0"/>
                        </a:spcAft>
                      </a:pPr>
                      <a:r>
                        <a:rPr lang="en-US" sz="1600" b="0" i="0" u="none" strike="noStrike" dirty="0">
                          <a:solidFill>
                            <a:srgbClr val="000000"/>
                          </a:solidFill>
                          <a:effectLst/>
                          <a:latin typeface="Calibri" panose="020F0502020204030204" pitchFamily="34" charset="0"/>
                        </a:rPr>
                        <a:t>Define critical measurement gaps with respect to quantifying fossil emissions and response of natural fluxes to climate change and disturbance</a:t>
                      </a:r>
                      <a:endParaRPr lang="en-US" sz="1600" b="0" i="0" u="none" strike="noStrike" dirty="0">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US" sz="1600" b="0" i="0" u="none" strike="noStrike" dirty="0">
                          <a:solidFill>
                            <a:srgbClr val="000000"/>
                          </a:solidFill>
                          <a:effectLst/>
                          <a:latin typeface="Calibri" panose="020F0502020204030204" pitchFamily="34" charset="0"/>
                        </a:rPr>
                        <a:t>?</a:t>
                      </a:r>
                      <a:endParaRPr lang="en-US" sz="1600" b="0" i="0" u="none" strike="noStrike" dirty="0">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US" sz="1600" b="0" i="0" u="none" strike="noStrike" dirty="0">
                          <a:solidFill>
                            <a:srgbClr val="000000"/>
                          </a:solidFill>
                          <a:effectLst/>
                          <a:latin typeface="Calibri" panose="020F0502020204030204" pitchFamily="34" charset="0"/>
                        </a:rPr>
                        <a:t>?</a:t>
                      </a:r>
                      <a:endParaRPr lang="en-US" sz="1600" b="0" i="0" u="none" strike="noStrike" dirty="0">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US" sz="1600" b="0" i="0" u="none" strike="noStrike" dirty="0">
                          <a:solidFill>
                            <a:srgbClr val="000000"/>
                          </a:solidFill>
                          <a:effectLst/>
                          <a:latin typeface="Calibri" panose="020F0502020204030204" pitchFamily="34" charset="0"/>
                        </a:rPr>
                        <a:t>AC-VC</a:t>
                      </a:r>
                      <a:endParaRPr lang="en-US" sz="1600" b="0" i="0" u="none" strike="noStrike" dirty="0">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US" sz="1600" b="0" i="0" u="none" strike="noStrike" dirty="0">
                          <a:solidFill>
                            <a:srgbClr val="000000"/>
                          </a:solidFill>
                          <a:effectLst/>
                          <a:latin typeface="Calibri" panose="020F0502020204030204" pitchFamily="34" charset="0"/>
                        </a:rPr>
                        <a:t>1.ACTION</a:t>
                      </a:r>
                      <a:endParaRPr lang="en-US" sz="1600" b="0" i="0" u="none" strike="noStrike" dirty="0">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US" sz="1600" b="0" i="0" u="none" strike="noStrike" dirty="0">
                          <a:solidFill>
                            <a:srgbClr val="000000"/>
                          </a:solidFill>
                          <a:effectLst/>
                          <a:latin typeface="Calibri" panose="020F0502020204030204" pitchFamily="34" charset="0"/>
                        </a:rPr>
                        <a:t>Medio 2024</a:t>
                      </a:r>
                      <a:endParaRPr lang="en-US" sz="1600" b="0" i="0" u="none" strike="noStrike" dirty="0">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spcBef>
                          <a:spcPts val="0"/>
                        </a:spcBef>
                        <a:spcAft>
                          <a:spcPts val="0"/>
                        </a:spcAft>
                      </a:pPr>
                      <a:r>
                        <a:rPr lang="en-US" sz="1600" b="1" i="0" u="none" strike="noStrike" dirty="0">
                          <a:solidFill>
                            <a:srgbClr val="006100"/>
                          </a:solidFill>
                          <a:effectLst/>
                          <a:latin typeface="Calibri" panose="020F0502020204030204" pitchFamily="34" charset="0"/>
                        </a:rPr>
                        <a:t>NEW</a:t>
                      </a:r>
                      <a:endParaRPr lang="en-US" sz="1600" b="0" i="0" u="none" strike="noStrike" dirty="0">
                        <a:effectLst/>
                        <a:latin typeface="Arial" panose="020B0604020202020204" pitchFamily="34" charset="0"/>
                      </a:endParaRPr>
                    </a:p>
                  </a:txBody>
                  <a:tcPr marL="7046" marR="7046" marT="7046" marB="0">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extLst>
                  <a:ext uri="{0D108BD9-81ED-4DB2-BD59-A6C34878D82A}">
                    <a16:rowId xmlns:a16="http://schemas.microsoft.com/office/drawing/2014/main" val="2524373583"/>
                  </a:ext>
                </a:extLst>
              </a:tr>
            </a:tbl>
          </a:graphicData>
        </a:graphic>
      </p:graphicFrame>
      <p:sp>
        <p:nvSpPr>
          <p:cNvPr id="5" name="TextBox 4">
            <a:extLst>
              <a:ext uri="{FF2B5EF4-FFF2-40B4-BE49-F238E27FC236}">
                <a16:creationId xmlns:a16="http://schemas.microsoft.com/office/drawing/2014/main" id="{00B7C909-E108-6E68-DC71-8A80925AAF9B}"/>
              </a:ext>
            </a:extLst>
          </p:cNvPr>
          <p:cNvSpPr txBox="1"/>
          <p:nvPr/>
        </p:nvSpPr>
        <p:spPr>
          <a:xfrm>
            <a:off x="1292087" y="765313"/>
            <a:ext cx="9571383" cy="2862322"/>
          </a:xfrm>
          <a:prstGeom prst="rect">
            <a:avLst/>
          </a:prstGeom>
          <a:noFill/>
        </p:spPr>
        <p:txBody>
          <a:bodyPr wrap="square" rtlCol="0">
            <a:spAutoFit/>
          </a:bodyPr>
          <a:lstStyle/>
          <a:p>
            <a:r>
              <a:rPr lang="en-US" dirty="0"/>
              <a:t>Note, I added this as I thought there was a gap with respect to understanding the natural cycle. I think we need to have a place where we are tracking current science requirements and known gaps.</a:t>
            </a:r>
          </a:p>
          <a:p>
            <a:r>
              <a:rPr lang="en-US" dirty="0"/>
              <a:t>Many of the upcoming missions are focused on the fossil side of the budget but we also need missions that can quantify changes in the natural carbon cycle, especially as forest mortality events, flooding, and drought start to increase the exchanges of CO2 an CH4, likely toward increasing GHG into the atmosphere. Quantifying the natural cycle has very different measurement requirements because the CO2 and CH4 gradients are typically smaller than fossil-associated gradients.</a:t>
            </a:r>
          </a:p>
          <a:p>
            <a:endParaRPr lang="en-US" dirty="0"/>
          </a:p>
          <a:p>
            <a:r>
              <a:rPr lang="en-US" dirty="0"/>
              <a:t>Propose: Remove from this list. Add another section on known requirements and gaps</a:t>
            </a:r>
          </a:p>
          <a:p>
            <a:endParaRPr lang="en-US" dirty="0"/>
          </a:p>
        </p:txBody>
      </p:sp>
    </p:spTree>
    <p:extLst>
      <p:ext uri="{BB962C8B-B14F-4D97-AF65-F5344CB8AC3E}">
        <p14:creationId xmlns:p14="http://schemas.microsoft.com/office/powerpoint/2010/main" val="25308517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1954</TotalTime>
  <Words>1755</Words>
  <Application>Microsoft Macintosh PowerPoint</Application>
  <PresentationFormat>Widescreen</PresentationFormat>
  <Paragraphs>132</Paragraphs>
  <Slides>7</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Calibri Light</vt:lpstr>
      <vt:lpstr>Calibri, Arial</vt:lpstr>
      <vt:lpstr>Montserrat</vt:lpstr>
      <vt:lpstr>Office Theme</vt:lpstr>
      <vt:lpstr>Updates to GHG roadmap: Sensor Development </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Updates to GHG roadmap: Sensor Development </dc:title>
  <dc:creator>Worden, John R (US 3290)</dc:creator>
  <cp:lastModifiedBy>Worden, John R (US 3290)</cp:lastModifiedBy>
  <cp:revision>1</cp:revision>
  <dcterms:created xsi:type="dcterms:W3CDTF">2023-10-12T21:55:25Z</dcterms:created>
  <dcterms:modified xsi:type="dcterms:W3CDTF">2023-10-16T23:28:00Z</dcterms:modified>
</cp:coreProperties>
</file>