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73" r:id="rId3"/>
    <p:sldId id="258" r:id="rId4"/>
    <p:sldId id="277" r:id="rId5"/>
    <p:sldId id="259" r:id="rId6"/>
    <p:sldId id="266" r:id="rId7"/>
    <p:sldId id="276" r:id="rId8"/>
    <p:sldId id="272" r:id="rId9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2F52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6242" autoAdjust="0"/>
  </p:normalViewPr>
  <p:slideViewPr>
    <p:cSldViewPr snapToGrid="0">
      <p:cViewPr varScale="1">
        <p:scale>
          <a:sx n="106" d="100"/>
          <a:sy n="106" d="100"/>
        </p:scale>
        <p:origin x="90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E927A-F6BB-4220-A2A3-8BFAE00A4444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190D-7587-4877-B1CE-8E67EBF1E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8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190D-7587-4877-B1CE-8E67EBF1E1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6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“If you want to go fast, you go alone. If you want to go far, you go together”</a:t>
            </a:r>
          </a:p>
          <a:p>
            <a:pPr marL="228600" indent="-228600">
              <a:buAutoNum type="arabicPeriod" startAt="2"/>
            </a:pPr>
            <a:r>
              <a:rPr lang="en-GB" dirty="0" smtClean="0"/>
              <a:t>Understanding the Earth system, understanding human activities and their interaction via GHGs in the atmosphere, feedback loops in the climate is challenging. </a:t>
            </a:r>
          </a:p>
          <a:p>
            <a:pPr marL="228600" indent="-228600">
              <a:buAutoNum type="arabicPeriod" startAt="2"/>
            </a:pPr>
            <a:r>
              <a:rPr lang="en-GB" dirty="0" smtClean="0"/>
              <a:t>More and more, we get requests from industry to provide them a comprehensive, </a:t>
            </a:r>
            <a:r>
              <a:rPr lang="en-GB" dirty="0" err="1" smtClean="0"/>
              <a:t>multisectoral</a:t>
            </a:r>
            <a:r>
              <a:rPr lang="en-GB" dirty="0" smtClean="0"/>
              <a:t> view. (Fast changing market, fast changing policies, trade-offs, </a:t>
            </a:r>
            <a:r>
              <a:rPr lang="en-150" dirty="0" smtClean="0"/>
              <a:t>…</a:t>
            </a:r>
            <a:r>
              <a:rPr lang="en-GB" dirty="0" smtClean="0"/>
              <a:t>)</a:t>
            </a:r>
          </a:p>
          <a:p>
            <a:pPr marL="228600" indent="-228600">
              <a:buAutoNum type="arabicPeriod" startAt="2"/>
            </a:pPr>
            <a:r>
              <a:rPr lang="en-GB" dirty="0" smtClean="0"/>
              <a:t>Observations embedded in an integrated system is wanted</a:t>
            </a:r>
          </a:p>
          <a:p>
            <a:pPr marL="228600" indent="-228600">
              <a:buAutoNum type="arabicPeriod" startAt="2"/>
            </a:pPr>
            <a:r>
              <a:rPr lang="en-GB" dirty="0" smtClean="0"/>
              <a:t>Building capacity</a:t>
            </a:r>
          </a:p>
          <a:p>
            <a:pPr marL="228600" indent="-228600">
              <a:buAutoNum type="arabicPeriod" startAt="2"/>
            </a:pPr>
            <a:r>
              <a:rPr lang="en-GB" dirty="0" smtClean="0"/>
              <a:t>Building trust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190D-7587-4877-B1CE-8E67EBF1E1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42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GB" dirty="0" smtClean="0"/>
              <a:t>“</a:t>
            </a:r>
            <a:r>
              <a:rPr lang="en-US" dirty="0" smtClean="0"/>
              <a:t>Errors using inadequate data are much less than those using no data at all.” (Charles Babbage)</a:t>
            </a:r>
          </a:p>
          <a:p>
            <a:pPr marL="228600" indent="-228600">
              <a:buAutoNum type="arabicPeriod"/>
            </a:pPr>
            <a:r>
              <a:rPr lang="en-GB" dirty="0" smtClean="0"/>
              <a:t>If a new policy is coming up, stakeholders want to know: which data, which data provider is the source of information steering the political dialogue and ultimately the decisions</a:t>
            </a:r>
          </a:p>
          <a:p>
            <a:pPr marL="228600" indent="-228600">
              <a:buAutoNum type="arabicPeriod"/>
            </a:pPr>
            <a:r>
              <a:rPr lang="en-US" dirty="0" smtClean="0"/>
              <a:t>NGOs, citizen science 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190D-7587-4877-B1CE-8E67EBF1E1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9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190D-7587-4877-B1CE-8E67EBF1E1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0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Starting off from the stakeholder perspective.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Building things differently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Long-term we have a changing landscape of stakeholders,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the younger generation will have new jobs.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Students re-entering after </a:t>
            </a:r>
            <a:r>
              <a:rPr lang="en-GB" dirty="0" err="1" smtClean="0"/>
              <a:t>Covid</a:t>
            </a:r>
            <a:r>
              <a:rPr lang="en-GB" dirty="0" smtClean="0"/>
              <a:t> a university lecture room see a CO2 Instrument. Other perception about measuring, about connecting via apps on their phones. 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190D-7587-4877-B1CE-8E67EBF1E1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9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Fortunately, some institutional organisations are remaining,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Proud on Copernicus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Proud on collaboration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Finding the flexibility for others to kick </a:t>
            </a:r>
            <a:endParaRPr lang="en-GB" dirty="0"/>
          </a:p>
          <a:p>
            <a:r>
              <a:rPr lang="en-GB" dirty="0" smtClean="0"/>
              <a:t>but others kicking in.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190D-7587-4877-B1CE-8E67EBF1E1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946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190D-7587-4877-B1CE-8E67EBF1E1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3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190D-7587-4877-B1CE-8E67EBF1E1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0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2387-23DE-B0BC-66F0-12D39D94F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7EE81-1CF6-A1C5-02C9-3F24B2311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D4807-B670-2972-9D0C-9A8EC378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E7DFC-53D4-E594-4EE0-FBF010D2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A6238-E082-429B-52CC-6E63634A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1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AC1F-3491-30D8-3AE8-E45DDE68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C5EB1-54B8-28C9-F686-3D283B761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613BA-83EF-95C4-A184-400433A5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48650-E783-1066-DA4C-9F468608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DEC0C-15A4-17EE-340D-ADDF25C3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3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4019B-750E-2493-7655-21D0E4693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B320A-4FB3-9035-E1D8-54395DFCE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EA89-DA10-2E3B-41EA-BC3B2468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408E7-3500-D02D-1D4A-68010C85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519A9-1CD0-E0C6-1EA3-80DA01CB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3255-DC65-21F5-46B8-E302758C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57FB7-BEA9-506D-6B57-F40D0F9EC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C49A2-8798-FEDD-592C-3D18D934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B148F-13AA-A94F-0DE7-B85E610A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EEDB4-55CF-E6B5-8813-0D402692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5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AA7A-99CB-0FBE-5E3F-F67D001C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13778-CB3D-3932-7230-0BD2BCF5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B8036-5D2D-2D8D-284C-699CC0A4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F0B49-EB11-A023-3910-99ABD3BA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B3995-7C49-2152-72AB-139FD37B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A3801-3196-FBED-96B2-13EAF867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826B-E13A-9F7A-4E07-CDC2D1207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D53E0-2D2E-A362-E9D5-2E184D5FC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0CCD7-0B90-18EC-28E8-86E441BD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09501-70EF-8F61-85D0-DE18E026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5F949-2645-1E78-6E5B-96E0C0B9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0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1CCA-36DB-0A61-4B73-1A7912C8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52A12-5E85-859F-FD6C-0F451825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7B8A3-09EF-BF1E-C929-6AA460401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7D974-7510-952A-FEE8-14CDC5F98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CE582-C7CA-F565-3FA1-1EF865F7D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83DA1-E070-7176-04E3-24E06E54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99203-8776-AED3-EFA5-0350CD17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79AD4-3651-110F-D0BD-4750E05A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4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B414-1CB5-2D49-5AF2-71CFFF8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D481A-09DC-B267-6524-9CAA3159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4C55A-537A-7BA2-9F70-18390E6C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F9955-9CDB-4339-6D44-D7FD1B71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0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09205-4BCD-790C-A6BC-A5B0BE1F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A9192-A521-FEFB-F970-971BACF3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965AE-95D7-DFDD-D7B8-95797E50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AD97-5B33-4525-011D-9CE80BF5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D11B6-6FAB-C3AE-70F0-FD7285273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B8695-B1D9-9C9D-9DD9-84CD60972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A46AB-21A3-4DC5-0446-7D8E79AB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FA48-6AFC-C0DA-1492-4BC1DA40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345C6-60EF-2791-CB86-FB2B877F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30C4-5B4A-7330-A4A6-2687597C0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8E525-251B-09EE-2502-A0E7AF463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1141C-4C13-FF67-9F56-DDB072C4C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FC4D0-C8F5-A8A2-ECF0-0E71875A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3DF73-B0D7-2D76-DC81-F163EA5C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910E7-F238-F046-1D5A-5E559967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8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DF10A-017F-BBAA-B462-0D3E5D8F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2459D-60EA-E1B0-0164-5A8F08071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65871-514E-B8A7-1E19-1DBD96D76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60F0-EF3B-AC41-A66E-D5DACC7D62E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0CB9-5D0B-9841-5AA4-D5EDE3ACE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B1E7E-2F2E-586E-E558-54491DCB0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899F-89D5-DF41-BCED-5B95AE06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3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Towards self organised networks … of people – IEEE Future Directions">
            <a:extLst>
              <a:ext uri="{FF2B5EF4-FFF2-40B4-BE49-F238E27FC236}">
                <a16:creationId xmlns:a16="http://schemas.microsoft.com/office/drawing/2014/main" id="{72C958EE-B7C4-50E9-820E-74CCF83C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" y="0"/>
            <a:ext cx="12190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2C23245-395A-4FC3-C899-4A7068C58065}"/>
              </a:ext>
            </a:extLst>
          </p:cNvPr>
          <p:cNvSpPr/>
          <p:nvPr/>
        </p:nvSpPr>
        <p:spPr>
          <a:xfrm>
            <a:off x="4253332" y="2496065"/>
            <a:ext cx="3383144" cy="3306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1ACA1-7A02-D4DE-B20F-A8D51CCAEAF6}"/>
              </a:ext>
            </a:extLst>
          </p:cNvPr>
          <p:cNvSpPr/>
          <p:nvPr/>
        </p:nvSpPr>
        <p:spPr>
          <a:xfrm>
            <a:off x="4585771" y="2926034"/>
            <a:ext cx="265050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CO2 MVS</a:t>
            </a:r>
            <a:endParaRPr lang="en-GB" sz="6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05301F-97EA-19C4-89BB-32593751228C}"/>
              </a:ext>
            </a:extLst>
          </p:cNvPr>
          <p:cNvSpPr/>
          <p:nvPr/>
        </p:nvSpPr>
        <p:spPr>
          <a:xfrm>
            <a:off x="2374008" y="1725705"/>
            <a:ext cx="2191728" cy="120032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GB" sz="72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DC0ED-5099-965C-FCDB-9DB6035B14B2}"/>
              </a:ext>
            </a:extLst>
          </p:cNvPr>
          <p:cNvSpPr/>
          <p:nvPr/>
        </p:nvSpPr>
        <p:spPr>
          <a:xfrm>
            <a:off x="0" y="306"/>
            <a:ext cx="121920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O</a:t>
            </a:r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stakeholders and network </a:t>
            </a:r>
            <a:endParaRPr lang="en-GB" sz="5400" b="0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900E72-F9A7-8517-32F1-498C00249557}"/>
              </a:ext>
            </a:extLst>
          </p:cNvPr>
          <p:cNvSpPr/>
          <p:nvPr/>
        </p:nvSpPr>
        <p:spPr>
          <a:xfrm>
            <a:off x="535843" y="4887321"/>
            <a:ext cx="3002760" cy="120032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</a:t>
            </a:r>
            <a:r>
              <a:rPr lang="en-GB" sz="72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521514-92BE-6330-6AD9-A94762878467}"/>
              </a:ext>
            </a:extLst>
          </p:cNvPr>
          <p:cNvSpPr/>
          <p:nvPr/>
        </p:nvSpPr>
        <p:spPr>
          <a:xfrm>
            <a:off x="7861247" y="5701512"/>
            <a:ext cx="2266046" cy="120032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6281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374" y="0"/>
            <a:ext cx="3435626" cy="257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D5F2D-607A-1568-84C9-7E7B6771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342" y="213939"/>
            <a:ext cx="10118843" cy="6276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etworking </a:t>
            </a: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to: </a:t>
            </a:r>
            <a:endParaRPr lang="en-US" sz="5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implement CO2MVS blueprint</a:t>
            </a:r>
            <a:endParaRPr lang="en-US" sz="5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514350" indent="-514350">
              <a:spcBef>
                <a:spcPts val="1600"/>
              </a:spcBef>
              <a:buFont typeface="Arial" panose="020B0604020202020204" pitchFamily="34" charset="0"/>
              <a:buAutoNum type="arabicParenR"/>
            </a:pPr>
            <a:r>
              <a:rPr lang="en-US" dirty="0" smtClean="0"/>
              <a:t>CO2 and GHG monitoring and verification are </a:t>
            </a:r>
            <a:br>
              <a:rPr lang="en-US" dirty="0" smtClean="0"/>
            </a:br>
            <a:r>
              <a:rPr lang="en-US" dirty="0" smtClean="0"/>
              <a:t>complex activities and require </a:t>
            </a:r>
            <a:r>
              <a:rPr lang="en-US" dirty="0">
                <a:solidFill>
                  <a:srgbClr val="0070C0"/>
                </a:solidFill>
              </a:rPr>
              <a:t>integration of competencies</a:t>
            </a:r>
            <a:r>
              <a:rPr lang="en-US" dirty="0"/>
              <a:t>, teamwork and critical mass. </a:t>
            </a:r>
            <a:r>
              <a:rPr lang="en-US" dirty="0" smtClean="0"/>
              <a:t>No institution has all the  </a:t>
            </a:r>
            <a:r>
              <a:rPr lang="en-US" dirty="0"/>
              <a:t>resources to address these </a:t>
            </a:r>
            <a:r>
              <a:rPr lang="en-US" dirty="0" smtClean="0"/>
              <a:t>activities in </a:t>
            </a:r>
            <a:r>
              <a:rPr lang="en-US" dirty="0"/>
              <a:t>isolation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smtClean="0"/>
              <a:t>networking </a:t>
            </a:r>
            <a:r>
              <a:rPr lang="en-US" dirty="0"/>
              <a:t>is key for </a:t>
            </a:r>
            <a:r>
              <a:rPr lang="en-US" dirty="0">
                <a:solidFill>
                  <a:srgbClr val="0070C0"/>
                </a:solidFill>
              </a:rPr>
              <a:t>building reputation </a:t>
            </a:r>
            <a:r>
              <a:rPr lang="en-US" dirty="0"/>
              <a:t>and </a:t>
            </a:r>
            <a:r>
              <a:rPr lang="en-US" dirty="0" smtClean="0"/>
              <a:t>capacity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E</a:t>
            </a:r>
            <a:r>
              <a:rPr lang="en-US" dirty="0" smtClean="0"/>
              <a:t>xcellent use cases are </a:t>
            </a:r>
            <a:r>
              <a:rPr lang="en-US" dirty="0"/>
              <a:t>needed to </a:t>
            </a:r>
            <a:r>
              <a:rPr lang="en-US" dirty="0">
                <a:solidFill>
                  <a:srgbClr val="0070C0"/>
                </a:solidFill>
              </a:rPr>
              <a:t>become a trustable and authoritative provider</a:t>
            </a:r>
            <a:r>
              <a:rPr lang="en-US" dirty="0"/>
              <a:t> </a:t>
            </a:r>
            <a:r>
              <a:rPr lang="en-US" dirty="0" smtClean="0"/>
              <a:t>of observation-based evidence of CO2 and GHG emissions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09C0B6-FE2D-18C3-F143-EF29D7B3388B}"/>
              </a:ext>
            </a:extLst>
          </p:cNvPr>
          <p:cNvSpPr/>
          <p:nvPr/>
        </p:nvSpPr>
        <p:spPr>
          <a:xfrm rot="16200000">
            <a:off x="-2601834" y="2445475"/>
            <a:ext cx="6773329" cy="193899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20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GB" sz="120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73" y="4120971"/>
            <a:ext cx="10227857" cy="27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09C0B6-FE2D-18C3-F143-EF29D7B3388B}"/>
              </a:ext>
            </a:extLst>
          </p:cNvPr>
          <p:cNvSpPr/>
          <p:nvPr/>
        </p:nvSpPr>
        <p:spPr>
          <a:xfrm rot="16200000">
            <a:off x="-2601834" y="2445475"/>
            <a:ext cx="6773329" cy="193899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20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GB" sz="120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hy?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C056593-E563-AE29-C3AE-3FC38147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221" y="-1511"/>
            <a:ext cx="3236779" cy="26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D5F2D-607A-1568-84C9-7E7B6771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327" y="419731"/>
            <a:ext cx="9804882" cy="56530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 engagement to: 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0070C0"/>
                </a:solidFill>
              </a:rPr>
              <a:t>e</a:t>
            </a:r>
            <a:r>
              <a:rPr lang="en-US" sz="5400" dirty="0" smtClean="0">
                <a:solidFill>
                  <a:srgbClr val="0070C0"/>
                </a:solidFill>
              </a:rPr>
              <a:t>mpower CO2 MVS</a:t>
            </a:r>
            <a:endParaRPr lang="en-US" sz="5400" dirty="0">
              <a:solidFill>
                <a:srgbClr val="0070C0"/>
              </a:solidFill>
            </a:endParaRPr>
          </a:p>
          <a:p>
            <a:pPr marL="514350" indent="-514350">
              <a:buAutoNum type="arabicParenR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spcBef>
                <a:spcPts val="1600"/>
              </a:spcBef>
              <a:buFont typeface="Arial" panose="020B0604020202020204" pitchFamily="34" charset="0"/>
              <a:buAutoNum type="arabicParenR"/>
            </a:pPr>
            <a:r>
              <a:rPr lang="en-US" sz="3000" dirty="0" smtClean="0"/>
              <a:t>stakeholders </a:t>
            </a:r>
            <a:r>
              <a:rPr lang="en-US" sz="3000" dirty="0"/>
              <a:t>as </a:t>
            </a:r>
            <a:r>
              <a:rPr lang="en-US" sz="3000" dirty="0">
                <a:solidFill>
                  <a:srgbClr val="0070C0"/>
                </a:solidFill>
              </a:rPr>
              <a:t>key amplifier </a:t>
            </a:r>
            <a:r>
              <a:rPr lang="en-US" sz="3000" dirty="0"/>
              <a:t>of CO2 MVS capabilities and impacts</a:t>
            </a:r>
          </a:p>
          <a:p>
            <a:pPr marL="514350" indent="-514350">
              <a:spcBef>
                <a:spcPts val="1600"/>
              </a:spcBef>
              <a:buFont typeface="Arial" panose="020B0604020202020204" pitchFamily="34" charset="0"/>
              <a:buAutoNum type="arabicParenR"/>
            </a:pPr>
            <a:r>
              <a:rPr lang="en-US" sz="3000" dirty="0">
                <a:solidFill>
                  <a:srgbClr val="0070C0"/>
                </a:solidFill>
              </a:rPr>
              <a:t>leverage </a:t>
            </a:r>
            <a:r>
              <a:rPr lang="en-US" sz="3000" dirty="0"/>
              <a:t>on large resources in the data service sector and </a:t>
            </a:r>
            <a:r>
              <a:rPr lang="en-US" sz="3000" dirty="0">
                <a:solidFill>
                  <a:srgbClr val="0070C0"/>
                </a:solidFill>
              </a:rPr>
              <a:t>catalyze</a:t>
            </a:r>
            <a:r>
              <a:rPr lang="en-US" sz="3000" dirty="0"/>
              <a:t> the knowledge transfer from science to society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000" dirty="0" smtClean="0"/>
              <a:t>Building societal acceptance and </a:t>
            </a:r>
            <a:r>
              <a:rPr lang="en-US" sz="3000" dirty="0" smtClean="0">
                <a:solidFill>
                  <a:schemeClr val="accent1"/>
                </a:solidFill>
              </a:rPr>
              <a:t>trust</a:t>
            </a:r>
            <a:r>
              <a:rPr lang="en-US" sz="3000" dirty="0" smtClean="0"/>
              <a:t> in science and technology by disseminating </a:t>
            </a:r>
            <a:r>
              <a:rPr lang="en-US" sz="3000" dirty="0" smtClean="0">
                <a:solidFill>
                  <a:schemeClr val="accent1"/>
                </a:solidFill>
              </a:rPr>
              <a:t>coherent</a:t>
            </a:r>
            <a:r>
              <a:rPr lang="en-US" sz="3000" dirty="0" smtClean="0"/>
              <a:t> narratives </a:t>
            </a:r>
            <a:r>
              <a:rPr lang="en-US" sz="3000" dirty="0"/>
              <a:t>and </a:t>
            </a:r>
            <a:r>
              <a:rPr lang="en-US" sz="3000" dirty="0" smtClean="0"/>
              <a:t>reducing </a:t>
            </a:r>
            <a:r>
              <a:rPr lang="en-US" sz="3000" dirty="0"/>
              <a:t>conflicting </a:t>
            </a:r>
            <a:r>
              <a:rPr lang="en-US" sz="3000" dirty="0" smtClean="0"/>
              <a:t>messages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431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C996B0C-03CE-A336-2198-FD369BB099C5}"/>
              </a:ext>
            </a:extLst>
          </p:cNvPr>
          <p:cNvSpPr/>
          <p:nvPr/>
        </p:nvSpPr>
        <p:spPr>
          <a:xfrm rot="16200000">
            <a:off x="-2641341" y="2425511"/>
            <a:ext cx="677332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20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</a:t>
            </a:r>
            <a:r>
              <a:rPr lang="en-GB" sz="120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/>
          <a:srcRect b="579"/>
          <a:stretch/>
        </p:blipFill>
        <p:spPr>
          <a:xfrm>
            <a:off x="1493918" y="714104"/>
            <a:ext cx="10497292" cy="5921828"/>
          </a:xfrm>
          <a:prstGeom prst="rect">
            <a:avLst/>
          </a:prstGeom>
        </p:spPr>
      </p:pic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869D5F8C-2DD1-E4FA-F369-43D61177391F}"/>
              </a:ext>
            </a:extLst>
          </p:cNvPr>
          <p:cNvSpPr txBox="1">
            <a:spLocks/>
          </p:cNvSpPr>
          <p:nvPr/>
        </p:nvSpPr>
        <p:spPr>
          <a:xfrm>
            <a:off x="1493918" y="85757"/>
            <a:ext cx="9270704" cy="965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Stakeholders</a:t>
            </a:r>
            <a:endParaRPr lang="en-US" sz="5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ional Networking: Not Just Collecting Contacts | Drexel University's  LeBow College of Business">
            <a:extLst>
              <a:ext uri="{FF2B5EF4-FFF2-40B4-BE49-F238E27FC236}">
                <a16:creationId xmlns:a16="http://schemas.microsoft.com/office/drawing/2014/main" id="{BE599632-EAB6-90B7-67B4-DA416E95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05" y="1149580"/>
            <a:ext cx="9004964" cy="570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B2C21CB-CEF4-3E39-FFAA-A6C0C5DD0EFA}"/>
              </a:ext>
            </a:extLst>
          </p:cNvPr>
          <p:cNvSpPr/>
          <p:nvPr/>
        </p:nvSpPr>
        <p:spPr>
          <a:xfrm>
            <a:off x="5142678" y="2521117"/>
            <a:ext cx="3383144" cy="3306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D28E4A-78A1-46EB-78B2-BAE972C26038}"/>
              </a:ext>
            </a:extLst>
          </p:cNvPr>
          <p:cNvSpPr/>
          <p:nvPr/>
        </p:nvSpPr>
        <p:spPr>
          <a:xfrm>
            <a:off x="5067174" y="2773992"/>
            <a:ext cx="34586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CO2MVS</a:t>
            </a:r>
            <a:endParaRPr lang="en-GB" sz="48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0FAE9-4B19-EADE-0BBB-F19C9B0FD4C3}"/>
              </a:ext>
            </a:extLst>
          </p:cNvPr>
          <p:cNvSpPr txBox="1"/>
          <p:nvPr/>
        </p:nvSpPr>
        <p:spPr>
          <a:xfrm>
            <a:off x="1714820" y="514004"/>
            <a:ext cx="39240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</a:t>
            </a: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7CF23-4B93-EDB7-1B2B-5BB85B620801}"/>
              </a:ext>
            </a:extLst>
          </p:cNvPr>
          <p:cNvSpPr txBox="1"/>
          <p:nvPr/>
        </p:nvSpPr>
        <p:spPr>
          <a:xfrm>
            <a:off x="9182725" y="3558418"/>
            <a:ext cx="300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Industry/NGOs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4BC24-78CA-06AB-6F61-0EEE6FCED8CE}"/>
              </a:ext>
            </a:extLst>
          </p:cNvPr>
          <p:cNvSpPr txBox="1"/>
          <p:nvPr/>
        </p:nvSpPr>
        <p:spPr>
          <a:xfrm>
            <a:off x="9119088" y="514004"/>
            <a:ext cx="2681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National/ EU </a:t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E9AE8D-C3F0-65E6-E0AB-6EC910D1AFCF}"/>
              </a:ext>
            </a:extLst>
          </p:cNvPr>
          <p:cNvSpPr txBox="1"/>
          <p:nvPr/>
        </p:nvSpPr>
        <p:spPr>
          <a:xfrm>
            <a:off x="1849031" y="1703938"/>
            <a:ext cx="303350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In EU and outside EU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Networks of universities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International </a:t>
            </a:r>
            <a:r>
              <a:rPr lang="en-US" sz="2000" dirty="0" smtClean="0">
                <a:solidFill>
                  <a:srgbClr val="0070C0"/>
                </a:solidFill>
              </a:rPr>
              <a:t>research </a:t>
            </a:r>
            <a:r>
              <a:rPr lang="en-US" sz="2000" dirty="0" err="1" smtClean="0">
                <a:solidFill>
                  <a:srgbClr val="0070C0"/>
                </a:solidFill>
              </a:rPr>
              <a:t>programmes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Horizon Europe,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GCOS, </a:t>
            </a:r>
            <a:r>
              <a:rPr lang="en-150" sz="2000" dirty="0" smtClean="0">
                <a:solidFill>
                  <a:srgbClr val="0070C0"/>
                </a:solidFill>
              </a:rPr>
              <a:t>…</a:t>
            </a:r>
            <a:endParaRPr lang="en-GB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TRACE, </a:t>
            </a:r>
            <a:r>
              <a:rPr lang="en-150" sz="2000" dirty="0" smtClean="0">
                <a:solidFill>
                  <a:srgbClr val="0070C0"/>
                </a:solidFill>
              </a:rPr>
              <a:t>…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178DD-9618-B169-43A1-06050503FE1E}"/>
              </a:ext>
            </a:extLst>
          </p:cNvPr>
          <p:cNvSpPr txBox="1"/>
          <p:nvPr/>
        </p:nvSpPr>
        <p:spPr>
          <a:xfrm>
            <a:off x="1882613" y="5080819"/>
            <a:ext cx="17232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UNFCCC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IPCC (TFI/AR)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WMO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FAO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WB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996B0C-03CE-A336-2198-FD369BB099C5}"/>
              </a:ext>
            </a:extLst>
          </p:cNvPr>
          <p:cNvSpPr/>
          <p:nvPr/>
        </p:nvSpPr>
        <p:spPr>
          <a:xfrm rot="16200000">
            <a:off x="-2641341" y="2425511"/>
            <a:ext cx="677332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20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</a:t>
            </a:r>
            <a:r>
              <a:rPr lang="en-GB" sz="120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B4BC24-78CA-06AB-6F61-0EEE6FCED8CE}"/>
              </a:ext>
            </a:extLst>
          </p:cNvPr>
          <p:cNvSpPr txBox="1"/>
          <p:nvPr/>
        </p:nvSpPr>
        <p:spPr>
          <a:xfrm>
            <a:off x="1714820" y="3903854"/>
            <a:ext cx="2702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E9AE8D-C3F0-65E6-E0AB-6EC910D1AFCF}"/>
              </a:ext>
            </a:extLst>
          </p:cNvPr>
          <p:cNvSpPr txBox="1"/>
          <p:nvPr/>
        </p:nvSpPr>
        <p:spPr>
          <a:xfrm>
            <a:off x="9338341" y="1615728"/>
            <a:ext cx="303350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European Commission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DG CLIMA CCC WG1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EU MS, UNFCCC parties, national inventory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agencies, EEA</a:t>
            </a: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19186" y="5366827"/>
            <a:ext cx="1030207" cy="360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973" t="5556" r="12015" b="10224"/>
          <a:stretch/>
        </p:blipFill>
        <p:spPr>
          <a:xfrm>
            <a:off x="11085422" y="5001730"/>
            <a:ext cx="960770" cy="964095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990" y="3456234"/>
            <a:ext cx="1548518" cy="21215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E9AE8D-C3F0-65E6-E0AB-6EC910D1AFCF}"/>
              </a:ext>
            </a:extLst>
          </p:cNvPr>
          <p:cNvSpPr txBox="1"/>
          <p:nvPr/>
        </p:nvSpPr>
        <p:spPr>
          <a:xfrm>
            <a:off x="9895482" y="4162502"/>
            <a:ext cx="22965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Planet, </a:t>
            </a:r>
            <a:r>
              <a:rPr lang="en-150" sz="2000" dirty="0" smtClean="0">
                <a:solidFill>
                  <a:srgbClr val="0070C0"/>
                </a:solidFill>
              </a:rPr>
              <a:t>…</a:t>
            </a:r>
            <a:endParaRPr lang="en-GB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ICLEI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C40 Cities </a:t>
            </a:r>
            <a:r>
              <a:rPr lang="en-150" sz="2000" dirty="0" smtClean="0">
                <a:solidFill>
                  <a:srgbClr val="0070C0"/>
                </a:solidFill>
              </a:rPr>
              <a:t>…</a:t>
            </a:r>
            <a:endParaRPr lang="en-GB" sz="2000" dirty="0" smtClean="0">
              <a:solidFill>
                <a:srgbClr val="0070C0"/>
              </a:solidFill>
            </a:endParaRPr>
          </a:p>
          <a:p>
            <a:r>
              <a:rPr lang="en-GB" sz="2000" dirty="0" err="1" smtClean="0">
                <a:solidFill>
                  <a:srgbClr val="0070C0"/>
                </a:solidFill>
              </a:rPr>
              <a:t>CoM</a:t>
            </a:r>
            <a:r>
              <a:rPr lang="en-GB" sz="2000" dirty="0" smtClean="0">
                <a:solidFill>
                  <a:srgbClr val="0070C0"/>
                </a:solidFill>
              </a:rPr>
              <a:t>, Bloomberg </a:t>
            </a:r>
            <a:r>
              <a:rPr lang="en-150" sz="2000" dirty="0" smtClean="0">
                <a:solidFill>
                  <a:srgbClr val="0070C0"/>
                </a:solidFill>
              </a:rPr>
              <a:t>…</a:t>
            </a:r>
            <a:endParaRPr lang="en-GB" sz="2000" dirty="0" smtClean="0">
              <a:solidFill>
                <a:srgbClr val="0070C0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69D5F8C-2DD1-E4FA-F369-43D61177391F}"/>
              </a:ext>
            </a:extLst>
          </p:cNvPr>
          <p:cNvSpPr txBox="1">
            <a:spLocks/>
          </p:cNvSpPr>
          <p:nvPr/>
        </p:nvSpPr>
        <p:spPr>
          <a:xfrm>
            <a:off x="4820593" y="-45417"/>
            <a:ext cx="2974001" cy="965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</a:t>
            </a:r>
            <a:endParaRPr lang="en-US" sz="5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E7CF23-4B93-EDB7-1B2B-5BB85B620801}"/>
              </a:ext>
            </a:extLst>
          </p:cNvPr>
          <p:cNvSpPr txBox="1"/>
          <p:nvPr/>
        </p:nvSpPr>
        <p:spPr>
          <a:xfrm>
            <a:off x="9182725" y="5983330"/>
            <a:ext cx="300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Citizens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09C0B6-FE2D-18C3-F143-EF29D7B3388B}"/>
              </a:ext>
            </a:extLst>
          </p:cNvPr>
          <p:cNvSpPr/>
          <p:nvPr/>
        </p:nvSpPr>
        <p:spPr>
          <a:xfrm rot="16200000">
            <a:off x="-2664934" y="2417169"/>
            <a:ext cx="6773329" cy="193899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20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en-GB" sz="120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9D5F8C-2DD1-E4FA-F369-43D61177391F}"/>
              </a:ext>
            </a:extLst>
          </p:cNvPr>
          <p:cNvSpPr txBox="1">
            <a:spLocks/>
          </p:cNvSpPr>
          <p:nvPr/>
        </p:nvSpPr>
        <p:spPr>
          <a:xfrm>
            <a:off x="1598825" y="509417"/>
            <a:ext cx="9270704" cy="476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Setting up successful business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indent="-742950">
              <a:buAutoNum type="arabicParenR"/>
            </a:pPr>
            <a:r>
              <a:rPr lang="en-US" sz="3600" dirty="0" smtClean="0"/>
              <a:t>Funding: </a:t>
            </a:r>
          </a:p>
          <a:p>
            <a:pPr marL="742950" indent="-742950">
              <a:buAutoNum type="arabicParenR"/>
            </a:pPr>
            <a:r>
              <a:rPr lang="en-US" sz="3600" dirty="0" smtClean="0">
                <a:solidFill>
                  <a:schemeClr val="accent1"/>
                </a:solidFill>
              </a:rPr>
              <a:t>Continuity</a:t>
            </a:r>
            <a:r>
              <a:rPr lang="en-US" sz="3600" dirty="0" smtClean="0"/>
              <a:t> of providers</a:t>
            </a:r>
          </a:p>
          <a:p>
            <a:pPr marL="742950" indent="-742950">
              <a:buAutoNum type="arabicParenR"/>
            </a:pPr>
            <a:r>
              <a:rPr lang="en-US" sz="3600" dirty="0" smtClean="0"/>
              <a:t>Creation of value, increasing group of </a:t>
            </a:r>
            <a:r>
              <a:rPr lang="en-US" sz="3600" dirty="0" smtClean="0">
                <a:solidFill>
                  <a:schemeClr val="accent1"/>
                </a:solidFill>
              </a:rPr>
              <a:t>users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148" y="1799413"/>
            <a:ext cx="2233381" cy="8144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313" y="3903855"/>
            <a:ext cx="10645387" cy="22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09C0B6-FE2D-18C3-F143-EF29D7B3388B}"/>
              </a:ext>
            </a:extLst>
          </p:cNvPr>
          <p:cNvSpPr/>
          <p:nvPr/>
        </p:nvSpPr>
        <p:spPr>
          <a:xfrm rot="16200000">
            <a:off x="-2664934" y="2417169"/>
            <a:ext cx="6773329" cy="193899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20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</a:t>
            </a:r>
            <a:r>
              <a:rPr lang="en-GB" sz="120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9D5F8C-2DD1-E4FA-F369-43D61177391F}"/>
              </a:ext>
            </a:extLst>
          </p:cNvPr>
          <p:cNvSpPr txBox="1">
            <a:spLocks/>
          </p:cNvSpPr>
          <p:nvPr/>
        </p:nvSpPr>
        <p:spPr>
          <a:xfrm>
            <a:off x="1786721" y="338802"/>
            <a:ext cx="10204982" cy="476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Constellation of systems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indent="-742950">
              <a:buAutoNum type="arabicParenR"/>
            </a:pPr>
            <a:r>
              <a:rPr lang="en-US" sz="3600" dirty="0" smtClean="0"/>
              <a:t>Frontrunners/ countries build alternative GHG MVS system</a:t>
            </a:r>
            <a:r>
              <a:rPr lang="en-US" sz="3600" dirty="0" smtClean="0">
                <a:solidFill>
                  <a:schemeClr val="accent1"/>
                </a:solidFill>
              </a:rPr>
              <a:t>s</a:t>
            </a:r>
          </a:p>
          <a:p>
            <a:pPr marL="742950" indent="-742950">
              <a:buAutoNum type="arabicParenR"/>
            </a:pPr>
            <a:r>
              <a:rPr lang="en-US" sz="3600" dirty="0" smtClean="0"/>
              <a:t>To increase buy-in, </a:t>
            </a:r>
            <a:r>
              <a:rPr lang="en-US" sz="3600" dirty="0" smtClean="0"/>
              <a:t>reserving a </a:t>
            </a:r>
            <a:r>
              <a:rPr lang="en-US" sz="3600" dirty="0" smtClean="0"/>
              <a:t>visible </a:t>
            </a:r>
            <a:r>
              <a:rPr lang="en-US" sz="3600" dirty="0" smtClean="0"/>
              <a:t>place for </a:t>
            </a:r>
            <a:r>
              <a:rPr lang="en-US" sz="3600" dirty="0" smtClean="0">
                <a:solidFill>
                  <a:schemeClr val="accent1"/>
                </a:solidFill>
              </a:rPr>
              <a:t>all</a:t>
            </a:r>
            <a:r>
              <a:rPr lang="en-US" sz="3600" dirty="0" smtClean="0"/>
              <a:t>, assessing quality and fitness for purpose, and so the appropriate size </a:t>
            </a:r>
            <a:endParaRPr lang="en-US" sz="3600" dirty="0" smtClean="0"/>
          </a:p>
          <a:p>
            <a:pPr marL="742950" indent="-742950">
              <a:buAutoNum type="arabicParenR"/>
            </a:pPr>
            <a:r>
              <a:rPr lang="en-US" sz="3600" dirty="0" smtClean="0">
                <a:solidFill>
                  <a:schemeClr val="accent1"/>
                </a:solidFill>
              </a:rPr>
              <a:t>Link</a:t>
            </a:r>
            <a:r>
              <a:rPr lang="en-US" sz="3600" dirty="0" smtClean="0"/>
              <a:t>ing to not lose sight of a comprehensive view</a:t>
            </a:r>
            <a:endParaRPr lang="en-US" dirty="0"/>
          </a:p>
        </p:txBody>
      </p:sp>
      <p:sp>
        <p:nvSpPr>
          <p:cNvPr id="2" name="AutoShape 2" descr="Amazon.com: Matryoshka Matrioska Babuska Russian Nesting Wooden Doll Polish  National Costume 5 Pcs Stacking Hand Painting Beautiful Nested Great Craft  Matriosjka Matrioska Matreshka Matrjoska Matroeska : Toys &amp; G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43048" y="4946469"/>
            <a:ext cx="3548952" cy="19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Towards self organised networks … of people – IEEE Future Directions">
            <a:extLst>
              <a:ext uri="{FF2B5EF4-FFF2-40B4-BE49-F238E27FC236}">
                <a16:creationId xmlns:a16="http://schemas.microsoft.com/office/drawing/2014/main" id="{72C958EE-B7C4-50E9-820E-74CCF83C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" y="0"/>
            <a:ext cx="12190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2C23245-395A-4FC3-C899-4A7068C58065}"/>
              </a:ext>
            </a:extLst>
          </p:cNvPr>
          <p:cNvSpPr/>
          <p:nvPr/>
        </p:nvSpPr>
        <p:spPr>
          <a:xfrm>
            <a:off x="4330755" y="2575945"/>
            <a:ext cx="3208504" cy="3125567"/>
          </a:xfrm>
          <a:prstGeom prst="ellipse">
            <a:avLst/>
          </a:prstGeom>
          <a:solidFill>
            <a:srgbClr val="4472C4">
              <a:alpha val="65098"/>
            </a:srgbClr>
          </a:solidFill>
          <a:ln>
            <a:solidFill>
              <a:srgbClr val="2F528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1ACA1-7A02-D4DE-B20F-A8D51CCAEAF6}"/>
              </a:ext>
            </a:extLst>
          </p:cNvPr>
          <p:cNvSpPr/>
          <p:nvPr/>
        </p:nvSpPr>
        <p:spPr>
          <a:xfrm>
            <a:off x="4609753" y="3094269"/>
            <a:ext cx="265050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CO2 MVS</a:t>
            </a:r>
            <a:endParaRPr lang="en-GB" sz="6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05301F-97EA-19C4-89BB-32593751228C}"/>
              </a:ext>
            </a:extLst>
          </p:cNvPr>
          <p:cNvSpPr/>
          <p:nvPr/>
        </p:nvSpPr>
        <p:spPr>
          <a:xfrm>
            <a:off x="2374008" y="1725705"/>
            <a:ext cx="2191728" cy="120032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GB" sz="72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DC0ED-5099-965C-FCDB-9DB6035B14B2}"/>
              </a:ext>
            </a:extLst>
          </p:cNvPr>
          <p:cNvSpPr/>
          <p:nvPr/>
        </p:nvSpPr>
        <p:spPr>
          <a:xfrm>
            <a:off x="0" y="306"/>
            <a:ext cx="121920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GB" sz="5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</a:t>
            </a:r>
            <a:r>
              <a:rPr lang="en-GB" sz="5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</a:t>
            </a:r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stakeholders </a:t>
            </a:r>
            <a:r>
              <a:rPr lang="en-150" sz="5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worldwide</a:t>
            </a:r>
            <a:endParaRPr lang="en-GB" sz="5400" b="0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900E72-F9A7-8517-32F1-498C00249557}"/>
              </a:ext>
            </a:extLst>
          </p:cNvPr>
          <p:cNvSpPr/>
          <p:nvPr/>
        </p:nvSpPr>
        <p:spPr>
          <a:xfrm>
            <a:off x="535843" y="4887321"/>
            <a:ext cx="3002760" cy="120032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</a:t>
            </a:r>
            <a:r>
              <a:rPr lang="en-GB" sz="72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521514-92BE-6330-6AD9-A94762878467}"/>
              </a:ext>
            </a:extLst>
          </p:cNvPr>
          <p:cNvSpPr/>
          <p:nvPr/>
        </p:nvSpPr>
        <p:spPr>
          <a:xfrm>
            <a:off x="7861247" y="5701512"/>
            <a:ext cx="2266046" cy="120032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9054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531</Words>
  <Application>Microsoft Office PowerPoint</Application>
  <PresentationFormat>Widescreen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CESCATTI Alessandro (JRC-ISPRA)</dc:creator>
  <cp:lastModifiedBy>MAENHOUT Greet (JRC-ISPRA)</cp:lastModifiedBy>
  <cp:revision>43</cp:revision>
  <cp:lastPrinted>2023-02-02T13:00:51Z</cp:lastPrinted>
  <dcterms:created xsi:type="dcterms:W3CDTF">2022-10-17T14:16:03Z</dcterms:created>
  <dcterms:modified xsi:type="dcterms:W3CDTF">2023-02-02T14:18:30Z</dcterms:modified>
</cp:coreProperties>
</file>