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  <p:sldMasterId id="2147483660" r:id="rId7"/>
  </p:sldMasterIdLst>
  <p:notesMasterIdLst>
    <p:notesMasterId r:id="rId29"/>
  </p:notesMasterIdLst>
  <p:sldIdLst>
    <p:sldId id="257" r:id="rId8"/>
    <p:sldId id="420" r:id="rId9"/>
    <p:sldId id="419" r:id="rId10"/>
    <p:sldId id="283" r:id="rId11"/>
    <p:sldId id="284" r:id="rId12"/>
    <p:sldId id="410" r:id="rId13"/>
    <p:sldId id="411" r:id="rId14"/>
    <p:sldId id="412" r:id="rId15"/>
    <p:sldId id="413" r:id="rId16"/>
    <p:sldId id="414" r:id="rId17"/>
    <p:sldId id="289" r:id="rId18"/>
    <p:sldId id="302" r:id="rId19"/>
    <p:sldId id="303" r:id="rId20"/>
    <p:sldId id="305" r:id="rId21"/>
    <p:sldId id="426" r:id="rId22"/>
    <p:sldId id="421" r:id="rId23"/>
    <p:sldId id="422" r:id="rId24"/>
    <p:sldId id="423" r:id="rId25"/>
    <p:sldId id="424" r:id="rId26"/>
    <p:sldId id="425" r:id="rId27"/>
    <p:sldId id="319" r:id="rId28"/>
  </p:sldIdLst>
  <p:sldSz cx="9144000" cy="6858000" type="screen4x3"/>
  <p:notesSz cx="6858000" cy="9144000"/>
  <p:custShowLst>
    <p:custShow name="Seminario Interno CAF" id="0">
      <p:sldLst>
        <p:sld r:id="rId8"/>
        <p:sld r:id="rId19"/>
        <p:sld r:id="rId20"/>
      </p:sldLst>
    </p:custShow>
    <p:custShow name="Nuevo Miembro Corta" id="1">
      <p:sldLst>
        <p:sld r:id="rId8"/>
        <p:sld r:id="rId11"/>
        <p:sld r:id="rId12"/>
        <p:sld r:id="rId19"/>
        <p:sld r:id="rId20"/>
        <p:sld r:id="rId21"/>
      </p:sldLst>
    </p:custShow>
    <p:custShow name="DMA" id="2">
      <p:sldLst>
        <p:sld r:id="rId8"/>
      </p:sldLst>
    </p:custShow>
    <p:custShow name="Nuevo Miembro Completa" id="3">
      <p:sldLst>
        <p:sld r:id="rId8"/>
        <p:sld r:id="rId11"/>
        <p:sld r:id="rId12"/>
        <p:sld r:id="rId19"/>
        <p:sld r:id="rId20"/>
        <p:sld r:id="rId21"/>
        <p:sld r:id="rId28"/>
      </p:sldLst>
    </p:custShow>
    <p:custShow name="OMM" id="4">
      <p:sldLst>
        <p:sld r:id="rId8"/>
        <p:sld r:id="rId11"/>
        <p:sld r:id="rId12"/>
        <p:sld r:id="rId13"/>
        <p:sld r:id="rId14"/>
        <p:sld r:id="rId15"/>
        <p:sld r:id="rId16"/>
        <p:sld r:id="rId17"/>
        <p:sld r:id="rId28"/>
      </p:sldLst>
    </p:custShow>
  </p:custShowLst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282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38FEB-9B0F-49A2-907B-315712323D9C}" type="datetimeFigureOut">
              <a:rPr lang="es-VE" smtClean="0"/>
              <a:t>29/05/2015</a:t>
            </a:fld>
            <a:endParaRPr lang="es-V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V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6D301-F789-4CDF-BC76-8420EAE78F94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041373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s-ES" dirty="0" smtClean="0"/>
              <a:t>Notas para presentación al Directorio:</a:t>
            </a:r>
          </a:p>
          <a:p>
            <a:endParaRPr lang="es-ES" dirty="0" smtClean="0"/>
          </a:p>
          <a:p>
            <a:pPr>
              <a:buFontTx/>
              <a:buChar char="-"/>
            </a:pPr>
            <a:r>
              <a:rPr lang="es-ES" dirty="0" smtClean="0"/>
              <a:t> Nuevo paradigma para los tomadores de decisiones </a:t>
            </a:r>
          </a:p>
          <a:p>
            <a:pPr>
              <a:buFontTx/>
              <a:buChar char="-"/>
            </a:pPr>
            <a:r>
              <a:rPr lang="es-ES" dirty="0" smtClean="0"/>
              <a:t> Primera red en su tipo a nivel regional</a:t>
            </a:r>
          </a:p>
          <a:p>
            <a:pPr>
              <a:buFontTx/>
              <a:buChar char="-"/>
            </a:pPr>
            <a:r>
              <a:rPr lang="es-ES" dirty="0" smtClean="0"/>
              <a:t> Primer portal regional en los países en desarrollo</a:t>
            </a:r>
          </a:p>
          <a:p>
            <a:pPr>
              <a:buFontTx/>
              <a:buChar char="-"/>
            </a:pPr>
            <a:r>
              <a:rPr lang="es-ES" dirty="0" smtClean="0"/>
              <a:t> TPS, primer servicio regional de su tipo a nivel mundial</a:t>
            </a:r>
          </a:p>
          <a:p>
            <a:pPr>
              <a:buFontTx/>
              <a:buChar char="-"/>
            </a:pPr>
            <a:r>
              <a:rPr lang="es-ES" dirty="0" smtClean="0"/>
              <a:t> Es una red descentralizada, cada institución maneja su información</a:t>
            </a:r>
          </a:p>
          <a:p>
            <a:pPr>
              <a:buFontTx/>
              <a:buChar char="-"/>
            </a:pPr>
            <a:r>
              <a:rPr lang="es-ES" dirty="0" smtClean="0"/>
              <a:t> Se puede incorporar información no digital a través de los metadatos</a:t>
            </a:r>
          </a:p>
          <a:p>
            <a:pPr>
              <a:buFontTx/>
              <a:buChar char="-"/>
            </a:pPr>
            <a:r>
              <a:rPr lang="es-ES" dirty="0" smtClean="0"/>
              <a:t> GeoSUR se puede integrar con las IDE nacionales</a:t>
            </a:r>
          </a:p>
          <a:p>
            <a:pPr>
              <a:buFontTx/>
              <a:buChar char="-"/>
            </a:pPr>
            <a:r>
              <a:rPr lang="es-ES" dirty="0" smtClean="0"/>
              <a:t> Se puede ver la información en Google Earth y otras plataformas</a:t>
            </a:r>
          </a:p>
          <a:p>
            <a:pPr>
              <a:buFontTx/>
              <a:buChar char="-"/>
            </a:pPr>
            <a:r>
              <a:rPr lang="es-ES" dirty="0" smtClean="0"/>
              <a:t> CAF tiene la intención de mantener los geoservicios centrales junto con el IPGH, durante los próximos años</a:t>
            </a:r>
          </a:p>
          <a:p>
            <a:pPr>
              <a:buFontTx/>
              <a:buChar char="-"/>
            </a:pPr>
            <a:r>
              <a:rPr lang="es-ES" dirty="0" smtClean="0"/>
              <a:t> Red posee XXX servicios de mapas y YYY catálogos operativos y vinculados entre sí.</a:t>
            </a:r>
          </a:p>
        </p:txBody>
      </p:sp>
    </p:spTree>
    <p:extLst>
      <p:ext uri="{BB962C8B-B14F-4D97-AF65-F5344CB8AC3E}">
        <p14:creationId xmlns:p14="http://schemas.microsoft.com/office/powerpoint/2010/main" val="3610820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663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1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b="0" smtClean="0">
                <a:solidFill>
                  <a:srgbClr val="000000"/>
                </a:solidFill>
              </a:rPr>
              <a:t>What’s New in ArcGIS 8.3</a:t>
            </a:r>
          </a:p>
        </p:txBody>
      </p:sp>
      <p:sp>
        <p:nvSpPr>
          <p:cNvPr id="1331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1pPr>
            <a:lvl2pPr marL="742950" indent="-285750" defTabSz="94615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2pPr>
            <a:lvl3pPr marL="1143000" indent="-228600" defTabSz="94615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3pPr>
            <a:lvl4pPr marL="1600200" indent="-228600" defTabSz="94615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4pPr>
            <a:lvl5pPr marL="2057400" indent="-228600" defTabSz="94615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b="0" smtClean="0">
                <a:solidFill>
                  <a:srgbClr val="000000"/>
                </a:solidFill>
              </a:rPr>
              <a:t>1-</a:t>
            </a:r>
            <a:fld id="{B11645E0-CCCE-447C-BA07-F7EF98260795}" type="slidenum">
              <a:rPr lang="en-US" altLang="en-US" sz="800" b="0" smtClean="0">
                <a:solidFill>
                  <a:srgbClr val="000000"/>
                </a:solidFill>
              </a:rPr>
              <a:pPr/>
              <a:t>15</a:t>
            </a:fld>
            <a:endParaRPr lang="en-US" altLang="en-US" sz="800" b="0" smtClean="0">
              <a:solidFill>
                <a:srgbClr val="000000"/>
              </a:solidFill>
            </a:endParaRPr>
          </a:p>
        </p:txBody>
      </p:sp>
      <p:sp>
        <p:nvSpPr>
          <p:cNvPr id="13316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7" name="Rectangle 11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1863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1pPr>
            <a:lvl2pPr marL="742950" indent="-285750" defTabSz="94615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2pPr>
            <a:lvl3pPr marL="1143000" indent="-228600" defTabSz="94615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3pPr>
            <a:lvl4pPr marL="1600200" indent="-228600" defTabSz="94615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4pPr>
            <a:lvl5pPr marL="2057400" indent="-228600" defTabSz="94615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9pPr>
          </a:lstStyle>
          <a:p>
            <a:fld id="{AA38886C-EC40-4CDB-86B9-566C78864B58}" type="slidenum">
              <a:rPr lang="en-US" altLang="en-US" sz="800" b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pPr/>
              <a:t>17</a:t>
            </a:fld>
            <a:endParaRPr lang="en-US" altLang="en-US" sz="800" b="0" smtClean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79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s-VE" smtClean="0"/>
              <a:t>Desarrollado con GIS Portal Toolkit 9.3. Resaltar la existencia de canales. Actualmente está disponible en inglés y español. En un par de meses estará disponible en portugues</a:t>
            </a: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531405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s-VE" smtClean="0"/>
              <a:t>Desarrollado con GIS Portal Toolkit 9.3. Resaltar la existencia de canales. Actualmente está disponible en inglés y español. En un par de meses estará disponible en portugues</a:t>
            </a: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4105823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s-VE" smtClean="0"/>
              <a:t>Desarrollado con GIS Portal Toolkit 9.3. Resaltar la existencia de canales. Actualmente está disponible en inglés y español. En un par de meses estará disponible en portugues</a:t>
            </a: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77695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s-VE" smtClean="0"/>
              <a:t>Desarrollado con GIS Portal Toolkit 9.3. Resaltar la existencia de canales. Actualmente está disponible en inglés y español. En un par de meses estará disponible en portugues</a:t>
            </a: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509093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s-VE" smtClean="0"/>
              <a:t>Desarrollado con GIS Portal Toolkit 9.3. Resaltar la existencia de canales. Actualmente está disponible en inglés y español. En un par de meses estará disponible en portugues</a:t>
            </a: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656170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s-VE" smtClean="0"/>
              <a:t>Desarrollado con GIS Portal Toolkit 9.3. Resaltar la existencia de canales. Actualmente está disponible en inglés y español. En un par de meses estará disponible en portugues</a:t>
            </a: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596370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s-VE" smtClean="0"/>
              <a:t>Desarrollado con GIS Portal Toolkit 9.3. Resaltar la existencia de canales. Actualmente está disponible en inglés y español. En un par de meses estará disponible en portugues</a:t>
            </a: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986423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66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B8D9-CD7C-477E-A024-25CDF0748CBB}" type="datetimeFigureOut">
              <a:rPr lang="es-VE" smtClean="0"/>
              <a:t>29/05/2015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111B-F883-4AE2-A24A-8B03D02D53D8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713304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B8D9-CD7C-477E-A024-25CDF0748CBB}" type="datetimeFigureOut">
              <a:rPr lang="es-VE" smtClean="0"/>
              <a:t>29/05/2015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111B-F883-4AE2-A24A-8B03D02D53D8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54502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B8D9-CD7C-477E-A024-25CDF0748CBB}" type="datetimeFigureOut">
              <a:rPr lang="es-VE" smtClean="0"/>
              <a:t>29/05/2015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111B-F883-4AE2-A24A-8B03D02D53D8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037949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globe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32131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543800" y="5334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3E0087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3E0087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3E0087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3E0087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3E0087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800" smtClean="0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162050" y="2857500"/>
            <a:ext cx="6419850" cy="1143000"/>
          </a:xfrm>
        </p:spPr>
        <p:txBody>
          <a:bodyPr anchor="ctr"/>
          <a:lstStyle>
            <a:lvl1pPr algn="ctr"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30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76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918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700" y="1116013"/>
            <a:ext cx="4267200" cy="5056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9300" y="1116013"/>
            <a:ext cx="4267200" cy="5056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67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77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02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527800"/>
            <a:ext cx="3810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1600" b="1">
                <a:solidFill>
                  <a:srgbClr val="3E0087"/>
                </a:solidFill>
              </a:rPr>
              <a:t>1-</a:t>
            </a:r>
            <a:fld id="{9083AFE3-1AA5-462D-A5F3-05A2DC5ABD0E}" type="slidenum">
              <a:rPr lang="en-US" sz="1600" b="1">
                <a:solidFill>
                  <a:srgbClr val="3E0087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sz="1600" b="1">
              <a:solidFill>
                <a:srgbClr val="3E0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34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527800"/>
            <a:ext cx="3810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1600" b="1">
                <a:solidFill>
                  <a:srgbClr val="3E0087"/>
                </a:solidFill>
              </a:rPr>
              <a:t>1-</a:t>
            </a:r>
            <a:fld id="{283C363A-1E00-46B9-A8A0-23175A8FD0E8}" type="slidenum">
              <a:rPr lang="en-US" sz="1600" b="1">
                <a:solidFill>
                  <a:srgbClr val="3E0087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sz="1600" b="1">
              <a:solidFill>
                <a:srgbClr val="3E0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83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B8D9-CD7C-477E-A024-25CDF0748CBB}" type="datetimeFigureOut">
              <a:rPr lang="es-VE" smtClean="0"/>
              <a:t>29/05/2015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111B-F883-4AE2-A24A-8B03D02D53D8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674599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527800"/>
            <a:ext cx="3810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1600" b="1">
                <a:solidFill>
                  <a:srgbClr val="3E0087"/>
                </a:solidFill>
              </a:rPr>
              <a:t>1-</a:t>
            </a:r>
            <a:fld id="{AF8EFED7-13E3-4EB1-9DDF-36168EB697C4}" type="slidenum">
              <a:rPr lang="en-US" sz="1600" b="1">
                <a:solidFill>
                  <a:srgbClr val="3E0087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sz="1600" b="1">
              <a:solidFill>
                <a:srgbClr val="3E0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89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527800"/>
            <a:ext cx="3810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1600" b="1">
                <a:solidFill>
                  <a:srgbClr val="3E0087"/>
                </a:solidFill>
              </a:rPr>
              <a:t>1-</a:t>
            </a:r>
            <a:fld id="{61BA4F5E-774C-424A-B100-A61A3B9C2E5F}" type="slidenum">
              <a:rPr lang="en-US" sz="1600" b="1">
                <a:solidFill>
                  <a:srgbClr val="3E0087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sz="1600" b="1">
              <a:solidFill>
                <a:srgbClr val="3E0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14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9100" y="304800"/>
            <a:ext cx="22098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9700" y="304800"/>
            <a:ext cx="64770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527800"/>
            <a:ext cx="3810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1600" b="1">
                <a:solidFill>
                  <a:srgbClr val="3E0087"/>
                </a:solidFill>
              </a:rPr>
              <a:t>1-</a:t>
            </a:r>
            <a:fld id="{0BE74565-C5F1-4AA2-B442-299378AFB760}" type="slidenum">
              <a:rPr lang="en-US" sz="1600" b="1">
                <a:solidFill>
                  <a:srgbClr val="3E0087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sz="1600" b="1">
              <a:solidFill>
                <a:srgbClr val="3E0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99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304800"/>
            <a:ext cx="8839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39700" y="1116013"/>
            <a:ext cx="4267200" cy="5056187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9300" y="1116013"/>
            <a:ext cx="4267200" cy="5056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9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eader-ban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14400" y="1224541"/>
            <a:ext cx="7315200" cy="342900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8095215"/>
      </p:ext>
    </p:extLst>
  </p:cSld>
  <p:clrMapOvr>
    <a:masterClrMapping/>
  </p:clrMapOvr>
  <p:transition spd="med">
    <p:fade/>
  </p:transition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74965" y="1371600"/>
            <a:ext cx="7848600" cy="1927225"/>
          </a:xfrm>
        </p:spPr>
        <p:txBody>
          <a:bodyPr lIns="91440">
            <a:noAutofit/>
          </a:bodyPr>
          <a:lstStyle>
            <a:lvl1pPr>
              <a:defRPr sz="3200" b="1" cap="none" baseline="0">
                <a:solidFill>
                  <a:srgbClr val="2A743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B8D9-CD7C-477E-A024-25CDF0748CBB}" type="datetimeFigureOut">
              <a:rPr lang="es-VE" smtClean="0"/>
              <a:t>29/05/2015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111B-F883-4AE2-A24A-8B03D02D53D8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526899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B8D9-CD7C-477E-A024-25CDF0748CBB}" type="datetimeFigureOut">
              <a:rPr lang="es-VE" smtClean="0"/>
              <a:t>29/05/2015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111B-F883-4AE2-A24A-8B03D02D53D8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01400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B8D9-CD7C-477E-A024-25CDF0748CBB}" type="datetimeFigureOut">
              <a:rPr lang="es-VE" smtClean="0"/>
              <a:t>29/05/2015</a:t>
            </a:fld>
            <a:endParaRPr lang="es-V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111B-F883-4AE2-A24A-8B03D02D53D8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67940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B8D9-CD7C-477E-A024-25CDF0748CBB}" type="datetimeFigureOut">
              <a:rPr lang="es-VE" smtClean="0"/>
              <a:t>29/05/2015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111B-F883-4AE2-A24A-8B03D02D53D8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248989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B8D9-CD7C-477E-A024-25CDF0748CBB}" type="datetimeFigureOut">
              <a:rPr lang="es-VE" smtClean="0"/>
              <a:t>29/05/2015</a:t>
            </a:fld>
            <a:endParaRPr lang="es-V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111B-F883-4AE2-A24A-8B03D02D53D8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64393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B8D9-CD7C-477E-A024-25CDF0748CBB}" type="datetimeFigureOut">
              <a:rPr lang="es-VE" smtClean="0"/>
              <a:t>29/05/2015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111B-F883-4AE2-A24A-8B03D02D53D8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475795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V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B8D9-CD7C-477E-A024-25CDF0748CBB}" type="datetimeFigureOut">
              <a:rPr lang="es-VE" smtClean="0"/>
              <a:t>29/05/2015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111B-F883-4AE2-A24A-8B03D02D53D8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99638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6B8D9-CD7C-477E-A024-25CDF0748CBB}" type="datetimeFigureOut">
              <a:rPr lang="es-VE" smtClean="0"/>
              <a:t>29/05/2015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B111B-F883-4AE2-A24A-8B03D02D53D8}" type="slidenum">
              <a:rPr lang="es-VE" smtClean="0"/>
              <a:t>‹#›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96303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V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9700" y="1116013"/>
            <a:ext cx="8686800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First level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9700" y="304800"/>
            <a:ext cx="883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Slide title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238125" y="914400"/>
            <a:ext cx="8588375" cy="0"/>
          </a:xfrm>
          <a:prstGeom prst="line">
            <a:avLst/>
          </a:prstGeom>
          <a:noFill/>
          <a:ln w="25400">
            <a:solidFill>
              <a:srgbClr val="7D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smtClean="0">
              <a:solidFill>
                <a:srgbClr val="3E0087"/>
              </a:solidFill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227013" y="6619875"/>
            <a:ext cx="21717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0" dirty="0" smtClean="0">
                <a:solidFill>
                  <a:srgbClr val="000000"/>
                </a:solidFill>
              </a:rPr>
              <a:t>Copyright © 2014 ESRI. All rights reserved.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5503863" y="6488113"/>
            <a:ext cx="3132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3E0087"/>
                </a:solidFill>
                <a:latin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0" dirty="0" smtClean="0">
                <a:solidFill>
                  <a:srgbClr val="000000"/>
                </a:solidFill>
              </a:rPr>
              <a:t>GIS: Framework for Spatial Data Analysis in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71819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7D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7D00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7D00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7D00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7D00FF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7D00FF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7D00FF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7D00FF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7D00FF"/>
          </a:solidFill>
          <a:latin typeface="Arial" charset="0"/>
        </a:defRPr>
      </a:lvl9pPr>
    </p:titleStyle>
    <p:bodyStyle>
      <a:lvl1pPr marL="290513" indent="-290513" algn="l" rtl="0" eaLnBrk="0" fontAlgn="base" hangingPunct="0">
        <a:spcBef>
          <a:spcPct val="50000"/>
        </a:spcBef>
        <a:spcAft>
          <a:spcPct val="0"/>
        </a:spcAft>
        <a:buSzPct val="70000"/>
        <a:buFont typeface="Wingdings" panose="05000000000000000000" pitchFamily="2" charset="2"/>
        <a:buChar char="u"/>
        <a:defRPr sz="2400" b="1">
          <a:solidFill>
            <a:srgbClr val="3E0087"/>
          </a:solidFill>
          <a:latin typeface="+mn-lt"/>
          <a:ea typeface="+mn-ea"/>
          <a:cs typeface="+mn-cs"/>
        </a:defRPr>
      </a:lvl1pPr>
      <a:lvl2pPr marL="627063" indent="-222250" algn="l" rtl="0" eaLnBrk="0" fontAlgn="base" hangingPunct="0">
        <a:spcBef>
          <a:spcPct val="50000"/>
        </a:spcBef>
        <a:spcAft>
          <a:spcPct val="0"/>
        </a:spcAft>
        <a:buSzPct val="70000"/>
        <a:buFont typeface="Wingdings" panose="05000000000000000000" pitchFamily="2" charset="2"/>
        <a:buChar char="u"/>
        <a:defRPr sz="2000" b="1">
          <a:solidFill>
            <a:srgbClr val="3E0087"/>
          </a:solidFill>
          <a:latin typeface="+mn-lt"/>
        </a:defRPr>
      </a:lvl2pPr>
      <a:lvl3pPr marL="912813" indent="-171450" algn="l" rtl="0" eaLnBrk="0" fontAlgn="base" hangingPunct="0">
        <a:spcBef>
          <a:spcPct val="50000"/>
        </a:spcBef>
        <a:spcAft>
          <a:spcPct val="0"/>
        </a:spcAft>
        <a:buFont typeface="Wingdings" panose="05000000000000000000" pitchFamily="2" charset="2"/>
        <a:buChar char="w"/>
        <a:defRPr b="1">
          <a:solidFill>
            <a:srgbClr val="3E0087"/>
          </a:solidFill>
          <a:latin typeface="+mn-lt"/>
        </a:defRPr>
      </a:lvl3pPr>
      <a:lvl4pPr marL="1200150" indent="-173038" algn="l" rtl="0" eaLnBrk="0" fontAlgn="base" hangingPunct="0">
        <a:spcBef>
          <a:spcPct val="50000"/>
        </a:spcBef>
        <a:spcAft>
          <a:spcPct val="0"/>
        </a:spcAft>
        <a:buFont typeface="Wingdings" panose="05000000000000000000" pitchFamily="2" charset="2"/>
        <a:buChar char="s"/>
        <a:defRPr b="1">
          <a:solidFill>
            <a:srgbClr val="3E0087"/>
          </a:solidFill>
          <a:latin typeface="+mn-lt"/>
        </a:defRPr>
      </a:lvl4pPr>
      <a:lvl5pPr marL="1487488" indent="-173038" algn="l" rtl="0" eaLnBrk="0" fontAlgn="base" hangingPunct="0">
        <a:spcBef>
          <a:spcPct val="50000"/>
        </a:spcBef>
        <a:spcAft>
          <a:spcPct val="0"/>
        </a:spcAft>
        <a:buFont typeface="Wingdings" panose="05000000000000000000" pitchFamily="2" charset="2"/>
        <a:buChar char=""/>
        <a:defRPr b="1">
          <a:solidFill>
            <a:srgbClr val="3E0087"/>
          </a:solidFill>
          <a:latin typeface="+mn-lt"/>
        </a:defRPr>
      </a:lvl5pPr>
      <a:lvl6pPr marL="1944688" indent="-173038" algn="l" rtl="0" eaLnBrk="0" fontAlgn="base" hangingPunct="0">
        <a:spcBef>
          <a:spcPct val="50000"/>
        </a:spcBef>
        <a:spcAft>
          <a:spcPct val="0"/>
        </a:spcAft>
        <a:buFont typeface="Wingdings" pitchFamily="2" charset="2"/>
        <a:buChar char=""/>
        <a:defRPr b="1">
          <a:solidFill>
            <a:srgbClr val="3E0087"/>
          </a:solidFill>
          <a:latin typeface="+mn-lt"/>
        </a:defRPr>
      </a:lvl6pPr>
      <a:lvl7pPr marL="2401888" indent="-173038" algn="l" rtl="0" eaLnBrk="0" fontAlgn="base" hangingPunct="0">
        <a:spcBef>
          <a:spcPct val="50000"/>
        </a:spcBef>
        <a:spcAft>
          <a:spcPct val="0"/>
        </a:spcAft>
        <a:buFont typeface="Wingdings" pitchFamily="2" charset="2"/>
        <a:buChar char=""/>
        <a:defRPr b="1">
          <a:solidFill>
            <a:srgbClr val="3E0087"/>
          </a:solidFill>
          <a:latin typeface="+mn-lt"/>
        </a:defRPr>
      </a:lvl7pPr>
      <a:lvl8pPr marL="2859088" indent="-173038" algn="l" rtl="0" eaLnBrk="0" fontAlgn="base" hangingPunct="0">
        <a:spcBef>
          <a:spcPct val="50000"/>
        </a:spcBef>
        <a:spcAft>
          <a:spcPct val="0"/>
        </a:spcAft>
        <a:buFont typeface="Wingdings" pitchFamily="2" charset="2"/>
        <a:buChar char=""/>
        <a:defRPr b="1">
          <a:solidFill>
            <a:srgbClr val="3E0087"/>
          </a:solidFill>
          <a:latin typeface="+mn-lt"/>
        </a:defRPr>
      </a:lvl8pPr>
      <a:lvl9pPr marL="3316288" indent="-173038" algn="l" rtl="0" eaLnBrk="0" fontAlgn="base" hangingPunct="0">
        <a:spcBef>
          <a:spcPct val="50000"/>
        </a:spcBef>
        <a:spcAft>
          <a:spcPct val="0"/>
        </a:spcAft>
        <a:buFont typeface="Wingdings" pitchFamily="2" charset="2"/>
        <a:buChar char=""/>
        <a:defRPr b="1">
          <a:solidFill>
            <a:srgbClr val="3E008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3.wmf"/><Relationship Id="rId5" Type="http://schemas.openxmlformats.org/officeDocument/2006/relationships/image" Target="../media/image20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 bwMode="auto">
          <a:xfrm>
            <a:off x="0" y="1772816"/>
            <a:ext cx="9144000" cy="1752600"/>
          </a:xfrm>
          <a:prstGeom prst="rect">
            <a:avLst/>
          </a:prstGeom>
          <a:gradFill flip="none" rotWithShape="1">
            <a:gsLst>
              <a:gs pos="0">
                <a:srgbClr val="03D4A8">
                  <a:alpha val="13000"/>
                </a:srgbClr>
              </a:gs>
              <a:gs pos="0">
                <a:schemeClr val="accent1">
                  <a:lumMod val="75000"/>
                  <a:alpha val="4000"/>
                </a:schemeClr>
              </a:gs>
              <a:gs pos="25000">
                <a:schemeClr val="accent1">
                  <a:lumMod val="75000"/>
                  <a:alpha val="8000"/>
                </a:schemeClr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FAFD00"/>
              </a:buClr>
              <a:buSzTx/>
              <a:buFont typeface="Wingdings" pitchFamily="2" charset="2"/>
              <a:buChar char="§"/>
              <a:tabLst/>
            </a:pPr>
            <a:endParaRPr kumimoji="0" lang="es-VE" sz="19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pic>
        <p:nvPicPr>
          <p:cNvPr id="10" name="9 Imagen" descr="LOGO CAF VERSION TINTA BLANCA O DIAP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"/>
            <a:ext cx="1855972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5091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spcAft>
                <a:spcPct val="0"/>
              </a:spcAft>
              <a:buClrTx/>
              <a:buFontTx/>
              <a:buNone/>
              <a:defRPr/>
            </a:pPr>
            <a:r>
              <a:rPr lang="es-ES" sz="4800" b="1" u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Geo</a:t>
            </a:r>
            <a:r>
              <a:rPr lang="es-ES" sz="4800" b="1" u="none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SUR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214563" y="13906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dirty="0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57200" y="1772816"/>
            <a:ext cx="8458200" cy="11387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innerShdw blurRad="63500" dist="88900" dir="13500000">
              <a:prstClr val="black">
                <a:alpha val="25000"/>
              </a:prstClr>
            </a:innerShdw>
          </a:effectLst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s-ES" sz="3600" b="1" u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" pitchFamily="34" charset="0"/>
              </a:rPr>
              <a:t> </a:t>
            </a:r>
            <a:r>
              <a:rPr lang="es-ES" sz="3200" b="1" u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" pitchFamily="34" charset="0"/>
              </a:rPr>
              <a:t>Red de Información Geoespacial 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s-ES" sz="3200" b="1" u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" pitchFamily="34" charset="0"/>
              </a:rPr>
              <a:t>de América Latina y el Caribe</a:t>
            </a:r>
            <a:endParaRPr lang="es-ES" sz="3200" b="1" u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28600" y="6172199"/>
            <a:ext cx="891540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Santiago Borrero, Coordinador </a:t>
            </a:r>
            <a:r>
              <a:rPr lang="es-ES" sz="14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GeoSUR</a:t>
            </a:r>
            <a:r>
              <a:rPr lang="es-ES" sz="1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-CAF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s-ES" sz="1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Eric </a:t>
            </a:r>
            <a:r>
              <a:rPr lang="es-ES" sz="1400" b="1" u="none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van </a:t>
            </a:r>
            <a:r>
              <a:rPr lang="es-ES" sz="1400" b="1" u="none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Praag</a:t>
            </a:r>
            <a:r>
              <a:rPr lang="es-ES" sz="1400" b="1" u="none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  <a:r>
              <a:rPr lang="es-ES" sz="1400" b="1" u="none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ESRI</a:t>
            </a:r>
            <a:endParaRPr lang="es-ES" sz="1400" b="1" u="none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s-ES" sz="1400" b="1" u="none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es-ES" sz="1400" b="1" u="none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es-ES" sz="1400" u="none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7" name="Picture 8" descr="paig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0" y="152400"/>
            <a:ext cx="760413" cy="762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13 Imagen" descr="BlueMarble_2005_SAm_09_4096.jpg"/>
          <p:cNvPicPr>
            <a:picLocks noChangeAspect="1"/>
          </p:cNvPicPr>
          <p:nvPr/>
        </p:nvPicPr>
        <p:blipFill>
          <a:blip r:embed="rId5" cstate="print">
            <a:lum bright="6000"/>
          </a:blip>
          <a:srcRect/>
          <a:stretch>
            <a:fillRect/>
          </a:stretch>
        </p:blipFill>
        <p:spPr bwMode="auto">
          <a:xfrm>
            <a:off x="7086600" y="4343400"/>
            <a:ext cx="18288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64021" y="3984407"/>
            <a:ext cx="6987158" cy="20005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innerShdw blurRad="63500" dist="88900" dir="13500000">
              <a:prstClr val="black">
                <a:alpha val="25000"/>
              </a:prstClr>
            </a:innerShdw>
          </a:effectLst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s-ES" sz="3600" b="1" u="none" spc="1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antGarde" pitchFamily="34" charset="0"/>
              </a:rPr>
              <a:t> </a:t>
            </a:r>
            <a:r>
              <a:rPr lang="es-ES" sz="3200" b="1" spc="1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antGarde" pitchFamily="34" charset="0"/>
              </a:rPr>
              <a:t>Taller CEO</a:t>
            </a:r>
            <a:br>
              <a:rPr lang="es-ES" sz="3200" b="1" spc="1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antGarde" pitchFamily="34" charset="0"/>
              </a:rPr>
            </a:br>
            <a:r>
              <a:rPr lang="es-ES" sz="3200" b="1" spc="1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antGarde" pitchFamily="34" charset="0"/>
              </a:rPr>
              <a:t>sobre </a:t>
            </a:r>
            <a:r>
              <a:rPr lang="es-ES" sz="3200" b="1" spc="150" dirty="0" err="1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antGarde" pitchFamily="34" charset="0"/>
              </a:rPr>
              <a:t>SRTM</a:t>
            </a:r>
            <a:r>
              <a:rPr lang="es-ES" sz="3200" b="1" spc="1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antGarde" pitchFamily="34" charset="0"/>
              </a:rPr>
              <a:t> y Modelaje de Inundaciones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s-ES" sz="2400" b="1" u="none" spc="1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antGarde" pitchFamily="34" charset="0"/>
              </a:rPr>
              <a:t>Puebla</a:t>
            </a:r>
            <a:r>
              <a:rPr lang="es-VE" sz="2400" b="1" spc="1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antGarde" pitchFamily="34" charset="0"/>
              </a:rPr>
              <a:t>, </a:t>
            </a:r>
            <a:r>
              <a:rPr lang="es-VE" sz="2400" b="1" u="none" spc="1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antGarde" pitchFamily="34" charset="0"/>
              </a:rPr>
              <a:t>Mayo de 2015</a:t>
            </a:r>
          </a:p>
        </p:txBody>
      </p:sp>
    </p:spTree>
    <p:extLst>
      <p:ext uri="{BB962C8B-B14F-4D97-AF65-F5344CB8AC3E}">
        <p14:creationId xmlns:p14="http://schemas.microsoft.com/office/powerpoint/2010/main" val="994021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4963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800" b="1" dirty="0" smtClean="0">
                <a:solidFill>
                  <a:schemeClr val="bg2"/>
                </a:solidFill>
                <a:cs typeface="Times New Roman" pitchFamily="18" charset="0"/>
              </a:rPr>
              <a:t>Mapas Regionales (5), deforestación Gran Chaco</a:t>
            </a:r>
            <a:br>
              <a:rPr lang="es-ES" sz="2800" b="1" dirty="0" smtClean="0">
                <a:solidFill>
                  <a:schemeClr val="bg2"/>
                </a:solidFill>
                <a:cs typeface="Times New Roman" pitchFamily="18" charset="0"/>
              </a:rPr>
            </a:br>
            <a:r>
              <a:rPr lang="es-ES" sz="2800" b="1" dirty="0" smtClean="0">
                <a:solidFill>
                  <a:schemeClr val="bg2"/>
                </a:solidFill>
                <a:cs typeface="Times New Roman" pitchFamily="18" charset="0"/>
              </a:rPr>
              <a:t>últimos dos años</a:t>
            </a:r>
            <a:endParaRPr lang="es-ES" sz="2800" dirty="0" smtClean="0">
              <a:solidFill>
                <a:schemeClr val="bg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6" y="1033601"/>
            <a:ext cx="8687272" cy="488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748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963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s-VE" b="1" dirty="0" smtClean="0">
                <a:solidFill>
                  <a:schemeClr val="bg2">
                    <a:lumMod val="60000"/>
                    <a:lumOff val="40000"/>
                  </a:schemeClr>
                </a:solidFill>
                <a:cs typeface="Times New Roman" pitchFamily="18" charset="0"/>
              </a:rPr>
              <a:t>Filosofía del Programa</a:t>
            </a:r>
            <a:endParaRPr lang="es-ES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564904"/>
            <a:ext cx="8839200" cy="3802360"/>
          </a:xfrm>
        </p:spPr>
        <p:txBody>
          <a:bodyPr/>
          <a:lstStyle/>
          <a:p>
            <a:pPr marL="355600" indent="-355600">
              <a:spcBef>
                <a:spcPct val="0"/>
              </a:spcBef>
              <a:spcAft>
                <a:spcPct val="50000"/>
              </a:spcAft>
              <a:buSzTx/>
              <a:buFontTx/>
              <a:buChar char="•"/>
            </a:pPr>
            <a:r>
              <a:rPr lang="es-ES" sz="2200" dirty="0" smtClean="0">
                <a:solidFill>
                  <a:schemeClr val="bg1"/>
                </a:solidFill>
                <a:cs typeface="Times New Roman" pitchFamily="18" charset="0"/>
              </a:rPr>
              <a:t>GeoSUR se basa en el concepto de datos abiertos, toda la </a:t>
            </a:r>
            <a:r>
              <a:rPr lang="es-ES" sz="2200" dirty="0" err="1" smtClean="0">
                <a:solidFill>
                  <a:schemeClr val="bg1"/>
                </a:solidFill>
                <a:cs typeface="Times New Roman" pitchFamily="18" charset="0"/>
              </a:rPr>
              <a:t>informaci</a:t>
            </a:r>
            <a:r>
              <a:rPr lang="es-VE" sz="2200" dirty="0" err="1" smtClean="0">
                <a:solidFill>
                  <a:schemeClr val="bg1"/>
                </a:solidFill>
                <a:cs typeface="Times New Roman" pitchFamily="18" charset="0"/>
              </a:rPr>
              <a:t>ón</a:t>
            </a:r>
            <a:r>
              <a:rPr lang="es-VE" sz="2200" dirty="0" smtClean="0">
                <a:solidFill>
                  <a:schemeClr val="bg1"/>
                </a:solidFill>
                <a:cs typeface="Times New Roman" pitchFamily="18" charset="0"/>
              </a:rPr>
              <a:t> disponible es pública y se puede descargar libremente</a:t>
            </a:r>
            <a:endParaRPr lang="es-ES" sz="22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marL="355600" indent="-355600">
              <a:spcBef>
                <a:spcPct val="0"/>
              </a:spcBef>
              <a:spcAft>
                <a:spcPct val="50000"/>
              </a:spcAft>
              <a:buSzTx/>
              <a:buFontTx/>
              <a:buChar char="•"/>
            </a:pPr>
            <a:r>
              <a:rPr lang="es-ES" sz="2200" dirty="0" smtClean="0">
                <a:solidFill>
                  <a:schemeClr val="bg1"/>
                </a:solidFill>
                <a:cs typeface="Times New Roman" pitchFamily="18" charset="0"/>
              </a:rPr>
              <a:t>La red es descentralizada, cada productor se encarga de mantener sus catálogos y servicios de mapas.</a:t>
            </a:r>
          </a:p>
          <a:p>
            <a:pPr marL="355600" indent="-355600">
              <a:spcBef>
                <a:spcPct val="0"/>
              </a:spcBef>
              <a:spcAft>
                <a:spcPct val="50000"/>
              </a:spcAft>
              <a:buSzTx/>
              <a:buFontTx/>
              <a:buChar char="•"/>
            </a:pPr>
            <a:r>
              <a:rPr lang="es-VE" sz="2200" dirty="0" smtClean="0">
                <a:solidFill>
                  <a:schemeClr val="bg1"/>
                </a:solidFill>
                <a:cs typeface="Times New Roman" pitchFamily="18" charset="0"/>
              </a:rPr>
              <a:t>Se trabaja con SW libre y SW comercial. La tecnología no es una barrera para participar.</a:t>
            </a:r>
          </a:p>
          <a:p>
            <a:pPr marL="355600" indent="-355600">
              <a:spcBef>
                <a:spcPct val="0"/>
              </a:spcBef>
              <a:spcAft>
                <a:spcPct val="50000"/>
              </a:spcAft>
              <a:buSzTx/>
              <a:buFontTx/>
              <a:buChar char="•"/>
            </a:pPr>
            <a:r>
              <a:rPr lang="es-VE" sz="2200" dirty="0" smtClean="0">
                <a:solidFill>
                  <a:schemeClr val="bg1"/>
                </a:solidFill>
                <a:cs typeface="Times New Roman" pitchFamily="18" charset="0"/>
              </a:rPr>
              <a:t>Se concibe la información geográfica como un bien público que fomenta el desarrollo social de nuestros países.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9552" y="1124744"/>
            <a:ext cx="8136904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50000"/>
              </a:spcAft>
              <a:buNone/>
            </a:pPr>
            <a:r>
              <a:rPr lang="es-ES" sz="2200" dirty="0" smtClean="0">
                <a:solidFill>
                  <a:schemeClr val="bg1"/>
                </a:solidFill>
                <a:cs typeface="Times New Roman" pitchFamily="18" charset="0"/>
              </a:rPr>
              <a:t>Con el apoyo financiero y liderazgo regional de la CAF se han unido fuerzas con el </a:t>
            </a:r>
            <a:r>
              <a:rPr lang="es-ES" sz="2200" dirty="0" err="1" smtClean="0">
                <a:solidFill>
                  <a:schemeClr val="bg1"/>
                </a:solidFill>
                <a:cs typeface="Times New Roman" pitchFamily="18" charset="0"/>
              </a:rPr>
              <a:t>IPGH</a:t>
            </a:r>
            <a:r>
              <a:rPr lang="es-ES" sz="2200" dirty="0" smtClean="0">
                <a:solidFill>
                  <a:schemeClr val="bg1"/>
                </a:solidFill>
                <a:cs typeface="Times New Roman" pitchFamily="18" charset="0"/>
              </a:rPr>
              <a:t> para llevar a cabo este Programa </a:t>
            </a:r>
            <a:r>
              <a:rPr lang="es-VE" sz="2200" dirty="0" smtClean="0">
                <a:solidFill>
                  <a:schemeClr val="bg1"/>
                </a:solidFill>
                <a:cs typeface="Times New Roman" pitchFamily="18" charset="0"/>
              </a:rPr>
              <a:t>único </a:t>
            </a:r>
            <a:r>
              <a:rPr lang="es-ES" sz="2200" dirty="0" smtClean="0">
                <a:solidFill>
                  <a:schemeClr val="bg1"/>
                </a:solidFill>
                <a:cs typeface="Times New Roman" pitchFamily="18" charset="0"/>
              </a:rPr>
              <a:t>para LAC. Bajo las siguientes premisas: </a:t>
            </a:r>
            <a:endParaRPr lang="es-VE" sz="2200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519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6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6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6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6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6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6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6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1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496300" cy="609600"/>
          </a:xfrm>
        </p:spPr>
        <p:txBody>
          <a:bodyPr/>
          <a:lstStyle/>
          <a:p>
            <a:pPr algn="ctr"/>
            <a:r>
              <a:rPr lang="es-ES" sz="2800" b="1" dirty="0" smtClean="0">
                <a:solidFill>
                  <a:schemeClr val="bg2"/>
                </a:solidFill>
                <a:cs typeface="Times New Roman" pitchFamily="18" charset="0"/>
              </a:rPr>
              <a:t>Migración a La Nube</a:t>
            </a:r>
            <a:endParaRPr lang="es-ES" sz="2800" dirty="0" smtClean="0">
              <a:solidFill>
                <a:schemeClr val="bg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438912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1" y="3886200"/>
            <a:ext cx="44196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929963" y="838200"/>
            <a:ext cx="4000500" cy="510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65000"/>
              <a:buFont typeface="Monotype Sorts" pitchFamily="2" charset="2"/>
              <a:buChar char="n"/>
              <a:defRPr sz="2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65000"/>
              <a:buFont typeface="Monotype Sorts" pitchFamily="2" charset="2"/>
              <a:buChar char="l"/>
              <a:defRPr sz="22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50000"/>
              <a:buFont typeface="Monotype Sorts" pitchFamily="2" charset="2"/>
              <a:buChar char="u"/>
              <a:defRPr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50000"/>
              <a:buFont typeface="Monotype Sorts" pitchFamily="2" charset="2"/>
              <a:buChar char="s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50000"/>
              <a:buFont typeface="Monotype Sorts" pitchFamily="2" charset="2"/>
              <a:buChar char="n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50000"/>
              <a:buFont typeface="Monotype Sorts" pitchFamily="2" charset="2"/>
              <a:buChar char="n"/>
              <a:defRPr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50000"/>
              <a:buFont typeface="Monotype Sorts" pitchFamily="2" charset="2"/>
              <a:buChar char="n"/>
              <a:defRPr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50000"/>
              <a:buFont typeface="Monotype Sorts" pitchFamily="2" charset="2"/>
              <a:buChar char="n"/>
              <a:defRPr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50000"/>
              <a:buFont typeface="Monotype Sorts" pitchFamily="2" charset="2"/>
              <a:buChar char="n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598488" lvl="1" indent="-419100">
              <a:buClr>
                <a:schemeClr val="accent2"/>
              </a:buClr>
            </a:pPr>
            <a:r>
              <a:rPr lang="es-VE" u="none" dirty="0" smtClean="0"/>
              <a:t>La CAF y el IPGH ofrecen apoyo para operar </a:t>
            </a:r>
            <a:r>
              <a:rPr lang="es-VE" u="none" dirty="0" err="1" smtClean="0"/>
              <a:t>geoservicios</a:t>
            </a:r>
            <a:r>
              <a:rPr lang="es-VE" u="none" dirty="0" smtClean="0"/>
              <a:t> en la Nube.</a:t>
            </a:r>
          </a:p>
          <a:p>
            <a:pPr marL="598488" lvl="1" indent="-419100">
              <a:buClr>
                <a:schemeClr val="accent2"/>
              </a:buClr>
            </a:pPr>
            <a:r>
              <a:rPr lang="es-VE" sz="2000" b="1" u="none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El IGN de El Salvador </a:t>
            </a:r>
            <a:r>
              <a:rPr lang="es-VE" sz="2000" u="none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se constituyó en la primera institución de LAC en operar sus mapas en la Nube en el 2012</a:t>
            </a:r>
          </a:p>
          <a:p>
            <a:pPr marL="598488" lvl="1" indent="-419100">
              <a:buClr>
                <a:schemeClr val="accent2"/>
              </a:buClr>
            </a:pPr>
            <a:r>
              <a:rPr lang="es-VE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En el 2014 5 instituciones subieron algunos de sus datos geográficos a La Nube, con apoyo de GeoSUR y </a:t>
            </a:r>
            <a:r>
              <a:rPr lang="es-VE" sz="20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Eye</a:t>
            </a:r>
            <a:r>
              <a:rPr lang="es-VE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VE" sz="20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on</a:t>
            </a:r>
            <a:r>
              <a:rPr lang="es-VE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VE" sz="20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Earth</a:t>
            </a:r>
            <a:r>
              <a:rPr lang="es-VE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- incluyendo a los Ministerios de Ambiente de Perú y Uruguay.</a:t>
            </a:r>
            <a:endParaRPr lang="es-VE" sz="2000" u="none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44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7139" y="152400"/>
            <a:ext cx="8229600" cy="7286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VE" sz="3200" b="0" i="0" u="none" strike="noStrike" kern="0" cap="none" spc="0" normalizeH="0" baseline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Mapa Integrado</a:t>
            </a:r>
            <a:r>
              <a:rPr kumimoji="0" lang="es-VE" sz="3200" b="0" i="0" u="none" strike="noStrike" kern="0" cap="none" spc="0" normalizeH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Mesoamérica</a:t>
            </a:r>
            <a:endParaRPr kumimoji="0" lang="es-VE" sz="3200" b="0" i="0" u="none" strike="noStrike" kern="0" cap="none" spc="0" normalizeH="0" baseline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81000" y="5334000"/>
            <a:ext cx="87630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54013" marR="0" lvl="0" indent="-354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FAFD00"/>
              </a:buClr>
              <a:buSzTx/>
              <a:buFont typeface="Monotype Sorts" pitchFamily="2" charset="2"/>
              <a:buChar char="n"/>
              <a:tabLst/>
              <a:defRPr/>
            </a:pPr>
            <a:endParaRPr lang="es-VE" sz="1800" u="none" kern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19800" y="1524000"/>
            <a:ext cx="3124200" cy="472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54013" lvl="0" indent="-354013" algn="l">
              <a:spcAft>
                <a:spcPct val="50000"/>
              </a:spcAft>
              <a:buFont typeface="Monotype Sorts" pitchFamily="2" charset="2"/>
              <a:buChar char="n"/>
              <a:defRPr/>
            </a:pPr>
            <a:r>
              <a:rPr lang="es-VE" sz="1800" u="none" kern="0" dirty="0">
                <a:solidFill>
                  <a:schemeClr val="bg1"/>
                </a:solidFill>
                <a:latin typeface="+mn-lt"/>
              </a:rPr>
              <a:t>Elaborado durante </a:t>
            </a:r>
            <a:r>
              <a:rPr lang="es-VE" sz="1800" u="none" kern="0" dirty="0" smtClean="0">
                <a:solidFill>
                  <a:schemeClr val="bg1"/>
                </a:solidFill>
                <a:latin typeface="+mn-lt"/>
              </a:rPr>
              <a:t>cuatro talleres </a:t>
            </a:r>
            <a:r>
              <a:rPr lang="es-VE" sz="1800" u="none" kern="0" dirty="0">
                <a:solidFill>
                  <a:schemeClr val="bg1"/>
                </a:solidFill>
                <a:latin typeface="+mn-lt"/>
              </a:rPr>
              <a:t>regionales por especialistas de los IGN</a:t>
            </a:r>
          </a:p>
          <a:p>
            <a:pPr marL="354013" indent="-354013" algn="l">
              <a:spcAft>
                <a:spcPct val="50000"/>
              </a:spcAft>
              <a:buFont typeface="Monotype Sorts" pitchFamily="2" charset="2"/>
              <a:buChar char="n"/>
              <a:defRPr/>
            </a:pPr>
            <a:r>
              <a:rPr lang="es-VE" sz="1800" u="none" kern="0" dirty="0" smtClean="0">
                <a:solidFill>
                  <a:schemeClr val="bg1"/>
                </a:solidFill>
                <a:latin typeface="+mn-lt"/>
              </a:rPr>
              <a:t>Compuesto por 8 capas temáticas, escala 1:250.000</a:t>
            </a:r>
          </a:p>
          <a:p>
            <a:pPr marL="354013" marR="0" lvl="0" indent="-354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FAFD00"/>
              </a:buClr>
              <a:buSzTx/>
              <a:buFont typeface="Monotype Sorts" pitchFamily="2" charset="2"/>
              <a:buChar char="n"/>
              <a:tabLst/>
              <a:defRPr/>
            </a:pPr>
            <a:r>
              <a:rPr lang="es-VE" sz="1800" u="none" kern="0" dirty="0" smtClean="0">
                <a:solidFill>
                  <a:schemeClr val="bg1"/>
                </a:solidFill>
                <a:latin typeface="+mn-lt"/>
              </a:rPr>
              <a:t>Disponible en el Visor de GeoSUR</a:t>
            </a:r>
          </a:p>
          <a:p>
            <a:pPr marL="354013" marR="0" lvl="0" indent="-354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FAFD00"/>
              </a:buClr>
              <a:buSzTx/>
              <a:buFont typeface="Monotype Sorts" pitchFamily="2" charset="2"/>
              <a:buChar char="n"/>
              <a:tabLst/>
              <a:defRPr/>
            </a:pPr>
            <a:r>
              <a:rPr lang="es-VE" sz="1800" u="none" kern="0" dirty="0" smtClean="0">
                <a:solidFill>
                  <a:schemeClr val="bg1"/>
                </a:solidFill>
                <a:latin typeface="+mn-lt"/>
              </a:rPr>
              <a:t>La metodología utilizada está siendo aplicada en la regió</a:t>
            </a:r>
            <a:r>
              <a:rPr lang="es-VE" kern="0" dirty="0" smtClean="0">
                <a:solidFill>
                  <a:schemeClr val="bg1"/>
                </a:solidFill>
              </a:rPr>
              <a:t>n de los Andes del Norte (5 países)</a:t>
            </a:r>
            <a:endParaRPr lang="es-VE" sz="1800" u="none" kern="0" dirty="0" smtClean="0">
              <a:solidFill>
                <a:schemeClr val="bg1"/>
              </a:solidFill>
              <a:latin typeface="+mn-lt"/>
            </a:endParaRPr>
          </a:p>
          <a:p>
            <a:pPr marL="354013" marR="0" lvl="0" indent="-354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FAFD00"/>
              </a:buClr>
              <a:buSzTx/>
              <a:buFont typeface="Monotype Sorts" pitchFamily="2" charset="2"/>
              <a:buChar char="n"/>
              <a:tabLst/>
              <a:defRPr/>
            </a:pPr>
            <a:endParaRPr lang="es-VE" sz="1800" u="none" kern="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550680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01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02" y="306572"/>
            <a:ext cx="2971800" cy="2971800"/>
          </a:xfrm>
        </p:spPr>
        <p:txBody>
          <a:bodyPr>
            <a:normAutofit fontScale="90000"/>
          </a:bodyPr>
          <a:lstStyle/>
          <a:p>
            <a:pPr algn="ctr"/>
            <a:r>
              <a:rPr lang="es-VE" sz="3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Análisis de Potencial Hidroeléctrico en América Latina: </a:t>
            </a:r>
            <a:br>
              <a:rPr lang="es-VE" sz="3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s-VE" sz="3200" dirty="0" smtClean="0">
                <a:solidFill>
                  <a:schemeClr val="bg1"/>
                </a:solidFill>
              </a:rPr>
              <a:t>Estudio - Perú</a:t>
            </a:r>
            <a:endParaRPr lang="es-VE" sz="320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0" y="5241851"/>
            <a:ext cx="8763000" cy="137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54013" marR="0" lvl="0" indent="-354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FAFD00"/>
              </a:buClr>
              <a:buSzTx/>
              <a:buFont typeface="Monotype Sorts" pitchFamily="2" charset="2"/>
              <a:buChar char="n"/>
              <a:tabLst/>
              <a:defRPr/>
            </a:pPr>
            <a:r>
              <a:rPr lang="es-VE" sz="1800" u="none" kern="0" dirty="0" smtClean="0">
                <a:solidFill>
                  <a:schemeClr val="bg1"/>
                </a:solidFill>
                <a:latin typeface="+mn-lt"/>
              </a:rPr>
              <a:t>Se están desarrollando estudios similares en Sao Paulo, Bolivia y La Española.</a:t>
            </a:r>
          </a:p>
          <a:p>
            <a:pPr marL="354013" marR="0" lvl="0" indent="-354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FAFD00"/>
              </a:buClr>
              <a:buSzTx/>
              <a:buFont typeface="Monotype Sorts" pitchFamily="2" charset="2"/>
              <a:buChar char="n"/>
              <a:tabLst/>
              <a:defRPr/>
            </a:pPr>
            <a:r>
              <a:rPr lang="es-VE" sz="1800" u="none" kern="0" dirty="0" smtClean="0">
                <a:solidFill>
                  <a:schemeClr val="bg1"/>
                </a:solidFill>
                <a:latin typeface="+mn-lt"/>
              </a:rPr>
              <a:t>Se utilizó el MDE SRTM de 30 metros y se combinó con datos de clima y caudal de estaciones terrestres y de BD globales</a:t>
            </a:r>
          </a:p>
          <a:p>
            <a:pPr marL="354013" lvl="0" indent="-354013" algn="l">
              <a:spcAft>
                <a:spcPct val="50000"/>
              </a:spcAft>
              <a:buFont typeface="Monotype Sorts" pitchFamily="2" charset="2"/>
              <a:buChar char="n"/>
              <a:defRPr/>
            </a:pPr>
            <a:r>
              <a:rPr lang="es-VE" sz="1800" u="none" kern="0" dirty="0" smtClean="0">
                <a:solidFill>
                  <a:schemeClr val="bg1"/>
                </a:solidFill>
                <a:latin typeface="+mn-lt"/>
              </a:rPr>
              <a:t>Para cada tramo de río de 1 Km. se estimó su </a:t>
            </a:r>
            <a:r>
              <a:rPr lang="es-VE" sz="1800" u="none" kern="0" dirty="0">
                <a:solidFill>
                  <a:schemeClr val="bg1"/>
                </a:solidFill>
                <a:latin typeface="+mn-lt"/>
              </a:rPr>
              <a:t>potencial </a:t>
            </a:r>
            <a:r>
              <a:rPr lang="es-VE" sz="1800" u="none" kern="0" dirty="0" smtClean="0">
                <a:solidFill>
                  <a:schemeClr val="bg1"/>
                </a:solidFill>
                <a:latin typeface="+mn-lt"/>
              </a:rPr>
              <a:t>teórico de </a:t>
            </a:r>
            <a:r>
              <a:rPr lang="es-VE" sz="1800" u="none" kern="0" dirty="0">
                <a:solidFill>
                  <a:schemeClr val="bg1"/>
                </a:solidFill>
                <a:latin typeface="+mn-lt"/>
              </a:rPr>
              <a:t>generación.</a:t>
            </a:r>
            <a:endParaRPr lang="es-VE" sz="1800" u="none" kern="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1" t="26567" r="16425" b="15512"/>
          <a:stretch/>
        </p:blipFill>
        <p:spPr bwMode="auto">
          <a:xfrm>
            <a:off x="3429000" y="304800"/>
            <a:ext cx="483942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62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7250" y="2852738"/>
            <a:ext cx="7107238" cy="1143000"/>
          </a:xfrm>
        </p:spPr>
        <p:txBody>
          <a:bodyPr/>
          <a:lstStyle/>
          <a:p>
            <a:r>
              <a:rPr lang="en-US" altLang="en-US" smtClean="0">
                <a:solidFill>
                  <a:schemeClr val="tx2"/>
                </a:solidFill>
              </a:rPr>
              <a:t>Arc Hydro Intro</a:t>
            </a:r>
            <a:endParaRPr lang="en-US" altLang="en-US" smtClean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gray">
          <a:xfrm>
            <a:off x="857250" y="4522788"/>
            <a:ext cx="71072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7D00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D00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D00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D00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D00FF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D00FF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D00FF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D00FF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D00FF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400" kern="0" dirty="0" smtClean="0"/>
              <a:t>Dr. Dean Djokic, Esri Inc.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160338" y="187325"/>
            <a:ext cx="7972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7D00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D00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D00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D00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D00FF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D00FF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D00FF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D00FF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D00FF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240197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Arc Hydro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Extension of geodatabase model for support of water resources applications (template data model)</a:t>
            </a:r>
          </a:p>
          <a:p>
            <a:r>
              <a:rPr lang="en-US" altLang="en-US" smtClean="0"/>
              <a:t>Culmination of a three year process led by D.R. Maidment through GIS in Water Resources Consortium (Arc Hydro book)</a:t>
            </a:r>
          </a:p>
          <a:p>
            <a:r>
              <a:rPr lang="en-US" altLang="en-US" smtClean="0"/>
              <a:t>Collection of tools for support of Arc Hydro geodatabase design and basic water resources functions</a:t>
            </a:r>
          </a:p>
          <a:p>
            <a:r>
              <a:rPr lang="en-US" altLang="en-US" smtClean="0">
                <a:solidFill>
                  <a:schemeClr val="accent2"/>
                </a:solidFill>
              </a:rPr>
              <a:t>Starting point</a:t>
            </a:r>
            <a:r>
              <a:rPr lang="en-US" altLang="en-US" smtClean="0"/>
              <a:t> for water resources database and application development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405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makes Arc Hydro different?</a:t>
            </a:r>
          </a:p>
        </p:txBody>
      </p:sp>
      <p:grpSp>
        <p:nvGrpSpPr>
          <p:cNvPr id="22531" name="Group 28"/>
          <p:cNvGrpSpPr>
            <a:grpSpLocks/>
          </p:cNvGrpSpPr>
          <p:nvPr/>
        </p:nvGrpSpPr>
        <p:grpSpPr bwMode="auto">
          <a:xfrm>
            <a:off x="444500" y="2147888"/>
            <a:ext cx="8205788" cy="4262437"/>
            <a:chOff x="228600" y="1644650"/>
            <a:chExt cx="8763000" cy="4686300"/>
          </a:xfrm>
        </p:grpSpPr>
        <p:grpSp>
          <p:nvGrpSpPr>
            <p:cNvPr id="22534" name="Group 2"/>
            <p:cNvGrpSpPr>
              <a:grpSpLocks noChangeAspect="1"/>
            </p:cNvGrpSpPr>
            <p:nvPr/>
          </p:nvGrpSpPr>
          <p:grpSpPr bwMode="auto">
            <a:xfrm>
              <a:off x="6950075" y="3276600"/>
              <a:ext cx="1873250" cy="1282700"/>
              <a:chOff x="4378" y="2064"/>
              <a:chExt cx="1180" cy="808"/>
            </a:xfrm>
          </p:grpSpPr>
          <p:sp>
            <p:nvSpPr>
              <p:cNvPr id="122880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4378" y="2064"/>
                <a:ext cx="1180" cy="808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600" b="1">
                  <a:solidFill>
                    <a:srgbClr val="3E008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28804" name="Freeform 4"/>
              <p:cNvSpPr>
                <a:spLocks/>
              </p:cNvSpPr>
              <p:nvPr/>
            </p:nvSpPr>
            <p:spPr bwMode="auto">
              <a:xfrm>
                <a:off x="4388" y="2074"/>
                <a:ext cx="1163" cy="788"/>
              </a:xfrm>
              <a:custGeom>
                <a:avLst/>
                <a:gdLst/>
                <a:ahLst/>
                <a:cxnLst>
                  <a:cxn ang="0">
                    <a:pos x="146" y="1543"/>
                  </a:cxn>
                  <a:cxn ang="0">
                    <a:pos x="320" y="1499"/>
                  </a:cxn>
                  <a:cxn ang="0">
                    <a:pos x="435" y="1440"/>
                  </a:cxn>
                  <a:cxn ang="0">
                    <a:pos x="510" y="1371"/>
                  </a:cxn>
                  <a:cxn ang="0">
                    <a:pos x="564" y="1275"/>
                  </a:cxn>
                  <a:cxn ang="0">
                    <a:pos x="606" y="1121"/>
                  </a:cxn>
                  <a:cxn ang="0">
                    <a:pos x="642" y="900"/>
                  </a:cxn>
                  <a:cxn ang="0">
                    <a:pos x="664" y="779"/>
                  </a:cxn>
                  <a:cxn ang="0">
                    <a:pos x="717" y="568"/>
                  </a:cxn>
                  <a:cxn ang="0">
                    <a:pos x="780" y="305"/>
                  </a:cxn>
                  <a:cxn ang="0">
                    <a:pos x="821" y="165"/>
                  </a:cxn>
                  <a:cxn ang="0">
                    <a:pos x="848" y="75"/>
                  </a:cxn>
                  <a:cxn ang="0">
                    <a:pos x="865" y="29"/>
                  </a:cxn>
                  <a:cxn ang="0">
                    <a:pos x="871" y="25"/>
                  </a:cxn>
                  <a:cxn ang="0">
                    <a:pos x="865" y="14"/>
                  </a:cxn>
                  <a:cxn ang="0">
                    <a:pos x="863" y="25"/>
                  </a:cxn>
                  <a:cxn ang="0">
                    <a:pos x="865" y="27"/>
                  </a:cxn>
                  <a:cxn ang="0">
                    <a:pos x="890" y="52"/>
                  </a:cxn>
                  <a:cxn ang="0">
                    <a:pos x="924" y="119"/>
                  </a:cxn>
                  <a:cxn ang="0">
                    <a:pos x="1014" y="330"/>
                  </a:cxn>
                  <a:cxn ang="0">
                    <a:pos x="1104" y="530"/>
                  </a:cxn>
                  <a:cxn ang="0">
                    <a:pos x="1225" y="787"/>
                  </a:cxn>
                  <a:cxn ang="0">
                    <a:pos x="1371" y="1086"/>
                  </a:cxn>
                  <a:cxn ang="0">
                    <a:pos x="1457" y="1234"/>
                  </a:cxn>
                  <a:cxn ang="0">
                    <a:pos x="1511" y="1303"/>
                  </a:cxn>
                  <a:cxn ang="0">
                    <a:pos x="1641" y="1422"/>
                  </a:cxn>
                  <a:cxn ang="0">
                    <a:pos x="1754" y="1484"/>
                  </a:cxn>
                  <a:cxn ang="0">
                    <a:pos x="1933" y="1539"/>
                  </a:cxn>
                  <a:cxn ang="0">
                    <a:pos x="2071" y="1561"/>
                  </a:cxn>
                  <a:cxn ang="0">
                    <a:pos x="2199" y="1578"/>
                  </a:cxn>
                  <a:cxn ang="0">
                    <a:pos x="2274" y="1551"/>
                  </a:cxn>
                  <a:cxn ang="0">
                    <a:pos x="2071" y="1536"/>
                  </a:cxn>
                  <a:cxn ang="0">
                    <a:pos x="1938" y="1526"/>
                  </a:cxn>
                  <a:cxn ang="0">
                    <a:pos x="1806" y="1478"/>
                  </a:cxn>
                  <a:cxn ang="0">
                    <a:pos x="1657" y="1401"/>
                  </a:cxn>
                  <a:cxn ang="0">
                    <a:pos x="1595" y="1351"/>
                  </a:cxn>
                  <a:cxn ang="0">
                    <a:pos x="1497" y="1246"/>
                  </a:cxn>
                  <a:cxn ang="0">
                    <a:pos x="1465" y="1198"/>
                  </a:cxn>
                  <a:cxn ang="0">
                    <a:pos x="1363" y="1012"/>
                  </a:cxn>
                  <a:cxn ang="0">
                    <a:pos x="1233" y="747"/>
                  </a:cxn>
                  <a:cxn ang="0">
                    <a:pos x="1104" y="467"/>
                  </a:cxn>
                  <a:cxn ang="0">
                    <a:pos x="1001" y="229"/>
                  </a:cxn>
                  <a:cxn ang="0">
                    <a:pos x="934" y="77"/>
                  </a:cxn>
                  <a:cxn ang="0">
                    <a:pos x="911" y="37"/>
                  </a:cxn>
                  <a:cxn ang="0">
                    <a:pos x="876" y="2"/>
                  </a:cxn>
                  <a:cxn ang="0">
                    <a:pos x="851" y="6"/>
                  </a:cxn>
                  <a:cxn ang="0">
                    <a:pos x="838" y="27"/>
                  </a:cxn>
                  <a:cxn ang="0">
                    <a:pos x="817" y="83"/>
                  </a:cxn>
                  <a:cxn ang="0">
                    <a:pos x="784" y="184"/>
                  </a:cxn>
                  <a:cxn ang="0">
                    <a:pos x="746" y="336"/>
                  </a:cxn>
                  <a:cxn ang="0">
                    <a:pos x="669" y="645"/>
                  </a:cxn>
                  <a:cxn ang="0">
                    <a:pos x="631" y="816"/>
                  </a:cxn>
                  <a:cxn ang="0">
                    <a:pos x="581" y="1117"/>
                  </a:cxn>
                  <a:cxn ang="0">
                    <a:pos x="564" y="1192"/>
                  </a:cxn>
                  <a:cxn ang="0">
                    <a:pos x="508" y="1328"/>
                  </a:cxn>
                  <a:cxn ang="0">
                    <a:pos x="470" y="1376"/>
                  </a:cxn>
                  <a:cxn ang="0">
                    <a:pos x="426" y="1415"/>
                  </a:cxn>
                  <a:cxn ang="0">
                    <a:pos x="311" y="1474"/>
                  </a:cxn>
                  <a:cxn ang="0">
                    <a:pos x="146" y="1530"/>
                  </a:cxn>
                </a:cxnLst>
                <a:rect l="0" t="0" r="r" b="b"/>
                <a:pathLst>
                  <a:path w="2320" h="1578">
                    <a:moveTo>
                      <a:pt x="0" y="1543"/>
                    </a:moveTo>
                    <a:lnTo>
                      <a:pt x="4" y="1568"/>
                    </a:lnTo>
                    <a:lnTo>
                      <a:pt x="75" y="1557"/>
                    </a:lnTo>
                    <a:lnTo>
                      <a:pt x="146" y="1543"/>
                    </a:lnTo>
                    <a:lnTo>
                      <a:pt x="152" y="1543"/>
                    </a:lnTo>
                    <a:lnTo>
                      <a:pt x="221" y="1530"/>
                    </a:lnTo>
                    <a:lnTo>
                      <a:pt x="288" y="1511"/>
                    </a:lnTo>
                    <a:lnTo>
                      <a:pt x="320" y="1499"/>
                    </a:lnTo>
                    <a:lnTo>
                      <a:pt x="351" y="1488"/>
                    </a:lnTo>
                    <a:lnTo>
                      <a:pt x="380" y="1474"/>
                    </a:lnTo>
                    <a:lnTo>
                      <a:pt x="409" y="1457"/>
                    </a:lnTo>
                    <a:lnTo>
                      <a:pt x="435" y="1440"/>
                    </a:lnTo>
                    <a:lnTo>
                      <a:pt x="441" y="1438"/>
                    </a:lnTo>
                    <a:lnTo>
                      <a:pt x="466" y="1417"/>
                    </a:lnTo>
                    <a:lnTo>
                      <a:pt x="489" y="1395"/>
                    </a:lnTo>
                    <a:lnTo>
                      <a:pt x="510" y="1371"/>
                    </a:lnTo>
                    <a:lnTo>
                      <a:pt x="529" y="1344"/>
                    </a:lnTo>
                    <a:lnTo>
                      <a:pt x="533" y="1340"/>
                    </a:lnTo>
                    <a:lnTo>
                      <a:pt x="548" y="1309"/>
                    </a:lnTo>
                    <a:lnTo>
                      <a:pt x="564" y="1275"/>
                    </a:lnTo>
                    <a:lnTo>
                      <a:pt x="575" y="1240"/>
                    </a:lnTo>
                    <a:lnTo>
                      <a:pt x="589" y="1202"/>
                    </a:lnTo>
                    <a:lnTo>
                      <a:pt x="598" y="1161"/>
                    </a:lnTo>
                    <a:lnTo>
                      <a:pt x="606" y="1121"/>
                    </a:lnTo>
                    <a:lnTo>
                      <a:pt x="606" y="1117"/>
                    </a:lnTo>
                    <a:lnTo>
                      <a:pt x="616" y="1075"/>
                    </a:lnTo>
                    <a:lnTo>
                      <a:pt x="629" y="989"/>
                    </a:lnTo>
                    <a:lnTo>
                      <a:pt x="642" y="900"/>
                    </a:lnTo>
                    <a:lnTo>
                      <a:pt x="656" y="816"/>
                    </a:lnTo>
                    <a:lnTo>
                      <a:pt x="644" y="816"/>
                    </a:lnTo>
                    <a:lnTo>
                      <a:pt x="656" y="820"/>
                    </a:lnTo>
                    <a:lnTo>
                      <a:pt x="664" y="779"/>
                    </a:lnTo>
                    <a:lnTo>
                      <a:pt x="675" y="737"/>
                    </a:lnTo>
                    <a:lnTo>
                      <a:pt x="685" y="699"/>
                    </a:lnTo>
                    <a:lnTo>
                      <a:pt x="694" y="657"/>
                    </a:lnTo>
                    <a:lnTo>
                      <a:pt x="717" y="568"/>
                    </a:lnTo>
                    <a:lnTo>
                      <a:pt x="738" y="478"/>
                    </a:lnTo>
                    <a:lnTo>
                      <a:pt x="761" y="392"/>
                    </a:lnTo>
                    <a:lnTo>
                      <a:pt x="771" y="348"/>
                    </a:lnTo>
                    <a:lnTo>
                      <a:pt x="780" y="305"/>
                    </a:lnTo>
                    <a:lnTo>
                      <a:pt x="792" y="267"/>
                    </a:lnTo>
                    <a:lnTo>
                      <a:pt x="802" y="231"/>
                    </a:lnTo>
                    <a:lnTo>
                      <a:pt x="809" y="196"/>
                    </a:lnTo>
                    <a:lnTo>
                      <a:pt x="821" y="165"/>
                    </a:lnTo>
                    <a:lnTo>
                      <a:pt x="828" y="136"/>
                    </a:lnTo>
                    <a:lnTo>
                      <a:pt x="836" y="112"/>
                    </a:lnTo>
                    <a:lnTo>
                      <a:pt x="842" y="92"/>
                    </a:lnTo>
                    <a:lnTo>
                      <a:pt x="848" y="75"/>
                    </a:lnTo>
                    <a:lnTo>
                      <a:pt x="853" y="60"/>
                    </a:lnTo>
                    <a:lnTo>
                      <a:pt x="859" y="48"/>
                    </a:lnTo>
                    <a:lnTo>
                      <a:pt x="863" y="37"/>
                    </a:lnTo>
                    <a:lnTo>
                      <a:pt x="865" y="29"/>
                    </a:lnTo>
                    <a:lnTo>
                      <a:pt x="871" y="23"/>
                    </a:lnTo>
                    <a:lnTo>
                      <a:pt x="857" y="19"/>
                    </a:lnTo>
                    <a:lnTo>
                      <a:pt x="867" y="29"/>
                    </a:lnTo>
                    <a:lnTo>
                      <a:pt x="871" y="25"/>
                    </a:lnTo>
                    <a:lnTo>
                      <a:pt x="861" y="16"/>
                    </a:lnTo>
                    <a:lnTo>
                      <a:pt x="865" y="29"/>
                    </a:lnTo>
                    <a:lnTo>
                      <a:pt x="869" y="25"/>
                    </a:lnTo>
                    <a:lnTo>
                      <a:pt x="865" y="14"/>
                    </a:lnTo>
                    <a:lnTo>
                      <a:pt x="865" y="27"/>
                    </a:lnTo>
                    <a:lnTo>
                      <a:pt x="867" y="27"/>
                    </a:lnTo>
                    <a:lnTo>
                      <a:pt x="867" y="14"/>
                    </a:lnTo>
                    <a:lnTo>
                      <a:pt x="863" y="25"/>
                    </a:lnTo>
                    <a:lnTo>
                      <a:pt x="865" y="27"/>
                    </a:lnTo>
                    <a:lnTo>
                      <a:pt x="871" y="16"/>
                    </a:lnTo>
                    <a:lnTo>
                      <a:pt x="861" y="23"/>
                    </a:lnTo>
                    <a:lnTo>
                      <a:pt x="865" y="27"/>
                    </a:lnTo>
                    <a:lnTo>
                      <a:pt x="886" y="48"/>
                    </a:lnTo>
                    <a:lnTo>
                      <a:pt x="892" y="56"/>
                    </a:lnTo>
                    <a:lnTo>
                      <a:pt x="901" y="46"/>
                    </a:lnTo>
                    <a:lnTo>
                      <a:pt x="890" y="52"/>
                    </a:lnTo>
                    <a:lnTo>
                      <a:pt x="895" y="62"/>
                    </a:lnTo>
                    <a:lnTo>
                      <a:pt x="901" y="73"/>
                    </a:lnTo>
                    <a:lnTo>
                      <a:pt x="909" y="87"/>
                    </a:lnTo>
                    <a:lnTo>
                      <a:pt x="924" y="119"/>
                    </a:lnTo>
                    <a:lnTo>
                      <a:pt x="940" y="156"/>
                    </a:lnTo>
                    <a:lnTo>
                      <a:pt x="957" y="196"/>
                    </a:lnTo>
                    <a:lnTo>
                      <a:pt x="976" y="238"/>
                    </a:lnTo>
                    <a:lnTo>
                      <a:pt x="1014" y="330"/>
                    </a:lnTo>
                    <a:lnTo>
                      <a:pt x="1035" y="374"/>
                    </a:lnTo>
                    <a:lnTo>
                      <a:pt x="1057" y="424"/>
                    </a:lnTo>
                    <a:lnTo>
                      <a:pt x="1080" y="476"/>
                    </a:lnTo>
                    <a:lnTo>
                      <a:pt x="1104" y="530"/>
                    </a:lnTo>
                    <a:lnTo>
                      <a:pt x="1129" y="586"/>
                    </a:lnTo>
                    <a:lnTo>
                      <a:pt x="1154" y="641"/>
                    </a:lnTo>
                    <a:lnTo>
                      <a:pt x="1210" y="758"/>
                    </a:lnTo>
                    <a:lnTo>
                      <a:pt x="1225" y="787"/>
                    </a:lnTo>
                    <a:lnTo>
                      <a:pt x="1241" y="818"/>
                    </a:lnTo>
                    <a:lnTo>
                      <a:pt x="1271" y="885"/>
                    </a:lnTo>
                    <a:lnTo>
                      <a:pt x="1338" y="1021"/>
                    </a:lnTo>
                    <a:lnTo>
                      <a:pt x="1371" y="1086"/>
                    </a:lnTo>
                    <a:lnTo>
                      <a:pt x="1405" y="1150"/>
                    </a:lnTo>
                    <a:lnTo>
                      <a:pt x="1423" y="1181"/>
                    </a:lnTo>
                    <a:lnTo>
                      <a:pt x="1440" y="1209"/>
                    </a:lnTo>
                    <a:lnTo>
                      <a:pt x="1457" y="1234"/>
                    </a:lnTo>
                    <a:lnTo>
                      <a:pt x="1461" y="1238"/>
                    </a:lnTo>
                    <a:lnTo>
                      <a:pt x="1476" y="1261"/>
                    </a:lnTo>
                    <a:lnTo>
                      <a:pt x="1494" y="1284"/>
                    </a:lnTo>
                    <a:lnTo>
                      <a:pt x="1511" y="1303"/>
                    </a:lnTo>
                    <a:lnTo>
                      <a:pt x="1543" y="1340"/>
                    </a:lnTo>
                    <a:lnTo>
                      <a:pt x="1576" y="1371"/>
                    </a:lnTo>
                    <a:lnTo>
                      <a:pt x="1609" y="1399"/>
                    </a:lnTo>
                    <a:lnTo>
                      <a:pt x="1641" y="1422"/>
                    </a:lnTo>
                    <a:lnTo>
                      <a:pt x="1645" y="1426"/>
                    </a:lnTo>
                    <a:lnTo>
                      <a:pt x="1682" y="1445"/>
                    </a:lnTo>
                    <a:lnTo>
                      <a:pt x="1718" y="1466"/>
                    </a:lnTo>
                    <a:lnTo>
                      <a:pt x="1754" y="1484"/>
                    </a:lnTo>
                    <a:lnTo>
                      <a:pt x="1797" y="1503"/>
                    </a:lnTo>
                    <a:lnTo>
                      <a:pt x="1841" y="1518"/>
                    </a:lnTo>
                    <a:lnTo>
                      <a:pt x="1885" y="1530"/>
                    </a:lnTo>
                    <a:lnTo>
                      <a:pt x="1933" y="1539"/>
                    </a:lnTo>
                    <a:lnTo>
                      <a:pt x="1938" y="1539"/>
                    </a:lnTo>
                    <a:lnTo>
                      <a:pt x="1984" y="1549"/>
                    </a:lnTo>
                    <a:lnTo>
                      <a:pt x="2029" y="1555"/>
                    </a:lnTo>
                    <a:lnTo>
                      <a:pt x="2071" y="1561"/>
                    </a:lnTo>
                    <a:lnTo>
                      <a:pt x="2107" y="1568"/>
                    </a:lnTo>
                    <a:lnTo>
                      <a:pt x="2142" y="1572"/>
                    </a:lnTo>
                    <a:lnTo>
                      <a:pt x="2172" y="1574"/>
                    </a:lnTo>
                    <a:lnTo>
                      <a:pt x="2199" y="1578"/>
                    </a:lnTo>
                    <a:lnTo>
                      <a:pt x="2274" y="1578"/>
                    </a:lnTo>
                    <a:lnTo>
                      <a:pt x="2320" y="1574"/>
                    </a:lnTo>
                    <a:lnTo>
                      <a:pt x="2318" y="1549"/>
                    </a:lnTo>
                    <a:lnTo>
                      <a:pt x="2274" y="1551"/>
                    </a:lnTo>
                    <a:lnTo>
                      <a:pt x="2199" y="1551"/>
                    </a:lnTo>
                    <a:lnTo>
                      <a:pt x="2172" y="1549"/>
                    </a:lnTo>
                    <a:lnTo>
                      <a:pt x="2111" y="1543"/>
                    </a:lnTo>
                    <a:lnTo>
                      <a:pt x="2071" y="1536"/>
                    </a:lnTo>
                    <a:lnTo>
                      <a:pt x="2029" y="1530"/>
                    </a:lnTo>
                    <a:lnTo>
                      <a:pt x="1984" y="1522"/>
                    </a:lnTo>
                    <a:lnTo>
                      <a:pt x="1938" y="1513"/>
                    </a:lnTo>
                    <a:lnTo>
                      <a:pt x="1938" y="1526"/>
                    </a:lnTo>
                    <a:lnTo>
                      <a:pt x="1942" y="1514"/>
                    </a:lnTo>
                    <a:lnTo>
                      <a:pt x="1896" y="1505"/>
                    </a:lnTo>
                    <a:lnTo>
                      <a:pt x="1850" y="1493"/>
                    </a:lnTo>
                    <a:lnTo>
                      <a:pt x="1806" y="1478"/>
                    </a:lnTo>
                    <a:lnTo>
                      <a:pt x="1766" y="1461"/>
                    </a:lnTo>
                    <a:lnTo>
                      <a:pt x="1728" y="1442"/>
                    </a:lnTo>
                    <a:lnTo>
                      <a:pt x="1691" y="1420"/>
                    </a:lnTo>
                    <a:lnTo>
                      <a:pt x="1657" y="1401"/>
                    </a:lnTo>
                    <a:lnTo>
                      <a:pt x="1653" y="1413"/>
                    </a:lnTo>
                    <a:lnTo>
                      <a:pt x="1660" y="1403"/>
                    </a:lnTo>
                    <a:lnTo>
                      <a:pt x="1628" y="1380"/>
                    </a:lnTo>
                    <a:lnTo>
                      <a:pt x="1595" y="1351"/>
                    </a:lnTo>
                    <a:lnTo>
                      <a:pt x="1563" y="1321"/>
                    </a:lnTo>
                    <a:lnTo>
                      <a:pt x="1528" y="1284"/>
                    </a:lnTo>
                    <a:lnTo>
                      <a:pt x="1513" y="1265"/>
                    </a:lnTo>
                    <a:lnTo>
                      <a:pt x="1497" y="1246"/>
                    </a:lnTo>
                    <a:lnTo>
                      <a:pt x="1480" y="1219"/>
                    </a:lnTo>
                    <a:lnTo>
                      <a:pt x="1469" y="1229"/>
                    </a:lnTo>
                    <a:lnTo>
                      <a:pt x="1482" y="1223"/>
                    </a:lnTo>
                    <a:lnTo>
                      <a:pt x="1465" y="1198"/>
                    </a:lnTo>
                    <a:lnTo>
                      <a:pt x="1448" y="1171"/>
                    </a:lnTo>
                    <a:lnTo>
                      <a:pt x="1430" y="1140"/>
                    </a:lnTo>
                    <a:lnTo>
                      <a:pt x="1396" y="1077"/>
                    </a:lnTo>
                    <a:lnTo>
                      <a:pt x="1363" y="1012"/>
                    </a:lnTo>
                    <a:lnTo>
                      <a:pt x="1296" y="873"/>
                    </a:lnTo>
                    <a:lnTo>
                      <a:pt x="1265" y="808"/>
                    </a:lnTo>
                    <a:lnTo>
                      <a:pt x="1250" y="777"/>
                    </a:lnTo>
                    <a:lnTo>
                      <a:pt x="1233" y="747"/>
                    </a:lnTo>
                    <a:lnTo>
                      <a:pt x="1179" y="632"/>
                    </a:lnTo>
                    <a:lnTo>
                      <a:pt x="1154" y="576"/>
                    </a:lnTo>
                    <a:lnTo>
                      <a:pt x="1129" y="520"/>
                    </a:lnTo>
                    <a:lnTo>
                      <a:pt x="1104" y="467"/>
                    </a:lnTo>
                    <a:lnTo>
                      <a:pt x="1081" y="415"/>
                    </a:lnTo>
                    <a:lnTo>
                      <a:pt x="1060" y="365"/>
                    </a:lnTo>
                    <a:lnTo>
                      <a:pt x="1037" y="319"/>
                    </a:lnTo>
                    <a:lnTo>
                      <a:pt x="1001" y="229"/>
                    </a:lnTo>
                    <a:lnTo>
                      <a:pt x="982" y="186"/>
                    </a:lnTo>
                    <a:lnTo>
                      <a:pt x="964" y="146"/>
                    </a:lnTo>
                    <a:lnTo>
                      <a:pt x="949" y="110"/>
                    </a:lnTo>
                    <a:lnTo>
                      <a:pt x="934" y="77"/>
                    </a:lnTo>
                    <a:lnTo>
                      <a:pt x="926" y="64"/>
                    </a:lnTo>
                    <a:lnTo>
                      <a:pt x="920" y="52"/>
                    </a:lnTo>
                    <a:lnTo>
                      <a:pt x="915" y="40"/>
                    </a:lnTo>
                    <a:lnTo>
                      <a:pt x="911" y="37"/>
                    </a:lnTo>
                    <a:lnTo>
                      <a:pt x="905" y="29"/>
                    </a:lnTo>
                    <a:lnTo>
                      <a:pt x="894" y="17"/>
                    </a:lnTo>
                    <a:lnTo>
                      <a:pt x="884" y="8"/>
                    </a:lnTo>
                    <a:lnTo>
                      <a:pt x="876" y="2"/>
                    </a:lnTo>
                    <a:lnTo>
                      <a:pt x="872" y="0"/>
                    </a:lnTo>
                    <a:lnTo>
                      <a:pt x="859" y="0"/>
                    </a:lnTo>
                    <a:lnTo>
                      <a:pt x="855" y="4"/>
                    </a:lnTo>
                    <a:lnTo>
                      <a:pt x="851" y="6"/>
                    </a:lnTo>
                    <a:lnTo>
                      <a:pt x="848" y="10"/>
                    </a:lnTo>
                    <a:lnTo>
                      <a:pt x="846" y="14"/>
                    </a:lnTo>
                    <a:lnTo>
                      <a:pt x="840" y="19"/>
                    </a:lnTo>
                    <a:lnTo>
                      <a:pt x="838" y="27"/>
                    </a:lnTo>
                    <a:lnTo>
                      <a:pt x="834" y="37"/>
                    </a:lnTo>
                    <a:lnTo>
                      <a:pt x="828" y="48"/>
                    </a:lnTo>
                    <a:lnTo>
                      <a:pt x="823" y="65"/>
                    </a:lnTo>
                    <a:lnTo>
                      <a:pt x="817" y="83"/>
                    </a:lnTo>
                    <a:lnTo>
                      <a:pt x="811" y="104"/>
                    </a:lnTo>
                    <a:lnTo>
                      <a:pt x="803" y="127"/>
                    </a:lnTo>
                    <a:lnTo>
                      <a:pt x="796" y="154"/>
                    </a:lnTo>
                    <a:lnTo>
                      <a:pt x="784" y="184"/>
                    </a:lnTo>
                    <a:lnTo>
                      <a:pt x="777" y="219"/>
                    </a:lnTo>
                    <a:lnTo>
                      <a:pt x="767" y="257"/>
                    </a:lnTo>
                    <a:lnTo>
                      <a:pt x="756" y="296"/>
                    </a:lnTo>
                    <a:lnTo>
                      <a:pt x="746" y="336"/>
                    </a:lnTo>
                    <a:lnTo>
                      <a:pt x="736" y="380"/>
                    </a:lnTo>
                    <a:lnTo>
                      <a:pt x="713" y="468"/>
                    </a:lnTo>
                    <a:lnTo>
                      <a:pt x="692" y="559"/>
                    </a:lnTo>
                    <a:lnTo>
                      <a:pt x="669" y="645"/>
                    </a:lnTo>
                    <a:lnTo>
                      <a:pt x="650" y="731"/>
                    </a:lnTo>
                    <a:lnTo>
                      <a:pt x="639" y="768"/>
                    </a:lnTo>
                    <a:lnTo>
                      <a:pt x="631" y="810"/>
                    </a:lnTo>
                    <a:lnTo>
                      <a:pt x="631" y="816"/>
                    </a:lnTo>
                    <a:lnTo>
                      <a:pt x="616" y="900"/>
                    </a:lnTo>
                    <a:lnTo>
                      <a:pt x="602" y="989"/>
                    </a:lnTo>
                    <a:lnTo>
                      <a:pt x="589" y="1075"/>
                    </a:lnTo>
                    <a:lnTo>
                      <a:pt x="581" y="1117"/>
                    </a:lnTo>
                    <a:lnTo>
                      <a:pt x="594" y="1117"/>
                    </a:lnTo>
                    <a:lnTo>
                      <a:pt x="583" y="1111"/>
                    </a:lnTo>
                    <a:lnTo>
                      <a:pt x="573" y="1152"/>
                    </a:lnTo>
                    <a:lnTo>
                      <a:pt x="564" y="1192"/>
                    </a:lnTo>
                    <a:lnTo>
                      <a:pt x="552" y="1229"/>
                    </a:lnTo>
                    <a:lnTo>
                      <a:pt x="539" y="1265"/>
                    </a:lnTo>
                    <a:lnTo>
                      <a:pt x="524" y="1298"/>
                    </a:lnTo>
                    <a:lnTo>
                      <a:pt x="508" y="1328"/>
                    </a:lnTo>
                    <a:lnTo>
                      <a:pt x="520" y="1334"/>
                    </a:lnTo>
                    <a:lnTo>
                      <a:pt x="510" y="1324"/>
                    </a:lnTo>
                    <a:lnTo>
                      <a:pt x="489" y="1353"/>
                    </a:lnTo>
                    <a:lnTo>
                      <a:pt x="470" y="1376"/>
                    </a:lnTo>
                    <a:lnTo>
                      <a:pt x="447" y="1397"/>
                    </a:lnTo>
                    <a:lnTo>
                      <a:pt x="422" y="1419"/>
                    </a:lnTo>
                    <a:lnTo>
                      <a:pt x="430" y="1426"/>
                    </a:lnTo>
                    <a:lnTo>
                      <a:pt x="426" y="1415"/>
                    </a:lnTo>
                    <a:lnTo>
                      <a:pt x="397" y="1432"/>
                    </a:lnTo>
                    <a:lnTo>
                      <a:pt x="370" y="1449"/>
                    </a:lnTo>
                    <a:lnTo>
                      <a:pt x="341" y="1463"/>
                    </a:lnTo>
                    <a:lnTo>
                      <a:pt x="311" y="1474"/>
                    </a:lnTo>
                    <a:lnTo>
                      <a:pt x="278" y="1486"/>
                    </a:lnTo>
                    <a:lnTo>
                      <a:pt x="211" y="1505"/>
                    </a:lnTo>
                    <a:lnTo>
                      <a:pt x="140" y="1518"/>
                    </a:lnTo>
                    <a:lnTo>
                      <a:pt x="146" y="1530"/>
                    </a:lnTo>
                    <a:lnTo>
                      <a:pt x="146" y="1518"/>
                    </a:lnTo>
                    <a:lnTo>
                      <a:pt x="75" y="1530"/>
                    </a:lnTo>
                    <a:lnTo>
                      <a:pt x="0" y="154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600" b="1">
                  <a:solidFill>
                    <a:srgbClr val="3E008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228805" name="Line 5"/>
            <p:cNvSpPr>
              <a:spLocks noChangeShapeType="1"/>
            </p:cNvSpPr>
            <p:nvPr/>
          </p:nvSpPr>
          <p:spPr bwMode="auto">
            <a:xfrm>
              <a:off x="6950460" y="4571624"/>
              <a:ext cx="1980109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600" b="1">
                <a:solidFill>
                  <a:srgbClr val="3E0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8806" name="Line 6"/>
            <p:cNvSpPr>
              <a:spLocks noChangeShapeType="1"/>
            </p:cNvSpPr>
            <p:nvPr/>
          </p:nvSpPr>
          <p:spPr bwMode="auto">
            <a:xfrm flipV="1">
              <a:off x="6950460" y="3124718"/>
              <a:ext cx="0" cy="144690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600" b="1">
                <a:solidFill>
                  <a:srgbClr val="3E0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37" name="Text Box 7"/>
            <p:cNvSpPr txBox="1">
              <a:spLocks noChangeArrowheads="1"/>
            </p:cNvSpPr>
            <p:nvPr/>
          </p:nvSpPr>
          <p:spPr bwMode="auto">
            <a:xfrm>
              <a:off x="6934199" y="2890838"/>
              <a:ext cx="707983" cy="338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buSzPct val="70000"/>
                <a:buFont typeface="Wingdings" panose="05000000000000000000" pitchFamily="2" charset="2"/>
                <a:buChar char="u"/>
                <a:defRPr sz="2400" b="1">
                  <a:solidFill>
                    <a:srgbClr val="3E008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50000"/>
                </a:spcBef>
                <a:buSzPct val="70000"/>
                <a:buFont typeface="Wingdings" panose="05000000000000000000" pitchFamily="2" charset="2"/>
                <a:buChar char="u"/>
                <a:defRPr sz="2000" b="1">
                  <a:solidFill>
                    <a:srgbClr val="3E008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50000"/>
                </a:spcBef>
                <a:buFont typeface="Wingdings" panose="05000000000000000000" pitchFamily="2" charset="2"/>
                <a:buChar char="w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50000"/>
                </a:spcBef>
                <a:buFont typeface="Wingdings" panose="05000000000000000000" pitchFamily="2" charset="2"/>
                <a:buChar char="s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50000"/>
                </a:spcBef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400" smtClean="0">
                  <a:solidFill>
                    <a:srgbClr val="91919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Flow</a:t>
              </a:r>
            </a:p>
          </p:txBody>
        </p:sp>
        <p:sp>
          <p:nvSpPr>
            <p:cNvPr id="22538" name="Text Box 8"/>
            <p:cNvSpPr txBox="1">
              <a:spLocks noChangeArrowheads="1"/>
            </p:cNvSpPr>
            <p:nvPr/>
          </p:nvSpPr>
          <p:spPr bwMode="auto">
            <a:xfrm>
              <a:off x="8382000" y="4191000"/>
              <a:ext cx="594443" cy="338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SzPct val="70000"/>
                <a:buFont typeface="Wingdings" panose="05000000000000000000" pitchFamily="2" charset="2"/>
                <a:buChar char="u"/>
                <a:defRPr sz="2400" b="1">
                  <a:solidFill>
                    <a:srgbClr val="3E008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50000"/>
                </a:spcBef>
                <a:buSzPct val="70000"/>
                <a:buFont typeface="Wingdings" panose="05000000000000000000" pitchFamily="2" charset="2"/>
                <a:buChar char="u"/>
                <a:defRPr sz="2000" b="1">
                  <a:solidFill>
                    <a:srgbClr val="3E008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50000"/>
                </a:spcBef>
                <a:buFont typeface="Wingdings" panose="05000000000000000000" pitchFamily="2" charset="2"/>
                <a:buChar char="w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50000"/>
                </a:spcBef>
                <a:buFont typeface="Wingdings" panose="05000000000000000000" pitchFamily="2" charset="2"/>
                <a:buChar char="s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50000"/>
                </a:spcBef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400" smtClean="0">
                  <a:solidFill>
                    <a:srgbClr val="91919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Time</a:t>
              </a:r>
            </a:p>
          </p:txBody>
        </p:sp>
        <p:sp>
          <p:nvSpPr>
            <p:cNvPr id="22539" name="Text Box 9"/>
            <p:cNvSpPr txBox="1">
              <a:spLocks noChangeArrowheads="1"/>
            </p:cNvSpPr>
            <p:nvPr/>
          </p:nvSpPr>
          <p:spPr bwMode="auto">
            <a:xfrm>
              <a:off x="7045325" y="5672138"/>
              <a:ext cx="164623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SzPct val="70000"/>
                <a:buFont typeface="Wingdings" panose="05000000000000000000" pitchFamily="2" charset="2"/>
                <a:buChar char="u"/>
                <a:defRPr sz="2400" b="1">
                  <a:solidFill>
                    <a:srgbClr val="3E008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50000"/>
                </a:spcBef>
                <a:buSzPct val="70000"/>
                <a:buFont typeface="Wingdings" panose="05000000000000000000" pitchFamily="2" charset="2"/>
                <a:buChar char="u"/>
                <a:defRPr sz="2000" b="1">
                  <a:solidFill>
                    <a:srgbClr val="3E008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50000"/>
                </a:spcBef>
                <a:buFont typeface="Wingdings" panose="05000000000000000000" pitchFamily="2" charset="2"/>
                <a:buChar char="w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50000"/>
                </a:spcBef>
                <a:buFont typeface="Wingdings" panose="05000000000000000000" pitchFamily="2" charset="2"/>
                <a:buChar char="s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50000"/>
                </a:spcBef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mtClean="0">
                  <a:solidFill>
                    <a:srgbClr val="00A8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Time Series</a:t>
              </a:r>
            </a:p>
          </p:txBody>
        </p:sp>
        <p:graphicFrame>
          <p:nvGraphicFramePr>
            <p:cNvPr id="22540" name="Object 10"/>
            <p:cNvGraphicFramePr>
              <a:graphicFrameLocks noChangeAspect="1"/>
            </p:cNvGraphicFramePr>
            <p:nvPr/>
          </p:nvGraphicFramePr>
          <p:xfrm>
            <a:off x="373063" y="4343400"/>
            <a:ext cx="2320925" cy="1952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VISIO" r:id="rId4" imgW="3233111" imgH="2842095" progId="Visio.Drawing.6">
                    <p:embed/>
                  </p:oleObj>
                </mc:Choice>
                <mc:Fallback>
                  <p:oleObj name="VISIO" r:id="rId4" imgW="3233111" imgH="2842095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063" y="4343400"/>
                          <a:ext cx="2320925" cy="1952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41" name="Object 11"/>
            <p:cNvGraphicFramePr>
              <a:graphicFrameLocks noChangeAspect="1"/>
            </p:cNvGraphicFramePr>
            <p:nvPr/>
          </p:nvGraphicFramePr>
          <p:xfrm>
            <a:off x="3536950" y="1763713"/>
            <a:ext cx="2373313" cy="1819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VISIO" r:id="rId6" imgW="2983591" imgH="2388699" progId="Visio.Drawing.6">
                    <p:embed/>
                  </p:oleObj>
                </mc:Choice>
                <mc:Fallback>
                  <p:oleObj name="VISIO" r:id="rId6" imgW="2983591" imgH="2388699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6950" y="1763713"/>
                          <a:ext cx="2373313" cy="181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42" name="Object 12"/>
            <p:cNvGraphicFramePr>
              <a:graphicFrameLocks noChangeAspect="1"/>
            </p:cNvGraphicFramePr>
            <p:nvPr/>
          </p:nvGraphicFramePr>
          <p:xfrm>
            <a:off x="3854450" y="4275138"/>
            <a:ext cx="1947863" cy="1684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VISIO" r:id="rId8" imgW="2612136" imgH="2359152" progId="Visio.Drawing.6">
                    <p:embed/>
                  </p:oleObj>
                </mc:Choice>
                <mc:Fallback>
                  <p:oleObj name="VISIO" r:id="rId8" imgW="2612136" imgH="2359152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4450" y="4275138"/>
                          <a:ext cx="1947863" cy="16843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43" name="Object 13"/>
            <p:cNvGraphicFramePr>
              <a:graphicFrameLocks noChangeAspect="1"/>
            </p:cNvGraphicFramePr>
            <p:nvPr/>
          </p:nvGraphicFramePr>
          <p:xfrm>
            <a:off x="292100" y="1789113"/>
            <a:ext cx="2439988" cy="186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VISIO" r:id="rId10" imgW="3359393" imgH="2685384" progId="Visio.Drawing.6">
                    <p:embed/>
                  </p:oleObj>
                </mc:Choice>
                <mc:Fallback>
                  <p:oleObj name="VISIO" r:id="rId10" imgW="3359393" imgH="2685384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100" y="1789113"/>
                          <a:ext cx="2439988" cy="1866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28814" name="AutoShape 14"/>
            <p:cNvSpPr>
              <a:spLocks noChangeArrowheads="1"/>
            </p:cNvSpPr>
            <p:nvPr/>
          </p:nvSpPr>
          <p:spPr bwMode="auto">
            <a:xfrm>
              <a:off x="2885134" y="2461480"/>
              <a:ext cx="571315" cy="275767"/>
            </a:xfrm>
            <a:prstGeom prst="leftRightArrow">
              <a:avLst>
                <a:gd name="adj1" fmla="val 50000"/>
                <a:gd name="adj2" fmla="val 4161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600" b="1">
                <a:solidFill>
                  <a:srgbClr val="3E0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8815" name="AutoShape 15"/>
            <p:cNvSpPr>
              <a:spLocks noChangeArrowheads="1"/>
            </p:cNvSpPr>
            <p:nvPr/>
          </p:nvSpPr>
          <p:spPr bwMode="auto">
            <a:xfrm>
              <a:off x="1488208" y="3812391"/>
              <a:ext cx="356013" cy="479974"/>
            </a:xfrm>
            <a:prstGeom prst="upDownArrow">
              <a:avLst>
                <a:gd name="adj1" fmla="val 50000"/>
                <a:gd name="adj2" fmla="val 268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600" b="1">
                <a:solidFill>
                  <a:srgbClr val="3E0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8816" name="AutoShape 16"/>
            <p:cNvSpPr>
              <a:spLocks noChangeArrowheads="1"/>
            </p:cNvSpPr>
            <p:nvPr/>
          </p:nvSpPr>
          <p:spPr bwMode="auto">
            <a:xfrm>
              <a:off x="4651635" y="3739086"/>
              <a:ext cx="357708" cy="478230"/>
            </a:xfrm>
            <a:prstGeom prst="upDownArrow">
              <a:avLst>
                <a:gd name="adj1" fmla="val 50000"/>
                <a:gd name="adj2" fmla="val 268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600" b="1">
                <a:solidFill>
                  <a:srgbClr val="3E0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8817" name="AutoShape 17"/>
            <p:cNvSpPr>
              <a:spLocks noChangeArrowheads="1"/>
            </p:cNvSpPr>
            <p:nvPr/>
          </p:nvSpPr>
          <p:spPr bwMode="auto">
            <a:xfrm>
              <a:off x="3002109" y="4760123"/>
              <a:ext cx="571316" cy="275767"/>
            </a:xfrm>
            <a:prstGeom prst="leftRightArrow">
              <a:avLst>
                <a:gd name="adj1" fmla="val 50000"/>
                <a:gd name="adj2" fmla="val 4161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600" b="1">
                <a:solidFill>
                  <a:srgbClr val="3E0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48" name="Rectangle 18"/>
            <p:cNvSpPr>
              <a:spLocks noChangeArrowheads="1"/>
            </p:cNvSpPr>
            <p:nvPr/>
          </p:nvSpPr>
          <p:spPr bwMode="auto">
            <a:xfrm>
              <a:off x="228600" y="1644650"/>
              <a:ext cx="6019800" cy="4679950"/>
            </a:xfrm>
            <a:prstGeom prst="rect">
              <a:avLst/>
            </a:prstGeom>
            <a:noFill/>
            <a:ln w="127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3E0087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3E0087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3E0087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3E0087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3E008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3E008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3E008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3E008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3E0087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 smtClean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8819" name="AutoShape 19"/>
            <p:cNvSpPr>
              <a:spLocks noChangeArrowheads="1"/>
            </p:cNvSpPr>
            <p:nvPr/>
          </p:nvSpPr>
          <p:spPr bwMode="auto">
            <a:xfrm>
              <a:off x="6324894" y="3885697"/>
              <a:ext cx="457731" cy="305438"/>
            </a:xfrm>
            <a:prstGeom prst="leftRightArrow">
              <a:avLst>
                <a:gd name="adj1" fmla="val 50000"/>
                <a:gd name="adj2" fmla="val 3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600" b="1">
                <a:solidFill>
                  <a:srgbClr val="3E0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8820" name="Rectangle 20"/>
            <p:cNvSpPr>
              <a:spLocks noChangeArrowheads="1"/>
            </p:cNvSpPr>
            <p:nvPr/>
          </p:nvSpPr>
          <p:spPr bwMode="auto">
            <a:xfrm>
              <a:off x="6857218" y="2896075"/>
              <a:ext cx="2134382" cy="2057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600" b="1">
                <a:solidFill>
                  <a:srgbClr val="3E0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51" name="Text Box 21"/>
            <p:cNvSpPr txBox="1">
              <a:spLocks noChangeArrowheads="1"/>
            </p:cNvSpPr>
            <p:nvPr/>
          </p:nvSpPr>
          <p:spPr bwMode="auto">
            <a:xfrm>
              <a:off x="2727325" y="3714750"/>
              <a:ext cx="130333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SzPct val="70000"/>
                <a:buFont typeface="Wingdings" panose="05000000000000000000" pitchFamily="2" charset="2"/>
                <a:buChar char="u"/>
                <a:defRPr sz="2400" b="1">
                  <a:solidFill>
                    <a:srgbClr val="3E008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50000"/>
                </a:spcBef>
                <a:buSzPct val="70000"/>
                <a:buFont typeface="Wingdings" panose="05000000000000000000" pitchFamily="2" charset="2"/>
                <a:buChar char="u"/>
                <a:defRPr sz="2000" b="1">
                  <a:solidFill>
                    <a:srgbClr val="3E008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50000"/>
                </a:spcBef>
                <a:buFont typeface="Wingdings" panose="05000000000000000000" pitchFamily="2" charset="2"/>
                <a:buChar char="w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50000"/>
                </a:spcBef>
                <a:buFont typeface="Wingdings" panose="05000000000000000000" pitchFamily="2" charset="2"/>
                <a:buChar char="s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50000"/>
                </a:spcBef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mtClean="0">
                  <a:solidFill>
                    <a:srgbClr val="FF3300"/>
                  </a:solidFill>
                  <a:ea typeface="ＭＳ Ｐゴシック" panose="020B0600070205080204" pitchFamily="34" charset="-128"/>
                  <a:cs typeface="Arial" panose="020B0604020202020204" pitchFamily="34" charset="0"/>
                </a:rPr>
                <a:t>HydroID</a:t>
              </a:r>
            </a:p>
          </p:txBody>
        </p:sp>
        <p:sp>
          <p:nvSpPr>
            <p:cNvPr id="22552" name="Text Box 22"/>
            <p:cNvSpPr txBox="1">
              <a:spLocks noChangeArrowheads="1"/>
            </p:cNvSpPr>
            <p:nvPr/>
          </p:nvSpPr>
          <p:spPr bwMode="auto">
            <a:xfrm>
              <a:off x="7097713" y="4830763"/>
              <a:ext cx="15398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SzPct val="70000"/>
                <a:buFont typeface="Wingdings" panose="05000000000000000000" pitchFamily="2" charset="2"/>
                <a:buChar char="u"/>
                <a:defRPr sz="2400" b="1">
                  <a:solidFill>
                    <a:srgbClr val="3E008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50000"/>
                </a:spcBef>
                <a:buSzPct val="70000"/>
                <a:buFont typeface="Wingdings" panose="05000000000000000000" pitchFamily="2" charset="2"/>
                <a:buChar char="u"/>
                <a:defRPr sz="2000" b="1">
                  <a:solidFill>
                    <a:srgbClr val="3E008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50000"/>
                </a:spcBef>
                <a:buFont typeface="Wingdings" panose="05000000000000000000" pitchFamily="2" charset="2"/>
                <a:buChar char="w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50000"/>
                </a:spcBef>
                <a:buFont typeface="Wingdings" panose="05000000000000000000" pitchFamily="2" charset="2"/>
                <a:buChar char="s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50000"/>
                </a:spcBef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mtClean="0">
                  <a:solidFill>
                    <a:srgbClr val="FF3300"/>
                  </a:solidFill>
                  <a:ea typeface="ＭＳ Ｐゴシック" panose="020B0600070205080204" pitchFamily="34" charset="-128"/>
                  <a:cs typeface="Arial" panose="020B0604020202020204" pitchFamily="34" charset="0"/>
                </a:rPr>
                <a:t>FeatureID</a:t>
              </a:r>
            </a:p>
          </p:txBody>
        </p:sp>
        <p:sp>
          <p:nvSpPr>
            <p:cNvPr id="22553" name="Text Box 23"/>
            <p:cNvSpPr txBox="1">
              <a:spLocks noChangeArrowheads="1"/>
            </p:cNvSpPr>
            <p:nvPr/>
          </p:nvSpPr>
          <p:spPr bwMode="auto">
            <a:xfrm>
              <a:off x="2717800" y="5873750"/>
              <a:ext cx="19954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SzPct val="70000"/>
                <a:buFont typeface="Wingdings" panose="05000000000000000000" pitchFamily="2" charset="2"/>
                <a:buChar char="u"/>
                <a:defRPr sz="2400" b="1">
                  <a:solidFill>
                    <a:srgbClr val="3E008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50000"/>
                </a:spcBef>
                <a:buSzPct val="70000"/>
                <a:buFont typeface="Wingdings" panose="05000000000000000000" pitchFamily="2" charset="2"/>
                <a:buChar char="u"/>
                <a:defRPr sz="2000" b="1">
                  <a:solidFill>
                    <a:srgbClr val="3E008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50000"/>
                </a:spcBef>
                <a:buFont typeface="Wingdings" panose="05000000000000000000" pitchFamily="2" charset="2"/>
                <a:buChar char="w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50000"/>
                </a:spcBef>
                <a:buFont typeface="Wingdings" panose="05000000000000000000" pitchFamily="2" charset="2"/>
                <a:buChar char="s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50000"/>
                </a:spcBef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Char char=""/>
                <a:defRPr b="1">
                  <a:solidFill>
                    <a:srgbClr val="3E0087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mtClean="0">
                  <a:solidFill>
                    <a:srgbClr val="00A8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HydroFeatures</a:t>
              </a:r>
            </a:p>
          </p:txBody>
        </p:sp>
      </p:grpSp>
      <p:sp>
        <p:nvSpPr>
          <p:cNvPr id="1228825" name="Text Box 25"/>
          <p:cNvSpPr txBox="1">
            <a:spLocks noChangeArrowheads="1"/>
          </p:cNvSpPr>
          <p:nvPr/>
        </p:nvSpPr>
        <p:spPr bwMode="auto">
          <a:xfrm>
            <a:off x="1346200" y="1150938"/>
            <a:ext cx="4727575" cy="7080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3E0087"/>
                </a:solidFill>
              </a:rPr>
              <a:t>Arc Hydro connects space and time: </a:t>
            </a:r>
          </a:p>
          <a:p>
            <a:pPr eaLnBrk="0" hangingPunct="0">
              <a:defRPr/>
            </a:pPr>
            <a:r>
              <a:rPr lang="en-US" sz="2000" b="1" dirty="0" err="1">
                <a:solidFill>
                  <a:srgbClr val="3E0087"/>
                </a:solidFill>
              </a:rPr>
              <a:t>HydroFeatures</a:t>
            </a:r>
            <a:r>
              <a:rPr lang="en-US" sz="2000" b="1" dirty="0">
                <a:solidFill>
                  <a:srgbClr val="3E0087"/>
                </a:solidFill>
              </a:rPr>
              <a:t> are linked to time series.</a:t>
            </a:r>
          </a:p>
        </p:txBody>
      </p:sp>
      <p:sp>
        <p:nvSpPr>
          <p:cNvPr id="22533" name="Slide Number Placeholder 4"/>
          <p:cNvSpPr txBox="1">
            <a:spLocks/>
          </p:cNvSpPr>
          <p:nvPr/>
        </p:nvSpPr>
        <p:spPr bwMode="auto">
          <a:xfrm>
            <a:off x="8782050" y="6626225"/>
            <a:ext cx="3619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SzPct val="70000"/>
              <a:buFont typeface="Wingdings" panose="05000000000000000000" pitchFamily="2" charset="2"/>
              <a:buChar char="u"/>
              <a:defRPr sz="2400" b="1">
                <a:solidFill>
                  <a:srgbClr val="3E008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SzPct val="70000"/>
              <a:buFont typeface="Wingdings" panose="05000000000000000000" pitchFamily="2" charset="2"/>
              <a:buChar char="u"/>
              <a:defRPr sz="2000" b="1">
                <a:solidFill>
                  <a:srgbClr val="3E008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Font typeface="Wingdings" panose="05000000000000000000" pitchFamily="2" charset="2"/>
              <a:buChar char="w"/>
              <a:defRPr b="1">
                <a:solidFill>
                  <a:srgbClr val="3E008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Font typeface="Wingdings" panose="05000000000000000000" pitchFamily="2" charset="2"/>
              <a:buChar char="s"/>
              <a:defRPr b="1">
                <a:solidFill>
                  <a:srgbClr val="3E008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Font typeface="Wingdings" panose="05000000000000000000" pitchFamily="2" charset="2"/>
              <a:buChar char=""/>
              <a:defRPr b="1">
                <a:solidFill>
                  <a:srgbClr val="3E008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"/>
              <a:defRPr b="1">
                <a:solidFill>
                  <a:srgbClr val="3E008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"/>
              <a:defRPr b="1">
                <a:solidFill>
                  <a:srgbClr val="3E008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"/>
              <a:defRPr b="1">
                <a:solidFill>
                  <a:srgbClr val="3E008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"/>
              <a:defRPr b="1">
                <a:solidFill>
                  <a:srgbClr val="3E0087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fld id="{DC8FD6D1-C9F0-4F6C-BE38-94C5FADC8988}" type="slidenum">
              <a:rPr lang="en-US" altLang="en-US" sz="800" smtClean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t>17</a:t>
            </a:fld>
            <a:endParaRPr lang="en-US" altLang="en-US" sz="800" smtClean="0">
              <a:solidFill>
                <a:srgbClr val="FFFFFF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79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are Arc Hydro Tools?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set of freely available ArcMap-based tools that are a companion to the Arc Hydro data model</a:t>
            </a:r>
          </a:p>
          <a:p>
            <a:pPr eaLnBrk="1" hangingPunct="1"/>
            <a:r>
              <a:rPr lang="en-US" altLang="en-US" smtClean="0"/>
              <a:t>Developed and maintained by ESRI Water Resources group (not a core product or a sample)</a:t>
            </a:r>
          </a:p>
          <a:p>
            <a:pPr eaLnBrk="1" hangingPunct="1"/>
            <a:r>
              <a:rPr lang="en-US" altLang="en-US" smtClean="0"/>
              <a:t>Hundred (230) + tools organized in one main and several supporting toolbars in ArcMap</a:t>
            </a:r>
          </a:p>
          <a:p>
            <a:pPr eaLnBrk="1" hangingPunct="1"/>
            <a:r>
              <a:rPr lang="en-US" altLang="en-US" smtClean="0"/>
              <a:t>Geoprocessing (toolbox) implementation of most of the existing tools.  All new tools are developed in gp environment.</a:t>
            </a:r>
          </a:p>
        </p:txBody>
      </p:sp>
    </p:spTree>
    <p:extLst>
      <p:ext uri="{BB962C8B-B14F-4D97-AF65-F5344CB8AC3E}">
        <p14:creationId xmlns:p14="http://schemas.microsoft.com/office/powerpoint/2010/main" val="1974970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Arc Hydro Tools User Interface</a:t>
            </a:r>
          </a:p>
        </p:txBody>
      </p:sp>
      <p:grpSp>
        <p:nvGrpSpPr>
          <p:cNvPr id="33795" name="Group 8"/>
          <p:cNvGrpSpPr>
            <a:grpSpLocks/>
          </p:cNvGrpSpPr>
          <p:nvPr/>
        </p:nvGrpSpPr>
        <p:grpSpPr bwMode="auto">
          <a:xfrm>
            <a:off x="180975" y="1146175"/>
            <a:ext cx="8529638" cy="5295900"/>
            <a:chOff x="228600" y="1371600"/>
            <a:chExt cx="8529638" cy="5295900"/>
          </a:xfrm>
        </p:grpSpPr>
        <p:pic>
          <p:nvPicPr>
            <p:cNvPr id="33796" name="Picture 3" descr="ArcHydroU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371600"/>
              <a:ext cx="7315200" cy="522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8804" name="Oval 4"/>
            <p:cNvSpPr>
              <a:spLocks noChangeArrowheads="1"/>
            </p:cNvSpPr>
            <p:nvPr/>
          </p:nvSpPr>
          <p:spPr bwMode="auto">
            <a:xfrm>
              <a:off x="381000" y="2209800"/>
              <a:ext cx="7391400" cy="685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88805" name="Oval 5"/>
            <p:cNvSpPr>
              <a:spLocks noChangeArrowheads="1"/>
            </p:cNvSpPr>
            <p:nvPr/>
          </p:nvSpPr>
          <p:spPr bwMode="auto">
            <a:xfrm>
              <a:off x="228600" y="2362200"/>
              <a:ext cx="3124200" cy="4114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pic>
          <p:nvPicPr>
            <p:cNvPr id="337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3275" y="1651000"/>
              <a:ext cx="2874963" cy="501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019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016528"/>
              </p:ext>
            </p:extLst>
          </p:nvPr>
        </p:nvGraphicFramePr>
        <p:xfrm>
          <a:off x="0" y="692696"/>
          <a:ext cx="9144000" cy="616530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728192"/>
                <a:gridCol w="7415808"/>
              </a:tblGrid>
              <a:tr h="2727176">
                <a:tc>
                  <a:txBody>
                    <a:bodyPr/>
                    <a:lstStyle/>
                    <a:p>
                      <a:pPr algn="ctr"/>
                      <a:r>
                        <a:rPr lang="es-VE" sz="2400" b="1" dirty="0" smtClean="0"/>
                        <a:t>Regional </a:t>
                      </a:r>
                      <a:endParaRPr lang="es-VE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V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064">
                <a:tc>
                  <a:txBody>
                    <a:bodyPr/>
                    <a:lstStyle/>
                    <a:p>
                      <a:pPr algn="ctr"/>
                      <a:r>
                        <a:rPr lang="es-VE" sz="2000" b="1" dirty="0" smtClean="0"/>
                        <a:t>Nacional</a:t>
                      </a:r>
                      <a:r>
                        <a:rPr lang="es-VE" sz="2000" b="1" baseline="0" dirty="0" smtClean="0"/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V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064">
                <a:tc>
                  <a:txBody>
                    <a:bodyPr/>
                    <a:lstStyle/>
                    <a:p>
                      <a:pPr algn="ctr"/>
                      <a:r>
                        <a:rPr lang="es-VE" sz="2000" b="1" dirty="0" smtClean="0"/>
                        <a:t>Local </a:t>
                      </a:r>
                      <a:endParaRPr lang="es-VE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V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07504" y="90055"/>
            <a:ext cx="8610600" cy="685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geoservicios de </a:t>
            </a:r>
            <a:r>
              <a:rPr lang="en-US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</a:t>
            </a:r>
            <a:r>
              <a:rPr lang="en-US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</a:t>
            </a:r>
            <a:endParaRPr lang="en-US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15 Conector recto"/>
          <p:cNvCxnSpPr/>
          <p:nvPr/>
        </p:nvCxnSpPr>
        <p:spPr>
          <a:xfrm flipH="1" flipV="1">
            <a:off x="3682029" y="1268758"/>
            <a:ext cx="936103" cy="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flipH="1">
            <a:off x="5543086" y="1248275"/>
            <a:ext cx="875247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3682029" y="1268760"/>
            <a:ext cx="0" cy="524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>
            <a:off x="6418333" y="1248276"/>
            <a:ext cx="0" cy="524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" name="2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41" y="1915570"/>
            <a:ext cx="1046635" cy="1046635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01" y="1925832"/>
            <a:ext cx="1026113" cy="1026113"/>
          </a:xfrm>
          <a:prstGeom prst="rect">
            <a:avLst/>
          </a:prstGeom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86" y="775855"/>
            <a:ext cx="914400" cy="914400"/>
          </a:xfrm>
          <a:prstGeom prst="rect">
            <a:avLst/>
          </a:prstGeom>
        </p:spPr>
      </p:pic>
      <p:cxnSp>
        <p:nvCxnSpPr>
          <p:cNvPr id="43" name="42 Conector recto"/>
          <p:cNvCxnSpPr/>
          <p:nvPr/>
        </p:nvCxnSpPr>
        <p:spPr>
          <a:xfrm>
            <a:off x="5543086" y="1690255"/>
            <a:ext cx="0" cy="2026777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4628686" y="1690254"/>
            <a:ext cx="2268" cy="2026778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48 Conector recto"/>
          <p:cNvCxnSpPr/>
          <p:nvPr/>
        </p:nvCxnSpPr>
        <p:spPr>
          <a:xfrm flipH="1">
            <a:off x="5545355" y="3730476"/>
            <a:ext cx="872978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56 Conector recto de flecha"/>
          <p:cNvCxnSpPr/>
          <p:nvPr/>
        </p:nvCxnSpPr>
        <p:spPr>
          <a:xfrm flipH="1">
            <a:off x="3760997" y="3717032"/>
            <a:ext cx="1" cy="490612"/>
          </a:xfrm>
          <a:prstGeom prst="straightConnector1">
            <a:avLst/>
          </a:prstGeom>
          <a:ln w="19050"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57 Conector recto de flecha"/>
          <p:cNvCxnSpPr/>
          <p:nvPr/>
        </p:nvCxnSpPr>
        <p:spPr>
          <a:xfrm flipH="1">
            <a:off x="6418333" y="3730476"/>
            <a:ext cx="1" cy="490612"/>
          </a:xfrm>
          <a:prstGeom prst="straightConnector1">
            <a:avLst/>
          </a:prstGeom>
          <a:ln w="19050"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9" name="5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509" y="4207644"/>
            <a:ext cx="900099" cy="900099"/>
          </a:xfrm>
          <a:prstGeom prst="rect">
            <a:avLst/>
          </a:prstGeom>
        </p:spPr>
      </p:pic>
      <p:pic>
        <p:nvPicPr>
          <p:cNvPr id="60" name="5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235119"/>
            <a:ext cx="900099" cy="900099"/>
          </a:xfrm>
          <a:prstGeom prst="rect">
            <a:avLst/>
          </a:prstGeom>
        </p:spPr>
      </p:pic>
      <p:cxnSp>
        <p:nvCxnSpPr>
          <p:cNvPr id="62" name="61 Conector recto"/>
          <p:cNvCxnSpPr/>
          <p:nvPr/>
        </p:nvCxnSpPr>
        <p:spPr>
          <a:xfrm>
            <a:off x="5085886" y="1696545"/>
            <a:ext cx="0" cy="3826977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2961949" y="5301208"/>
            <a:ext cx="448946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65 Conector recto de flecha"/>
          <p:cNvCxnSpPr/>
          <p:nvPr/>
        </p:nvCxnSpPr>
        <p:spPr>
          <a:xfrm>
            <a:off x="2961949" y="5301208"/>
            <a:ext cx="0" cy="432048"/>
          </a:xfrm>
          <a:prstGeom prst="straightConnector1">
            <a:avLst/>
          </a:prstGeom>
          <a:ln w="19050"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66 Conector recto de flecha"/>
          <p:cNvCxnSpPr/>
          <p:nvPr/>
        </p:nvCxnSpPr>
        <p:spPr>
          <a:xfrm>
            <a:off x="5085886" y="5321210"/>
            <a:ext cx="0" cy="576064"/>
          </a:xfrm>
          <a:prstGeom prst="straightConnector1">
            <a:avLst/>
          </a:prstGeom>
          <a:ln w="19050"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67 Conector recto de flecha"/>
          <p:cNvCxnSpPr/>
          <p:nvPr/>
        </p:nvCxnSpPr>
        <p:spPr>
          <a:xfrm>
            <a:off x="7451409" y="5301208"/>
            <a:ext cx="0" cy="576064"/>
          </a:xfrm>
          <a:prstGeom prst="straightConnector1">
            <a:avLst/>
          </a:prstGeom>
          <a:ln w="19050"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2" name="7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98" y="5754934"/>
            <a:ext cx="721902" cy="721902"/>
          </a:xfrm>
          <a:prstGeom prst="rect">
            <a:avLst/>
          </a:prstGeom>
        </p:spPr>
      </p:pic>
      <p:pic>
        <p:nvPicPr>
          <p:cNvPr id="74" name="7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35" y="5920074"/>
            <a:ext cx="721902" cy="721902"/>
          </a:xfrm>
          <a:prstGeom prst="rect">
            <a:avLst/>
          </a:prstGeom>
        </p:spPr>
      </p:pic>
      <p:pic>
        <p:nvPicPr>
          <p:cNvPr id="75" name="7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458" y="5877272"/>
            <a:ext cx="721902" cy="721902"/>
          </a:xfrm>
          <a:prstGeom prst="rect">
            <a:avLst/>
          </a:prstGeom>
        </p:spPr>
      </p:pic>
      <p:cxnSp>
        <p:nvCxnSpPr>
          <p:cNvPr id="77" name="76 Conector recto"/>
          <p:cNvCxnSpPr/>
          <p:nvPr/>
        </p:nvCxnSpPr>
        <p:spPr>
          <a:xfrm flipH="1">
            <a:off x="3774559" y="3730476"/>
            <a:ext cx="872978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5560900" y="692696"/>
            <a:ext cx="160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400" b="1" dirty="0" smtClean="0">
                <a:solidFill>
                  <a:schemeClr val="bg1"/>
                </a:solidFill>
              </a:rPr>
              <a:t>Geo Portal </a:t>
            </a:r>
            <a:endParaRPr lang="es-VE" sz="2400" b="1" dirty="0">
              <a:solidFill>
                <a:schemeClr val="bg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979712" y="1203270"/>
            <a:ext cx="1487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b="1" dirty="0" smtClean="0">
                <a:solidFill>
                  <a:schemeClr val="bg1"/>
                </a:solidFill>
              </a:rPr>
              <a:t>Servicio </a:t>
            </a:r>
          </a:p>
          <a:p>
            <a:pPr algn="ctr"/>
            <a:r>
              <a:rPr lang="es-VE" b="1" dirty="0" smtClean="0">
                <a:solidFill>
                  <a:schemeClr val="bg1"/>
                </a:solidFill>
              </a:rPr>
              <a:t>Regional de Mapas</a:t>
            </a:r>
            <a:endParaRPr lang="es-VE" b="1" dirty="0">
              <a:solidFill>
                <a:schemeClr val="bg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943814" y="1203270"/>
            <a:ext cx="1606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b="1" dirty="0" smtClean="0">
                <a:solidFill>
                  <a:schemeClr val="bg1"/>
                </a:solidFill>
              </a:rPr>
              <a:t>Servicio  de procesamiento topográfico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979711" y="3613174"/>
            <a:ext cx="1702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b="1" dirty="0" smtClean="0"/>
              <a:t>Ministerio de </a:t>
            </a:r>
          </a:p>
          <a:p>
            <a:pPr algn="ctr"/>
            <a:r>
              <a:rPr lang="es-VE" b="1" dirty="0" smtClean="0"/>
              <a:t>Obras Públicas de Chile</a:t>
            </a:r>
            <a:endParaRPr lang="es-VE" b="1" dirty="0"/>
          </a:p>
        </p:txBody>
      </p:sp>
      <p:sp>
        <p:nvSpPr>
          <p:cNvPr id="31" name="30 CuadroTexto"/>
          <p:cNvSpPr txBox="1"/>
          <p:nvPr/>
        </p:nvSpPr>
        <p:spPr>
          <a:xfrm>
            <a:off x="6848417" y="3613174"/>
            <a:ext cx="1702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b="1" dirty="0" smtClean="0"/>
              <a:t>Instituto Geográfico Agustín Codazzi</a:t>
            </a:r>
            <a:endParaRPr lang="es-VE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7619484" y="5429788"/>
            <a:ext cx="144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1600" dirty="0" smtClean="0"/>
              <a:t>Alcaldía de Bogotá</a:t>
            </a:r>
            <a:endParaRPr lang="es-VE" sz="1600" dirty="0"/>
          </a:p>
        </p:txBody>
      </p:sp>
      <p:sp>
        <p:nvSpPr>
          <p:cNvPr id="33" name="32 CuadroTexto"/>
          <p:cNvSpPr txBox="1"/>
          <p:nvPr/>
        </p:nvSpPr>
        <p:spPr>
          <a:xfrm>
            <a:off x="5268569" y="5431768"/>
            <a:ext cx="1643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1600" dirty="0" smtClean="0"/>
              <a:t>Gobierno de Santa Cruz</a:t>
            </a:r>
            <a:endParaRPr lang="es-VE" sz="1600" dirty="0"/>
          </a:p>
        </p:txBody>
      </p:sp>
      <p:sp>
        <p:nvSpPr>
          <p:cNvPr id="34" name="33 CuadroTexto"/>
          <p:cNvSpPr txBox="1"/>
          <p:nvPr/>
        </p:nvSpPr>
        <p:spPr>
          <a:xfrm>
            <a:off x="3249447" y="5431766"/>
            <a:ext cx="144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1600" dirty="0" smtClean="0"/>
              <a:t>Intendencia de</a:t>
            </a:r>
          </a:p>
          <a:p>
            <a:pPr algn="ctr"/>
            <a:r>
              <a:rPr lang="es-VE" sz="1600" dirty="0" smtClean="0"/>
              <a:t>Montevideo</a:t>
            </a:r>
            <a:endParaRPr lang="es-VE" sz="1600" dirty="0"/>
          </a:p>
        </p:txBody>
      </p:sp>
      <p:sp>
        <p:nvSpPr>
          <p:cNvPr id="35" name="28 CuadroTexto"/>
          <p:cNvSpPr txBox="1"/>
          <p:nvPr/>
        </p:nvSpPr>
        <p:spPr>
          <a:xfrm>
            <a:off x="5762362" y="2974815"/>
            <a:ext cx="3749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b="1" dirty="0" smtClean="0">
                <a:solidFill>
                  <a:srgbClr val="FF0000"/>
                </a:solidFill>
              </a:rPr>
              <a:t>Utiliza la Plataforma de Esri</a:t>
            </a:r>
          </a:p>
        </p:txBody>
      </p:sp>
      <p:sp>
        <p:nvSpPr>
          <p:cNvPr id="36" name="28 CuadroTexto"/>
          <p:cNvSpPr txBox="1"/>
          <p:nvPr/>
        </p:nvSpPr>
        <p:spPr>
          <a:xfrm>
            <a:off x="6516216" y="4803782"/>
            <a:ext cx="288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b="1" dirty="0" smtClean="0">
                <a:solidFill>
                  <a:srgbClr val="FF0000"/>
                </a:solidFill>
              </a:rPr>
              <a:t>Más de 100 instituciones</a:t>
            </a:r>
          </a:p>
        </p:txBody>
      </p:sp>
      <p:sp>
        <p:nvSpPr>
          <p:cNvPr id="37" name="28 CuadroTexto"/>
          <p:cNvSpPr txBox="1"/>
          <p:nvPr/>
        </p:nvSpPr>
        <p:spPr>
          <a:xfrm>
            <a:off x="6433486" y="6476836"/>
            <a:ext cx="288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b="1" dirty="0" smtClean="0">
                <a:solidFill>
                  <a:srgbClr val="FF0000"/>
                </a:solidFill>
              </a:rPr>
              <a:t>Más de 15 instituciones</a:t>
            </a:r>
          </a:p>
        </p:txBody>
      </p:sp>
    </p:spTree>
    <p:extLst>
      <p:ext uri="{BB962C8B-B14F-4D97-AF65-F5344CB8AC3E}">
        <p14:creationId xmlns:p14="http://schemas.microsoft.com/office/powerpoint/2010/main" val="339676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Hydro Resource Center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044575"/>
            <a:ext cx="6710363" cy="554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47625" y="5118100"/>
            <a:ext cx="8850313" cy="522288"/>
          </a:xfrm>
          <a:solidFill>
            <a:schemeClr val="bg1"/>
          </a:solidFill>
        </p:spPr>
        <p:txBody>
          <a:bodyPr/>
          <a:lstStyle/>
          <a:p>
            <a:r>
              <a:rPr lang="en-US" altLang="en-US" smtClean="0"/>
              <a:t>http://resources.arcgis.com/en/communities/hydro/</a:t>
            </a:r>
          </a:p>
        </p:txBody>
      </p:sp>
    </p:spTree>
    <p:extLst>
      <p:ext uri="{BB962C8B-B14F-4D97-AF65-F5344CB8AC3E}">
        <p14:creationId xmlns:p14="http://schemas.microsoft.com/office/powerpoint/2010/main" val="378108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838200"/>
            <a:ext cx="8496300" cy="609600"/>
          </a:xfrm>
        </p:spPr>
        <p:txBody>
          <a:bodyPr/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itchFamily="18" charset="0"/>
              </a:rPr>
              <a:t>Más</a:t>
            </a:r>
            <a:r>
              <a:rPr lang="en-US" sz="2800" b="1" dirty="0" smtClean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itchFamily="18" charset="0"/>
              </a:rPr>
              <a:t>información</a:t>
            </a:r>
            <a:r>
              <a:rPr lang="en-US" sz="2800" b="1" dirty="0" smtClean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itchFamily="18" charset="0"/>
              </a:rPr>
              <a:t>:</a:t>
            </a:r>
            <a:endParaRPr lang="en-US" sz="2800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08520" y="2420888"/>
            <a:ext cx="9144000" cy="3352800"/>
          </a:xfrm>
        </p:spPr>
        <p:txBody>
          <a:bodyPr/>
          <a:lstStyle/>
          <a:p>
            <a:pPr marL="0" indent="0" algn="ctr">
              <a:spcBef>
                <a:spcPct val="0"/>
              </a:spcBef>
              <a:spcAft>
                <a:spcPct val="85000"/>
              </a:spcAft>
              <a:buSzTx/>
              <a:buFont typeface="Wingdings" pitchFamily="2" charset="2"/>
              <a:buNone/>
            </a:pPr>
            <a:r>
              <a:rPr lang="es-VE" dirty="0" smtClean="0">
                <a:solidFill>
                  <a:schemeClr val="bg1"/>
                </a:solidFill>
                <a:cs typeface="Times New Roman" pitchFamily="18" charset="0"/>
              </a:rPr>
              <a:t>Santiago Borrero</a:t>
            </a:r>
            <a:br>
              <a:rPr lang="es-VE" dirty="0" smtClean="0">
                <a:solidFill>
                  <a:schemeClr val="bg1"/>
                </a:solidFill>
                <a:cs typeface="Times New Roman" pitchFamily="18" charset="0"/>
              </a:rPr>
            </a:br>
            <a:r>
              <a:rPr lang="es-VE" dirty="0" smtClean="0">
                <a:solidFill>
                  <a:schemeClr val="bg1"/>
                </a:solidFill>
                <a:cs typeface="Times New Roman" pitchFamily="18" charset="0"/>
              </a:rPr>
              <a:t>Coordinador Programa </a:t>
            </a:r>
            <a:r>
              <a:rPr lang="es-VE" dirty="0" err="1" smtClean="0">
                <a:solidFill>
                  <a:schemeClr val="bg1"/>
                </a:solidFill>
                <a:cs typeface="Times New Roman" pitchFamily="18" charset="0"/>
              </a:rPr>
              <a:t>GeoSUR</a:t>
            </a:r>
            <a:r>
              <a:rPr lang="es-VE" dirty="0" smtClean="0">
                <a:solidFill>
                  <a:schemeClr val="bg1"/>
                </a:solidFill>
                <a:cs typeface="Times New Roman" pitchFamily="18" charset="0"/>
              </a:rPr>
              <a:t>-CAF</a:t>
            </a:r>
            <a:r>
              <a:rPr lang="es-VE" dirty="0" smtClean="0">
                <a:cs typeface="Times New Roman" pitchFamily="18" charset="0"/>
              </a:rPr>
              <a:t/>
            </a:r>
            <a:br>
              <a:rPr lang="es-VE" dirty="0" smtClean="0">
                <a:cs typeface="Times New Roman" pitchFamily="18" charset="0"/>
              </a:rPr>
            </a:br>
            <a:r>
              <a:rPr lang="es-VE" dirty="0" err="1">
                <a:solidFill>
                  <a:srgbClr val="FFFF00"/>
                </a:solidFill>
                <a:cs typeface="Times New Roman" pitchFamily="18" charset="0"/>
              </a:rPr>
              <a:t>s</a:t>
            </a:r>
            <a:r>
              <a:rPr lang="es-VE" dirty="0" err="1" smtClean="0">
                <a:solidFill>
                  <a:srgbClr val="FFFF00"/>
                </a:solidFill>
                <a:cs typeface="Times New Roman" pitchFamily="18" charset="0"/>
              </a:rPr>
              <a:t>antiago.borrero</a:t>
            </a:r>
            <a:r>
              <a:rPr lang="en-US" dirty="0" smtClean="0">
                <a:solidFill>
                  <a:srgbClr val="FFFF00"/>
                </a:solidFill>
                <a:cs typeface="Times New Roman" pitchFamily="18" charset="0"/>
              </a:rPr>
              <a:t>@alum.mit.edu</a:t>
            </a:r>
            <a:endParaRPr lang="es-VE" dirty="0" smtClean="0">
              <a:solidFill>
                <a:srgbClr val="FFFF00"/>
              </a:solidFill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spcAft>
                <a:spcPct val="85000"/>
              </a:spcAft>
              <a:buSzTx/>
              <a:buFont typeface="Wingdings" pitchFamily="2" charset="2"/>
              <a:buNone/>
            </a:pPr>
            <a:r>
              <a:rPr lang="es-VE" sz="3200" b="1" dirty="0" smtClean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itchFamily="18" charset="0"/>
              </a:rPr>
              <a:t>Portal</a:t>
            </a:r>
            <a:r>
              <a:rPr lang="es-VE" sz="3200" dirty="0" smtClean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itchFamily="18" charset="0"/>
              </a:rPr>
              <a:t>: </a:t>
            </a:r>
            <a:r>
              <a:rPr lang="es-VE" sz="3200" dirty="0" smtClean="0">
                <a:solidFill>
                  <a:srgbClr val="FFFF00"/>
                </a:solidFill>
                <a:cs typeface="Times New Roman" pitchFamily="18" charset="0"/>
              </a:rPr>
              <a:t>www.geosur.info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76098" y="5468888"/>
            <a:ext cx="84963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0" normalizeH="0" baseline="0" noProof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¡GRACIAS!</a:t>
            </a:r>
            <a:endParaRPr kumimoji="0" lang="en-US" sz="4800" i="0" u="none" strike="noStrike" kern="0" normalizeH="0" baseline="0" noProof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85698" name="Picture 2" descr="http://upload.wikimedia.org/wikipedia/commons/thumb/e/e9/The_Geographer.jpg/250px-The_Geographer.jpg"/>
          <p:cNvPicPr>
            <a:picLocks noChangeAspect="1" noChangeArrowheads="1"/>
          </p:cNvPicPr>
          <p:nvPr/>
        </p:nvPicPr>
        <p:blipFill>
          <a:blip r:embed="rId2" cstate="print">
            <a:lum bright="-10000" contrast="-40000"/>
          </a:blip>
          <a:srcRect/>
          <a:stretch>
            <a:fillRect/>
          </a:stretch>
        </p:blipFill>
        <p:spPr bwMode="auto">
          <a:xfrm>
            <a:off x="0" y="0"/>
            <a:ext cx="2041071" cy="2286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85700" name="Picture 4" descr="http://imgc.allpostersimages.com/images/P-473-488-90/21/2129/JHWED00Z/posters/diego-velazquez-the-geographer.jpg"/>
          <p:cNvPicPr>
            <a:picLocks noChangeAspect="1" noChangeArrowheads="1"/>
          </p:cNvPicPr>
          <p:nvPr/>
        </p:nvPicPr>
        <p:blipFill>
          <a:blip r:embed="rId3" cstate="print">
            <a:lum bright="-10000" contrast="-40000"/>
          </a:blip>
          <a:srcRect/>
          <a:stretch>
            <a:fillRect/>
          </a:stretch>
        </p:blipFill>
        <p:spPr bwMode="auto">
          <a:xfrm>
            <a:off x="7086600" y="0"/>
            <a:ext cx="2057400" cy="27432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87764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239" y="408717"/>
            <a:ext cx="9099392" cy="644928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tIns="108000" bIns="108000" numCol="4">
            <a:spAutoFit/>
          </a:bodyPr>
          <a:lstStyle/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IGN Argentina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IGN El Salvador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IGN Costa Rica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IGN Perú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IGN Guatemala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IGVSB, Venezuela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IGAC, Colombia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IGM Chile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IGM Ecuador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IGM Bolivia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IGN Rep.  Dominicana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IGN Panamá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SGM Uruguay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SGM Paraguay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Land </a:t>
            </a:r>
            <a:r>
              <a:rPr lang="es-VE" sz="900" b="1" dirty="0" err="1" smtClean="0">
                <a:latin typeface="Calibri" pitchFamily="34" charset="0"/>
              </a:rPr>
              <a:t>Information</a:t>
            </a:r>
            <a:r>
              <a:rPr lang="es-VE" sz="900" b="1" dirty="0" smtClean="0">
                <a:latin typeface="Calibri" pitchFamily="34" charset="0"/>
              </a:rPr>
              <a:t> Center, Belize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Centro Información Espacial, Haiti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900" b="1" dirty="0" smtClean="0">
                <a:latin typeface="Calibri" pitchFamily="34" charset="0"/>
              </a:rPr>
              <a:t>Land Information Council , Jamaica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IBGE, Brasil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INETER, Nicaragua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INPE, Brasil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900" b="1" dirty="0" smtClean="0">
                <a:latin typeface="Calibri" pitchFamily="34" charset="0"/>
              </a:rPr>
              <a:t>IGN Trinidad y Tobago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INEGI México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SNIT, Chile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err="1" smtClean="0">
                <a:latin typeface="Calibri" pitchFamily="34" charset="0"/>
              </a:rPr>
              <a:t>Geobolivia</a:t>
            </a:r>
            <a:endParaRPr lang="es-VE" sz="900" b="1" dirty="0" smtClean="0">
              <a:latin typeface="Calibri" pitchFamily="34" charset="0"/>
            </a:endParaRP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CONCAR, Brasil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CLIRSEN Ecuador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Ministerio del Ambiente, Perú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Ministerio Ambiente, Rep.  Dominicana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Ministerio del Ambiente, Costa Rica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Ministerio del Ambiente, Guatemala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Ministerio de Ambiente, Ecuador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Ministerio de Ambiente, Brasil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Dirección Medio Ambiente, Uruguay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IDEAM , Colombia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CIREN, Chile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Instituto Von Humboldt, Colombia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Secretaría de Ambiente, Paraguay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Autoridad Nacional Ambiente, Panamá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Ministerio de Medio Ambiente, Chile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Ministerio Obras Públicas, Chile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Ministerio Obras Públicas, Paraguay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Ministerio de Transporte, Perú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Ministerio de Transporte, Colombia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Ministerio Desarrollo Urbano, El Salvador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SEGEPLAN, Guatemala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ANATI Panamá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IVIC, Venezuela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CPDI, Venezuela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Instituto Nacional de Estadísticas, Bolivia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Instituto Nacional Estadística, Panamá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>
                <a:latin typeface="Calibri" pitchFamily="34" charset="0"/>
              </a:rPr>
              <a:t>Instituto Nacional Estadística, Costa Rica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+mj-lt"/>
              </a:rPr>
              <a:t>Instituto Nacional de Estadísticas, Ecuador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>
                <a:latin typeface="Calibri" pitchFamily="34" charset="0"/>
              </a:rPr>
              <a:t>Consejo Nacional de Electricidad, Ecuador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Secretaría de Energía Sao Paulo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Ministerio Energía Perú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Ministerio Energía Bolivia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>
                <a:latin typeface="+mj-lt"/>
              </a:rPr>
              <a:t>Secretaría de Energía de México</a:t>
            </a:r>
            <a:r>
              <a:rPr lang="es-VE" sz="900" b="1" dirty="0" smtClean="0"/>
              <a:t>.</a:t>
            </a:r>
            <a:endParaRPr lang="es-VE" sz="900" b="1" dirty="0" smtClean="0">
              <a:latin typeface="Calibri" pitchFamily="34" charset="0"/>
            </a:endParaRP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Instituto Socio Ambiental, Brasil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ES" sz="900" b="1" dirty="0" smtClean="0">
                <a:latin typeface="Calibri" pitchFamily="34" charset="0"/>
              </a:rPr>
              <a:t>Programa Catastro, Costa Rica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INGEMMET, Perú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Intendencia de Montevideo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Alcaldía de Bogotá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Alcaldía de Chacao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Alcaldía de Cali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Gobernación de Miranda, Venezuela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Gobernación de Santa Cruz, Bolivia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Gobernación de la Región de los Ríos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/>
              <a:t>Gobierno </a:t>
            </a:r>
            <a:r>
              <a:rPr lang="es-VE" sz="900" b="1" dirty="0" smtClean="0"/>
              <a:t>de Catamarca</a:t>
            </a:r>
            <a:r>
              <a:rPr lang="es-VE" sz="900" b="1" dirty="0"/>
              <a:t>, Argentina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/>
              <a:t>Gobierno de </a:t>
            </a:r>
            <a:r>
              <a:rPr lang="es-VE" sz="900" b="1" dirty="0" err="1"/>
              <a:t>Cordova</a:t>
            </a:r>
            <a:r>
              <a:rPr lang="es-VE" sz="900" b="1" dirty="0"/>
              <a:t>, Argentina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/>
              <a:t>Gobierno de Tucumán, Argentina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/>
              <a:t>Gobierno de Mendoza, </a:t>
            </a:r>
            <a:r>
              <a:rPr lang="es-VE" sz="900" b="1" dirty="0" smtClean="0"/>
              <a:t>Argentina</a:t>
            </a:r>
            <a:endParaRPr lang="es-VE" sz="900" b="1" dirty="0" smtClean="0">
              <a:latin typeface="Calibri" pitchFamily="34" charset="0"/>
            </a:endParaRP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Sistema Emergencias, Uruguay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Ministerio de Agricultura, Nicaragua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Ministerio de Agricultura, Argentina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900" b="1" dirty="0" smtClean="0">
                <a:latin typeface="Calibri" pitchFamily="34" charset="0"/>
              </a:rPr>
              <a:t>Water Resources Authority, Jamaica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/>
              <a:t>Secretaría de Desarrollo Agrario, México</a:t>
            </a:r>
            <a:r>
              <a:rPr lang="es-VE" sz="900" dirty="0" smtClean="0"/>
              <a:t>.</a:t>
            </a:r>
            <a:endParaRPr lang="en-US" sz="900" b="1" dirty="0" smtClean="0">
              <a:latin typeface="Calibri" pitchFamily="34" charset="0"/>
            </a:endParaRP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900" b="1" dirty="0" smtClean="0">
                <a:latin typeface="Calibri" pitchFamily="34" charset="0"/>
              </a:rPr>
              <a:t>SEARPI, Bolivia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900" b="1" dirty="0" smtClean="0">
                <a:latin typeface="Calibri" pitchFamily="34" charset="0"/>
              </a:rPr>
              <a:t>Electoral Office, Jamaica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900" b="1" dirty="0" smtClean="0">
                <a:latin typeface="Calibri" pitchFamily="34" charset="0"/>
              </a:rPr>
              <a:t>Universidad </a:t>
            </a:r>
            <a:r>
              <a:rPr lang="en-US" sz="900" b="1" dirty="0" err="1" smtClean="0">
                <a:latin typeface="Calibri" pitchFamily="34" charset="0"/>
              </a:rPr>
              <a:t>Tecnológica</a:t>
            </a:r>
            <a:r>
              <a:rPr lang="en-US" sz="900" b="1" dirty="0" smtClean="0">
                <a:latin typeface="Calibri" pitchFamily="34" charset="0"/>
              </a:rPr>
              <a:t>  de Pereira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900" b="1" dirty="0" smtClean="0">
                <a:latin typeface="Calibri" pitchFamily="34" charset="0"/>
              </a:rPr>
              <a:t>Institute of Marine Affairs, Trinidad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Universidad del  Azuay, Ecuador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Universidad de Colorado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Universidad de Columbia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err="1">
                <a:latin typeface="Calibri" pitchFamily="34" charset="0"/>
              </a:rPr>
              <a:t>University</a:t>
            </a:r>
            <a:r>
              <a:rPr lang="es-VE" sz="900" b="1" dirty="0">
                <a:latin typeface="Calibri" pitchFamily="34" charset="0"/>
              </a:rPr>
              <a:t> of  </a:t>
            </a:r>
            <a:r>
              <a:rPr lang="es-VE" sz="900" b="1" dirty="0" err="1">
                <a:latin typeface="Calibri" pitchFamily="34" charset="0"/>
              </a:rPr>
              <a:t>the</a:t>
            </a:r>
            <a:r>
              <a:rPr lang="es-VE" sz="900" b="1" dirty="0">
                <a:latin typeface="Calibri" pitchFamily="34" charset="0"/>
              </a:rPr>
              <a:t> West </a:t>
            </a:r>
            <a:r>
              <a:rPr lang="es-VE" sz="900" b="1" dirty="0" err="1">
                <a:latin typeface="Calibri" pitchFamily="34" charset="0"/>
              </a:rPr>
              <a:t>Indies</a:t>
            </a:r>
            <a:r>
              <a:rPr lang="es-VE" sz="900" b="1" dirty="0">
                <a:latin typeface="Calibri" pitchFamily="34" charset="0"/>
              </a:rPr>
              <a:t>, Trinidad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>
                <a:latin typeface="Calibri" pitchFamily="34" charset="0"/>
              </a:rPr>
              <a:t>Universidad de </a:t>
            </a:r>
            <a:r>
              <a:rPr lang="es-VE" sz="900" b="1" dirty="0" err="1">
                <a:latin typeface="Calibri" pitchFamily="34" charset="0"/>
              </a:rPr>
              <a:t>Twente</a:t>
            </a:r>
            <a:endParaRPr lang="es-VE" sz="900" b="1" dirty="0">
              <a:latin typeface="Calibri" pitchFamily="34" charset="0"/>
            </a:endParaRP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900" b="1" dirty="0" err="1" smtClean="0">
                <a:latin typeface="Calibri" pitchFamily="34" charset="0"/>
              </a:rPr>
              <a:t>Guyra</a:t>
            </a:r>
            <a:r>
              <a:rPr lang="en-US" sz="900" b="1" dirty="0" smtClean="0">
                <a:latin typeface="Calibri" pitchFamily="34" charset="0"/>
              </a:rPr>
              <a:t> Paraguay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Empresa SIGIS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/>
              <a:t>Ministerio de Educación, Argentina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/>
              <a:t>SINAGER, Bolivia.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/>
              <a:t>Presidencia del Consejo de Ministros, </a:t>
            </a:r>
            <a:r>
              <a:rPr lang="es-VE" sz="900" b="1" dirty="0" smtClean="0"/>
              <a:t>Perú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UNIGIS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err="1" smtClean="0">
                <a:latin typeface="Calibri" pitchFamily="34" charset="0"/>
              </a:rPr>
              <a:t>The</a:t>
            </a:r>
            <a:r>
              <a:rPr lang="es-VE" sz="900" b="1" dirty="0" smtClean="0">
                <a:latin typeface="Calibri" pitchFamily="34" charset="0"/>
              </a:rPr>
              <a:t> </a:t>
            </a:r>
            <a:r>
              <a:rPr lang="es-VE" sz="900" b="1" dirty="0" err="1" smtClean="0">
                <a:latin typeface="Calibri" pitchFamily="34" charset="0"/>
              </a:rPr>
              <a:t>Nature</a:t>
            </a:r>
            <a:r>
              <a:rPr lang="es-VE" sz="900" b="1" dirty="0" smtClean="0">
                <a:latin typeface="Calibri" pitchFamily="34" charset="0"/>
              </a:rPr>
              <a:t> </a:t>
            </a:r>
            <a:r>
              <a:rPr lang="es-VE" sz="900" b="1" dirty="0" err="1" smtClean="0">
                <a:latin typeface="Calibri" pitchFamily="34" charset="0"/>
              </a:rPr>
              <a:t>Conservancy</a:t>
            </a:r>
            <a:endParaRPr lang="es-VE" sz="900" b="1" dirty="0" smtClean="0">
              <a:latin typeface="Calibri" pitchFamily="34" charset="0"/>
            </a:endParaRP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CIIFEN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Banco Interamericano de Desarrollo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Centro Internacional Agricultura Tropical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Comunidad Andina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JRC, Unión Europea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err="1" smtClean="0">
                <a:latin typeface="Calibri" pitchFamily="34" charset="0"/>
              </a:rPr>
              <a:t>OneGeology</a:t>
            </a:r>
            <a:endParaRPr lang="es-VE" sz="900" b="1" dirty="0" smtClean="0">
              <a:latin typeface="Calibri" pitchFamily="34" charset="0"/>
            </a:endParaRP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OTCA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RAISG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IIRSA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err="1" smtClean="0">
                <a:latin typeface="Calibri" pitchFamily="34" charset="0"/>
              </a:rPr>
              <a:t>Nature</a:t>
            </a:r>
            <a:r>
              <a:rPr lang="es-VE" sz="900" b="1" dirty="0" smtClean="0">
                <a:latin typeface="Calibri" pitchFamily="34" charset="0"/>
              </a:rPr>
              <a:t> </a:t>
            </a:r>
            <a:r>
              <a:rPr lang="es-VE" sz="900" b="1" dirty="0" err="1" smtClean="0">
                <a:latin typeface="Calibri" pitchFamily="34" charset="0"/>
              </a:rPr>
              <a:t>Serve</a:t>
            </a:r>
            <a:endParaRPr lang="es-VE" sz="900" b="1" dirty="0" smtClean="0">
              <a:latin typeface="Calibri" pitchFamily="34" charset="0"/>
            </a:endParaRP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>
                <a:latin typeface="Calibri" pitchFamily="34" charset="0"/>
              </a:rPr>
              <a:t>Proyecto USAID Andes Amazónicos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>
                <a:latin typeface="+mj-lt"/>
              </a:rPr>
              <a:t>Departamento del Interior, </a:t>
            </a:r>
            <a:r>
              <a:rPr lang="es-VE" sz="900" b="1" dirty="0" smtClean="0">
                <a:latin typeface="+mj-lt"/>
              </a:rPr>
              <a:t>EEUU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err="1" smtClean="0"/>
              <a:t>Group</a:t>
            </a:r>
            <a:r>
              <a:rPr lang="es-VE" sz="900" b="1" dirty="0" smtClean="0"/>
              <a:t> </a:t>
            </a:r>
            <a:r>
              <a:rPr lang="es-VE" sz="900" b="1" dirty="0" err="1"/>
              <a:t>on</a:t>
            </a:r>
            <a:r>
              <a:rPr lang="es-VE" sz="900" b="1" dirty="0"/>
              <a:t> </a:t>
            </a:r>
            <a:r>
              <a:rPr lang="es-VE" sz="900" b="1" dirty="0" err="1"/>
              <a:t>Earth</a:t>
            </a:r>
            <a:r>
              <a:rPr lang="es-VE" sz="900" b="1" dirty="0"/>
              <a:t> </a:t>
            </a:r>
            <a:r>
              <a:rPr lang="es-VE" sz="900" b="1" dirty="0" err="1" smtClean="0"/>
              <a:t>Observations</a:t>
            </a:r>
            <a:endParaRPr lang="es-VE" sz="900" b="1" dirty="0"/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smtClean="0"/>
              <a:t>Agencia </a:t>
            </a:r>
            <a:r>
              <a:rPr lang="es-VE" sz="900" b="1" dirty="0"/>
              <a:t>de Medio Ambiente de Abu </a:t>
            </a:r>
            <a:r>
              <a:rPr lang="es-VE" sz="900" b="1" dirty="0" err="1" smtClean="0"/>
              <a:t>Dhabi</a:t>
            </a:r>
            <a:r>
              <a:rPr lang="es-VE" sz="900" b="1" dirty="0" smtClean="0"/>
              <a:t>.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err="1" smtClean="0"/>
              <a:t>World</a:t>
            </a:r>
            <a:r>
              <a:rPr lang="es-VE" sz="900" b="1" dirty="0" smtClean="0"/>
              <a:t> </a:t>
            </a:r>
            <a:r>
              <a:rPr lang="es-VE" sz="900" b="1" dirty="0" err="1"/>
              <a:t>Resources</a:t>
            </a:r>
            <a:r>
              <a:rPr lang="es-VE" sz="900" b="1" dirty="0"/>
              <a:t> </a:t>
            </a:r>
            <a:r>
              <a:rPr lang="es-VE" sz="900" b="1" dirty="0" err="1" smtClean="0"/>
              <a:t>Institute</a:t>
            </a:r>
            <a:endParaRPr lang="es-VE" sz="900" b="1" dirty="0"/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 err="1" smtClean="0"/>
              <a:t>Conservation</a:t>
            </a:r>
            <a:r>
              <a:rPr lang="es-VE" sz="900" b="1" dirty="0" smtClean="0"/>
              <a:t> International</a:t>
            </a:r>
          </a:p>
          <a:p>
            <a:pPr marL="314325" lvl="1" indent="-228600">
              <a:spcBef>
                <a:spcPct val="50000"/>
              </a:spcBef>
              <a:buFont typeface="+mj-lt"/>
              <a:buAutoNum type="arabicPeriod"/>
            </a:pPr>
            <a:r>
              <a:rPr lang="es-VE" sz="900" b="1" dirty="0"/>
              <a:t>Banco </a:t>
            </a:r>
            <a:r>
              <a:rPr lang="es-VE" sz="900" b="1" dirty="0" smtClean="0"/>
              <a:t>Mundial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4963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800" b="1" dirty="0" smtClean="0">
                <a:solidFill>
                  <a:schemeClr val="bg2"/>
                </a:solidFill>
                <a:cs typeface="Times New Roman" pitchFamily="18" charset="0"/>
              </a:rPr>
              <a:t>Instituciones Participantes</a:t>
            </a:r>
            <a:endParaRPr lang="es-ES" sz="2800" dirty="0" smtClean="0">
              <a:solidFill>
                <a:schemeClr val="accent2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 bwMode="auto">
          <a:xfrm>
            <a:off x="405" y="408717"/>
            <a:ext cx="2168954" cy="5396547"/>
          </a:xfrm>
          <a:prstGeom prst="roundRect">
            <a:avLst/>
          </a:prstGeom>
          <a:solidFill>
            <a:schemeClr val="accent1">
              <a:alpha val="3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4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FAFD00"/>
              </a:buClr>
              <a:buSzTx/>
              <a:buFont typeface="Wingdings" pitchFamily="2" charset="2"/>
              <a:buChar char="§"/>
              <a:tabLst/>
            </a:pPr>
            <a:endParaRPr kumimoji="0" lang="es-VE" sz="21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3" name="12 Rectángulo redondeado"/>
          <p:cNvSpPr/>
          <p:nvPr/>
        </p:nvSpPr>
        <p:spPr bwMode="auto">
          <a:xfrm>
            <a:off x="2256946" y="408717"/>
            <a:ext cx="2315054" cy="1868156"/>
          </a:xfrm>
          <a:prstGeom prst="roundRect">
            <a:avLst/>
          </a:prstGeom>
          <a:solidFill>
            <a:srgbClr val="CC0000">
              <a:alpha val="31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4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FAFD00"/>
              </a:buClr>
              <a:buSzTx/>
              <a:buFont typeface="Wingdings" pitchFamily="2" charset="2"/>
              <a:buChar char="§"/>
              <a:tabLst/>
            </a:pPr>
            <a:endParaRPr kumimoji="0" lang="es-VE" sz="21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4" name="13 Rectángulo redondeado"/>
          <p:cNvSpPr/>
          <p:nvPr/>
        </p:nvSpPr>
        <p:spPr bwMode="auto">
          <a:xfrm>
            <a:off x="2256946" y="2276873"/>
            <a:ext cx="2296504" cy="1656183"/>
          </a:xfrm>
          <a:prstGeom prst="roundRect">
            <a:avLst/>
          </a:prstGeom>
          <a:solidFill>
            <a:srgbClr val="92D050">
              <a:alpha val="31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4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FAFD00"/>
              </a:buClr>
              <a:buSzTx/>
              <a:buFont typeface="Wingdings" pitchFamily="2" charset="2"/>
              <a:buChar char="§"/>
              <a:tabLst/>
            </a:pPr>
            <a:endParaRPr kumimoji="0" lang="es-VE" sz="21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5" name="14 Rectángulo redondeado"/>
          <p:cNvSpPr/>
          <p:nvPr/>
        </p:nvSpPr>
        <p:spPr bwMode="auto">
          <a:xfrm>
            <a:off x="4553450" y="4941167"/>
            <a:ext cx="2178790" cy="1512169"/>
          </a:xfrm>
          <a:prstGeom prst="roundRect">
            <a:avLst/>
          </a:prstGeom>
          <a:solidFill>
            <a:srgbClr val="7030A0">
              <a:alpha val="31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4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FAFD00"/>
              </a:buClr>
              <a:buSzTx/>
              <a:buFont typeface="Wingdings" pitchFamily="2" charset="2"/>
              <a:buChar char="§"/>
              <a:tabLst/>
            </a:pPr>
            <a:endParaRPr kumimoji="0" lang="es-VE" sz="21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6" name="15 Rectángulo redondeado"/>
          <p:cNvSpPr/>
          <p:nvPr/>
        </p:nvSpPr>
        <p:spPr bwMode="auto">
          <a:xfrm>
            <a:off x="2256946" y="8322566"/>
            <a:ext cx="2133600" cy="1476164"/>
          </a:xfrm>
          <a:prstGeom prst="roundRect">
            <a:avLst/>
          </a:prstGeom>
          <a:solidFill>
            <a:schemeClr val="bg1">
              <a:lumMod val="75000"/>
              <a:alpha val="3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4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FAFD00"/>
              </a:buClr>
              <a:buSzTx/>
              <a:buFont typeface="Wingdings" pitchFamily="2" charset="2"/>
              <a:buChar char="§"/>
              <a:tabLst/>
            </a:pPr>
            <a:endParaRPr kumimoji="0" lang="es-VE" sz="21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4553450" y="1052736"/>
            <a:ext cx="2178790" cy="2304256"/>
          </a:xfrm>
          <a:prstGeom prst="roundRect">
            <a:avLst/>
          </a:prstGeom>
          <a:solidFill>
            <a:schemeClr val="bg1">
              <a:lumMod val="75000"/>
              <a:alpha val="3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4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FAFD00"/>
              </a:buClr>
              <a:buSzTx/>
              <a:buFont typeface="Wingdings" pitchFamily="2" charset="2"/>
              <a:buChar char="§"/>
              <a:tabLst/>
            </a:pPr>
            <a:endParaRPr kumimoji="0" lang="es-VE" sz="21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7" name="16 Rectángulo redondeado"/>
          <p:cNvSpPr/>
          <p:nvPr/>
        </p:nvSpPr>
        <p:spPr bwMode="auto">
          <a:xfrm>
            <a:off x="107229" y="5747615"/>
            <a:ext cx="2226842" cy="1052736"/>
          </a:xfrm>
          <a:prstGeom prst="roundRect">
            <a:avLst/>
          </a:prstGeom>
          <a:solidFill>
            <a:srgbClr val="CC0000">
              <a:alpha val="31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4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FAFD00"/>
              </a:buClr>
              <a:buSzTx/>
              <a:buFont typeface="Wingdings" pitchFamily="2" charset="2"/>
              <a:buChar char="§"/>
              <a:tabLst/>
            </a:pPr>
            <a:endParaRPr kumimoji="0" lang="es-VE" sz="21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9" name="18 Rectángulo redondeado"/>
          <p:cNvSpPr/>
          <p:nvPr/>
        </p:nvSpPr>
        <p:spPr bwMode="auto">
          <a:xfrm>
            <a:off x="2411760" y="5517232"/>
            <a:ext cx="1978786" cy="1202846"/>
          </a:xfrm>
          <a:prstGeom prst="roundRect">
            <a:avLst/>
          </a:prstGeom>
          <a:solidFill>
            <a:srgbClr val="FFC000">
              <a:alpha val="31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4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FAFD00"/>
              </a:buClr>
              <a:buSzTx/>
              <a:buFont typeface="Wingdings" pitchFamily="2" charset="2"/>
              <a:buChar char="§"/>
              <a:tabLst/>
            </a:pPr>
            <a:endParaRPr kumimoji="0" lang="es-VE" sz="21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8" name="17 Rectángulo redondeado"/>
          <p:cNvSpPr/>
          <p:nvPr/>
        </p:nvSpPr>
        <p:spPr bwMode="auto">
          <a:xfrm>
            <a:off x="6732240" y="1628799"/>
            <a:ext cx="2304256" cy="4068451"/>
          </a:xfrm>
          <a:prstGeom prst="roundRect">
            <a:avLst/>
          </a:prstGeom>
          <a:solidFill>
            <a:srgbClr val="00B0F0">
              <a:alpha val="31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4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>
                <a:srgbClr val="FAFD00"/>
              </a:buClr>
              <a:buSzTx/>
              <a:buFont typeface="Wingdings" pitchFamily="2" charset="2"/>
              <a:buChar char="§"/>
              <a:tabLst/>
            </a:pPr>
            <a:endParaRPr kumimoji="0" lang="es-VE" sz="21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64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9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4300" y="5445224"/>
            <a:ext cx="8763000" cy="4964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FAFD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Disponible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www.geosur.info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96300" cy="609600"/>
          </a:xfrm>
        </p:spPr>
        <p:txBody>
          <a:bodyPr/>
          <a:lstStyle/>
          <a:p>
            <a:pPr algn="ctr"/>
            <a:r>
              <a:rPr lang="es-ES" sz="2800" b="1" dirty="0" smtClean="0">
                <a:solidFill>
                  <a:schemeClr val="bg2"/>
                </a:solidFill>
                <a:cs typeface="Times New Roman" pitchFamily="18" charset="0"/>
              </a:rPr>
              <a:t> 1. Portal GeoSUR</a:t>
            </a:r>
            <a:endParaRPr lang="es-ES" sz="2800" dirty="0" smtClean="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08720"/>
            <a:ext cx="8446142" cy="42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20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5029200"/>
            <a:ext cx="87630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54013" marR="0" lvl="0" indent="-354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FAFD00"/>
              </a:buClr>
              <a:buSzTx/>
              <a:buFont typeface="Monotype Sort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Ofrece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acceso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a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más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de </a:t>
            </a:r>
            <a:r>
              <a:rPr lang="en-US" sz="2000" kern="0" dirty="0" smtClean="0">
                <a:solidFill>
                  <a:schemeClr val="bg1"/>
                </a:solidFill>
                <a:cs typeface="Times New Roman" pitchFamily="18" charset="0"/>
              </a:rPr>
              <a:t>700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mapas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regionales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354013" marR="0" lvl="0" indent="-354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FAFD00"/>
              </a:buClr>
              <a:buSzTx/>
              <a:buFont typeface="Monotype Sorts" pitchFamily="2" charset="2"/>
              <a:buChar char="n"/>
              <a:tabLst/>
              <a:defRPr/>
            </a:pPr>
            <a:r>
              <a:rPr lang="en-US" sz="2000" u="none" kern="0" dirty="0" err="1" smtClean="0">
                <a:solidFill>
                  <a:schemeClr val="bg1"/>
                </a:solidFill>
                <a:latin typeface="+mn-lt"/>
              </a:rPr>
              <a:t>Acceso</a:t>
            </a:r>
            <a:r>
              <a:rPr lang="en-US" sz="2000" u="none" kern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u="none" kern="0" dirty="0" err="1" smtClean="0">
                <a:solidFill>
                  <a:schemeClr val="bg1"/>
                </a:solidFill>
                <a:latin typeface="+mn-lt"/>
              </a:rPr>
              <a:t>libre</a:t>
            </a:r>
            <a:r>
              <a:rPr lang="en-US" sz="2000" u="none" kern="0" dirty="0" smtClean="0">
                <a:solidFill>
                  <a:schemeClr val="bg1"/>
                </a:solidFill>
                <a:latin typeface="+mn-lt"/>
              </a:rPr>
              <a:t> para </a:t>
            </a:r>
            <a:r>
              <a:rPr lang="en-US" sz="2000" u="none" kern="0" dirty="0" err="1" smtClean="0">
                <a:solidFill>
                  <a:schemeClr val="bg1"/>
                </a:solidFill>
                <a:latin typeface="+mn-lt"/>
              </a:rPr>
              <a:t>consulta</a:t>
            </a:r>
            <a:r>
              <a:rPr lang="en-US" sz="2000" u="none" kern="0" dirty="0" smtClean="0">
                <a:solidFill>
                  <a:schemeClr val="bg1"/>
                </a:solidFill>
                <a:latin typeface="+mn-lt"/>
              </a:rPr>
              <a:t> y </a:t>
            </a:r>
            <a:r>
              <a:rPr lang="en-US" sz="2000" u="none" kern="0" dirty="0" err="1" smtClean="0">
                <a:solidFill>
                  <a:schemeClr val="bg1"/>
                </a:solidFill>
                <a:latin typeface="+mn-lt"/>
              </a:rPr>
              <a:t>descarga</a:t>
            </a:r>
            <a:endParaRPr lang="en-US" sz="2000" u="none" kern="0" dirty="0" smtClean="0">
              <a:solidFill>
                <a:schemeClr val="bg1"/>
              </a:solidFill>
              <a:latin typeface="+mn-lt"/>
            </a:endParaRPr>
          </a:p>
          <a:p>
            <a:pPr marL="354013" marR="0" lvl="0" indent="-354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FAFD00"/>
              </a:buClr>
              <a:buSzTx/>
              <a:buFont typeface="Monotype Sorts" pitchFamily="2" charset="2"/>
              <a:buChar char="n"/>
              <a:tabLst/>
              <a:defRPr/>
            </a:pPr>
            <a:r>
              <a:rPr lang="en-US" sz="2000" u="none" kern="0" dirty="0" err="1" smtClean="0">
                <a:solidFill>
                  <a:schemeClr val="bg1"/>
                </a:solidFill>
                <a:latin typeface="+mn-lt"/>
              </a:rPr>
              <a:t>Desarrollado</a:t>
            </a:r>
            <a:r>
              <a:rPr lang="en-US" sz="2000" u="none" kern="0" dirty="0" smtClean="0">
                <a:solidFill>
                  <a:schemeClr val="bg1"/>
                </a:solidFill>
                <a:latin typeface="+mn-lt"/>
              </a:rPr>
              <a:t> con </a:t>
            </a:r>
            <a:r>
              <a:rPr lang="en-US" sz="2000" u="none" kern="0" dirty="0" err="1" smtClean="0">
                <a:solidFill>
                  <a:schemeClr val="bg1"/>
                </a:solidFill>
                <a:latin typeface="+mn-lt"/>
              </a:rPr>
              <a:t>apoyo</a:t>
            </a:r>
            <a:r>
              <a:rPr lang="en-US" sz="2000" u="none" kern="0" dirty="0" smtClean="0">
                <a:solidFill>
                  <a:schemeClr val="bg1"/>
                </a:solidFill>
                <a:latin typeface="+mn-lt"/>
              </a:rPr>
              <a:t> del U.S. Geological Survey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96300" cy="609600"/>
          </a:xfrm>
        </p:spPr>
        <p:txBody>
          <a:bodyPr/>
          <a:lstStyle/>
          <a:p>
            <a:pPr algn="ctr"/>
            <a:r>
              <a:rPr lang="es-ES" sz="2800" b="1" dirty="0" smtClean="0">
                <a:solidFill>
                  <a:schemeClr val="bg2"/>
                </a:solidFill>
                <a:cs typeface="Times New Roman" pitchFamily="18" charset="0"/>
              </a:rPr>
              <a:t>2. Servicio Regional de Mapas GeoSUR</a:t>
            </a:r>
            <a:endParaRPr lang="es-ES" sz="2800" dirty="0" smtClean="0">
              <a:solidFill>
                <a:schemeClr val="bg2"/>
              </a:solidFill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838199"/>
            <a:ext cx="64770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0488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96300" cy="609600"/>
          </a:xfrm>
        </p:spPr>
        <p:txBody>
          <a:bodyPr/>
          <a:lstStyle/>
          <a:p>
            <a:pPr algn="ctr"/>
            <a:r>
              <a:rPr lang="es-ES" sz="2800" b="1" dirty="0" smtClean="0">
                <a:solidFill>
                  <a:schemeClr val="bg2"/>
                </a:solidFill>
                <a:cs typeface="Times New Roman" pitchFamily="18" charset="0"/>
              </a:rPr>
              <a:t>Mapas Regionales (1), zonas inundadas LAC 2014</a:t>
            </a:r>
            <a:endParaRPr lang="es-ES" sz="2800" dirty="0" smtClean="0">
              <a:solidFill>
                <a:schemeClr val="bg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496944" cy="477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845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4963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800" b="1" dirty="0" smtClean="0">
                <a:solidFill>
                  <a:schemeClr val="bg2"/>
                </a:solidFill>
                <a:cs typeface="Times New Roman" pitchFamily="18" charset="0"/>
              </a:rPr>
              <a:t>Mapas Regionales (2), zonas inundadas LAC </a:t>
            </a:r>
            <a:br>
              <a:rPr lang="es-ES" sz="2800" b="1" dirty="0" smtClean="0">
                <a:solidFill>
                  <a:schemeClr val="bg2"/>
                </a:solidFill>
                <a:cs typeface="Times New Roman" pitchFamily="18" charset="0"/>
              </a:rPr>
            </a:br>
            <a:r>
              <a:rPr lang="es-ES" sz="2800" b="1" dirty="0" smtClean="0">
                <a:solidFill>
                  <a:schemeClr val="bg2"/>
                </a:solidFill>
                <a:cs typeface="Times New Roman" pitchFamily="18" charset="0"/>
              </a:rPr>
              <a:t>últimas dos semanas</a:t>
            </a:r>
            <a:endParaRPr lang="es-ES" sz="2800" dirty="0" smtClean="0">
              <a:solidFill>
                <a:schemeClr val="bg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856984" cy="498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748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96300" cy="609600"/>
          </a:xfrm>
        </p:spPr>
        <p:txBody>
          <a:bodyPr/>
          <a:lstStyle/>
          <a:p>
            <a:pPr algn="ctr"/>
            <a:r>
              <a:rPr lang="es-ES" sz="2800" b="1" dirty="0" smtClean="0">
                <a:solidFill>
                  <a:schemeClr val="bg2"/>
                </a:solidFill>
                <a:cs typeface="Times New Roman" pitchFamily="18" charset="0"/>
              </a:rPr>
              <a:t>Mapas Regionales (3), altura de la vegetación, LAC</a:t>
            </a:r>
            <a:endParaRPr lang="es-ES" sz="2800" dirty="0" smtClean="0">
              <a:solidFill>
                <a:schemeClr val="bg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0" y="1124744"/>
            <a:ext cx="870496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748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963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800" b="1" dirty="0" smtClean="0">
                <a:solidFill>
                  <a:schemeClr val="bg2"/>
                </a:solidFill>
                <a:cs typeface="Times New Roman" pitchFamily="18" charset="0"/>
              </a:rPr>
              <a:t>Mapas Regionales (4), cambios en la vegetación </a:t>
            </a:r>
            <a:br>
              <a:rPr lang="es-ES" sz="2800" b="1" dirty="0" smtClean="0">
                <a:solidFill>
                  <a:schemeClr val="bg2"/>
                </a:solidFill>
                <a:cs typeface="Times New Roman" pitchFamily="18" charset="0"/>
              </a:rPr>
            </a:br>
            <a:r>
              <a:rPr lang="es-ES" sz="2800" b="1" dirty="0" smtClean="0">
                <a:solidFill>
                  <a:schemeClr val="bg2"/>
                </a:solidFill>
                <a:cs typeface="Times New Roman" pitchFamily="18" charset="0"/>
              </a:rPr>
              <a:t>2004 – 2013, LAC</a:t>
            </a:r>
            <a:endParaRPr lang="es-ES" sz="2800" dirty="0" smtClean="0">
              <a:solidFill>
                <a:schemeClr val="bg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72" y="1196752"/>
            <a:ext cx="8640960" cy="486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748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r_course">
  <a:themeElements>
    <a:clrScheme name="">
      <a:dk1>
        <a:srgbClr val="3E0087"/>
      </a:dk1>
      <a:lt1>
        <a:srgbClr val="FFFFFF"/>
      </a:lt1>
      <a:dk2>
        <a:srgbClr val="7D00FF"/>
      </a:dk2>
      <a:lt2>
        <a:srgbClr val="919191"/>
      </a:lt2>
      <a:accent1>
        <a:srgbClr val="FAFD00"/>
      </a:accent1>
      <a:accent2>
        <a:srgbClr val="00A800"/>
      </a:accent2>
      <a:accent3>
        <a:srgbClr val="FFFFFF"/>
      </a:accent3>
      <a:accent4>
        <a:srgbClr val="340072"/>
      </a:accent4>
      <a:accent5>
        <a:srgbClr val="FCFEAA"/>
      </a:accent5>
      <a:accent6>
        <a:srgbClr val="009800"/>
      </a:accent6>
      <a:hlink>
        <a:srgbClr val="FC0128"/>
      </a:hlink>
      <a:folHlink>
        <a:srgbClr val="3365FB"/>
      </a:folHlink>
    </a:clrScheme>
    <a:fontScheme name="hor_cours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tx2"/>
          </a:outerShdw>
        </a:effectLst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3E0087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tx2"/>
          </a:outerShdw>
        </a:effectLst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3E0087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or_cours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r_cours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or_cours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r_cours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r_cours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r_cours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r_cours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21E50A9D-45B3-4763-9A40-B34094A30481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A8D5A076-1E8A-46B7-A5B0-F1BC29B1BBEA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6B713042-6767-4881-A86F-3BE732513CB5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B726EF42-4DA2-493E-8D5B-817C7EEDFAE5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CDFA5430-3431-4E42-AE13-003C769258BB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1415</Words>
  <Application>Microsoft Office PowerPoint</Application>
  <PresentationFormat>On-screen Show (4:3)</PresentationFormat>
  <Paragraphs>218</Paragraphs>
  <Slides>21</Slides>
  <Notes>12</Notes>
  <HiddenSlides>0</HiddenSlides>
  <MMClips>0</MMClips>
  <ScaleCrop>false</ScaleCrop>
  <HeadingPairs>
    <vt:vector size="8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  <vt:variant>
        <vt:lpstr>Custom Shows</vt:lpstr>
      </vt:variant>
      <vt:variant>
        <vt:i4>5</vt:i4>
      </vt:variant>
    </vt:vector>
  </HeadingPairs>
  <TitlesOfParts>
    <vt:vector size="29" baseType="lpstr">
      <vt:lpstr>Tema de Office</vt:lpstr>
      <vt:lpstr>hor_course</vt:lpstr>
      <vt:lpstr>VISIO</vt:lpstr>
      <vt:lpstr>PowerPoint Presentation</vt:lpstr>
      <vt:lpstr>PowerPoint Presentation</vt:lpstr>
      <vt:lpstr>Instituciones Participantes</vt:lpstr>
      <vt:lpstr> 1. Portal GeoSUR</vt:lpstr>
      <vt:lpstr>2. Servicio Regional de Mapas GeoSUR</vt:lpstr>
      <vt:lpstr>Mapas Regionales (1), zonas inundadas LAC 2014</vt:lpstr>
      <vt:lpstr>Mapas Regionales (2), zonas inundadas LAC  últimas dos semanas</vt:lpstr>
      <vt:lpstr>Mapas Regionales (3), altura de la vegetación, LAC</vt:lpstr>
      <vt:lpstr>Mapas Regionales (4), cambios en la vegetación  2004 – 2013, LAC</vt:lpstr>
      <vt:lpstr>Mapas Regionales (5), deforestación Gran Chaco últimos dos años</vt:lpstr>
      <vt:lpstr>Filosofía del Programa</vt:lpstr>
      <vt:lpstr>Migración a La Nube</vt:lpstr>
      <vt:lpstr>PowerPoint Presentation</vt:lpstr>
      <vt:lpstr>Análisis de Potencial Hidroeléctrico en América Latina:  Estudio - Perú</vt:lpstr>
      <vt:lpstr>Arc Hydro Intro</vt:lpstr>
      <vt:lpstr>Arc Hydro</vt:lpstr>
      <vt:lpstr>What makes Arc Hydro different?</vt:lpstr>
      <vt:lpstr>What are Arc Hydro Tools?</vt:lpstr>
      <vt:lpstr>Arc Hydro Tools User Interface</vt:lpstr>
      <vt:lpstr>Hydro Resource Center</vt:lpstr>
      <vt:lpstr>Más información:</vt:lpstr>
      <vt:lpstr>Seminario Interno CAF</vt:lpstr>
      <vt:lpstr>Nuevo Miembro Corta</vt:lpstr>
      <vt:lpstr>DMA</vt:lpstr>
      <vt:lpstr>Nuevo Miembro Completa</vt:lpstr>
      <vt:lpstr>OMM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ROSENDO, CELIA</dc:creator>
  <cp:lastModifiedBy>Patrick O'Brien</cp:lastModifiedBy>
  <cp:revision>64</cp:revision>
  <dcterms:created xsi:type="dcterms:W3CDTF">2014-04-23T13:18:23Z</dcterms:created>
  <dcterms:modified xsi:type="dcterms:W3CDTF">2015-05-29T16:40:19Z</dcterms:modified>
</cp:coreProperties>
</file>