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</p:sldMasterIdLst>
  <p:notesMasterIdLst>
    <p:notesMasterId r:id="rId21"/>
  </p:notesMasterIdLst>
  <p:sldIdLst>
    <p:sldId id="256" r:id="rId5"/>
    <p:sldId id="339" r:id="rId6"/>
    <p:sldId id="364" r:id="rId7"/>
    <p:sldId id="353" r:id="rId8"/>
    <p:sldId id="354" r:id="rId9"/>
    <p:sldId id="288" r:id="rId10"/>
    <p:sldId id="355" r:id="rId11"/>
    <p:sldId id="352" r:id="rId12"/>
    <p:sldId id="357" r:id="rId13"/>
    <p:sldId id="359" r:id="rId14"/>
    <p:sldId id="360" r:id="rId15"/>
    <p:sldId id="361" r:id="rId16"/>
    <p:sldId id="363" r:id="rId17"/>
    <p:sldId id="366" r:id="rId18"/>
    <p:sldId id="362" r:id="rId19"/>
    <p:sldId id="36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3" autoAdjust="0"/>
    <p:restoredTop sz="94707" autoAdjust="0"/>
  </p:normalViewPr>
  <p:slideViewPr>
    <p:cSldViewPr>
      <p:cViewPr>
        <p:scale>
          <a:sx n="76" d="100"/>
          <a:sy n="76" d="100"/>
        </p:scale>
        <p:origin x="-11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445591-889F-48ED-AE57-922BF6CE2655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967D41-BD51-4B9A-A3A4-F1563660C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15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Queremos identificar cuales resultados de proyectos</a:t>
            </a:r>
            <a:r>
              <a:rPr lang="es-MX" baseline="0" dirty="0" smtClean="0"/>
              <a:t> previos usaremos todos o parte de los equipos que formamos el Consorcio. El proyecto principal de los anteriores es GEONETCAB. Este resulto en dos estudios </a:t>
            </a:r>
            <a:r>
              <a:rPr lang="en-US" baseline="0" dirty="0" smtClean="0"/>
              <a:t>marketing of Earth observation products and services, part 1 and part 2”.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acaba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llegar</a:t>
            </a:r>
            <a:r>
              <a:rPr lang="en-US" baseline="0" dirty="0" smtClean="0"/>
              <a:t> la parte 2; no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 la parte 1. EGIDA </a:t>
            </a:r>
            <a:r>
              <a:rPr lang="en-US" baseline="0" dirty="0" err="1" smtClean="0"/>
              <a:t>produjo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metodología</a:t>
            </a:r>
            <a:r>
              <a:rPr lang="en-US" baseline="0" dirty="0" smtClean="0"/>
              <a:t> con base en </a:t>
            </a:r>
            <a:r>
              <a:rPr lang="en-US" baseline="0" dirty="0" err="1" smtClean="0"/>
              <a:t>directrices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buenas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prácticas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podríamos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usar</a:t>
            </a:r>
            <a:r>
              <a:rPr lang="en-US" baseline="0" dirty="0" smtClean="0"/>
              <a:t>. Un </a:t>
            </a:r>
            <a:r>
              <a:rPr lang="en-US" baseline="0" dirty="0" err="1" smtClean="0"/>
              <a:t>comentario</a:t>
            </a:r>
            <a:r>
              <a:rPr lang="en-US" baseline="0" dirty="0" smtClean="0"/>
              <a:t> general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resultados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proyectos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pasados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probablemente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inglés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ampliamente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útiles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América</a:t>
            </a:r>
            <a:r>
              <a:rPr lang="en-US" baseline="0" dirty="0" smtClean="0"/>
              <a:t> Latina </a:t>
            </a:r>
            <a:r>
              <a:rPr lang="en-US" baseline="0" dirty="0" err="1" smtClean="0"/>
              <a:t>deberían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español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Veremos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hacer</a:t>
            </a:r>
            <a:r>
              <a:rPr lang="en-US" baseline="0" dirty="0" smtClean="0"/>
              <a:t> con los </a:t>
            </a:r>
            <a:r>
              <a:rPr lang="en-US" baseline="0" dirty="0" err="1" smtClean="0"/>
              <a:t>recursos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disponibles</a:t>
            </a:r>
            <a:r>
              <a:rPr lang="en-US" baseline="0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967D41-BD51-4B9A-A3A4-F1563660C0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52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Queremos identificar cuales resultados de proyectos</a:t>
            </a:r>
            <a:r>
              <a:rPr lang="es-MX" baseline="0" dirty="0" smtClean="0"/>
              <a:t> previos usaremos todos o parte de los equipos que formamos el Consorcio. El proyecto principal de los anteriores es GEONETCAB. Este resulto en dos estudios </a:t>
            </a:r>
            <a:r>
              <a:rPr lang="en-US" baseline="0" dirty="0" smtClean="0"/>
              <a:t>marketing of Earth observation products and services, part 1 and part 2”.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acaba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llegar</a:t>
            </a:r>
            <a:r>
              <a:rPr lang="en-US" baseline="0" dirty="0" smtClean="0"/>
              <a:t> la parte 2; no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 la parte 1. EGIDA </a:t>
            </a:r>
            <a:r>
              <a:rPr lang="en-US" baseline="0" dirty="0" err="1" smtClean="0"/>
              <a:t>produjo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metodología</a:t>
            </a:r>
            <a:r>
              <a:rPr lang="en-US" baseline="0" dirty="0" smtClean="0"/>
              <a:t> con base en </a:t>
            </a:r>
            <a:r>
              <a:rPr lang="en-US" baseline="0" dirty="0" err="1" smtClean="0"/>
              <a:t>directrices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buenas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prácticas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podríamos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usar</a:t>
            </a:r>
            <a:r>
              <a:rPr lang="en-US" baseline="0" dirty="0" smtClean="0"/>
              <a:t>. Un </a:t>
            </a:r>
            <a:r>
              <a:rPr lang="en-US" baseline="0" dirty="0" err="1" smtClean="0"/>
              <a:t>comentario</a:t>
            </a:r>
            <a:r>
              <a:rPr lang="en-US" baseline="0" dirty="0" smtClean="0"/>
              <a:t> general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resultados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proyectos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pasados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probablemente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están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inglés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ampliamente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útiles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América</a:t>
            </a:r>
            <a:r>
              <a:rPr lang="en-US" baseline="0" dirty="0" smtClean="0"/>
              <a:t> Latina </a:t>
            </a:r>
            <a:r>
              <a:rPr lang="en-US" baseline="0" dirty="0" err="1" smtClean="0"/>
              <a:t>deberían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español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Veremos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hacer</a:t>
            </a:r>
            <a:r>
              <a:rPr lang="en-US" baseline="0" dirty="0" smtClean="0"/>
              <a:t> con los </a:t>
            </a:r>
            <a:r>
              <a:rPr lang="en-US" baseline="0" dirty="0" err="1" smtClean="0"/>
              <a:t>recursos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disponibles</a:t>
            </a:r>
            <a:r>
              <a:rPr lang="en-US" baseline="0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967D41-BD51-4B9A-A3A4-F1563660C0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E5D0-9DDE-41A6-9A95-B2D401FACD96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B58FD-576D-4905-B604-05366EA93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53A5-1FC2-4F5D-A887-3DEC8CA7DCE4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900D3-05D6-49AE-8937-409FC375D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AB20-C9E6-42FE-B7BE-A1CC9A3779BF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03FA-A31A-4E11-8506-AD05B15C9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BB95-4FFD-413F-A478-E804D8D103D4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4146-5AD0-4C35-9DCA-A3673093C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8C56-DD78-4995-83F5-58E3300050B0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57F-1F35-471A-837B-3DD6806DE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Centro Regional de </a:t>
            </a:r>
            <a:r>
              <a:rPr lang="es-MX" smtClean="0"/>
              <a:t>Enseñanza en Ciencia y Tecnología Espacial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EF2E6-23D4-43BB-8887-95549740ADF1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04FED6-B96B-4BA4-8318-7AA929A43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Logo CRECTEALC image0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Centro Regional de </a:t>
            </a:r>
            <a:r>
              <a:rPr lang="es-MX" smtClean="0"/>
              <a:t>Enseñanza en Ciencia y Tecnología Espacial para ALC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371600"/>
            <a:ext cx="8763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E4EFF9-BA9C-421C-ADF7-2A303203F861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7786-9AF7-4726-B4A9-B7E5F1E11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6" descr="Logo CRECTEALC image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Centro Regional de </a:t>
            </a:r>
            <a:r>
              <a:rPr lang="es-MX" smtClean="0"/>
              <a:t>Enseñanza en Ciencia y Tecnología Espacial para ALC</a:t>
            </a:r>
            <a:endParaRPr 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  <a:fld id="{7786F5E6-A65B-4550-8170-C9FB5328FA1E}" type="slidenum">
              <a:rPr lang="en-US" smtClean="0"/>
              <a:pPr lvl="2"/>
              <a:t>‹#›</a:t>
            </a:fld>
            <a:endParaRPr lang="en-US" smtClean="0"/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621045-9E35-448B-8C5D-5933F880288F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F12EB5-5A74-46F9-BF1B-82149771A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6" descr="Logo CRECTEALC image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6" descr="Logo CRECTEALC image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Centro Regional de </a:t>
            </a:r>
            <a:r>
              <a:rPr lang="es-MX" smtClean="0"/>
              <a:t>Enseñanza en Ciencia y Tecnología Espacial</a:t>
            </a:r>
            <a:endParaRPr lang="en-US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0E0A41-FB7B-44DA-822D-4FDAFB336E1A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500C3A-1ABC-464D-891A-171E81544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6" descr="Logo CRECTEALC image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66FD40F-4321-4724-930C-D129B1A41F8A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686800" cy="3810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El proyecto EOPOWER – participación y contribución </a:t>
            </a:r>
            <a:r>
              <a:rPr lang="es-MX" sz="3200" dirty="0" smtClean="0"/>
              <a:t> de </a:t>
            </a:r>
            <a:r>
              <a:rPr lang="es-ES" sz="3200" dirty="0" smtClean="0"/>
              <a:t>América Latina y el Caribe - WP12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/>
              <a:t>Workshop on Higher Resolution SRTM Data &amp; Flood Modelling</a:t>
            </a:r>
            <a:br>
              <a:rPr lang="en-US" sz="24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s-MX" sz="1800" dirty="0" smtClean="0"/>
              <a:t>S. Camacho Lara</a:t>
            </a:r>
            <a:r>
              <a:rPr lang="es-MX" sz="1800" dirty="0"/>
              <a:t/>
            </a:r>
            <a:br>
              <a:rPr lang="es-MX" sz="1800" dirty="0"/>
            </a:br>
            <a:r>
              <a:rPr lang="es-MX" sz="1800" dirty="0" smtClean="0"/>
              <a:t>Centro Regional de Enseñanza de Ciencia y Tecnología del Espacio</a:t>
            </a:r>
            <a:br>
              <a:rPr lang="es-MX" sz="1800" dirty="0" smtClean="0"/>
            </a:br>
            <a:r>
              <a:rPr lang="es-MX" sz="1800" dirty="0" smtClean="0"/>
              <a:t>para América Latina y el Caribe</a:t>
            </a:r>
            <a:br>
              <a:rPr lang="es-MX" sz="1800" dirty="0" smtClean="0"/>
            </a:br>
            <a:endParaRPr lang="en-US" sz="1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5486400"/>
            <a:ext cx="8001000" cy="8699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endParaRPr lang="en-US" sz="1600" dirty="0">
              <a:ea typeface="Calibri"/>
              <a:cs typeface="Times New Roman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1600" dirty="0" smtClean="0">
                <a:ea typeface="Calibri"/>
                <a:cs typeface="Times New Roman"/>
              </a:rPr>
              <a:t>Organized </a:t>
            </a:r>
            <a:r>
              <a:rPr lang="en-US" sz="1600" dirty="0">
                <a:ea typeface="Calibri"/>
                <a:cs typeface="Times New Roman"/>
              </a:rPr>
              <a:t>by the CEOS </a:t>
            </a:r>
            <a:r>
              <a:rPr lang="en-US" sz="1600" dirty="0" err="1">
                <a:ea typeface="Calibri"/>
                <a:cs typeface="Times New Roman"/>
              </a:rPr>
              <a:t>WGCapD</a:t>
            </a:r>
            <a:r>
              <a:rPr lang="en-US" sz="1600" dirty="0">
                <a:ea typeface="Calibri"/>
                <a:cs typeface="Times New Roman"/>
              </a:rPr>
              <a:t> and hosted by CRECTEALC/INAOE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1600" dirty="0">
                <a:ea typeface="Calibri"/>
                <a:cs typeface="Times New Roman"/>
              </a:rPr>
              <a:t>25 – 29 May 2015, </a:t>
            </a:r>
            <a:r>
              <a:rPr lang="en-US" sz="1600" dirty="0" err="1">
                <a:ea typeface="Calibri"/>
                <a:cs typeface="Times New Roman"/>
              </a:rPr>
              <a:t>Tonantzintla</a:t>
            </a:r>
            <a:r>
              <a:rPr lang="en-US" sz="1600" dirty="0">
                <a:ea typeface="Calibri"/>
                <a:cs typeface="Times New Roman"/>
              </a:rPr>
              <a:t> and Puebla, Mexico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3200" dirty="0" smtClean="0"/>
              <a:t>Tareas del WP 12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Tarea T12.1- Promoción de mayor uso de productos/servicios de OT para monitorear y reducir desastres naturales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24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24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Tarea T12.2- Promoción de aplicaciones de OT para el desarrollo económico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24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24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Tarea T12.3- Transferencia sustentable y permanente para los miembros/países de la región</a:t>
            </a:r>
            <a:endParaRPr lang="es-MX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05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3200" dirty="0" smtClean="0"/>
              <a:t>Tareas del WP 12</a:t>
            </a:r>
            <a:endParaRPr lang="es-MX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 smtClean="0">
                <a:ea typeface="Calibri"/>
                <a:cs typeface="Times New Roman"/>
              </a:rPr>
              <a:t>Establecimiento y de trabajo en redes y actividades técnicas. Las actividades de trabajo en redes son: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1.	</a:t>
            </a:r>
            <a:r>
              <a:rPr lang="es-MX" sz="2400" u="sng" dirty="0" smtClean="0">
                <a:ea typeface="Calibri"/>
                <a:cs typeface="Times New Roman"/>
              </a:rPr>
              <a:t>Identificación de “</a:t>
            </a:r>
            <a:r>
              <a:rPr lang="es-MX" sz="2400" u="sng" dirty="0" err="1" smtClean="0">
                <a:ea typeface="Calibri"/>
                <a:cs typeface="Times New Roman"/>
              </a:rPr>
              <a:t>stakeholders</a:t>
            </a:r>
            <a:r>
              <a:rPr lang="es-MX" sz="2400" u="sng" dirty="0" smtClean="0">
                <a:ea typeface="Calibri"/>
                <a:cs typeface="Times New Roman"/>
              </a:rPr>
              <a:t>”</a:t>
            </a:r>
            <a:r>
              <a:rPr lang="es-MX" sz="2400" dirty="0" smtClean="0">
                <a:ea typeface="Calibri"/>
                <a:cs typeface="Times New Roman"/>
              </a:rPr>
              <a:t>,</a:t>
            </a:r>
          </a:p>
          <a:p>
            <a:pPr marL="857250" marR="0" indent="-742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2.	Evaluación del conocimiento de GEO/GEOSS  en la red propuesta,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3.	</a:t>
            </a:r>
            <a:r>
              <a:rPr lang="es-MX" sz="2400" u="sng" dirty="0" smtClean="0">
                <a:ea typeface="Calibri"/>
                <a:cs typeface="Times New Roman"/>
              </a:rPr>
              <a:t>Divulgación de la iniciativa  GEO/GEOSS en la red propuesta </a:t>
            </a:r>
            <a:r>
              <a:rPr lang="es-MX" sz="2400" dirty="0" smtClean="0">
                <a:ea typeface="Calibri"/>
                <a:cs typeface="Times New Roman"/>
              </a:rPr>
              <a:t>,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4.	Establecimiento y operación de la red.</a:t>
            </a:r>
            <a:endParaRPr lang="es-MX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48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n-US" sz="3200" dirty="0" err="1" smtClean="0"/>
              <a:t>Entregables</a:t>
            </a:r>
            <a:r>
              <a:rPr lang="en-US" sz="3200" dirty="0" smtClean="0"/>
              <a:t> de</a:t>
            </a:r>
            <a:r>
              <a:rPr lang="es-MX" sz="3200" dirty="0" smtClean="0"/>
              <a:t> WP 12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D12.01 Evaluación de impacto en América Latina </a:t>
            </a: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D12.10 Establecimiento de una base de datos de “</a:t>
            </a:r>
            <a:r>
              <a:rPr lang="es-MX" sz="2400" dirty="0" err="1" smtClean="0">
                <a:ea typeface="Calibri"/>
                <a:cs typeface="Times New Roman"/>
              </a:rPr>
              <a:t>stakeholders</a:t>
            </a:r>
            <a:r>
              <a:rPr lang="es-MX" sz="2400" dirty="0" smtClean="0">
                <a:ea typeface="Calibri"/>
                <a:cs typeface="Times New Roman"/>
              </a:rPr>
              <a:t>”</a:t>
            </a: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>
                <a:ea typeface="Calibri"/>
                <a:cs typeface="Times New Roman"/>
              </a:rPr>
              <a:t> </a:t>
            </a:r>
          </a:p>
          <a:p>
            <a:pPr marL="1028700" marR="0" indent="-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D12.20 Desarrollo de capacidades (capacitación tradicional y en línea)</a:t>
            </a:r>
            <a:endParaRPr lang="es-MX" sz="1800" dirty="0" smtClean="0">
              <a:ea typeface="Calibri"/>
              <a:cs typeface="Times New Roman"/>
            </a:endParaRPr>
          </a:p>
          <a:p>
            <a:pPr marL="1028700" marR="0" indent="-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D12.30 Historias de éxito  de aplicaciones de OT para monitoreo y reducción de desastres</a:t>
            </a: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D12.40 Establecimiento de un red de puntos focales</a:t>
            </a: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1800" dirty="0" smtClean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D12.50 Tres seminarios de divulgación /capacitación </a:t>
            </a:r>
            <a:endParaRPr lang="es-MX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22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391400" cy="6858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s-MX" sz="2800" dirty="0" smtClean="0"/>
              <a:t>Avance 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95400"/>
            <a:ext cx="88392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•</a:t>
            </a:r>
            <a:r>
              <a:rPr lang="en-US" sz="2400" dirty="0"/>
              <a:t>	</a:t>
            </a:r>
            <a:r>
              <a:rPr lang="es-MX" sz="2400" dirty="0" smtClean="0"/>
              <a:t>CRECTEALC aceptado como miembro de CEOS WG </a:t>
            </a:r>
            <a:r>
              <a:rPr lang="es-MX" sz="2400" dirty="0" err="1" smtClean="0"/>
              <a:t>on</a:t>
            </a:r>
            <a:r>
              <a:rPr lang="es-MX" sz="2400" dirty="0" smtClean="0"/>
              <a:t> </a:t>
            </a:r>
            <a:r>
              <a:rPr lang="es-MX" sz="2400" dirty="0" err="1" smtClean="0"/>
              <a:t>Capacity</a:t>
            </a:r>
            <a:r>
              <a:rPr lang="es-MX" sz="2400" dirty="0" smtClean="0"/>
              <a:t> </a:t>
            </a:r>
            <a:r>
              <a:rPr lang="es-MX" sz="2400" dirty="0" err="1" smtClean="0"/>
              <a:t>Building</a:t>
            </a:r>
            <a:r>
              <a:rPr lang="es-MX" sz="2400" dirty="0" smtClean="0"/>
              <a:t> and Data </a:t>
            </a:r>
            <a:r>
              <a:rPr lang="es-MX" sz="2400" dirty="0" err="1" smtClean="0"/>
              <a:t>Democracy</a:t>
            </a:r>
            <a:r>
              <a:rPr lang="es-MX" sz="2400" dirty="0" smtClean="0"/>
              <a:t> (</a:t>
            </a:r>
            <a:r>
              <a:rPr lang="es-MX" sz="2400" dirty="0" err="1" smtClean="0"/>
              <a:t>WGCapD</a:t>
            </a:r>
            <a:r>
              <a:rPr lang="es-MX" sz="2400" dirty="0" smtClean="0"/>
              <a:t>);</a:t>
            </a:r>
          </a:p>
          <a:p>
            <a:pPr marL="0" indent="0">
              <a:buNone/>
            </a:pPr>
            <a:r>
              <a:rPr lang="es-MX" sz="2400" dirty="0" smtClean="0"/>
              <a:t>•	Contacto y credibilidad establecidos con entes  espaciales clave, nacionales e internacionales, que apoyan directamente a GEOSS;</a:t>
            </a:r>
          </a:p>
          <a:p>
            <a:pPr marL="0" indent="0">
              <a:buNone/>
            </a:pPr>
            <a:r>
              <a:rPr lang="es-MX" sz="2400" dirty="0" smtClean="0"/>
              <a:t>•	</a:t>
            </a:r>
            <a:r>
              <a:rPr lang="es-MX" sz="2400" u="sng" dirty="0" smtClean="0"/>
              <a:t>Organización de una serie de talleres de capacitación</a:t>
            </a:r>
            <a:r>
              <a:rPr lang="es-MX" sz="2400" dirty="0" smtClean="0"/>
              <a:t> para promover el acceso a datos de OT y desarrollar capacidad en el  uso de software de fuente libre y datos satelitales, inicialmente para países de Mesoamérica pero incluida toda la región. </a:t>
            </a:r>
          </a:p>
          <a:p>
            <a:pPr marL="0" indent="0">
              <a:buNone/>
            </a:pPr>
            <a:r>
              <a:rPr lang="es-MX" sz="2400" dirty="0" smtClean="0"/>
              <a:t>•	</a:t>
            </a:r>
            <a:r>
              <a:rPr lang="es-MX" sz="2400" u="sng" dirty="0" smtClean="0"/>
              <a:t>Los socios incluyen a: </a:t>
            </a:r>
            <a:r>
              <a:rPr lang="es-MX" sz="2400" dirty="0" smtClean="0"/>
              <a:t>CEOS </a:t>
            </a:r>
            <a:r>
              <a:rPr lang="es-MX" sz="2400" dirty="0" err="1" smtClean="0"/>
              <a:t>WGCapD</a:t>
            </a:r>
            <a:r>
              <a:rPr lang="es-MX" sz="2400" dirty="0" smtClean="0"/>
              <a:t>, UN-SPIDER, </a:t>
            </a:r>
            <a:r>
              <a:rPr lang="es-MX" sz="2400" dirty="0" err="1" smtClean="0"/>
              <a:t>Secure</a:t>
            </a:r>
            <a:r>
              <a:rPr lang="es-MX" sz="2400" dirty="0" smtClean="0"/>
              <a:t> </a:t>
            </a:r>
            <a:r>
              <a:rPr lang="es-MX" sz="2400" dirty="0" err="1" smtClean="0"/>
              <a:t>World</a:t>
            </a:r>
            <a:r>
              <a:rPr lang="es-MX" sz="2400" dirty="0" smtClean="0"/>
              <a:t> </a:t>
            </a:r>
            <a:r>
              <a:rPr lang="es-MX" sz="2400" dirty="0" err="1" smtClean="0"/>
              <a:t>Foundation</a:t>
            </a:r>
            <a:r>
              <a:rPr lang="es-MX" sz="2400" dirty="0" smtClean="0"/>
              <a:t> (SWF), NOAA, NASA, USGS, </a:t>
            </a:r>
            <a:r>
              <a:rPr lang="es-MX" sz="2400" dirty="0" err="1" smtClean="0"/>
              <a:t>Mesoamerican</a:t>
            </a:r>
            <a:r>
              <a:rPr lang="es-MX" sz="2400" dirty="0" smtClean="0"/>
              <a:t> Centre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 err="1" smtClean="0"/>
              <a:t>Theoretical</a:t>
            </a:r>
            <a:r>
              <a:rPr lang="es-MX" sz="2400" dirty="0" smtClean="0"/>
              <a:t> </a:t>
            </a:r>
            <a:r>
              <a:rPr lang="es-MX" sz="2400" dirty="0" err="1" smtClean="0"/>
              <a:t>Physics</a:t>
            </a:r>
            <a:r>
              <a:rPr lang="es-MX" sz="2400" dirty="0" smtClean="0"/>
              <a:t> (MCTP) and INAOE.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884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391400" cy="6858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s-MX" sz="2800" dirty="0" smtClean="0"/>
              <a:t>Avance 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95400"/>
            <a:ext cx="88392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•</a:t>
            </a:r>
            <a:r>
              <a:rPr lang="en-US" sz="2400" dirty="0"/>
              <a:t>	</a:t>
            </a:r>
            <a:r>
              <a:rPr lang="es-MX" sz="2400" dirty="0" smtClean="0"/>
              <a:t>Elaboración de 6 historias de éxito de aplicaciones de OT/SIG</a:t>
            </a:r>
          </a:p>
          <a:p>
            <a:pPr marL="0" indent="0">
              <a:buNone/>
            </a:pPr>
            <a:r>
              <a:rPr lang="es-MX" sz="2400" dirty="0"/>
              <a:t>r</a:t>
            </a:r>
            <a:r>
              <a:rPr lang="es-MX" sz="2400" dirty="0" smtClean="0"/>
              <a:t>elacionados con desastres naturales y medio ambiente</a:t>
            </a:r>
          </a:p>
          <a:p>
            <a:pPr marL="0" indent="0">
              <a:buNone/>
            </a:pPr>
            <a:r>
              <a:rPr lang="es-MX" sz="2400" dirty="0" smtClean="0"/>
              <a:t>•	Preparación de 7 tutoriales relacionados con el uso de imágenes de OT y cartografía en software de acceso libre;</a:t>
            </a:r>
          </a:p>
          <a:p>
            <a:pPr marL="0" indent="0">
              <a:buNone/>
            </a:pPr>
            <a:r>
              <a:rPr lang="es-MX" sz="2400" dirty="0" smtClean="0"/>
              <a:t>•	Desarrollo (en curso) de </a:t>
            </a:r>
            <a:r>
              <a:rPr lang="es-MX" sz="2400" dirty="0"/>
              <a:t>online </a:t>
            </a:r>
            <a:r>
              <a:rPr lang="es-MX" sz="2400" dirty="0" smtClean="0"/>
              <a:t>e-</a:t>
            </a:r>
            <a:r>
              <a:rPr lang="es-MX" sz="2400" dirty="0" err="1" smtClean="0"/>
              <a:t>learning</a:t>
            </a:r>
            <a:r>
              <a:rPr lang="es-MX" sz="2400" dirty="0" smtClean="0"/>
              <a:t> en una plataforma Moodle </a:t>
            </a:r>
          </a:p>
          <a:p>
            <a:pPr marL="0" indent="0">
              <a:buNone/>
            </a:pPr>
            <a:r>
              <a:rPr lang="es-MX" sz="2400" dirty="0" smtClean="0"/>
              <a:t>•	Establecimiento de una base de datos para “</a:t>
            </a:r>
            <a:r>
              <a:rPr lang="es-MX" sz="2400" dirty="0" err="1" smtClean="0"/>
              <a:t>stakeholders</a:t>
            </a:r>
            <a:r>
              <a:rPr lang="es-MX" sz="2400" dirty="0" smtClean="0"/>
              <a:t>”</a:t>
            </a:r>
          </a:p>
          <a:p>
            <a:pPr marL="0" lvl="0" indent="0">
              <a:buNone/>
            </a:pPr>
            <a:r>
              <a:rPr lang="es-MX" sz="2400" dirty="0" smtClean="0"/>
              <a:t>•</a:t>
            </a:r>
            <a:r>
              <a:rPr lang="es-MX" sz="2400" dirty="0"/>
              <a:t>	Establecimiento de una base de datos para </a:t>
            </a:r>
            <a:r>
              <a:rPr lang="es-MX" sz="2400" dirty="0" smtClean="0"/>
              <a:t>Puntos Focales</a:t>
            </a:r>
            <a:endParaRPr lang="es-MX" sz="2400" dirty="0"/>
          </a:p>
          <a:p>
            <a:pPr marL="0" indent="0">
              <a:buNone/>
            </a:pPr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41469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ea typeface="Calibri"/>
              <a:cs typeface="Times New Roman"/>
            </a:endParaRPr>
          </a:p>
          <a:p>
            <a:pPr lvl="0" algn="ctr">
              <a:buNone/>
            </a:pPr>
            <a:endParaRPr lang="es-MX" dirty="0"/>
          </a:p>
          <a:p>
            <a:pPr lvl="0" algn="ctr">
              <a:buNone/>
            </a:pPr>
            <a:endParaRPr lang="es-MX" dirty="0"/>
          </a:p>
          <a:p>
            <a:pPr lvl="0" algn="ctr">
              <a:buNone/>
            </a:pPr>
            <a:r>
              <a:rPr lang="es-MX" dirty="0" smtClean="0"/>
              <a:t>Gracias por la atención!</a:t>
            </a:r>
            <a:endParaRPr lang="es-MX" sz="2800" dirty="0"/>
          </a:p>
          <a:p>
            <a:pPr lvl="0" algn="ctr">
              <a:buNone/>
            </a:pPr>
            <a:endParaRPr lang="es-MX" dirty="0"/>
          </a:p>
          <a:p>
            <a:pPr lvl="0">
              <a:lnSpc>
                <a:spcPct val="75000"/>
              </a:lnSpc>
              <a:buNone/>
            </a:pPr>
            <a:endParaRPr lang="es-MX" sz="1800" dirty="0"/>
          </a:p>
          <a:p>
            <a:pPr lvl="0">
              <a:lnSpc>
                <a:spcPct val="75000"/>
              </a:lnSpc>
              <a:buNone/>
            </a:pPr>
            <a:r>
              <a:rPr lang="es-MX" sz="1800" dirty="0"/>
              <a:t>CRECTEALC</a:t>
            </a:r>
          </a:p>
          <a:p>
            <a:pPr lvl="0">
              <a:lnSpc>
                <a:spcPct val="75000"/>
              </a:lnSpc>
              <a:buNone/>
            </a:pPr>
            <a:r>
              <a:rPr lang="es-MX" sz="1800" dirty="0"/>
              <a:t>Luis Enrique Erro No. 1</a:t>
            </a:r>
          </a:p>
          <a:p>
            <a:pPr lvl="0">
              <a:lnSpc>
                <a:spcPct val="75000"/>
              </a:lnSpc>
              <a:buNone/>
            </a:pPr>
            <a:r>
              <a:rPr lang="es-ES" sz="1800" dirty="0"/>
              <a:t>Santa María </a:t>
            </a:r>
            <a:r>
              <a:rPr lang="es-ES" sz="1800" dirty="0" err="1"/>
              <a:t>Tonantzintla</a:t>
            </a:r>
            <a:endParaRPr lang="es-ES" sz="1800" dirty="0"/>
          </a:p>
          <a:p>
            <a:pPr lvl="0">
              <a:lnSpc>
                <a:spcPct val="75000"/>
              </a:lnSpc>
              <a:buNone/>
            </a:pPr>
            <a:r>
              <a:rPr lang="es-ES" sz="1800" dirty="0"/>
              <a:t>San Andrés Cholula, Puebla</a:t>
            </a:r>
          </a:p>
          <a:p>
            <a:pPr lvl="0">
              <a:lnSpc>
                <a:spcPct val="75000"/>
              </a:lnSpc>
              <a:buNone/>
            </a:pPr>
            <a:r>
              <a:rPr lang="es-ES" sz="1800" dirty="0"/>
              <a:t>C.P. 72840, México</a:t>
            </a:r>
          </a:p>
          <a:p>
            <a:pPr lvl="0">
              <a:lnSpc>
                <a:spcPct val="75000"/>
              </a:lnSpc>
              <a:buNone/>
            </a:pPr>
            <a:r>
              <a:rPr lang="en-US" sz="1800" dirty="0"/>
              <a:t>Tel:  + (52 222) 266 3100 Ext. 2317</a:t>
            </a:r>
          </a:p>
          <a:p>
            <a:pPr lvl="0">
              <a:lnSpc>
                <a:spcPct val="75000"/>
              </a:lnSpc>
              <a:buNone/>
            </a:pPr>
            <a:r>
              <a:rPr lang="es-MX" sz="1800" dirty="0" smtClean="0"/>
              <a:t>Web</a:t>
            </a:r>
            <a:r>
              <a:rPr lang="es-MX" sz="1800" dirty="0"/>
              <a:t>: </a:t>
            </a:r>
            <a:r>
              <a:rPr lang="es-ES" sz="1800" dirty="0"/>
              <a:t>http://www.crectealc.org/</a:t>
            </a:r>
          </a:p>
        </p:txBody>
      </p:sp>
    </p:spTree>
    <p:extLst>
      <p:ext uri="{BB962C8B-B14F-4D97-AF65-F5344CB8AC3E}">
        <p14:creationId xmlns:p14="http://schemas.microsoft.com/office/powerpoint/2010/main" val="11040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C53A5-1FC2-4F5D-A887-3DEC8CA7DCE4}" type="datetime1">
              <a:rPr lang="es-MX" smtClean="0"/>
              <a:pPr>
                <a:defRPr/>
              </a:pPr>
              <a:t>01/06/2015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900D3-05D6-49AE-8937-409FC375D81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914400"/>
          </a:xfrm>
        </p:spPr>
        <p:txBody>
          <a:bodyPr/>
          <a:lstStyle/>
          <a:p>
            <a:r>
              <a:rPr lang="en-US" sz="3200" dirty="0" err="1" smtClean="0">
                <a:ea typeface="Calibri"/>
                <a:cs typeface="Times New Roman"/>
              </a:rPr>
              <a:t>Que</a:t>
            </a:r>
            <a:r>
              <a:rPr lang="en-US" sz="3200" dirty="0" smtClean="0">
                <a:ea typeface="Calibri"/>
                <a:cs typeface="Times New Roman"/>
              </a:rPr>
              <a:t> </a:t>
            </a:r>
            <a:r>
              <a:rPr lang="en-US" sz="3200" dirty="0" err="1" smtClean="0">
                <a:ea typeface="Calibri"/>
                <a:cs typeface="Times New Roman"/>
              </a:rPr>
              <a:t>es</a:t>
            </a:r>
            <a:r>
              <a:rPr lang="en-US" sz="3200" dirty="0" smtClean="0">
                <a:ea typeface="Calibri"/>
                <a:cs typeface="Times New Roman"/>
              </a:rPr>
              <a:t> EOPOWER?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371600"/>
            <a:ext cx="8839200" cy="5334000"/>
          </a:xfrm>
        </p:spPr>
        <p:txBody>
          <a:bodyPr>
            <a:no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MX" sz="2800" dirty="0" smtClean="0">
                <a:ea typeface="Calibri"/>
                <a:cs typeface="Times New Roman"/>
              </a:rPr>
              <a:t>Es un proyecto de la Comisión Europea para: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MX" sz="2800" dirty="0" smtClean="0">
              <a:ea typeface="Calibri"/>
              <a:cs typeface="Times New Roman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MX" sz="2400" dirty="0">
                <a:ea typeface="Calibri"/>
                <a:cs typeface="Times New Roman"/>
              </a:rPr>
              <a:t>P</a:t>
            </a:r>
            <a:r>
              <a:rPr lang="es-MX" sz="2400" dirty="0" smtClean="0">
                <a:ea typeface="Calibri"/>
                <a:cs typeface="Times New Roman"/>
              </a:rPr>
              <a:t>romover el uso de los recursos de GEOSS en las 9 áreas de beneficio social. 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>
                <a:ea typeface="Calibri"/>
                <a:cs typeface="Times New Roman"/>
              </a:rPr>
              <a:t>Promover la contribución y acceso a información, datos, historias de éxito, experiencia adquirida.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>
                <a:ea typeface="Calibri"/>
                <a:cs typeface="Times New Roman"/>
              </a:rPr>
              <a:t>Promover la capacitación en el uso de datos satelitales</a:t>
            </a:r>
            <a:endParaRPr lang="en-US" sz="2400" dirty="0" err="1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93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914400"/>
          </a:xfrm>
        </p:spPr>
        <p:txBody>
          <a:bodyPr/>
          <a:lstStyle/>
          <a:p>
            <a:r>
              <a:rPr lang="en-US" sz="3200" dirty="0" err="1" smtClean="0">
                <a:ea typeface="Calibri"/>
                <a:cs typeface="Times New Roman"/>
              </a:rPr>
              <a:t>Propósito</a:t>
            </a:r>
            <a:r>
              <a:rPr lang="en-US" sz="3200" dirty="0" smtClean="0">
                <a:ea typeface="Calibri"/>
                <a:cs typeface="Times New Roman"/>
              </a:rPr>
              <a:t> del </a:t>
            </a:r>
            <a:r>
              <a:rPr lang="en-US" sz="3200" dirty="0" err="1" smtClean="0">
                <a:ea typeface="Calibri"/>
                <a:cs typeface="Times New Roman"/>
              </a:rPr>
              <a:t>proyecto</a:t>
            </a:r>
            <a:r>
              <a:rPr lang="en-US" sz="3200" dirty="0" smtClean="0">
                <a:ea typeface="Calibri"/>
                <a:cs typeface="Times New Roman"/>
              </a:rPr>
              <a:t> EOPOWER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371600"/>
            <a:ext cx="8839200" cy="5334000"/>
          </a:xfrm>
        </p:spPr>
        <p:txBody>
          <a:bodyPr>
            <a:no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a typeface="Calibri"/>
                <a:cs typeface="Times New Roman"/>
              </a:rPr>
              <a:t>Crear</a:t>
            </a:r>
            <a:r>
              <a:rPr lang="en-US" sz="2800" dirty="0" smtClean="0">
                <a:ea typeface="Calibri"/>
                <a:cs typeface="Times New Roman"/>
              </a:rPr>
              <a:t> </a:t>
            </a:r>
            <a:r>
              <a:rPr lang="en-US" sz="2800" dirty="0" err="1" smtClean="0">
                <a:ea typeface="Calibri"/>
                <a:cs typeface="Times New Roman"/>
              </a:rPr>
              <a:t>condiciones</a:t>
            </a:r>
            <a:r>
              <a:rPr lang="en-US" sz="2800" dirty="0" smtClean="0">
                <a:ea typeface="Calibri"/>
                <a:cs typeface="Times New Roman"/>
              </a:rPr>
              <a:t> para el </a:t>
            </a:r>
            <a:r>
              <a:rPr lang="en-US" sz="2800" dirty="0" err="1" smtClean="0">
                <a:ea typeface="Calibri"/>
                <a:cs typeface="Times New Roman"/>
              </a:rPr>
              <a:t>desarrollo</a:t>
            </a:r>
            <a:r>
              <a:rPr lang="en-US" sz="2800" dirty="0" smtClean="0">
                <a:ea typeface="Calibri"/>
                <a:cs typeface="Times New Roman"/>
              </a:rPr>
              <a:t> </a:t>
            </a:r>
            <a:r>
              <a:rPr lang="en-US" sz="2800" dirty="0" err="1" smtClean="0">
                <a:ea typeface="Calibri"/>
                <a:cs typeface="Times New Roman"/>
              </a:rPr>
              <a:t>económico</a:t>
            </a:r>
            <a:r>
              <a:rPr lang="en-US" sz="2800" dirty="0" smtClean="0">
                <a:ea typeface="Calibri"/>
                <a:cs typeface="Times New Roman"/>
              </a:rPr>
              <a:t> </a:t>
            </a:r>
            <a:r>
              <a:rPr lang="en-US" sz="2800" dirty="0" err="1" smtClean="0">
                <a:ea typeface="Calibri"/>
                <a:cs typeface="Times New Roman"/>
              </a:rPr>
              <a:t>sustentable</a:t>
            </a:r>
            <a:r>
              <a:rPr lang="en-US" sz="2800" dirty="0" smtClean="0">
                <a:ea typeface="Calibri"/>
                <a:cs typeface="Times New Roman"/>
              </a:rPr>
              <a:t>  a </a:t>
            </a:r>
            <a:r>
              <a:rPr lang="en-US" sz="2800" dirty="0" err="1" smtClean="0">
                <a:ea typeface="Calibri"/>
                <a:cs typeface="Times New Roman"/>
              </a:rPr>
              <a:t>través</a:t>
            </a:r>
            <a:r>
              <a:rPr lang="en-US" sz="2800" dirty="0" smtClean="0">
                <a:ea typeface="Calibri"/>
                <a:cs typeface="Times New Roman"/>
              </a:rPr>
              <a:t> de </a:t>
            </a:r>
            <a:r>
              <a:rPr lang="en-US" sz="2800" u="sng" dirty="0" err="1" smtClean="0">
                <a:ea typeface="Calibri"/>
                <a:cs typeface="Times New Roman"/>
              </a:rPr>
              <a:t>incrementar</a:t>
            </a:r>
            <a:r>
              <a:rPr lang="en-US" sz="2800" u="sng" dirty="0" smtClean="0">
                <a:ea typeface="Calibri"/>
                <a:cs typeface="Times New Roman"/>
              </a:rPr>
              <a:t>  el </a:t>
            </a:r>
            <a:r>
              <a:rPr lang="en-US" sz="2800" u="sng" dirty="0" err="1" smtClean="0">
                <a:ea typeface="Calibri"/>
                <a:cs typeface="Times New Roman"/>
              </a:rPr>
              <a:t>uso</a:t>
            </a:r>
            <a:r>
              <a:rPr lang="en-US" sz="2800" u="sng" dirty="0" smtClean="0">
                <a:ea typeface="Calibri"/>
                <a:cs typeface="Times New Roman"/>
              </a:rPr>
              <a:t>, </a:t>
            </a:r>
            <a:r>
              <a:rPr lang="en-US" sz="2800" u="sng" dirty="0" err="1" smtClean="0">
                <a:ea typeface="Calibri"/>
                <a:cs typeface="Times New Roman"/>
              </a:rPr>
              <a:t>productos</a:t>
            </a:r>
            <a:r>
              <a:rPr lang="en-US" sz="2800" u="sng" dirty="0" smtClean="0">
                <a:ea typeface="Calibri"/>
                <a:cs typeface="Times New Roman"/>
              </a:rPr>
              <a:t> y </a:t>
            </a:r>
            <a:r>
              <a:rPr lang="en-US" sz="2800" u="sng" dirty="0" err="1" smtClean="0">
                <a:ea typeface="Calibri"/>
                <a:cs typeface="Times New Roman"/>
              </a:rPr>
              <a:t>servicios</a:t>
            </a:r>
            <a:r>
              <a:rPr lang="en-US" sz="2800" u="sng" dirty="0" smtClean="0">
                <a:ea typeface="Calibri"/>
                <a:cs typeface="Times New Roman"/>
              </a:rPr>
              <a:t> de </a:t>
            </a:r>
            <a:r>
              <a:rPr lang="en-US" sz="2800" u="sng" dirty="0" err="1" smtClean="0">
                <a:ea typeface="Calibri"/>
                <a:cs typeface="Times New Roman"/>
              </a:rPr>
              <a:t>Observación</a:t>
            </a:r>
            <a:r>
              <a:rPr lang="en-US" sz="2800" u="sng" dirty="0" smtClean="0">
                <a:ea typeface="Calibri"/>
                <a:cs typeface="Times New Roman"/>
              </a:rPr>
              <a:t> de la Tierra (OT)</a:t>
            </a:r>
            <a:r>
              <a:rPr lang="en-US" sz="2800" dirty="0" smtClean="0">
                <a:ea typeface="Calibri"/>
                <a:cs typeface="Times New Roman"/>
              </a:rPr>
              <a:t> en </a:t>
            </a:r>
            <a:r>
              <a:rPr lang="en-US" sz="2800" dirty="0" err="1" smtClean="0">
                <a:ea typeface="Calibri"/>
                <a:cs typeface="Times New Roman"/>
              </a:rPr>
              <a:t>aplicaciones</a:t>
            </a:r>
            <a:r>
              <a:rPr lang="en-US" sz="2800" dirty="0" smtClean="0">
                <a:ea typeface="Calibri"/>
                <a:cs typeface="Times New Roman"/>
              </a:rPr>
              <a:t> al </a:t>
            </a:r>
            <a:r>
              <a:rPr lang="en-US" sz="2800" dirty="0" err="1" smtClean="0">
                <a:ea typeface="Calibri"/>
                <a:cs typeface="Times New Roman"/>
              </a:rPr>
              <a:t>medio</a:t>
            </a:r>
            <a:r>
              <a:rPr lang="en-US" sz="2800" dirty="0" smtClean="0">
                <a:ea typeface="Calibri"/>
                <a:cs typeface="Times New Roman"/>
              </a:rPr>
              <a:t> </a:t>
            </a:r>
            <a:r>
              <a:rPr lang="en-US" sz="2800" dirty="0" err="1" smtClean="0">
                <a:ea typeface="Calibri"/>
                <a:cs typeface="Times New Roman"/>
              </a:rPr>
              <a:t>ambiente</a:t>
            </a:r>
            <a:r>
              <a:rPr lang="en-US" sz="2800" dirty="0" smtClean="0">
                <a:ea typeface="Calibri"/>
                <a:cs typeface="Times New Roman"/>
              </a:rPr>
              <a:t>.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a typeface="Calibri"/>
                <a:cs typeface="Times New Roman"/>
              </a:rPr>
              <a:t>Este </a:t>
            </a:r>
            <a:r>
              <a:rPr lang="en-US" sz="2800" dirty="0" err="1" smtClean="0">
                <a:ea typeface="Calibri"/>
                <a:cs typeface="Times New Roman"/>
              </a:rPr>
              <a:t>propósito</a:t>
            </a:r>
            <a:r>
              <a:rPr lang="en-US" sz="2800" dirty="0" smtClean="0">
                <a:ea typeface="Calibri"/>
                <a:cs typeface="Times New Roman"/>
              </a:rPr>
              <a:t> </a:t>
            </a:r>
            <a:r>
              <a:rPr lang="en-US" sz="2800" dirty="0" err="1" smtClean="0">
                <a:ea typeface="Calibri"/>
                <a:cs typeface="Times New Roman"/>
              </a:rPr>
              <a:t>sirve</a:t>
            </a:r>
            <a:r>
              <a:rPr lang="en-US" sz="2800" dirty="0" smtClean="0">
                <a:ea typeface="Calibri"/>
                <a:cs typeface="Times New Roman"/>
              </a:rPr>
              <a:t> al </a:t>
            </a:r>
            <a:r>
              <a:rPr lang="en-US" sz="2800" b="1" dirty="0" err="1" smtClean="0">
                <a:ea typeface="Calibri"/>
                <a:cs typeface="Times New Roman"/>
              </a:rPr>
              <a:t>objetivo</a:t>
            </a:r>
            <a:r>
              <a:rPr lang="en-US" sz="2800" b="1" dirty="0" smtClean="0">
                <a:ea typeface="Calibri"/>
                <a:cs typeface="Times New Roman"/>
              </a:rPr>
              <a:t> mayor: el </a:t>
            </a:r>
            <a:r>
              <a:rPr lang="en-US" sz="2800" b="1" dirty="0" err="1" smtClean="0">
                <a:ea typeface="Calibri"/>
                <a:cs typeface="Times New Roman"/>
              </a:rPr>
              <a:t>uso</a:t>
            </a:r>
            <a:r>
              <a:rPr lang="en-US" sz="2800" b="1" dirty="0" smtClean="0"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a typeface="Calibri"/>
                <a:cs typeface="Times New Roman"/>
              </a:rPr>
              <a:t>efectivo</a:t>
            </a:r>
            <a:r>
              <a:rPr lang="en-US" sz="2800" b="1" dirty="0" smtClean="0">
                <a:ea typeface="Calibri"/>
                <a:cs typeface="Times New Roman"/>
              </a:rPr>
              <a:t> de la OT para  la </a:t>
            </a:r>
            <a:r>
              <a:rPr lang="en-US" sz="2800" b="1" dirty="0" err="1" smtClean="0">
                <a:ea typeface="Calibri"/>
                <a:cs typeface="Times New Roman"/>
              </a:rPr>
              <a:t>toma</a:t>
            </a:r>
            <a:r>
              <a:rPr lang="en-US" sz="2800" b="1" dirty="0" smtClean="0">
                <a:ea typeface="Calibri"/>
                <a:cs typeface="Times New Roman"/>
              </a:rPr>
              <a:t> de </a:t>
            </a:r>
            <a:r>
              <a:rPr lang="en-US" sz="2800" b="1" dirty="0" err="1" smtClean="0">
                <a:ea typeface="Calibri"/>
                <a:cs typeface="Times New Roman"/>
              </a:rPr>
              <a:t>decisiones</a:t>
            </a:r>
            <a:r>
              <a:rPr lang="en-US" sz="2800" b="1" dirty="0" smtClean="0">
                <a:ea typeface="Calibri"/>
                <a:cs typeface="Times New Roman"/>
              </a:rPr>
              <a:t> y la </a:t>
            </a:r>
            <a:r>
              <a:rPr lang="en-US" sz="2800" b="1" dirty="0" err="1" smtClean="0">
                <a:ea typeface="Calibri"/>
                <a:cs typeface="Times New Roman"/>
              </a:rPr>
              <a:t>gestión</a:t>
            </a:r>
            <a:r>
              <a:rPr lang="en-US" sz="2800" b="1" dirty="0" smtClean="0">
                <a:ea typeface="Calibri"/>
                <a:cs typeface="Times New Roman"/>
              </a:rPr>
              <a:t> de </a:t>
            </a:r>
            <a:r>
              <a:rPr lang="en-US" sz="2800" b="1" dirty="0" err="1" smtClean="0">
                <a:ea typeface="Calibri"/>
                <a:cs typeface="Times New Roman"/>
              </a:rPr>
              <a:t>procesos</a:t>
            </a:r>
            <a:r>
              <a:rPr lang="en-US" sz="2800" b="1" dirty="0" smtClean="0"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ea typeface="Calibri"/>
                <a:cs typeface="Times New Roman"/>
              </a:rPr>
              <a:t>económicos</a:t>
            </a:r>
            <a:r>
              <a:rPr lang="en-US" sz="2800" b="1" dirty="0" smtClean="0">
                <a:ea typeface="Calibri"/>
                <a:cs typeface="Times New Roman"/>
              </a:rPr>
              <a:t> y de </a:t>
            </a:r>
            <a:r>
              <a:rPr lang="en-US" sz="2800" b="1" dirty="0" err="1" smtClean="0">
                <a:ea typeface="Calibri"/>
                <a:cs typeface="Times New Roman"/>
              </a:rPr>
              <a:t>desarrollo</a:t>
            </a:r>
            <a:endParaRPr lang="es-MX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164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914400"/>
          </a:xfrm>
        </p:spPr>
        <p:txBody>
          <a:bodyPr/>
          <a:lstStyle/>
          <a:p>
            <a:pPr algn="l"/>
            <a:r>
              <a:rPr lang="es-MX" sz="3200" dirty="0" smtClean="0">
                <a:ea typeface="Calibri"/>
                <a:cs typeface="Times New Roman"/>
              </a:rPr>
              <a:t>Propósito de EOPOWER </a:t>
            </a:r>
            <a:r>
              <a:rPr lang="es-MX" sz="3200" dirty="0" smtClean="0"/>
              <a:t>se alcanza a través</a:t>
            </a:r>
            <a:endParaRPr lang="es-MX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</a:t>
            </a:r>
            <a:r>
              <a:rPr lang="en-US" sz="2400" dirty="0"/>
              <a:t>. </a:t>
            </a:r>
            <a:r>
              <a:rPr lang="es-MX" sz="2400" b="1" dirty="0" err="1" smtClean="0"/>
              <a:t>Roadshow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activities</a:t>
            </a:r>
            <a:r>
              <a:rPr lang="es-MX" sz="2400" b="1" dirty="0" smtClean="0"/>
              <a:t> (divulgación) </a:t>
            </a:r>
            <a:r>
              <a:rPr lang="es-MX" sz="2400" dirty="0" smtClean="0"/>
              <a:t>promover mayor uso de productos y servicios de OT para aplicaciones y desarrollo de capacidades (</a:t>
            </a:r>
            <a:r>
              <a:rPr lang="es-MX" sz="2400" b="1" dirty="0" smtClean="0"/>
              <a:t>CB</a:t>
            </a:r>
            <a:r>
              <a:rPr lang="es-MX" sz="2400" dirty="0" smtClean="0"/>
              <a:t>);</a:t>
            </a:r>
          </a:p>
          <a:p>
            <a:pPr marL="0" indent="0">
              <a:buNone/>
            </a:pPr>
            <a:r>
              <a:rPr lang="es-MX" sz="2400" dirty="0" smtClean="0"/>
              <a:t>2. </a:t>
            </a:r>
            <a:r>
              <a:rPr lang="es-MX" sz="2400" b="1" dirty="0" smtClean="0"/>
              <a:t>Portafolio aplicaciones potenciales de la OT</a:t>
            </a:r>
            <a:r>
              <a:rPr lang="es-MX" sz="2400" dirty="0" smtClean="0"/>
              <a:t>;</a:t>
            </a:r>
          </a:p>
          <a:p>
            <a:pPr marL="0" indent="0">
              <a:buNone/>
            </a:pPr>
            <a:r>
              <a:rPr lang="es-MX" sz="2400" dirty="0" smtClean="0"/>
              <a:t>3. </a:t>
            </a:r>
            <a:r>
              <a:rPr lang="es-MX" sz="2400" b="1" dirty="0" smtClean="0"/>
              <a:t>Contribuir</a:t>
            </a:r>
            <a:r>
              <a:rPr lang="es-MX" sz="2400" dirty="0" smtClean="0"/>
              <a:t> al repositorio de recursos de CB en el portal web GEO;</a:t>
            </a:r>
          </a:p>
          <a:p>
            <a:pPr marL="0" indent="0">
              <a:buNone/>
            </a:pPr>
            <a:r>
              <a:rPr lang="es-MX" sz="2400" dirty="0" smtClean="0"/>
              <a:t>4. </a:t>
            </a:r>
            <a:r>
              <a:rPr lang="es-MX" sz="2400" b="1" dirty="0" smtClean="0"/>
              <a:t>Establecer puntos focales al nivel local</a:t>
            </a:r>
            <a:r>
              <a:rPr lang="es-MX" sz="2400" dirty="0" smtClean="0"/>
              <a:t> (nodos) que promuevan  y proporcionen activamente CB en el uso de OT;</a:t>
            </a:r>
          </a:p>
          <a:p>
            <a:pPr marL="0" indent="0">
              <a:buNone/>
            </a:pPr>
            <a:r>
              <a:rPr lang="es-MX" sz="2400" dirty="0" smtClean="0"/>
              <a:t>5. Explorar el establecimiento de foro de alto nivel de “</a:t>
            </a:r>
            <a:r>
              <a:rPr lang="es-MX" sz="2400" dirty="0" err="1" smtClean="0"/>
              <a:t>stakeholders</a:t>
            </a:r>
            <a:r>
              <a:rPr lang="es-MX" sz="2400" dirty="0" smtClean="0"/>
              <a:t>” (proveedores de recursos</a:t>
            </a:r>
            <a:r>
              <a:rPr lang="es-MX" sz="2400" dirty="0"/>
              <a:t>, </a:t>
            </a:r>
            <a:r>
              <a:rPr lang="es-MX" sz="2400" dirty="0" err="1" smtClean="0"/>
              <a:t>orgs</a:t>
            </a:r>
            <a:r>
              <a:rPr lang="es-MX" sz="2400" dirty="0" smtClean="0"/>
              <a:t> </a:t>
            </a:r>
            <a:r>
              <a:rPr lang="es-MX" sz="2400" dirty="0" err="1" smtClean="0"/>
              <a:t>int’l</a:t>
            </a:r>
            <a:r>
              <a:rPr lang="es-MX" sz="2400" dirty="0"/>
              <a:t>) </a:t>
            </a:r>
            <a:r>
              <a:rPr lang="es-MX" sz="2400" dirty="0" smtClean="0"/>
              <a:t>interesados en OT para desarrollo económico y aplicaciones al medio ambiente;</a:t>
            </a:r>
          </a:p>
          <a:p>
            <a:pPr marL="0" indent="0">
              <a:buNone/>
            </a:pPr>
            <a:r>
              <a:rPr lang="es-MX" sz="2400" dirty="0" smtClean="0"/>
              <a:t>6. Establecer un nodo central de retro-alimentación que comparta  información sobre incubadoras, innovación, éxitos, experiencias, visibilidad y haga recomendaciones sobre movilización de recursos.</a:t>
            </a:r>
            <a:endParaRPr lang="es-MX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5947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914400"/>
          </a:xfrm>
        </p:spPr>
        <p:txBody>
          <a:bodyPr/>
          <a:lstStyle/>
          <a:p>
            <a:r>
              <a:rPr lang="en-US" sz="3200" dirty="0" err="1" smtClean="0">
                <a:ea typeface="Calibri"/>
                <a:cs typeface="Times New Roman"/>
              </a:rPr>
              <a:t>Resultados</a:t>
            </a:r>
            <a:r>
              <a:rPr lang="en-US" sz="3200" dirty="0" smtClean="0">
                <a:ea typeface="Calibri"/>
                <a:cs typeface="Times New Roman"/>
              </a:rPr>
              <a:t> </a:t>
            </a:r>
            <a:r>
              <a:rPr lang="en-US" sz="3200" dirty="0" err="1" smtClean="0">
                <a:ea typeface="Calibri"/>
                <a:cs typeface="Times New Roman"/>
              </a:rPr>
              <a:t>esperados</a:t>
            </a:r>
            <a:r>
              <a:rPr lang="en-US" sz="3200" dirty="0" smtClean="0">
                <a:ea typeface="Calibri"/>
                <a:cs typeface="Times New Roman"/>
              </a:rPr>
              <a:t> de 12 </a:t>
            </a:r>
            <a:r>
              <a:rPr lang="en-US" sz="3200" dirty="0" err="1" smtClean="0">
                <a:ea typeface="Calibri"/>
                <a:cs typeface="Times New Roman"/>
              </a:rPr>
              <a:t>Paquetes</a:t>
            </a:r>
            <a:r>
              <a:rPr lang="en-US" sz="3200" dirty="0" smtClean="0">
                <a:ea typeface="Calibri"/>
                <a:cs typeface="Times New Roman"/>
              </a:rPr>
              <a:t> de </a:t>
            </a:r>
            <a:r>
              <a:rPr lang="en-US" sz="3200" dirty="0" err="1" smtClean="0">
                <a:ea typeface="Calibri"/>
                <a:cs typeface="Times New Roman"/>
              </a:rPr>
              <a:t>Trabajo</a:t>
            </a:r>
            <a:r>
              <a:rPr lang="en-US" sz="3200" dirty="0" smtClean="0">
                <a:ea typeface="Calibri"/>
                <a:cs typeface="Times New Roman"/>
              </a:rPr>
              <a:t> (WPs) de EOPOWER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400" dirty="0" smtClean="0">
                <a:ea typeface="Calibri"/>
                <a:cs typeface="Times New Roman"/>
              </a:rPr>
              <a:t>Se habrán creado oportunidades para el desarrollo económico 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2.   Se habrán identificado procesos clave que requieren  de información precisa y oportuna para que se desarrollen de forma sustentable;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3. Las comunidades locales y autoridades habrán recibido capacitación y serán capaces de colaborar con programas internacionales de desarrollo, usar información y productos de la OT y negociar con los proveedores de recursos;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>
                <a:ea typeface="Calibri"/>
                <a:cs typeface="Times New Roman"/>
              </a:rPr>
              <a:t>4. Se habrá establecido un mecanismo para comercializar y explotar aplicaciones de OT para la creación de productos y </a:t>
            </a:r>
            <a:r>
              <a:rPr lang="es-MX" sz="2400" dirty="0">
                <a:ea typeface="Calibri"/>
                <a:cs typeface="Times New Roman"/>
              </a:rPr>
              <a:t>servicios </a:t>
            </a:r>
            <a:r>
              <a:rPr lang="es-MX" sz="2400" dirty="0" err="1" smtClean="0">
                <a:ea typeface="Calibri"/>
                <a:cs typeface="Times New Roman"/>
              </a:rPr>
              <a:t>innovativos</a:t>
            </a:r>
            <a:r>
              <a:rPr lang="es-MX" sz="2400" dirty="0" smtClean="0">
                <a:ea typeface="Calibri"/>
                <a:cs typeface="Times New Roman"/>
              </a:rPr>
              <a:t> de </a:t>
            </a:r>
            <a:r>
              <a:rPr lang="es-MX" sz="2400" dirty="0">
                <a:ea typeface="Calibri"/>
                <a:cs typeface="Times New Roman"/>
              </a:rPr>
              <a:t>apoyo.</a:t>
            </a:r>
          </a:p>
        </p:txBody>
      </p:sp>
    </p:spTree>
    <p:extLst>
      <p:ext uri="{BB962C8B-B14F-4D97-AF65-F5344CB8AC3E}">
        <p14:creationId xmlns:p14="http://schemas.microsoft.com/office/powerpoint/2010/main" val="20012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3200" dirty="0" smtClean="0"/>
              <a:t>Participantes </a:t>
            </a:r>
            <a:r>
              <a:rPr lang="es-MX" sz="3200" dirty="0"/>
              <a:t>e</a:t>
            </a:r>
            <a:r>
              <a:rPr lang="es-MX" sz="3200" dirty="0" smtClean="0"/>
              <a:t>n EOPOWER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 smtClean="0">
                <a:ea typeface="Calibri"/>
                <a:cs typeface="Times New Roman"/>
              </a:rPr>
              <a:t>1 </a:t>
            </a:r>
            <a:r>
              <a:rPr lang="es-ES" sz="2400" dirty="0">
                <a:ea typeface="Calibri"/>
                <a:cs typeface="Times New Roman"/>
              </a:rPr>
              <a:t>UNIVERSITE DE GENEVE UNIGE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2 NOORT HARMANNUS CONRADUS PIETER HCP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3 INSTITUT DE RECHERCHE POUR LE DEVELOPPEMENT IRD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4 CENTRUM BADAN KOSMICZNYCH POLSKIEJ AKADEMII NAUK SRC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5 UNIVERZITA KARLOVA V PRAZE CUNI </a:t>
            </a:r>
            <a:r>
              <a:rPr lang="es-ES" sz="2400" dirty="0" err="1">
                <a:ea typeface="Calibri"/>
                <a:cs typeface="Times New Roman"/>
              </a:rPr>
              <a:t>Czech</a:t>
            </a:r>
            <a:r>
              <a:rPr lang="es-ES" sz="2400" dirty="0">
                <a:ea typeface="Calibri"/>
                <a:cs typeface="Times New Roman"/>
              </a:rPr>
              <a:t> </a:t>
            </a:r>
            <a:r>
              <a:rPr lang="es-ES" sz="2400" dirty="0" err="1">
                <a:ea typeface="Calibri"/>
                <a:cs typeface="Times New Roman"/>
              </a:rPr>
              <a:t>Republic</a:t>
            </a:r>
            <a:endParaRPr lang="es-ES" sz="2400" dirty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6 SOUTH AFRICA NATIONAL SPACE AGENCY SANSA South </a:t>
            </a:r>
            <a:r>
              <a:rPr lang="es-ES" sz="2400" dirty="0" err="1">
                <a:ea typeface="Calibri"/>
                <a:cs typeface="Times New Roman"/>
              </a:rPr>
              <a:t>Africa</a:t>
            </a:r>
            <a:endParaRPr lang="es-ES" sz="2400" dirty="0">
              <a:ea typeface="Calibri"/>
              <a:cs typeface="Times New Roman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7 </a:t>
            </a:r>
            <a:r>
              <a:rPr lang="es-ES" sz="2400" b="1" dirty="0" smtClean="0">
                <a:ea typeface="Calibri"/>
                <a:cs typeface="Times New Roman"/>
              </a:rPr>
              <a:t>CRASTE </a:t>
            </a:r>
            <a:r>
              <a:rPr lang="es-ES" sz="2400" b="1" dirty="0">
                <a:ea typeface="Calibri"/>
                <a:cs typeface="Times New Roman"/>
              </a:rPr>
              <a:t>LF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8 ARISTOTELIO PANEPISTIMIO THESSALONIKIS AUTH </a:t>
            </a:r>
            <a:r>
              <a:rPr lang="es-ES" sz="2400" dirty="0" err="1">
                <a:ea typeface="Calibri"/>
                <a:cs typeface="Times New Roman"/>
              </a:rPr>
              <a:t>Greece</a:t>
            </a:r>
            <a:r>
              <a:rPr lang="es-ES" sz="2400" dirty="0">
                <a:ea typeface="Calibri"/>
                <a:cs typeface="Times New Roman"/>
              </a:rPr>
              <a:t> 1 24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9 CONSIGLIO NAZIONALE DELLE RICERCHE CNR-IIA </a:t>
            </a:r>
            <a:r>
              <a:rPr lang="es-ES" sz="2400" dirty="0" err="1">
                <a:ea typeface="Calibri"/>
                <a:cs typeface="Times New Roman"/>
              </a:rPr>
              <a:t>Italy</a:t>
            </a:r>
            <a:r>
              <a:rPr lang="es-ES" sz="2400" dirty="0">
                <a:ea typeface="Calibri"/>
                <a:cs typeface="Times New Roman"/>
              </a:rPr>
              <a:t> 1 24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10 UNIVERZITET U NOVOM SADU UNS Serbia 1 24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11 UNIVERSITEIT TWENTE ITC </a:t>
            </a:r>
            <a:r>
              <a:rPr lang="es-ES" sz="2400" dirty="0" err="1">
                <a:ea typeface="Calibri"/>
                <a:cs typeface="Times New Roman"/>
              </a:rPr>
              <a:t>Netherlands</a:t>
            </a:r>
            <a:r>
              <a:rPr lang="es-ES" sz="2400" dirty="0">
                <a:ea typeface="Calibri"/>
                <a:cs typeface="Times New Roman"/>
              </a:rPr>
              <a:t> 1 24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ea typeface="Calibri"/>
                <a:cs typeface="Times New Roman"/>
              </a:rPr>
              <a:t>12 CRECTEALC/INAOE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ea typeface="Calibri"/>
                <a:cs typeface="Times New Roman"/>
              </a:rPr>
              <a:t>13 TUBITAK </a:t>
            </a:r>
            <a:r>
              <a:rPr lang="es-ES" sz="2400" dirty="0" err="1">
                <a:ea typeface="Calibri"/>
                <a:cs typeface="Times New Roman"/>
              </a:rPr>
              <a:t>Turkey</a:t>
            </a:r>
            <a:endParaRPr lang="es-ES" sz="2400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2800" dirty="0" smtClean="0"/>
              <a:t>Paquetes de Trabajo (WP) de EOPOWER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0668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u="sng" dirty="0" smtClean="0">
                <a:ea typeface="Calibri"/>
                <a:cs typeface="Times New Roman"/>
              </a:rPr>
              <a:t>Transversales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1 Nodo Central de retro-alimentación, monitoreo y evaluación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	- Asegura intercambio óptimo de información entre </a:t>
            </a:r>
            <a:r>
              <a:rPr lang="es-MX" sz="2000" dirty="0" err="1" smtClean="0">
                <a:ea typeface="Calibri"/>
                <a:cs typeface="Times New Roman"/>
              </a:rPr>
              <a:t>WPs</a:t>
            </a:r>
            <a:r>
              <a:rPr lang="es-MX" sz="2000" dirty="0" smtClean="0">
                <a:ea typeface="Calibri"/>
                <a:cs typeface="Times New Roman"/>
              </a:rPr>
              <a:t> del Proyecto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2 </a:t>
            </a:r>
            <a:r>
              <a:rPr lang="es-MX" sz="2000" dirty="0" err="1" smtClean="0">
                <a:ea typeface="Calibri"/>
                <a:cs typeface="Times New Roman"/>
              </a:rPr>
              <a:t>Capacity</a:t>
            </a:r>
            <a:r>
              <a:rPr lang="es-MX" sz="2000" dirty="0" smtClean="0">
                <a:ea typeface="Calibri"/>
                <a:cs typeface="Times New Roman"/>
              </a:rPr>
              <a:t> </a:t>
            </a:r>
            <a:r>
              <a:rPr lang="es-MX" sz="2000" dirty="0" err="1" smtClean="0">
                <a:ea typeface="Calibri"/>
                <a:cs typeface="Times New Roman"/>
              </a:rPr>
              <a:t>building</a:t>
            </a:r>
            <a:r>
              <a:rPr lang="es-MX" sz="2000" dirty="0" smtClean="0">
                <a:ea typeface="Calibri"/>
                <a:cs typeface="Times New Roman"/>
              </a:rPr>
              <a:t> </a:t>
            </a: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	- Facilita el desarrollo de capacidades en aplicaciones medio ambientales 	de OT para el desarrollo económico</a:t>
            </a:r>
          </a:p>
          <a:p>
            <a:pPr marL="1143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3 Repositorio de recursos</a:t>
            </a:r>
          </a:p>
          <a:p>
            <a:pPr marL="1143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	- Aumenta el repositorio de recursos de CB en el portal web de GEO</a:t>
            </a:r>
          </a:p>
          <a:p>
            <a:pPr marL="1143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4  Valorización de la ciencia</a:t>
            </a:r>
          </a:p>
          <a:p>
            <a:pPr marL="1143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	- Apoya CB en las comunidades locales y regionales de </a:t>
            </a:r>
            <a:r>
              <a:rPr lang="es-MX" sz="2000" dirty="0" err="1" smtClean="0">
                <a:ea typeface="Calibri"/>
                <a:cs typeface="Times New Roman"/>
              </a:rPr>
              <a:t>CyT</a:t>
            </a:r>
            <a:r>
              <a:rPr lang="es-MX" sz="2000" dirty="0" smtClean="0">
                <a:ea typeface="Calibri"/>
                <a:cs typeface="Times New Roman"/>
              </a:rPr>
              <a:t>; aplica la metodología EGIDA  a un número de comunidades de </a:t>
            </a:r>
            <a:r>
              <a:rPr lang="es-MX" sz="2000" dirty="0" err="1" smtClean="0">
                <a:ea typeface="Calibri"/>
                <a:cs typeface="Times New Roman"/>
              </a:rPr>
              <a:t>CyT</a:t>
            </a:r>
            <a:r>
              <a:rPr lang="es-MX" sz="2000" dirty="0" smtClean="0">
                <a:ea typeface="Calibri"/>
                <a:cs typeface="Times New Roman"/>
              </a:rPr>
              <a:t> de las regiones que cubre el proyecto</a:t>
            </a:r>
            <a:r>
              <a:rPr lang="es-MX" sz="2000" u="sng" dirty="0" smtClean="0">
                <a:ea typeface="Calibri"/>
                <a:cs typeface="Times New Roman"/>
              </a:rPr>
              <a:t> </a:t>
            </a:r>
            <a:r>
              <a:rPr lang="es-MX" sz="2000" dirty="0" smtClean="0">
                <a:ea typeface="Calibri"/>
                <a:cs typeface="Times New Roman"/>
              </a:rPr>
              <a:t>EOPOWER para tener una contribución sustentable a GEOSS</a:t>
            </a:r>
          </a:p>
          <a:p>
            <a:pPr marL="1143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 smtClean="0">
              <a:ea typeface="Calibri"/>
              <a:cs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13 Organismos internacional/ foro de alto nivel sobre aplicaciones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>
                <a:ea typeface="Calibri"/>
                <a:cs typeface="Times New Roman"/>
              </a:rPr>
              <a:t>WP 14 Management</a:t>
            </a:r>
            <a:endParaRPr lang="es-MX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13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2800" dirty="0" smtClean="0"/>
              <a:t>Paquetes de Trabajo de EOPOWER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 smtClean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5 </a:t>
            </a:r>
            <a:r>
              <a:rPr lang="es-ES" sz="2000" dirty="0" smtClean="0">
                <a:ea typeface="Calibri"/>
                <a:cs typeface="Times New Roman"/>
              </a:rPr>
              <a:t>Potenciar el desarrollo económico del sur de África</a:t>
            </a: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6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de África francófona</a:t>
            </a: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7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República Checa y Eslovaquia </a:t>
            </a: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8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Polonia y Ucrania  </a:t>
            </a: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9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Turquía países de habla-turco </a:t>
            </a: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 smtClean="0">
                <a:ea typeface="Calibri"/>
                <a:cs typeface="Times New Roman"/>
              </a:rPr>
              <a:t>WP </a:t>
            </a:r>
            <a:r>
              <a:rPr lang="es-ES" sz="2000" dirty="0">
                <a:ea typeface="Calibri"/>
                <a:cs typeface="Times New Roman"/>
              </a:rPr>
              <a:t>10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la Región de los Balcanes</a:t>
            </a: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11 Potenciar el desarrollo económico </a:t>
            </a:r>
            <a:r>
              <a:rPr lang="es-ES" sz="2000" dirty="0" smtClean="0">
                <a:ea typeface="Calibri"/>
                <a:cs typeface="Times New Roman"/>
              </a:rPr>
              <a:t>de la región del Mar Negro</a:t>
            </a: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b="1" dirty="0">
                <a:ea typeface="Calibri"/>
                <a:cs typeface="Times New Roman"/>
              </a:rPr>
              <a:t>WP 12 Potenciar el desarrollo económico </a:t>
            </a:r>
            <a:r>
              <a:rPr lang="es-ES" sz="2000" b="1" dirty="0" smtClean="0">
                <a:ea typeface="Calibri"/>
                <a:cs typeface="Times New Roman"/>
              </a:rPr>
              <a:t>en América Latin</a:t>
            </a:r>
            <a:r>
              <a:rPr lang="es-ES" sz="2000" b="1" dirty="0">
                <a:ea typeface="Calibri"/>
                <a:cs typeface="Times New Roman"/>
              </a:rPr>
              <a:t>a</a:t>
            </a:r>
            <a:endParaRPr lang="es-ES" sz="2000" b="1" dirty="0" smtClean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marL="45720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ea typeface="Calibri"/>
                <a:cs typeface="Times New Roman"/>
              </a:rPr>
              <a:t>WP 13 </a:t>
            </a:r>
            <a:r>
              <a:rPr lang="es-ES" sz="2000" dirty="0" smtClean="0">
                <a:ea typeface="Calibri"/>
                <a:cs typeface="Times New Roman"/>
              </a:rPr>
              <a:t>Organismos </a:t>
            </a:r>
            <a:r>
              <a:rPr lang="es-ES" sz="2000" dirty="0" err="1" smtClean="0">
                <a:ea typeface="Calibri"/>
                <a:cs typeface="Times New Roman"/>
              </a:rPr>
              <a:t>internationales</a:t>
            </a:r>
            <a:r>
              <a:rPr lang="es-ES" sz="2000" dirty="0" smtClean="0">
                <a:ea typeface="Calibri"/>
                <a:cs typeface="Times New Roman"/>
              </a:rPr>
              <a:t>/ Foro de alto nivel sobre aplicaciones OT</a:t>
            </a:r>
            <a:endParaRPr lang="es-ES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9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904EA4-3294-4A84-B893-DE6EEAF9FD29}" type="datetime1">
              <a:rPr lang="es-MX" smtClean="0"/>
              <a:pPr>
                <a:defRPr/>
              </a:pPr>
              <a:t>01/06/2015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E48E3-4672-422A-9B32-2465C57EDEDD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1371600" y="304800"/>
            <a:ext cx="7391400" cy="762000"/>
          </a:xfrm>
        </p:spPr>
        <p:txBody>
          <a:bodyPr/>
          <a:lstStyle/>
          <a:p>
            <a:r>
              <a:rPr lang="es-MX" sz="3200" dirty="0" smtClean="0"/>
              <a:t>Objetivos de WP 12 (América Latina)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" y="1219200"/>
            <a:ext cx="88392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latin typeface="5E5e52ArialUnicodeMS"/>
            </a:endParaRPr>
          </a:p>
          <a:p>
            <a:pPr marL="0" indent="0">
              <a:buNone/>
            </a:pPr>
            <a:r>
              <a:rPr lang="es-MX" sz="2800" dirty="0" smtClean="0">
                <a:latin typeface="5E5e52ArialUnicodeMS"/>
              </a:rPr>
              <a:t>Contribuir a un mejor entendimiento de la contribución del uso de la OT a la reducción del riesgo de desastres que ayude a:</a:t>
            </a:r>
          </a:p>
          <a:p>
            <a:pPr>
              <a:buFontTx/>
              <a:buChar char="-"/>
            </a:pPr>
            <a:endParaRPr lang="es-MX" sz="2800" dirty="0" smtClean="0">
              <a:latin typeface="5E5e52ArialUnicodeMS"/>
            </a:endParaRPr>
          </a:p>
          <a:p>
            <a:pPr>
              <a:buFontTx/>
              <a:buChar char="-"/>
            </a:pPr>
            <a:r>
              <a:rPr lang="es-MX" sz="2800" dirty="0" smtClean="0">
                <a:latin typeface="5E5e52ArialUnicodeMS"/>
              </a:rPr>
              <a:t>Quienes elaboran políticas para la gestión y  reducción de desastres ; y</a:t>
            </a:r>
          </a:p>
          <a:p>
            <a:pPr>
              <a:buFontTx/>
              <a:buChar char="-"/>
            </a:pPr>
            <a:r>
              <a:rPr lang="es-MX" sz="2800" dirty="0" smtClean="0">
                <a:latin typeface="5E5e52ArialUnicodeMS"/>
              </a:rPr>
              <a:t> Tomadores de decisión que evalúan y controlan su  impacto;</a:t>
            </a:r>
            <a:endParaRPr lang="es-MX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32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4885</TotalTime>
  <Words>1075</Words>
  <Application>Microsoft Office PowerPoint</Application>
  <PresentationFormat>On-screen Show (4:3)</PresentationFormat>
  <Paragraphs>160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1_Office Theme</vt:lpstr>
      <vt:lpstr>2_Office Theme</vt:lpstr>
      <vt:lpstr>3_Office Theme</vt:lpstr>
      <vt:lpstr>4_Office Theme</vt:lpstr>
      <vt:lpstr>  El proyecto EOPOWER – participación y contribución  de América Latina y el Caribe - WP12   Workshop on Higher Resolution SRTM Data &amp; Flood Modelling    S. Camacho Lara Centro Regional de Enseñanza de Ciencia y Tecnología del Espacio para América Latina y el Caribe </vt:lpstr>
      <vt:lpstr>Que es EOPOWER?</vt:lpstr>
      <vt:lpstr>Propósito del proyecto EOPOWER</vt:lpstr>
      <vt:lpstr>Propósito de EOPOWER se alcanza a través</vt:lpstr>
      <vt:lpstr>Resultados esperados de 12 Paquetes de Trabajo (WPs) de EOPOWER</vt:lpstr>
      <vt:lpstr>Participantes en EOPOWER</vt:lpstr>
      <vt:lpstr>Paquetes de Trabajo (WP) de EOPOWER</vt:lpstr>
      <vt:lpstr>Paquetes de Trabajo de EOPOWER</vt:lpstr>
      <vt:lpstr>Objetivos de WP 12 (América Latina)</vt:lpstr>
      <vt:lpstr>Tareas del WP 12</vt:lpstr>
      <vt:lpstr>Tareas del WP 12</vt:lpstr>
      <vt:lpstr>Entregables de WP 12</vt:lpstr>
      <vt:lpstr> Avance   </vt:lpstr>
      <vt:lpstr> Avance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Sergio</dc:creator>
  <cp:lastModifiedBy>Patrick O'Brien</cp:lastModifiedBy>
  <cp:revision>273</cp:revision>
  <dcterms:created xsi:type="dcterms:W3CDTF">2008-02-17T08:23:21Z</dcterms:created>
  <dcterms:modified xsi:type="dcterms:W3CDTF">2015-06-01T05:59:52Z</dcterms:modified>
</cp:coreProperties>
</file>