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25"/>
  </p:notesMasterIdLst>
  <p:sldIdLst>
    <p:sldId id="284" r:id="rId3"/>
    <p:sldId id="400" r:id="rId4"/>
    <p:sldId id="383" r:id="rId5"/>
    <p:sldId id="410" r:id="rId6"/>
    <p:sldId id="407" r:id="rId7"/>
    <p:sldId id="384" r:id="rId8"/>
    <p:sldId id="385" r:id="rId9"/>
    <p:sldId id="388" r:id="rId10"/>
    <p:sldId id="389" r:id="rId11"/>
    <p:sldId id="391" r:id="rId12"/>
    <p:sldId id="402" r:id="rId13"/>
    <p:sldId id="398" r:id="rId14"/>
    <p:sldId id="399" r:id="rId15"/>
    <p:sldId id="403" r:id="rId16"/>
    <p:sldId id="404" r:id="rId17"/>
    <p:sldId id="408" r:id="rId18"/>
    <p:sldId id="392" r:id="rId19"/>
    <p:sldId id="393" r:id="rId20"/>
    <p:sldId id="406" r:id="rId21"/>
    <p:sldId id="411" r:id="rId22"/>
    <p:sldId id="409" r:id="rId23"/>
    <p:sldId id="39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E6FAC95-1CE3-4B6A-B887-371FCAAD1DCF}">
          <p14:sldIdLst>
            <p14:sldId id="284"/>
            <p14:sldId id="400"/>
            <p14:sldId id="383"/>
            <p14:sldId id="410"/>
            <p14:sldId id="407"/>
            <p14:sldId id="384"/>
            <p14:sldId id="385"/>
            <p14:sldId id="388"/>
            <p14:sldId id="389"/>
            <p14:sldId id="391"/>
            <p14:sldId id="402"/>
            <p14:sldId id="398"/>
            <p14:sldId id="399"/>
            <p14:sldId id="403"/>
            <p14:sldId id="404"/>
            <p14:sldId id="408"/>
            <p14:sldId id="392"/>
            <p14:sldId id="393"/>
            <p14:sldId id="406"/>
            <p14:sldId id="411"/>
            <p14:sldId id="409"/>
            <p14:sldId id="397"/>
          </p14:sldIdLst>
        </p14:section>
        <p14:section name="Untitled Section" id="{61319E94-AB7F-4A5B-8FBA-67BFE459EA9D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F60"/>
    <a:srgbClr val="033EC1"/>
    <a:srgbClr val="0066CC"/>
    <a:srgbClr val="3D648B"/>
    <a:srgbClr val="CFCFA9"/>
    <a:srgbClr val="ACDCEA"/>
    <a:srgbClr val="FFCD2F"/>
    <a:srgbClr val="FFE389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813" autoAdjust="0"/>
  </p:normalViewPr>
  <p:slideViewPr>
    <p:cSldViewPr>
      <p:cViewPr>
        <p:scale>
          <a:sx n="66" d="100"/>
          <a:sy n="66" d="100"/>
        </p:scale>
        <p:origin x="-15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8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AF048-83A3-4161-B6A5-3B242DE2EF08}" type="datetimeFigureOut">
              <a:rPr lang="en-US" smtClean="0"/>
              <a:pPr/>
              <a:t>5/23/2015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9BDD6-6CC1-454F-9602-7DFFAF48BB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83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423863"/>
            <a:ext cx="4572000" cy="342900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2413" y="3967710"/>
            <a:ext cx="6163814" cy="4753131"/>
          </a:xfrm>
          <a:noFill/>
          <a:ln w="9525"/>
        </p:spPr>
        <p:txBody>
          <a:bodyPr/>
          <a:lstStyle/>
          <a:p>
            <a:endParaRPr lang="en-US" dirty="0" smtClean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43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9BDD6-6CC1-454F-9602-7DFFAF48BBC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20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9BDD6-6CC1-454F-9602-7DFFAF48BBC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03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9BDD6-6CC1-454F-9602-7DFFAF48BBC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77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286000"/>
            <a:ext cx="8305800" cy="1143000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altLang="en-US" dirty="0"/>
              <a:t>Click to edit Master title style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86200"/>
            <a:ext cx="7010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en-US" dirty="0"/>
              <a:t>Click to edit Master subtitle style</a:t>
            </a:r>
          </a:p>
        </p:txBody>
      </p:sp>
      <p:sp>
        <p:nvSpPr>
          <p:cNvPr id="104455" name="Rectangle 7"/>
          <p:cNvSpPr>
            <a:spLocks noChangeArrowheads="1"/>
          </p:cNvSpPr>
          <p:nvPr userDrawn="1"/>
        </p:nvSpPr>
        <p:spPr bwMode="auto">
          <a:xfrm>
            <a:off x="404813" y="6083300"/>
            <a:ext cx="20193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8900" tIns="44450" rIns="88900" bIns="44450">
            <a:spAutoFit/>
          </a:bodyPr>
          <a:lstStyle/>
          <a:p>
            <a:pPr defTabSz="885825"/>
            <a:r>
              <a:rPr lang="en-US" altLang="en-US" sz="1000" b="1" dirty="0">
                <a:solidFill>
                  <a:schemeClr val="tx1"/>
                </a:solidFill>
              </a:rPr>
              <a:t>U.S. Department of the Interior</a:t>
            </a:r>
          </a:p>
          <a:p>
            <a:pPr defTabSz="885825"/>
            <a:r>
              <a:rPr lang="en-US" altLang="en-US" sz="1000" b="1" dirty="0">
                <a:solidFill>
                  <a:schemeClr val="tx1"/>
                </a:solidFill>
              </a:rPr>
              <a:t>U.S. Geological Survey</a:t>
            </a:r>
          </a:p>
        </p:txBody>
      </p:sp>
      <p:pic>
        <p:nvPicPr>
          <p:cNvPr id="104457" name="Picture 9" descr="ident_4_onscreen_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black">
          <a:xfrm>
            <a:off x="457200" y="461963"/>
            <a:ext cx="20574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152400"/>
            <a:ext cx="20764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0769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7B4FD-5B3E-479D-B7B0-E309B47DA813}" type="datetimeFigureOut">
              <a:rPr lang="en-US"/>
              <a:pPr>
                <a:defRPr/>
              </a:pPr>
              <a:t>5/23/2015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0F779-0C78-4290-828D-9C44916BCB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04813" y="6083300"/>
            <a:ext cx="20161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8900" tIns="44450" rIns="88900" bIns="44450">
            <a:spAutoFit/>
          </a:bodyPr>
          <a:lstStyle/>
          <a:p>
            <a:pPr defTabSz="885825">
              <a:defRPr/>
            </a:pPr>
            <a:r>
              <a:rPr lang="en-US" sz="1000" b="1">
                <a:solidFill>
                  <a:schemeClr val="bg1"/>
                </a:solidFill>
                <a:latin typeface="Arial" pitchFamily="-107" charset="0"/>
                <a:ea typeface="+mn-ea"/>
              </a:rPr>
              <a:t>U.S. Department of the Interior</a:t>
            </a:r>
          </a:p>
          <a:p>
            <a:pPr defTabSz="885825">
              <a:defRPr/>
            </a:pPr>
            <a:r>
              <a:rPr lang="en-US" sz="1000" b="1">
                <a:solidFill>
                  <a:schemeClr val="bg1"/>
                </a:solidFill>
                <a:latin typeface="Arial" pitchFamily="-107" charset="0"/>
                <a:ea typeface="+mn-ea"/>
              </a:rPr>
              <a:t>U.S. Geological Survey</a:t>
            </a:r>
          </a:p>
        </p:txBody>
      </p:sp>
      <p:pic>
        <p:nvPicPr>
          <p:cNvPr id="3" name="Picture 5" descr="ident_4_onscreen_png"/>
          <p:cNvPicPr>
            <a:picLocks noChangeAspect="1" noChangeArrowheads="1"/>
          </p:cNvPicPr>
          <p:nvPr/>
        </p:nvPicPr>
        <p:blipFill>
          <a:blip r:embed="rId3" cstate="print">
            <a:lum bright="100000"/>
          </a:blip>
          <a:srcRect/>
          <a:stretch>
            <a:fillRect/>
          </a:stretch>
        </p:blipFill>
        <p:spPr bwMode="black">
          <a:xfrm>
            <a:off x="457200" y="461963"/>
            <a:ext cx="20574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076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076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305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3058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pic>
        <p:nvPicPr>
          <p:cNvPr id="1035" name="Picture 11" descr="ident-small_4_onscreen_png"/>
          <p:cNvPicPr>
            <a:picLocks noChangeAspect="1" noChangeArrowheads="1"/>
          </p:cNvPicPr>
          <p:nvPr userDrawn="1"/>
        </p:nvPicPr>
        <p:blipFill>
          <a:blip r:embed="rId5" cstate="print">
            <a:biLevel thresh="50000"/>
          </a:blip>
          <a:srcRect/>
          <a:stretch>
            <a:fillRect/>
          </a:stretch>
        </p:blipFill>
        <p:spPr bwMode="black">
          <a:xfrm>
            <a:off x="457200" y="6094413"/>
            <a:ext cx="11430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Text Box 14"/>
          <p:cNvSpPr txBox="1">
            <a:spLocks noChangeArrowheads="1"/>
          </p:cNvSpPr>
          <p:nvPr userDrawn="1"/>
        </p:nvSpPr>
        <p:spPr bwMode="auto">
          <a:xfrm>
            <a:off x="7010400" y="6096000"/>
            <a:ext cx="17526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039" name="Text Box 15"/>
          <p:cNvSpPr txBox="1">
            <a:spLocks noChangeArrowheads="1"/>
          </p:cNvSpPr>
          <p:nvPr userDrawn="1"/>
        </p:nvSpPr>
        <p:spPr bwMode="auto">
          <a:xfrm>
            <a:off x="7239000" y="6172200"/>
            <a:ext cx="14478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B9E08BDB-7DA8-4432-89A8-C0F53911ED85}" type="slidenum">
              <a:rPr lang="en-US" sz="1200">
                <a:solidFill>
                  <a:schemeClr val="tx1"/>
                </a:solidFill>
              </a:rPr>
              <a:pPr algn="r">
                <a:spcBef>
                  <a:spcPct val="50000"/>
                </a:spcBef>
              </a:pPr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Tx/>
        <a:buSzPct val="150000"/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Tx/>
        <a:buSzPct val="15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Tx/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Tx/>
        <a:buSzPct val="15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Tx/>
        <a:buSzPct val="15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40000"/>
        </a:spcBef>
        <a:spcAft>
          <a:spcPct val="0"/>
        </a:spcAft>
        <a:buClr>
          <a:srgbClr val="FFFF99"/>
        </a:buClr>
        <a:buSzPct val="150000"/>
        <a:buFont typeface="Wingdings" pitchFamily="2" charset="2"/>
        <a:buChar char="§"/>
        <a:defRPr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40000"/>
        </a:spcBef>
        <a:spcAft>
          <a:spcPct val="0"/>
        </a:spcAft>
        <a:buClr>
          <a:srgbClr val="FFFF99"/>
        </a:buClr>
        <a:buSzPct val="150000"/>
        <a:buFont typeface="Wingdings" pitchFamily="2" charset="2"/>
        <a:buChar char="§"/>
        <a:defRPr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40000"/>
        </a:spcBef>
        <a:spcAft>
          <a:spcPct val="0"/>
        </a:spcAft>
        <a:buClr>
          <a:srgbClr val="FFFF99"/>
        </a:buClr>
        <a:buSzPct val="150000"/>
        <a:buFont typeface="Wingdings" pitchFamily="2" charset="2"/>
        <a:buChar char="§"/>
        <a:defRPr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40000"/>
        </a:spcBef>
        <a:spcAft>
          <a:spcPct val="0"/>
        </a:spcAft>
        <a:buClr>
          <a:srgbClr val="FFFF99"/>
        </a:buClr>
        <a:buSzPct val="150000"/>
        <a:buFont typeface="Wingdings" pitchFamily="2" charset="2"/>
        <a:buChar char="§"/>
        <a:defRPr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5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305800" cy="842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98563"/>
            <a:ext cx="83058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28" name="Picture 4" descr="ident-small_4_onscreen_png"/>
          <p:cNvPicPr>
            <a:picLocks noChangeAspect="1" noChangeArrowheads="1"/>
          </p:cNvPicPr>
          <p:nvPr/>
        </p:nvPicPr>
        <p:blipFill>
          <a:blip r:embed="rId13" cstate="print">
            <a:lum bright="100000"/>
          </a:blip>
          <a:srcRect/>
          <a:stretch>
            <a:fillRect/>
          </a:stretch>
        </p:blipFill>
        <p:spPr bwMode="black">
          <a:xfrm>
            <a:off x="457200" y="6107113"/>
            <a:ext cx="11430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7125" name="Line 5"/>
          <p:cNvSpPr>
            <a:spLocks noChangeShapeType="1"/>
          </p:cNvSpPr>
          <p:nvPr/>
        </p:nvSpPr>
        <p:spPr bwMode="auto">
          <a:xfrm>
            <a:off x="457200" y="1014413"/>
            <a:ext cx="82296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</a:endParaRPr>
          </a:p>
        </p:txBody>
      </p:sp>
      <p:sp>
        <p:nvSpPr>
          <p:cNvPr id="517126" name="Line 6"/>
          <p:cNvSpPr>
            <a:spLocks noChangeShapeType="1"/>
          </p:cNvSpPr>
          <p:nvPr/>
        </p:nvSpPr>
        <p:spPr bwMode="auto">
          <a:xfrm>
            <a:off x="457200" y="5867400"/>
            <a:ext cx="82296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</a:endParaRPr>
          </a:p>
        </p:txBody>
      </p:sp>
      <p:pic>
        <p:nvPicPr>
          <p:cNvPr id="7" name="Picture 11" descr="ident-small_4_onscreen_png"/>
          <p:cNvPicPr>
            <a:picLocks noChangeAspect="1" noChangeArrowheads="1"/>
          </p:cNvPicPr>
          <p:nvPr userDrawn="1"/>
        </p:nvPicPr>
        <p:blipFill>
          <a:blip r:embed="rId14" cstate="print">
            <a:biLevel thresh="50000"/>
          </a:blip>
          <a:srcRect/>
          <a:stretch>
            <a:fillRect/>
          </a:stretch>
        </p:blipFill>
        <p:spPr bwMode="black">
          <a:xfrm>
            <a:off x="457200" y="6094413"/>
            <a:ext cx="11430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7010400" y="6096000"/>
            <a:ext cx="17526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 userDrawn="1"/>
        </p:nvSpPr>
        <p:spPr bwMode="auto">
          <a:xfrm>
            <a:off x="7239000" y="6172200"/>
            <a:ext cx="14478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B9E08BDB-7DA8-4432-89A8-C0F53911ED85}" type="slidenum">
              <a:rPr lang="en-US" sz="1200">
                <a:solidFill>
                  <a:schemeClr val="tx1"/>
                </a:solidFill>
              </a:rPr>
              <a:pPr algn="r">
                <a:spcBef>
                  <a:spcPct val="50000"/>
                </a:spcBef>
              </a:pPr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CC539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CC53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CC53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CC53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CC53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pitchFamily="-107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pitchFamily="-107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pitchFamily="-107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pitchFamily="-107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CC539"/>
        </a:buClr>
        <a:buSzPct val="125000"/>
        <a:buFont typeface="Wingdings" charset="2"/>
        <a:buChar char="§"/>
        <a:defRPr sz="2800" b="1"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CC539"/>
        </a:buClr>
        <a:buSzPct val="125000"/>
        <a:buFont typeface="Wingdings" charset="2"/>
        <a:buChar char="§"/>
        <a:defRPr sz="2400">
          <a:solidFill>
            <a:schemeClr val="bg1"/>
          </a:solidFill>
          <a:latin typeface="+mn-lt"/>
          <a:ea typeface="ＭＳ Ｐゴシック" pitchFamily="-107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CC539"/>
        </a:buClr>
        <a:buSzPct val="125000"/>
        <a:buFont typeface="Wingdings" charset="2"/>
        <a:buChar char="§"/>
        <a:defRPr sz="2000">
          <a:solidFill>
            <a:schemeClr val="bg1"/>
          </a:solidFill>
          <a:latin typeface="+mn-lt"/>
          <a:ea typeface="ＭＳ Ｐゴシック" pitchFamily="-107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CC539"/>
        </a:buClr>
        <a:buSzPct val="125000"/>
        <a:buFont typeface="Wingdings" charset="2"/>
        <a:buChar char="§"/>
        <a:defRPr>
          <a:solidFill>
            <a:schemeClr val="bg1"/>
          </a:solidFill>
          <a:latin typeface="+mn-lt"/>
          <a:ea typeface="ＭＳ Ｐゴシック" pitchFamily="-107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CC539"/>
        </a:buClr>
        <a:buSzPct val="125000"/>
        <a:buFont typeface="Wingdings" charset="2"/>
        <a:buChar char="§"/>
        <a:defRPr>
          <a:solidFill>
            <a:schemeClr val="bg1"/>
          </a:solidFill>
          <a:latin typeface="+mn-lt"/>
          <a:ea typeface="ＭＳ Ｐゴシック" pitchFamily="-107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-107" charset="2"/>
        <a:buChar char="§"/>
        <a:defRPr b="1">
          <a:solidFill>
            <a:schemeClr val="bg1"/>
          </a:solidFill>
          <a:latin typeface="+mn-lt"/>
          <a:ea typeface="ＭＳ Ｐゴシック" pitchFamily="-107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-107" charset="2"/>
        <a:buChar char="§"/>
        <a:defRPr b="1">
          <a:solidFill>
            <a:schemeClr val="bg1"/>
          </a:solidFill>
          <a:latin typeface="+mn-lt"/>
          <a:ea typeface="ＭＳ Ｐゴシック" pitchFamily="-107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-107" charset="2"/>
        <a:buChar char="§"/>
        <a:defRPr b="1">
          <a:solidFill>
            <a:schemeClr val="bg1"/>
          </a:solidFill>
          <a:latin typeface="+mn-lt"/>
          <a:ea typeface="ＭＳ Ｐゴシック" pitchFamily="-107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-107" charset="2"/>
        <a:buChar char="§"/>
        <a:defRPr b="1">
          <a:solidFill>
            <a:schemeClr val="bg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lpdaac.usgs.gov/products/measures_products_table" TargetMode="Externa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arthexplorer.usgs.gov/" TargetMode="Externa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381000" y="2743200"/>
            <a:ext cx="842962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SRTM 30-m Data Access (</a:t>
            </a:r>
            <a:r>
              <a:rPr lang="en-US" sz="3600" b="1" dirty="0" smtClean="0">
                <a:solidFill>
                  <a:srgbClr val="C00000"/>
                </a:solidFill>
              </a:rPr>
              <a:t>DRAFT</a:t>
            </a:r>
            <a:r>
              <a:rPr lang="en-US" sz="3600" b="1" dirty="0" smtClean="0">
                <a:solidFill>
                  <a:schemeClr val="bg1"/>
                </a:solidFill>
              </a:rPr>
              <a:t>)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6936" b="3757"/>
          <a:stretch/>
        </p:blipFill>
        <p:spPr>
          <a:xfrm>
            <a:off x="2438400" y="1066800"/>
            <a:ext cx="4724400" cy="47015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30480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Downloaded NGA SRTM 2 Tile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635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NASA  SRTM 3 -  1 arc second (30m)</a:t>
            </a:r>
            <a:endParaRPr lang="en-US" dirty="0"/>
          </a:p>
        </p:txBody>
      </p:sp>
      <p:sp>
        <p:nvSpPr>
          <p:cNvPr id="4" name="TextBox 2"/>
          <p:cNvSpPr txBox="1"/>
          <p:nvPr/>
        </p:nvSpPr>
        <p:spPr>
          <a:xfrm>
            <a:off x="495300" y="2391092"/>
            <a:ext cx="84201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LPDAAC </a:t>
            </a:r>
            <a:r>
              <a:rPr lang="en-US" sz="4000" b="1" kern="12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Portal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u="sng" kern="12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2400" u="sng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2400" u="sng" kern="12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lpdaac.usgs.gov/products/measures_products_table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266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685800"/>
            <a:ext cx="8934450" cy="57912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 bwMode="auto">
          <a:xfrm flipV="1">
            <a:off x="1676400" y="4876800"/>
            <a:ext cx="990600" cy="3048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4" name="Rectangle 3"/>
          <p:cNvSpPr/>
          <p:nvPr/>
        </p:nvSpPr>
        <p:spPr>
          <a:xfrm>
            <a:off x="228600" y="152400"/>
            <a:ext cx="899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https://lpdaac.usgs.gov/products/measures_products_table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070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228600"/>
            <a:ext cx="8176591" cy="6400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304800" y="838200"/>
            <a:ext cx="7772400" cy="6096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681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" y="962025"/>
            <a:ext cx="8867775" cy="5438775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 bwMode="auto">
          <a:xfrm flipV="1">
            <a:off x="4076699" y="6019800"/>
            <a:ext cx="38101" cy="6858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407293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" y="1333500"/>
            <a:ext cx="8315325" cy="41910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 bwMode="auto">
          <a:xfrm flipV="1">
            <a:off x="914400" y="4648200"/>
            <a:ext cx="990600" cy="3048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1828800" y="3048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Global Data </a:t>
            </a:r>
            <a:r>
              <a:rPr lang="en-US" sz="2800" b="1" dirty="0" err="1" smtClean="0">
                <a:solidFill>
                  <a:schemeClr val="bg1"/>
                </a:solidFill>
              </a:rPr>
              <a:t>Explorerer</a:t>
            </a:r>
            <a:r>
              <a:rPr lang="en-US" sz="2800" b="1" dirty="0" smtClean="0">
                <a:solidFill>
                  <a:schemeClr val="bg1"/>
                </a:solidFill>
              </a:rPr>
              <a:t>  -  GDEX</a:t>
            </a: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 flipV="1">
            <a:off x="4457699" y="990600"/>
            <a:ext cx="38101" cy="990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52411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3" y="1867249"/>
            <a:ext cx="8929687" cy="38477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" y="3048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Global Data </a:t>
            </a:r>
            <a:r>
              <a:rPr lang="en-US" sz="2800" b="1" dirty="0" err="1" smtClean="0">
                <a:solidFill>
                  <a:schemeClr val="bg1"/>
                </a:solidFill>
              </a:rPr>
              <a:t>Explorerer</a:t>
            </a:r>
            <a:r>
              <a:rPr lang="en-US" sz="2800" b="1" dirty="0" smtClean="0">
                <a:solidFill>
                  <a:schemeClr val="bg1"/>
                </a:solidFill>
              </a:rPr>
              <a:t>  -  GDEX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2234" y="1219200"/>
            <a:ext cx="4101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http://gdex.cr.usgs.gov/gdex/</a:t>
            </a:r>
          </a:p>
        </p:txBody>
      </p:sp>
    </p:spTree>
    <p:extLst>
      <p:ext uri="{BB962C8B-B14F-4D97-AF65-F5344CB8AC3E}">
        <p14:creationId xmlns:p14="http://schemas.microsoft.com/office/powerpoint/2010/main" val="4269510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871938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36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1" y="819150"/>
            <a:ext cx="9198629" cy="565785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 bwMode="auto">
          <a:xfrm flipV="1">
            <a:off x="4076699" y="3429000"/>
            <a:ext cx="990600" cy="3048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flipV="1">
            <a:off x="3733800" y="2057400"/>
            <a:ext cx="990600" cy="3048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V="1">
            <a:off x="5219699" y="2209800"/>
            <a:ext cx="990600" cy="3048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342899" y="234375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Selecting and Download SRTM  Tiles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932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826" r="1724"/>
          <a:stretch/>
        </p:blipFill>
        <p:spPr>
          <a:xfrm>
            <a:off x="1371600" y="1524000"/>
            <a:ext cx="4343400" cy="40987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3810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Logging In  (accessing an existing </a:t>
            </a:r>
            <a:r>
              <a:rPr lang="en-US" sz="3200" dirty="0">
                <a:solidFill>
                  <a:schemeClr val="bg1"/>
                </a:solidFill>
              </a:rPr>
              <a:t>a</a:t>
            </a:r>
            <a:r>
              <a:rPr lang="en-US" sz="3200" dirty="0" smtClean="0">
                <a:solidFill>
                  <a:schemeClr val="bg1"/>
                </a:solidFill>
              </a:rPr>
              <a:t>ccount)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068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NGA SRTM 2 -  1 </a:t>
            </a:r>
            <a:r>
              <a:rPr lang="en-US" dirty="0"/>
              <a:t>arc second (30m)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38200" y="2438400"/>
            <a:ext cx="6477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Earth </a:t>
            </a:r>
            <a:r>
              <a:rPr lang="en-US" sz="4000" b="1" kern="12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Explorer Data Portal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u="sng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https://earthexplorer.usgs.gov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286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731" t="3237" r="3966" b="-3237"/>
          <a:stretch/>
        </p:blipFill>
        <p:spPr>
          <a:xfrm>
            <a:off x="161925" y="1333500"/>
            <a:ext cx="8829675" cy="5295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3810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Creating a New Account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499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3048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Downloading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104900"/>
            <a:ext cx="4162425" cy="52959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 bwMode="auto">
          <a:xfrm flipV="1">
            <a:off x="6410325" y="5715000"/>
            <a:ext cx="990600" cy="3048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 flipV="1">
            <a:off x="6705600" y="1219200"/>
            <a:ext cx="990600" cy="3048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667000"/>
            <a:ext cx="4438650" cy="14478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 flipV="1">
            <a:off x="2286000" y="3009900"/>
            <a:ext cx="533400" cy="4191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98747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0807"/>
          <a:stretch/>
        </p:blipFill>
        <p:spPr>
          <a:xfrm>
            <a:off x="2362200" y="1066800"/>
            <a:ext cx="4800600" cy="480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3048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Downloaded NASA/JPL SRTM 3 Tile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824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963" y="204787"/>
            <a:ext cx="9305925" cy="6448425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 bwMode="auto">
          <a:xfrm flipV="1">
            <a:off x="7315200" y="3733800"/>
            <a:ext cx="990600" cy="3048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4" name="Straight Arrow Connector 3"/>
          <p:cNvCxnSpPr/>
          <p:nvPr/>
        </p:nvCxnSpPr>
        <p:spPr bwMode="auto">
          <a:xfrm flipH="1">
            <a:off x="6096000" y="1676400"/>
            <a:ext cx="517712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 flipV="1">
            <a:off x="7543800" y="1600200"/>
            <a:ext cx="625288" cy="762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1828800" y="1905000"/>
            <a:ext cx="990600" cy="3048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53375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012" y="1133475"/>
            <a:ext cx="6657975" cy="4591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3810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Registering (Creating a New Account)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237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752600"/>
            <a:ext cx="8879449" cy="236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3810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Logging In  (Accessing an Existing Account)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207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813" y="376237"/>
            <a:ext cx="9191625" cy="6105525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 bwMode="auto">
          <a:xfrm>
            <a:off x="2209800" y="609600"/>
            <a:ext cx="838200" cy="3810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84576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29200" y="25146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NGA SRTM 2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57200"/>
            <a:ext cx="3924300" cy="603885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3600450" y="5410200"/>
            <a:ext cx="361950" cy="6858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V="1">
            <a:off x="2743200" y="3276600"/>
            <a:ext cx="990600" cy="3048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4495800" y="134034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Results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579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990600"/>
            <a:ext cx="5715000" cy="4888211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 bwMode="auto">
          <a:xfrm flipV="1">
            <a:off x="4495800" y="2362200"/>
            <a:ext cx="914400" cy="4572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3124200" y="3048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Downloading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201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66799"/>
            <a:ext cx="7239000" cy="4684889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 bwMode="auto">
          <a:xfrm flipV="1">
            <a:off x="6477000" y="4648200"/>
            <a:ext cx="990600" cy="3048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3124200" y="3048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Downloading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009269"/>
      </p:ext>
    </p:extLst>
  </p:cSld>
  <p:clrMapOvr>
    <a:masterClrMapping/>
  </p:clrMapOvr>
</p:sld>
</file>

<file path=ppt/theme/theme1.xml><?xml version="1.0" encoding="utf-8"?>
<a:theme xmlns:a="http://schemas.openxmlformats.org/drawingml/2006/main" name="Desktop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sk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k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kto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kto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kto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kto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kto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kto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SGS_GAM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green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lnDef>
  </a:objectDefaults>
  <a:extraClrSchemeLst>
    <a:extraClrScheme>
      <a:clrScheme name="green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-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-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-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-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-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5703</TotalTime>
  <Words>109</Words>
  <Application>Microsoft Office PowerPoint</Application>
  <PresentationFormat>On-screen Show (4:3)</PresentationFormat>
  <Paragraphs>28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Desktop</vt:lpstr>
      <vt:lpstr>USGS_GAM</vt:lpstr>
      <vt:lpstr>PowerPoint Presentation</vt:lpstr>
      <vt:lpstr>NGA SRTM 2 -  1 arc second (30m)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NASA  SRTM 3 -  1 arc second (30m)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USGS/EROS Data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GeoSUR SRTM 30-m / TPS</dc:title>
  <dc:creator>Wm Matthew Cushing</dc:creator>
  <cp:lastModifiedBy>Patrick O'Brien</cp:lastModifiedBy>
  <cp:revision>122</cp:revision>
  <dcterms:created xsi:type="dcterms:W3CDTF">2010-10-06T19:22:11Z</dcterms:created>
  <dcterms:modified xsi:type="dcterms:W3CDTF">2015-05-25T06:17:56Z</dcterms:modified>
</cp:coreProperties>
</file>