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55"/>
  </p:notesMasterIdLst>
  <p:sldIdLst>
    <p:sldId id="284" r:id="rId3"/>
    <p:sldId id="288" r:id="rId4"/>
    <p:sldId id="374" r:id="rId5"/>
    <p:sldId id="375" r:id="rId6"/>
    <p:sldId id="289" r:id="rId7"/>
    <p:sldId id="290" r:id="rId8"/>
    <p:sldId id="292" r:id="rId9"/>
    <p:sldId id="291" r:id="rId10"/>
    <p:sldId id="273" r:id="rId11"/>
    <p:sldId id="274" r:id="rId12"/>
    <p:sldId id="293" r:id="rId13"/>
    <p:sldId id="320" r:id="rId14"/>
    <p:sldId id="321" r:id="rId15"/>
    <p:sldId id="275" r:id="rId16"/>
    <p:sldId id="276" r:id="rId17"/>
    <p:sldId id="277" r:id="rId18"/>
    <p:sldId id="278" r:id="rId19"/>
    <p:sldId id="279" r:id="rId20"/>
    <p:sldId id="280" r:id="rId21"/>
    <p:sldId id="324" r:id="rId22"/>
    <p:sldId id="325" r:id="rId23"/>
    <p:sldId id="327" r:id="rId24"/>
    <p:sldId id="329" r:id="rId25"/>
    <p:sldId id="334" r:id="rId26"/>
    <p:sldId id="336" r:id="rId27"/>
    <p:sldId id="340" r:id="rId28"/>
    <p:sldId id="341" r:id="rId29"/>
    <p:sldId id="376" r:id="rId30"/>
    <p:sldId id="377" r:id="rId31"/>
    <p:sldId id="371" r:id="rId32"/>
    <p:sldId id="343" r:id="rId33"/>
    <p:sldId id="372" r:id="rId34"/>
    <p:sldId id="345" r:id="rId35"/>
    <p:sldId id="347" r:id="rId36"/>
    <p:sldId id="348" r:id="rId37"/>
    <p:sldId id="349" r:id="rId38"/>
    <p:sldId id="350" r:id="rId39"/>
    <p:sldId id="351" r:id="rId40"/>
    <p:sldId id="353" r:id="rId41"/>
    <p:sldId id="356" r:id="rId42"/>
    <p:sldId id="361" r:id="rId43"/>
    <p:sldId id="364" r:id="rId44"/>
    <p:sldId id="365" r:id="rId45"/>
    <p:sldId id="366" r:id="rId46"/>
    <p:sldId id="367" r:id="rId47"/>
    <p:sldId id="378" r:id="rId48"/>
    <p:sldId id="379" r:id="rId49"/>
    <p:sldId id="380" r:id="rId50"/>
    <p:sldId id="381" r:id="rId51"/>
    <p:sldId id="382" r:id="rId52"/>
    <p:sldId id="383" r:id="rId53"/>
    <p:sldId id="38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E6FAC95-1CE3-4B6A-B887-371FCAAD1DCF}">
          <p14:sldIdLst>
            <p14:sldId id="284"/>
            <p14:sldId id="288"/>
            <p14:sldId id="374"/>
            <p14:sldId id="375"/>
            <p14:sldId id="289"/>
            <p14:sldId id="290"/>
            <p14:sldId id="292"/>
            <p14:sldId id="291"/>
            <p14:sldId id="273"/>
            <p14:sldId id="274"/>
            <p14:sldId id="293"/>
            <p14:sldId id="320"/>
            <p14:sldId id="321"/>
            <p14:sldId id="275"/>
            <p14:sldId id="276"/>
            <p14:sldId id="277"/>
            <p14:sldId id="278"/>
            <p14:sldId id="279"/>
            <p14:sldId id="280"/>
            <p14:sldId id="324"/>
            <p14:sldId id="325"/>
            <p14:sldId id="327"/>
            <p14:sldId id="329"/>
            <p14:sldId id="334"/>
            <p14:sldId id="336"/>
            <p14:sldId id="340"/>
            <p14:sldId id="341"/>
            <p14:sldId id="376"/>
            <p14:sldId id="377"/>
            <p14:sldId id="371"/>
            <p14:sldId id="343"/>
            <p14:sldId id="372"/>
            <p14:sldId id="345"/>
            <p14:sldId id="347"/>
            <p14:sldId id="348"/>
            <p14:sldId id="349"/>
            <p14:sldId id="350"/>
            <p14:sldId id="351"/>
            <p14:sldId id="353"/>
            <p14:sldId id="356"/>
            <p14:sldId id="361"/>
            <p14:sldId id="364"/>
            <p14:sldId id="365"/>
            <p14:sldId id="366"/>
            <p14:sldId id="367"/>
            <p14:sldId id="378"/>
            <p14:sldId id="379"/>
            <p14:sldId id="380"/>
            <p14:sldId id="381"/>
            <p14:sldId id="382"/>
            <p14:sldId id="383"/>
            <p14:sldId id="384"/>
          </p14:sldIdLst>
        </p14:section>
        <p14:section name="Untitled Section" id="{61319E94-AB7F-4A5B-8FBA-67BFE459EA9D}">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F60"/>
    <a:srgbClr val="033EC1"/>
    <a:srgbClr val="0066CC"/>
    <a:srgbClr val="3D648B"/>
    <a:srgbClr val="CFCFA9"/>
    <a:srgbClr val="ACDCEA"/>
    <a:srgbClr val="FFCD2F"/>
    <a:srgbClr val="FFE38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13" autoAdjust="0"/>
  </p:normalViewPr>
  <p:slideViewPr>
    <p:cSldViewPr>
      <p:cViewPr>
        <p:scale>
          <a:sx n="66" d="100"/>
          <a:sy n="66" d="100"/>
        </p:scale>
        <p:origin x="-1506" y="13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7AF048-83A3-4161-B6A5-3B242DE2EF08}" type="datetimeFigureOut">
              <a:rPr lang="en-US" smtClean="0"/>
              <a:pPr/>
              <a:t>5/25/2015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9BDD6-6CC1-454F-9602-7DFFAF48BBC2}" type="slidenum">
              <a:rPr lang="en-US" smtClean="0"/>
              <a:pPr/>
              <a:t>‹#›</a:t>
            </a:fld>
            <a:endParaRPr lang="en-US"/>
          </a:p>
        </p:txBody>
      </p:sp>
    </p:spTree>
    <p:extLst>
      <p:ext uri="{BB962C8B-B14F-4D97-AF65-F5344CB8AC3E}">
        <p14:creationId xmlns:p14="http://schemas.microsoft.com/office/powerpoint/2010/main" val="4110583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166813" y="423863"/>
            <a:ext cx="4572000" cy="3429000"/>
          </a:xfrm>
          <a:ln/>
        </p:spPr>
      </p:sp>
      <p:sp>
        <p:nvSpPr>
          <p:cNvPr id="16387" name="Rectangle 3"/>
          <p:cNvSpPr>
            <a:spLocks noGrp="1" noChangeArrowheads="1"/>
          </p:cNvSpPr>
          <p:nvPr>
            <p:ph type="body" idx="1"/>
          </p:nvPr>
        </p:nvSpPr>
        <p:spPr>
          <a:xfrm>
            <a:off x="422413" y="3967710"/>
            <a:ext cx="6163814" cy="4753131"/>
          </a:xfrm>
          <a:noFill/>
          <a:ln w="9525"/>
        </p:spPr>
        <p:txBody>
          <a:bodyPr/>
          <a:lstStyle/>
          <a:p>
            <a:pPr rtl="0"/>
            <a:r>
              <a:rPr lang="en-US" sz="1200" b="1" i="0" u="none" strike="noStrike" kern="1200" dirty="0" smtClean="0">
                <a:solidFill>
                  <a:schemeClr val="tx1"/>
                </a:solidFill>
                <a:effectLst/>
                <a:latin typeface="+mn-lt"/>
                <a:ea typeface="+mn-ea"/>
                <a:cs typeface="+mn-cs"/>
              </a:rPr>
              <a:t>Committee </a:t>
            </a:r>
            <a:r>
              <a:rPr lang="en-US" sz="1200" b="1" i="0" u="none" strike="noStrike" kern="1200" dirty="0" smtClean="0">
                <a:solidFill>
                  <a:schemeClr val="tx1"/>
                </a:solidFill>
                <a:effectLst/>
                <a:latin typeface="+mn-lt"/>
                <a:ea typeface="+mn-ea"/>
                <a:cs typeface="+mn-cs"/>
              </a:rPr>
              <a:t>on Earth Observation Satellites (CEOS)</a:t>
            </a:r>
            <a:endParaRPr lang="en-US" sz="1200" b="0" i="0"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Regional Centre for Mapping of Resources for Development (RCMRD)</a:t>
            </a:r>
          </a:p>
          <a:p>
            <a:endParaRPr lang="en-US" dirty="0" smtClean="0">
              <a:latin typeface="Times New Roman" charset="0"/>
              <a:ea typeface="ＭＳ Ｐゴシック" charset="-128"/>
            </a:endParaRPr>
          </a:p>
        </p:txBody>
      </p:sp>
    </p:spTree>
    <p:extLst>
      <p:ext uri="{BB962C8B-B14F-4D97-AF65-F5344CB8AC3E}">
        <p14:creationId xmlns:p14="http://schemas.microsoft.com/office/powerpoint/2010/main" val="15843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0945" name="Text Box 1"/>
          <p:cNvSpPr txBox="1">
            <a:spLocks noGrp="1" noRot="1" noChangeAspect="1" noChangeArrowheads="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10946" name="Text Box 2"/>
          <p:cNvSpPr txBox="1">
            <a:spLocks noGrp="1" noChangeArrowheads="1"/>
          </p:cNvSpPr>
          <p:nvPr>
            <p:ph type="body" idx="1"/>
          </p:nvPr>
        </p:nvSpPr>
        <p:spPr bwMode="auto">
          <a:xfrm>
            <a:off x="913588" y="4343899"/>
            <a:ext cx="5030824" cy="4025941"/>
          </a:xfrm>
          <a:prstGeom prst="rect">
            <a:avLst/>
          </a:prstGeom>
          <a:noFill/>
          <a:ln>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244721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1969" name="Text Box 1"/>
          <p:cNvSpPr txBox="1">
            <a:spLocks noGrp="1" noRot="1" noChangeAspect="1" noChangeArrowheads="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11970" name="Text Box 2"/>
          <p:cNvSpPr txBox="1">
            <a:spLocks noGrp="1" noChangeArrowheads="1"/>
          </p:cNvSpPr>
          <p:nvPr>
            <p:ph type="body" idx="1"/>
          </p:nvPr>
        </p:nvSpPr>
        <p:spPr bwMode="auto">
          <a:xfrm>
            <a:off x="913588" y="4343899"/>
            <a:ext cx="5030824" cy="4025941"/>
          </a:xfrm>
          <a:prstGeom prst="rect">
            <a:avLst/>
          </a:prstGeom>
          <a:noFill/>
          <a:ln>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646703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777" name="Text Box 1"/>
          <p:cNvSpPr txBox="1">
            <a:spLocks noGrp="1" noRot="1" noChangeAspect="1" noChangeArrowheads="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03778" name="Text Box 2"/>
          <p:cNvSpPr txBox="1">
            <a:spLocks noGrp="1" noChangeArrowheads="1"/>
          </p:cNvSpPr>
          <p:nvPr>
            <p:ph type="body" idx="1"/>
          </p:nvPr>
        </p:nvSpPr>
        <p:spPr bwMode="auto">
          <a:xfrm>
            <a:off x="913588" y="4343899"/>
            <a:ext cx="5030824" cy="4025941"/>
          </a:xfrm>
          <a:prstGeom prst="rect">
            <a:avLst/>
          </a:prstGeom>
          <a:noFill/>
          <a:ln>
            <a:round/>
            <a:headEnd/>
            <a:tailEnd/>
          </a:ln>
        </p:spPr>
        <p:txBody>
          <a:bodyPr lIns="0" tIns="7287" rIns="0" bIns="0">
            <a:prstTxWarp prst="textNoShape">
              <a:avLst/>
            </a:prstTxWarp>
          </a:bodyPr>
          <a:lstStyle/>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dirty="0">
                <a:ea typeface="Arial Unicode MS" charset="0"/>
                <a:cs typeface="Arial Unicode MS" charset="0"/>
              </a:rPr>
              <a:t>Simple stated, phase noise is a minimal neighboring pixel by pixel height variation, and this variation was influenced by the type of surface the radar transmission was reflecting off.  For example, an area with forest cover will have less noise than agricultural lands due to how the radar signal is bounced off the surface (Walker, 2006).</a:t>
            </a:r>
          </a:p>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endParaRPr lang="en-US" dirty="0">
              <a:ea typeface="Arial Unicode MS" charset="0"/>
              <a:cs typeface="Arial Unicode MS" charset="0"/>
            </a:endParaRPr>
          </a:p>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dirty="0">
                <a:ea typeface="Arial Unicode MS" charset="0"/>
                <a:cs typeface="Arial Unicode MS" charset="0"/>
              </a:rPr>
              <a:t>Walker, W. S., </a:t>
            </a:r>
            <a:r>
              <a:rPr lang="en-US" dirty="0" err="1">
                <a:ea typeface="Arial Unicode MS" charset="0"/>
                <a:cs typeface="Arial Unicode MS" charset="0"/>
              </a:rPr>
              <a:t>Kellndorfer</a:t>
            </a:r>
            <a:r>
              <a:rPr lang="en-US" dirty="0">
                <a:ea typeface="Arial Unicode MS" charset="0"/>
                <a:cs typeface="Arial Unicode MS" charset="0"/>
              </a:rPr>
              <a:t>, J. M. and Pierce, L. E. 2007: Quality assessment of SRTM C- and X-band </a:t>
            </a:r>
            <a:r>
              <a:rPr lang="en-US" dirty="0" err="1">
                <a:ea typeface="Arial Unicode MS" charset="0"/>
                <a:cs typeface="Arial Unicode MS" charset="0"/>
              </a:rPr>
              <a:t>interferometric</a:t>
            </a:r>
            <a:r>
              <a:rPr lang="en-US" dirty="0">
                <a:ea typeface="Arial Unicode MS" charset="0"/>
                <a:cs typeface="Arial Unicode MS" charset="0"/>
              </a:rPr>
              <a:t> data: Implications for the retrieval of vegetation canopy height: Remote Sensing of Environment, </a:t>
            </a:r>
            <a:r>
              <a:rPr lang="en-US" dirty="0" err="1">
                <a:ea typeface="Arial Unicode MS" charset="0"/>
                <a:cs typeface="Arial Unicode MS" charset="0"/>
              </a:rPr>
              <a:t>v</a:t>
            </a:r>
            <a:r>
              <a:rPr lang="en-US" dirty="0">
                <a:ea typeface="Arial Unicode MS" charset="0"/>
                <a:cs typeface="Arial Unicode MS" charset="0"/>
              </a:rPr>
              <a:t> 106, </a:t>
            </a:r>
            <a:r>
              <a:rPr lang="en-US" dirty="0" err="1">
                <a:ea typeface="Arial Unicode MS" charset="0"/>
                <a:cs typeface="Arial Unicode MS" charset="0"/>
              </a:rPr>
              <a:t>p</a:t>
            </a:r>
            <a:r>
              <a:rPr lang="en-US" dirty="0">
                <a:ea typeface="Arial Unicode MS" charset="0"/>
                <a:cs typeface="Arial Unicode MS" charset="0"/>
              </a:rPr>
              <a:t>. 428 - 448  </a:t>
            </a:r>
          </a:p>
        </p:txBody>
      </p:sp>
    </p:spTree>
    <p:extLst>
      <p:ext uri="{BB962C8B-B14F-4D97-AF65-F5344CB8AC3E}">
        <p14:creationId xmlns:p14="http://schemas.microsoft.com/office/powerpoint/2010/main" val="2147685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01" name="Text Box 1"/>
          <p:cNvSpPr txBox="1">
            <a:spLocks noGrp="1" noRot="1" noChangeAspect="1" noChangeArrowheads="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04802" name="Text Box 2"/>
          <p:cNvSpPr txBox="1">
            <a:spLocks noGrp="1" noChangeArrowheads="1"/>
          </p:cNvSpPr>
          <p:nvPr>
            <p:ph type="body" idx="1"/>
          </p:nvPr>
        </p:nvSpPr>
        <p:spPr bwMode="auto">
          <a:xfrm>
            <a:off x="913588" y="4343899"/>
            <a:ext cx="5030824" cy="4025941"/>
          </a:xfrm>
          <a:prstGeom prst="rect">
            <a:avLst/>
          </a:prstGeom>
          <a:noFill/>
          <a:ln>
            <a:round/>
            <a:headEnd/>
            <a:tailEnd/>
          </a:ln>
        </p:spPr>
        <p:txBody>
          <a:bodyPr lIns="0" tIns="7287" rIns="0" bIns="0">
            <a:prstTxWarp prst="textNoShape">
              <a:avLst/>
            </a:prstTxWarp>
          </a:bodyPr>
          <a:lstStyle/>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dirty="0" smtClean="0">
                <a:ea typeface="Arial Unicode MS" charset="0"/>
                <a:cs typeface="Arial Unicode MS" charset="0"/>
              </a:rPr>
              <a:t>Digital</a:t>
            </a:r>
            <a:r>
              <a:rPr lang="en-US" baseline="0" dirty="0" smtClean="0">
                <a:ea typeface="Arial Unicode MS" charset="0"/>
                <a:cs typeface="Arial Unicode MS" charset="0"/>
              </a:rPr>
              <a:t> SURFACE Model, not Digital Terrain Model</a:t>
            </a:r>
            <a:endParaRPr lang="en-US" dirty="0" smtClean="0">
              <a:ea typeface="Arial Unicode MS" charset="0"/>
              <a:cs typeface="Arial Unicode MS" charset="0"/>
            </a:endParaRPr>
          </a:p>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endParaRPr lang="en-US" dirty="0" smtClean="0">
              <a:ea typeface="Arial Unicode MS" charset="0"/>
              <a:cs typeface="Arial Unicode MS" charset="0"/>
            </a:endParaRPr>
          </a:p>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dirty="0" smtClean="0">
                <a:ea typeface="Arial Unicode MS" charset="0"/>
                <a:cs typeface="Arial Unicode MS" charset="0"/>
              </a:rPr>
              <a:t>A </a:t>
            </a:r>
            <a:r>
              <a:rPr lang="en-US" dirty="0">
                <a:ea typeface="Arial Unicode MS" charset="0"/>
                <a:cs typeface="Arial Unicode MS" charset="0"/>
              </a:rPr>
              <a:t>highly disputed characteristic of the SRTM DEM is the </a:t>
            </a:r>
            <a:r>
              <a:rPr lang="en-US" b="1" dirty="0">
                <a:ea typeface="Arial Unicode MS" charset="0"/>
                <a:cs typeface="Arial Unicode MS" charset="0"/>
              </a:rPr>
              <a:t>canopy bias</a:t>
            </a:r>
            <a:r>
              <a:rPr lang="en-US" dirty="0">
                <a:ea typeface="Arial Unicode MS" charset="0"/>
                <a:cs typeface="Arial Unicode MS" charset="0"/>
              </a:rPr>
              <a:t>.  Because of the short wavelength (5.6 cm) of the C-Band, the majority of the received radar waves over heavy vegetative areas (</a:t>
            </a:r>
            <a:r>
              <a:rPr lang="en-US" b="1" dirty="0">
                <a:ea typeface="Arial Unicode MS" charset="0"/>
                <a:cs typeface="Arial Unicode MS" charset="0"/>
              </a:rPr>
              <a:t>Figure 7</a:t>
            </a:r>
            <a:r>
              <a:rPr lang="en-US" dirty="0">
                <a:ea typeface="Arial Unicode MS" charset="0"/>
                <a:cs typeface="Arial Unicode MS" charset="0"/>
              </a:rPr>
              <a:t>) are reflected back within the canopy, well above the bare Earth surface (</a:t>
            </a:r>
            <a:r>
              <a:rPr lang="en-US" dirty="0" err="1">
                <a:ea typeface="Arial Unicode MS" charset="0"/>
                <a:cs typeface="Arial Unicode MS" charset="0"/>
              </a:rPr>
              <a:t>Kellndorfer</a:t>
            </a:r>
            <a:r>
              <a:rPr lang="en-US" dirty="0">
                <a:ea typeface="Arial Unicode MS" charset="0"/>
                <a:cs typeface="Arial Unicode MS" charset="0"/>
              </a:rPr>
              <a:t>, 2004).  For this reason many geologist and hydrology find the SRTM DEM a less than desirable dataset for large scale use, were as ecologists are finding it an invaluable tool to aid in estimating canopy height and biomass (</a:t>
            </a:r>
            <a:r>
              <a:rPr lang="en-US" dirty="0" err="1">
                <a:ea typeface="Arial Unicode MS" charset="0"/>
                <a:cs typeface="Arial Unicode MS" charset="0"/>
              </a:rPr>
              <a:t>Kellndorfer</a:t>
            </a:r>
            <a:r>
              <a:rPr lang="en-US" dirty="0">
                <a:ea typeface="Arial Unicode MS" charset="0"/>
                <a:cs typeface="Arial Unicode MS" charset="0"/>
              </a:rPr>
              <a:t>, 2004; </a:t>
            </a:r>
            <a:r>
              <a:rPr lang="en-US" dirty="0" err="1">
                <a:ea typeface="Arial Unicode MS" charset="0"/>
                <a:cs typeface="Arial Unicode MS" charset="0"/>
              </a:rPr>
              <a:t>Simard</a:t>
            </a:r>
            <a:r>
              <a:rPr lang="en-US" dirty="0">
                <a:ea typeface="Arial Unicode MS" charset="0"/>
                <a:cs typeface="Arial Unicode MS" charset="0"/>
              </a:rPr>
              <a:t>, 2006).  One reason this is problematic for hydrologists is when modeling, for example, a drainage network in an area of dense forest were deforestation is occurring. Sometimes false channel networks are created because of the contrasting elevation values between the forest and the cleared areas (</a:t>
            </a:r>
            <a:r>
              <a:rPr lang="en-US" b="1" dirty="0">
                <a:ea typeface="Arial Unicode MS" charset="0"/>
                <a:cs typeface="Arial Unicode MS" charset="0"/>
              </a:rPr>
              <a:t>Figure 8</a:t>
            </a:r>
            <a:r>
              <a:rPr lang="en-US" dirty="0">
                <a:ea typeface="Arial Unicode MS" charset="0"/>
                <a:cs typeface="Arial Unicode MS" charset="0"/>
              </a:rPr>
              <a:t>) (</a:t>
            </a:r>
            <a:r>
              <a:rPr lang="en-US" dirty="0" err="1">
                <a:ea typeface="Arial Unicode MS" charset="0"/>
                <a:cs typeface="Arial Unicode MS" charset="0"/>
              </a:rPr>
              <a:t>Valeriano</a:t>
            </a:r>
            <a:r>
              <a:rPr lang="en-US" dirty="0">
                <a:ea typeface="Arial Unicode MS" charset="0"/>
                <a:cs typeface="Arial Unicode MS" charset="0"/>
              </a:rPr>
              <a:t>, 2005).  For that same reason ecologists find it very useful because it can estimate a forest height and potentially extrapolate biomass (</a:t>
            </a:r>
            <a:r>
              <a:rPr lang="en-US" dirty="0" err="1">
                <a:ea typeface="Arial Unicode MS" charset="0"/>
                <a:cs typeface="Arial Unicode MS" charset="0"/>
              </a:rPr>
              <a:t>Kellndorfer</a:t>
            </a:r>
            <a:r>
              <a:rPr lang="en-US" dirty="0">
                <a:ea typeface="Arial Unicode MS" charset="0"/>
                <a:cs typeface="Arial Unicode MS" charset="0"/>
              </a:rPr>
              <a:t>, 2004).</a:t>
            </a:r>
            <a:br>
              <a:rPr lang="en-US" dirty="0">
                <a:ea typeface="Arial Unicode MS" charset="0"/>
                <a:cs typeface="Arial Unicode MS" charset="0"/>
              </a:rPr>
            </a:br>
            <a:endParaRPr lang="en-US" dirty="0">
              <a:ea typeface="Arial Unicode MS" charset="0"/>
              <a:cs typeface="Arial Unicode MS" charset="0"/>
            </a:endParaRPr>
          </a:p>
        </p:txBody>
      </p:sp>
    </p:spTree>
    <p:extLst>
      <p:ext uri="{BB962C8B-B14F-4D97-AF65-F5344CB8AC3E}">
        <p14:creationId xmlns:p14="http://schemas.microsoft.com/office/powerpoint/2010/main" val="2253060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825" name="Text Box 1"/>
          <p:cNvSpPr txBox="1">
            <a:spLocks noGrp="1" noRot="1" noChangeAspect="1" noChangeArrowheads="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05826" name="Text Box 2"/>
          <p:cNvSpPr txBox="1">
            <a:spLocks noGrp="1" noChangeArrowheads="1"/>
          </p:cNvSpPr>
          <p:nvPr>
            <p:ph type="body" idx="1"/>
          </p:nvPr>
        </p:nvSpPr>
        <p:spPr bwMode="auto">
          <a:xfrm>
            <a:off x="913588" y="4343899"/>
            <a:ext cx="5030824" cy="4025941"/>
          </a:xfrm>
          <a:prstGeom prst="rect">
            <a:avLst/>
          </a:prstGeom>
          <a:noFill/>
          <a:ln>
            <a:round/>
            <a:headEnd/>
            <a:tailEnd/>
          </a:ln>
        </p:spPr>
        <p:txBody>
          <a:bodyPr lIns="0" tIns="7287" rIns="0" bIns="0">
            <a:prstTxWarp prst="textNoShape">
              <a:avLst/>
            </a:prstTxWarp>
          </a:bodyPr>
          <a:lstStyle/>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dirty="0">
                <a:ea typeface="Arial Unicode MS" charset="0"/>
                <a:cs typeface="Arial Unicode MS" charset="0"/>
              </a:rPr>
              <a:t>A highly disputed characteristic of the SRTM DEM is the </a:t>
            </a:r>
            <a:r>
              <a:rPr lang="en-US" b="1" dirty="0">
                <a:ea typeface="Arial Unicode MS" charset="0"/>
                <a:cs typeface="Arial Unicode MS" charset="0"/>
              </a:rPr>
              <a:t>canopy bias</a:t>
            </a:r>
            <a:r>
              <a:rPr lang="en-US" dirty="0">
                <a:ea typeface="Arial Unicode MS" charset="0"/>
                <a:cs typeface="Arial Unicode MS" charset="0"/>
              </a:rPr>
              <a:t>.  Because of the short wavelength (5.6 cm) of the C-Band, the majority of the received radar waves over heavy vegetative areas (</a:t>
            </a:r>
            <a:r>
              <a:rPr lang="en-US" b="1" dirty="0">
                <a:ea typeface="Arial Unicode MS" charset="0"/>
                <a:cs typeface="Arial Unicode MS" charset="0"/>
              </a:rPr>
              <a:t>Figure 7</a:t>
            </a:r>
            <a:r>
              <a:rPr lang="en-US" dirty="0">
                <a:ea typeface="Arial Unicode MS" charset="0"/>
                <a:cs typeface="Arial Unicode MS" charset="0"/>
              </a:rPr>
              <a:t>) are reflected back within the canopy, well above the bare Earth surface (</a:t>
            </a:r>
            <a:r>
              <a:rPr lang="en-US" dirty="0" err="1">
                <a:ea typeface="Arial Unicode MS" charset="0"/>
                <a:cs typeface="Arial Unicode MS" charset="0"/>
              </a:rPr>
              <a:t>Kellndorfer</a:t>
            </a:r>
            <a:r>
              <a:rPr lang="en-US" dirty="0">
                <a:ea typeface="Arial Unicode MS" charset="0"/>
                <a:cs typeface="Arial Unicode MS" charset="0"/>
              </a:rPr>
              <a:t>, 2004).  For this reason many geologist and hydrology find the SRTM DEM a less than desirable dataset for large scale use, were as ecologists are finding it an invaluable tool to aid in estimating canopy height and biomass (</a:t>
            </a:r>
            <a:r>
              <a:rPr lang="en-US" dirty="0" err="1">
                <a:ea typeface="Arial Unicode MS" charset="0"/>
                <a:cs typeface="Arial Unicode MS" charset="0"/>
              </a:rPr>
              <a:t>Kellndorfer</a:t>
            </a:r>
            <a:r>
              <a:rPr lang="en-US" dirty="0">
                <a:ea typeface="Arial Unicode MS" charset="0"/>
                <a:cs typeface="Arial Unicode MS" charset="0"/>
              </a:rPr>
              <a:t>, 2004; </a:t>
            </a:r>
            <a:r>
              <a:rPr lang="en-US" dirty="0" err="1">
                <a:ea typeface="Arial Unicode MS" charset="0"/>
                <a:cs typeface="Arial Unicode MS" charset="0"/>
              </a:rPr>
              <a:t>Simard</a:t>
            </a:r>
            <a:r>
              <a:rPr lang="en-US" dirty="0">
                <a:ea typeface="Arial Unicode MS" charset="0"/>
                <a:cs typeface="Arial Unicode MS" charset="0"/>
              </a:rPr>
              <a:t>, 2006).  One reason this is problematic for hydrologists is when modeling, for example, a drainage network in an area of dense forest were deforestation is occurring. Sometimes false channel networks are created because of the contrasting elevation values between the forest and the cleared areas (</a:t>
            </a:r>
            <a:r>
              <a:rPr lang="en-US" b="1" dirty="0">
                <a:ea typeface="Arial Unicode MS" charset="0"/>
                <a:cs typeface="Arial Unicode MS" charset="0"/>
              </a:rPr>
              <a:t>Figure 8</a:t>
            </a:r>
            <a:r>
              <a:rPr lang="en-US" dirty="0">
                <a:ea typeface="Arial Unicode MS" charset="0"/>
                <a:cs typeface="Arial Unicode MS" charset="0"/>
              </a:rPr>
              <a:t>) (</a:t>
            </a:r>
            <a:r>
              <a:rPr lang="en-US" dirty="0" err="1">
                <a:ea typeface="Arial Unicode MS" charset="0"/>
                <a:cs typeface="Arial Unicode MS" charset="0"/>
              </a:rPr>
              <a:t>Valeriano</a:t>
            </a:r>
            <a:r>
              <a:rPr lang="en-US" dirty="0">
                <a:ea typeface="Arial Unicode MS" charset="0"/>
                <a:cs typeface="Arial Unicode MS" charset="0"/>
              </a:rPr>
              <a:t>, 2005).  For that same reason ecologists find it very useful because it can estimate a forest height and potentially extrapolate biomass (</a:t>
            </a:r>
            <a:r>
              <a:rPr lang="en-US" dirty="0" err="1">
                <a:ea typeface="Arial Unicode MS" charset="0"/>
                <a:cs typeface="Arial Unicode MS" charset="0"/>
              </a:rPr>
              <a:t>Kellndorfer</a:t>
            </a:r>
            <a:r>
              <a:rPr lang="en-US" dirty="0">
                <a:ea typeface="Arial Unicode MS" charset="0"/>
                <a:cs typeface="Arial Unicode MS" charset="0"/>
              </a:rPr>
              <a:t>, 2004</a:t>
            </a:r>
            <a:r>
              <a:rPr lang="en-US" dirty="0" smtClean="0">
                <a:ea typeface="Arial Unicode MS" charset="0"/>
                <a:cs typeface="Arial Unicode MS" charset="0"/>
              </a:rPr>
              <a:t>). </a:t>
            </a:r>
            <a:br>
              <a:rPr lang="en-US" dirty="0" smtClean="0">
                <a:ea typeface="Arial Unicode MS" charset="0"/>
                <a:cs typeface="Arial Unicode MS" charset="0"/>
              </a:rPr>
            </a:br>
            <a:endParaRPr lang="en-US" dirty="0" smtClean="0">
              <a:ea typeface="Arial Unicode MS" charset="0"/>
              <a:cs typeface="Arial Unicode MS" charset="0"/>
            </a:endParaRPr>
          </a:p>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dirty="0" smtClean="0">
                <a:ea typeface="Arial Unicode MS" charset="0"/>
                <a:cs typeface="Arial Unicode MS" charset="0"/>
              </a:rPr>
              <a:t>One reason this is problematic for hydrologists is when modeling, for example, a drainage network in an area of dense forest were deforestation is occurring. Sometimes false channel networks are created because of the contrasting elevation values between the forest and the cleared areas (</a:t>
            </a:r>
            <a:r>
              <a:rPr lang="en-US" b="1" dirty="0" smtClean="0">
                <a:ea typeface="Arial Unicode MS" charset="0"/>
                <a:cs typeface="Arial Unicode MS" charset="0"/>
              </a:rPr>
              <a:t>Figure 8</a:t>
            </a:r>
            <a:r>
              <a:rPr lang="en-US" dirty="0" smtClean="0">
                <a:ea typeface="Arial Unicode MS" charset="0"/>
                <a:cs typeface="Arial Unicode MS" charset="0"/>
              </a:rPr>
              <a:t>) (</a:t>
            </a:r>
            <a:r>
              <a:rPr lang="en-US" dirty="0" err="1" smtClean="0">
                <a:ea typeface="Arial Unicode MS" charset="0"/>
                <a:cs typeface="Arial Unicode MS" charset="0"/>
              </a:rPr>
              <a:t>Valeriano</a:t>
            </a:r>
            <a:r>
              <a:rPr lang="en-US" dirty="0" smtClean="0">
                <a:ea typeface="Arial Unicode MS" charset="0"/>
                <a:cs typeface="Arial Unicode MS" charset="0"/>
              </a:rPr>
              <a:t>, 2005).</a:t>
            </a:r>
          </a:p>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endParaRPr lang="en-US" dirty="0" smtClean="0">
              <a:ea typeface="Arial Unicode MS" charset="0"/>
              <a:cs typeface="Arial Unicode MS" charset="0"/>
            </a:endParaRPr>
          </a:p>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dirty="0" smtClean="0">
                <a:ea typeface="Arial Unicode MS" charset="0"/>
                <a:cs typeface="Arial Unicode MS" charset="0"/>
              </a:rPr>
              <a:t>On</a:t>
            </a:r>
            <a:r>
              <a:rPr lang="en-US" baseline="0" dirty="0" smtClean="0">
                <a:ea typeface="Arial Unicode MS" charset="0"/>
                <a:cs typeface="Arial Unicode MS" charset="0"/>
              </a:rPr>
              <a:t> the other hand, </a:t>
            </a:r>
            <a:r>
              <a:rPr lang="en-US" dirty="0" smtClean="0">
                <a:ea typeface="Arial Unicode MS" charset="0"/>
                <a:cs typeface="Arial Unicode MS" charset="0"/>
              </a:rPr>
              <a:t>ecologists are finding it an invaluable tool to aid in estimating canopy height and biomass (</a:t>
            </a:r>
            <a:r>
              <a:rPr lang="en-US" dirty="0" err="1" smtClean="0">
                <a:ea typeface="Arial Unicode MS" charset="0"/>
                <a:cs typeface="Arial Unicode MS" charset="0"/>
              </a:rPr>
              <a:t>Kellndorfer</a:t>
            </a:r>
            <a:r>
              <a:rPr lang="en-US" dirty="0" smtClean="0">
                <a:ea typeface="Arial Unicode MS" charset="0"/>
                <a:cs typeface="Arial Unicode MS" charset="0"/>
              </a:rPr>
              <a:t>, 2004; Simard, 2006).   For that same reason ecologists find it very useful because it can estimate a forest height and potentially extrapolate biomass (</a:t>
            </a:r>
            <a:r>
              <a:rPr lang="en-US" dirty="0" err="1" smtClean="0">
                <a:ea typeface="Arial Unicode MS" charset="0"/>
                <a:cs typeface="Arial Unicode MS" charset="0"/>
              </a:rPr>
              <a:t>Kellndorfer</a:t>
            </a:r>
            <a:r>
              <a:rPr lang="en-US" dirty="0" smtClean="0">
                <a:ea typeface="Arial Unicode MS" charset="0"/>
                <a:cs typeface="Arial Unicode MS" charset="0"/>
              </a:rPr>
              <a:t>, 2004).</a:t>
            </a:r>
          </a:p>
        </p:txBody>
      </p:sp>
    </p:spTree>
    <p:extLst>
      <p:ext uri="{BB962C8B-B14F-4D97-AF65-F5344CB8AC3E}">
        <p14:creationId xmlns:p14="http://schemas.microsoft.com/office/powerpoint/2010/main" val="1428697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6849" name="Text Box 1"/>
          <p:cNvSpPr txBox="1">
            <a:spLocks noGrp="1" noRot="1" noChangeAspect="1" noChangeArrowheads="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06850" name="Text Box 2"/>
          <p:cNvSpPr txBox="1">
            <a:spLocks noGrp="1" noChangeArrowheads="1"/>
          </p:cNvSpPr>
          <p:nvPr>
            <p:ph type="body" idx="1"/>
          </p:nvPr>
        </p:nvSpPr>
        <p:spPr bwMode="auto">
          <a:xfrm>
            <a:off x="913588" y="4343899"/>
            <a:ext cx="5030824" cy="4025941"/>
          </a:xfrm>
          <a:prstGeom prst="rect">
            <a:avLst/>
          </a:prstGeom>
          <a:noFill/>
          <a:ln>
            <a:round/>
            <a:headEnd/>
            <a:tailEnd/>
          </a:ln>
        </p:spPr>
        <p:txBody>
          <a:bodyPr lIns="0" tIns="7287" rIns="0" bIns="0">
            <a:prstTxWarp prst="textNoShape">
              <a:avLst/>
            </a:prstTxWarp>
          </a:bodyPr>
          <a:lstStyle/>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dirty="0">
                <a:ea typeface="Arial Unicode MS" charset="0"/>
                <a:cs typeface="Arial Unicode MS" charset="0"/>
              </a:rPr>
              <a:t>Another area of contention with the SRTM 30 </a:t>
            </a:r>
            <a:r>
              <a:rPr lang="en-US" dirty="0" err="1">
                <a:ea typeface="Arial Unicode MS" charset="0"/>
                <a:cs typeface="Arial Unicode MS" charset="0"/>
              </a:rPr>
              <a:t>m</a:t>
            </a:r>
            <a:r>
              <a:rPr lang="en-US" dirty="0">
                <a:ea typeface="Arial Unicode MS" charset="0"/>
                <a:cs typeface="Arial Unicode MS" charset="0"/>
              </a:rPr>
              <a:t> DEM is its </a:t>
            </a:r>
            <a:r>
              <a:rPr lang="en-US" b="1" dirty="0">
                <a:ea typeface="Arial Unicode MS" charset="0"/>
                <a:cs typeface="Arial Unicode MS" charset="0"/>
              </a:rPr>
              <a:t>true horizontal resolution</a:t>
            </a:r>
            <a:r>
              <a:rPr lang="en-US" dirty="0">
                <a:ea typeface="Arial Unicode MS" charset="0"/>
                <a:cs typeface="Arial Unicode MS" charset="0"/>
              </a:rPr>
              <a:t>.  The intrinsic resolution of SRTM </a:t>
            </a:r>
            <a:r>
              <a:rPr lang="en-US" dirty="0" err="1">
                <a:ea typeface="Arial Unicode MS" charset="0"/>
                <a:cs typeface="Arial Unicode MS" charset="0"/>
              </a:rPr>
              <a:t>interferometric</a:t>
            </a:r>
            <a:r>
              <a:rPr lang="en-US" dirty="0">
                <a:ea typeface="Arial Unicode MS" charset="0"/>
                <a:cs typeface="Arial Unicode MS" charset="0"/>
              </a:rPr>
              <a:t> product was very close to 30 </a:t>
            </a:r>
            <a:r>
              <a:rPr lang="en-US" dirty="0" err="1">
                <a:ea typeface="Arial Unicode MS" charset="0"/>
                <a:cs typeface="Arial Unicode MS" charset="0"/>
              </a:rPr>
              <a:t>m</a:t>
            </a:r>
            <a:r>
              <a:rPr lang="en-US" dirty="0">
                <a:ea typeface="Arial Unicode MS" charset="0"/>
                <a:cs typeface="Arial Unicode MS" charset="0"/>
              </a:rPr>
              <a:t>, but because of the point-to-point sampling there would be considerable height error variability (noise) between pixels (Farr, 2006).  While still falling within the requirements, the product would not have been very useful to the end user (Farr, 2006).  In order to increase the usability of the product a smoothing algorithm was applied to reduce the noise, and as a result the final product had a sampling resolution of between 45 and 60 meters, depending on whether the data was collected in high terrain or in relatively flat terrain respectively (Smith, 2003, Farr, 2006).  These figures are not final, however, and a more recent study (Pierce, 2006) suggests that the horizontal resolution is closer to 30 </a:t>
            </a:r>
            <a:r>
              <a:rPr lang="en-US" dirty="0" err="1">
                <a:ea typeface="Arial Unicode MS" charset="0"/>
                <a:cs typeface="Arial Unicode MS" charset="0"/>
              </a:rPr>
              <a:t>m</a:t>
            </a:r>
            <a:r>
              <a:rPr lang="en-US" dirty="0">
                <a:ea typeface="Arial Unicode MS" charset="0"/>
                <a:cs typeface="Arial Unicode MS" charset="0"/>
              </a:rPr>
              <a:t>.  The  results indicate that the resolution is 30 to 48 </a:t>
            </a:r>
            <a:r>
              <a:rPr lang="en-US" dirty="0" err="1">
                <a:ea typeface="Arial Unicode MS" charset="0"/>
                <a:cs typeface="Arial Unicode MS" charset="0"/>
              </a:rPr>
              <a:t>m</a:t>
            </a:r>
            <a:r>
              <a:rPr lang="en-US" dirty="0">
                <a:ea typeface="Arial Unicode MS" charset="0"/>
                <a:cs typeface="Arial Unicode MS" charset="0"/>
              </a:rPr>
              <a:t> pixels, depending on the local variability or the elevation data; with a higher resolution near sharp edges and corners (e.g., mountainous areas) and a lower resolution in smoother areas (e.g., flood plains) (Pierce, 2006).</a:t>
            </a:r>
          </a:p>
        </p:txBody>
      </p:sp>
    </p:spTree>
    <p:extLst>
      <p:ext uri="{BB962C8B-B14F-4D97-AF65-F5344CB8AC3E}">
        <p14:creationId xmlns:p14="http://schemas.microsoft.com/office/powerpoint/2010/main" val="1622486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7873" name="Text Box 1"/>
          <p:cNvSpPr txBox="1">
            <a:spLocks noGrp="1" noRot="1" noChangeAspect="1" noChangeArrowheads="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07874" name="Text Box 2"/>
          <p:cNvSpPr txBox="1">
            <a:spLocks noGrp="1" noChangeArrowheads="1"/>
          </p:cNvSpPr>
          <p:nvPr>
            <p:ph type="body" idx="1"/>
          </p:nvPr>
        </p:nvSpPr>
        <p:spPr bwMode="auto">
          <a:xfrm>
            <a:off x="913588" y="4343899"/>
            <a:ext cx="5030824" cy="4025941"/>
          </a:xfrm>
          <a:prstGeom prst="rect">
            <a:avLst/>
          </a:prstGeom>
          <a:noFill/>
          <a:ln>
            <a:round/>
            <a:headEnd/>
            <a:tailEnd/>
          </a:ln>
        </p:spPr>
        <p:txBody>
          <a:bodyPr lIns="0" tIns="7287" rIns="0" bIns="0">
            <a:prstTxWarp prst="textNoShape">
              <a:avLst/>
            </a:prstTxWarp>
          </a:bodyPr>
          <a:lstStyle/>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b="1" dirty="0">
                <a:ea typeface="Arial Unicode MS" charset="0"/>
                <a:cs typeface="Arial Unicode MS" charset="0"/>
              </a:rPr>
              <a:t>Slope </a:t>
            </a:r>
            <a:r>
              <a:rPr lang="en-US" dirty="0">
                <a:ea typeface="Arial Unicode MS" charset="0"/>
                <a:cs typeface="Arial Unicode MS" charset="0"/>
              </a:rPr>
              <a:t>is a valuable derivative product of any DEM and is involved in many of the earth surface process models, such as in modeling for landslides.  It has been documented in several studies that slope is underestimated in areas of steep topography and overestimated in areas of little relief (</a:t>
            </a:r>
            <a:r>
              <a:rPr lang="en-US" dirty="0" err="1">
                <a:ea typeface="Arial Unicode MS" charset="0"/>
                <a:cs typeface="Arial Unicode MS" charset="0"/>
              </a:rPr>
              <a:t>Guth</a:t>
            </a:r>
            <a:r>
              <a:rPr lang="en-US" dirty="0">
                <a:ea typeface="Arial Unicode MS" charset="0"/>
                <a:cs typeface="Arial Unicode MS" charset="0"/>
              </a:rPr>
              <a:t>, 2006; Jarvis 2004; Farr 2006).   Both the underestimation of slope on steep areas and its overestimation on smoother location is a combined influence of the smoothing algorithm and phase noise error (Farr, 2006). </a:t>
            </a:r>
          </a:p>
        </p:txBody>
      </p:sp>
    </p:spTree>
    <p:extLst>
      <p:ext uri="{BB962C8B-B14F-4D97-AF65-F5344CB8AC3E}">
        <p14:creationId xmlns:p14="http://schemas.microsoft.com/office/powerpoint/2010/main" val="1133489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897" name="Text Box 1"/>
          <p:cNvSpPr txBox="1">
            <a:spLocks noGrp="1" noRot="1" noChangeAspect="1" noChangeArrowheads="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08898" name="Text Box 2"/>
          <p:cNvSpPr txBox="1">
            <a:spLocks noGrp="1" noChangeArrowheads="1"/>
          </p:cNvSpPr>
          <p:nvPr>
            <p:ph type="body" idx="1"/>
          </p:nvPr>
        </p:nvSpPr>
        <p:spPr bwMode="auto">
          <a:xfrm>
            <a:off x="913588" y="4343899"/>
            <a:ext cx="5030824" cy="4025941"/>
          </a:xfrm>
          <a:prstGeom prst="rect">
            <a:avLst/>
          </a:prstGeom>
          <a:noFill/>
          <a:ln>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373839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NASA v.3.0</a:t>
            </a:r>
          </a:p>
          <a:p>
            <a:r>
              <a:rPr lang="en-US" dirty="0" smtClean="0"/>
              <a:t>ASTER GDEM2</a:t>
            </a:r>
            <a:r>
              <a:rPr lang="en-US" baseline="0" dirty="0" smtClean="0"/>
              <a:t> – 30m, but has some issues</a:t>
            </a:r>
            <a:endParaRPr lang="en-US" dirty="0" smtClean="0"/>
          </a:p>
          <a:p>
            <a:r>
              <a:rPr lang="en-US" dirty="0" smtClean="0"/>
              <a:t>USGS GM”Ted”2010 – where ASTER not available, probably used 50m</a:t>
            </a:r>
          </a:p>
          <a:p>
            <a:r>
              <a:rPr lang="en-US" dirty="0" smtClean="0"/>
              <a:t>USGS NED – clean</a:t>
            </a:r>
            <a:r>
              <a:rPr lang="en-US" baseline="0" dirty="0" smtClean="0"/>
              <a:t>, high resolution, but only US</a:t>
            </a:r>
            <a:endParaRPr lang="en-US" dirty="0" smtClean="0"/>
          </a:p>
        </p:txBody>
      </p:sp>
      <p:sp>
        <p:nvSpPr>
          <p:cNvPr id="4" name="Slide Number Placeholder 3"/>
          <p:cNvSpPr>
            <a:spLocks noGrp="1"/>
          </p:cNvSpPr>
          <p:nvPr>
            <p:ph type="sldNum" sz="quarter" idx="10"/>
          </p:nvPr>
        </p:nvSpPr>
        <p:spPr/>
        <p:txBody>
          <a:bodyPr/>
          <a:lstStyle/>
          <a:p>
            <a:fld id="{58C9BDD6-6CC1-454F-9602-7DFFAF48BBC2}" type="slidenum">
              <a:rPr lang="en-US" smtClean="0"/>
              <a:pPr/>
              <a:t>20</a:t>
            </a:fld>
            <a:endParaRPr lang="en-US"/>
          </a:p>
        </p:txBody>
      </p:sp>
    </p:spTree>
    <p:extLst>
      <p:ext uri="{BB962C8B-B14F-4D97-AF65-F5344CB8AC3E}">
        <p14:creationId xmlns:p14="http://schemas.microsoft.com/office/powerpoint/2010/main" val="103098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5" name="Rectangle 1"/>
          <p:cNvSpPr txBox="1">
            <a:spLocks noGrp="1" noRot="1" noChangeAspect="1" noChangeArrowheads="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00706" name="Text Box 2"/>
          <p:cNvSpPr txBox="1">
            <a:spLocks noGrp="1" noChangeArrowheads="1"/>
          </p:cNvSpPr>
          <p:nvPr>
            <p:ph type="body" idx="1"/>
          </p:nvPr>
        </p:nvSpPr>
        <p:spPr bwMode="auto">
          <a:xfrm>
            <a:off x="913588" y="4343899"/>
            <a:ext cx="5030824" cy="4025941"/>
          </a:xfrm>
          <a:prstGeom prst="rect">
            <a:avLst/>
          </a:prstGeom>
          <a:noFill/>
          <a:ln>
            <a:round/>
            <a:headEnd/>
            <a:tailEnd/>
          </a:ln>
        </p:spPr>
        <p:txBody>
          <a:bodyPr lIns="0" tIns="7287" rIns="0" bIns="0"/>
          <a:lstStyle/>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dirty="0" smtClean="0">
                <a:ea typeface="Arial Unicode MS" pitchFamily="34" charset="-128"/>
                <a:cs typeface="Arial Unicode MS" pitchFamily="34" charset="-128"/>
              </a:rPr>
              <a:t>11 Day</a:t>
            </a:r>
            <a:r>
              <a:rPr lang="en-US" baseline="0" dirty="0" smtClean="0">
                <a:ea typeface="Arial Unicode MS" pitchFamily="34" charset="-128"/>
                <a:cs typeface="Arial Unicode MS" pitchFamily="34" charset="-128"/>
              </a:rPr>
              <a:t> mission</a:t>
            </a:r>
          </a:p>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baseline="0" dirty="0" smtClean="0">
                <a:ea typeface="Arial Unicode MS" pitchFamily="34" charset="-128"/>
                <a:cs typeface="Arial Unicode MS" pitchFamily="34" charset="-128"/>
              </a:rPr>
              <a:t>February 2000</a:t>
            </a:r>
          </a:p>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dirty="0" smtClean="0">
                <a:solidFill>
                  <a:schemeClr val="bg1"/>
                </a:solidFill>
              </a:rPr>
              <a:t>Interferometric Synthetic Aperture Radar  (</a:t>
            </a:r>
            <a:r>
              <a:rPr lang="en-US" dirty="0" err="1" smtClean="0">
                <a:solidFill>
                  <a:schemeClr val="bg1"/>
                </a:solidFill>
              </a:rPr>
              <a:t>InSAR</a:t>
            </a:r>
            <a:r>
              <a:rPr lang="en-US" dirty="0" smtClean="0">
                <a:solidFill>
                  <a:schemeClr val="bg1"/>
                </a:solidFill>
              </a:rPr>
              <a:t>)</a:t>
            </a:r>
            <a:endParaRPr lang="en-US" baseline="0" dirty="0" smtClean="0">
              <a:ea typeface="Arial Unicode MS" pitchFamily="34" charset="-128"/>
              <a:cs typeface="Arial Unicode MS" pitchFamily="34" charset="-128"/>
            </a:endParaRPr>
          </a:p>
        </p:txBody>
      </p:sp>
    </p:spTree>
    <p:extLst>
      <p:ext uri="{BB962C8B-B14F-4D97-AF65-F5344CB8AC3E}">
        <p14:creationId xmlns:p14="http://schemas.microsoft.com/office/powerpoint/2010/main" val="2771913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5" name="Rectangle 1"/>
          <p:cNvSpPr txBox="1">
            <a:spLocks noGrp="1" noRot="1" noChangeAspect="1" noChangeArrowheads="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00706" name="Text Box 2"/>
          <p:cNvSpPr txBox="1">
            <a:spLocks noGrp="1" noChangeArrowheads="1"/>
          </p:cNvSpPr>
          <p:nvPr>
            <p:ph type="body" idx="1"/>
          </p:nvPr>
        </p:nvSpPr>
        <p:spPr bwMode="auto">
          <a:xfrm>
            <a:off x="913588" y="4343899"/>
            <a:ext cx="5030824" cy="4025941"/>
          </a:xfrm>
          <a:prstGeom prst="rect">
            <a:avLst/>
          </a:prstGeom>
          <a:noFill/>
          <a:ln>
            <a:round/>
            <a:headEnd/>
            <a:tailEnd/>
          </a:ln>
        </p:spPr>
        <p:txBody>
          <a:bodyPr lIns="0" tIns="7287" rIns="0" bIns="0"/>
          <a:lstStyle/>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dirty="0" smtClean="0">
                <a:ea typeface="Arial Unicode MS" pitchFamily="34" charset="-128"/>
                <a:cs typeface="Arial Unicode MS" pitchFamily="34" charset="-128"/>
              </a:rPr>
              <a:t>Visual Graphic of</a:t>
            </a:r>
            <a:r>
              <a:rPr lang="en-US" baseline="0" dirty="0" smtClean="0">
                <a:ea typeface="Arial Unicode MS" pitchFamily="34" charset="-128"/>
                <a:cs typeface="Arial Unicode MS" pitchFamily="34" charset="-128"/>
              </a:rPr>
              <a:t> coverage</a:t>
            </a:r>
          </a:p>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endParaRPr lang="en-US" baseline="0" dirty="0" smtClean="0">
              <a:ea typeface="Arial Unicode MS" pitchFamily="34" charset="-128"/>
              <a:cs typeface="Arial Unicode MS" pitchFamily="34" charset="-128"/>
            </a:endParaRPr>
          </a:p>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baseline="0" dirty="0" smtClean="0">
                <a:ea typeface="Arial Unicode MS" pitchFamily="34" charset="-128"/>
                <a:cs typeface="Arial Unicode MS" pitchFamily="34" charset="-128"/>
              </a:rPr>
              <a:t>60n to 56s  (All of Africa is covered)</a:t>
            </a:r>
          </a:p>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endParaRPr lang="en-US" baseline="0" dirty="0" smtClean="0">
              <a:ea typeface="Arial Unicode MS" pitchFamily="34" charset="-128"/>
              <a:cs typeface="Arial Unicode MS" pitchFamily="34" charset="-128"/>
            </a:endParaRPr>
          </a:p>
        </p:txBody>
      </p:sp>
    </p:spTree>
    <p:extLst>
      <p:ext uri="{BB962C8B-B14F-4D97-AF65-F5344CB8AC3E}">
        <p14:creationId xmlns:p14="http://schemas.microsoft.com/office/powerpoint/2010/main" val="74121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5" name="Rectangle 1"/>
          <p:cNvSpPr txBox="1">
            <a:spLocks noGrp="1" noRot="1" noChangeAspect="1" noChangeArrowheads="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00706" name="Text Box 2"/>
          <p:cNvSpPr txBox="1">
            <a:spLocks noGrp="1" noChangeArrowheads="1"/>
          </p:cNvSpPr>
          <p:nvPr>
            <p:ph type="body" idx="1"/>
          </p:nvPr>
        </p:nvSpPr>
        <p:spPr bwMode="auto">
          <a:xfrm>
            <a:off x="913588" y="4343899"/>
            <a:ext cx="5030824" cy="4025941"/>
          </a:xfrm>
          <a:prstGeom prst="rect">
            <a:avLst/>
          </a:prstGeom>
          <a:noFill/>
          <a:ln>
            <a:round/>
            <a:headEnd/>
            <a:tailEnd/>
          </a:ln>
        </p:spPr>
        <p:txBody>
          <a:bodyPr lIns="0" tIns="7287" rIns="0" bIns="0"/>
          <a:lstStyle/>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dirty="0" smtClean="0">
                <a:ea typeface="Arial Unicode MS" pitchFamily="34" charset="-128"/>
                <a:cs typeface="Arial Unicode MS" pitchFamily="34" charset="-128"/>
              </a:rPr>
              <a:t>Visual Graphic of</a:t>
            </a:r>
            <a:r>
              <a:rPr lang="en-US" baseline="0" dirty="0" smtClean="0">
                <a:ea typeface="Arial Unicode MS" pitchFamily="34" charset="-128"/>
                <a:cs typeface="Arial Unicode MS" pitchFamily="34" charset="-128"/>
              </a:rPr>
              <a:t> coverage</a:t>
            </a:r>
          </a:p>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endParaRPr lang="en-US" baseline="0" dirty="0" smtClean="0">
              <a:ea typeface="Arial Unicode MS" pitchFamily="34" charset="-128"/>
              <a:cs typeface="Arial Unicode MS" pitchFamily="34" charset="-128"/>
            </a:endParaRPr>
          </a:p>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baseline="0" dirty="0" smtClean="0">
                <a:ea typeface="Arial Unicode MS" pitchFamily="34" charset="-128"/>
                <a:cs typeface="Arial Unicode MS" pitchFamily="34" charset="-128"/>
              </a:rPr>
              <a:t>Mast is 83 meters in length</a:t>
            </a:r>
          </a:p>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baseline="0" dirty="0" smtClean="0">
                <a:ea typeface="Arial Unicode MS" pitchFamily="34" charset="-128"/>
                <a:cs typeface="Arial Unicode MS" pitchFamily="34" charset="-128"/>
              </a:rPr>
              <a:t>Took advantage of zero gravity environment</a:t>
            </a:r>
          </a:p>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endParaRPr lang="en-US" baseline="0" dirty="0" smtClean="0">
              <a:ea typeface="Arial Unicode MS" pitchFamily="34" charset="-128"/>
              <a:cs typeface="Arial Unicode MS" pitchFamily="34" charset="-128"/>
            </a:endParaRPr>
          </a:p>
        </p:txBody>
      </p:sp>
    </p:spTree>
    <p:extLst>
      <p:ext uri="{BB962C8B-B14F-4D97-AF65-F5344CB8AC3E}">
        <p14:creationId xmlns:p14="http://schemas.microsoft.com/office/powerpoint/2010/main" val="3033312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5" name="Rectangle 1"/>
          <p:cNvSpPr txBox="1">
            <a:spLocks noGrp="1" noRot="1" noChangeAspect="1" noChangeArrowheads="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00706" name="Text Box 2"/>
          <p:cNvSpPr txBox="1">
            <a:spLocks noGrp="1" noChangeArrowheads="1"/>
          </p:cNvSpPr>
          <p:nvPr>
            <p:ph type="body" idx="1"/>
          </p:nvPr>
        </p:nvSpPr>
        <p:spPr bwMode="auto">
          <a:xfrm>
            <a:off x="913588" y="4343899"/>
            <a:ext cx="5030824" cy="4025941"/>
          </a:xfrm>
          <a:prstGeom prst="rect">
            <a:avLst/>
          </a:prstGeom>
          <a:noFill/>
          <a:ln>
            <a:round/>
            <a:headEnd/>
            <a:tailEnd/>
          </a:ln>
        </p:spPr>
        <p:txBody>
          <a:bodyPr lIns="0" tIns="7287" rIns="0" bIns="0"/>
          <a:lstStyle/>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sz="1200" b="0" i="0" kern="1200" dirty="0" smtClean="0">
                <a:solidFill>
                  <a:schemeClr val="tx1"/>
                </a:solidFill>
                <a:effectLst/>
                <a:latin typeface="+mn-lt"/>
                <a:ea typeface="+mn-ea"/>
                <a:cs typeface="+mn-cs"/>
              </a:rPr>
              <a:t>side-looking radar technique</a:t>
            </a:r>
          </a:p>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endParaRPr lang="en-US" sz="1200" b="0" i="0" kern="1200" dirty="0" smtClean="0">
              <a:solidFill>
                <a:schemeClr val="tx1"/>
              </a:solidFill>
              <a:effectLst/>
              <a:latin typeface="+mn-lt"/>
              <a:ea typeface="+mn-ea"/>
              <a:cs typeface="+mn-cs"/>
            </a:endParaRPr>
          </a:p>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sz="1200" b="0" i="0" kern="1200" dirty="0" smtClean="0">
                <a:solidFill>
                  <a:schemeClr val="tx1"/>
                </a:solidFill>
                <a:effectLst/>
                <a:latin typeface="+mn-lt"/>
                <a:ea typeface="+mn-ea"/>
                <a:cs typeface="+mn-cs"/>
              </a:rPr>
              <a:t>Mast provided</a:t>
            </a:r>
            <a:r>
              <a:rPr lang="en-US" sz="1200" b="0" i="0" kern="1200" baseline="0" dirty="0" smtClean="0">
                <a:solidFill>
                  <a:schemeClr val="tx1"/>
                </a:solidFill>
                <a:effectLst/>
                <a:latin typeface="+mn-lt"/>
                <a:ea typeface="+mn-ea"/>
                <a:cs typeface="+mn-cs"/>
              </a:rPr>
              <a:t> a ability to record stereo pair images in a single pass</a:t>
            </a:r>
          </a:p>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endParaRPr lang="en-US" sz="1200" b="0" i="0" kern="1200" dirty="0" smtClean="0">
              <a:solidFill>
                <a:schemeClr val="tx1"/>
              </a:solidFill>
              <a:effectLst/>
              <a:latin typeface="+mn-lt"/>
              <a:ea typeface="+mn-ea"/>
              <a:cs typeface="+mn-cs"/>
            </a:endParaRPr>
          </a:p>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endParaRPr lang="en-US"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030249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5" name="Rectangle 1"/>
          <p:cNvSpPr txBox="1">
            <a:spLocks noGrp="1" noRot="1" noChangeAspect="1" noChangeArrowheads="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00706" name="Text Box 2"/>
          <p:cNvSpPr txBox="1">
            <a:spLocks noGrp="1" noChangeArrowheads="1"/>
          </p:cNvSpPr>
          <p:nvPr>
            <p:ph type="body" idx="1"/>
          </p:nvPr>
        </p:nvSpPr>
        <p:spPr bwMode="auto">
          <a:xfrm>
            <a:off x="913588" y="4343899"/>
            <a:ext cx="5030824" cy="4025941"/>
          </a:xfrm>
          <a:prstGeom prst="rect">
            <a:avLst/>
          </a:prstGeom>
          <a:noFill/>
          <a:ln>
            <a:round/>
            <a:headEnd/>
            <a:tailEnd/>
          </a:ln>
        </p:spPr>
        <p:txBody>
          <a:bodyPr lIns="0" tIns="7287" rIns="0" bIns="0"/>
          <a:lstStyle/>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sz="1200" b="0" i="0" kern="1200" dirty="0" smtClean="0">
                <a:solidFill>
                  <a:schemeClr val="tx1"/>
                </a:solidFill>
                <a:effectLst/>
                <a:latin typeface="+mn-lt"/>
                <a:ea typeface="+mn-ea"/>
                <a:cs typeface="+mn-cs"/>
              </a:rPr>
              <a:t>side-looking radar technique</a:t>
            </a:r>
          </a:p>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endParaRPr lang="en-US"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972325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729" name="Text Box 1"/>
          <p:cNvSpPr txBox="1">
            <a:spLocks noGrp="1" noRot="1" noChangeAspect="1" noChangeArrowheads="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01730" name="Text Box 2"/>
          <p:cNvSpPr txBox="1">
            <a:spLocks noGrp="1" noChangeArrowheads="1"/>
          </p:cNvSpPr>
          <p:nvPr>
            <p:ph type="body" idx="1"/>
          </p:nvPr>
        </p:nvSpPr>
        <p:spPr bwMode="auto">
          <a:xfrm>
            <a:off x="913588" y="4343899"/>
            <a:ext cx="5030824" cy="4025941"/>
          </a:xfrm>
          <a:prstGeom prst="rect">
            <a:avLst/>
          </a:prstGeom>
          <a:noFill/>
          <a:ln>
            <a:round/>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1972828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3" name="Text Box 1"/>
          <p:cNvSpPr txBox="1">
            <a:spLocks noGrp="1" noRot="1" noChangeAspect="1" noChangeArrowheads="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02754" name="Text Box 2"/>
          <p:cNvSpPr txBox="1">
            <a:spLocks noGrp="1" noChangeArrowheads="1"/>
          </p:cNvSpPr>
          <p:nvPr>
            <p:ph type="body" idx="1"/>
          </p:nvPr>
        </p:nvSpPr>
        <p:spPr bwMode="auto">
          <a:xfrm>
            <a:off x="913588" y="4343899"/>
            <a:ext cx="5030824" cy="4025941"/>
          </a:xfrm>
          <a:prstGeom prst="rect">
            <a:avLst/>
          </a:prstGeom>
          <a:noFill/>
          <a:ln>
            <a:round/>
            <a:headEnd/>
            <a:tailEnd/>
          </a:ln>
        </p:spPr>
        <p:txBody>
          <a:bodyPr lIns="0" tIns="7287" rIns="0" bIns="0">
            <a:prstTxWarp prst="textNoShape">
              <a:avLst/>
            </a:prstTxWarp>
          </a:bodyPr>
          <a:lstStyle/>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b="1" dirty="0">
                <a:ea typeface="Arial Unicode MS" charset="0"/>
                <a:cs typeface="Arial Unicode MS" charset="0"/>
              </a:rPr>
              <a:t>Data voids</a:t>
            </a:r>
            <a:r>
              <a:rPr lang="en-US" dirty="0">
                <a:ea typeface="Arial Unicode MS" charset="0"/>
                <a:cs typeface="Arial Unicode MS" charset="0"/>
              </a:rPr>
              <a:t> are areas in the dataset that were found to have either extreme error during processing or no radar signal returned. After a preliminary analysis of the SRTM for South America it is estimated that there are about 500 1 degree tiles with data voids</a:t>
            </a:r>
          </a:p>
        </p:txBody>
      </p:sp>
    </p:spTree>
    <p:extLst>
      <p:ext uri="{BB962C8B-B14F-4D97-AF65-F5344CB8AC3E}">
        <p14:creationId xmlns:p14="http://schemas.microsoft.com/office/powerpoint/2010/main" val="989536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3" name="Text Box 1"/>
          <p:cNvSpPr txBox="1">
            <a:spLocks noGrp="1" noRot="1" noChangeAspect="1" noChangeArrowheads="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202754" name="Text Box 2"/>
          <p:cNvSpPr txBox="1">
            <a:spLocks noGrp="1" noChangeArrowheads="1"/>
          </p:cNvSpPr>
          <p:nvPr>
            <p:ph type="body" idx="1"/>
          </p:nvPr>
        </p:nvSpPr>
        <p:spPr bwMode="auto">
          <a:xfrm>
            <a:off x="913588" y="4343899"/>
            <a:ext cx="5030824" cy="4025941"/>
          </a:xfrm>
          <a:prstGeom prst="rect">
            <a:avLst/>
          </a:prstGeom>
          <a:noFill/>
          <a:ln>
            <a:round/>
            <a:headEnd/>
            <a:tailEnd/>
          </a:ln>
        </p:spPr>
        <p:txBody>
          <a:bodyPr lIns="0" tIns="7287" rIns="0" bIns="0">
            <a:prstTxWarp prst="textNoShape">
              <a:avLst/>
            </a:prstTxWarp>
          </a:bodyPr>
          <a:lstStyle/>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r>
              <a:rPr lang="en-US" sz="1200" b="0" i="0" kern="1200" dirty="0" smtClean="0">
                <a:solidFill>
                  <a:schemeClr val="tx1"/>
                </a:solidFill>
                <a:effectLst/>
                <a:latin typeface="+mn-lt"/>
                <a:ea typeface="+mn-ea"/>
                <a:cs typeface="+mn-cs"/>
              </a:rPr>
              <a:t>Due to the side-looking radar technique used by SRTM voids occur in mountainous regions</a:t>
            </a:r>
          </a:p>
          <a:p>
            <a:pPr>
              <a:lnSpc>
                <a:spcPct val="95000"/>
              </a:lnSpc>
              <a:spcBef>
                <a:spcPts val="434"/>
              </a:spcBef>
              <a:tabLst>
                <a:tab pos="0" algn="l"/>
                <a:tab pos="881390" algn="l"/>
                <a:tab pos="1762780" algn="l"/>
                <a:tab pos="2644170" algn="l"/>
                <a:tab pos="3525561" algn="l"/>
                <a:tab pos="4406951" algn="l"/>
                <a:tab pos="5288341" algn="l"/>
                <a:tab pos="6169731" algn="l"/>
                <a:tab pos="7051121" algn="l"/>
                <a:tab pos="7932511" algn="l"/>
                <a:tab pos="8813902" algn="l"/>
                <a:tab pos="9695292" algn="l"/>
              </a:tabLst>
            </a:pPr>
            <a:endParaRPr lang="en-US" dirty="0">
              <a:ea typeface="Arial Unicode MS" charset="0"/>
              <a:cs typeface="Arial Unicode MS" charset="0"/>
            </a:endParaRPr>
          </a:p>
        </p:txBody>
      </p:sp>
    </p:spTree>
    <p:extLst>
      <p:ext uri="{BB962C8B-B14F-4D97-AF65-F5344CB8AC3E}">
        <p14:creationId xmlns:p14="http://schemas.microsoft.com/office/powerpoint/2010/main" val="1211927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381000" y="2286000"/>
            <a:ext cx="8305800" cy="1143000"/>
          </a:xfrm>
        </p:spPr>
        <p:txBody>
          <a:bodyPr/>
          <a:lstStyle>
            <a:lvl1pPr>
              <a:defRPr sz="4400">
                <a:solidFill>
                  <a:schemeClr val="tx1"/>
                </a:solidFill>
              </a:defRPr>
            </a:lvl1pPr>
          </a:lstStyle>
          <a:p>
            <a:r>
              <a:rPr lang="en-US" altLang="en-US" dirty="0"/>
              <a:t>Click to edit Master title style</a:t>
            </a:r>
          </a:p>
        </p:txBody>
      </p:sp>
      <p:sp>
        <p:nvSpPr>
          <p:cNvPr id="104451" name="Rectangle 3"/>
          <p:cNvSpPr>
            <a:spLocks noGrp="1" noChangeArrowheads="1"/>
          </p:cNvSpPr>
          <p:nvPr>
            <p:ph type="subTitle" idx="1"/>
          </p:nvPr>
        </p:nvSpPr>
        <p:spPr>
          <a:xfrm>
            <a:off x="381000" y="3886200"/>
            <a:ext cx="7010400" cy="1752600"/>
          </a:xfrm>
        </p:spPr>
        <p:txBody>
          <a:bodyPr/>
          <a:lstStyle>
            <a:lvl1pPr marL="0" indent="0">
              <a:buFont typeface="Wingdings" pitchFamily="2" charset="2"/>
              <a:buNone/>
              <a:defRPr>
                <a:solidFill>
                  <a:schemeClr val="tx1"/>
                </a:solidFill>
              </a:defRPr>
            </a:lvl1pPr>
          </a:lstStyle>
          <a:p>
            <a:r>
              <a:rPr lang="en-US" altLang="en-US" dirty="0"/>
              <a:t>Click to edit Master subtitle style</a:t>
            </a:r>
          </a:p>
        </p:txBody>
      </p:sp>
      <p:sp>
        <p:nvSpPr>
          <p:cNvPr id="104455" name="Rectangle 7"/>
          <p:cNvSpPr>
            <a:spLocks noChangeArrowheads="1"/>
          </p:cNvSpPr>
          <p:nvPr userDrawn="1"/>
        </p:nvSpPr>
        <p:spPr bwMode="auto">
          <a:xfrm>
            <a:off x="404813" y="6083300"/>
            <a:ext cx="2019300" cy="393700"/>
          </a:xfrm>
          <a:prstGeom prst="rect">
            <a:avLst/>
          </a:prstGeom>
          <a:noFill/>
          <a:ln w="12700">
            <a:noFill/>
            <a:miter lim="800000"/>
            <a:headEnd/>
            <a:tailEnd/>
          </a:ln>
          <a:effectLst/>
        </p:spPr>
        <p:txBody>
          <a:bodyPr wrap="none" lIns="88900" tIns="44450" rIns="88900" bIns="44450">
            <a:spAutoFit/>
          </a:bodyPr>
          <a:lstStyle/>
          <a:p>
            <a:pPr defTabSz="885825"/>
            <a:r>
              <a:rPr lang="en-US" altLang="en-US" sz="1000" b="1" dirty="0">
                <a:solidFill>
                  <a:schemeClr val="tx1"/>
                </a:solidFill>
              </a:rPr>
              <a:t>U.S. Department of the Interior</a:t>
            </a:r>
          </a:p>
          <a:p>
            <a:pPr defTabSz="885825"/>
            <a:r>
              <a:rPr lang="en-US" altLang="en-US" sz="1000" b="1" dirty="0">
                <a:solidFill>
                  <a:schemeClr val="tx1"/>
                </a:solidFill>
              </a:rPr>
              <a:t>U.S. Geological Survey</a:t>
            </a:r>
          </a:p>
        </p:txBody>
      </p:sp>
      <p:pic>
        <p:nvPicPr>
          <p:cNvPr id="104457" name="Picture 9" descr="ident_4_onscreen_png"/>
          <p:cNvPicPr>
            <a:picLocks noChangeAspect="1" noChangeArrowheads="1"/>
          </p:cNvPicPr>
          <p:nvPr userDrawn="1"/>
        </p:nvPicPr>
        <p:blipFill>
          <a:blip r:embed="rId2" cstate="print">
            <a:biLevel thresh="50000"/>
          </a:blip>
          <a:srcRect/>
          <a:stretch>
            <a:fillRect/>
          </a:stretch>
        </p:blipFill>
        <p:spPr bwMode="black">
          <a:xfrm>
            <a:off x="457200" y="461963"/>
            <a:ext cx="2057400" cy="75723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CF7B4FD-5B3E-479D-B7B0-E309B47DA813}" type="datetimeFigureOut">
              <a:rPr lang="en-US"/>
              <a:pPr>
                <a:defRPr/>
              </a:pPr>
              <a:t>5/25/2015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180F779-0C78-4290-828D-9C44916BCBD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404813" y="6083300"/>
            <a:ext cx="2016125" cy="393700"/>
          </a:xfrm>
          <a:prstGeom prst="rect">
            <a:avLst/>
          </a:prstGeom>
          <a:noFill/>
          <a:ln w="12700">
            <a:noFill/>
            <a:miter lim="800000"/>
            <a:headEnd/>
            <a:tailEnd/>
          </a:ln>
          <a:effectLst/>
        </p:spPr>
        <p:txBody>
          <a:bodyPr wrap="none" lIns="88900" tIns="44450" rIns="88900" bIns="44450">
            <a:spAutoFit/>
          </a:bodyPr>
          <a:lstStyle/>
          <a:p>
            <a:pPr defTabSz="885825">
              <a:defRPr/>
            </a:pPr>
            <a:r>
              <a:rPr lang="en-US" sz="1000" b="1">
                <a:solidFill>
                  <a:schemeClr val="bg1"/>
                </a:solidFill>
                <a:latin typeface="Arial" pitchFamily="-107" charset="0"/>
                <a:ea typeface="+mn-ea"/>
              </a:rPr>
              <a:t>U.S. Department of the Interior</a:t>
            </a:r>
          </a:p>
          <a:p>
            <a:pPr defTabSz="885825">
              <a:defRPr/>
            </a:pPr>
            <a:r>
              <a:rPr lang="en-US" sz="1000" b="1">
                <a:solidFill>
                  <a:schemeClr val="bg1"/>
                </a:solidFill>
                <a:latin typeface="Arial" pitchFamily="-107" charset="0"/>
                <a:ea typeface="+mn-ea"/>
              </a:rPr>
              <a:t>U.S. Geological Survey</a:t>
            </a:r>
          </a:p>
        </p:txBody>
      </p:sp>
      <p:pic>
        <p:nvPicPr>
          <p:cNvPr id="3" name="Picture 5" descr="ident_4_onscreen_png"/>
          <p:cNvPicPr>
            <a:picLocks noChangeAspect="1" noChangeArrowheads="1"/>
          </p:cNvPicPr>
          <p:nvPr/>
        </p:nvPicPr>
        <p:blipFill>
          <a:blip r:embed="rId3" cstate="print">
            <a:lum bright="100000"/>
          </a:blip>
          <a:srcRect/>
          <a:stretch>
            <a:fillRect/>
          </a:stretch>
        </p:blipFill>
        <p:spPr bwMode="black">
          <a:xfrm>
            <a:off x="457200" y="461963"/>
            <a:ext cx="2057400" cy="757237"/>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381000" y="1371600"/>
            <a:ext cx="8305800" cy="4495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1035" name="Picture 11" descr="ident-small_4_onscreen_png"/>
          <p:cNvPicPr>
            <a:picLocks noChangeAspect="1" noChangeArrowheads="1"/>
          </p:cNvPicPr>
          <p:nvPr userDrawn="1"/>
        </p:nvPicPr>
        <p:blipFill>
          <a:blip r:embed="rId5" cstate="print">
            <a:biLevel thresh="50000"/>
          </a:blip>
          <a:srcRect/>
          <a:stretch>
            <a:fillRect/>
          </a:stretch>
        </p:blipFill>
        <p:spPr bwMode="black">
          <a:xfrm>
            <a:off x="457200" y="6094413"/>
            <a:ext cx="1143000" cy="420687"/>
          </a:xfrm>
          <a:prstGeom prst="rect">
            <a:avLst/>
          </a:prstGeom>
          <a:noFill/>
          <a:ln w="9525">
            <a:noFill/>
            <a:miter lim="800000"/>
            <a:headEnd/>
            <a:tailEnd/>
          </a:ln>
        </p:spPr>
      </p:pic>
      <p:sp>
        <p:nvSpPr>
          <p:cNvPr id="1038" name="Text Box 14"/>
          <p:cNvSpPr txBox="1">
            <a:spLocks noChangeArrowheads="1"/>
          </p:cNvSpPr>
          <p:nvPr userDrawn="1"/>
        </p:nvSpPr>
        <p:spPr bwMode="auto">
          <a:xfrm>
            <a:off x="7010400" y="6096000"/>
            <a:ext cx="1752600" cy="274638"/>
          </a:xfrm>
          <a:prstGeom prst="rect">
            <a:avLst/>
          </a:prstGeom>
          <a:noFill/>
          <a:ln w="12700">
            <a:noFill/>
            <a:miter lim="800000"/>
            <a:headEnd/>
            <a:tailEnd/>
          </a:ln>
          <a:effectLst/>
        </p:spPr>
        <p:txBody>
          <a:bodyPr>
            <a:spAutoFit/>
          </a:bodyPr>
          <a:lstStyle/>
          <a:p>
            <a:pPr>
              <a:spcBef>
                <a:spcPct val="50000"/>
              </a:spcBef>
            </a:pPr>
            <a:endParaRPr lang="en-US" sz="1200">
              <a:solidFill>
                <a:schemeClr val="tx1"/>
              </a:solidFill>
            </a:endParaRPr>
          </a:p>
        </p:txBody>
      </p:sp>
      <p:sp>
        <p:nvSpPr>
          <p:cNvPr id="1039" name="Text Box 15"/>
          <p:cNvSpPr txBox="1">
            <a:spLocks noChangeArrowheads="1"/>
          </p:cNvSpPr>
          <p:nvPr userDrawn="1"/>
        </p:nvSpPr>
        <p:spPr bwMode="auto">
          <a:xfrm>
            <a:off x="7239000" y="6172200"/>
            <a:ext cx="1447800" cy="274638"/>
          </a:xfrm>
          <a:prstGeom prst="rect">
            <a:avLst/>
          </a:prstGeom>
          <a:noFill/>
          <a:ln w="12700">
            <a:noFill/>
            <a:miter lim="800000"/>
            <a:headEnd/>
            <a:tailEnd/>
          </a:ln>
          <a:effectLst/>
        </p:spPr>
        <p:txBody>
          <a:bodyPr>
            <a:spAutoFit/>
          </a:bodyPr>
          <a:lstStyle/>
          <a:p>
            <a:pPr algn="r">
              <a:spcBef>
                <a:spcPct val="50000"/>
              </a:spcBef>
            </a:pPr>
            <a:fld id="{B9E08BDB-7DA8-4432-89A8-C0F53911ED85}" type="slidenum">
              <a:rPr lang="en-US" sz="1200">
                <a:solidFill>
                  <a:schemeClr val="tx1"/>
                </a:solidFill>
              </a:rPr>
              <a:pPr algn="r">
                <a:spcBef>
                  <a:spcPct val="50000"/>
                </a:spcBef>
              </a:pPr>
              <a:t>‹#›</a:t>
            </a:fld>
            <a:endParaRPr lang="en-US" sz="12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defRPr>
      </a:lvl2pPr>
      <a:lvl3pPr algn="l" rtl="0" eaLnBrk="0" fontAlgn="base" hangingPunct="0">
        <a:spcBef>
          <a:spcPct val="0"/>
        </a:spcBef>
        <a:spcAft>
          <a:spcPct val="0"/>
        </a:spcAft>
        <a:defRPr sz="3600" b="1">
          <a:solidFill>
            <a:srgbClr val="FFFF99"/>
          </a:solidFill>
          <a:latin typeface="Arial" charset="0"/>
        </a:defRPr>
      </a:lvl3pPr>
      <a:lvl4pPr algn="l" rtl="0" eaLnBrk="0" fontAlgn="base" hangingPunct="0">
        <a:spcBef>
          <a:spcPct val="0"/>
        </a:spcBef>
        <a:spcAft>
          <a:spcPct val="0"/>
        </a:spcAft>
        <a:defRPr sz="3600" b="1">
          <a:solidFill>
            <a:srgbClr val="FFFF99"/>
          </a:solidFill>
          <a:latin typeface="Arial" charset="0"/>
        </a:defRPr>
      </a:lvl4pPr>
      <a:lvl5pPr algn="l" rtl="0" eaLnBrk="0" fontAlgn="base" hangingPunct="0">
        <a:spcBef>
          <a:spcPct val="0"/>
        </a:spcBef>
        <a:spcAft>
          <a:spcPct val="0"/>
        </a:spcAft>
        <a:defRPr sz="3600" b="1">
          <a:solidFill>
            <a:srgbClr val="FFFF99"/>
          </a:solidFill>
          <a:latin typeface="Arial" charset="0"/>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p:titleStyle>
    <p:bodyStyle>
      <a:lvl1pPr marL="342900" indent="-342900" algn="l" rtl="0" eaLnBrk="0" fontAlgn="base" hangingPunct="0">
        <a:spcBef>
          <a:spcPct val="40000"/>
        </a:spcBef>
        <a:spcAft>
          <a:spcPct val="0"/>
        </a:spcAft>
        <a:buClrTx/>
        <a:buSzPct val="15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40000"/>
        </a:spcBef>
        <a:spcAft>
          <a:spcPct val="0"/>
        </a:spcAft>
        <a:buClrTx/>
        <a:buSzPct val="150000"/>
        <a:buFont typeface="Wingdings" pitchFamily="2" charset="2"/>
        <a:buChar char="§"/>
        <a:defRPr sz="2400">
          <a:solidFill>
            <a:schemeClr val="tx1"/>
          </a:solidFill>
          <a:latin typeface="+mn-lt"/>
        </a:defRPr>
      </a:lvl2pPr>
      <a:lvl3pPr marL="1143000" indent="-228600" algn="l" rtl="0" eaLnBrk="0" fontAlgn="base" hangingPunct="0">
        <a:spcBef>
          <a:spcPct val="40000"/>
        </a:spcBef>
        <a:spcAft>
          <a:spcPct val="0"/>
        </a:spcAft>
        <a:buClrTx/>
        <a:buSzPct val="150000"/>
        <a:buFont typeface="Wingdings" pitchFamily="2" charset="2"/>
        <a:buChar char="§"/>
        <a:defRPr sz="2000">
          <a:solidFill>
            <a:schemeClr val="tx1"/>
          </a:solidFill>
          <a:latin typeface="+mn-lt"/>
        </a:defRPr>
      </a:lvl3pPr>
      <a:lvl4pPr marL="1600200" indent="-228600" algn="l" rtl="0" eaLnBrk="0" fontAlgn="base" hangingPunct="0">
        <a:spcBef>
          <a:spcPct val="40000"/>
        </a:spcBef>
        <a:spcAft>
          <a:spcPct val="0"/>
        </a:spcAft>
        <a:buClrTx/>
        <a:buSzPct val="150000"/>
        <a:buFont typeface="Wingdings" pitchFamily="2" charset="2"/>
        <a:buChar char="§"/>
        <a:defRPr>
          <a:solidFill>
            <a:schemeClr val="tx1"/>
          </a:solidFill>
          <a:latin typeface="+mn-lt"/>
        </a:defRPr>
      </a:lvl4pPr>
      <a:lvl5pPr marL="2057400" indent="-228600" algn="l" rtl="0" eaLnBrk="0" fontAlgn="base" hangingPunct="0">
        <a:spcBef>
          <a:spcPct val="40000"/>
        </a:spcBef>
        <a:spcAft>
          <a:spcPct val="0"/>
        </a:spcAft>
        <a:buClrTx/>
        <a:buSzPct val="150000"/>
        <a:buFont typeface="Wingdings" pitchFamily="2" charset="2"/>
        <a:buChar char="§"/>
        <a:defRPr>
          <a:solidFill>
            <a:schemeClr val="tx1"/>
          </a:solidFill>
          <a:latin typeface="+mn-lt"/>
        </a:defRPr>
      </a:lvl5pPr>
      <a:lvl6pPr marL="2514600" indent="-228600" algn="l" rtl="0" eaLnBrk="0" fontAlgn="base" hangingPunct="0">
        <a:spcBef>
          <a:spcPct val="40000"/>
        </a:spcBef>
        <a:spcAft>
          <a:spcPct val="0"/>
        </a:spcAft>
        <a:buClr>
          <a:srgbClr val="FFFF99"/>
        </a:buClr>
        <a:buSzPct val="150000"/>
        <a:buFont typeface="Wingdings" pitchFamily="2" charset="2"/>
        <a:buChar char="§"/>
        <a:defRPr>
          <a:solidFill>
            <a:schemeClr val="bg1"/>
          </a:solidFill>
          <a:latin typeface="+mn-lt"/>
        </a:defRPr>
      </a:lvl6pPr>
      <a:lvl7pPr marL="2971800" indent="-228600" algn="l" rtl="0" eaLnBrk="0" fontAlgn="base" hangingPunct="0">
        <a:spcBef>
          <a:spcPct val="40000"/>
        </a:spcBef>
        <a:spcAft>
          <a:spcPct val="0"/>
        </a:spcAft>
        <a:buClr>
          <a:srgbClr val="FFFF99"/>
        </a:buClr>
        <a:buSzPct val="150000"/>
        <a:buFont typeface="Wingdings" pitchFamily="2" charset="2"/>
        <a:buChar char="§"/>
        <a:defRPr>
          <a:solidFill>
            <a:schemeClr val="bg1"/>
          </a:solidFill>
          <a:latin typeface="+mn-lt"/>
        </a:defRPr>
      </a:lvl7pPr>
      <a:lvl8pPr marL="3429000" indent="-228600" algn="l" rtl="0" eaLnBrk="0" fontAlgn="base" hangingPunct="0">
        <a:spcBef>
          <a:spcPct val="40000"/>
        </a:spcBef>
        <a:spcAft>
          <a:spcPct val="0"/>
        </a:spcAft>
        <a:buClr>
          <a:srgbClr val="FFFF99"/>
        </a:buClr>
        <a:buSzPct val="150000"/>
        <a:buFont typeface="Wingdings" pitchFamily="2" charset="2"/>
        <a:buChar char="§"/>
        <a:defRPr>
          <a:solidFill>
            <a:schemeClr val="bg1"/>
          </a:solidFill>
          <a:latin typeface="+mn-lt"/>
        </a:defRPr>
      </a:lvl8pPr>
      <a:lvl9pPr marL="3886200" indent="-228600" algn="l" rtl="0" eaLnBrk="0" fontAlgn="base" hangingPunct="0">
        <a:spcBef>
          <a:spcPct val="40000"/>
        </a:spcBef>
        <a:spcAft>
          <a:spcPct val="0"/>
        </a:spcAft>
        <a:buClr>
          <a:srgbClr val="FFFF99"/>
        </a:buClr>
        <a:buSzPct val="150000"/>
        <a:buFont typeface="Wingdings" pitchFamily="2" charset="2"/>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35F6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04800"/>
            <a:ext cx="8305800" cy="842963"/>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a:t>
            </a:r>
          </a:p>
        </p:txBody>
      </p:sp>
      <p:sp>
        <p:nvSpPr>
          <p:cNvPr id="1027" name="Rectangle 3"/>
          <p:cNvSpPr>
            <a:spLocks noGrp="1" noChangeArrowheads="1"/>
          </p:cNvSpPr>
          <p:nvPr>
            <p:ph type="body" idx="1"/>
          </p:nvPr>
        </p:nvSpPr>
        <p:spPr bwMode="auto">
          <a:xfrm>
            <a:off x="381000" y="1198563"/>
            <a:ext cx="83058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8" name="Picture 4" descr="ident-small_4_onscreen_png"/>
          <p:cNvPicPr>
            <a:picLocks noChangeAspect="1" noChangeArrowheads="1"/>
          </p:cNvPicPr>
          <p:nvPr/>
        </p:nvPicPr>
        <p:blipFill>
          <a:blip r:embed="rId13" cstate="print">
            <a:lum bright="100000"/>
          </a:blip>
          <a:srcRect/>
          <a:stretch>
            <a:fillRect/>
          </a:stretch>
        </p:blipFill>
        <p:spPr bwMode="black">
          <a:xfrm>
            <a:off x="457200" y="6107113"/>
            <a:ext cx="1143000" cy="420687"/>
          </a:xfrm>
          <a:prstGeom prst="rect">
            <a:avLst/>
          </a:prstGeom>
          <a:noFill/>
          <a:ln w="9525">
            <a:noFill/>
            <a:miter lim="800000"/>
            <a:headEnd/>
            <a:tailEnd/>
          </a:ln>
        </p:spPr>
      </p:pic>
      <p:sp>
        <p:nvSpPr>
          <p:cNvPr id="517125" name="Line 5"/>
          <p:cNvSpPr>
            <a:spLocks noChangeShapeType="1"/>
          </p:cNvSpPr>
          <p:nvPr/>
        </p:nvSpPr>
        <p:spPr bwMode="auto">
          <a:xfrm>
            <a:off x="457200" y="1014413"/>
            <a:ext cx="8229600" cy="0"/>
          </a:xfrm>
          <a:prstGeom prst="line">
            <a:avLst/>
          </a:prstGeom>
          <a:noFill/>
          <a:ln w="25400">
            <a:solidFill>
              <a:schemeClr val="bg1"/>
            </a:solidFill>
            <a:round/>
            <a:headEnd/>
            <a:tailEnd/>
          </a:ln>
          <a:effectLst/>
        </p:spPr>
        <p:txBody>
          <a:bodyPr/>
          <a:lstStyle/>
          <a:p>
            <a:pPr>
              <a:defRPr/>
            </a:pPr>
            <a:endParaRPr lang="en-US">
              <a:latin typeface="Arial" pitchFamily="-107" charset="0"/>
              <a:ea typeface="+mn-ea"/>
            </a:endParaRPr>
          </a:p>
        </p:txBody>
      </p:sp>
      <p:sp>
        <p:nvSpPr>
          <p:cNvPr id="517126" name="Line 6"/>
          <p:cNvSpPr>
            <a:spLocks noChangeShapeType="1"/>
          </p:cNvSpPr>
          <p:nvPr/>
        </p:nvSpPr>
        <p:spPr bwMode="auto">
          <a:xfrm>
            <a:off x="457200" y="5867400"/>
            <a:ext cx="8229600" cy="0"/>
          </a:xfrm>
          <a:prstGeom prst="line">
            <a:avLst/>
          </a:prstGeom>
          <a:noFill/>
          <a:ln w="25400">
            <a:solidFill>
              <a:schemeClr val="bg1"/>
            </a:solidFill>
            <a:round/>
            <a:headEnd/>
            <a:tailEnd/>
          </a:ln>
          <a:effectLst/>
        </p:spPr>
        <p:txBody>
          <a:bodyPr/>
          <a:lstStyle/>
          <a:p>
            <a:pPr>
              <a:defRPr/>
            </a:pPr>
            <a:endParaRPr lang="en-US">
              <a:latin typeface="Arial" pitchFamily="-107" charset="0"/>
              <a:ea typeface="+mn-ea"/>
            </a:endParaRPr>
          </a:p>
        </p:txBody>
      </p:sp>
      <p:pic>
        <p:nvPicPr>
          <p:cNvPr id="7" name="Picture 11" descr="ident-small_4_onscreen_png"/>
          <p:cNvPicPr>
            <a:picLocks noChangeAspect="1" noChangeArrowheads="1"/>
          </p:cNvPicPr>
          <p:nvPr userDrawn="1"/>
        </p:nvPicPr>
        <p:blipFill>
          <a:blip r:embed="rId14" cstate="print">
            <a:biLevel thresh="50000"/>
          </a:blip>
          <a:srcRect/>
          <a:stretch>
            <a:fillRect/>
          </a:stretch>
        </p:blipFill>
        <p:spPr bwMode="black">
          <a:xfrm>
            <a:off x="457200" y="6094413"/>
            <a:ext cx="1143000" cy="420687"/>
          </a:xfrm>
          <a:prstGeom prst="rect">
            <a:avLst/>
          </a:prstGeom>
          <a:noFill/>
          <a:ln w="9525">
            <a:noFill/>
            <a:miter lim="800000"/>
            <a:headEnd/>
            <a:tailEnd/>
          </a:ln>
        </p:spPr>
      </p:pic>
      <p:sp>
        <p:nvSpPr>
          <p:cNvPr id="8" name="Text Box 14"/>
          <p:cNvSpPr txBox="1">
            <a:spLocks noChangeArrowheads="1"/>
          </p:cNvSpPr>
          <p:nvPr userDrawn="1"/>
        </p:nvSpPr>
        <p:spPr bwMode="auto">
          <a:xfrm>
            <a:off x="7010400" y="6096000"/>
            <a:ext cx="1752600" cy="274638"/>
          </a:xfrm>
          <a:prstGeom prst="rect">
            <a:avLst/>
          </a:prstGeom>
          <a:noFill/>
          <a:ln w="12700">
            <a:noFill/>
            <a:miter lim="800000"/>
            <a:headEnd/>
            <a:tailEnd/>
          </a:ln>
          <a:effectLst/>
        </p:spPr>
        <p:txBody>
          <a:bodyPr>
            <a:spAutoFit/>
          </a:bodyPr>
          <a:lstStyle/>
          <a:p>
            <a:pPr>
              <a:spcBef>
                <a:spcPct val="50000"/>
              </a:spcBef>
            </a:pPr>
            <a:endParaRPr lang="en-US" sz="1200">
              <a:solidFill>
                <a:schemeClr val="tx1"/>
              </a:solidFill>
            </a:endParaRPr>
          </a:p>
        </p:txBody>
      </p:sp>
      <p:sp>
        <p:nvSpPr>
          <p:cNvPr id="9" name="Text Box 15"/>
          <p:cNvSpPr txBox="1">
            <a:spLocks noChangeArrowheads="1"/>
          </p:cNvSpPr>
          <p:nvPr userDrawn="1"/>
        </p:nvSpPr>
        <p:spPr bwMode="auto">
          <a:xfrm>
            <a:off x="7239000" y="6172200"/>
            <a:ext cx="1447800" cy="274638"/>
          </a:xfrm>
          <a:prstGeom prst="rect">
            <a:avLst/>
          </a:prstGeom>
          <a:noFill/>
          <a:ln w="12700">
            <a:noFill/>
            <a:miter lim="800000"/>
            <a:headEnd/>
            <a:tailEnd/>
          </a:ln>
          <a:effectLst/>
        </p:spPr>
        <p:txBody>
          <a:bodyPr>
            <a:spAutoFit/>
          </a:bodyPr>
          <a:lstStyle/>
          <a:p>
            <a:pPr algn="r">
              <a:spcBef>
                <a:spcPct val="50000"/>
              </a:spcBef>
            </a:pPr>
            <a:fld id="{B9E08BDB-7DA8-4432-89A8-C0F53911ED85}" type="slidenum">
              <a:rPr lang="en-US" sz="1200">
                <a:solidFill>
                  <a:schemeClr val="tx1"/>
                </a:solidFill>
              </a:rPr>
              <a:pPr algn="r">
                <a:spcBef>
                  <a:spcPct val="50000"/>
                </a:spcBef>
              </a:pPr>
              <a:t>‹#›</a:t>
            </a:fld>
            <a:endParaRPr lang="en-US" sz="12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1" fontAlgn="base" hangingPunct="1">
        <a:spcBef>
          <a:spcPct val="0"/>
        </a:spcBef>
        <a:spcAft>
          <a:spcPct val="0"/>
        </a:spcAft>
        <a:defRPr sz="3600" b="1">
          <a:solidFill>
            <a:srgbClr val="FCC539"/>
          </a:solidFill>
          <a:latin typeface="+mj-lt"/>
          <a:ea typeface="ＭＳ Ｐゴシック" pitchFamily="-107" charset="-128"/>
          <a:cs typeface="ＭＳ Ｐゴシック" pitchFamily="-107" charset="-128"/>
        </a:defRPr>
      </a:lvl1pPr>
      <a:lvl2pPr algn="l" rtl="0" eaLnBrk="1" fontAlgn="base" hangingPunct="1">
        <a:spcBef>
          <a:spcPct val="0"/>
        </a:spcBef>
        <a:spcAft>
          <a:spcPct val="0"/>
        </a:spcAft>
        <a:defRPr sz="3600" b="1">
          <a:solidFill>
            <a:srgbClr val="FCC539"/>
          </a:solidFill>
          <a:latin typeface="Arial" pitchFamily="-107" charset="0"/>
          <a:ea typeface="ＭＳ Ｐゴシック" pitchFamily="-107" charset="-128"/>
          <a:cs typeface="ＭＳ Ｐゴシック" pitchFamily="-107" charset="-128"/>
        </a:defRPr>
      </a:lvl2pPr>
      <a:lvl3pPr algn="l" rtl="0" eaLnBrk="1" fontAlgn="base" hangingPunct="1">
        <a:spcBef>
          <a:spcPct val="0"/>
        </a:spcBef>
        <a:spcAft>
          <a:spcPct val="0"/>
        </a:spcAft>
        <a:defRPr sz="3600" b="1">
          <a:solidFill>
            <a:srgbClr val="FCC539"/>
          </a:solidFill>
          <a:latin typeface="Arial" pitchFamily="-107" charset="0"/>
          <a:ea typeface="ＭＳ Ｐゴシック" pitchFamily="-107" charset="-128"/>
          <a:cs typeface="ＭＳ Ｐゴシック" pitchFamily="-107" charset="-128"/>
        </a:defRPr>
      </a:lvl3pPr>
      <a:lvl4pPr algn="l" rtl="0" eaLnBrk="1" fontAlgn="base" hangingPunct="1">
        <a:spcBef>
          <a:spcPct val="0"/>
        </a:spcBef>
        <a:spcAft>
          <a:spcPct val="0"/>
        </a:spcAft>
        <a:defRPr sz="3600" b="1">
          <a:solidFill>
            <a:srgbClr val="FCC539"/>
          </a:solidFill>
          <a:latin typeface="Arial" pitchFamily="-107" charset="0"/>
          <a:ea typeface="ＭＳ Ｐゴシック" pitchFamily="-107" charset="-128"/>
          <a:cs typeface="ＭＳ Ｐゴシック" pitchFamily="-107" charset="-128"/>
        </a:defRPr>
      </a:lvl4pPr>
      <a:lvl5pPr algn="l" rtl="0" eaLnBrk="1" fontAlgn="base" hangingPunct="1">
        <a:spcBef>
          <a:spcPct val="0"/>
        </a:spcBef>
        <a:spcAft>
          <a:spcPct val="0"/>
        </a:spcAft>
        <a:defRPr sz="3600" b="1">
          <a:solidFill>
            <a:srgbClr val="FCC539"/>
          </a:solidFill>
          <a:latin typeface="Arial" pitchFamily="-107" charset="0"/>
          <a:ea typeface="ＭＳ Ｐゴシック" pitchFamily="-107" charset="-128"/>
          <a:cs typeface="ＭＳ Ｐゴシック" pitchFamily="-107" charset="-128"/>
        </a:defRPr>
      </a:lvl5pPr>
      <a:lvl6pPr marL="457200" algn="l" rtl="0" eaLnBrk="1" fontAlgn="base" hangingPunct="1">
        <a:spcBef>
          <a:spcPct val="0"/>
        </a:spcBef>
        <a:spcAft>
          <a:spcPct val="0"/>
        </a:spcAft>
        <a:defRPr sz="3600" b="1">
          <a:solidFill>
            <a:srgbClr val="FFFF99"/>
          </a:solidFill>
          <a:latin typeface="Arial" pitchFamily="-107" charset="0"/>
        </a:defRPr>
      </a:lvl6pPr>
      <a:lvl7pPr marL="914400" algn="l" rtl="0" eaLnBrk="1" fontAlgn="base" hangingPunct="1">
        <a:spcBef>
          <a:spcPct val="0"/>
        </a:spcBef>
        <a:spcAft>
          <a:spcPct val="0"/>
        </a:spcAft>
        <a:defRPr sz="3600" b="1">
          <a:solidFill>
            <a:srgbClr val="FFFF99"/>
          </a:solidFill>
          <a:latin typeface="Arial" pitchFamily="-107" charset="0"/>
        </a:defRPr>
      </a:lvl7pPr>
      <a:lvl8pPr marL="1371600" algn="l" rtl="0" eaLnBrk="1" fontAlgn="base" hangingPunct="1">
        <a:spcBef>
          <a:spcPct val="0"/>
        </a:spcBef>
        <a:spcAft>
          <a:spcPct val="0"/>
        </a:spcAft>
        <a:defRPr sz="3600" b="1">
          <a:solidFill>
            <a:srgbClr val="FFFF99"/>
          </a:solidFill>
          <a:latin typeface="Arial" pitchFamily="-107" charset="0"/>
        </a:defRPr>
      </a:lvl8pPr>
      <a:lvl9pPr marL="1828800" algn="l" rtl="0" eaLnBrk="1" fontAlgn="base" hangingPunct="1">
        <a:spcBef>
          <a:spcPct val="0"/>
        </a:spcBef>
        <a:spcAft>
          <a:spcPct val="0"/>
        </a:spcAft>
        <a:defRPr sz="3600" b="1">
          <a:solidFill>
            <a:srgbClr val="FFFF99"/>
          </a:solidFill>
          <a:latin typeface="Arial" pitchFamily="-107" charset="0"/>
        </a:defRPr>
      </a:lvl9pPr>
    </p:titleStyle>
    <p:bodyStyle>
      <a:lvl1pPr marL="342900" indent="-342900" algn="l" rtl="0" eaLnBrk="1" fontAlgn="base" hangingPunct="1">
        <a:spcBef>
          <a:spcPct val="20000"/>
        </a:spcBef>
        <a:spcAft>
          <a:spcPct val="0"/>
        </a:spcAft>
        <a:buClr>
          <a:srgbClr val="FCC539"/>
        </a:buClr>
        <a:buSzPct val="125000"/>
        <a:buFont typeface="Wingdings" charset="2"/>
        <a:buChar char="§"/>
        <a:defRPr sz="2800" b="1">
          <a:solidFill>
            <a:schemeClr val="bg1"/>
          </a:solidFill>
          <a:effectLst>
            <a:outerShdw blurRad="50800" dist="38100" dir="2700000" algn="tl" rotWithShape="0">
              <a:srgbClr val="000000">
                <a:alpha val="43000"/>
              </a:srgbClr>
            </a:outerShdw>
          </a:effectLst>
          <a:latin typeface="+mn-lt"/>
          <a:ea typeface="ＭＳ Ｐゴシック" pitchFamily="-107" charset="-128"/>
          <a:cs typeface="ＭＳ Ｐゴシック" pitchFamily="-107" charset="-128"/>
        </a:defRPr>
      </a:lvl1pPr>
      <a:lvl2pPr marL="742950" indent="-285750" algn="l" rtl="0" eaLnBrk="1" fontAlgn="base" hangingPunct="1">
        <a:spcBef>
          <a:spcPct val="20000"/>
        </a:spcBef>
        <a:spcAft>
          <a:spcPct val="0"/>
        </a:spcAft>
        <a:buClr>
          <a:srgbClr val="FCC539"/>
        </a:buClr>
        <a:buSzPct val="125000"/>
        <a:buFont typeface="Wingdings" charset="2"/>
        <a:buChar char="§"/>
        <a:defRPr sz="2400">
          <a:solidFill>
            <a:schemeClr val="bg1"/>
          </a:solidFill>
          <a:latin typeface="+mn-lt"/>
          <a:ea typeface="ＭＳ Ｐゴシック" pitchFamily="-107" charset="-128"/>
        </a:defRPr>
      </a:lvl2pPr>
      <a:lvl3pPr marL="1143000" indent="-228600" algn="l" rtl="0" eaLnBrk="1" fontAlgn="base" hangingPunct="1">
        <a:spcBef>
          <a:spcPct val="20000"/>
        </a:spcBef>
        <a:spcAft>
          <a:spcPct val="0"/>
        </a:spcAft>
        <a:buClr>
          <a:srgbClr val="FCC539"/>
        </a:buClr>
        <a:buSzPct val="125000"/>
        <a:buFont typeface="Wingdings" charset="2"/>
        <a:buChar char="§"/>
        <a:defRPr sz="2000">
          <a:solidFill>
            <a:schemeClr val="bg1"/>
          </a:solidFill>
          <a:latin typeface="+mn-lt"/>
          <a:ea typeface="ＭＳ Ｐゴシック" pitchFamily="-107" charset="-128"/>
        </a:defRPr>
      </a:lvl3pPr>
      <a:lvl4pPr marL="1600200" indent="-228600" algn="l" rtl="0" eaLnBrk="1" fontAlgn="base" hangingPunct="1">
        <a:spcBef>
          <a:spcPct val="20000"/>
        </a:spcBef>
        <a:spcAft>
          <a:spcPct val="0"/>
        </a:spcAft>
        <a:buClr>
          <a:srgbClr val="FCC539"/>
        </a:buClr>
        <a:buSzPct val="125000"/>
        <a:buFont typeface="Wingdings" charset="2"/>
        <a:buChar char="§"/>
        <a:defRPr>
          <a:solidFill>
            <a:schemeClr val="bg1"/>
          </a:solidFill>
          <a:latin typeface="+mn-lt"/>
          <a:ea typeface="ＭＳ Ｐゴシック" pitchFamily="-107" charset="-128"/>
        </a:defRPr>
      </a:lvl4pPr>
      <a:lvl5pPr marL="2057400" indent="-228600" algn="l" rtl="0" eaLnBrk="1" fontAlgn="base" hangingPunct="1">
        <a:spcBef>
          <a:spcPct val="20000"/>
        </a:spcBef>
        <a:spcAft>
          <a:spcPct val="0"/>
        </a:spcAft>
        <a:buClr>
          <a:srgbClr val="FCC539"/>
        </a:buClr>
        <a:buSzPct val="125000"/>
        <a:buFont typeface="Wingdings" charset="2"/>
        <a:buChar char="§"/>
        <a:defRPr>
          <a:solidFill>
            <a:schemeClr val="bg1"/>
          </a:solidFill>
          <a:latin typeface="+mn-lt"/>
          <a:ea typeface="ＭＳ Ｐゴシック" pitchFamily="-107" charset="-128"/>
        </a:defRPr>
      </a:lvl5pPr>
      <a:lvl6pPr marL="2514600" indent="-228600" algn="l" rtl="0" eaLnBrk="1" fontAlgn="base" hangingPunct="1">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6pPr>
      <a:lvl7pPr marL="2971800" indent="-228600" algn="l" rtl="0" eaLnBrk="1" fontAlgn="base" hangingPunct="1">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7pPr>
      <a:lvl8pPr marL="3429000" indent="-228600" algn="l" rtl="0" eaLnBrk="1" fontAlgn="base" hangingPunct="1">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8pPr>
      <a:lvl9pPr marL="3886200" indent="-228600" algn="l" rtl="0" eaLnBrk="1" fontAlgn="base" hangingPunct="1">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s://www.jspacesystems.or.jp/ersdac/GDEM/ver2Validation/Summary_GDEM2_validation_report_final.pdf"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hyperlink" Target="http://www.astrium-geo.com/worlddem/"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www2.astrium-geo.com/files/pmedia/public/r467_9_spot_dem_product_description.pdf" TargetMode="External"/><Relationship Id="rId2" Type="http://schemas.openxmlformats.org/officeDocument/2006/relationships/hyperlink" Target="http://www.astrium-geo.com/en/198-elevation30" TargetMode="Externa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hyperlink" Target="http://www2.astrium-geo.com/files/pmedia/public/r468_9_spot_dem_precision_product_description.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hyperlink" Target="https://lpdaac.usgs.gov/sites/default/files/public/measures/docs/NASA_SRTM_V3.pdf"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gif"/><Relationship Id="rId1" Type="http://schemas.microsoft.com/office/2007/relationships/media" Target="../media/media1.gif"/><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4"/>
          <p:cNvSpPr txBox="1">
            <a:spLocks noChangeArrowheads="1"/>
          </p:cNvSpPr>
          <p:nvPr/>
        </p:nvSpPr>
        <p:spPr bwMode="auto">
          <a:xfrm>
            <a:off x="457200" y="3505200"/>
            <a:ext cx="3482975" cy="461665"/>
          </a:xfrm>
          <a:prstGeom prst="rect">
            <a:avLst/>
          </a:prstGeom>
          <a:noFill/>
          <a:ln w="9525">
            <a:noFill/>
            <a:miter lim="800000"/>
            <a:headEnd/>
            <a:tailEnd/>
          </a:ln>
        </p:spPr>
        <p:txBody>
          <a:bodyPr>
            <a:spAutoFit/>
          </a:bodyPr>
          <a:lstStyle/>
          <a:p>
            <a:pPr>
              <a:defRPr/>
            </a:pPr>
            <a:r>
              <a:rPr lang="en-US" sz="1200" b="1" dirty="0" smtClean="0">
                <a:solidFill>
                  <a:srgbClr val="FCC539"/>
                </a:solidFill>
                <a:effectLst>
                  <a:outerShdw blurRad="165100" dist="76200" dir="2700000" algn="tl" rotWithShape="0">
                    <a:srgbClr val="000000">
                      <a:alpha val="77000"/>
                    </a:srgbClr>
                  </a:outerShdw>
                </a:effectLst>
                <a:ea typeface="+mn-ea"/>
              </a:rPr>
              <a:t>Wm Matthew Cushing (USGS)</a:t>
            </a:r>
          </a:p>
          <a:p>
            <a:pPr>
              <a:defRPr/>
            </a:pPr>
            <a:r>
              <a:rPr lang="en-US" sz="1200" b="1" dirty="0" smtClean="0">
                <a:solidFill>
                  <a:srgbClr val="FCC539"/>
                </a:solidFill>
                <a:effectLst>
                  <a:outerShdw blurRad="165100" dist="76200" dir="2700000" algn="tl" rotWithShape="0">
                    <a:srgbClr val="000000">
                      <a:alpha val="77000"/>
                    </a:srgbClr>
                  </a:outerShdw>
                </a:effectLst>
                <a:ea typeface="+mn-ea"/>
              </a:rPr>
              <a:t>16 May 2013</a:t>
            </a:r>
            <a:endParaRPr lang="en-US" sz="1200" b="1" dirty="0">
              <a:solidFill>
                <a:srgbClr val="FCC539"/>
              </a:solidFill>
              <a:effectLst>
                <a:outerShdw blurRad="165100" dist="76200" dir="2700000" algn="tl" rotWithShape="0">
                  <a:srgbClr val="000000">
                    <a:alpha val="77000"/>
                  </a:srgbClr>
                </a:outerShdw>
              </a:effectLst>
              <a:ea typeface="+mn-ea"/>
            </a:endParaRPr>
          </a:p>
        </p:txBody>
      </p:sp>
      <p:sp>
        <p:nvSpPr>
          <p:cNvPr id="4" name="TextBox 5"/>
          <p:cNvSpPr txBox="1">
            <a:spLocks noChangeArrowheads="1"/>
          </p:cNvSpPr>
          <p:nvPr/>
        </p:nvSpPr>
        <p:spPr bwMode="auto">
          <a:xfrm>
            <a:off x="381000" y="2743200"/>
            <a:ext cx="8429625" cy="553998"/>
          </a:xfrm>
          <a:prstGeom prst="rect">
            <a:avLst/>
          </a:prstGeom>
          <a:noFill/>
          <a:ln w="9525">
            <a:noFill/>
            <a:miter lim="800000"/>
            <a:headEnd/>
            <a:tailEnd/>
          </a:ln>
        </p:spPr>
        <p:txBody>
          <a:bodyPr tIns="0" bIns="0">
            <a:spAutoFit/>
          </a:bodyPr>
          <a:lstStyle/>
          <a:p>
            <a:r>
              <a:rPr lang="en-US" sz="3600" b="1" dirty="0" smtClean="0">
                <a:solidFill>
                  <a:schemeClr val="bg1"/>
                </a:solidFill>
              </a:rPr>
              <a:t>SRTM 30-m </a:t>
            </a:r>
            <a:endParaRPr lang="en-US" sz="3600" b="1" dirty="0">
              <a:solidFill>
                <a:schemeClr val="bg1"/>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5613" y="365125"/>
            <a:ext cx="8458200" cy="549275"/>
          </a:xfrm>
          <a:ln/>
        </p:spPr>
        <p:txBody>
          <a:bodyPr tIns="31752">
            <a:normAutofit fontScale="90000"/>
          </a:bodyPr>
          <a:lstStyle/>
          <a:p>
            <a:pPr>
              <a:buClr>
                <a:srgbClr val="FFFF99"/>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Data Voids</a:t>
            </a:r>
          </a:p>
        </p:txBody>
      </p:sp>
      <p:pic>
        <p:nvPicPr>
          <p:cNvPr id="8194" name="Picture 2"/>
          <p:cNvPicPr>
            <a:picLocks noChangeAspect="1" noChangeArrowheads="1"/>
          </p:cNvPicPr>
          <p:nvPr/>
        </p:nvPicPr>
        <p:blipFill>
          <a:blip r:embed="rId3" cstate="print"/>
          <a:srcRect/>
          <a:stretch>
            <a:fillRect/>
          </a:stretch>
        </p:blipFill>
        <p:spPr bwMode="auto">
          <a:xfrm>
            <a:off x="455613" y="1993900"/>
            <a:ext cx="8167687" cy="3379788"/>
          </a:xfrm>
          <a:prstGeom prst="rect">
            <a:avLst/>
          </a:prstGeom>
          <a:noFill/>
          <a:ln w="9525">
            <a:noFill/>
            <a:round/>
            <a:headEnd/>
            <a:tailEnd/>
          </a:ln>
          <a:effectLst>
            <a:outerShdw blurRad="63500" dist="90623" dir="2700000" algn="ctr" rotWithShape="0">
              <a:srgbClr val="000000">
                <a:alpha val="65019"/>
              </a:srgbClr>
            </a:outerShdw>
          </a:effectLst>
        </p:spPr>
      </p:pic>
      <p:sp>
        <p:nvSpPr>
          <p:cNvPr id="8195" name="Text Box 3"/>
          <p:cNvSpPr txBox="1">
            <a:spLocks noChangeArrowheads="1"/>
          </p:cNvSpPr>
          <p:nvPr/>
        </p:nvSpPr>
        <p:spPr bwMode="auto">
          <a:xfrm>
            <a:off x="441325" y="5391150"/>
            <a:ext cx="5824538" cy="307975"/>
          </a:xfrm>
          <a:prstGeom prst="rect">
            <a:avLst/>
          </a:prstGeom>
          <a:noFill/>
          <a:ln w="9525">
            <a:noFill/>
            <a:round/>
            <a:headEnd/>
            <a:tailEnd/>
          </a:ln>
          <a:effectLst/>
        </p:spPr>
        <p:txBody>
          <a:bodyPr lIns="81720" tIns="40680" rIns="81720" bIns="40680">
            <a:prstTxWarp prst="textNoShape">
              <a:avLst/>
            </a:prstTxWarp>
            <a:spAutoFit/>
          </a:bodyPr>
          <a:lstStyle/>
          <a:p>
            <a:pPr eaLnBrk="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FFFF"/>
                </a:solidFill>
                <a:latin typeface="Arial" charset="0"/>
              </a:rPr>
              <a:t>(Grohman, 2006)</a:t>
            </a:r>
          </a:p>
        </p:txBody>
      </p:sp>
      <p:sp>
        <p:nvSpPr>
          <p:cNvPr id="8196" name="Text Box 4"/>
          <p:cNvSpPr txBox="1">
            <a:spLocks noChangeArrowheads="1"/>
          </p:cNvSpPr>
          <p:nvPr/>
        </p:nvSpPr>
        <p:spPr bwMode="auto">
          <a:xfrm>
            <a:off x="379413" y="1430338"/>
            <a:ext cx="3582987" cy="422275"/>
          </a:xfrm>
          <a:prstGeom prst="rect">
            <a:avLst/>
          </a:prstGeom>
          <a:noFill/>
          <a:ln w="9525">
            <a:noFill/>
            <a:round/>
            <a:headEnd/>
            <a:tailEnd/>
          </a:ln>
          <a:effectLst/>
        </p:spPr>
        <p:txBody>
          <a:bodyPr wrap="none" lIns="81720" tIns="40680" rIns="81720" bIns="40680">
            <a:prstTxWarp prst="textNoShape">
              <a:avLst/>
            </a:prstTxWarp>
            <a:spAutoFit/>
          </a:bodyPr>
          <a:lstStyle/>
          <a:p>
            <a:pPr eaLnBrk="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FFFF"/>
                </a:solidFill>
                <a:latin typeface="Arial" charset="0"/>
              </a:rPr>
              <a:t>Shaded Relief of DTED 1</a:t>
            </a:r>
          </a:p>
        </p:txBody>
      </p:sp>
      <p:sp>
        <p:nvSpPr>
          <p:cNvPr id="8197" name="Text Box 5"/>
          <p:cNvSpPr txBox="1">
            <a:spLocks noChangeArrowheads="1"/>
          </p:cNvSpPr>
          <p:nvPr/>
        </p:nvSpPr>
        <p:spPr bwMode="auto">
          <a:xfrm>
            <a:off x="4603750" y="1447800"/>
            <a:ext cx="3448050" cy="422275"/>
          </a:xfrm>
          <a:prstGeom prst="rect">
            <a:avLst/>
          </a:prstGeom>
          <a:noFill/>
          <a:ln w="9525">
            <a:noFill/>
            <a:round/>
            <a:headEnd/>
            <a:tailEnd/>
          </a:ln>
          <a:effectLst/>
        </p:spPr>
        <p:txBody>
          <a:bodyPr wrap="none" lIns="81720" tIns="40680" rIns="81720" bIns="40680">
            <a:prstTxWarp prst="textNoShape">
              <a:avLst/>
            </a:prstTxWarp>
            <a:spAutoFit/>
          </a:bodyPr>
          <a:lstStyle/>
          <a:p>
            <a:pPr eaLnBrk="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FFFF"/>
                </a:solidFill>
                <a:latin typeface="Arial" charset="0"/>
              </a:rPr>
              <a:t>SRTM with gaps (Voids)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5613" y="365125"/>
            <a:ext cx="8458200" cy="549275"/>
          </a:xfrm>
          <a:ln/>
        </p:spPr>
        <p:txBody>
          <a:bodyPr tIns="31752">
            <a:normAutofit fontScale="90000"/>
          </a:bodyPr>
          <a:lstStyle/>
          <a:p>
            <a:pPr>
              <a:buClr>
                <a:srgbClr val="FFFF99"/>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Data Voids</a:t>
            </a:r>
          </a:p>
        </p:txBody>
      </p:sp>
      <p:sp>
        <p:nvSpPr>
          <p:cNvPr id="8196" name="Text Box 4"/>
          <p:cNvSpPr txBox="1">
            <a:spLocks noChangeArrowheads="1"/>
          </p:cNvSpPr>
          <p:nvPr/>
        </p:nvSpPr>
        <p:spPr bwMode="auto">
          <a:xfrm>
            <a:off x="750968" y="1682686"/>
            <a:ext cx="7166953" cy="339789"/>
          </a:xfrm>
          <a:prstGeom prst="rect">
            <a:avLst/>
          </a:prstGeom>
          <a:noFill/>
          <a:ln w="9525">
            <a:noFill/>
            <a:round/>
            <a:headEnd/>
            <a:tailEnd/>
          </a:ln>
          <a:effectLst/>
        </p:spPr>
        <p:txBody>
          <a:bodyPr wrap="none" lIns="81720" tIns="40680" rIns="81720" bIns="40680">
            <a:prstTxWarp prst="textNoShape">
              <a:avLst/>
            </a:prstTxWarp>
            <a:spAutoFit/>
          </a:bodyPr>
          <a:lstStyle/>
          <a:p>
            <a:pPr eaLnBrk="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rgbClr val="FFFFFF"/>
                </a:solidFill>
                <a:latin typeface="Arial" charset="0"/>
              </a:rPr>
              <a:t>Side looking radar technique results in void pixels in high relief areas</a:t>
            </a:r>
            <a:endParaRPr lang="en-GB" dirty="0">
              <a:solidFill>
                <a:srgbClr val="FFFFFF"/>
              </a:solidFill>
              <a:latin typeface="Arial" charset="0"/>
            </a:endParaRPr>
          </a:p>
        </p:txBody>
      </p:sp>
      <p:grpSp>
        <p:nvGrpSpPr>
          <p:cNvPr id="3" name="Group 2"/>
          <p:cNvGrpSpPr/>
          <p:nvPr/>
        </p:nvGrpSpPr>
        <p:grpSpPr>
          <a:xfrm>
            <a:off x="677580" y="2216884"/>
            <a:ext cx="7755220" cy="2892048"/>
            <a:chOff x="367937" y="2216884"/>
            <a:chExt cx="7755220" cy="2892048"/>
          </a:xfrm>
        </p:grpSpPr>
        <p:sp>
          <p:nvSpPr>
            <p:cNvPr id="2" name="Rounded Rectangle 1"/>
            <p:cNvSpPr/>
            <p:nvPr/>
          </p:nvSpPr>
          <p:spPr bwMode="auto">
            <a:xfrm>
              <a:off x="441325" y="2216884"/>
              <a:ext cx="7681832" cy="2649656"/>
            </a:xfrm>
            <a:prstGeom prst="roundRect">
              <a:avLst>
                <a:gd name="adj" fmla="val 7081"/>
              </a:avLst>
            </a:prstGeom>
            <a:solidFill>
              <a:schemeClr val="bg1">
                <a:alpha val="75000"/>
              </a:schemeClr>
            </a:solidFill>
            <a:ln w="12700"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pitchFamily="-107" charset="0"/>
              </a:endParaRPr>
            </a:p>
          </p:txBody>
        </p:sp>
        <p:sp>
          <p:nvSpPr>
            <p:cNvPr id="8195" name="Text Box 3"/>
            <p:cNvSpPr txBox="1">
              <a:spLocks noChangeArrowheads="1"/>
            </p:cNvSpPr>
            <p:nvPr/>
          </p:nvSpPr>
          <p:spPr bwMode="auto">
            <a:xfrm>
              <a:off x="367937" y="4855064"/>
              <a:ext cx="5824538" cy="253868"/>
            </a:xfrm>
            <a:prstGeom prst="rect">
              <a:avLst/>
            </a:prstGeom>
            <a:noFill/>
            <a:ln w="9525">
              <a:noFill/>
              <a:round/>
              <a:headEnd/>
              <a:tailEnd/>
            </a:ln>
            <a:effectLst/>
          </p:spPr>
          <p:txBody>
            <a:bodyPr lIns="81720" tIns="40680" rIns="81720" bIns="40680">
              <a:prstTxWarp prst="textNoShape">
                <a:avLst/>
              </a:prstTxWarp>
              <a:spAutoFit/>
            </a:bodyPr>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smtClean="0">
                  <a:solidFill>
                    <a:schemeClr val="bg1"/>
                  </a:solidFill>
                  <a:latin typeface="Arial" charset="0"/>
                </a:rPr>
                <a:t>Source; </a:t>
              </a:r>
              <a:r>
                <a:rPr lang="en-US" sz="1200" dirty="0">
                  <a:solidFill>
                    <a:schemeClr val="bg1"/>
                  </a:solidFill>
                </a:rPr>
                <a:t>http://</a:t>
              </a:r>
              <a:r>
                <a:rPr lang="en-US" sz="1200" dirty="0" smtClean="0">
                  <a:solidFill>
                    <a:schemeClr val="bg1"/>
                  </a:solidFill>
                </a:rPr>
                <a:t>www.opendem.info/srtm_processing.html</a:t>
              </a:r>
              <a:endParaRPr lang="en-GB" sz="1200" dirty="0">
                <a:solidFill>
                  <a:schemeClr val="bg1"/>
                </a:solidFill>
                <a:latin typeface="Arial" charset="0"/>
              </a:endParaRPr>
            </a:p>
          </p:txBody>
        </p:sp>
        <p:pic>
          <p:nvPicPr>
            <p:cNvPr id="3074" name="Picture 2" descr="side_looking_rad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56" y="2242240"/>
              <a:ext cx="4056888" cy="25989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oids_in_the_al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568" y="2216884"/>
              <a:ext cx="3714589" cy="26496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768841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5613" y="365125"/>
            <a:ext cx="8458200" cy="549275"/>
          </a:xfrm>
          <a:ln/>
        </p:spPr>
        <p:txBody>
          <a:bodyPr tIns="31752">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Feathering Method</a:t>
            </a:r>
          </a:p>
        </p:txBody>
      </p:sp>
      <p:sp>
        <p:nvSpPr>
          <p:cNvPr id="16386" name="Rectangle 2"/>
          <p:cNvSpPr>
            <a:spLocks noGrp="1" noChangeArrowheads="1"/>
          </p:cNvSpPr>
          <p:nvPr>
            <p:ph idx="1"/>
          </p:nvPr>
        </p:nvSpPr>
        <p:spPr>
          <a:xfrm>
            <a:off x="530225" y="4522788"/>
            <a:ext cx="8075613" cy="1244600"/>
          </a:xfrm>
          <a:ln/>
        </p:spPr>
        <p:txBody>
          <a:bodyPr tIns="19404">
            <a:normAutofit fontScale="92500" lnSpcReduction="10000"/>
          </a:bodyPr>
          <a:lstStyle/>
          <a:p>
            <a:pPr marL="0" indent="0">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b="0"/>
              <a:t>The feather method uses a fill source pixel at the same geographic area without adjusting for the difference in elevation (</a:t>
            </a:r>
            <a:r>
              <a:rPr lang="en-US" sz="2200" b="0" i="1"/>
              <a:t>delta</a:t>
            </a:r>
            <a:r>
              <a:rPr lang="en-US" sz="2200" b="0"/>
              <a:t>) and then “feathers” the edges between the different data sources to mitigate the difference in elevation.</a:t>
            </a:r>
          </a:p>
        </p:txBody>
      </p:sp>
      <p:pic>
        <p:nvPicPr>
          <p:cNvPr id="16387" name="Picture 3"/>
          <p:cNvPicPr preferRelativeResize="0">
            <a:picLocks noChangeAspect="1" noChangeArrowheads="1"/>
          </p:cNvPicPr>
          <p:nvPr/>
        </p:nvPicPr>
        <p:blipFill>
          <a:blip r:embed="rId3" cstate="print"/>
          <a:srcRect/>
          <a:stretch>
            <a:fillRect/>
          </a:stretch>
        </p:blipFill>
        <p:spPr bwMode="auto">
          <a:xfrm>
            <a:off x="455613" y="1370013"/>
            <a:ext cx="6500812" cy="2973387"/>
          </a:xfrm>
          <a:prstGeom prst="rect">
            <a:avLst/>
          </a:prstGeom>
          <a:noFill/>
          <a:ln w="9525">
            <a:noFill/>
            <a:round/>
            <a:headEnd/>
            <a:tailEnd/>
          </a:ln>
          <a:effectLst/>
        </p:spPr>
      </p:pic>
      <p:sp>
        <p:nvSpPr>
          <p:cNvPr id="16388" name="Text Box 4"/>
          <p:cNvSpPr txBox="1">
            <a:spLocks noChangeArrowheads="1"/>
          </p:cNvSpPr>
          <p:nvPr/>
        </p:nvSpPr>
        <p:spPr bwMode="auto">
          <a:xfrm>
            <a:off x="347663" y="4032250"/>
            <a:ext cx="5824537" cy="307975"/>
          </a:xfrm>
          <a:prstGeom prst="rect">
            <a:avLst/>
          </a:prstGeom>
          <a:noFill/>
          <a:ln w="9525">
            <a:noFill/>
            <a:round/>
            <a:headEnd/>
            <a:tailEnd/>
          </a:ln>
          <a:effectLst/>
        </p:spPr>
        <p:txBody>
          <a:bodyPr lIns="81720" tIns="40680" rIns="81720" bIns="40680">
            <a:prstTxWarp prst="textNoShape">
              <a:avLst/>
            </a:prstTxWarp>
            <a:spAutoFit/>
          </a:bodyPr>
          <a:lstStyle/>
          <a:p>
            <a:pPr eaLnBrk="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latin typeface="Arial" charset="0"/>
              </a:rPr>
              <a:t> (Grohman, 2006)</a:t>
            </a:r>
          </a:p>
        </p:txBody>
      </p:sp>
    </p:spTree>
    <p:extLst>
      <p:ext uri="{BB962C8B-B14F-4D97-AF65-F5344CB8AC3E}">
        <p14:creationId xmlns:p14="http://schemas.microsoft.com/office/powerpoint/2010/main" val="1511862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5613" y="365125"/>
            <a:ext cx="8458200" cy="549275"/>
          </a:xfrm>
          <a:ln/>
        </p:spPr>
        <p:txBody>
          <a:bodyPr tIns="31752"/>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Delta Surface Fill</a:t>
            </a:r>
          </a:p>
        </p:txBody>
      </p:sp>
      <p:pic>
        <p:nvPicPr>
          <p:cNvPr id="17410" name="Picture 2"/>
          <p:cNvPicPr>
            <a:picLocks noChangeAspect="1" noChangeArrowheads="1"/>
          </p:cNvPicPr>
          <p:nvPr/>
        </p:nvPicPr>
        <p:blipFill>
          <a:blip r:embed="rId3" cstate="print"/>
          <a:srcRect/>
          <a:stretch>
            <a:fillRect/>
          </a:stretch>
        </p:blipFill>
        <p:spPr bwMode="auto">
          <a:xfrm>
            <a:off x="3692525" y="1368425"/>
            <a:ext cx="4765675" cy="2746375"/>
          </a:xfrm>
          <a:prstGeom prst="rect">
            <a:avLst/>
          </a:prstGeom>
          <a:noFill/>
          <a:ln w="9525">
            <a:noFill/>
            <a:round/>
            <a:headEnd/>
            <a:tailEnd/>
          </a:ln>
          <a:effectLst>
            <a:outerShdw blurRad="63500" dist="90623" dir="2700000" algn="ctr" rotWithShape="0">
              <a:srgbClr val="000000">
                <a:alpha val="65019"/>
              </a:srgbClr>
            </a:outerShdw>
          </a:effectLst>
        </p:spPr>
      </p:pic>
      <p:pic>
        <p:nvPicPr>
          <p:cNvPr id="17411" name="Picture 3"/>
          <p:cNvPicPr preferRelativeResize="0">
            <a:picLocks noChangeAspect="1" noChangeArrowheads="1"/>
          </p:cNvPicPr>
          <p:nvPr/>
        </p:nvPicPr>
        <p:blipFill>
          <a:blip r:embed="rId4" cstate="print"/>
          <a:srcRect/>
          <a:stretch>
            <a:fillRect/>
          </a:stretch>
        </p:blipFill>
        <p:spPr bwMode="auto">
          <a:xfrm>
            <a:off x="455613" y="2792413"/>
            <a:ext cx="4267200" cy="2617787"/>
          </a:xfrm>
          <a:prstGeom prst="rect">
            <a:avLst/>
          </a:prstGeom>
          <a:noFill/>
          <a:ln w="9525">
            <a:noFill/>
            <a:round/>
            <a:headEnd/>
            <a:tailEnd/>
          </a:ln>
          <a:effectLst>
            <a:outerShdw blurRad="63500" dist="90623" dir="2700000" algn="ctr" rotWithShape="0">
              <a:srgbClr val="000000">
                <a:alpha val="65019"/>
              </a:srgbClr>
            </a:outerShdw>
          </a:effectLst>
        </p:spPr>
      </p:pic>
      <p:sp>
        <p:nvSpPr>
          <p:cNvPr id="17412" name="Text Box 4"/>
          <p:cNvSpPr txBox="1">
            <a:spLocks noChangeArrowheads="1"/>
          </p:cNvSpPr>
          <p:nvPr/>
        </p:nvSpPr>
        <p:spPr bwMode="auto">
          <a:xfrm>
            <a:off x="455613" y="5543550"/>
            <a:ext cx="5824537" cy="307975"/>
          </a:xfrm>
          <a:prstGeom prst="rect">
            <a:avLst/>
          </a:prstGeom>
          <a:noFill/>
          <a:ln w="9525">
            <a:noFill/>
            <a:round/>
            <a:headEnd/>
            <a:tailEnd/>
          </a:ln>
          <a:effectLst/>
        </p:spPr>
        <p:txBody>
          <a:bodyPr lIns="81720" tIns="40680" rIns="81720" bIns="40680">
            <a:prstTxWarp prst="textNoShape">
              <a:avLst/>
            </a:prstTxWarp>
            <a:spAutoFit/>
          </a:bodyPr>
          <a:lstStyle/>
          <a:p>
            <a:pPr eaLnBrk="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FFFFFF"/>
                </a:solidFill>
                <a:latin typeface="Arial" charset="0"/>
              </a:rPr>
              <a:t>(Grohman, 2006)</a:t>
            </a:r>
          </a:p>
        </p:txBody>
      </p:sp>
    </p:spTree>
    <p:extLst>
      <p:ext uri="{BB962C8B-B14F-4D97-AF65-F5344CB8AC3E}">
        <p14:creationId xmlns:p14="http://schemas.microsoft.com/office/powerpoint/2010/main" val="33010962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5613" y="365125"/>
            <a:ext cx="8229600" cy="549275"/>
          </a:xfrm>
          <a:ln/>
        </p:spPr>
        <p:txBody>
          <a:bodyPr tIns="31752">
            <a:normAutofit fontScale="90000"/>
          </a:bodyPr>
          <a:lstStyle/>
          <a:p>
            <a:pPr>
              <a:buClr>
                <a:srgbClr val="FFFF99"/>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Phase Noise</a:t>
            </a:r>
          </a:p>
        </p:txBody>
      </p:sp>
      <p:sp>
        <p:nvSpPr>
          <p:cNvPr id="9218" name="Text Box 2"/>
          <p:cNvSpPr txBox="1">
            <a:spLocks noChangeArrowheads="1"/>
          </p:cNvSpPr>
          <p:nvPr/>
        </p:nvSpPr>
        <p:spPr bwMode="auto">
          <a:xfrm>
            <a:off x="455613" y="1098550"/>
            <a:ext cx="7772400" cy="1187450"/>
          </a:xfrm>
          <a:prstGeom prst="rect">
            <a:avLst/>
          </a:prstGeom>
          <a:noFill/>
          <a:ln w="9525">
            <a:noFill/>
            <a:round/>
            <a:headEnd/>
            <a:tailEnd/>
          </a:ln>
          <a:effectLst/>
        </p:spPr>
        <p:txBody>
          <a:bodyPr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FF"/>
                </a:solidFill>
                <a:latin typeface="Arial" charset="0"/>
              </a:rPr>
              <a:t>An example of phase noise from two different surface types.  </a:t>
            </a:r>
            <a:r>
              <a:rPr lang="en-US" b="1">
                <a:solidFill>
                  <a:srgbClr val="FFFFFF"/>
                </a:solidFill>
                <a:latin typeface="Arial" charset="0"/>
              </a:rPr>
              <a:t>A</a:t>
            </a:r>
            <a:r>
              <a:rPr lang="en-US">
                <a:solidFill>
                  <a:srgbClr val="FFFFFF"/>
                </a:solidFill>
                <a:latin typeface="Arial" charset="0"/>
              </a:rPr>
              <a:t> is from a rock outcropping, and </a:t>
            </a:r>
            <a:r>
              <a:rPr lang="en-US" b="1">
                <a:solidFill>
                  <a:srgbClr val="FFFFFF"/>
                </a:solidFill>
                <a:latin typeface="Arial" charset="0"/>
              </a:rPr>
              <a:t>B</a:t>
            </a:r>
            <a:r>
              <a:rPr lang="en-US">
                <a:solidFill>
                  <a:srgbClr val="FFFFFF"/>
                </a:solidFill>
                <a:latin typeface="Arial" charset="0"/>
              </a:rPr>
              <a:t> is bare soil with sparse vegetation</a:t>
            </a:r>
          </a:p>
        </p:txBody>
      </p:sp>
      <p:pic>
        <p:nvPicPr>
          <p:cNvPr id="9219" name="Picture 3"/>
          <p:cNvPicPr preferRelativeResize="0">
            <a:picLocks noChangeAspect="1" noChangeArrowheads="1"/>
          </p:cNvPicPr>
          <p:nvPr/>
        </p:nvPicPr>
        <p:blipFill>
          <a:blip r:embed="rId3" cstate="print"/>
          <a:srcRect/>
          <a:stretch>
            <a:fillRect/>
          </a:stretch>
        </p:blipFill>
        <p:spPr bwMode="auto">
          <a:xfrm>
            <a:off x="455613" y="2286000"/>
            <a:ext cx="8229600" cy="36576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5613" y="365125"/>
            <a:ext cx="8231187" cy="549275"/>
          </a:xfrm>
          <a:ln/>
        </p:spPr>
        <p:txBody>
          <a:bodyPr tIns="31752">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Canopy Bias</a:t>
            </a:r>
          </a:p>
        </p:txBody>
      </p:sp>
      <p:pic>
        <p:nvPicPr>
          <p:cNvPr id="10242" name="Picture 2"/>
          <p:cNvPicPr preferRelativeResize="0">
            <a:picLocks noChangeAspect="1" noChangeArrowheads="1"/>
          </p:cNvPicPr>
          <p:nvPr/>
        </p:nvPicPr>
        <p:blipFill>
          <a:blip r:embed="rId3" cstate="print"/>
          <a:srcRect/>
          <a:stretch>
            <a:fillRect/>
          </a:stretch>
        </p:blipFill>
        <p:spPr bwMode="auto">
          <a:xfrm>
            <a:off x="455613" y="1492250"/>
            <a:ext cx="4003675" cy="4114800"/>
          </a:xfrm>
          <a:prstGeom prst="rect">
            <a:avLst/>
          </a:prstGeom>
          <a:noFill/>
          <a:ln w="9525">
            <a:noFill/>
            <a:round/>
            <a:headEnd/>
            <a:tailEnd/>
          </a:ln>
          <a:effectLst/>
        </p:spPr>
      </p:pic>
      <p:sp>
        <p:nvSpPr>
          <p:cNvPr id="10243" name="Text Box 3"/>
          <p:cNvSpPr txBox="1">
            <a:spLocks noChangeArrowheads="1"/>
          </p:cNvSpPr>
          <p:nvPr/>
        </p:nvSpPr>
        <p:spPr bwMode="auto">
          <a:xfrm>
            <a:off x="4667250" y="1371600"/>
            <a:ext cx="3657600" cy="2514600"/>
          </a:xfrm>
          <a:prstGeom prst="rect">
            <a:avLst/>
          </a:prstGeom>
          <a:noFill/>
          <a:ln w="9525">
            <a:noFill/>
            <a:round/>
            <a:headEnd/>
            <a:tailEnd/>
          </a:ln>
          <a:effectLst/>
        </p:spPr>
        <p:txBody>
          <a:bodyPr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FF"/>
                </a:solidFill>
                <a:latin typeface="Arial" charset="0"/>
              </a:rPr>
              <a:t>Shaded Relief / Landsat image mosaic illustrating canopy bias along the borders of a protected forest in Ghana, West Africa.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5613" y="365125"/>
            <a:ext cx="8458200" cy="549275"/>
          </a:xfrm>
          <a:ln/>
        </p:spPr>
        <p:txBody>
          <a:bodyPr tIns="31752">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Canopy Bias</a:t>
            </a:r>
          </a:p>
        </p:txBody>
      </p:sp>
      <p:pic>
        <p:nvPicPr>
          <p:cNvPr id="11266" name="Picture 2"/>
          <p:cNvPicPr preferRelativeResize="0">
            <a:picLocks noChangeAspect="1" noChangeArrowheads="1"/>
          </p:cNvPicPr>
          <p:nvPr/>
        </p:nvPicPr>
        <p:blipFill>
          <a:blip r:embed="rId3" cstate="print"/>
          <a:srcRect/>
          <a:stretch>
            <a:fillRect/>
          </a:stretch>
        </p:blipFill>
        <p:spPr bwMode="auto">
          <a:xfrm>
            <a:off x="455613" y="1287463"/>
            <a:ext cx="8032750" cy="3905250"/>
          </a:xfrm>
          <a:prstGeom prst="rect">
            <a:avLst/>
          </a:prstGeom>
          <a:noFill/>
          <a:ln w="9525">
            <a:noFill/>
            <a:round/>
            <a:headEnd/>
            <a:tailEnd/>
          </a:ln>
          <a:effectLst/>
        </p:spPr>
      </p:pic>
      <p:sp>
        <p:nvSpPr>
          <p:cNvPr id="11267" name="Text Box 3"/>
          <p:cNvSpPr txBox="1">
            <a:spLocks noChangeArrowheads="1"/>
          </p:cNvSpPr>
          <p:nvPr/>
        </p:nvSpPr>
        <p:spPr bwMode="auto">
          <a:xfrm>
            <a:off x="455613" y="5208588"/>
            <a:ext cx="8001000" cy="395287"/>
          </a:xfrm>
          <a:prstGeom prst="rect">
            <a:avLst/>
          </a:prstGeom>
          <a:noFill/>
          <a:ln w="9525">
            <a:noFill/>
            <a:round/>
            <a:headEnd/>
            <a:tailEnd/>
          </a:ln>
          <a:effectLst/>
        </p:spPr>
        <p:txBody>
          <a:bodyPr lIns="90000" tIns="45000" rIns="90000" bIns="450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FFFFFF"/>
                </a:solidFill>
                <a:latin typeface="Arial" charset="0"/>
              </a:rPr>
              <a:t>Example of potential false channel extraction using SRTM data.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5613" y="365125"/>
            <a:ext cx="8458200" cy="549275"/>
          </a:xfrm>
          <a:ln/>
        </p:spPr>
        <p:txBody>
          <a:bodyPr tIns="31752">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Horizontal Resolution</a:t>
            </a:r>
          </a:p>
        </p:txBody>
      </p:sp>
      <p:sp>
        <p:nvSpPr>
          <p:cNvPr id="12290" name="Rectangle 2"/>
          <p:cNvSpPr>
            <a:spLocks noGrp="1" noChangeArrowheads="1"/>
          </p:cNvSpPr>
          <p:nvPr>
            <p:ph idx="1"/>
          </p:nvPr>
        </p:nvSpPr>
        <p:spPr>
          <a:xfrm>
            <a:off x="455613" y="1371600"/>
            <a:ext cx="8305800" cy="2979738"/>
          </a:xfrm>
          <a:ln/>
        </p:spPr>
        <p:txBody>
          <a:bodyPr>
            <a:normAutofit/>
          </a:bodyPr>
          <a:lstStyle/>
          <a:p>
            <a:pPr marL="341313" indent="-341313">
              <a:buClr>
                <a:srgbClr val="FFFF99"/>
              </a:buClr>
              <a:buSzPct val="15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Original data collection was near 30 m.</a:t>
            </a:r>
          </a:p>
          <a:p>
            <a:pPr marL="341313" indent="-341313">
              <a:buClr>
                <a:srgbClr val="FFFF99"/>
              </a:buClr>
              <a:buSzPct val="15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Increased usability and smoothing algorithm was applied reducing resolution to 45 and 60 meters (Farr, 2006).</a:t>
            </a:r>
          </a:p>
          <a:p>
            <a:pPr marL="341313" indent="-341313">
              <a:buClr>
                <a:srgbClr val="FFFF99"/>
              </a:buClr>
              <a:buSzPct val="15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Other studies show the resolution may be between 30 and 48 meters (Pierce, 2006).</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5613" y="365125"/>
            <a:ext cx="8458200" cy="549275"/>
          </a:xfrm>
          <a:ln/>
        </p:spPr>
        <p:txBody>
          <a:bodyPr tIns="31752">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Slope</a:t>
            </a:r>
          </a:p>
        </p:txBody>
      </p:sp>
      <p:sp>
        <p:nvSpPr>
          <p:cNvPr id="13314" name="Rectangle 2"/>
          <p:cNvSpPr>
            <a:spLocks noGrp="1" noChangeArrowheads="1"/>
          </p:cNvSpPr>
          <p:nvPr>
            <p:ph idx="1"/>
          </p:nvPr>
        </p:nvSpPr>
        <p:spPr>
          <a:xfrm>
            <a:off x="455613" y="1371600"/>
            <a:ext cx="8305800" cy="3886200"/>
          </a:xfrm>
          <a:ln/>
        </p:spPr>
        <p:txBody>
          <a:bodyPr/>
          <a:lstStyle/>
          <a:p>
            <a:pPr marL="341313" indent="-341313">
              <a:buClr>
                <a:srgbClr val="FFFF99"/>
              </a:buClr>
              <a:buSzPct val="15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Overestimates in areas of steep topography</a:t>
            </a:r>
          </a:p>
          <a:p>
            <a:pPr marL="341313" indent="-341313">
              <a:buClr>
                <a:srgbClr val="FFFF99"/>
              </a:buClr>
              <a:buSzPct val="15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Overestimates in areas of little relief (</a:t>
            </a:r>
            <a:r>
              <a:rPr lang="en-US" dirty="0" err="1"/>
              <a:t>Guth</a:t>
            </a:r>
            <a:r>
              <a:rPr lang="en-US" dirty="0"/>
              <a:t>, 2006; Jarvis, 2004; Farr, 2006)</a:t>
            </a:r>
          </a:p>
          <a:p>
            <a:pPr marL="341313" indent="-341313">
              <a:buClr>
                <a:srgbClr val="FFFF99"/>
              </a:buClr>
              <a:buSzPct val="15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There is a combined influence of the smoothing algorithm and the phase noise error (Farr, 2006)</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alphaModFix/>
          </a:blip>
          <a:srcRect/>
          <a:stretch>
            <a:fillRect/>
          </a:stretch>
        </p:blipFill>
        <p:spPr bwMode="auto">
          <a:xfrm>
            <a:off x="457200" y="1627188"/>
            <a:ext cx="8229600" cy="3657600"/>
          </a:xfrm>
          <a:prstGeom prst="rect">
            <a:avLst/>
          </a:prstGeom>
          <a:ln>
            <a:noFill/>
          </a:ln>
          <a:effectLst>
            <a:outerShdw blurRad="190500" algn="tl" rotWithShape="0">
              <a:srgbClr val="000000">
                <a:alpha val="70000"/>
              </a:srgbClr>
            </a:outerShdw>
          </a:effectLst>
        </p:spPr>
      </p:pic>
      <p:sp>
        <p:nvSpPr>
          <p:cNvPr id="14339" name="Rectangle 3"/>
          <p:cNvSpPr>
            <a:spLocks noGrp="1" noChangeArrowheads="1"/>
          </p:cNvSpPr>
          <p:nvPr>
            <p:ph type="title"/>
          </p:nvPr>
        </p:nvSpPr>
        <p:spPr>
          <a:xfrm>
            <a:off x="455613" y="365125"/>
            <a:ext cx="8458200" cy="549275"/>
          </a:xfrm>
          <a:ln/>
        </p:spPr>
        <p:txBody>
          <a:bodyPr tIns="31752">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Overall SRTM Data Quality	</a:t>
            </a:r>
          </a:p>
        </p:txBody>
      </p:sp>
      <p:sp>
        <p:nvSpPr>
          <p:cNvPr id="14340" name="Rectangle 4"/>
          <p:cNvSpPr>
            <a:spLocks noGrp="1" noChangeArrowheads="1"/>
          </p:cNvSpPr>
          <p:nvPr>
            <p:ph idx="1"/>
          </p:nvPr>
        </p:nvSpPr>
        <p:spPr>
          <a:xfrm>
            <a:off x="1004888" y="3429000"/>
            <a:ext cx="7315200" cy="1622425"/>
          </a:xfrm>
          <a:ln/>
        </p:spPr>
        <p:txBody>
          <a:bodyPr>
            <a:normAutofit fontScale="92500" lnSpcReduction="10000"/>
          </a:bodyPr>
          <a:lstStyle/>
          <a:p>
            <a:pPr marL="0" inden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dirty="0">
                <a:solidFill>
                  <a:schemeClr val="tx1"/>
                </a:solidFill>
                <a:effectLst>
                  <a:outerShdw blurRad="38100" dist="38100" dir="2700000" algn="tl">
                    <a:srgbClr val="DDDDDD"/>
                  </a:outerShdw>
                </a:effectLst>
              </a:rPr>
              <a:t>The SRTM is an unprecedented collection of the world's topography and currently there is no global dataset that can match its versatility and quality (</a:t>
            </a:r>
            <a:r>
              <a:rPr lang="en-US" dirty="0" err="1">
                <a:solidFill>
                  <a:schemeClr val="tx1"/>
                </a:solidFill>
                <a:effectLst>
                  <a:outerShdw blurRad="38100" dist="38100" dir="2700000" algn="tl">
                    <a:srgbClr val="DDDDDD"/>
                  </a:outerShdw>
                </a:effectLst>
              </a:rPr>
              <a:t>Guth</a:t>
            </a:r>
            <a:r>
              <a:rPr lang="en-US" dirty="0">
                <a:solidFill>
                  <a:schemeClr val="tx1"/>
                </a:solidFill>
                <a:effectLst>
                  <a:outerShdw blurRad="38100" dist="38100" dir="2700000" algn="tl">
                    <a:srgbClr val="DDDDDD"/>
                  </a:outerShdw>
                </a:effectLst>
              </a:rPr>
              <a:t>, 2006). </a:t>
            </a:r>
            <a:r>
              <a:rPr lang="en-US" dirty="0">
                <a:solidFill>
                  <a:schemeClr val="tx1"/>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5613" y="365125"/>
            <a:ext cx="8458200" cy="549275"/>
          </a:xfrm>
          <a:ln/>
        </p:spPr>
        <p:txBody>
          <a:bodyPr tIns="31752"/>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SRTM Mission</a:t>
            </a:r>
          </a:p>
        </p:txBody>
      </p:sp>
      <p:sp>
        <p:nvSpPr>
          <p:cNvPr id="6146" name="Rectangle 2"/>
          <p:cNvSpPr>
            <a:spLocks noGrp="1" noChangeArrowheads="1"/>
          </p:cNvSpPr>
          <p:nvPr>
            <p:ph type="body" idx="1"/>
          </p:nvPr>
        </p:nvSpPr>
        <p:spPr>
          <a:xfrm>
            <a:off x="455613" y="1096963"/>
            <a:ext cx="8305800" cy="731837"/>
          </a:xfrm>
          <a:ln/>
        </p:spPr>
        <p:txBody>
          <a:bodyPr/>
          <a:lstStyle/>
          <a:p>
            <a:pPr marL="341313" indent="-341313">
              <a:buClr>
                <a:srgbClr val="FFFF99"/>
              </a:buClr>
              <a:buSzPct val="15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Shuttle Radar Topography Mission (SRTM</a:t>
            </a:r>
            <a:r>
              <a:rPr lang="en-US" dirty="0" smtClean="0"/>
              <a:t>)</a:t>
            </a:r>
            <a:endParaRPr lang="en-US" dirty="0"/>
          </a:p>
        </p:txBody>
      </p:sp>
      <p:pic>
        <p:nvPicPr>
          <p:cNvPr id="2050" name="Picture 2" descr="File:Srtm 1.jpg"/>
          <p:cNvPicPr>
            <a:picLocks noChangeAspect="1" noChangeArrowheads="1"/>
          </p:cNvPicPr>
          <p:nvPr/>
        </p:nvPicPr>
        <p:blipFill>
          <a:blip r:embed="rId3" cstate="print"/>
          <a:srcRect/>
          <a:stretch>
            <a:fillRect/>
          </a:stretch>
        </p:blipFill>
        <p:spPr bwMode="auto">
          <a:xfrm>
            <a:off x="3657600" y="2133600"/>
            <a:ext cx="4124325" cy="2914650"/>
          </a:xfrm>
          <a:prstGeom prst="rect">
            <a:avLst/>
          </a:prstGeom>
          <a:noFill/>
        </p:spPr>
      </p:pic>
      <p:sp>
        <p:nvSpPr>
          <p:cNvPr id="5" name="TextBox 4"/>
          <p:cNvSpPr txBox="1"/>
          <p:nvPr/>
        </p:nvSpPr>
        <p:spPr>
          <a:xfrm>
            <a:off x="685800" y="2133600"/>
            <a:ext cx="2819400" cy="2862322"/>
          </a:xfrm>
          <a:prstGeom prst="rect">
            <a:avLst/>
          </a:prstGeom>
          <a:noFill/>
        </p:spPr>
        <p:txBody>
          <a:bodyPr wrap="square" rtlCol="0">
            <a:spAutoFit/>
          </a:bodyPr>
          <a:lstStyle/>
          <a:p>
            <a:r>
              <a:rPr lang="en-US" dirty="0" smtClean="0">
                <a:solidFill>
                  <a:schemeClr val="bg1"/>
                </a:solidFill>
              </a:rPr>
              <a:t>Space Shuttle Endeavour during the 11-day STS-99 mission in February 2000</a:t>
            </a:r>
          </a:p>
          <a:p>
            <a:endParaRPr lang="en-US" dirty="0" smtClean="0">
              <a:solidFill>
                <a:schemeClr val="bg1"/>
              </a:solidFill>
            </a:endParaRPr>
          </a:p>
          <a:p>
            <a:r>
              <a:rPr lang="en-US" dirty="0" smtClean="0">
                <a:solidFill>
                  <a:schemeClr val="bg1"/>
                </a:solidFill>
              </a:rPr>
              <a:t>Used a technique known as </a:t>
            </a:r>
            <a:r>
              <a:rPr lang="en-US" dirty="0" err="1" smtClean="0">
                <a:solidFill>
                  <a:schemeClr val="bg1"/>
                </a:solidFill>
              </a:rPr>
              <a:t>Interferometric</a:t>
            </a:r>
            <a:r>
              <a:rPr lang="en-US" dirty="0" smtClean="0">
                <a:solidFill>
                  <a:schemeClr val="bg1"/>
                </a:solidFill>
              </a:rPr>
              <a:t> Synthetic Aperture Radar to generate a DEM at a near global extent of 56° S to 60° N</a:t>
            </a:r>
            <a:endParaRPr lang="en-US" dirty="0">
              <a:solidFill>
                <a:schemeClr val="bg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762000"/>
            <a:ext cx="9012487" cy="5715000"/>
          </a:xfrm>
          <a:prstGeom prst="rect">
            <a:avLst/>
          </a:prstGeom>
        </p:spPr>
      </p:pic>
    </p:spTree>
    <p:extLst>
      <p:ext uri="{BB962C8B-B14F-4D97-AF65-F5344CB8AC3E}">
        <p14:creationId xmlns:p14="http://schemas.microsoft.com/office/powerpoint/2010/main" val="3848924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450" y="1062037"/>
            <a:ext cx="8801100" cy="4733925"/>
          </a:xfrm>
          <a:prstGeom prst="rect">
            <a:avLst/>
          </a:prstGeom>
        </p:spPr>
      </p:pic>
    </p:spTree>
    <p:extLst>
      <p:ext uri="{BB962C8B-B14F-4D97-AF65-F5344CB8AC3E}">
        <p14:creationId xmlns:p14="http://schemas.microsoft.com/office/powerpoint/2010/main" val="3694616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487" y="1771650"/>
            <a:ext cx="8963025" cy="3314700"/>
          </a:xfrm>
          <a:prstGeom prst="rect">
            <a:avLst/>
          </a:prstGeom>
        </p:spPr>
      </p:pic>
    </p:spTree>
    <p:extLst>
      <p:ext uri="{BB962C8B-B14F-4D97-AF65-F5344CB8AC3E}">
        <p14:creationId xmlns:p14="http://schemas.microsoft.com/office/powerpoint/2010/main" val="1766573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983" t="10904" r="16267" b="23826"/>
          <a:stretch/>
        </p:blipFill>
        <p:spPr>
          <a:xfrm>
            <a:off x="-271547" y="304800"/>
            <a:ext cx="9390147" cy="6324600"/>
          </a:xfrm>
          <a:prstGeom prst="rect">
            <a:avLst/>
          </a:prstGeom>
        </p:spPr>
      </p:pic>
    </p:spTree>
    <p:extLst>
      <p:ext uri="{BB962C8B-B14F-4D97-AF65-F5344CB8AC3E}">
        <p14:creationId xmlns:p14="http://schemas.microsoft.com/office/powerpoint/2010/main" val="1679465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0"/>
            <a:ext cx="8226972" cy="6630479"/>
          </a:xfrm>
          <a:prstGeom prst="rect">
            <a:avLst/>
          </a:prstGeom>
        </p:spPr>
      </p:pic>
    </p:spTree>
    <p:extLst>
      <p:ext uri="{BB962C8B-B14F-4D97-AF65-F5344CB8AC3E}">
        <p14:creationId xmlns:p14="http://schemas.microsoft.com/office/powerpoint/2010/main" val="1056638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98830" cy="6858000"/>
          </a:xfrm>
          <a:prstGeom prst="rect">
            <a:avLst/>
          </a:prstGeom>
        </p:spPr>
      </p:pic>
    </p:spTree>
    <p:extLst>
      <p:ext uri="{BB962C8B-B14F-4D97-AF65-F5344CB8AC3E}">
        <p14:creationId xmlns:p14="http://schemas.microsoft.com/office/powerpoint/2010/main" val="953590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65" y="28903"/>
            <a:ext cx="9010421" cy="6676697"/>
          </a:xfrm>
          <a:prstGeom prst="rect">
            <a:avLst/>
          </a:prstGeom>
        </p:spPr>
      </p:pic>
    </p:spTree>
    <p:extLst>
      <p:ext uri="{BB962C8B-B14F-4D97-AF65-F5344CB8AC3E}">
        <p14:creationId xmlns:p14="http://schemas.microsoft.com/office/powerpoint/2010/main" val="3962647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530" y="-21021"/>
            <a:ext cx="9189045" cy="6879021"/>
          </a:xfrm>
          <a:prstGeom prst="rect">
            <a:avLst/>
          </a:prstGeom>
        </p:spPr>
      </p:pic>
    </p:spTree>
    <p:extLst>
      <p:ext uri="{BB962C8B-B14F-4D97-AF65-F5344CB8AC3E}">
        <p14:creationId xmlns:p14="http://schemas.microsoft.com/office/powerpoint/2010/main" val="2922767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 GDEM</a:t>
            </a:r>
            <a:endParaRPr lang="en-US" dirty="0"/>
          </a:p>
        </p:txBody>
      </p:sp>
      <p:sp>
        <p:nvSpPr>
          <p:cNvPr id="3" name="Content Placeholder 2"/>
          <p:cNvSpPr>
            <a:spLocks noGrp="1"/>
          </p:cNvSpPr>
          <p:nvPr>
            <p:ph idx="1"/>
          </p:nvPr>
        </p:nvSpPr>
        <p:spPr/>
        <p:txBody>
          <a:bodyPr/>
          <a:lstStyle/>
          <a:p>
            <a:pPr>
              <a:defRPr/>
            </a:pPr>
            <a:r>
              <a:rPr lang="en-US" sz="2600" dirty="0"/>
              <a:t>30m ASTER GDEM version 2 </a:t>
            </a:r>
            <a:endParaRPr lang="en-US" sz="2600" dirty="0" smtClean="0"/>
          </a:p>
          <a:p>
            <a:pPr lvl="1">
              <a:defRPr/>
            </a:pPr>
            <a:r>
              <a:rPr lang="en-US" sz="1800" dirty="0" smtClean="0"/>
              <a:t>V2 </a:t>
            </a:r>
            <a:r>
              <a:rPr lang="en-US" sz="1800" dirty="0"/>
              <a:t>used 1,500,000 stereo </a:t>
            </a:r>
            <a:r>
              <a:rPr lang="en-US" sz="1800" dirty="0" smtClean="0"/>
              <a:t>pairs – released</a:t>
            </a:r>
          </a:p>
          <a:p>
            <a:pPr>
              <a:defRPr/>
            </a:pPr>
            <a:r>
              <a:rPr lang="en-US" sz="2600" dirty="0" smtClean="0"/>
              <a:t>30m ASTER GDEM version 3 </a:t>
            </a:r>
            <a:endParaRPr lang="en-US" sz="2600" dirty="0"/>
          </a:p>
          <a:p>
            <a:pPr lvl="1">
              <a:defRPr/>
            </a:pPr>
            <a:r>
              <a:rPr lang="en-US" sz="2200" dirty="0"/>
              <a:t>V3 uses additional 500,000 stereo pairs </a:t>
            </a:r>
            <a:r>
              <a:rPr lang="en-US" sz="2200" dirty="0" smtClean="0"/>
              <a:t>– release pending 2015</a:t>
            </a:r>
          </a:p>
          <a:p>
            <a:pPr>
              <a:defRPr/>
            </a:pPr>
            <a:r>
              <a:rPr lang="en-US" sz="2600" dirty="0" err="1" smtClean="0"/>
              <a:t>PlanetDEM</a:t>
            </a:r>
            <a:r>
              <a:rPr lang="en-US" sz="2600" dirty="0" smtClean="0"/>
              <a:t> 30 (GDEM v2 source)</a:t>
            </a:r>
            <a:endParaRPr lang="en-US" sz="2600" dirty="0"/>
          </a:p>
          <a:p>
            <a:pPr marL="0" indent="0">
              <a:buNone/>
            </a:pPr>
            <a:endParaRPr lang="en-US" dirty="0"/>
          </a:p>
        </p:txBody>
      </p:sp>
    </p:spTree>
    <p:extLst>
      <p:ext uri="{BB962C8B-B14F-4D97-AF65-F5344CB8AC3E}">
        <p14:creationId xmlns:p14="http://schemas.microsoft.com/office/powerpoint/2010/main" val="1335802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ASTER Global DEM</a:t>
            </a:r>
            <a:endParaRPr lang="en-US" dirty="0"/>
          </a:p>
        </p:txBody>
      </p:sp>
      <p:sp>
        <p:nvSpPr>
          <p:cNvPr id="3" name="Content Placeholder 2"/>
          <p:cNvSpPr>
            <a:spLocks noGrp="1"/>
          </p:cNvSpPr>
          <p:nvPr>
            <p:ph idx="1"/>
          </p:nvPr>
        </p:nvSpPr>
        <p:spPr/>
        <p:txBody>
          <a:bodyPr>
            <a:normAutofit fontScale="55000" lnSpcReduction="20000"/>
          </a:bodyPr>
          <a:lstStyle/>
          <a:p>
            <a:r>
              <a:rPr lang="en-US" sz="3300" dirty="0" smtClean="0"/>
              <a:t>Coverage</a:t>
            </a:r>
            <a:r>
              <a:rPr lang="en-US" sz="3300" dirty="0"/>
              <a:t>/cell </a:t>
            </a:r>
            <a:r>
              <a:rPr lang="en-US" sz="3300" dirty="0" smtClean="0"/>
              <a:t>size</a:t>
            </a:r>
            <a:r>
              <a:rPr lang="en-US" sz="3300" dirty="0"/>
              <a:t>/Availability</a:t>
            </a:r>
          </a:p>
          <a:p>
            <a:pPr lvl="1"/>
            <a:r>
              <a:rPr lang="en-US" sz="2100" dirty="0" smtClean="0"/>
              <a:t>83 </a:t>
            </a:r>
            <a:r>
              <a:rPr lang="en-US" sz="2100" dirty="0"/>
              <a:t>degrees south to </a:t>
            </a:r>
            <a:r>
              <a:rPr lang="en-US" sz="2100" dirty="0" smtClean="0"/>
              <a:t>83 </a:t>
            </a:r>
            <a:r>
              <a:rPr lang="en-US" sz="2100" dirty="0"/>
              <a:t>degrees </a:t>
            </a:r>
            <a:r>
              <a:rPr lang="en-US" sz="2100" dirty="0" smtClean="0"/>
              <a:t>north/1-</a:t>
            </a:r>
            <a:r>
              <a:rPr lang="en-US" sz="2100" dirty="0"/>
              <a:t>arcseconds </a:t>
            </a:r>
            <a:r>
              <a:rPr lang="en-US" sz="2100" dirty="0" smtClean="0"/>
              <a:t>(30 </a:t>
            </a:r>
            <a:r>
              <a:rPr lang="en-US" sz="2100" dirty="0"/>
              <a:t>meters</a:t>
            </a:r>
            <a:r>
              <a:rPr lang="en-US" sz="2100" dirty="0" smtClean="0"/>
              <a:t>)/ V2.0 released (V3.0 release 2015)</a:t>
            </a:r>
          </a:p>
          <a:p>
            <a:r>
              <a:rPr lang="en-US" sz="3300" dirty="0" smtClean="0"/>
              <a:t>Accuracy</a:t>
            </a:r>
          </a:p>
          <a:p>
            <a:pPr lvl="1"/>
            <a:r>
              <a:rPr lang="en-US" sz="2200" dirty="0" smtClean="0"/>
              <a:t>Vertical error (LE95): absolute 17m</a:t>
            </a:r>
          </a:p>
          <a:p>
            <a:pPr lvl="1"/>
            <a:r>
              <a:rPr lang="en-US" sz="2200" dirty="0" smtClean="0"/>
              <a:t>Horizontal error: absolute 0.6 pixel; </a:t>
            </a:r>
          </a:p>
          <a:p>
            <a:r>
              <a:rPr lang="en-US" dirty="0" smtClean="0"/>
              <a:t>Source data</a:t>
            </a:r>
          </a:p>
          <a:p>
            <a:pPr lvl="1"/>
            <a:r>
              <a:rPr lang="en-US" sz="2200" dirty="0" smtClean="0"/>
              <a:t>SRTM V1.0 Digital Elevation Model Data </a:t>
            </a:r>
          </a:p>
          <a:p>
            <a:pPr lvl="1"/>
            <a:r>
              <a:rPr lang="en-US" sz="2200" dirty="0" smtClean="0"/>
              <a:t>ASTER GDEM2 (Global Digital Elevation Model Version 2)</a:t>
            </a:r>
          </a:p>
          <a:p>
            <a:pPr lvl="1"/>
            <a:r>
              <a:rPr lang="en-US" sz="2200" dirty="0" smtClean="0"/>
              <a:t>National Elevation Dataset (NED</a:t>
            </a:r>
            <a:r>
              <a:rPr lang="en-US" sz="2200" dirty="0"/>
              <a:t>) </a:t>
            </a:r>
            <a:endParaRPr lang="en-US" sz="2200" dirty="0" smtClean="0"/>
          </a:p>
          <a:p>
            <a:pPr lvl="1"/>
            <a:r>
              <a:rPr lang="en-US" sz="2200" dirty="0" smtClean="0"/>
              <a:t>USGS GMTED2010</a:t>
            </a:r>
          </a:p>
          <a:p>
            <a:r>
              <a:rPr lang="en-US" sz="3300" dirty="0" smtClean="0"/>
              <a:t>Costs</a:t>
            </a:r>
          </a:p>
          <a:p>
            <a:pPr lvl="1"/>
            <a:r>
              <a:rPr lang="en-US" sz="2200" dirty="0" smtClean="0"/>
              <a:t>none</a:t>
            </a:r>
          </a:p>
          <a:p>
            <a:r>
              <a:rPr lang="en-US" sz="3300" dirty="0" smtClean="0"/>
              <a:t>Use/distribution restrictions</a:t>
            </a:r>
          </a:p>
          <a:p>
            <a:pPr lvl="1"/>
            <a:r>
              <a:rPr lang="en-US" sz="2100" dirty="0"/>
              <a:t>users must agree to redistribute data products only to individuals within their organizations or projects of intended use, or in response to disasters in support of the GEO Disaster </a:t>
            </a:r>
            <a:r>
              <a:rPr lang="en-US" sz="2100" dirty="0" smtClean="0"/>
              <a:t>Theme. </a:t>
            </a:r>
            <a:r>
              <a:rPr lang="en-US" sz="2100" dirty="0"/>
              <a:t>When presenting or publishing ASTER GDEM data, users are required to include a citation stating, "ASTER GDEM is a product of METI and NASA</a:t>
            </a:r>
            <a:r>
              <a:rPr lang="en-US" sz="2100" dirty="0" smtClean="0"/>
              <a:t>.”</a:t>
            </a:r>
          </a:p>
          <a:p>
            <a:r>
              <a:rPr lang="en-US" dirty="0" smtClean="0"/>
              <a:t>Citations</a:t>
            </a:r>
          </a:p>
          <a:p>
            <a:pPr lvl="1"/>
            <a:r>
              <a:rPr lang="en-US" sz="2100" dirty="0" err="1" smtClean="0"/>
              <a:t>Tetsushi</a:t>
            </a:r>
            <a:r>
              <a:rPr lang="en-US" sz="2100" dirty="0" smtClean="0"/>
              <a:t>, Manabu </a:t>
            </a:r>
            <a:r>
              <a:rPr lang="en-US" sz="2100" dirty="0" err="1" smtClean="0"/>
              <a:t>Kaku</a:t>
            </a:r>
            <a:r>
              <a:rPr lang="en-US" sz="2100" dirty="0" smtClean="0"/>
              <a:t>, </a:t>
            </a:r>
            <a:r>
              <a:rPr lang="en-US" sz="2100" dirty="0"/>
              <a:t>Akira </a:t>
            </a:r>
            <a:r>
              <a:rPr lang="en-US" sz="2100" dirty="0" smtClean="0"/>
              <a:t>Iwasaki,  Dean </a:t>
            </a:r>
            <a:r>
              <a:rPr lang="en-US" sz="2100" dirty="0" err="1" smtClean="0"/>
              <a:t>Gesch</a:t>
            </a:r>
            <a:r>
              <a:rPr lang="en-US" sz="2100" dirty="0" smtClean="0"/>
              <a:t>, </a:t>
            </a:r>
            <a:r>
              <a:rPr lang="en-US" sz="2100" dirty="0"/>
              <a:t>Michael </a:t>
            </a:r>
            <a:r>
              <a:rPr lang="en-US" sz="2100" dirty="0" err="1" smtClean="0"/>
              <a:t>Oimoen</a:t>
            </a:r>
            <a:r>
              <a:rPr lang="en-US" sz="2100" dirty="0" smtClean="0"/>
              <a:t>, </a:t>
            </a:r>
            <a:r>
              <a:rPr lang="en-US" sz="2100" dirty="0" err="1"/>
              <a:t>Zheng</a:t>
            </a:r>
            <a:r>
              <a:rPr lang="en-US" sz="2100" dirty="0"/>
              <a:t> </a:t>
            </a:r>
            <a:r>
              <a:rPr lang="en-US" sz="2100" dirty="0" smtClean="0"/>
              <a:t>Zhang, </a:t>
            </a:r>
            <a:r>
              <a:rPr lang="en-US" sz="2100" dirty="0"/>
              <a:t>Jeffrey </a:t>
            </a:r>
            <a:r>
              <a:rPr lang="en-US" sz="2100" dirty="0" smtClean="0"/>
              <a:t>Danielson, Tabatha Krieger, </a:t>
            </a:r>
            <a:r>
              <a:rPr lang="en-US" sz="2100" dirty="0"/>
              <a:t>Bill </a:t>
            </a:r>
            <a:r>
              <a:rPr lang="en-US" sz="2100" dirty="0" smtClean="0"/>
              <a:t>Curtis, </a:t>
            </a:r>
            <a:r>
              <a:rPr lang="en-US" sz="2100" dirty="0"/>
              <a:t>Jeff </a:t>
            </a:r>
            <a:r>
              <a:rPr lang="en-US" sz="2100" dirty="0" err="1" smtClean="0"/>
              <a:t>Haase</a:t>
            </a:r>
            <a:r>
              <a:rPr lang="en-US" sz="2100" dirty="0" smtClean="0"/>
              <a:t>,   Michael Abrams, </a:t>
            </a:r>
            <a:r>
              <a:rPr lang="en-US" sz="2100" dirty="0"/>
              <a:t>Robert </a:t>
            </a:r>
            <a:r>
              <a:rPr lang="en-US" sz="2100" dirty="0" err="1" smtClean="0"/>
              <a:t>Crippen</a:t>
            </a:r>
            <a:r>
              <a:rPr lang="en-US" sz="2100" dirty="0" smtClean="0"/>
              <a:t>, </a:t>
            </a:r>
            <a:r>
              <a:rPr lang="en-US" sz="2100" dirty="0"/>
              <a:t> </a:t>
            </a:r>
            <a:r>
              <a:rPr lang="en-US" sz="2100" dirty="0" smtClean="0"/>
              <a:t>and Claudia </a:t>
            </a:r>
            <a:r>
              <a:rPr lang="en-US" sz="2100" dirty="0" err="1" smtClean="0"/>
              <a:t>Carabajal</a:t>
            </a:r>
            <a:r>
              <a:rPr lang="en-US" sz="2100" dirty="0" smtClean="0"/>
              <a:t>, 2011, ASTER </a:t>
            </a:r>
            <a:r>
              <a:rPr lang="en-US" sz="2100" dirty="0" err="1" smtClean="0"/>
              <a:t>Gobal</a:t>
            </a:r>
            <a:r>
              <a:rPr lang="en-US" sz="2100" dirty="0" smtClean="0"/>
              <a:t> Digital Elevation Model Version 2 – Summary of Validation Results</a:t>
            </a:r>
            <a:r>
              <a:rPr lang="en-US" sz="2100" dirty="0"/>
              <a:t>, available at </a:t>
            </a:r>
            <a:r>
              <a:rPr lang="en-US" sz="2100" dirty="0">
                <a:hlinkClick r:id="rId2"/>
              </a:rPr>
              <a:t>https://www.jspacesystems.or.jp/ersdac/GDEM/ver2Validation/</a:t>
            </a:r>
            <a:r>
              <a:rPr lang="en-US" sz="2100" dirty="0" smtClean="0">
                <a:hlinkClick r:id="rId2"/>
              </a:rPr>
              <a:t>Summary_GDEM2_validation_report_final.pdf</a:t>
            </a:r>
            <a:endParaRPr lang="en-US" sz="2100" dirty="0" smtClean="0"/>
          </a:p>
        </p:txBody>
      </p:sp>
    </p:spTree>
    <p:extLst>
      <p:ext uri="{BB962C8B-B14F-4D97-AF65-F5344CB8AC3E}">
        <p14:creationId xmlns:p14="http://schemas.microsoft.com/office/powerpoint/2010/main" val="2999610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19200"/>
            <a:ext cx="8153400" cy="3693319"/>
          </a:xfrm>
          <a:prstGeom prst="rect">
            <a:avLst/>
          </a:prstGeom>
        </p:spPr>
        <p:txBody>
          <a:bodyPr wrap="square">
            <a:spAutoFit/>
          </a:bodyPr>
          <a:lstStyle/>
          <a:p>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STS-99 acquired </a:t>
            </a:r>
            <a:r>
              <a:rPr lang="en-US" dirty="0">
                <a:solidFill>
                  <a:schemeClr val="bg1"/>
                </a:solidFill>
              </a:rPr>
              <a:t>topographic (elevation) data using single-pass interferometry to capture two radar datasets simultaneously via two antennas with slightly different </a:t>
            </a:r>
            <a:r>
              <a:rPr lang="en-US" dirty="0" smtClean="0">
                <a:solidFill>
                  <a:schemeClr val="bg1"/>
                </a:solidFill>
              </a:rPr>
              <a:t>angles.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The </a:t>
            </a:r>
            <a:r>
              <a:rPr lang="en-US" dirty="0">
                <a:solidFill>
                  <a:schemeClr val="bg1"/>
                </a:solidFill>
              </a:rPr>
              <a:t>main antenna was located in the shuttle’s cargo </a:t>
            </a:r>
            <a:r>
              <a:rPr lang="en-US" dirty="0" smtClean="0">
                <a:solidFill>
                  <a:schemeClr val="bg1"/>
                </a:solidFill>
              </a:rPr>
              <a:t>bay, </a:t>
            </a:r>
            <a:r>
              <a:rPr lang="en-US" dirty="0">
                <a:solidFill>
                  <a:schemeClr val="bg1"/>
                </a:solidFill>
              </a:rPr>
              <a:t>while the other was located at the end of a 60-meter (200-foot) mast extended from the cargo bay once the shuttle was in space</a:t>
            </a:r>
            <a:r>
              <a:rPr lang="en-US" dirty="0" smtClean="0">
                <a:solidFill>
                  <a:schemeClr val="bg1"/>
                </a:solidFill>
              </a:rPr>
              <a:t>.</a:t>
            </a:r>
          </a:p>
          <a:p>
            <a:r>
              <a:rPr lang="en-US" dirty="0" smtClean="0">
                <a:solidFill>
                  <a:schemeClr val="bg1"/>
                </a:solidFill>
              </a:rPr>
              <a:t> </a:t>
            </a:r>
            <a:endParaRPr lang="en-US" dirty="0" smtClean="0">
              <a:solidFill>
                <a:schemeClr val="bg1"/>
              </a:solidFill>
            </a:endParaRPr>
          </a:p>
          <a:p>
            <a:pPr marL="285750" indent="-285750">
              <a:buFont typeface="Arial" panose="020B0604020202020204" pitchFamily="34" charset="0"/>
              <a:buChar char="•"/>
            </a:pPr>
            <a:r>
              <a:rPr lang="en-US" dirty="0">
                <a:solidFill>
                  <a:schemeClr val="bg1"/>
                </a:solidFill>
              </a:rPr>
              <a:t>National Aeronautics and Space Administration (NASA) and the National Geospatial-Intelligence Agency (NGA) participated in an international project to acquire radar data, which were used to create the first near-global set of land elevations.</a:t>
            </a:r>
            <a:endParaRPr lang="en-US" dirty="0">
              <a:solidFill>
                <a:schemeClr val="bg1"/>
              </a:solidFill>
            </a:endParaRPr>
          </a:p>
        </p:txBody>
      </p:sp>
    </p:spTree>
    <p:extLst>
      <p:ext uri="{BB962C8B-B14F-4D97-AF65-F5344CB8AC3E}">
        <p14:creationId xmlns:p14="http://schemas.microsoft.com/office/powerpoint/2010/main" val="3586238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381000"/>
            <a:ext cx="8686800" cy="4570707"/>
          </a:xfrm>
          <a:prstGeom prst="rect">
            <a:avLst/>
          </a:prstGeom>
        </p:spPr>
      </p:pic>
    </p:spTree>
    <p:extLst>
      <p:ext uri="{BB962C8B-B14F-4D97-AF65-F5344CB8AC3E}">
        <p14:creationId xmlns:p14="http://schemas.microsoft.com/office/powerpoint/2010/main" val="3746527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28"/>
            <a:ext cx="9223733" cy="6860628"/>
          </a:xfrm>
          <a:prstGeom prst="rect">
            <a:avLst/>
          </a:prstGeom>
        </p:spPr>
      </p:pic>
    </p:spTree>
    <p:extLst>
      <p:ext uri="{BB962C8B-B14F-4D97-AF65-F5344CB8AC3E}">
        <p14:creationId xmlns:p14="http://schemas.microsoft.com/office/powerpoint/2010/main" val="2544664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0"/>
            <a:ext cx="9319574" cy="5029200"/>
          </a:xfrm>
          <a:prstGeom prst="rect">
            <a:avLst/>
          </a:prstGeom>
        </p:spPr>
      </p:pic>
    </p:spTree>
    <p:extLst>
      <p:ext uri="{BB962C8B-B14F-4D97-AF65-F5344CB8AC3E}">
        <p14:creationId xmlns:p14="http://schemas.microsoft.com/office/powerpoint/2010/main" val="1740953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49" y="0"/>
            <a:ext cx="9186649" cy="6858000"/>
          </a:xfrm>
          <a:prstGeom prst="rect">
            <a:avLst/>
          </a:prstGeom>
        </p:spPr>
      </p:pic>
    </p:spTree>
    <p:extLst>
      <p:ext uri="{BB962C8B-B14F-4D97-AF65-F5344CB8AC3E}">
        <p14:creationId xmlns:p14="http://schemas.microsoft.com/office/powerpoint/2010/main" val="2088444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6276"/>
            <a:ext cx="9130489" cy="6831724"/>
          </a:xfrm>
          <a:prstGeom prst="rect">
            <a:avLst/>
          </a:prstGeom>
        </p:spPr>
      </p:pic>
    </p:spTree>
    <p:extLst>
      <p:ext uri="{BB962C8B-B14F-4D97-AF65-F5344CB8AC3E}">
        <p14:creationId xmlns:p14="http://schemas.microsoft.com/office/powerpoint/2010/main" val="3251424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6812" y="909637"/>
            <a:ext cx="6810375" cy="5038725"/>
          </a:xfrm>
          <a:prstGeom prst="rect">
            <a:avLst/>
          </a:prstGeom>
        </p:spPr>
      </p:pic>
    </p:spTree>
    <p:extLst>
      <p:ext uri="{BB962C8B-B14F-4D97-AF65-F5344CB8AC3E}">
        <p14:creationId xmlns:p14="http://schemas.microsoft.com/office/powerpoint/2010/main" val="977431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84" y="0"/>
            <a:ext cx="8999483" cy="6642476"/>
          </a:xfrm>
          <a:prstGeom prst="rect">
            <a:avLst/>
          </a:prstGeom>
        </p:spPr>
      </p:pic>
    </p:spTree>
    <p:extLst>
      <p:ext uri="{BB962C8B-B14F-4D97-AF65-F5344CB8AC3E}">
        <p14:creationId xmlns:p14="http://schemas.microsoft.com/office/powerpoint/2010/main" val="2196350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4159"/>
            <a:ext cx="8965918" cy="6671441"/>
          </a:xfrm>
          <a:prstGeom prst="rect">
            <a:avLst/>
          </a:prstGeom>
        </p:spPr>
      </p:pic>
    </p:spTree>
    <p:extLst>
      <p:ext uri="{BB962C8B-B14F-4D97-AF65-F5344CB8AC3E}">
        <p14:creationId xmlns:p14="http://schemas.microsoft.com/office/powerpoint/2010/main" val="252894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3648"/>
            <a:ext cx="9125414" cy="6758152"/>
          </a:xfrm>
          <a:prstGeom prst="rect">
            <a:avLst/>
          </a:prstGeom>
        </p:spPr>
      </p:pic>
    </p:spTree>
    <p:extLst>
      <p:ext uri="{BB962C8B-B14F-4D97-AF65-F5344CB8AC3E}">
        <p14:creationId xmlns:p14="http://schemas.microsoft.com/office/powerpoint/2010/main" val="3576507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7884"/>
            <a:ext cx="9197209" cy="6865883"/>
          </a:xfrm>
          <a:prstGeom prst="rect">
            <a:avLst/>
          </a:prstGeom>
        </p:spPr>
      </p:pic>
    </p:spTree>
    <p:extLst>
      <p:ext uri="{BB962C8B-B14F-4D97-AF65-F5344CB8AC3E}">
        <p14:creationId xmlns:p14="http://schemas.microsoft.com/office/powerpoint/2010/main" val="2246155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371600"/>
            <a:ext cx="8153400" cy="3139321"/>
          </a:xfrm>
          <a:prstGeom prst="rect">
            <a:avLst/>
          </a:prstGeom>
        </p:spPr>
        <p:txBody>
          <a:bodyPr wrap="square">
            <a:spAutoFit/>
          </a:bodyPr>
          <a:lstStyle/>
          <a:p>
            <a:pPr marL="285750" indent="-285750">
              <a:buFont typeface="Arial" panose="020B0604020202020204" pitchFamily="34" charset="0"/>
              <a:buChar char="•"/>
            </a:pPr>
            <a:r>
              <a:rPr lang="en-US" dirty="0" smtClean="0">
                <a:solidFill>
                  <a:schemeClr val="bg1"/>
                </a:solidFill>
              </a:rPr>
              <a:t>SRTM </a:t>
            </a:r>
            <a:r>
              <a:rPr lang="en-US" dirty="0">
                <a:solidFill>
                  <a:schemeClr val="bg1"/>
                </a:solidFill>
              </a:rPr>
              <a:t>surface elevation above, at, or below sea level (in meters) was then calculated from the difference between the two </a:t>
            </a:r>
            <a:r>
              <a:rPr lang="en-US" dirty="0" smtClean="0">
                <a:solidFill>
                  <a:schemeClr val="bg1"/>
                </a:solidFill>
              </a:rPr>
              <a:t>signals.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These </a:t>
            </a:r>
            <a:r>
              <a:rPr lang="en-US" dirty="0">
                <a:solidFill>
                  <a:schemeClr val="bg1"/>
                </a:solidFill>
              </a:rPr>
              <a:t>data were used to construct a global digital elevation model having elevation postings every 1 arc-second (approximately 30 </a:t>
            </a:r>
            <a:r>
              <a:rPr lang="en-US" dirty="0" smtClean="0">
                <a:solidFill>
                  <a:schemeClr val="bg1"/>
                </a:solidFill>
              </a:rPr>
              <a:t>meters)1.</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Until </a:t>
            </a:r>
            <a:r>
              <a:rPr lang="en-US" dirty="0">
                <a:solidFill>
                  <a:schemeClr val="bg1"/>
                </a:solidFill>
              </a:rPr>
              <a:t>a recent policy change, SRTM elevation data outside of the United States were distributed at 3 arc-second postings (approximately 90 meters). The recent policy change permits the unrestricted distribution of 1 arc-second elevation data outside of the US, which are being released on a region-by-region basis.</a:t>
            </a:r>
          </a:p>
        </p:txBody>
      </p:sp>
    </p:spTree>
    <p:extLst>
      <p:ext uri="{BB962C8B-B14F-4D97-AF65-F5344CB8AC3E}">
        <p14:creationId xmlns:p14="http://schemas.microsoft.com/office/powerpoint/2010/main" val="3406965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Global Land Survey 2000 DEM</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Coverage</a:t>
            </a:r>
            <a:r>
              <a:rPr lang="en-US" sz="2400" dirty="0"/>
              <a:t>/cell </a:t>
            </a:r>
            <a:r>
              <a:rPr lang="en-US" sz="2400" dirty="0" smtClean="0"/>
              <a:t>size/availability</a:t>
            </a:r>
            <a:endParaRPr lang="en-US" sz="2400" dirty="0"/>
          </a:p>
          <a:p>
            <a:pPr lvl="1"/>
            <a:r>
              <a:rPr lang="en-US" sz="2100" dirty="0" smtClean="0"/>
              <a:t>Global/3 arc-seconds (90 meters)/released</a:t>
            </a:r>
          </a:p>
          <a:p>
            <a:r>
              <a:rPr lang="en-US" sz="2400" dirty="0" smtClean="0"/>
              <a:t>Vertical accuracy: ?</a:t>
            </a:r>
            <a:endParaRPr lang="en-US" sz="2000" dirty="0" smtClean="0"/>
          </a:p>
          <a:p>
            <a:r>
              <a:rPr lang="en-US" sz="2400" dirty="0" smtClean="0"/>
              <a:t>Source data</a:t>
            </a:r>
          </a:p>
          <a:p>
            <a:pPr lvl="1"/>
            <a:r>
              <a:rPr lang="en-US" sz="2000" dirty="0" smtClean="0"/>
              <a:t>NGA’s </a:t>
            </a:r>
            <a:r>
              <a:rPr lang="en-US" sz="2000" dirty="0"/>
              <a:t>SRTM V1.0 Digital Elevation Model Data </a:t>
            </a:r>
          </a:p>
          <a:p>
            <a:pPr lvl="1"/>
            <a:r>
              <a:rPr lang="en-US" sz="2000" dirty="0" smtClean="0"/>
              <a:t>National Elevation Dataset (NED</a:t>
            </a:r>
            <a:r>
              <a:rPr lang="en-US" sz="2000" dirty="0"/>
              <a:t>) </a:t>
            </a:r>
            <a:endParaRPr lang="en-US" sz="2000" dirty="0" smtClean="0"/>
          </a:p>
          <a:p>
            <a:pPr lvl="1"/>
            <a:r>
              <a:rPr lang="en-US" sz="2000" dirty="0" smtClean="0"/>
              <a:t>Non-SRTM DTED </a:t>
            </a:r>
          </a:p>
          <a:p>
            <a:pPr lvl="1"/>
            <a:r>
              <a:rPr lang="en-US" sz="2000" dirty="0" smtClean="0"/>
              <a:t>Canadian Digital Elevation Data (CDED)</a:t>
            </a:r>
          </a:p>
          <a:p>
            <a:pPr lvl="1"/>
            <a:r>
              <a:rPr lang="en-US" sz="2000" dirty="0" smtClean="0"/>
              <a:t>GTOPO30 </a:t>
            </a:r>
          </a:p>
          <a:p>
            <a:r>
              <a:rPr lang="en-US" sz="2400" dirty="0" smtClean="0"/>
              <a:t>Costs</a:t>
            </a:r>
          </a:p>
          <a:p>
            <a:pPr lvl="1"/>
            <a:r>
              <a:rPr lang="en-US" sz="2000" dirty="0" smtClean="0"/>
              <a:t>none</a:t>
            </a:r>
          </a:p>
          <a:p>
            <a:r>
              <a:rPr lang="en-US" sz="2400" dirty="0" smtClean="0"/>
              <a:t>Use/distribution</a:t>
            </a:r>
          </a:p>
          <a:p>
            <a:pPr lvl="1"/>
            <a:r>
              <a:rPr lang="en-US" sz="2000" dirty="0" smtClean="0"/>
              <a:t>Ambiguous restrictions – currently not redistributed</a:t>
            </a:r>
          </a:p>
          <a:p>
            <a:r>
              <a:rPr lang="en-US" sz="2400" dirty="0" smtClean="0"/>
              <a:t>Citations</a:t>
            </a:r>
          </a:p>
          <a:p>
            <a:pPr lvl="2"/>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6427" y="3257549"/>
            <a:ext cx="3891619" cy="1962151"/>
          </a:xfrm>
          <a:prstGeom prst="rect">
            <a:avLst/>
          </a:prstGeom>
          <a:noFill/>
          <a:ln>
            <a:noFill/>
          </a:ln>
        </p:spPr>
      </p:pic>
    </p:spTree>
    <p:extLst>
      <p:ext uri="{BB962C8B-B14F-4D97-AF65-F5344CB8AC3E}">
        <p14:creationId xmlns:p14="http://schemas.microsoft.com/office/powerpoint/2010/main" val="632855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NASADEM</a:t>
            </a:r>
            <a:endParaRPr lang="en-US" dirty="0"/>
          </a:p>
        </p:txBody>
      </p:sp>
      <p:sp>
        <p:nvSpPr>
          <p:cNvPr id="3" name="Content Placeholder 2"/>
          <p:cNvSpPr>
            <a:spLocks noGrp="1"/>
          </p:cNvSpPr>
          <p:nvPr>
            <p:ph idx="1"/>
          </p:nvPr>
        </p:nvSpPr>
        <p:spPr/>
        <p:txBody>
          <a:bodyPr>
            <a:normAutofit fontScale="70000" lnSpcReduction="20000"/>
          </a:bodyPr>
          <a:lstStyle/>
          <a:p>
            <a:r>
              <a:rPr lang="en-US" sz="2400" dirty="0" smtClean="0"/>
              <a:t>Coverage</a:t>
            </a:r>
            <a:r>
              <a:rPr lang="en-US" sz="2400" dirty="0"/>
              <a:t>/cell </a:t>
            </a:r>
            <a:r>
              <a:rPr lang="en-US" sz="2400" dirty="0" smtClean="0"/>
              <a:t>size/availability</a:t>
            </a:r>
            <a:endParaRPr lang="en-US" sz="2400" dirty="0"/>
          </a:p>
          <a:p>
            <a:pPr lvl="1"/>
            <a:r>
              <a:rPr lang="en-US" sz="2100" dirty="0" smtClean="0"/>
              <a:t>Global/1-arcsecond (30 </a:t>
            </a:r>
            <a:r>
              <a:rPr lang="en-US" sz="2100" dirty="0"/>
              <a:t>meters</a:t>
            </a:r>
            <a:r>
              <a:rPr lang="en-US" sz="2100" dirty="0" smtClean="0"/>
              <a:t>)/release estimated 2017</a:t>
            </a:r>
          </a:p>
          <a:p>
            <a:r>
              <a:rPr lang="en-US" sz="2400" dirty="0" smtClean="0"/>
              <a:t>Accuracy</a:t>
            </a:r>
            <a:endParaRPr lang="en-US" sz="2000" dirty="0" smtClean="0"/>
          </a:p>
          <a:p>
            <a:r>
              <a:rPr lang="en-US" sz="2400" dirty="0" smtClean="0"/>
              <a:t>Source data</a:t>
            </a:r>
          </a:p>
          <a:p>
            <a:pPr lvl="1"/>
            <a:r>
              <a:rPr lang="en-US" sz="2000" dirty="0" smtClean="0"/>
              <a:t>NASA SRTM Digital Elevation Model Data at full resolution</a:t>
            </a:r>
          </a:p>
          <a:p>
            <a:pPr lvl="1"/>
            <a:r>
              <a:rPr lang="en-US" sz="2000" dirty="0" smtClean="0"/>
              <a:t>NASA </a:t>
            </a:r>
            <a:r>
              <a:rPr lang="en-US" sz="2000" dirty="0" err="1" smtClean="0"/>
              <a:t>ICESat</a:t>
            </a:r>
            <a:r>
              <a:rPr lang="en-US" sz="2000" dirty="0" smtClean="0"/>
              <a:t>/Geoscience Laser Altimeter (GLAS) surface elevation measurements</a:t>
            </a:r>
          </a:p>
          <a:p>
            <a:pPr lvl="1"/>
            <a:r>
              <a:rPr lang="en-US" sz="2000" dirty="0" smtClean="0"/>
              <a:t>ASTER Global DEM (GDEM) version 2.0</a:t>
            </a:r>
          </a:p>
          <a:p>
            <a:pPr lvl="1"/>
            <a:r>
              <a:rPr lang="en-US" sz="2000" dirty="0" smtClean="0"/>
              <a:t>National Elevation Dataset (NED</a:t>
            </a:r>
            <a:r>
              <a:rPr lang="en-US" sz="2000" dirty="0"/>
              <a:t>) </a:t>
            </a:r>
            <a:r>
              <a:rPr lang="en-US" sz="2000" dirty="0" smtClean="0"/>
              <a:t>for US and Mexico produced by USGS</a:t>
            </a:r>
          </a:p>
          <a:p>
            <a:pPr lvl="1"/>
            <a:r>
              <a:rPr lang="en-US" sz="2000" dirty="0" smtClean="0"/>
              <a:t>USGS GMTED2010 developed by USGS and NGA</a:t>
            </a:r>
          </a:p>
          <a:p>
            <a:pPr lvl="1"/>
            <a:r>
              <a:rPr lang="en-US" sz="2000" dirty="0" smtClean="0"/>
              <a:t>Canadian Digital Elevation Data produced by Natural Resources Canada</a:t>
            </a:r>
          </a:p>
          <a:p>
            <a:r>
              <a:rPr lang="en-US" sz="2400" dirty="0" smtClean="0"/>
              <a:t>Costs</a:t>
            </a:r>
          </a:p>
          <a:p>
            <a:pPr lvl="1"/>
            <a:r>
              <a:rPr lang="en-US" sz="2000" dirty="0" smtClean="0"/>
              <a:t>none</a:t>
            </a:r>
          </a:p>
          <a:p>
            <a:r>
              <a:rPr lang="en-US" sz="2400" dirty="0" smtClean="0"/>
              <a:t>Use/distribution restrictions</a:t>
            </a:r>
          </a:p>
          <a:p>
            <a:pPr lvl="1"/>
            <a:r>
              <a:rPr lang="en-US" sz="2000" dirty="0" smtClean="0"/>
              <a:t>30-meter data will be distributable</a:t>
            </a:r>
          </a:p>
          <a:p>
            <a:r>
              <a:rPr lang="en-US" sz="2400" dirty="0" smtClean="0"/>
              <a:t>Citations</a:t>
            </a:r>
          </a:p>
          <a:p>
            <a:pPr lvl="1"/>
            <a:r>
              <a:rPr lang="en-US" sz="2000" dirty="0" smtClean="0"/>
              <a:t>NASA, </a:t>
            </a:r>
            <a:r>
              <a:rPr lang="en-US" sz="2000" dirty="0" err="1" smtClean="0"/>
              <a:t>n.d.</a:t>
            </a:r>
            <a:r>
              <a:rPr lang="en-US" sz="2000" dirty="0" smtClean="0"/>
              <a:t>, NASADEM: Creating a New NASA Digital Elevation Model and Associated Products, available at https</a:t>
            </a:r>
            <a:r>
              <a:rPr lang="en-US" sz="2000" dirty="0"/>
              <a:t>://</a:t>
            </a:r>
            <a:r>
              <a:rPr lang="en-US" sz="2000" dirty="0" err="1"/>
              <a:t>earthdata.nasa.gov</a:t>
            </a:r>
            <a:r>
              <a:rPr lang="en-US" sz="2000" dirty="0"/>
              <a:t>/our-community/community-data-system-programs/measures-projects/</a:t>
            </a:r>
            <a:r>
              <a:rPr lang="en-US" sz="2000" dirty="0" err="1"/>
              <a:t>nasadem</a:t>
            </a:r>
            <a:r>
              <a:rPr lang="en-US" sz="2000" dirty="0"/>
              <a:t>-</a:t>
            </a:r>
            <a:r>
              <a:rPr lang="en-US" sz="2000" dirty="0" err="1"/>
              <a:t>nasa</a:t>
            </a:r>
            <a:r>
              <a:rPr lang="en-US" sz="2000" dirty="0"/>
              <a:t>-digital-elevation-model</a:t>
            </a:r>
            <a:endParaRPr lang="en-US" sz="2000" dirty="0" smtClean="0"/>
          </a:p>
        </p:txBody>
      </p:sp>
    </p:spTree>
    <p:extLst>
      <p:ext uri="{BB962C8B-B14F-4D97-AF65-F5344CB8AC3E}">
        <p14:creationId xmlns:p14="http://schemas.microsoft.com/office/powerpoint/2010/main" val="2540093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PlanetDEM</a:t>
            </a:r>
            <a:endParaRPr lang="en-US" dirty="0"/>
          </a:p>
        </p:txBody>
      </p:sp>
      <p:sp>
        <p:nvSpPr>
          <p:cNvPr id="3" name="Content Placeholder 2"/>
          <p:cNvSpPr>
            <a:spLocks noGrp="1"/>
          </p:cNvSpPr>
          <p:nvPr>
            <p:ph idx="1"/>
          </p:nvPr>
        </p:nvSpPr>
        <p:spPr/>
        <p:txBody>
          <a:bodyPr>
            <a:normAutofit fontScale="55000" lnSpcReduction="20000"/>
          </a:bodyPr>
          <a:lstStyle/>
          <a:p>
            <a:r>
              <a:rPr lang="en-US" sz="2400" dirty="0" smtClean="0"/>
              <a:t>Coverage</a:t>
            </a:r>
            <a:r>
              <a:rPr lang="en-US" sz="2400" dirty="0"/>
              <a:t>/cell </a:t>
            </a:r>
            <a:r>
              <a:rPr lang="en-US" sz="2400" dirty="0" smtClean="0"/>
              <a:t>size/availability</a:t>
            </a:r>
            <a:endParaRPr lang="en-US" sz="2400" dirty="0"/>
          </a:p>
          <a:p>
            <a:pPr lvl="1"/>
            <a:r>
              <a:rPr lang="en-US" sz="2100" dirty="0" smtClean="0"/>
              <a:t>Global/3-arcsecond (90 meters)/released</a:t>
            </a:r>
          </a:p>
          <a:p>
            <a:pPr lvl="1"/>
            <a:r>
              <a:rPr lang="en-US" sz="2100" dirty="0" smtClean="0"/>
              <a:t>83 north to 83 south/1-arcsecond (30 </a:t>
            </a:r>
            <a:r>
              <a:rPr lang="en-US" sz="2100" dirty="0"/>
              <a:t>meters</a:t>
            </a:r>
            <a:r>
              <a:rPr lang="en-US" sz="2100" dirty="0" smtClean="0"/>
              <a:t>)/released</a:t>
            </a:r>
          </a:p>
          <a:p>
            <a:r>
              <a:rPr lang="en-US" sz="2400" dirty="0" smtClean="0"/>
              <a:t>Accuracy</a:t>
            </a:r>
          </a:p>
          <a:p>
            <a:pPr lvl="1"/>
            <a:r>
              <a:rPr lang="en-US" sz="2000" dirty="0" smtClean="0"/>
              <a:t>Vertical (LE95): 14 meters (90m); 20 meters (20m)</a:t>
            </a:r>
          </a:p>
          <a:p>
            <a:pPr lvl="1"/>
            <a:r>
              <a:rPr lang="en-US" sz="2000" dirty="0" smtClean="0"/>
              <a:t>Horizontal (CE95): 10 meters; 30 meters (30m)</a:t>
            </a:r>
            <a:endParaRPr lang="en-US" sz="1600" dirty="0" smtClean="0"/>
          </a:p>
          <a:p>
            <a:r>
              <a:rPr lang="en-US" sz="2400" dirty="0" smtClean="0"/>
              <a:t>Source data 90 meter</a:t>
            </a:r>
          </a:p>
          <a:p>
            <a:pPr lvl="1"/>
            <a:r>
              <a:rPr lang="en-US" sz="2000" dirty="0" smtClean="0"/>
              <a:t>SRTM V4.1? Digital Elevation Model Data </a:t>
            </a:r>
          </a:p>
          <a:p>
            <a:pPr lvl="2"/>
            <a:r>
              <a:rPr lang="en-US" sz="1600" dirty="0" smtClean="0"/>
              <a:t>Corrected with national maps GDEM and NED</a:t>
            </a:r>
          </a:p>
          <a:p>
            <a:pPr lvl="1"/>
            <a:r>
              <a:rPr lang="en-US" sz="2000" dirty="0" smtClean="0"/>
              <a:t>Antarctica NSIDC at 200m </a:t>
            </a:r>
          </a:p>
          <a:p>
            <a:pPr lvl="1"/>
            <a:r>
              <a:rPr lang="en-US" sz="2000" dirty="0" smtClean="0"/>
              <a:t>Alaska Alaska Geospatial Data Clearinghouse </a:t>
            </a:r>
          </a:p>
          <a:p>
            <a:pPr lvl="1"/>
            <a:r>
              <a:rPr lang="en-US" sz="2000" dirty="0" smtClean="0"/>
              <a:t>Canada CDED</a:t>
            </a:r>
          </a:p>
          <a:p>
            <a:pPr lvl="1"/>
            <a:r>
              <a:rPr lang="en-US" sz="2000" dirty="0" smtClean="0"/>
              <a:t>National maps and GDEM v2.0</a:t>
            </a:r>
          </a:p>
          <a:p>
            <a:r>
              <a:rPr lang="en-US" sz="2400" dirty="0" smtClean="0"/>
              <a:t>Source data 30 meter</a:t>
            </a:r>
          </a:p>
          <a:p>
            <a:pPr lvl="1"/>
            <a:r>
              <a:rPr lang="en-US" sz="2000" dirty="0" smtClean="0"/>
              <a:t>ASTER GDEM v2.0</a:t>
            </a:r>
          </a:p>
          <a:p>
            <a:pPr lvl="1"/>
            <a:r>
              <a:rPr lang="en-US" sz="2000" dirty="0" err="1" smtClean="0"/>
              <a:t>PlanetDEM</a:t>
            </a:r>
            <a:r>
              <a:rPr lang="en-US" sz="2000" dirty="0" smtClean="0"/>
              <a:t> 90 to correct anomalies and artifacts</a:t>
            </a:r>
          </a:p>
          <a:p>
            <a:r>
              <a:rPr lang="en-US" sz="2400" dirty="0" smtClean="0"/>
              <a:t>Costs</a:t>
            </a:r>
          </a:p>
          <a:p>
            <a:pPr lvl="1"/>
            <a:r>
              <a:rPr lang="en-US" sz="2000" dirty="0" smtClean="0"/>
              <a:t>Commercial product</a:t>
            </a:r>
          </a:p>
          <a:p>
            <a:r>
              <a:rPr lang="en-US" sz="2400" dirty="0" smtClean="0"/>
              <a:t>Use/distribution restrictions</a:t>
            </a:r>
          </a:p>
          <a:p>
            <a:pPr lvl="1"/>
            <a:r>
              <a:rPr lang="en-US" sz="2000" dirty="0" smtClean="0"/>
              <a:t>30-meter data is not redistributable - </a:t>
            </a:r>
            <a:r>
              <a:rPr lang="en-US" sz="2000" dirty="0"/>
              <a:t>only granted rights to use the PRODUCT</a:t>
            </a:r>
            <a:endParaRPr lang="en-US" sz="2000" dirty="0" smtClean="0"/>
          </a:p>
          <a:p>
            <a:pPr lvl="1"/>
            <a:r>
              <a:rPr lang="en-US" sz="2000" dirty="0" smtClean="0"/>
              <a:t>90-meter data is not redistributable - only </a:t>
            </a:r>
            <a:r>
              <a:rPr lang="en-US" sz="2000" dirty="0"/>
              <a:t>granted rights to use the PRODUCT</a:t>
            </a:r>
            <a:endParaRPr lang="en-US" sz="2000" dirty="0" smtClean="0"/>
          </a:p>
          <a:p>
            <a:r>
              <a:rPr lang="en-US" sz="2400" dirty="0" smtClean="0"/>
              <a:t>Citations</a:t>
            </a:r>
          </a:p>
          <a:p>
            <a:pPr lvl="1"/>
            <a:r>
              <a:rPr lang="en-US" sz="2000" dirty="0" smtClean="0"/>
              <a:t>Planet Observer, 2014, Technical sheet </a:t>
            </a:r>
            <a:r>
              <a:rPr lang="en-US" sz="2000" dirty="0" err="1" smtClean="0"/>
              <a:t>PlanetDEM</a:t>
            </a:r>
            <a:r>
              <a:rPr lang="en-US" sz="2000" dirty="0" smtClean="0"/>
              <a:t> 30, available at </a:t>
            </a:r>
            <a:r>
              <a:rPr lang="en-US" sz="2000" dirty="0" err="1" smtClean="0"/>
              <a:t>www.planetobserver.com</a:t>
            </a:r>
            <a:endParaRPr lang="en-US" sz="2000" dirty="0" smtClean="0"/>
          </a:p>
          <a:p>
            <a:pPr lvl="1"/>
            <a:r>
              <a:rPr lang="en-US" sz="2000" dirty="0"/>
              <a:t>Planet Observer, 2014, Technical sheet </a:t>
            </a:r>
            <a:r>
              <a:rPr lang="en-US" sz="2000" dirty="0" err="1"/>
              <a:t>PlanetDEM</a:t>
            </a:r>
            <a:r>
              <a:rPr lang="en-US" sz="2000" dirty="0"/>
              <a:t> </a:t>
            </a:r>
            <a:r>
              <a:rPr lang="en-US" sz="2000" dirty="0" smtClean="0"/>
              <a:t>90</a:t>
            </a:r>
            <a:r>
              <a:rPr lang="en-US" sz="2000" dirty="0"/>
              <a:t>, available at </a:t>
            </a:r>
            <a:r>
              <a:rPr lang="en-US" sz="2000" dirty="0" err="1"/>
              <a:t>www.planetobserver.com</a:t>
            </a:r>
            <a:endParaRPr lang="en-US" sz="2000" dirty="0"/>
          </a:p>
        </p:txBody>
      </p:sp>
      <p:pic>
        <p:nvPicPr>
          <p:cNvPr id="4" name="Picture 3"/>
          <p:cNvPicPr>
            <a:picLocks noChangeAspect="1"/>
          </p:cNvPicPr>
          <p:nvPr/>
        </p:nvPicPr>
        <p:blipFill>
          <a:blip r:embed="rId2"/>
          <a:stretch>
            <a:fillRect/>
          </a:stretch>
        </p:blipFill>
        <p:spPr>
          <a:xfrm>
            <a:off x="5439834" y="2667000"/>
            <a:ext cx="3647722" cy="1492250"/>
          </a:xfrm>
          <a:prstGeom prst="rect">
            <a:avLst/>
          </a:prstGeom>
        </p:spPr>
      </p:pic>
    </p:spTree>
    <p:extLst>
      <p:ext uri="{BB962C8B-B14F-4D97-AF65-F5344CB8AC3E}">
        <p14:creationId xmlns:p14="http://schemas.microsoft.com/office/powerpoint/2010/main" val="4217851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TanDEM</a:t>
            </a:r>
            <a:r>
              <a:rPr lang="en-US" dirty="0" smtClean="0"/>
              <a:t>-X/</a:t>
            </a:r>
            <a:r>
              <a:rPr lang="en-US" dirty="0" err="1" smtClean="0"/>
              <a:t>TerraSAR</a:t>
            </a:r>
            <a:r>
              <a:rPr lang="en-US" dirty="0" smtClean="0"/>
              <a:t> </a:t>
            </a:r>
            <a:r>
              <a:rPr lang="en-US" dirty="0" err="1" smtClean="0"/>
              <a:t>WorldDEM</a:t>
            </a:r>
            <a:endParaRPr lang="en-US" dirty="0"/>
          </a:p>
        </p:txBody>
      </p:sp>
      <p:sp>
        <p:nvSpPr>
          <p:cNvPr id="3" name="Content Placeholder 2"/>
          <p:cNvSpPr>
            <a:spLocks noGrp="1"/>
          </p:cNvSpPr>
          <p:nvPr>
            <p:ph idx="1"/>
          </p:nvPr>
        </p:nvSpPr>
        <p:spPr/>
        <p:txBody>
          <a:bodyPr>
            <a:normAutofit fontScale="77500" lnSpcReduction="20000"/>
          </a:bodyPr>
          <a:lstStyle/>
          <a:p>
            <a:r>
              <a:rPr lang="en-US" sz="2400" dirty="0" smtClean="0"/>
              <a:t>Coverage</a:t>
            </a:r>
            <a:r>
              <a:rPr lang="en-US" sz="2400" dirty="0"/>
              <a:t>/cell </a:t>
            </a:r>
            <a:r>
              <a:rPr lang="en-US" sz="2400" dirty="0" smtClean="0"/>
              <a:t>size/available</a:t>
            </a:r>
            <a:endParaRPr lang="en-US" sz="2400" dirty="0"/>
          </a:p>
          <a:p>
            <a:pPr lvl="1"/>
            <a:r>
              <a:rPr lang="en-US" sz="2100" dirty="0" smtClean="0"/>
              <a:t>Global/12 meters/released in part</a:t>
            </a:r>
          </a:p>
          <a:p>
            <a:r>
              <a:rPr lang="en-US" sz="2400" dirty="0" smtClean="0"/>
              <a:t>Accuracy</a:t>
            </a:r>
          </a:p>
          <a:p>
            <a:pPr lvl="1"/>
            <a:r>
              <a:rPr lang="en-US" sz="2000" dirty="0" smtClean="0"/>
              <a:t>Vertical error (LE90): 10 m absolute; relative (&lt; 20</a:t>
            </a:r>
            <a:r>
              <a:rPr lang="en-US" sz="2000" smtClean="0"/>
              <a:t>% 2m; &gt;20% 4m)</a:t>
            </a:r>
            <a:endParaRPr lang="en-US" sz="2000" dirty="0" smtClean="0"/>
          </a:p>
          <a:p>
            <a:pPr lvl="1"/>
            <a:r>
              <a:rPr lang="en-US" sz="2000" dirty="0" smtClean="0"/>
              <a:t>Horizontal error (CE90): 10 m absolute</a:t>
            </a:r>
          </a:p>
          <a:p>
            <a:r>
              <a:rPr lang="en-US" sz="2700" dirty="0" smtClean="0"/>
              <a:t>Source data</a:t>
            </a:r>
          </a:p>
          <a:p>
            <a:pPr lvl="1"/>
            <a:r>
              <a:rPr lang="en-US" sz="2000" dirty="0" err="1" smtClean="0"/>
              <a:t>TanDEM</a:t>
            </a:r>
            <a:r>
              <a:rPr lang="en-US" sz="2000" dirty="0" smtClean="0"/>
              <a:t>-X</a:t>
            </a:r>
          </a:p>
          <a:p>
            <a:pPr lvl="1"/>
            <a:r>
              <a:rPr lang="en-US" sz="2000" dirty="0" err="1" smtClean="0"/>
              <a:t>TerraSAR</a:t>
            </a:r>
            <a:endParaRPr lang="en-US" sz="2000" dirty="0" smtClean="0"/>
          </a:p>
          <a:p>
            <a:r>
              <a:rPr lang="en-US" sz="2400" dirty="0" smtClean="0"/>
              <a:t>Costs</a:t>
            </a:r>
          </a:p>
          <a:p>
            <a:pPr lvl="1"/>
            <a:r>
              <a:rPr lang="en-US" sz="2000" dirty="0" smtClean="0"/>
              <a:t>Science </a:t>
            </a:r>
            <a:r>
              <a:rPr lang="en-US" sz="2000" dirty="0" err="1" smtClean="0"/>
              <a:t>TanDEM</a:t>
            </a:r>
            <a:r>
              <a:rPr lang="en-US" sz="2000" dirty="0" smtClean="0"/>
              <a:t>-X DEM – 0.4 arc-second (12m); 1 arc-second (30m); 3 arc-second (90m)</a:t>
            </a:r>
          </a:p>
          <a:p>
            <a:pPr lvl="1"/>
            <a:r>
              <a:rPr lang="en-US" sz="2000" dirty="0" smtClean="0"/>
              <a:t>Commercial </a:t>
            </a:r>
            <a:r>
              <a:rPr lang="en-US" sz="2000" dirty="0" err="1" smtClean="0"/>
              <a:t>WorldDEM</a:t>
            </a:r>
            <a:r>
              <a:rPr lang="en-US" sz="2000" dirty="0" smtClean="0"/>
              <a:t> - 0.4 arc-second (12m)</a:t>
            </a:r>
          </a:p>
          <a:p>
            <a:r>
              <a:rPr lang="en-US" sz="2400" dirty="0" smtClean="0"/>
              <a:t>Use/distribution restrictions</a:t>
            </a:r>
          </a:p>
          <a:p>
            <a:pPr lvl="1"/>
            <a:r>
              <a:rPr lang="en-US" sz="2000" dirty="0" smtClean="0"/>
              <a:t>Restricted use product, which cannot be transferred or disclosed</a:t>
            </a:r>
          </a:p>
          <a:p>
            <a:r>
              <a:rPr lang="en-US" sz="2400" dirty="0" smtClean="0"/>
              <a:t>Citations</a:t>
            </a:r>
          </a:p>
          <a:p>
            <a:pPr lvl="1"/>
            <a:r>
              <a:rPr lang="en-US" sz="2000" dirty="0" err="1" smtClean="0"/>
              <a:t>TanDEM</a:t>
            </a:r>
            <a:r>
              <a:rPr lang="en-US" sz="2000" dirty="0" smtClean="0"/>
              <a:t>-X DEM Product Specification available at https://</a:t>
            </a:r>
            <a:r>
              <a:rPr lang="en-US" sz="2000" dirty="0" err="1" smtClean="0"/>
              <a:t>tandemx-science.dlr.de</a:t>
            </a:r>
            <a:endParaRPr lang="en-US" sz="2000" dirty="0" smtClean="0"/>
          </a:p>
          <a:p>
            <a:pPr lvl="1"/>
            <a:r>
              <a:rPr lang="en-US" sz="2000" dirty="0" err="1" smtClean="0"/>
              <a:t>WorldDEM</a:t>
            </a:r>
            <a:r>
              <a:rPr lang="en-US" sz="2000" dirty="0" smtClean="0"/>
              <a:t> available at </a:t>
            </a:r>
            <a:r>
              <a:rPr lang="en-US" sz="2000" dirty="0" smtClean="0">
                <a:hlinkClick r:id="rId2"/>
              </a:rPr>
              <a:t>http</a:t>
            </a:r>
            <a:r>
              <a:rPr lang="en-US" sz="2000" dirty="0">
                <a:hlinkClick r:id="rId2"/>
              </a:rPr>
              <a:t>://www.astrium-geo.com/worlddem</a:t>
            </a:r>
            <a:r>
              <a:rPr lang="en-US" sz="2000" dirty="0" smtClean="0">
                <a:hlinkClick r:id="rId2"/>
              </a:rPr>
              <a:t>/</a:t>
            </a:r>
            <a:endParaRPr lang="en-US" sz="2000" dirty="0" smtClean="0"/>
          </a:p>
        </p:txBody>
      </p:sp>
    </p:spTree>
    <p:extLst>
      <p:ext uri="{BB962C8B-B14F-4D97-AF65-F5344CB8AC3E}">
        <p14:creationId xmlns:p14="http://schemas.microsoft.com/office/powerpoint/2010/main" val="1168936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SPOT Elevation30</a:t>
            </a:r>
            <a:endParaRPr lang="en-US" dirty="0"/>
          </a:p>
        </p:txBody>
      </p:sp>
      <p:sp>
        <p:nvSpPr>
          <p:cNvPr id="3" name="Content Placeholder 2"/>
          <p:cNvSpPr>
            <a:spLocks noGrp="1"/>
          </p:cNvSpPr>
          <p:nvPr>
            <p:ph idx="1"/>
          </p:nvPr>
        </p:nvSpPr>
        <p:spPr/>
        <p:txBody>
          <a:bodyPr>
            <a:normAutofit fontScale="62500" lnSpcReduction="20000"/>
          </a:bodyPr>
          <a:lstStyle/>
          <a:p>
            <a:r>
              <a:rPr lang="en-US" sz="2400" dirty="0" smtClean="0"/>
              <a:t>Coverage</a:t>
            </a:r>
            <a:r>
              <a:rPr lang="en-US" sz="2400" dirty="0"/>
              <a:t>/cell </a:t>
            </a:r>
            <a:r>
              <a:rPr lang="en-US" sz="2400" dirty="0" smtClean="0"/>
              <a:t>size/available</a:t>
            </a:r>
            <a:endParaRPr lang="en-US" sz="2400" dirty="0"/>
          </a:p>
          <a:p>
            <a:pPr lvl="1"/>
            <a:r>
              <a:rPr lang="en-US" sz="2100" dirty="0" smtClean="0"/>
              <a:t>global/1-</a:t>
            </a:r>
            <a:r>
              <a:rPr lang="en-US" sz="2100" dirty="0"/>
              <a:t>arcseconds </a:t>
            </a:r>
            <a:r>
              <a:rPr lang="en-US" sz="2100" dirty="0" smtClean="0"/>
              <a:t>(30 </a:t>
            </a:r>
            <a:r>
              <a:rPr lang="en-US" sz="2100" dirty="0"/>
              <a:t>meters</a:t>
            </a:r>
            <a:r>
              <a:rPr lang="en-US" sz="2100" dirty="0" smtClean="0"/>
              <a:t>)/released in part</a:t>
            </a:r>
          </a:p>
          <a:p>
            <a:r>
              <a:rPr lang="en-US" sz="2400" dirty="0" smtClean="0"/>
              <a:t>Accuracy</a:t>
            </a:r>
          </a:p>
          <a:p>
            <a:pPr lvl="1"/>
            <a:r>
              <a:rPr lang="en-US" sz="2000" dirty="0" smtClean="0"/>
              <a:t>Vertical error (LE90): 10-30m</a:t>
            </a:r>
          </a:p>
          <a:p>
            <a:pPr lvl="1"/>
            <a:r>
              <a:rPr lang="en-US" sz="2000" dirty="0" smtClean="0"/>
              <a:t>Horizontal error (CE90): 10-16m</a:t>
            </a:r>
          </a:p>
          <a:p>
            <a:r>
              <a:rPr lang="en-US" sz="2400" dirty="0" smtClean="0"/>
              <a:t>Source data</a:t>
            </a:r>
          </a:p>
          <a:p>
            <a:pPr lvl="1"/>
            <a:r>
              <a:rPr lang="en-US" sz="2000" dirty="0" smtClean="0"/>
              <a:t>SPOT 5 HRS</a:t>
            </a:r>
          </a:p>
          <a:p>
            <a:pPr lvl="1"/>
            <a:r>
              <a:rPr lang="en-US" sz="2000" dirty="0" smtClean="0"/>
              <a:t>SRTM DEM fill </a:t>
            </a:r>
          </a:p>
          <a:p>
            <a:r>
              <a:rPr lang="en-US" sz="2400" dirty="0" smtClean="0"/>
              <a:t>Costs</a:t>
            </a:r>
          </a:p>
          <a:p>
            <a:pPr lvl="1"/>
            <a:r>
              <a:rPr lang="en-US" sz="2000" dirty="0" smtClean="0"/>
              <a:t>Commercial product</a:t>
            </a:r>
          </a:p>
          <a:p>
            <a:r>
              <a:rPr lang="en-US" sz="2400" dirty="0" smtClean="0"/>
              <a:t>Use/distribution restrictions</a:t>
            </a:r>
          </a:p>
          <a:p>
            <a:pPr lvl="1"/>
            <a:r>
              <a:rPr lang="en-US" sz="2000" dirty="0"/>
              <a:t>Restricted use product, which cannot be transferred or disclosed</a:t>
            </a:r>
          </a:p>
          <a:p>
            <a:r>
              <a:rPr lang="en-US" sz="2400" dirty="0" smtClean="0"/>
              <a:t>Citations</a:t>
            </a:r>
          </a:p>
          <a:p>
            <a:pPr lvl="1"/>
            <a:r>
              <a:rPr lang="en-US" sz="2000" dirty="0" smtClean="0"/>
              <a:t>Elevation30 Technical Information, available at </a:t>
            </a:r>
            <a:r>
              <a:rPr lang="en-US" sz="2000" dirty="0" smtClean="0">
                <a:hlinkClick r:id="rId2"/>
              </a:rPr>
              <a:t>http://www.astrium-geo.com/en/198-elevation30</a:t>
            </a:r>
            <a:endParaRPr lang="en-US" sz="2000" dirty="0" smtClean="0"/>
          </a:p>
          <a:p>
            <a:pPr lvl="1"/>
            <a:r>
              <a:rPr lang="en-US" sz="2000" dirty="0" err="1" smtClean="0"/>
              <a:t>Astrium</a:t>
            </a:r>
            <a:r>
              <a:rPr lang="en-US" sz="2000" dirty="0" smtClean="0"/>
              <a:t>, 2005, SPOT DEM Product Description Version 1.2, available at </a:t>
            </a:r>
            <a:r>
              <a:rPr lang="en-US" sz="2000" dirty="0" smtClean="0">
                <a:hlinkClick r:id="rId3"/>
              </a:rPr>
              <a:t>http</a:t>
            </a:r>
            <a:r>
              <a:rPr lang="en-US" sz="2000" dirty="0">
                <a:hlinkClick r:id="rId3"/>
              </a:rPr>
              <a:t>://www2.astrium-geo.com/files/pmedia/public/</a:t>
            </a:r>
            <a:r>
              <a:rPr lang="en-US" sz="2000" dirty="0" smtClean="0">
                <a:hlinkClick r:id="rId3"/>
              </a:rPr>
              <a:t>r467_9_spot_dem_product_description.pdf</a:t>
            </a:r>
            <a:endParaRPr lang="en-US" sz="2000" dirty="0" smtClean="0"/>
          </a:p>
          <a:p>
            <a:pPr lvl="1"/>
            <a:r>
              <a:rPr lang="en-US" sz="2000" dirty="0" err="1"/>
              <a:t>Astrium</a:t>
            </a:r>
            <a:r>
              <a:rPr lang="en-US" sz="2000" dirty="0"/>
              <a:t>, </a:t>
            </a:r>
            <a:r>
              <a:rPr lang="en-US" sz="2000" dirty="0" smtClean="0"/>
              <a:t>2006, </a:t>
            </a:r>
            <a:r>
              <a:rPr lang="en-US" sz="2000" dirty="0"/>
              <a:t>SPOT DEM </a:t>
            </a:r>
            <a:r>
              <a:rPr lang="en-US" sz="2000" dirty="0" smtClean="0"/>
              <a:t>Precision Product </a:t>
            </a:r>
            <a:r>
              <a:rPr lang="en-US" sz="2000" dirty="0"/>
              <a:t>Description Version </a:t>
            </a:r>
            <a:r>
              <a:rPr lang="en-US" sz="2000" dirty="0" smtClean="0"/>
              <a:t>1.0, </a:t>
            </a:r>
            <a:r>
              <a:rPr lang="en-US" sz="2000" dirty="0"/>
              <a:t>available at </a:t>
            </a:r>
            <a:r>
              <a:rPr lang="en-US" sz="2000" dirty="0" smtClean="0">
                <a:hlinkClick r:id="rId4"/>
              </a:rPr>
              <a:t>http</a:t>
            </a:r>
            <a:r>
              <a:rPr lang="en-US" sz="2000" dirty="0">
                <a:hlinkClick r:id="rId4"/>
              </a:rPr>
              <a:t>://www2.astrium-geo.com/files/pmedia/public/</a:t>
            </a:r>
            <a:r>
              <a:rPr lang="en-US" sz="2000" dirty="0" smtClean="0">
                <a:hlinkClick r:id="rId4"/>
              </a:rPr>
              <a:t>r468_9_spot_dem_precision_product_description.pdf</a:t>
            </a:r>
            <a:endParaRPr lang="en-US" sz="2000" dirty="0" smtClean="0"/>
          </a:p>
          <a:p>
            <a:pPr lvl="1"/>
            <a:r>
              <a:rPr lang="en-US" sz="2000" dirty="0" err="1"/>
              <a:t>Astrium</a:t>
            </a:r>
            <a:r>
              <a:rPr lang="en-US" sz="2000" dirty="0"/>
              <a:t>, </a:t>
            </a:r>
            <a:r>
              <a:rPr lang="en-US" sz="2000" dirty="0" smtClean="0"/>
              <a:t>2011, Reference3D Product </a:t>
            </a:r>
            <a:r>
              <a:rPr lang="en-US" sz="2000" dirty="0"/>
              <a:t>Description Version </a:t>
            </a:r>
            <a:r>
              <a:rPr lang="en-US" sz="2000" dirty="0" smtClean="0"/>
              <a:t>6.1, </a:t>
            </a:r>
            <a:r>
              <a:rPr lang="en-US" sz="2000" dirty="0"/>
              <a:t>available at </a:t>
            </a:r>
            <a:r>
              <a:rPr lang="en-US" sz="2000" dirty="0" smtClean="0"/>
              <a:t>http</a:t>
            </a:r>
            <a:r>
              <a:rPr lang="en-US" sz="2000" dirty="0"/>
              <a:t>://www2.astrium-geo.com/files/</a:t>
            </a:r>
            <a:r>
              <a:rPr lang="en-US" sz="2000" dirty="0" err="1"/>
              <a:t>pmedia</a:t>
            </a:r>
            <a:r>
              <a:rPr lang="en-US" sz="2000" dirty="0"/>
              <a:t>/public/r469_9_reference3d_product_description_201105.</a:t>
            </a:r>
            <a:r>
              <a:rPr lang="en-US" sz="2000" dirty="0" smtClean="0"/>
              <a:t>pdf</a:t>
            </a:r>
          </a:p>
        </p:txBody>
      </p:sp>
      <p:pic>
        <p:nvPicPr>
          <p:cNvPr id="6" name="Picture 5"/>
          <p:cNvPicPr>
            <a:picLocks noChangeAspect="1"/>
          </p:cNvPicPr>
          <p:nvPr/>
        </p:nvPicPr>
        <p:blipFill>
          <a:blip r:embed="rId5"/>
          <a:stretch>
            <a:fillRect/>
          </a:stretch>
        </p:blipFill>
        <p:spPr>
          <a:xfrm>
            <a:off x="5334000" y="1037343"/>
            <a:ext cx="3372858" cy="2467857"/>
          </a:xfrm>
          <a:prstGeom prst="rect">
            <a:avLst/>
          </a:prstGeom>
        </p:spPr>
      </p:pic>
    </p:spTree>
    <p:extLst>
      <p:ext uri="{BB962C8B-B14F-4D97-AF65-F5344CB8AC3E}">
        <p14:creationId xmlns:p14="http://schemas.microsoft.com/office/powerpoint/2010/main" val="2215035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ALOS World 3D</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Coverage</a:t>
            </a:r>
            <a:r>
              <a:rPr lang="en-US" sz="2400" dirty="0"/>
              <a:t>/cell </a:t>
            </a:r>
            <a:r>
              <a:rPr lang="en-US" sz="2400" dirty="0" smtClean="0"/>
              <a:t>size/available</a:t>
            </a:r>
            <a:endParaRPr lang="en-US" sz="2400" dirty="0"/>
          </a:p>
          <a:p>
            <a:pPr lvl="1"/>
            <a:r>
              <a:rPr lang="en-US" sz="2100" dirty="0" smtClean="0"/>
              <a:t>global/1-arcseconds/30 meters/after March 2016</a:t>
            </a:r>
          </a:p>
          <a:p>
            <a:r>
              <a:rPr lang="en-US" sz="2400" dirty="0" smtClean="0"/>
              <a:t>Accuracy</a:t>
            </a:r>
          </a:p>
          <a:p>
            <a:pPr lvl="1"/>
            <a:r>
              <a:rPr lang="en-US" sz="2000" dirty="0" smtClean="0"/>
              <a:t>Vertical accuracy: 5m</a:t>
            </a:r>
          </a:p>
          <a:p>
            <a:pPr lvl="1"/>
            <a:r>
              <a:rPr lang="en-US" sz="2000" dirty="0" smtClean="0"/>
              <a:t>Horizontal precision: 5m</a:t>
            </a:r>
          </a:p>
          <a:p>
            <a:r>
              <a:rPr lang="en-US" sz="2400" dirty="0" smtClean="0"/>
              <a:t>Source data</a:t>
            </a:r>
          </a:p>
          <a:p>
            <a:pPr lvl="1"/>
            <a:r>
              <a:rPr lang="en-US" sz="2000" dirty="0" smtClean="0"/>
              <a:t>ALOS-2 PRISM</a:t>
            </a:r>
          </a:p>
          <a:p>
            <a:r>
              <a:rPr lang="en-US" sz="2400" dirty="0" smtClean="0"/>
              <a:t>Costs</a:t>
            </a:r>
          </a:p>
          <a:p>
            <a:pPr lvl="1"/>
            <a:r>
              <a:rPr lang="en-US" sz="2000" dirty="0" smtClean="0"/>
              <a:t>30-meter product free of charge</a:t>
            </a:r>
          </a:p>
          <a:p>
            <a:r>
              <a:rPr lang="en-US" sz="2400" dirty="0" smtClean="0"/>
              <a:t>Use/distribution restrictions</a:t>
            </a:r>
          </a:p>
          <a:p>
            <a:pPr lvl="1"/>
            <a:r>
              <a:rPr lang="en-US" sz="2000" dirty="0" smtClean="0"/>
              <a:t>unknown</a:t>
            </a:r>
            <a:endParaRPr lang="en-US" sz="2000" dirty="0"/>
          </a:p>
          <a:p>
            <a:r>
              <a:rPr lang="en-US" sz="2400" dirty="0" smtClean="0"/>
              <a:t>Citations</a:t>
            </a:r>
          </a:p>
          <a:p>
            <a:pPr lvl="1"/>
            <a:r>
              <a:rPr lang="en-US" sz="2100" dirty="0"/>
              <a:t>Precise Global Digital 3D Map "ALOS World 3D" Homepage, </a:t>
            </a:r>
            <a:r>
              <a:rPr lang="en-US" sz="2100" dirty="0" smtClean="0"/>
              <a:t>2014, available at http</a:t>
            </a:r>
            <a:r>
              <a:rPr lang="en-US" sz="2100" dirty="0"/>
              <a:t>://</a:t>
            </a:r>
            <a:r>
              <a:rPr lang="en-US" sz="2100" dirty="0" err="1"/>
              <a:t>www.eorc.jaxa.jp</a:t>
            </a:r>
            <a:r>
              <a:rPr lang="en-US" sz="2100" dirty="0"/>
              <a:t>/ALOS/en/aw3d/</a:t>
            </a:r>
            <a:r>
              <a:rPr lang="en-US" sz="2100" dirty="0" err="1"/>
              <a:t>index_e.htm</a:t>
            </a:r>
            <a:endParaRPr lang="en-US" sz="2100" dirty="0" smtClean="0"/>
          </a:p>
        </p:txBody>
      </p:sp>
    </p:spTree>
    <p:extLst>
      <p:ext uri="{BB962C8B-B14F-4D97-AF65-F5344CB8AC3E}">
        <p14:creationId xmlns:p14="http://schemas.microsoft.com/office/powerpoint/2010/main" val="3264143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66" y="0"/>
            <a:ext cx="9128650" cy="5257800"/>
          </a:xfrm>
          <a:prstGeom prst="rect">
            <a:avLst/>
          </a:prstGeom>
        </p:spPr>
      </p:pic>
    </p:spTree>
    <p:extLst>
      <p:ext uri="{BB962C8B-B14F-4D97-AF65-F5344CB8AC3E}">
        <p14:creationId xmlns:p14="http://schemas.microsoft.com/office/powerpoint/2010/main" val="4147749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628"/>
            <a:ext cx="9174666" cy="6855372"/>
          </a:xfrm>
          <a:prstGeom prst="rect">
            <a:avLst/>
          </a:prstGeom>
        </p:spPr>
      </p:pic>
      <p:sp>
        <p:nvSpPr>
          <p:cNvPr id="3" name="TextBox 2"/>
          <p:cNvSpPr txBox="1"/>
          <p:nvPr/>
        </p:nvSpPr>
        <p:spPr>
          <a:xfrm>
            <a:off x="2355756" y="3886200"/>
            <a:ext cx="1454244" cy="369332"/>
          </a:xfrm>
          <a:prstGeom prst="rect">
            <a:avLst/>
          </a:prstGeom>
          <a:noFill/>
        </p:spPr>
        <p:txBody>
          <a:bodyPr wrap="none" rtlCol="0">
            <a:spAutoFit/>
          </a:bodyPr>
          <a:lstStyle/>
          <a:p>
            <a:r>
              <a:rPr lang="en-US" dirty="0" smtClean="0">
                <a:solidFill>
                  <a:srgbClr val="FFC000"/>
                </a:solidFill>
              </a:rPr>
              <a:t>… until now!</a:t>
            </a:r>
            <a:endParaRPr lang="en-US" dirty="0">
              <a:solidFill>
                <a:srgbClr val="FFC000"/>
              </a:solidFill>
            </a:endParaRPr>
          </a:p>
        </p:txBody>
      </p:sp>
    </p:spTree>
    <p:extLst>
      <p:ext uri="{BB962C8B-B14F-4D97-AF65-F5344CB8AC3E}">
        <p14:creationId xmlns:p14="http://schemas.microsoft.com/office/powerpoint/2010/main" val="2747453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83" y="0"/>
            <a:ext cx="8945041" cy="6705600"/>
          </a:xfrm>
          <a:prstGeom prst="rect">
            <a:avLst/>
          </a:prstGeom>
        </p:spPr>
      </p:pic>
    </p:spTree>
    <p:extLst>
      <p:ext uri="{BB962C8B-B14F-4D97-AF65-F5344CB8AC3E}">
        <p14:creationId xmlns:p14="http://schemas.microsoft.com/office/powerpoint/2010/main" val="4236374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SRTM</a:t>
            </a:r>
            <a:endParaRPr lang="en-US" dirty="0"/>
          </a:p>
        </p:txBody>
      </p:sp>
      <p:sp>
        <p:nvSpPr>
          <p:cNvPr id="3" name="Content Placeholder 2"/>
          <p:cNvSpPr>
            <a:spLocks noGrp="1"/>
          </p:cNvSpPr>
          <p:nvPr>
            <p:ph idx="1"/>
          </p:nvPr>
        </p:nvSpPr>
        <p:spPr/>
        <p:txBody>
          <a:bodyPr>
            <a:normAutofit lnSpcReduction="10000"/>
          </a:bodyPr>
          <a:lstStyle/>
          <a:p>
            <a:r>
              <a:rPr lang="en-US" dirty="0" smtClean="0"/>
              <a:t>NGA SRTM void filled</a:t>
            </a:r>
          </a:p>
          <a:p>
            <a:pPr lvl="1"/>
            <a:r>
              <a:rPr lang="en-US" dirty="0" smtClean="0"/>
              <a:t>90 meter released</a:t>
            </a:r>
          </a:p>
          <a:p>
            <a:pPr lvl="1"/>
            <a:r>
              <a:rPr lang="en-US" dirty="0" smtClean="0"/>
              <a:t>30 meter released</a:t>
            </a:r>
          </a:p>
          <a:p>
            <a:r>
              <a:rPr lang="en-US" dirty="0" smtClean="0"/>
              <a:t>SRTM Plus (version 3) (2013)</a:t>
            </a:r>
          </a:p>
          <a:p>
            <a:pPr lvl="1"/>
            <a:r>
              <a:rPr lang="en-US" dirty="0" smtClean="0"/>
              <a:t>90 meter released</a:t>
            </a:r>
          </a:p>
          <a:p>
            <a:pPr lvl="1"/>
            <a:r>
              <a:rPr lang="en-US" dirty="0" smtClean="0"/>
              <a:t>30 meter released</a:t>
            </a:r>
          </a:p>
          <a:p>
            <a:r>
              <a:rPr lang="en-US" dirty="0" err="1" smtClean="0"/>
              <a:t>PlanetDEM</a:t>
            </a:r>
            <a:r>
              <a:rPr lang="en-US" dirty="0" smtClean="0"/>
              <a:t> (SRTM v4? source)</a:t>
            </a:r>
          </a:p>
          <a:p>
            <a:pPr lvl="1"/>
            <a:r>
              <a:rPr lang="en-US" dirty="0" smtClean="0"/>
              <a:t>90 meter released</a:t>
            </a:r>
          </a:p>
          <a:p>
            <a:r>
              <a:rPr lang="en-US" dirty="0" smtClean="0"/>
              <a:t>NASADEM (reprocess SRTM source)</a:t>
            </a:r>
          </a:p>
          <a:p>
            <a:pPr lvl="1"/>
            <a:r>
              <a:rPr lang="en-US" dirty="0" smtClean="0"/>
              <a:t>30 meter release date 2017</a:t>
            </a:r>
            <a:endParaRPr lang="en-US" dirty="0"/>
          </a:p>
        </p:txBody>
      </p:sp>
    </p:spTree>
    <p:extLst>
      <p:ext uri="{BB962C8B-B14F-4D97-AF65-F5344CB8AC3E}">
        <p14:creationId xmlns:p14="http://schemas.microsoft.com/office/powerpoint/2010/main" val="3995068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5613" y="365125"/>
            <a:ext cx="8458200" cy="549275"/>
          </a:xfrm>
          <a:ln/>
        </p:spPr>
        <p:txBody>
          <a:bodyPr tIns="31752"/>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SRTM Mission</a:t>
            </a:r>
          </a:p>
        </p:txBody>
      </p:sp>
      <p:sp>
        <p:nvSpPr>
          <p:cNvPr id="6146" name="Rectangle 2"/>
          <p:cNvSpPr>
            <a:spLocks noGrp="1" noChangeArrowheads="1"/>
          </p:cNvSpPr>
          <p:nvPr>
            <p:ph type="body" idx="1"/>
          </p:nvPr>
        </p:nvSpPr>
        <p:spPr>
          <a:xfrm>
            <a:off x="455613" y="1096963"/>
            <a:ext cx="8305800" cy="731837"/>
          </a:xfrm>
          <a:ln/>
        </p:spPr>
        <p:txBody>
          <a:bodyPr/>
          <a:lstStyle/>
          <a:p>
            <a:pPr marL="341313" indent="-341313">
              <a:buClr>
                <a:srgbClr val="FFFF99"/>
              </a:buClr>
              <a:buSzPct val="15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SRTM near global coverage</a:t>
            </a:r>
            <a:endParaRPr lang="en-US" dirty="0"/>
          </a:p>
        </p:txBody>
      </p:sp>
      <p:pic>
        <p:nvPicPr>
          <p:cNvPr id="1026" name="Picture 2" descr="C:\Users\mcushing\Desktop\Screenshot_050413_111410_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678" y="1979684"/>
            <a:ext cx="6665822" cy="355744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bwMode="auto">
          <a:xfrm>
            <a:off x="622300" y="2743200"/>
            <a:ext cx="7315200" cy="0"/>
          </a:xfrm>
          <a:prstGeom prst="line">
            <a:avLst/>
          </a:prstGeom>
          <a:ln>
            <a:solidFill>
              <a:srgbClr val="FFC000"/>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bwMode="auto">
          <a:xfrm>
            <a:off x="622300" y="4648200"/>
            <a:ext cx="7315200" cy="0"/>
          </a:xfrm>
          <a:prstGeom prst="line">
            <a:avLst/>
          </a:prstGeom>
          <a:ln>
            <a:solidFill>
              <a:srgbClr val="FFC000"/>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622300" y="2438400"/>
            <a:ext cx="649378" cy="369332"/>
          </a:xfrm>
          <a:prstGeom prst="rect">
            <a:avLst/>
          </a:prstGeom>
          <a:noFill/>
        </p:spPr>
        <p:txBody>
          <a:bodyPr wrap="square" rtlCol="0">
            <a:spAutoFit/>
          </a:bodyPr>
          <a:lstStyle/>
          <a:p>
            <a:r>
              <a:rPr lang="en-US" b="1" dirty="0" smtClean="0">
                <a:solidFill>
                  <a:schemeClr val="bg1"/>
                </a:solidFill>
              </a:rPr>
              <a:t>60</a:t>
            </a:r>
            <a:r>
              <a:rPr lang="en-US" b="1" baseline="50000" dirty="0" smtClean="0">
                <a:solidFill>
                  <a:schemeClr val="bg1"/>
                </a:solidFill>
              </a:rPr>
              <a:t>o</a:t>
            </a:r>
            <a:endParaRPr lang="en-US" b="1" baseline="50000" dirty="0">
              <a:solidFill>
                <a:schemeClr val="bg1"/>
              </a:solidFill>
            </a:endParaRPr>
          </a:p>
        </p:txBody>
      </p:sp>
      <p:sp>
        <p:nvSpPr>
          <p:cNvPr id="11" name="TextBox 10"/>
          <p:cNvSpPr txBox="1"/>
          <p:nvPr/>
        </p:nvSpPr>
        <p:spPr>
          <a:xfrm>
            <a:off x="622300" y="4278868"/>
            <a:ext cx="649378" cy="369332"/>
          </a:xfrm>
          <a:prstGeom prst="rect">
            <a:avLst/>
          </a:prstGeom>
          <a:noFill/>
        </p:spPr>
        <p:txBody>
          <a:bodyPr wrap="square" rtlCol="0">
            <a:spAutoFit/>
          </a:bodyPr>
          <a:lstStyle/>
          <a:p>
            <a:r>
              <a:rPr lang="en-US" b="1" dirty="0" smtClean="0">
                <a:solidFill>
                  <a:schemeClr val="bg1"/>
                </a:solidFill>
              </a:rPr>
              <a:t>56</a:t>
            </a:r>
            <a:r>
              <a:rPr lang="en-US" b="1" baseline="50000" dirty="0" smtClean="0">
                <a:solidFill>
                  <a:schemeClr val="bg1"/>
                </a:solidFill>
              </a:rPr>
              <a:t>o</a:t>
            </a:r>
            <a:endParaRPr lang="en-US" b="1" baseline="50000" dirty="0">
              <a:solidFill>
                <a:schemeClr val="bg1"/>
              </a:solidFill>
            </a:endParaRPr>
          </a:p>
        </p:txBody>
      </p:sp>
      <p:sp>
        <p:nvSpPr>
          <p:cNvPr id="6" name="TextBox 5"/>
          <p:cNvSpPr txBox="1"/>
          <p:nvPr/>
        </p:nvSpPr>
        <p:spPr>
          <a:xfrm>
            <a:off x="1168400" y="5511728"/>
            <a:ext cx="1021433" cy="276999"/>
          </a:xfrm>
          <a:prstGeom prst="rect">
            <a:avLst/>
          </a:prstGeom>
          <a:noFill/>
        </p:spPr>
        <p:txBody>
          <a:bodyPr wrap="none" rtlCol="0">
            <a:spAutoFit/>
          </a:bodyPr>
          <a:lstStyle/>
          <a:p>
            <a:r>
              <a:rPr lang="en-US" sz="1200" dirty="0" smtClean="0">
                <a:solidFill>
                  <a:schemeClr val="bg1"/>
                </a:solidFill>
              </a:rPr>
              <a:t>Source: JPL</a:t>
            </a:r>
            <a:endParaRPr lang="en-US" sz="1200" dirty="0">
              <a:solidFill>
                <a:schemeClr val="bg1"/>
              </a:solidFill>
            </a:endParaRPr>
          </a:p>
        </p:txBody>
      </p:sp>
    </p:spTree>
    <p:extLst>
      <p:ext uri="{BB962C8B-B14F-4D97-AF65-F5344CB8AC3E}">
        <p14:creationId xmlns:p14="http://schemas.microsoft.com/office/powerpoint/2010/main" val="40661759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SRTM</a:t>
            </a:r>
            <a:endParaRPr lang="en-US" dirty="0"/>
          </a:p>
        </p:txBody>
      </p:sp>
      <p:pic>
        <p:nvPicPr>
          <p:cNvPr id="5" name="Picture 4"/>
          <p:cNvPicPr>
            <a:picLocks noChangeAspect="1"/>
          </p:cNvPicPr>
          <p:nvPr/>
        </p:nvPicPr>
        <p:blipFill>
          <a:blip r:embed="rId2"/>
          <a:stretch>
            <a:fillRect/>
          </a:stretch>
        </p:blipFill>
        <p:spPr>
          <a:xfrm>
            <a:off x="-10886" y="-76200"/>
            <a:ext cx="9245598" cy="6934200"/>
          </a:xfrm>
          <a:prstGeom prst="rect">
            <a:avLst/>
          </a:prstGeom>
        </p:spPr>
      </p:pic>
    </p:spTree>
    <p:extLst>
      <p:ext uri="{BB962C8B-B14F-4D97-AF65-F5344CB8AC3E}">
        <p14:creationId xmlns:p14="http://schemas.microsoft.com/office/powerpoint/2010/main" val="1607778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NGA </a:t>
            </a:r>
            <a:r>
              <a:rPr lang="en-US" dirty="0"/>
              <a:t>SRTM Digital Terrain Elevation Data </a:t>
            </a:r>
          </a:p>
        </p:txBody>
      </p:sp>
      <p:sp>
        <p:nvSpPr>
          <p:cNvPr id="3" name="Content Placeholder 2"/>
          <p:cNvSpPr>
            <a:spLocks noGrp="1"/>
          </p:cNvSpPr>
          <p:nvPr>
            <p:ph idx="1"/>
          </p:nvPr>
        </p:nvSpPr>
        <p:spPr>
          <a:xfrm>
            <a:off x="381000" y="990600"/>
            <a:ext cx="8305800" cy="4495800"/>
          </a:xfrm>
        </p:spPr>
        <p:txBody>
          <a:bodyPr>
            <a:noAutofit/>
          </a:bodyPr>
          <a:lstStyle/>
          <a:p>
            <a:r>
              <a:rPr lang="en-US" sz="1400" dirty="0" smtClean="0"/>
              <a:t>Coverage</a:t>
            </a:r>
            <a:r>
              <a:rPr lang="en-US" sz="1400" dirty="0"/>
              <a:t>/cell </a:t>
            </a:r>
            <a:r>
              <a:rPr lang="en-US" sz="1400" dirty="0" smtClean="0"/>
              <a:t>size/availability</a:t>
            </a:r>
            <a:endParaRPr lang="en-US" sz="1400" dirty="0"/>
          </a:p>
          <a:p>
            <a:pPr lvl="1"/>
            <a:r>
              <a:rPr lang="en-US" sz="1400" dirty="0" smtClean="0"/>
              <a:t>Global/3-arcseconds (90 meters)/released</a:t>
            </a:r>
          </a:p>
          <a:p>
            <a:pPr lvl="1"/>
            <a:r>
              <a:rPr lang="en-US" sz="1400" dirty="0" smtClean="0"/>
              <a:t>Global/1-</a:t>
            </a:r>
            <a:r>
              <a:rPr lang="en-US" sz="1400" dirty="0"/>
              <a:t>arcseconds </a:t>
            </a:r>
            <a:r>
              <a:rPr lang="en-US" sz="1400" dirty="0" smtClean="0"/>
              <a:t>(30 </a:t>
            </a:r>
            <a:r>
              <a:rPr lang="en-US" sz="1400" dirty="0"/>
              <a:t>meters</a:t>
            </a:r>
            <a:r>
              <a:rPr lang="en-US" sz="1400" dirty="0" smtClean="0"/>
              <a:t>)/phased release pending</a:t>
            </a:r>
          </a:p>
          <a:p>
            <a:r>
              <a:rPr lang="en-US" sz="1400" dirty="0"/>
              <a:t>V</a:t>
            </a:r>
            <a:r>
              <a:rPr lang="en-US" sz="1400" dirty="0" smtClean="0"/>
              <a:t>ertical accuracy: 26-30 meters RMSE </a:t>
            </a:r>
            <a:endParaRPr lang="en-US" sz="1200" dirty="0" smtClean="0"/>
          </a:p>
          <a:p>
            <a:r>
              <a:rPr lang="en-US" sz="1400" dirty="0" smtClean="0"/>
              <a:t>Source data</a:t>
            </a:r>
          </a:p>
          <a:p>
            <a:pPr lvl="1"/>
            <a:r>
              <a:rPr lang="en-US" sz="1200" dirty="0"/>
              <a:t>SRTM V1.0 Digital Elevation Model Data </a:t>
            </a:r>
            <a:endParaRPr lang="en-US" sz="1200" dirty="0" smtClean="0"/>
          </a:p>
          <a:p>
            <a:pPr lvl="1"/>
            <a:r>
              <a:rPr lang="en-US" sz="1200" dirty="0" smtClean="0"/>
              <a:t>SPOT 5 Reference3D </a:t>
            </a:r>
          </a:p>
          <a:p>
            <a:pPr lvl="1"/>
            <a:r>
              <a:rPr lang="en-US" sz="1200" dirty="0" smtClean="0"/>
              <a:t>National Elevation Data (</a:t>
            </a:r>
            <a:r>
              <a:rPr lang="en-US" sz="1200" dirty="0"/>
              <a:t>NED</a:t>
            </a:r>
            <a:r>
              <a:rPr lang="en-US" sz="1200" dirty="0" smtClean="0"/>
              <a:t>)</a:t>
            </a:r>
          </a:p>
          <a:p>
            <a:pPr lvl="1"/>
            <a:r>
              <a:rPr lang="en-US" sz="1200" dirty="0" smtClean="0"/>
              <a:t>GEODATA 9 second digital elevation model (DEM) for Australia</a:t>
            </a:r>
          </a:p>
          <a:p>
            <a:pPr lvl="1"/>
            <a:r>
              <a:rPr lang="en-US" sz="1200" dirty="0" smtClean="0"/>
              <a:t>Antarctica satellite radar and laser </a:t>
            </a:r>
            <a:r>
              <a:rPr lang="en-US" sz="1200" dirty="0"/>
              <a:t>altimeter </a:t>
            </a:r>
            <a:r>
              <a:rPr lang="en-US" sz="1200" dirty="0" smtClean="0"/>
              <a:t>DEM</a:t>
            </a:r>
          </a:p>
          <a:p>
            <a:pPr lvl="1"/>
            <a:r>
              <a:rPr lang="en-US" sz="1200" dirty="0" smtClean="0"/>
              <a:t>Greenland satellite radar altimeter DEM</a:t>
            </a:r>
          </a:p>
          <a:p>
            <a:pPr lvl="1"/>
            <a:r>
              <a:rPr lang="en-US" sz="1200" dirty="0" smtClean="0"/>
              <a:t>GTOPO30</a:t>
            </a:r>
          </a:p>
          <a:p>
            <a:r>
              <a:rPr lang="en-US" sz="1400" dirty="0" smtClean="0"/>
              <a:t>Costs</a:t>
            </a:r>
          </a:p>
          <a:p>
            <a:pPr lvl="1"/>
            <a:r>
              <a:rPr lang="en-US" sz="1200" dirty="0" smtClean="0"/>
              <a:t>none</a:t>
            </a:r>
          </a:p>
          <a:p>
            <a:r>
              <a:rPr lang="en-US" sz="1400" dirty="0" smtClean="0"/>
              <a:t>Use/distribution restrictions</a:t>
            </a:r>
          </a:p>
          <a:p>
            <a:pPr lvl="1"/>
            <a:r>
              <a:rPr lang="en-US" sz="1200" dirty="0" smtClean="0"/>
              <a:t>30-meter data is not distributable</a:t>
            </a:r>
          </a:p>
          <a:p>
            <a:pPr lvl="1"/>
            <a:r>
              <a:rPr lang="en-US" sz="1200" dirty="0" smtClean="0"/>
              <a:t>90-meter data ?</a:t>
            </a:r>
          </a:p>
          <a:p>
            <a:r>
              <a:rPr lang="en-US" sz="1400" dirty="0" smtClean="0"/>
              <a:t>Citations</a:t>
            </a:r>
          </a:p>
          <a:p>
            <a:pPr lvl="1"/>
            <a:r>
              <a:rPr lang="en-US" sz="1200" dirty="0" err="1" smtClean="0"/>
              <a:t>Grohman</a:t>
            </a:r>
            <a:r>
              <a:rPr lang="en-US" sz="1200" dirty="0" smtClean="0"/>
              <a:t>, G., G. </a:t>
            </a:r>
            <a:r>
              <a:rPr lang="en-US" sz="1200" dirty="0" err="1" smtClean="0"/>
              <a:t>Kroenung</a:t>
            </a:r>
            <a:r>
              <a:rPr lang="en-US" sz="1200" dirty="0" smtClean="0"/>
              <a:t>, and J. </a:t>
            </a:r>
            <a:r>
              <a:rPr lang="en-US" sz="1200" dirty="0" err="1" smtClean="0"/>
              <a:t>Strebeck</a:t>
            </a:r>
            <a:r>
              <a:rPr lang="en-US" sz="1200" dirty="0" smtClean="0"/>
              <a:t>, 2006, Filling SRTM voids: The Delta Surface Fill Method. Photogrammetric Engineering and Remote Sensing, v. 72, no. 3, p. 213-216.</a:t>
            </a:r>
            <a:endParaRPr lang="de-DE" sz="1200" u="sng" dirty="0" smtClean="0"/>
          </a:p>
          <a:p>
            <a:pPr lvl="1"/>
            <a:r>
              <a:rPr lang="en-US" sz="1200" smtClean="0"/>
              <a:t>Slater, J. A., G. Garvey, C. Johnston, M. Haase, B. Heady, G. Kroenung, and J. Little (2006), The SRTM data ‘finishing’ process and products, Photogrammetric Engineering and Remote Sensing, v. 72, p 237-247.</a:t>
            </a:r>
            <a:endParaRPr lang="en-US" sz="1200" b="1" smtClean="0"/>
          </a:p>
          <a:p>
            <a:pPr lvl="2"/>
            <a:endParaRPr lang="en-US" sz="1000" dirty="0"/>
          </a:p>
        </p:txBody>
      </p:sp>
    </p:spTree>
    <p:extLst>
      <p:ext uri="{BB962C8B-B14F-4D97-AF65-F5344CB8AC3E}">
        <p14:creationId xmlns:p14="http://schemas.microsoft.com/office/powerpoint/2010/main" val="103681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NASA SRTM Plus (v3) DEM</a:t>
            </a:r>
            <a:endParaRPr lang="en-US" dirty="0"/>
          </a:p>
        </p:txBody>
      </p:sp>
      <p:sp>
        <p:nvSpPr>
          <p:cNvPr id="3" name="Content Placeholder 2"/>
          <p:cNvSpPr>
            <a:spLocks noGrp="1"/>
          </p:cNvSpPr>
          <p:nvPr>
            <p:ph idx="1"/>
          </p:nvPr>
        </p:nvSpPr>
        <p:spPr>
          <a:xfrm>
            <a:off x="0" y="990600"/>
            <a:ext cx="9144000" cy="4495800"/>
          </a:xfrm>
        </p:spPr>
        <p:txBody>
          <a:bodyPr>
            <a:noAutofit/>
          </a:bodyPr>
          <a:lstStyle/>
          <a:p>
            <a:r>
              <a:rPr lang="en-US" sz="1400" dirty="0" smtClean="0"/>
              <a:t>Coverage</a:t>
            </a:r>
            <a:r>
              <a:rPr lang="en-US" sz="1400" dirty="0"/>
              <a:t>/cell </a:t>
            </a:r>
            <a:r>
              <a:rPr lang="en-US" sz="1400" dirty="0" smtClean="0"/>
              <a:t>size/availability</a:t>
            </a:r>
            <a:endParaRPr lang="en-US" sz="1400" dirty="0"/>
          </a:p>
          <a:p>
            <a:pPr lvl="1"/>
            <a:r>
              <a:rPr lang="en-US" sz="1400" dirty="0" smtClean="0"/>
              <a:t>56 degrees south to 60 degrees north/3-arcseconds (90 meters)/released</a:t>
            </a:r>
          </a:p>
          <a:p>
            <a:pPr lvl="1"/>
            <a:r>
              <a:rPr lang="en-US" sz="1400" dirty="0" smtClean="0"/>
              <a:t>56 </a:t>
            </a:r>
            <a:r>
              <a:rPr lang="en-US" sz="1400" dirty="0"/>
              <a:t>degrees south to 60 degrees </a:t>
            </a:r>
            <a:r>
              <a:rPr lang="en-US" sz="1400" dirty="0" smtClean="0"/>
              <a:t>north/1-</a:t>
            </a:r>
            <a:r>
              <a:rPr lang="en-US" sz="1400" dirty="0"/>
              <a:t>arcseconds </a:t>
            </a:r>
            <a:r>
              <a:rPr lang="en-US" sz="1400" dirty="0" smtClean="0"/>
              <a:t>(30 </a:t>
            </a:r>
            <a:r>
              <a:rPr lang="en-US" sz="1400" dirty="0"/>
              <a:t>meters</a:t>
            </a:r>
            <a:r>
              <a:rPr lang="en-US" sz="1400" dirty="0" smtClean="0"/>
              <a:t>)/restricted access</a:t>
            </a:r>
          </a:p>
          <a:p>
            <a:r>
              <a:rPr lang="en-US" sz="1400" dirty="0" smtClean="0"/>
              <a:t>Accuracy</a:t>
            </a:r>
          </a:p>
          <a:p>
            <a:pPr lvl="1"/>
            <a:r>
              <a:rPr lang="en-US" sz="1200" dirty="0" smtClean="0"/>
              <a:t>Vertical error: absolute 16m; relative 10m</a:t>
            </a:r>
          </a:p>
          <a:p>
            <a:pPr lvl="1"/>
            <a:r>
              <a:rPr lang="en-US" sz="1200" dirty="0" smtClean="0"/>
              <a:t>Horizontal error (CE90): absolute 20m; relative 15m</a:t>
            </a:r>
            <a:endParaRPr lang="en-US" sz="1000" dirty="0" smtClean="0"/>
          </a:p>
          <a:p>
            <a:r>
              <a:rPr lang="en-US" sz="1400" dirty="0" smtClean="0"/>
              <a:t>Source data</a:t>
            </a:r>
          </a:p>
          <a:p>
            <a:pPr lvl="1"/>
            <a:r>
              <a:rPr lang="en-US" sz="1200" dirty="0" smtClean="0"/>
              <a:t>SRTM V1.0 Digital Elevation Model Data </a:t>
            </a:r>
          </a:p>
          <a:p>
            <a:pPr lvl="1"/>
            <a:r>
              <a:rPr lang="en-US" sz="1200" dirty="0" smtClean="0"/>
              <a:t>ASTER GDEM2 (Global Digital Elevation Model Version 2)</a:t>
            </a:r>
          </a:p>
          <a:p>
            <a:pPr lvl="1"/>
            <a:r>
              <a:rPr lang="en-US" sz="1200" dirty="0" smtClean="0"/>
              <a:t>National Elevation Dataset (NED</a:t>
            </a:r>
            <a:r>
              <a:rPr lang="en-US" sz="1200" dirty="0"/>
              <a:t>) </a:t>
            </a:r>
            <a:endParaRPr lang="en-US" sz="1200" dirty="0" smtClean="0"/>
          </a:p>
          <a:p>
            <a:pPr lvl="1"/>
            <a:r>
              <a:rPr lang="en-US" sz="1200" dirty="0" smtClean="0"/>
              <a:t>USGS GMTED2010</a:t>
            </a:r>
          </a:p>
          <a:p>
            <a:r>
              <a:rPr lang="en-US" sz="1400" dirty="0" smtClean="0"/>
              <a:t>Costs</a:t>
            </a:r>
          </a:p>
          <a:p>
            <a:pPr lvl="1"/>
            <a:r>
              <a:rPr lang="en-US" sz="1200" dirty="0" smtClean="0"/>
              <a:t>none</a:t>
            </a:r>
          </a:p>
          <a:p>
            <a:r>
              <a:rPr lang="en-US" sz="1400" dirty="0" smtClean="0"/>
              <a:t>Use/distribution restrictions</a:t>
            </a:r>
          </a:p>
          <a:p>
            <a:pPr lvl="1"/>
            <a:r>
              <a:rPr lang="en-US" sz="1200" dirty="0" smtClean="0"/>
              <a:t>30-meter data is </a:t>
            </a:r>
            <a:r>
              <a:rPr lang="en-US" sz="1200" dirty="0" smtClean="0"/>
              <a:t>being made available in phases from 2014-2015</a:t>
            </a:r>
            <a:endParaRPr lang="en-US" sz="1200" dirty="0" smtClean="0"/>
          </a:p>
          <a:p>
            <a:pPr lvl="1"/>
            <a:r>
              <a:rPr lang="en-US" sz="1200" dirty="0" smtClean="0"/>
              <a:t>90-meter data available with </a:t>
            </a:r>
            <a:r>
              <a:rPr lang="en-US" sz="1200" dirty="0"/>
              <a:t>no restrictions at https://</a:t>
            </a:r>
            <a:r>
              <a:rPr lang="en-US" sz="1200" dirty="0" err="1"/>
              <a:t>lpdaac.usgs.gov</a:t>
            </a:r>
            <a:r>
              <a:rPr lang="en-US" sz="1200" dirty="0"/>
              <a:t>/products/</a:t>
            </a:r>
            <a:r>
              <a:rPr lang="en-US" sz="1200" dirty="0" err="1"/>
              <a:t>measures_products_table</a:t>
            </a:r>
            <a:endParaRPr lang="en-US" sz="1200" dirty="0" smtClean="0"/>
          </a:p>
          <a:p>
            <a:r>
              <a:rPr lang="en-US" sz="1400" dirty="0" smtClean="0"/>
              <a:t>Citations</a:t>
            </a:r>
          </a:p>
          <a:p>
            <a:pPr lvl="1"/>
            <a:r>
              <a:rPr lang="en-US" sz="1200" dirty="0" smtClean="0">
                <a:hlinkClick r:id="rId2"/>
              </a:rPr>
              <a:t>LPDAAC, 2014, SRTM Topography: Update Includes NASA Version 3.0 (SRTM Plus) at https</a:t>
            </a:r>
            <a:r>
              <a:rPr lang="en-US" sz="1200" dirty="0">
                <a:hlinkClick r:id="rId2"/>
              </a:rPr>
              <a:t>://</a:t>
            </a:r>
            <a:r>
              <a:rPr lang="en-US" sz="1200" dirty="0" smtClean="0">
                <a:hlinkClick r:id="rId2"/>
              </a:rPr>
              <a:t>lpdaac.usgs.gov/sites/default/files/public/measures/docs/NASA_SRTM_V3.pdf</a:t>
            </a:r>
            <a:endParaRPr lang="en-US" sz="1200" dirty="0" smtClean="0"/>
          </a:p>
        </p:txBody>
      </p:sp>
    </p:spTree>
    <p:extLst>
      <p:ext uri="{BB962C8B-B14F-4D97-AF65-F5344CB8AC3E}">
        <p14:creationId xmlns:p14="http://schemas.microsoft.com/office/powerpoint/2010/main" val="577096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5613" y="365125"/>
            <a:ext cx="8458200" cy="549275"/>
          </a:xfrm>
          <a:ln/>
        </p:spPr>
        <p:txBody>
          <a:bodyPr tIns="31752"/>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SRTM Mission</a:t>
            </a:r>
          </a:p>
        </p:txBody>
      </p:sp>
      <p:sp>
        <p:nvSpPr>
          <p:cNvPr id="6146" name="Rectangle 2"/>
          <p:cNvSpPr>
            <a:spLocks noGrp="1" noChangeArrowheads="1"/>
          </p:cNvSpPr>
          <p:nvPr>
            <p:ph type="body" idx="1"/>
          </p:nvPr>
        </p:nvSpPr>
        <p:spPr>
          <a:xfrm>
            <a:off x="455613" y="1096963"/>
            <a:ext cx="8305800" cy="731837"/>
          </a:xfrm>
          <a:ln/>
        </p:spPr>
        <p:txBody>
          <a:bodyPr/>
          <a:lstStyle/>
          <a:p>
            <a:pPr marL="341313" indent="-341313">
              <a:buClr>
                <a:srgbClr val="FFFF99"/>
              </a:buClr>
              <a:buSzPct val="15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SRTM main antennas and mast</a:t>
            </a:r>
            <a:endParaRPr lang="en-US" dirty="0"/>
          </a:p>
        </p:txBody>
      </p:sp>
      <p:sp>
        <p:nvSpPr>
          <p:cNvPr id="6" name="TextBox 5"/>
          <p:cNvSpPr txBox="1"/>
          <p:nvPr/>
        </p:nvSpPr>
        <p:spPr>
          <a:xfrm>
            <a:off x="533400" y="3786900"/>
            <a:ext cx="1021433" cy="276999"/>
          </a:xfrm>
          <a:prstGeom prst="rect">
            <a:avLst/>
          </a:prstGeom>
          <a:noFill/>
        </p:spPr>
        <p:txBody>
          <a:bodyPr wrap="none" rtlCol="0">
            <a:spAutoFit/>
          </a:bodyPr>
          <a:lstStyle/>
          <a:p>
            <a:r>
              <a:rPr lang="en-US" sz="1200" dirty="0" smtClean="0">
                <a:solidFill>
                  <a:schemeClr val="bg1"/>
                </a:solidFill>
              </a:rPr>
              <a:t>Source: JPL</a:t>
            </a:r>
            <a:endParaRPr lang="en-US" sz="1200" dirty="0">
              <a:solidFill>
                <a:schemeClr val="bg1"/>
              </a:solidFill>
            </a:endParaRPr>
          </a:p>
        </p:txBody>
      </p:sp>
      <p:pic>
        <p:nvPicPr>
          <p:cNvPr id="2050" name="Picture 2" descr="http://www2.jpl.nasa.gov/srtm/images/bibliography/SRTM_Fig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258" y="2599225"/>
            <a:ext cx="4681157" cy="3038763"/>
          </a:xfrm>
          <a:prstGeom prst="roundRect">
            <a:avLst>
              <a:gd name="adj" fmla="val 49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http://www2.jpl.nasa.gov/srtm/images/bibliography/SRTM_Fig0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854"/>
          <a:stretch/>
        </p:blipFill>
        <p:spPr bwMode="auto">
          <a:xfrm>
            <a:off x="609600" y="1676400"/>
            <a:ext cx="3807493" cy="2161300"/>
          </a:xfrm>
          <a:prstGeom prst="roundRect">
            <a:avLst>
              <a:gd name="adj" fmla="val 609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891658" y="5587188"/>
            <a:ext cx="1021433" cy="276999"/>
          </a:xfrm>
          <a:prstGeom prst="rect">
            <a:avLst/>
          </a:prstGeom>
          <a:noFill/>
        </p:spPr>
        <p:txBody>
          <a:bodyPr wrap="none" rtlCol="0">
            <a:spAutoFit/>
          </a:bodyPr>
          <a:lstStyle/>
          <a:p>
            <a:r>
              <a:rPr lang="en-US" sz="1200" dirty="0" smtClean="0">
                <a:solidFill>
                  <a:schemeClr val="bg1"/>
                </a:solidFill>
              </a:rPr>
              <a:t>Source: JPL</a:t>
            </a:r>
            <a:endParaRPr lang="en-US" sz="1200" dirty="0">
              <a:solidFill>
                <a:schemeClr val="bg1"/>
              </a:solidFill>
            </a:endParaRPr>
          </a:p>
        </p:txBody>
      </p:sp>
      <p:cxnSp>
        <p:nvCxnSpPr>
          <p:cNvPr id="7" name="Straight Arrow Connector 6"/>
          <p:cNvCxnSpPr/>
          <p:nvPr/>
        </p:nvCxnSpPr>
        <p:spPr bwMode="auto">
          <a:xfrm flipV="1">
            <a:off x="5943600" y="2895600"/>
            <a:ext cx="2362200" cy="205740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8" name="TextBox 7"/>
          <p:cNvSpPr txBox="1"/>
          <p:nvPr/>
        </p:nvSpPr>
        <p:spPr>
          <a:xfrm>
            <a:off x="6934200" y="3933940"/>
            <a:ext cx="762000" cy="369332"/>
          </a:xfrm>
          <a:prstGeom prst="rect">
            <a:avLst/>
          </a:prstGeom>
          <a:noFill/>
        </p:spPr>
        <p:txBody>
          <a:bodyPr wrap="square" rtlCol="0">
            <a:spAutoFit/>
          </a:bodyPr>
          <a:lstStyle/>
          <a:p>
            <a:r>
              <a:rPr lang="en-US" dirty="0" smtClean="0"/>
              <a:t>83 m</a:t>
            </a:r>
            <a:endParaRPr lang="en-US" dirty="0"/>
          </a:p>
        </p:txBody>
      </p:sp>
    </p:spTree>
    <p:extLst>
      <p:ext uri="{BB962C8B-B14F-4D97-AF65-F5344CB8AC3E}">
        <p14:creationId xmlns:p14="http://schemas.microsoft.com/office/powerpoint/2010/main" val="5786008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5613" y="365125"/>
            <a:ext cx="8458200" cy="549275"/>
          </a:xfrm>
          <a:ln/>
        </p:spPr>
        <p:txBody>
          <a:bodyPr tIns="31752"/>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SRTM </a:t>
            </a:r>
            <a:r>
              <a:rPr lang="en-US" dirty="0" smtClean="0"/>
              <a:t>– side-looking radar technique</a:t>
            </a:r>
            <a:endParaRPr lang="en-US" dirty="0"/>
          </a:p>
        </p:txBody>
      </p:sp>
      <p:sp>
        <p:nvSpPr>
          <p:cNvPr id="6" name="TextBox 5"/>
          <p:cNvSpPr txBox="1"/>
          <p:nvPr/>
        </p:nvSpPr>
        <p:spPr>
          <a:xfrm>
            <a:off x="1625600" y="5616132"/>
            <a:ext cx="1021433" cy="228927"/>
          </a:xfrm>
          <a:prstGeom prst="rect">
            <a:avLst/>
          </a:prstGeom>
          <a:noFill/>
        </p:spPr>
        <p:txBody>
          <a:bodyPr wrap="none" rtlCol="0">
            <a:spAutoFit/>
          </a:bodyPr>
          <a:lstStyle/>
          <a:p>
            <a:r>
              <a:rPr lang="en-US" sz="1200" dirty="0" smtClean="0">
                <a:solidFill>
                  <a:schemeClr val="bg1"/>
                </a:solidFill>
              </a:rPr>
              <a:t>Source: JPL</a:t>
            </a:r>
            <a:endParaRPr lang="en-US" sz="1200" dirty="0">
              <a:solidFill>
                <a:schemeClr val="bg1"/>
              </a:solidFill>
            </a:endParaRPr>
          </a:p>
        </p:txBody>
      </p:sp>
      <p:pic>
        <p:nvPicPr>
          <p:cNvPr id="2056" name="Picture 8" descr="http://dapa.ciat.cgiar.org/wp-content/uploads/2011/10/SRTM_00001-450-boe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066800"/>
            <a:ext cx="5704999" cy="4564000"/>
          </a:xfrm>
          <a:prstGeom prst="roundRect">
            <a:avLst>
              <a:gd name="adj" fmla="val 503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6642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nima.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15490" y="1731683"/>
            <a:ext cx="5071110" cy="3968144"/>
          </a:xfrm>
          <a:prstGeom prst="rect">
            <a:avLst/>
          </a:prstGeom>
        </p:spPr>
      </p:pic>
      <p:sp>
        <p:nvSpPr>
          <p:cNvPr id="5" name="Rectangle 1"/>
          <p:cNvSpPr>
            <a:spLocks noGrp="1" noChangeArrowheads="1"/>
          </p:cNvSpPr>
          <p:nvPr>
            <p:ph type="title"/>
          </p:nvPr>
        </p:nvSpPr>
        <p:spPr>
          <a:xfrm>
            <a:off x="455613" y="365125"/>
            <a:ext cx="8458200" cy="549275"/>
          </a:xfrm>
          <a:ln/>
        </p:spPr>
        <p:txBody>
          <a:bodyPr tIns="31752"/>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SRTM </a:t>
            </a:r>
            <a:r>
              <a:rPr lang="en-US" dirty="0" smtClean="0"/>
              <a:t>– side-looking radar technique</a:t>
            </a:r>
            <a:endParaRPr lang="en-US" dirty="0"/>
          </a:p>
        </p:txBody>
      </p:sp>
    </p:spTree>
    <p:extLst>
      <p:ext uri="{BB962C8B-B14F-4D97-AF65-F5344CB8AC3E}">
        <p14:creationId xmlns:p14="http://schemas.microsoft.com/office/powerpoint/2010/main" val="40545507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2"/>
                                        </p:tgtEl>
                                      </p:cBhvr>
                                    </p:cmd>
                                  </p:childTnLst>
                                </p:cTn>
                              </p:par>
                            </p:childTnLst>
                          </p:cTn>
                        </p:par>
                      </p:childTnLst>
                    </p:cTn>
                  </p:par>
                </p:childTnLst>
              </p:cTn>
              <p:nextCondLst>
                <p:cond evt="onClick" delay="0">
                  <p:tgtEl>
                    <p:spTgt spid="2"/>
                  </p:tgtEl>
                </p:cond>
              </p:nextCondLst>
            </p:seq>
            <p:video>
              <p:cMediaNode vol="80000" mute="1">
                <p:cTn id="8"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5613" y="365125"/>
            <a:ext cx="8458200" cy="549275"/>
          </a:xfrm>
          <a:ln/>
        </p:spPr>
        <p:txBody>
          <a:bodyPr tIns="31752">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SRTM Data Characteristics</a:t>
            </a:r>
          </a:p>
        </p:txBody>
      </p:sp>
      <p:sp>
        <p:nvSpPr>
          <p:cNvPr id="7170" name="Rectangle 2"/>
          <p:cNvSpPr>
            <a:spLocks noGrp="1" noChangeArrowheads="1"/>
          </p:cNvSpPr>
          <p:nvPr>
            <p:ph idx="1"/>
          </p:nvPr>
        </p:nvSpPr>
        <p:spPr>
          <a:xfrm>
            <a:off x="455613" y="1096963"/>
            <a:ext cx="8305800" cy="4495800"/>
          </a:xfrm>
          <a:ln/>
        </p:spPr>
        <p:txBody>
          <a:bodyPr/>
          <a:lstStyle/>
          <a:p>
            <a:pPr marL="0" indent="0">
              <a:buClr>
                <a:srgbClr val="FFFF99"/>
              </a:buClr>
              <a:buSzPct val="150000"/>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SRTM data characteristics to consider prior to including the DEM in data analysis.</a:t>
            </a:r>
          </a:p>
          <a:p>
            <a:pPr marL="1033463" lvl="1" indent="-457200">
              <a:buClr>
                <a:srgbClr val="FFFF99"/>
              </a:buClr>
              <a:buSzPct val="15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b="0" dirty="0"/>
              <a:t>Data voids</a:t>
            </a:r>
          </a:p>
          <a:p>
            <a:pPr marL="1033463" lvl="1" indent="-457200">
              <a:buClr>
                <a:srgbClr val="FFFF99"/>
              </a:buClr>
              <a:buSzPct val="15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b="0" dirty="0"/>
              <a:t>Phase noise</a:t>
            </a:r>
          </a:p>
          <a:p>
            <a:pPr marL="1033463" lvl="1" indent="-457200">
              <a:buClr>
                <a:srgbClr val="FFFF99"/>
              </a:buClr>
              <a:buSzPct val="15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b="0" dirty="0"/>
              <a:t>Canopy bias</a:t>
            </a:r>
          </a:p>
          <a:p>
            <a:pPr marL="1033463" lvl="1" indent="-457200">
              <a:buClr>
                <a:srgbClr val="FFFF99"/>
              </a:buClr>
              <a:buSzPct val="15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b="0" dirty="0"/>
              <a:t>Horizontal resolution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sktop">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sk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SGS_GAM">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gree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pitchFamily="-107" charset="0"/>
          </a:defRPr>
        </a:defPPr>
      </a:lstStyle>
    </a:lnDef>
  </a:objectDefaults>
  <a:extraClrSchemeLst>
    <a:extraClrScheme>
      <a:clrScheme name="green-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reen-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reen-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reen-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reen-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reen-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reen-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5350</TotalTime>
  <Words>1945</Words>
  <Application>Microsoft Office PowerPoint</Application>
  <PresentationFormat>On-screen Show (4:3)</PresentationFormat>
  <Paragraphs>283</Paragraphs>
  <Slides>52</Slides>
  <Notes>18</Notes>
  <HiddenSlides>0</HiddenSlides>
  <MMClips>1</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Desktop</vt:lpstr>
      <vt:lpstr>USGS_GAM</vt:lpstr>
      <vt:lpstr>PowerPoint Presentation</vt:lpstr>
      <vt:lpstr>SRTM Mission</vt:lpstr>
      <vt:lpstr>PowerPoint Presentation</vt:lpstr>
      <vt:lpstr>PowerPoint Presentation</vt:lpstr>
      <vt:lpstr>SRTM Mission</vt:lpstr>
      <vt:lpstr>SRTM Mission</vt:lpstr>
      <vt:lpstr>SRTM – side-looking radar technique</vt:lpstr>
      <vt:lpstr>SRTM – side-looking radar technique</vt:lpstr>
      <vt:lpstr>SRTM Data Characteristics</vt:lpstr>
      <vt:lpstr>Data Voids</vt:lpstr>
      <vt:lpstr>Data Voids</vt:lpstr>
      <vt:lpstr>Feathering Method</vt:lpstr>
      <vt:lpstr>Delta Surface Fill</vt:lpstr>
      <vt:lpstr>Phase Noise</vt:lpstr>
      <vt:lpstr>Canopy Bias</vt:lpstr>
      <vt:lpstr>Canopy Bias</vt:lpstr>
      <vt:lpstr>Horizontal Resolution</vt:lpstr>
      <vt:lpstr>Slope</vt:lpstr>
      <vt:lpstr>Overall SRTM Data Quality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ASTER GDEM</vt:lpstr>
      <vt:lpstr>ASTER Global DEM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Land Survey 2000 DEM</vt:lpstr>
      <vt:lpstr>NASADEM</vt:lpstr>
      <vt:lpstr>PlanetDEM</vt:lpstr>
      <vt:lpstr>TanDEM-X/TerraSAR WorldDEM</vt:lpstr>
      <vt:lpstr>SPOT Elevation30</vt:lpstr>
      <vt:lpstr>ALOS World 3D</vt:lpstr>
      <vt:lpstr>PowerPoint Presentation</vt:lpstr>
      <vt:lpstr>PowerPoint Presentation</vt:lpstr>
      <vt:lpstr>PowerPoint Presentation</vt:lpstr>
      <vt:lpstr>SRTM</vt:lpstr>
      <vt:lpstr>SRTM</vt:lpstr>
      <vt:lpstr>NGA SRTM Digital Terrain Elevation Data </vt:lpstr>
      <vt:lpstr>NASA SRTM Plus (v3) DEM</vt:lpstr>
    </vt:vector>
  </TitlesOfParts>
  <Company>USGS/EROS Data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GeoSUR SRTM 30-m / TPS</dc:title>
  <dc:creator>Wm Matthew Cushing</dc:creator>
  <cp:lastModifiedBy>Patrick O'Brien</cp:lastModifiedBy>
  <cp:revision>94</cp:revision>
  <dcterms:created xsi:type="dcterms:W3CDTF">2010-10-06T19:22:11Z</dcterms:created>
  <dcterms:modified xsi:type="dcterms:W3CDTF">2015-05-25T15:20:12Z</dcterms:modified>
</cp:coreProperties>
</file>