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9"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696" y="-7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ceos-datapolicy.org"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Times New Roman" charset="0"/>
                <a:ea typeface="ＭＳ Ｐゴシック" charset="0"/>
                <a:cs typeface="ＭＳ Ｐゴシック" charset="0"/>
              </a:rPr>
              <a:t>The CEOS Visualization Environment, known as the COVE Tool, was developed by the Systems Engineering Office of CEOS.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COVE predicts when specific satellite instruments will measure over various regions of the Earth - not only when, but how often, and to what degree. COVE can also tell you when multiple instruments’ measurements will coincide, facilitating calibration and validation efforts. In addition, the COVE tool displays this information on-screen using Google Earth.</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For the purposes of this workshop, I will give you a concise summary of how COVE can help you address disasters, specifically how COVE can reduce the time it takes to identify what data might be available in your region of interest.</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There are 109 CEOS Satellites in Orbit today. Over 50 of those are in the COVE Tool.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If you know which instruments you are interested in,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Cove will</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Tell you when those instruments can see your region,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Show you what that coverage might look like,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And Help you effectively share this information with others.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COVE cannot guarantee that an instrument will collect data over your region when it passes by, but it can accurately predict the overpass.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This screenshot of the COVE Tool shows you just how simple it is to use.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You select an instrument from the list.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You select a timespan.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And then, you click Add Ground Swaths,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As a result, the Google Earth on the right side of the screen (under this text here) displays that instrument’s overpasses over the entire globe for the time period you selected. Clicking on that red swath displays more detailed information about that </a:t>
            </a:r>
            <a:r>
              <a:rPr lang="en-US" b="1" dirty="0" smtClean="0">
                <a:latin typeface="Times New Roman" charset="0"/>
                <a:ea typeface="ＭＳ Ｐゴシック" charset="0"/>
                <a:cs typeface="ＭＳ Ｐゴシック" charset="0"/>
              </a:rPr>
              <a:t>potential</a:t>
            </a:r>
            <a:r>
              <a:rPr lang="en-US" dirty="0" smtClean="0">
                <a:latin typeface="Times New Roman" charset="0"/>
                <a:ea typeface="ＭＳ Ｐゴシック" charset="0"/>
                <a:cs typeface="ＭＳ Ｐゴシック" charset="0"/>
              </a:rPr>
              <a:t> acquisition.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Below the Add Ground Swaths button, you will see the “Add Actual Acquisitions button”. This is a new feature we have implemented that allows you to see the actual acquisitions for some instruments. </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Clicking the “Add actual acquisitions” button for Landsat 7 or Landsat 8’s instruments will allow you to see when they actually acquired over your region of interest. Clicking on those swaths on the Google Earth image reveals the browse image for that acquisition, as shown here. So you can see that Landsat 7 had a clear image of </a:t>
            </a:r>
            <a:r>
              <a:rPr lang="en-US" dirty="0" err="1" smtClean="0">
                <a:latin typeface="Times New Roman" charset="0"/>
                <a:ea typeface="ＭＳ Ｐゴシック" charset="0"/>
                <a:cs typeface="ＭＳ Ｐゴシック" charset="0"/>
              </a:rPr>
              <a:t>Cabo</a:t>
            </a:r>
            <a:r>
              <a:rPr lang="en-US" dirty="0" smtClean="0">
                <a:latin typeface="Times New Roman" charset="0"/>
                <a:ea typeface="ＭＳ Ｐゴシック" charset="0"/>
                <a:cs typeface="ＭＳ Ｐゴシック" charset="0"/>
              </a:rPr>
              <a:t> on November 12</a:t>
            </a:r>
            <a:r>
              <a:rPr lang="en-US" baseline="30000" dirty="0" smtClean="0">
                <a:latin typeface="Times New Roman" charset="0"/>
                <a:ea typeface="ＭＳ Ｐゴシック" charset="0"/>
                <a:cs typeface="ＭＳ Ｐゴシック" charset="0"/>
              </a:rPr>
              <a:t>th</a:t>
            </a:r>
            <a:r>
              <a:rPr lang="en-US" dirty="0" smtClean="0">
                <a:latin typeface="Times New Roman" charset="0"/>
                <a:ea typeface="ＭＳ Ｐゴシック" charset="0"/>
                <a:cs typeface="ＭＳ Ｐゴシック" charset="0"/>
              </a:rPr>
              <a:t> of this year.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In the coming year, we are making every effort to add this capability for other instruments from space agencies as well as commercial data providers. </a:t>
            </a:r>
          </a:p>
          <a:p>
            <a:pPr eaLnBrk="1" hangingPunct="1"/>
            <a:endParaRPr lang="en-US" b="1" dirty="0" smtClean="0">
              <a:latin typeface="Times New Roman" charset="0"/>
              <a:ea typeface="ＭＳ Ｐゴシック" charset="0"/>
              <a:cs typeface="ＭＳ Ｐゴシック" charset="0"/>
            </a:endParaRPr>
          </a:p>
          <a:p>
            <a:pPr eaLnBrk="1" hangingPunct="1"/>
            <a:r>
              <a:rPr lang="en-US" b="1" dirty="0" smtClean="0">
                <a:latin typeface="Times New Roman" charset="0"/>
                <a:ea typeface="ＭＳ Ｐゴシック" charset="0"/>
                <a:cs typeface="ＭＳ Ｐゴシック" charset="0"/>
              </a:rPr>
              <a:t>This means that in many cases, you will be able to use COVE to see what an image looks like without having to go to an agency website or data ordering service. You can see it in COVE. </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Inside the COVE Tool, there is also the Rapid Acquisition Tool, shown here.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It works the same way, except you can select a specific region and the tool outputs the acquisition data in a table, instead of only visually on the globe.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 you select a time span, an instrument, and then you select or even draw a region of interest.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When you click compute acquisitions, the COVE tool computes them for you and puts them in a table that you can then export into a spreadsheet. </a:t>
            </a:r>
          </a:p>
          <a:p>
            <a:pPr eaLnBrk="1" hangingPunct="1"/>
            <a:endParaRPr lang="en-US" dirty="0" smtClean="0">
              <a:latin typeface="Times New Roman" charset="0"/>
              <a:ea typeface="ＭＳ Ｐゴシック" charset="0"/>
              <a:cs typeface="ＭＳ Ｐゴシック" charset="0"/>
            </a:endParaRP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COVE has many many other features:</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To name a few, COVE allows you to save your work in the form of a “state file” and return to that “state” later.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You and your colleagues can have a Collaboration Session in COVE, where you share your screens and work together live.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Even your COVE outputs can be exported as KML files in order to upload them into Google Earth or other GIS software.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COVE also comes built in overlays for land cover, cloud and precipitation statistics, and more.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To make COVE even more useful, we will release Spanish COVE very very soon. </a:t>
            </a:r>
          </a:p>
          <a:p>
            <a:pPr eaLnBrk="1" hangingPunct="1"/>
            <a:endParaRPr lang="en-US" dirty="0" smtClean="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As you can see, COVE has a lot of capability. Currently, COVE is supporting Flood response activities in Namibia, GEO Agriculture, Forest Carbon, and Disasters activities, as well as Calibration &amp; Validation campaigns. </a:t>
            </a:r>
          </a:p>
          <a:p>
            <a:endParaRPr lang="en-US" dirty="0"/>
          </a:p>
        </p:txBody>
      </p:sp>
    </p:spTree>
    <p:extLst>
      <p:ext uri="{BB962C8B-B14F-4D97-AF65-F5344CB8AC3E}">
        <p14:creationId xmlns:p14="http://schemas.microsoft.com/office/powerpoint/2010/main" val="373079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marL="0" marR="0" indent="0" defTabSz="457200" eaLnBrk="1" fontAlgn="auto" latinLnBrk="0" hangingPunct="1">
              <a:lnSpc>
                <a:spcPct val="125000"/>
              </a:lnSpc>
              <a:spcBef>
                <a:spcPct val="0"/>
              </a:spcBef>
              <a:spcAft>
                <a:spcPts val="0"/>
              </a:spcAft>
              <a:buClrTx/>
              <a:buSzTx/>
              <a:buFontTx/>
              <a:buNone/>
              <a:tabLst/>
              <a:defRPr/>
            </a:pPr>
            <a:r>
              <a:rPr lang="en-US" sz="2400" b="1" dirty="0" smtClean="0">
                <a:solidFill>
                  <a:srgbClr val="000000"/>
                </a:solidFill>
                <a:latin typeface="Calibri"/>
                <a:cs typeface="Calibri"/>
              </a:rPr>
              <a:t>OPEN</a:t>
            </a:r>
            <a:r>
              <a:rPr lang="en-US" sz="2400" dirty="0" smtClean="0">
                <a:solidFill>
                  <a:srgbClr val="000000"/>
                </a:solidFill>
                <a:latin typeface="Calibri"/>
                <a:cs typeface="Calibri"/>
              </a:rPr>
              <a:t>: Anonymous access, no restrictions</a:t>
            </a:r>
            <a:br>
              <a:rPr lang="en-US" sz="2400" dirty="0" smtClean="0">
                <a:solidFill>
                  <a:srgbClr val="000000"/>
                </a:solidFill>
                <a:latin typeface="Calibri"/>
                <a:cs typeface="Calibri"/>
              </a:rPr>
            </a:br>
            <a:r>
              <a:rPr lang="en-US" sz="2400" b="1" dirty="0" smtClean="0">
                <a:solidFill>
                  <a:srgbClr val="000000"/>
                </a:solidFill>
                <a:latin typeface="Calibri"/>
                <a:cs typeface="Calibri"/>
              </a:rPr>
              <a:t>OPEN-SR:</a:t>
            </a:r>
            <a:r>
              <a:rPr lang="en-US" sz="2400" dirty="0" smtClean="0">
                <a:solidFill>
                  <a:srgbClr val="000000"/>
                </a:solidFill>
                <a:latin typeface="Calibri"/>
                <a:cs typeface="Calibri"/>
              </a:rPr>
              <a:t> Simple Registration within 2 days</a:t>
            </a:r>
            <a:br>
              <a:rPr lang="en-US" sz="2400" dirty="0" smtClean="0">
                <a:solidFill>
                  <a:srgbClr val="000000"/>
                </a:solidFill>
                <a:latin typeface="Calibri"/>
                <a:cs typeface="Calibri"/>
              </a:rPr>
            </a:br>
            <a:r>
              <a:rPr lang="en-US" sz="2400" b="1" dirty="0" smtClean="0">
                <a:solidFill>
                  <a:srgbClr val="000000"/>
                </a:solidFill>
                <a:latin typeface="Calibri"/>
                <a:cs typeface="Calibri"/>
              </a:rPr>
              <a:t>OPEN-AP:</a:t>
            </a:r>
            <a:r>
              <a:rPr lang="en-US" sz="2400" dirty="0" smtClean="0">
                <a:solidFill>
                  <a:srgbClr val="000000"/>
                </a:solidFill>
                <a:latin typeface="Calibri"/>
                <a:cs typeface="Calibri"/>
              </a:rPr>
              <a:t> Advanced Protocol more steps or pre-approval</a:t>
            </a:r>
            <a:br>
              <a:rPr lang="en-US" sz="2400" dirty="0" smtClean="0">
                <a:solidFill>
                  <a:srgbClr val="000000"/>
                </a:solidFill>
                <a:latin typeface="Calibri"/>
                <a:cs typeface="Calibri"/>
              </a:rPr>
            </a:br>
            <a:r>
              <a:rPr lang="en-US" sz="2400" b="1" dirty="0" smtClean="0">
                <a:solidFill>
                  <a:srgbClr val="000000"/>
                </a:solidFill>
                <a:latin typeface="Calibri"/>
                <a:cs typeface="Calibri"/>
              </a:rPr>
              <a:t>Restricted</a:t>
            </a:r>
            <a:r>
              <a:rPr lang="en-US" sz="2400" dirty="0" smtClean="0">
                <a:solidFill>
                  <a:srgbClr val="000000"/>
                </a:solidFill>
                <a:latin typeface="Calibri"/>
                <a:cs typeface="Calibri"/>
              </a:rPr>
              <a:t>: Controlled access or commercial</a:t>
            </a:r>
            <a:br>
              <a:rPr lang="en-US" sz="2400" dirty="0" smtClean="0">
                <a:solidFill>
                  <a:srgbClr val="000000"/>
                </a:solidFill>
                <a:latin typeface="Calibri"/>
                <a:cs typeface="Calibri"/>
              </a:rPr>
            </a:br>
            <a:r>
              <a:rPr lang="en-US" sz="2400" b="1" dirty="0" smtClean="0">
                <a:solidFill>
                  <a:srgbClr val="000000"/>
                </a:solidFill>
                <a:latin typeface="Calibri"/>
                <a:cs typeface="Calibri"/>
              </a:rPr>
              <a:t>No Access: </a:t>
            </a:r>
            <a:r>
              <a:rPr lang="en-US" sz="2400" dirty="0" smtClean="0">
                <a:solidFill>
                  <a:srgbClr val="000000"/>
                </a:solidFill>
                <a:latin typeface="Calibri"/>
                <a:cs typeface="Calibri"/>
              </a:rPr>
              <a:t>No outside access</a:t>
            </a:r>
          </a:p>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10</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11</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12</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r>
              <a:rPr lang="en-US" sz="2400" dirty="0" smtClean="0">
                <a:latin typeface="+mn-lt"/>
                <a:ea typeface="+mn-ea"/>
                <a:cs typeface="+mn-cs"/>
                <a:sym typeface="Avenir Roman"/>
              </a:rPr>
              <a:t>256 Missions</a:t>
            </a:r>
          </a:p>
          <a:p>
            <a:r>
              <a:rPr lang="en-US" sz="2400" dirty="0" smtClean="0">
                <a:latin typeface="+mn-lt"/>
                <a:ea typeface="+mn-ea"/>
                <a:cs typeface="+mn-cs"/>
                <a:sym typeface="Avenir Roman"/>
              </a:rPr>
              <a:t>694 Mission/Instrument combinations</a:t>
            </a:r>
          </a:p>
          <a:p>
            <a:endParaRPr lang="en-US" sz="2400" dirty="0" smtClean="0">
              <a:latin typeface="+mn-lt"/>
              <a:ea typeface="+mn-ea"/>
              <a:cs typeface="+mn-cs"/>
              <a:sym typeface="Avenir Roman"/>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13</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14</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r>
              <a:rPr lang="en-US" sz="2400" dirty="0" smtClean="0">
                <a:latin typeface="+mn-lt"/>
                <a:ea typeface="+mn-ea"/>
                <a:cs typeface="+mn-cs"/>
                <a:sym typeface="Avenir Roman"/>
              </a:rPr>
              <a:t>As for archive links, here are the latest connections … an example is below.  I tried a few of the ones below …</a:t>
            </a:r>
          </a:p>
          <a:p>
            <a:endParaRPr lang="en-US" sz="2400" dirty="0" smtClean="0">
              <a:latin typeface="+mn-lt"/>
              <a:ea typeface="+mn-ea"/>
              <a:cs typeface="+mn-cs"/>
              <a:sym typeface="Avenir Roman"/>
            </a:endParaRPr>
          </a:p>
          <a:p>
            <a:r>
              <a:rPr lang="en-US" sz="2400" dirty="0" smtClean="0">
                <a:latin typeface="+mn-lt"/>
                <a:ea typeface="+mn-ea"/>
                <a:cs typeface="+mn-cs"/>
                <a:sym typeface="Avenir Roman"/>
              </a:rPr>
              <a:t>Landsat 7/8</a:t>
            </a:r>
          </a:p>
          <a:p>
            <a:r>
              <a:rPr lang="en-US" sz="2400" dirty="0" smtClean="0">
                <a:latin typeface="+mn-lt"/>
                <a:ea typeface="+mn-ea"/>
                <a:cs typeface="+mn-cs"/>
                <a:sym typeface="Avenir Roman"/>
              </a:rPr>
              <a:t>SPOT 1-6</a:t>
            </a:r>
          </a:p>
          <a:p>
            <a:r>
              <a:rPr lang="en-US" sz="2400" dirty="0" smtClean="0">
                <a:latin typeface="+mn-lt"/>
                <a:ea typeface="+mn-ea"/>
                <a:cs typeface="+mn-cs"/>
                <a:sym typeface="Avenir Roman"/>
              </a:rPr>
              <a:t>Pleiades 1A/1B</a:t>
            </a:r>
          </a:p>
          <a:p>
            <a:r>
              <a:rPr lang="en-US" sz="2400" dirty="0" smtClean="0">
                <a:latin typeface="+mn-lt"/>
                <a:ea typeface="+mn-ea"/>
                <a:cs typeface="+mn-cs"/>
                <a:sym typeface="Avenir Roman"/>
              </a:rPr>
              <a:t>Radarsat-2</a:t>
            </a:r>
          </a:p>
          <a:p>
            <a:r>
              <a:rPr lang="en-US" sz="2400" dirty="0" smtClean="0">
                <a:latin typeface="+mn-lt"/>
                <a:ea typeface="+mn-ea"/>
                <a:cs typeface="+mn-cs"/>
                <a:sym typeface="Avenir Roman"/>
              </a:rPr>
              <a:t>ALOS-1</a:t>
            </a:r>
            <a:endParaRPr lang="en-US" dirty="0" smtClean="0">
              <a:latin typeface="Times New Roman" charset="0"/>
              <a:ea typeface="ＭＳ Ｐゴシック" charset="0"/>
              <a:cs typeface="ＭＳ Ｐゴシック" charset="0"/>
            </a:endParaRPr>
          </a:p>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15</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r>
              <a:rPr lang="en-US" sz="2400" dirty="0" smtClean="0">
                <a:latin typeface="+mn-lt"/>
                <a:ea typeface="+mn-ea"/>
                <a:cs typeface="+mn-cs"/>
                <a:sym typeface="Avenir Roman"/>
              </a:rPr>
              <a:t>As for archive links, here are the latest connections … an example is below.  I tried a few of the ones below …</a:t>
            </a:r>
          </a:p>
          <a:p>
            <a:endParaRPr lang="en-US" sz="2400" dirty="0" smtClean="0">
              <a:latin typeface="+mn-lt"/>
              <a:ea typeface="+mn-ea"/>
              <a:cs typeface="+mn-cs"/>
              <a:sym typeface="Avenir Roman"/>
            </a:endParaRPr>
          </a:p>
          <a:p>
            <a:r>
              <a:rPr lang="en-US" sz="2400" dirty="0" smtClean="0">
                <a:latin typeface="+mn-lt"/>
                <a:ea typeface="+mn-ea"/>
                <a:cs typeface="+mn-cs"/>
                <a:sym typeface="Avenir Roman"/>
              </a:rPr>
              <a:t>Landsat 7/8</a:t>
            </a:r>
          </a:p>
          <a:p>
            <a:r>
              <a:rPr lang="en-US" sz="2400" dirty="0" smtClean="0">
                <a:latin typeface="+mn-lt"/>
                <a:ea typeface="+mn-ea"/>
                <a:cs typeface="+mn-cs"/>
                <a:sym typeface="Avenir Roman"/>
              </a:rPr>
              <a:t>SPOT 1-6</a:t>
            </a:r>
          </a:p>
          <a:p>
            <a:r>
              <a:rPr lang="en-US" sz="2400" dirty="0" smtClean="0">
                <a:latin typeface="+mn-lt"/>
                <a:ea typeface="+mn-ea"/>
                <a:cs typeface="+mn-cs"/>
                <a:sym typeface="Avenir Roman"/>
              </a:rPr>
              <a:t>Pleiades 1A/1B</a:t>
            </a:r>
          </a:p>
          <a:p>
            <a:r>
              <a:rPr lang="en-US" sz="2400" dirty="0" smtClean="0">
                <a:latin typeface="+mn-lt"/>
                <a:ea typeface="+mn-ea"/>
                <a:cs typeface="+mn-cs"/>
                <a:sym typeface="Avenir Roman"/>
              </a:rPr>
              <a:t>Radarsat-2</a:t>
            </a:r>
          </a:p>
          <a:p>
            <a:r>
              <a:rPr lang="en-US" sz="2400" dirty="0" smtClean="0">
                <a:latin typeface="+mn-lt"/>
                <a:ea typeface="+mn-ea"/>
                <a:cs typeface="+mn-cs"/>
                <a:sym typeface="Avenir Roman"/>
              </a:rPr>
              <a:t>ALOS-1</a:t>
            </a:r>
            <a:endParaRPr lang="en-US" dirty="0" smtClean="0">
              <a:latin typeface="Times New Roman" charset="0"/>
              <a:ea typeface="ＭＳ Ｐゴシック" charset="0"/>
              <a:cs typeface="ＭＳ Ｐゴシック" charset="0"/>
            </a:endParaRPr>
          </a:p>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16</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17</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18</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19</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2</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20</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r>
              <a:rPr lang="en-US" sz="2400" dirty="0" smtClean="0">
                <a:solidFill>
                  <a:srgbClr val="000001"/>
                </a:solidFill>
                <a:latin typeface="Calibri" charset="0"/>
                <a:ea typeface="ＭＳ Ｐゴシック" charset="0"/>
                <a:cs typeface="Calibri" charset="0"/>
              </a:rPr>
              <a:t>Archive analysis tool</a:t>
            </a:r>
          </a:p>
          <a:p>
            <a:endParaRPr lang="en-US" sz="2400" dirty="0" smtClean="0">
              <a:solidFill>
                <a:srgbClr val="000001"/>
              </a:solidFill>
              <a:latin typeface="Calibri" charset="0"/>
              <a:ea typeface="ＭＳ Ｐゴシック" charset="0"/>
              <a:cs typeface="Calibri" charset="0"/>
            </a:endParaRPr>
          </a:p>
          <a:p>
            <a:r>
              <a:rPr lang="en-US" sz="2400" dirty="0" smtClean="0">
                <a:solidFill>
                  <a:srgbClr val="000001"/>
                </a:solidFill>
                <a:latin typeface="Calibri" charset="0"/>
                <a:ea typeface="ＭＳ Ｐゴシック" charset="0"/>
                <a:cs typeface="Calibri" charset="0"/>
              </a:rPr>
              <a:t>Users select a date range, region, grid size (or Landsat WRS), and cloud cover threshold.  </a:t>
            </a:r>
          </a:p>
          <a:p>
            <a:endParaRPr lang="en-US" sz="2400" dirty="0" smtClean="0">
              <a:solidFill>
                <a:srgbClr val="000001"/>
              </a:solidFill>
              <a:latin typeface="Calibri" charset="0"/>
              <a:ea typeface="ＭＳ Ｐゴシック" charset="0"/>
              <a:cs typeface="Calibri" charset="0"/>
            </a:endParaRPr>
          </a:p>
          <a:p>
            <a:r>
              <a:rPr lang="en-US" sz="2400" dirty="0" smtClean="0">
                <a:solidFill>
                  <a:srgbClr val="000001"/>
                </a:solidFill>
                <a:latin typeface="Calibri" charset="0"/>
                <a:ea typeface="ＭＳ Ｐゴシック" charset="0"/>
                <a:cs typeface="Calibri" charset="0"/>
              </a:rPr>
              <a:t>Output = number of acquisitions meeting the criteria for each grid cell in the region. </a:t>
            </a:r>
          </a:p>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21</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endParaRPr lang="en-US" sz="1100" dirty="0">
              <a:latin typeface="Calibri" charset="0"/>
              <a:ea typeface="ＭＳ Ｐゴシック" charset="0"/>
              <a:cs typeface="ＭＳ Ｐゴシック" charset="0"/>
            </a:endParaRPr>
          </a:p>
        </p:txBody>
      </p:sp>
      <p:sp>
        <p:nvSpPr>
          <p:cNvPr id="9219"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2C1CBB-0DD2-FD4E-B38E-8750C93E8AD2}" type="slidenum">
              <a:rPr lang="en-US" sz="1200">
                <a:solidFill>
                  <a:prstClr val="black"/>
                </a:solidFill>
                <a:latin typeface="Calibri" charset="0"/>
              </a:rPr>
              <a:pPr eaLnBrk="1" hangingPunct="1"/>
              <a:t>22</a:t>
            </a:fld>
            <a:endParaRPr lang="en-US" sz="1200" dirty="0">
              <a:solidFill>
                <a:prstClr val="black"/>
              </a:solidFill>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r>
              <a:rPr lang="en-US" dirty="0" smtClean="0">
                <a:latin typeface="Times New Roman" charset="0"/>
                <a:ea typeface="ＭＳ Ｐゴシック" charset="0"/>
                <a:cs typeface="ＭＳ Ｐゴシック" charset="0"/>
              </a:rPr>
              <a:t>http://</a:t>
            </a:r>
            <a:r>
              <a:rPr lang="en-US" dirty="0" err="1" smtClean="0">
                <a:latin typeface="Times New Roman" charset="0"/>
                <a:ea typeface="ＭＳ Ｐゴシック" charset="0"/>
                <a:cs typeface="ＭＳ Ｐゴシック" charset="0"/>
              </a:rPr>
              <a:t>www.eohandbook.com</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3</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4</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marL="0" marR="0" indent="0" algn="l" defTabSz="457200" eaLnBrk="1" fontAlgn="auto" latinLnBrk="0" hangingPunct="1">
              <a:lnSpc>
                <a:spcPct val="125000"/>
              </a:lnSpc>
              <a:spcBef>
                <a:spcPts val="0"/>
              </a:spcBef>
              <a:spcAft>
                <a:spcPts val="0"/>
              </a:spcAft>
              <a:buClrTx/>
              <a:buSzTx/>
              <a:buFont typeface="Wingdings" charset="0"/>
              <a:buNone/>
              <a:tabLst/>
              <a:defRPr/>
            </a:pPr>
            <a:r>
              <a:rPr lang="en-US" b="1" dirty="0" smtClean="0">
                <a:solidFill>
                  <a:srgbClr val="0C62FF"/>
                </a:solidFill>
                <a:latin typeface="Calibri" charset="0"/>
                <a:cs typeface="Calibri" charset="0"/>
              </a:rPr>
              <a:t>CEOS MIM Database: </a:t>
            </a:r>
            <a:r>
              <a:rPr lang="en-US" b="1" dirty="0" err="1" smtClean="0">
                <a:solidFill>
                  <a:srgbClr val="FFFF00"/>
                </a:solidFill>
                <a:latin typeface="Tahoma" charset="0"/>
                <a:cs typeface="Tahoma" charset="0"/>
              </a:rPr>
              <a:t>database.eohandbook.com</a:t>
            </a:r>
            <a:endParaRPr lang="en-US" b="1" dirty="0" smtClean="0">
              <a:solidFill>
                <a:srgbClr val="FFFF00"/>
              </a:solidFill>
              <a:latin typeface="Tahoma" charset="0"/>
              <a:cs typeface="Tahoma" charset="0"/>
            </a:endParaRPr>
          </a:p>
          <a:p>
            <a:pPr marL="0" marR="0" indent="0" defTabSz="457200" eaLnBrk="1" fontAlgn="auto" latinLnBrk="0" hangingPunct="1">
              <a:lnSpc>
                <a:spcPct val="125000"/>
              </a:lnSpc>
              <a:spcBef>
                <a:spcPts val="0"/>
              </a:spcBef>
              <a:spcAft>
                <a:spcPts val="0"/>
              </a:spcAft>
              <a:buClrTx/>
              <a:buSzTx/>
              <a:buFont typeface="Wingdings" charset="0"/>
              <a:buNone/>
              <a:tabLst/>
              <a:defRPr/>
            </a:pPr>
            <a:r>
              <a:rPr lang="en-US" dirty="0" smtClean="0">
                <a:latin typeface="Calibri" charset="0"/>
                <a:cs typeface="Calibri" charset="0"/>
              </a:rPr>
              <a:t/>
            </a:r>
            <a:br>
              <a:rPr lang="en-US" dirty="0" smtClean="0">
                <a:latin typeface="Calibri" charset="0"/>
                <a:cs typeface="Calibri" charset="0"/>
              </a:rPr>
            </a:br>
            <a:r>
              <a:rPr lang="en-US" dirty="0" smtClean="0">
                <a:latin typeface="Calibri" charset="0"/>
                <a:cs typeface="Calibri" charset="0"/>
              </a:rPr>
              <a:t>Includes </a:t>
            </a:r>
            <a:r>
              <a:rPr lang="en-US" b="1" dirty="0" smtClean="0">
                <a:latin typeface="Calibri" charset="0"/>
                <a:cs typeface="Calibri" charset="0"/>
              </a:rPr>
              <a:t>259</a:t>
            </a:r>
            <a:r>
              <a:rPr lang="en-US" dirty="0" smtClean="0">
                <a:latin typeface="Calibri" charset="0"/>
                <a:cs typeface="Calibri" charset="0"/>
              </a:rPr>
              <a:t> CEOS missions </a:t>
            </a:r>
            <a:br>
              <a:rPr lang="en-US" dirty="0" smtClean="0">
                <a:latin typeface="Calibri" charset="0"/>
                <a:cs typeface="Calibri" charset="0"/>
              </a:rPr>
            </a:br>
            <a:r>
              <a:rPr lang="en-US" dirty="0" smtClean="0">
                <a:latin typeface="Calibri" charset="0"/>
                <a:cs typeface="Calibri" charset="0"/>
              </a:rPr>
              <a:t>(past, present and future)</a:t>
            </a:r>
            <a:endParaRPr lang="en-US" b="1" dirty="0" smtClean="0">
              <a:latin typeface="Calibri" charset="0"/>
              <a:cs typeface="Calibri" charset="0"/>
            </a:endParaRPr>
          </a:p>
          <a:p>
            <a:pPr marL="0" indent="0">
              <a:buFont typeface="Wingdings" charset="0"/>
              <a:buNone/>
            </a:pPr>
            <a:endParaRPr lang="en-US" sz="2400" dirty="0" smtClean="0">
              <a:solidFill>
                <a:schemeClr val="tx1"/>
              </a:solidFill>
              <a:latin typeface="Calibri" charset="0"/>
              <a:ea typeface="ＭＳ Ｐゴシック" charset="0"/>
              <a:cs typeface="Calibri" charset="0"/>
            </a:endParaRPr>
          </a:p>
          <a:p>
            <a:pPr marL="169863" indent="-169863">
              <a:buFont typeface="Wingdings" charset="0"/>
              <a:buChar char="§"/>
            </a:pPr>
            <a:endParaRPr lang="en-US" sz="2400" dirty="0" smtClean="0">
              <a:solidFill>
                <a:schemeClr val="tx1"/>
              </a:solidFill>
              <a:latin typeface="Calibri" charset="0"/>
              <a:ea typeface="ＭＳ Ｐゴシック" charset="0"/>
              <a:cs typeface="Calibri" charset="0"/>
            </a:endParaRPr>
          </a:p>
          <a:p>
            <a:pPr marL="169863" indent="-169863">
              <a:buFont typeface="Wingdings" charset="0"/>
              <a:buChar char="§"/>
            </a:pPr>
            <a:r>
              <a:rPr lang="en-US" sz="2400" dirty="0" smtClean="0">
                <a:solidFill>
                  <a:schemeClr val="tx1"/>
                </a:solidFill>
                <a:latin typeface="Calibri" charset="0"/>
                <a:ea typeface="ＭＳ Ｐゴシック" charset="0"/>
                <a:cs typeface="Calibri" charset="0"/>
              </a:rPr>
              <a:t>CEOS Mission, Instruments and Measurements (MIM) Database is the “official” database of agency missions (now and in the future).</a:t>
            </a:r>
          </a:p>
          <a:p>
            <a:pPr marL="169863" indent="-169863">
              <a:buFont typeface="Wingdings" charset="0"/>
              <a:buChar char="§"/>
            </a:pPr>
            <a:r>
              <a:rPr lang="en-US" sz="2400" dirty="0" smtClean="0">
                <a:solidFill>
                  <a:schemeClr val="tx1"/>
                </a:solidFill>
                <a:latin typeface="Calibri" charset="0"/>
                <a:ea typeface="ＭＳ Ｐゴシック" charset="0"/>
                <a:cs typeface="Calibri" charset="0"/>
              </a:rPr>
              <a:t>Developed by ESA, with support from NASA and the CEOS SEO.</a:t>
            </a:r>
          </a:p>
          <a:p>
            <a:pPr marL="169863" indent="-169863">
              <a:buFont typeface="Wingdings" charset="0"/>
              <a:buChar char="§"/>
            </a:pPr>
            <a:r>
              <a:rPr lang="en-US" sz="2400" dirty="0" smtClean="0">
                <a:solidFill>
                  <a:schemeClr val="tx1"/>
                </a:solidFill>
                <a:latin typeface="Calibri" charset="0"/>
                <a:ea typeface="ＭＳ Ｐゴシック" charset="0"/>
                <a:cs typeface="Calibri" charset="0"/>
              </a:rPr>
              <a:t>Details about agencies, launch dates, orbital parameters, instrument parameters (i.e., swath, bands, resolution, accuracy), measurement applications, data access websites.</a:t>
            </a:r>
          </a:p>
          <a:p>
            <a:pPr marL="169863" indent="-169863">
              <a:buFont typeface="Wingdings" charset="0"/>
              <a:buChar char="§"/>
            </a:pPr>
            <a:r>
              <a:rPr lang="en-US" sz="2400" dirty="0" smtClean="0">
                <a:solidFill>
                  <a:schemeClr val="tx1"/>
                </a:solidFill>
                <a:latin typeface="Calibri" charset="0"/>
                <a:ea typeface="ＭＳ Ｐゴシック" charset="0"/>
                <a:cs typeface="Calibri" charset="0"/>
              </a:rPr>
              <a:t>The community utilizes the MIM as the “best” site for Earth mission information</a:t>
            </a: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5</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6</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marL="0" indent="0" eaLnBrk="1" hangingPunct="1">
              <a:spcBef>
                <a:spcPct val="20000"/>
              </a:spcBef>
              <a:defRPr/>
            </a:pPr>
            <a:r>
              <a:rPr lang="en-US" sz="2400" dirty="0" smtClean="0">
                <a:solidFill>
                  <a:srgbClr val="000000"/>
                </a:solidFill>
                <a:latin typeface="Calibri"/>
                <a:cs typeface="Calibri"/>
                <a:hlinkClick r:id="rId3"/>
              </a:rPr>
              <a:t>www.ceos-datapolicy.org</a:t>
            </a:r>
            <a:endParaRPr lang="en-US" sz="2400" dirty="0" smtClean="0">
              <a:solidFill>
                <a:srgbClr val="000000"/>
              </a:solidFill>
              <a:latin typeface="Calibri"/>
              <a:cs typeface="Calibri"/>
            </a:endParaRPr>
          </a:p>
          <a:p>
            <a:pPr marL="0" indent="0" eaLnBrk="1" hangingPunct="1">
              <a:spcBef>
                <a:spcPct val="20000"/>
              </a:spcBef>
              <a:defRPr/>
            </a:pPr>
            <a:r>
              <a:rPr lang="en-US" sz="800" dirty="0" smtClean="0">
                <a:solidFill>
                  <a:srgbClr val="000000"/>
                </a:solidFill>
                <a:latin typeface="Calibri"/>
                <a:cs typeface="Calibri"/>
              </a:rPr>
              <a:t> </a:t>
            </a:r>
          </a:p>
          <a:p>
            <a:pPr marL="0" indent="0" eaLnBrk="1" hangingPunct="1">
              <a:spcBef>
                <a:spcPct val="20000"/>
              </a:spcBef>
              <a:defRPr/>
            </a:pPr>
            <a:r>
              <a:rPr lang="en-US" sz="2400" dirty="0" smtClean="0">
                <a:solidFill>
                  <a:srgbClr val="000000"/>
                </a:solidFill>
                <a:latin typeface="Calibri"/>
                <a:cs typeface="Calibri"/>
              </a:rPr>
              <a:t>Data access policies for:</a:t>
            </a:r>
          </a:p>
          <a:p>
            <a:pPr marL="0" indent="0" eaLnBrk="1" hangingPunct="1">
              <a:spcBef>
                <a:spcPct val="20000"/>
              </a:spcBef>
              <a:defRPr/>
            </a:pPr>
            <a:r>
              <a:rPr lang="en-US" sz="1200" dirty="0" smtClean="0">
                <a:solidFill>
                  <a:srgbClr val="000000"/>
                </a:solidFill>
                <a:latin typeface="Calibri"/>
                <a:cs typeface="Calibri"/>
              </a:rPr>
              <a:t> </a:t>
            </a:r>
          </a:p>
          <a:p>
            <a:pPr eaLnBrk="1" hangingPunct="1">
              <a:spcBef>
                <a:spcPct val="20000"/>
              </a:spcBef>
              <a:buFont typeface="Arial" charset="0"/>
              <a:buChar char="•"/>
              <a:defRPr/>
            </a:pPr>
            <a:r>
              <a:rPr lang="en-US" sz="2400" dirty="0" smtClean="0">
                <a:solidFill>
                  <a:srgbClr val="000000"/>
                </a:solidFill>
                <a:latin typeface="Calibri"/>
                <a:cs typeface="Calibri"/>
              </a:rPr>
              <a:t>318 current instruments</a:t>
            </a:r>
          </a:p>
          <a:p>
            <a:pPr eaLnBrk="1" hangingPunct="1">
              <a:spcBef>
                <a:spcPct val="20000"/>
              </a:spcBef>
              <a:buFont typeface="Arial" charset="0"/>
              <a:buChar char="•"/>
              <a:defRPr/>
            </a:pPr>
            <a:r>
              <a:rPr lang="en-US" sz="2400" dirty="0" smtClean="0">
                <a:solidFill>
                  <a:srgbClr val="000000"/>
                </a:solidFill>
                <a:latin typeface="Calibri"/>
                <a:cs typeface="Calibri"/>
              </a:rPr>
              <a:t>297 past instruments </a:t>
            </a:r>
          </a:p>
          <a:p>
            <a:pPr eaLnBrk="1" hangingPunct="1">
              <a:spcBef>
                <a:spcPct val="20000"/>
              </a:spcBef>
              <a:buFont typeface="Arial" charset="0"/>
              <a:buChar char="•"/>
              <a:defRPr/>
            </a:pPr>
            <a:endParaRPr lang="en-US" sz="2400" dirty="0" smtClean="0">
              <a:solidFill>
                <a:srgbClr val="000000"/>
              </a:solidFill>
              <a:latin typeface="Calibri"/>
              <a:cs typeface="Calibri"/>
            </a:endParaRPr>
          </a:p>
          <a:p>
            <a:pPr eaLnBrk="1" hangingPunct="1">
              <a:spcBef>
                <a:spcPct val="20000"/>
              </a:spcBef>
              <a:buFont typeface="Arial" charset="0"/>
              <a:buNone/>
              <a:defRPr/>
            </a:pPr>
            <a:r>
              <a:rPr lang="en-US" sz="2400" dirty="0" smtClean="0">
                <a:solidFill>
                  <a:srgbClr val="000000"/>
                </a:solidFill>
                <a:latin typeface="Calibri"/>
                <a:cs typeface="Calibri"/>
              </a:rPr>
              <a:t>(615 instruments</a:t>
            </a:r>
            <a:r>
              <a:rPr lang="en-US" sz="2400" baseline="0" dirty="0" smtClean="0">
                <a:solidFill>
                  <a:srgbClr val="000000"/>
                </a:solidFill>
                <a:latin typeface="Calibri"/>
                <a:cs typeface="Calibri"/>
              </a:rPr>
              <a:t> from 25 countries)</a:t>
            </a:r>
            <a:endParaRPr lang="en-US" sz="2400" dirty="0" smtClean="0">
              <a:solidFill>
                <a:srgbClr val="000000"/>
              </a:solidFill>
              <a:latin typeface="Calibri"/>
              <a:cs typeface="Calibri"/>
            </a:endParaRPr>
          </a:p>
          <a:p>
            <a:pPr marL="0" indent="0" eaLnBrk="1" hangingPunct="1">
              <a:spcBef>
                <a:spcPct val="20000"/>
              </a:spcBef>
              <a:defRPr/>
            </a:pPr>
            <a:r>
              <a:rPr lang="en-US" sz="1200" dirty="0" smtClean="0">
                <a:solidFill>
                  <a:srgbClr val="000000"/>
                </a:solidFill>
                <a:latin typeface="Calibri"/>
                <a:cs typeface="Calibri"/>
              </a:rPr>
              <a:t> </a:t>
            </a:r>
          </a:p>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7</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8</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lIns="90443" tIns="45222" rIns="90443" bIns="45222" numCol="1" anchor="t" anchorCtr="0" compatLnSpc="1">
            <a:prstTxWarp prst="textNoShape">
              <a:avLst/>
            </a:prstTxWarp>
          </a:bodyPr>
          <a:lstStyle/>
          <a:p>
            <a:pPr eaLnBrk="1" hangingPunct="1">
              <a:spcBef>
                <a:spcPct val="0"/>
              </a:spcBef>
            </a:pPr>
            <a:endParaRPr lang="en-US" dirty="0">
              <a:latin typeface="Times New Roman"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xfrm>
            <a:off x="3883827" y="8684926"/>
            <a:ext cx="2972590" cy="4575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eaLnBrk="0" hangingPunct="0">
              <a:defRPr sz="2400">
                <a:solidFill>
                  <a:schemeClr val="tx1"/>
                </a:solidFill>
                <a:latin typeface="Arial" charset="0"/>
                <a:ea typeface="ＭＳ Ｐゴシック" charset="0"/>
                <a:cs typeface="ＭＳ Ｐゴシック" charset="0"/>
              </a:defRPr>
            </a:lvl1pPr>
            <a:lvl2pPr marL="742935" indent="-285744" eaLnBrk="0" hangingPunct="0">
              <a:defRPr sz="2400">
                <a:solidFill>
                  <a:schemeClr val="tx1"/>
                </a:solidFill>
                <a:latin typeface="Arial" charset="0"/>
                <a:ea typeface="ＭＳ Ｐゴシック" charset="0"/>
              </a:defRPr>
            </a:lvl2pPr>
            <a:lvl3pPr marL="1142977" indent="-228596" eaLnBrk="0" hangingPunct="0">
              <a:defRPr sz="2400">
                <a:solidFill>
                  <a:schemeClr val="tx1"/>
                </a:solidFill>
                <a:latin typeface="Arial" charset="0"/>
                <a:ea typeface="ＭＳ Ｐゴシック" charset="0"/>
              </a:defRPr>
            </a:lvl3pPr>
            <a:lvl4pPr marL="1600168" indent="-228596" eaLnBrk="0" hangingPunct="0">
              <a:defRPr sz="2400">
                <a:solidFill>
                  <a:schemeClr val="tx1"/>
                </a:solidFill>
                <a:latin typeface="Arial" charset="0"/>
                <a:ea typeface="ＭＳ Ｐゴシック" charset="0"/>
              </a:defRPr>
            </a:lvl4pPr>
            <a:lvl5pPr marL="2057359" indent="-228596" eaLnBrk="0" hangingPunct="0">
              <a:defRPr sz="2400">
                <a:solidFill>
                  <a:schemeClr val="tx1"/>
                </a:solidFill>
                <a:latin typeface="Arial" charset="0"/>
                <a:ea typeface="ＭＳ Ｐゴシック" charset="0"/>
              </a:defRPr>
            </a:lvl5pPr>
            <a:lvl6pPr marL="2514550" indent="-228596" eaLnBrk="0" fontAlgn="base" hangingPunct="0">
              <a:spcBef>
                <a:spcPct val="0"/>
              </a:spcBef>
              <a:spcAft>
                <a:spcPct val="0"/>
              </a:spcAft>
              <a:defRPr sz="2400">
                <a:solidFill>
                  <a:schemeClr val="tx1"/>
                </a:solidFill>
                <a:latin typeface="Arial" charset="0"/>
                <a:ea typeface="ＭＳ Ｐゴシック" charset="0"/>
              </a:defRPr>
            </a:lvl6pPr>
            <a:lvl7pPr marL="2971741" indent="-228596" eaLnBrk="0" fontAlgn="base" hangingPunct="0">
              <a:spcBef>
                <a:spcPct val="0"/>
              </a:spcBef>
              <a:spcAft>
                <a:spcPct val="0"/>
              </a:spcAft>
              <a:defRPr sz="2400">
                <a:solidFill>
                  <a:schemeClr val="tx1"/>
                </a:solidFill>
                <a:latin typeface="Arial" charset="0"/>
                <a:ea typeface="ＭＳ Ｐゴシック" charset="0"/>
              </a:defRPr>
            </a:lvl7pPr>
            <a:lvl8pPr marL="3428932" indent="-228596" eaLnBrk="0" fontAlgn="base" hangingPunct="0">
              <a:spcBef>
                <a:spcPct val="0"/>
              </a:spcBef>
              <a:spcAft>
                <a:spcPct val="0"/>
              </a:spcAft>
              <a:defRPr sz="2400">
                <a:solidFill>
                  <a:schemeClr val="tx1"/>
                </a:solidFill>
                <a:latin typeface="Arial" charset="0"/>
                <a:ea typeface="ＭＳ Ｐゴシック" charset="0"/>
              </a:defRPr>
            </a:lvl8pPr>
            <a:lvl9pPr marL="3886122" indent="-228596"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6AC3B-A10E-5246-8DC3-35BB0F0B56B4}" type="slidenum">
              <a:rPr lang="en-US" sz="1200">
                <a:solidFill>
                  <a:srgbClr val="000000"/>
                </a:solidFill>
                <a:latin typeface="Calibri" charset="0"/>
              </a:rPr>
              <a:pPr eaLnBrk="1" hangingPunct="1"/>
              <a:t>9</a:t>
            </a:fld>
            <a:endParaRPr lang="en-US" sz="1200" dirty="0">
              <a:solidFill>
                <a:srgbClr val="000000"/>
              </a:solidFill>
              <a:latin typeface="Calibri" charset="0"/>
            </a:endParaRPr>
          </a:p>
        </p:txBody>
      </p:sp>
      <p:sp>
        <p:nvSpPr>
          <p:cNvPr id="5125" name="Header Placeholder 4"/>
          <p:cNvSpPr>
            <a:spLocks noGrp="1"/>
          </p:cNvSpPr>
          <p:nvPr>
            <p:ph type="hdr" sz="quarter"/>
          </p:nvPr>
        </p:nvSpPr>
        <p:spPr bwMode="auto">
          <a:xfrm>
            <a:off x="1" y="0"/>
            <a:ext cx="2972591" cy="457513"/>
          </a:xfrm>
          <a:prstGeom prst="rect">
            <a:avLst/>
          </a:prstGeom>
          <a:ln>
            <a:miter lim="800000"/>
            <a:headEnd/>
            <a:tailEnd/>
          </a:ln>
        </p:spPr>
        <p:txBody>
          <a:bodyPr wrap="square" lIns="90443" tIns="45222" rIns="90443" bIns="45222" numCol="1" anchor="t" anchorCtr="0" compatLnSpc="1">
            <a:prstTxWarp prst="textNoShape">
              <a:avLst/>
            </a:prstTxWarp>
          </a:bodyPr>
          <a:lstStyle/>
          <a:p>
            <a:pPr fontAlgn="base">
              <a:spcBef>
                <a:spcPct val="0"/>
              </a:spcBef>
              <a:spcAft>
                <a:spcPct val="0"/>
              </a:spcAft>
              <a:defRPr/>
            </a:pPr>
            <a:endParaRPr lang="en-US" dirty="0" smtClean="0">
              <a:solidFill>
                <a:srgbClr val="000000"/>
              </a:solidFill>
              <a:latin typeface="Times New Roman" pitchFamily="-106" charset="0"/>
              <a:ea typeface="ＭＳ Ｐゴシック" pitchFamily="-10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xfrm>
            <a:off x="7239000" y="6546850"/>
            <a:ext cx="1905000" cy="311150"/>
          </a:xfrm>
        </p:spPr>
        <p:txBody>
          <a:bodyPr/>
          <a:lstStyle>
            <a:lvl1pPr>
              <a:defRPr/>
            </a:lvl1pPr>
          </a:lstStyle>
          <a:p>
            <a:pPr>
              <a:defRPr/>
            </a:pPr>
            <a:fld id="{73B5BF82-AE3D-5B48-99DD-43AE735D7683}" type="slidenum">
              <a:rPr lang="en-US"/>
              <a:pPr>
                <a:defRPr/>
              </a:pPr>
              <a:t>‹#›</a:t>
            </a:fld>
            <a:endParaRPr lang="en-US" dirty="0"/>
          </a:p>
        </p:txBody>
      </p:sp>
    </p:spTree>
    <p:extLst>
      <p:ext uri="{BB962C8B-B14F-4D97-AF65-F5344CB8AC3E}">
        <p14:creationId xmlns:p14="http://schemas.microsoft.com/office/powerpoint/2010/main" val="1977934273"/>
      </p:ext>
    </p:extLst>
  </p:cSld>
  <p:clrMapOvr>
    <a:masterClrMapping/>
  </p:clrMapOvr>
  <p:transition xmlns:p14="http://schemas.microsoft.com/office/powerpoint/2010/mai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D228217-E3EB-094D-9297-A100485C185A}" type="datetime1">
              <a:rPr lang="en-CA"/>
              <a:pPr>
                <a:defRPr/>
              </a:pPr>
              <a:t>3/23/15</a:t>
            </a:fld>
            <a:endParaRPr lang="en-CA"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ea typeface="ＭＳ Ｐゴシック" charset="0"/>
                <a:cs typeface="ＭＳ Ｐゴシック"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a:defRPr/>
            </a:lvl1pPr>
          </a:lstStyle>
          <a:p>
            <a:pPr>
              <a:defRPr/>
            </a:pPr>
            <a:fld id="{B0D23543-1951-3A43-92F7-C67FD9C867CD}" type="slidenum">
              <a:rPr lang="en-CA"/>
              <a:pPr>
                <a:defRPr/>
              </a:pPr>
              <a:t>‹#›</a:t>
            </a:fld>
            <a:endParaRPr lang="en-CA" dirty="0"/>
          </a:p>
        </p:txBody>
      </p:sp>
    </p:spTree>
    <p:extLst>
      <p:ext uri="{BB962C8B-B14F-4D97-AF65-F5344CB8AC3E}">
        <p14:creationId xmlns:p14="http://schemas.microsoft.com/office/powerpoint/2010/main" val="2473302126"/>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ransition xmlns:p14="http://schemas.microsoft.com/office/powerpoint/2010/main" spd="med"/>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ceos-cove.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hyperlink" Target="http://www.ceos.org" TargetMode="External"/><Relationship Id="rId4" Type="http://schemas.openxmlformats.org/officeDocument/2006/relationships/hyperlink" Target="http://database.eohandbook.com" TargetMode="External"/><Relationship Id="rId5" Type="http://schemas.openxmlformats.org/officeDocument/2006/relationships/hyperlink" Target="http://www.ceos-cove.org" TargetMode="External"/><Relationship Id="rId6" Type="http://schemas.openxmlformats.org/officeDocument/2006/relationships/hyperlink" Target="http://www.ceos-datapolicy.org" TargetMode="External"/><Relationship Id="rId7" Type="http://schemas.openxmlformats.org/officeDocument/2006/relationships/image" Target="../media/image19.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hyperlink" Target="http://www.eohandbook.com/" TargetMode="Externa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eohandbook.com/eohb2015/DRR_importance.html"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hyperlink" Target="http://database.eohandbook.com/"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ceos-datapolicy.org/"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ceos-datapolicy.org/" TargetMode="External"/><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304800" y="1828800"/>
            <a:ext cx="8839200" cy="993775"/>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4200" b="1" dirty="0" smtClean="0">
                <a:solidFill>
                  <a:srgbClr val="FFFFFF"/>
                </a:solidFill>
              </a:rPr>
              <a:t>Useful CEOS Tools &amp; Resources</a:t>
            </a:r>
            <a:endParaRPr sz="4200" b="1" dirty="0">
              <a:solidFill>
                <a:srgbClr val="FFFFFF"/>
              </a:solidFill>
            </a:endParaRPr>
          </a:p>
        </p:txBody>
      </p:sp>
      <p:sp>
        <p:nvSpPr>
          <p:cNvPr id="11" name="Shape 11"/>
          <p:cNvSpPr/>
          <p:nvPr/>
        </p:nvSpPr>
        <p:spPr>
          <a:xfrm>
            <a:off x="304800" y="3175000"/>
            <a:ext cx="5867400" cy="36576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Presented by: Kim Holloway</a:t>
            </a: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CEOS Systems Engineering Office (SEO)</a:t>
            </a:r>
          </a:p>
          <a:p>
            <a:pPr lvl="0" defTabSz="914400">
              <a:lnSpc>
                <a:spcPct val="110000"/>
              </a:lnSpc>
              <a:defRPr>
                <a:solidFill>
                  <a:srgbClr val="000000"/>
                </a:solidFill>
              </a:defRPr>
            </a:pPr>
            <a:endParaRPr lang="en-US" sz="2200" dirty="0" smtClean="0">
              <a:solidFill>
                <a:srgbClr val="FFFFFF"/>
              </a:solidFill>
              <a:latin typeface="Arial Bold"/>
              <a:ea typeface="Arial Bold"/>
              <a:cs typeface="Arial Bold"/>
              <a:sym typeface="Arial Bold"/>
            </a:endParaRPr>
          </a:p>
          <a:p>
            <a:pPr lvl="0" defTabSz="914400">
              <a:lnSpc>
                <a:spcPct val="110000"/>
              </a:lnSpc>
              <a:defRPr>
                <a:solidFill>
                  <a:srgbClr val="000000"/>
                </a:solidFill>
              </a:defRPr>
            </a:pPr>
            <a:endParaRPr lang="en-US" sz="2200" dirty="0" smtClean="0">
              <a:solidFill>
                <a:srgbClr val="FFFFFF"/>
              </a:solidFill>
              <a:latin typeface="Arial Bold"/>
              <a:ea typeface="Arial Bold"/>
              <a:cs typeface="Arial Bold"/>
              <a:sym typeface="Arial Bold"/>
            </a:endParaRP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April 7, 2015 – Webinar 1</a:t>
            </a: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Distance </a:t>
            </a:r>
            <a:r>
              <a:rPr lang="en-US" sz="2200" dirty="0">
                <a:solidFill>
                  <a:srgbClr val="FFFFFF"/>
                </a:solidFill>
                <a:latin typeface="Arial Bold"/>
                <a:ea typeface="Arial Bold"/>
                <a:cs typeface="Arial Bold"/>
                <a:sym typeface="Arial Bold"/>
              </a:rPr>
              <a:t>Education </a:t>
            </a:r>
            <a:r>
              <a:rPr lang="en-US" sz="2200" dirty="0" smtClean="0">
                <a:solidFill>
                  <a:srgbClr val="FFFFFF"/>
                </a:solidFill>
                <a:latin typeface="Arial Bold"/>
                <a:ea typeface="Arial Bold"/>
                <a:cs typeface="Arial Bold"/>
                <a:sym typeface="Arial Bold"/>
              </a:rPr>
              <a:t>Course: </a:t>
            </a: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Webinar </a:t>
            </a:r>
            <a:r>
              <a:rPr lang="en-US" sz="2200" dirty="0">
                <a:solidFill>
                  <a:srgbClr val="FFFFFF"/>
                </a:solidFill>
                <a:latin typeface="Arial Bold"/>
                <a:ea typeface="Arial Bold"/>
                <a:cs typeface="Arial Bold"/>
                <a:sym typeface="Arial Bold"/>
              </a:rPr>
              <a:t>Series on </a:t>
            </a:r>
            <a:r>
              <a:rPr lang="en-US" sz="2200" dirty="0" smtClean="0">
                <a:solidFill>
                  <a:srgbClr val="FFFFFF"/>
                </a:solidFill>
                <a:latin typeface="Arial Bold"/>
                <a:ea typeface="Arial Bold"/>
                <a:cs typeface="Arial Bold"/>
                <a:sym typeface="Arial Bold"/>
              </a:rPr>
              <a:t>Remote Sensing </a:t>
            </a: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Technology </a:t>
            </a:r>
            <a:r>
              <a:rPr lang="en-US" sz="2200" dirty="0">
                <a:solidFill>
                  <a:srgbClr val="FFFFFF"/>
                </a:solidFill>
                <a:latin typeface="Arial Bold"/>
                <a:ea typeface="Arial Bold"/>
                <a:cs typeface="Arial Bold"/>
                <a:sym typeface="Arial Bold"/>
              </a:rPr>
              <a:t>for </a:t>
            </a:r>
            <a:endParaRPr lang="en-US" sz="2200" dirty="0" smtClean="0">
              <a:solidFill>
                <a:srgbClr val="FFFFFF"/>
              </a:solidFill>
              <a:latin typeface="Arial Bold"/>
              <a:ea typeface="Arial Bold"/>
              <a:cs typeface="Arial Bold"/>
              <a:sym typeface="Arial Bold"/>
            </a:endParaRPr>
          </a:p>
          <a:p>
            <a:pPr lvl="0" defTabSz="914400">
              <a:lnSpc>
                <a:spcPct val="110000"/>
              </a:lnSpc>
              <a:defRPr>
                <a:solidFill>
                  <a:srgbClr val="000000"/>
                </a:solidFill>
              </a:defRPr>
            </a:pPr>
            <a:r>
              <a:rPr lang="en-US" sz="2200" dirty="0" smtClean="0">
                <a:solidFill>
                  <a:srgbClr val="FFFFFF"/>
                </a:solidFill>
                <a:latin typeface="Arial Bold"/>
                <a:ea typeface="Arial Bold"/>
                <a:cs typeface="Arial Bold"/>
                <a:sym typeface="Arial Bold"/>
              </a:rPr>
              <a:t>Disaster Management</a:t>
            </a:r>
            <a:endParaRPr lang="en-US" sz="2200" dirty="0">
              <a:solidFill>
                <a:srgbClr val="FFFFFF"/>
              </a:solidFill>
              <a:latin typeface="Arial Bold"/>
              <a:ea typeface="Arial Bold"/>
              <a:cs typeface="Arial Bold"/>
              <a:sym typeface="Arial Bold"/>
            </a:endParaRPr>
          </a:p>
        </p:txBody>
      </p:sp>
      <p:pic>
        <p:nvPicPr>
          <p:cNvPr id="12" name="ceos_logo.png"/>
          <p:cNvPicPr/>
          <p:nvPr/>
        </p:nvPicPr>
        <p:blipFill>
          <a:blip r:embed="rId3">
            <a:extLst/>
          </a:blip>
          <a:stretch>
            <a:fillRect/>
          </a:stretch>
        </p:blipFill>
        <p:spPr>
          <a:xfrm>
            <a:off x="457200" y="304800"/>
            <a:ext cx="2507906" cy="993132"/>
          </a:xfrm>
          <a:prstGeom prst="rect">
            <a:avLst/>
          </a:prstGeom>
          <a:ln w="12700">
            <a:miter lim="400000"/>
          </a:ln>
        </p:spPr>
      </p:pic>
      <p:sp>
        <p:nvSpPr>
          <p:cNvPr id="5" name="Shape 10"/>
          <p:cNvSpPr txBox="1">
            <a:spLocks/>
          </p:cNvSpPr>
          <p:nvPr/>
        </p:nvSpPr>
        <p:spPr>
          <a:xfrm>
            <a:off x="457200" y="1371600"/>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rPr>
              <a:t>Committee on Earth Observation Satellites</a:t>
            </a:r>
            <a:endParaRPr lang="en-US" sz="1050" dirty="0">
              <a:solidFill>
                <a:schemeClr val="bg1">
                  <a:lumMod val="20000"/>
                  <a:lumOff val="80000"/>
                </a:schemeClr>
              </a:solidFill>
            </a:endParaRPr>
          </a:p>
        </p:txBody>
      </p:sp>
    </p:spTree>
    <p:extLst>
      <p:ext uri="{BB962C8B-B14F-4D97-AF65-F5344CB8AC3E}">
        <p14:creationId xmlns:p14="http://schemas.microsoft.com/office/powerpoint/2010/main" val="338610723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10</a:t>
            </a:fld>
            <a:endParaRPr lang="en-US" sz="1000" dirty="0">
              <a:solidFill>
                <a:srgbClr val="002569"/>
              </a:solidFill>
              <a:latin typeface="Calibri" charset="0"/>
              <a:cs typeface="Calibri" charset="0"/>
            </a:endParaRPr>
          </a:p>
        </p:txBody>
      </p:sp>
      <p:sp>
        <p:nvSpPr>
          <p:cNvPr id="5" name="Rectangle 3"/>
          <p:cNvSpPr txBox="1">
            <a:spLocks noChangeArrowheads="1"/>
          </p:cNvSpPr>
          <p:nvPr/>
        </p:nvSpPr>
        <p:spPr bwMode="auto">
          <a:xfrm>
            <a:off x="127000" y="1619250"/>
            <a:ext cx="8102600" cy="5429250"/>
          </a:xfrm>
          <a:prstGeom prst="rect">
            <a:avLst/>
          </a:prstGeom>
          <a:noFill/>
          <a:ln w="9525">
            <a:noFill/>
            <a:miter lim="800000"/>
            <a:headEnd/>
            <a:tailEnd/>
          </a:ln>
          <a:effectLst/>
        </p:spPr>
        <p:txBody>
          <a:bodyPr/>
          <a:lstStyle/>
          <a:p>
            <a:pPr marL="107950" lvl="1" indent="11113">
              <a:spcBef>
                <a:spcPct val="20000"/>
              </a:spcBef>
              <a:buClr>
                <a:srgbClr val="3B812F"/>
              </a:buClr>
              <a:buSzPct val="60000"/>
              <a:defRPr/>
            </a:pPr>
            <a:r>
              <a:rPr lang="en-US" sz="3000" b="1" kern="0" dirty="0">
                <a:solidFill>
                  <a:srgbClr val="000001"/>
                </a:solidFill>
                <a:latin typeface="Arial"/>
              </a:rPr>
              <a:t>Access </a:t>
            </a:r>
            <a:r>
              <a:rPr lang="en-US" sz="3000" b="1" kern="0" dirty="0" smtClean="0">
                <a:solidFill>
                  <a:srgbClr val="000001"/>
                </a:solidFill>
                <a:latin typeface="Arial"/>
              </a:rPr>
              <a:t>Summary</a:t>
            </a:r>
          </a:p>
          <a:p>
            <a:pPr marL="565150" lvl="1" indent="-457200">
              <a:spcBef>
                <a:spcPct val="20000"/>
              </a:spcBef>
              <a:buSzPct val="100000"/>
              <a:buFont typeface="Arial"/>
              <a:buChar char="•"/>
              <a:defRPr/>
            </a:pPr>
            <a:r>
              <a:rPr lang="en-US" sz="3000" kern="0" dirty="0" smtClean="0">
                <a:solidFill>
                  <a:srgbClr val="000000"/>
                </a:solidFill>
                <a:latin typeface="Arial"/>
              </a:rPr>
              <a:t>Open = 36%</a:t>
            </a:r>
          </a:p>
          <a:p>
            <a:pPr marL="565150" lvl="1" indent="-457200">
              <a:spcBef>
                <a:spcPct val="20000"/>
              </a:spcBef>
              <a:buSzPct val="100000"/>
              <a:buFont typeface="Arial"/>
              <a:buChar char="•"/>
              <a:defRPr/>
            </a:pPr>
            <a:r>
              <a:rPr lang="en-US" sz="3000" kern="0" dirty="0" smtClean="0">
                <a:solidFill>
                  <a:srgbClr val="000000"/>
                </a:solidFill>
                <a:latin typeface="Arial"/>
              </a:rPr>
              <a:t>Open-SR = 21%</a:t>
            </a:r>
          </a:p>
          <a:p>
            <a:pPr marL="565150" lvl="1" indent="-457200">
              <a:spcBef>
                <a:spcPct val="20000"/>
              </a:spcBef>
              <a:buSzPct val="100000"/>
              <a:buFont typeface="Arial"/>
              <a:buChar char="•"/>
              <a:defRPr/>
            </a:pPr>
            <a:r>
              <a:rPr lang="en-US" sz="3000" kern="0" dirty="0" smtClean="0">
                <a:solidFill>
                  <a:srgbClr val="000000"/>
                </a:solidFill>
                <a:latin typeface="Arial"/>
              </a:rPr>
              <a:t>Open-AP = 5%</a:t>
            </a:r>
          </a:p>
          <a:p>
            <a:pPr marL="565150" lvl="1" indent="-457200">
              <a:spcBef>
                <a:spcPct val="20000"/>
              </a:spcBef>
              <a:buSzPct val="100000"/>
              <a:buFont typeface="Arial"/>
              <a:buChar char="•"/>
              <a:defRPr/>
            </a:pPr>
            <a:r>
              <a:rPr lang="en-US" sz="3000" kern="0" dirty="0" smtClean="0">
                <a:solidFill>
                  <a:srgbClr val="000000"/>
                </a:solidFill>
                <a:latin typeface="Arial"/>
              </a:rPr>
              <a:t>Restricted </a:t>
            </a:r>
            <a:r>
              <a:rPr lang="en-US" sz="3000" kern="0" dirty="0">
                <a:solidFill>
                  <a:srgbClr val="000000"/>
                </a:solidFill>
                <a:latin typeface="Arial"/>
              </a:rPr>
              <a:t>= 33</a:t>
            </a:r>
            <a:r>
              <a:rPr lang="en-US" sz="3000" kern="0" dirty="0" smtClean="0">
                <a:solidFill>
                  <a:srgbClr val="000000"/>
                </a:solidFill>
                <a:latin typeface="Arial"/>
              </a:rPr>
              <a:t>%</a:t>
            </a:r>
          </a:p>
          <a:p>
            <a:pPr marL="565150" lvl="1" indent="-457200">
              <a:spcBef>
                <a:spcPct val="20000"/>
              </a:spcBef>
              <a:buSzPct val="100000"/>
              <a:buFont typeface="Arial"/>
              <a:buChar char="•"/>
              <a:defRPr/>
            </a:pPr>
            <a:r>
              <a:rPr lang="en-US" sz="3000" kern="0" dirty="0" smtClean="0">
                <a:solidFill>
                  <a:srgbClr val="000000"/>
                </a:solidFill>
                <a:latin typeface="Arial"/>
              </a:rPr>
              <a:t>Unknown </a:t>
            </a:r>
            <a:r>
              <a:rPr lang="en-US" sz="3000" kern="0" dirty="0">
                <a:solidFill>
                  <a:srgbClr val="000000"/>
                </a:solidFill>
                <a:latin typeface="Arial"/>
              </a:rPr>
              <a:t>= 5</a:t>
            </a:r>
            <a:r>
              <a:rPr lang="en-US" sz="3000" kern="0" dirty="0" smtClean="0">
                <a:solidFill>
                  <a:srgbClr val="000000"/>
                </a:solidFill>
                <a:latin typeface="Arial"/>
              </a:rPr>
              <a:t>%</a:t>
            </a:r>
            <a:endParaRPr lang="en-US" sz="3000" kern="0" dirty="0">
              <a:solidFill>
                <a:srgbClr val="000001"/>
              </a:solidFill>
              <a:latin typeface="Arial"/>
            </a:endParaRPr>
          </a:p>
          <a:p>
            <a:pPr marL="107950" lvl="1">
              <a:spcBef>
                <a:spcPct val="20000"/>
              </a:spcBef>
              <a:buSzPct val="100000"/>
              <a:defRPr/>
            </a:pPr>
            <a:r>
              <a:rPr lang="en-AU" sz="1500" b="1" kern="0" dirty="0" smtClean="0">
                <a:solidFill>
                  <a:srgbClr val="FF0000"/>
                </a:solidFill>
                <a:latin typeface="Arial"/>
              </a:rPr>
              <a:t> </a:t>
            </a:r>
          </a:p>
          <a:p>
            <a:pPr marL="107950" lvl="1">
              <a:spcBef>
                <a:spcPct val="20000"/>
              </a:spcBef>
              <a:buSzPct val="100000"/>
              <a:defRPr/>
            </a:pPr>
            <a:r>
              <a:rPr lang="en-AU" sz="3000" b="1" kern="0" dirty="0" smtClean="0">
                <a:solidFill>
                  <a:srgbClr val="0000FF"/>
                </a:solidFill>
                <a:latin typeface="Arial"/>
              </a:rPr>
              <a:t>All CEOS instruments: 62% Open</a:t>
            </a:r>
            <a:r>
              <a:rPr lang="en-AU" sz="3000" kern="0" dirty="0" smtClean="0">
                <a:solidFill>
                  <a:srgbClr val="0000FF"/>
                </a:solidFill>
                <a:latin typeface="Arial"/>
              </a:rPr>
              <a:t> </a:t>
            </a:r>
          </a:p>
          <a:p>
            <a:pPr marL="107950" lvl="1">
              <a:spcBef>
                <a:spcPct val="20000"/>
              </a:spcBef>
              <a:buSzPct val="100000"/>
              <a:defRPr/>
            </a:pPr>
            <a:r>
              <a:rPr lang="en-AU" sz="3000" b="1" kern="0" dirty="0" smtClean="0">
                <a:solidFill>
                  <a:srgbClr val="0000FF"/>
                </a:solidFill>
                <a:latin typeface="Arial"/>
              </a:rPr>
              <a:t>Current CEOS instruments: 72</a:t>
            </a:r>
            <a:r>
              <a:rPr lang="en-AU" sz="3000" b="1" kern="0" dirty="0" smtClean="0">
                <a:solidFill>
                  <a:srgbClr val="0000FF"/>
                </a:solidFill>
                <a:latin typeface="Arial"/>
              </a:rPr>
              <a:t>% Open</a:t>
            </a:r>
            <a:endParaRPr lang="en-AU" sz="3000" b="1" kern="0" dirty="0">
              <a:solidFill>
                <a:srgbClr val="0000FF"/>
              </a:solidFill>
              <a:latin typeface="Arial"/>
            </a:endParaRPr>
          </a:p>
        </p:txBody>
      </p:sp>
      <p:pic>
        <p:nvPicPr>
          <p:cNvPr id="1229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57713" y="1673038"/>
            <a:ext cx="4037649" cy="32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324851" y="304800"/>
            <a:ext cx="4092011"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Data Policy</a:t>
            </a:r>
            <a:r>
              <a:rPr kumimoji="0" lang="en-US" sz="3500" b="0" i="0" u="none" strike="noStrike" cap="none" spc="0" normalizeH="0" dirty="0" smtClean="0">
                <a:ln>
                  <a:noFill/>
                </a:ln>
                <a:solidFill>
                  <a:srgbClr val="FFFFFF"/>
                </a:solidFill>
                <a:effectLst/>
                <a:uFillTx/>
                <a:latin typeface="Calibri"/>
                <a:cs typeface="Calibri"/>
              </a:rPr>
              <a:t> Portal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5596798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11</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C3C3C3"/>
                </a:solidFill>
                <a:latin typeface="Calibri"/>
                <a:cs typeface="Calibri"/>
              </a:rPr>
              <a:t>The Earth Observation </a:t>
            </a:r>
            <a:r>
              <a:rPr lang="en-US" sz="3000" dirty="0" smtClean="0">
                <a:solidFill>
                  <a:srgbClr val="C3C3C3"/>
                </a:solidFill>
                <a:latin typeface="Calibri"/>
                <a:cs typeface="Calibri"/>
              </a:rPr>
              <a:t>(EO) H</a:t>
            </a:r>
            <a:r>
              <a:rPr lang="en-US" sz="3000" dirty="0" smtClean="0">
                <a:solidFill>
                  <a:srgbClr val="C3C3C3"/>
                </a:solidFill>
                <a:latin typeface="Calibri"/>
                <a:cs typeface="Calibri"/>
              </a:rPr>
              <a:t>andbook</a:t>
            </a: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rgbClr val="C3C3C3"/>
                </a:solidFill>
                <a:latin typeface="Calibri"/>
                <a:cs typeface="Calibri"/>
              </a:rPr>
              <a:t>The </a:t>
            </a:r>
            <a:r>
              <a:rPr lang="en-US" sz="3000" dirty="0" smtClean="0">
                <a:solidFill>
                  <a:srgbClr val="C3C3C3"/>
                </a:solidFill>
                <a:latin typeface="Calibri"/>
                <a:cs typeface="Calibri"/>
              </a:rPr>
              <a:t>Data </a:t>
            </a:r>
            <a:r>
              <a:rPr lang="en-US" sz="3000" dirty="0">
                <a:solidFill>
                  <a:srgbClr val="C3C3C3"/>
                </a:solidFill>
                <a:latin typeface="Calibri"/>
                <a:cs typeface="Calibri"/>
              </a:rPr>
              <a:t>Policy </a:t>
            </a:r>
            <a:r>
              <a:rPr lang="en-US" sz="3000" dirty="0" smtClean="0">
                <a:solidFill>
                  <a:srgbClr val="C3C3C3"/>
                </a:solidFill>
                <a:latin typeface="Calibri"/>
                <a:cs typeface="Calibri"/>
              </a:rPr>
              <a:t>Portal</a:t>
            </a:r>
            <a:endParaRPr lang="en-US" sz="3000" dirty="0" smtClean="0">
              <a:solidFill>
                <a:srgbClr val="C3C3C3"/>
              </a:solidFill>
              <a:latin typeface="Calibri"/>
              <a:cs typeface="Calibri"/>
            </a:endParaRPr>
          </a:p>
          <a:p>
            <a:pPr marL="169862"/>
            <a:endParaRPr lang="en-US" sz="3000" dirty="0" smtClean="0">
              <a:solidFill>
                <a:srgbClr val="000001"/>
              </a:solidFill>
              <a:latin typeface="Calibri"/>
              <a:cs typeface="Calibri"/>
            </a:endParaRPr>
          </a:p>
          <a:p>
            <a:pPr marL="684212" indent="-514350">
              <a:buFont typeface="+mj-lt"/>
              <a:buAutoNum type="arabicPeriod"/>
            </a:pPr>
            <a:r>
              <a:rPr lang="en-US" sz="3000" dirty="0" smtClean="0">
                <a:solidFill>
                  <a:srgbClr val="000000"/>
                </a:solidFill>
                <a:latin typeface="Calibri"/>
                <a:cs typeface="Calibri"/>
              </a:rPr>
              <a:t>The Systems Engineering Toolset</a:t>
            </a:r>
          </a:p>
          <a:p>
            <a:pPr marL="169862"/>
            <a:r>
              <a:rPr lang="en-US" sz="3000" dirty="0" smtClean="0">
                <a:solidFill>
                  <a:srgbClr val="000000"/>
                </a:solidFill>
                <a:latin typeface="Calibri"/>
                <a:cs typeface="Calibri"/>
              </a:rPr>
              <a:t> </a:t>
            </a:r>
          </a:p>
          <a:p>
            <a:pPr marL="1084263" lvl="1" indent="-288925">
              <a:buFont typeface="Arial"/>
              <a:buChar char="•"/>
            </a:pPr>
            <a:r>
              <a:rPr lang="en-US" sz="3000" dirty="0" smtClean="0">
                <a:solidFill>
                  <a:srgbClr val="000000"/>
                </a:solidFill>
                <a:latin typeface="Calibri"/>
                <a:cs typeface="Calibri"/>
                <a:hlinkClick r:id="rId3"/>
              </a:rPr>
              <a:t>The CEOS Visualization Environment (COVE)</a:t>
            </a:r>
            <a:endParaRPr lang="en-US" sz="3000" dirty="0" smtClean="0">
              <a:solidFill>
                <a:srgbClr val="000000"/>
              </a:solidFill>
              <a:latin typeface="Calibri"/>
              <a:cs typeface="Calibri"/>
            </a:endParaRP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Rapid Acquisition Tool (RAT)</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Coverage Analyzer</a:t>
            </a:r>
            <a:endParaRPr lang="en-US" sz="3000" dirty="0" smtClean="0">
              <a:solidFill>
                <a:srgbClr val="C3C3C3"/>
              </a:solidFill>
              <a:latin typeface="Calibri"/>
              <a:cs typeface="Calibri"/>
            </a:endParaRPr>
          </a:p>
        </p:txBody>
      </p:sp>
      <p:sp>
        <p:nvSpPr>
          <p:cNvPr id="4" name="TextBox 3"/>
          <p:cNvSpPr txBox="1"/>
          <p:nvPr/>
        </p:nvSpPr>
        <p:spPr>
          <a:xfrm>
            <a:off x="5943600" y="304800"/>
            <a:ext cx="147326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Agenda</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73111271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12</a:t>
            </a:fld>
            <a:endParaRPr lang="en-US" sz="1000" dirty="0">
              <a:solidFill>
                <a:srgbClr val="002569"/>
              </a:solidFill>
              <a:latin typeface="Calibri" charset="0"/>
              <a:cs typeface="Calibri" charset="0"/>
            </a:endParaRPr>
          </a:p>
        </p:txBody>
      </p:sp>
      <p:pic>
        <p:nvPicPr>
          <p:cNvPr id="2" name="Picture 1"/>
          <p:cNvPicPr>
            <a:picLocks noChangeAspect="1"/>
          </p:cNvPicPr>
          <p:nvPr/>
        </p:nvPicPr>
        <p:blipFill>
          <a:blip r:embed="rId3"/>
          <a:stretch>
            <a:fillRect/>
          </a:stretch>
        </p:blipFill>
        <p:spPr>
          <a:xfrm>
            <a:off x="457200" y="1447800"/>
            <a:ext cx="8382000" cy="4543963"/>
          </a:xfrm>
          <a:prstGeom prst="rect">
            <a:avLst/>
          </a:prstGeom>
        </p:spPr>
      </p:pic>
      <p:sp>
        <p:nvSpPr>
          <p:cNvPr id="4" name="TextBox 3"/>
          <p:cNvSpPr txBox="1"/>
          <p:nvPr/>
        </p:nvSpPr>
        <p:spPr>
          <a:xfrm>
            <a:off x="4638280" y="304800"/>
            <a:ext cx="277858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 Tool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1569346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13</a:t>
            </a:fld>
            <a:endParaRPr lang="en-US" sz="1000" dirty="0">
              <a:solidFill>
                <a:srgbClr val="002569"/>
              </a:solidFill>
              <a:latin typeface="Calibri" charset="0"/>
              <a:cs typeface="Calibri" charset="0"/>
            </a:endParaRPr>
          </a:p>
        </p:txBody>
      </p:sp>
      <p:pic>
        <p:nvPicPr>
          <p:cNvPr id="2" name="Picture 1"/>
          <p:cNvPicPr>
            <a:picLocks noChangeAspect="1"/>
          </p:cNvPicPr>
          <p:nvPr/>
        </p:nvPicPr>
        <p:blipFill>
          <a:blip r:embed="rId3"/>
          <a:stretch>
            <a:fillRect/>
          </a:stretch>
        </p:blipFill>
        <p:spPr>
          <a:xfrm>
            <a:off x="0" y="1219200"/>
            <a:ext cx="9144000" cy="5285064"/>
          </a:xfrm>
          <a:prstGeom prst="rect">
            <a:avLst/>
          </a:prstGeom>
        </p:spPr>
      </p:pic>
      <p:sp>
        <p:nvSpPr>
          <p:cNvPr id="4" name="TextBox 3"/>
          <p:cNvSpPr txBox="1"/>
          <p:nvPr/>
        </p:nvSpPr>
        <p:spPr>
          <a:xfrm>
            <a:off x="4638280" y="304800"/>
            <a:ext cx="277858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 Tool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88979144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14</a:t>
            </a:fld>
            <a:endParaRPr lang="en-US" sz="1000" dirty="0">
              <a:solidFill>
                <a:srgbClr val="002569"/>
              </a:solidFill>
              <a:latin typeface="Calibri" charset="0"/>
              <a:cs typeface="Calibri" charset="0"/>
            </a:endParaRPr>
          </a:p>
        </p:txBody>
      </p:sp>
      <p:pic>
        <p:nvPicPr>
          <p:cNvPr id="5" name="Picture 4"/>
          <p:cNvPicPr>
            <a:picLocks noChangeAspect="1"/>
          </p:cNvPicPr>
          <p:nvPr/>
        </p:nvPicPr>
        <p:blipFill>
          <a:blip r:embed="rId3"/>
          <a:stretch>
            <a:fillRect/>
          </a:stretch>
        </p:blipFill>
        <p:spPr>
          <a:xfrm>
            <a:off x="0" y="1219200"/>
            <a:ext cx="9144000" cy="5258945"/>
          </a:xfrm>
          <a:prstGeom prst="rect">
            <a:avLst/>
          </a:prstGeom>
        </p:spPr>
      </p:pic>
      <p:sp>
        <p:nvSpPr>
          <p:cNvPr id="4" name="TextBox 3"/>
          <p:cNvSpPr txBox="1"/>
          <p:nvPr/>
        </p:nvSpPr>
        <p:spPr>
          <a:xfrm>
            <a:off x="4638280" y="304800"/>
            <a:ext cx="277858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 Tool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420125827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15</a:t>
            </a:fld>
            <a:endParaRPr lang="en-US" sz="1000" dirty="0">
              <a:solidFill>
                <a:srgbClr val="002569"/>
              </a:solidFill>
              <a:latin typeface="Calibri" charset="0"/>
              <a:cs typeface="Calibri" charset="0"/>
            </a:endParaRPr>
          </a:p>
        </p:txBody>
      </p:sp>
      <p:sp>
        <p:nvSpPr>
          <p:cNvPr id="5" name="TextBox 4"/>
          <p:cNvSpPr txBox="1"/>
          <p:nvPr/>
        </p:nvSpPr>
        <p:spPr>
          <a:xfrm>
            <a:off x="5181600" y="27432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FFFF"/>
                </a:solidFill>
                <a:effectLst/>
                <a:uFillTx/>
              </a:rPr>
              <a:t>China</a:t>
            </a:r>
            <a:endParaRPr kumimoji="0" lang="en-US" sz="1800" b="0" i="0" u="none" strike="noStrike" cap="none" spc="0" normalizeH="0" baseline="0" dirty="0">
              <a:ln>
                <a:noFill/>
              </a:ln>
              <a:solidFill>
                <a:srgbClr val="FFFFFF"/>
              </a:solidFill>
              <a:effectLst/>
              <a:uFillTx/>
            </a:endParaRPr>
          </a:p>
        </p:txBody>
      </p:sp>
      <p:sp>
        <p:nvSpPr>
          <p:cNvPr id="7" name="TextBox 6"/>
          <p:cNvSpPr txBox="1"/>
          <p:nvPr/>
        </p:nvSpPr>
        <p:spPr>
          <a:xfrm>
            <a:off x="5943600" y="4267200"/>
            <a:ext cx="1143000" cy="3693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kumimoji="0" lang="en-US" sz="1800" b="0" i="0" u="none" strike="noStrike" cap="none" spc="0" normalizeH="0" baseline="0" dirty="0" smtClean="0">
                <a:ln>
                  <a:noFill/>
                </a:ln>
                <a:solidFill>
                  <a:srgbClr val="FFFFFF"/>
                </a:solidFill>
                <a:effectLst/>
                <a:uFillTx/>
              </a:rPr>
              <a:t>Laos</a:t>
            </a:r>
            <a:endParaRPr kumimoji="0" lang="en-US" sz="1800" b="0" i="0" u="none" strike="noStrike" cap="none" spc="0" normalizeH="0" baseline="0" dirty="0">
              <a:ln>
                <a:noFill/>
              </a:ln>
              <a:solidFill>
                <a:srgbClr val="FFFFFF"/>
              </a:solidFill>
              <a:effectLst/>
              <a:uFillTx/>
            </a:endParaRPr>
          </a:p>
        </p:txBody>
      </p:sp>
      <p:pic>
        <p:nvPicPr>
          <p:cNvPr id="6" name="Picture 5"/>
          <p:cNvPicPr>
            <a:picLocks noChangeAspect="1"/>
          </p:cNvPicPr>
          <p:nvPr/>
        </p:nvPicPr>
        <p:blipFill>
          <a:blip r:embed="rId3"/>
          <a:stretch>
            <a:fillRect/>
          </a:stretch>
        </p:blipFill>
        <p:spPr>
          <a:xfrm>
            <a:off x="0" y="1295400"/>
            <a:ext cx="9144000" cy="5254559"/>
          </a:xfrm>
          <a:prstGeom prst="rect">
            <a:avLst/>
          </a:prstGeom>
        </p:spPr>
      </p:pic>
      <p:sp>
        <p:nvSpPr>
          <p:cNvPr id="8" name="TextBox 7"/>
          <p:cNvSpPr txBox="1"/>
          <p:nvPr/>
        </p:nvSpPr>
        <p:spPr>
          <a:xfrm>
            <a:off x="6400800" y="1905000"/>
            <a:ext cx="2133599" cy="2585321"/>
          </a:xfrm>
          <a:prstGeom prst="rect">
            <a:avLst/>
          </a:prstGeom>
          <a:solidFill>
            <a:schemeClr val="tx1">
              <a:lumMod val="20000"/>
              <a:lumOff val="80000"/>
              <a:alpha val="83000"/>
            </a:schemeClr>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dirty="0" smtClean="0">
                <a:solidFill>
                  <a:srgbClr val="000000"/>
                </a:solidFill>
                <a:sym typeface="Avenir Roman"/>
              </a:rPr>
              <a:t>Browse Image Previews for:</a:t>
            </a:r>
          </a:p>
          <a:p>
            <a:pPr marL="347663" indent="-119063"/>
            <a:endParaRPr lang="en-US" dirty="0" smtClean="0">
              <a:solidFill>
                <a:srgbClr val="000000"/>
              </a:solidFill>
              <a:sym typeface="Avenir Roman"/>
            </a:endParaRPr>
          </a:p>
          <a:p>
            <a:pPr marL="347663" indent="-119063">
              <a:buFont typeface="Arial"/>
              <a:buChar char="•"/>
            </a:pPr>
            <a:r>
              <a:rPr lang="en-US" dirty="0" smtClean="0">
                <a:solidFill>
                  <a:srgbClr val="000000"/>
                </a:solidFill>
                <a:sym typeface="Avenir Roman"/>
              </a:rPr>
              <a:t>Landsat </a:t>
            </a:r>
            <a:r>
              <a:rPr lang="en-US" dirty="0">
                <a:solidFill>
                  <a:srgbClr val="000000"/>
                </a:solidFill>
                <a:sym typeface="Avenir Roman"/>
              </a:rPr>
              <a:t>7/</a:t>
            </a:r>
            <a:r>
              <a:rPr lang="en-US" dirty="0" smtClean="0">
                <a:solidFill>
                  <a:srgbClr val="000000"/>
                </a:solidFill>
                <a:sym typeface="Avenir Roman"/>
              </a:rPr>
              <a:t>8</a:t>
            </a:r>
          </a:p>
          <a:p>
            <a:pPr marL="347663" indent="-119063">
              <a:buFont typeface="Arial"/>
              <a:buChar char="•"/>
            </a:pPr>
            <a:r>
              <a:rPr lang="en-US" dirty="0" smtClean="0">
                <a:solidFill>
                  <a:srgbClr val="000000"/>
                </a:solidFill>
                <a:sym typeface="Avenir Roman"/>
              </a:rPr>
              <a:t>SPOT </a:t>
            </a:r>
            <a:r>
              <a:rPr lang="en-US" dirty="0">
                <a:solidFill>
                  <a:srgbClr val="000000"/>
                </a:solidFill>
                <a:sym typeface="Avenir Roman"/>
              </a:rPr>
              <a:t>1-</a:t>
            </a:r>
            <a:r>
              <a:rPr lang="en-US" dirty="0" smtClean="0">
                <a:solidFill>
                  <a:srgbClr val="000000"/>
                </a:solidFill>
                <a:sym typeface="Avenir Roman"/>
              </a:rPr>
              <a:t>6</a:t>
            </a:r>
          </a:p>
          <a:p>
            <a:pPr marL="347663" indent="-119063">
              <a:buFont typeface="Arial"/>
              <a:buChar char="•"/>
            </a:pPr>
            <a:r>
              <a:rPr lang="en-US" dirty="0" smtClean="0">
                <a:solidFill>
                  <a:srgbClr val="000000"/>
                </a:solidFill>
                <a:sym typeface="Avenir Roman"/>
              </a:rPr>
              <a:t>Pleiades </a:t>
            </a:r>
            <a:r>
              <a:rPr lang="en-US" dirty="0">
                <a:solidFill>
                  <a:srgbClr val="000000"/>
                </a:solidFill>
                <a:sym typeface="Avenir Roman"/>
              </a:rPr>
              <a:t>1A/</a:t>
            </a:r>
            <a:r>
              <a:rPr lang="en-US" dirty="0" smtClean="0">
                <a:solidFill>
                  <a:srgbClr val="000000"/>
                </a:solidFill>
                <a:sym typeface="Avenir Roman"/>
              </a:rPr>
              <a:t>1B</a:t>
            </a:r>
          </a:p>
          <a:p>
            <a:pPr marL="347663" indent="-119063">
              <a:buFont typeface="Arial"/>
              <a:buChar char="•"/>
            </a:pPr>
            <a:r>
              <a:rPr lang="en-US" dirty="0" smtClean="0">
                <a:solidFill>
                  <a:srgbClr val="000000"/>
                </a:solidFill>
                <a:sym typeface="Avenir Roman"/>
              </a:rPr>
              <a:t>Radarsat</a:t>
            </a:r>
            <a:r>
              <a:rPr lang="en-US" dirty="0">
                <a:solidFill>
                  <a:srgbClr val="000000"/>
                </a:solidFill>
                <a:sym typeface="Avenir Roman"/>
              </a:rPr>
              <a:t>-</a:t>
            </a:r>
            <a:r>
              <a:rPr lang="en-US" dirty="0" smtClean="0">
                <a:solidFill>
                  <a:srgbClr val="000000"/>
                </a:solidFill>
                <a:sym typeface="Avenir Roman"/>
              </a:rPr>
              <a:t>2</a:t>
            </a:r>
          </a:p>
          <a:p>
            <a:pPr marL="347663" indent="-119063">
              <a:buFont typeface="Arial"/>
              <a:buChar char="•"/>
            </a:pPr>
            <a:r>
              <a:rPr lang="en-US" dirty="0" smtClean="0">
                <a:solidFill>
                  <a:srgbClr val="000000"/>
                </a:solidFill>
                <a:sym typeface="Avenir Roman"/>
              </a:rPr>
              <a:t>ALOS</a:t>
            </a:r>
            <a:r>
              <a:rPr lang="en-US" dirty="0">
                <a:solidFill>
                  <a:srgbClr val="000000"/>
                </a:solidFill>
                <a:sym typeface="Avenir Roman"/>
              </a:rPr>
              <a:t>-1</a:t>
            </a:r>
            <a:endParaRPr lang="en-US" dirty="0">
              <a:solidFill>
                <a:srgbClr val="000000"/>
              </a:solidFill>
              <a:latin typeface="Times New Roman" charset="0"/>
              <a:ea typeface="ＭＳ Ｐゴシック" charset="0"/>
              <a:cs typeface="ＭＳ Ｐゴシック" charset="0"/>
            </a:endParaRPr>
          </a:p>
          <a:p>
            <a:pPr marL="0" marR="0" indent="0" algn="l" defTabSz="4572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endParaRPr>
          </a:p>
        </p:txBody>
      </p:sp>
      <p:sp>
        <p:nvSpPr>
          <p:cNvPr id="9" name="TextBox 8"/>
          <p:cNvSpPr txBox="1"/>
          <p:nvPr/>
        </p:nvSpPr>
        <p:spPr>
          <a:xfrm>
            <a:off x="4638280" y="304800"/>
            <a:ext cx="277858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 Tool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6149171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16</a:t>
            </a:fld>
            <a:endParaRPr lang="en-US" sz="1000" dirty="0">
              <a:solidFill>
                <a:srgbClr val="002569"/>
              </a:solidFill>
              <a:latin typeface="Calibri" charset="0"/>
              <a:cs typeface="Calibri" charset="0"/>
            </a:endParaRPr>
          </a:p>
        </p:txBody>
      </p:sp>
      <p:sp>
        <p:nvSpPr>
          <p:cNvPr id="9" name="TextBox 8"/>
          <p:cNvSpPr txBox="1"/>
          <p:nvPr/>
        </p:nvSpPr>
        <p:spPr>
          <a:xfrm>
            <a:off x="152400" y="1295400"/>
            <a:ext cx="8841542" cy="5170646"/>
          </a:xfrm>
          <a:prstGeom prst="rect">
            <a:avLst/>
          </a:prstGeom>
          <a:noFill/>
        </p:spPr>
        <p:txBody>
          <a:bodyPr wrap="square" rtlCol="0">
            <a:spAutoFit/>
          </a:bodyPr>
          <a:lstStyle/>
          <a:p>
            <a:pPr marL="285750" indent="-285750" eaLnBrk="1" hangingPunct="1">
              <a:buFont typeface="Arial"/>
              <a:buChar char="•"/>
            </a:pPr>
            <a:r>
              <a:rPr lang="en-US" sz="3000" dirty="0" smtClean="0">
                <a:solidFill>
                  <a:srgbClr val="000001"/>
                </a:solidFill>
                <a:latin typeface="Calibri"/>
                <a:ea typeface="ＭＳ Ｐゴシック" charset="0"/>
                <a:cs typeface="Calibri"/>
              </a:rPr>
              <a:t>COVE in Spanish</a:t>
            </a:r>
          </a:p>
          <a:p>
            <a:pPr eaLnBrk="1" hangingPunct="1"/>
            <a:endParaRPr lang="en-US" sz="3000" dirty="0" smtClean="0">
              <a:solidFill>
                <a:srgbClr val="000001"/>
              </a:solidFill>
              <a:latin typeface="Calibri"/>
              <a:ea typeface="ＭＳ Ｐゴシック" charset="0"/>
              <a:cs typeface="Calibri"/>
            </a:endParaRPr>
          </a:p>
          <a:p>
            <a:pPr marL="285750" indent="-285750" eaLnBrk="1" hangingPunct="1">
              <a:buFont typeface="Arial"/>
              <a:buChar char="•"/>
            </a:pPr>
            <a:r>
              <a:rPr lang="en-US" sz="3000" dirty="0" smtClean="0">
                <a:solidFill>
                  <a:srgbClr val="000001"/>
                </a:solidFill>
                <a:latin typeface="Calibri"/>
                <a:ea typeface="ＭＳ Ｐゴシック" charset="0"/>
                <a:cs typeface="Calibri"/>
              </a:rPr>
              <a:t>Map image export</a:t>
            </a:r>
          </a:p>
          <a:p>
            <a:pPr eaLnBrk="1" hangingPunct="1"/>
            <a:endParaRPr lang="en-US" sz="3000" dirty="0" smtClean="0">
              <a:solidFill>
                <a:srgbClr val="000001"/>
              </a:solidFill>
              <a:latin typeface="Calibri"/>
              <a:ea typeface="ＭＳ Ｐゴシック" charset="0"/>
              <a:cs typeface="Calibri"/>
            </a:endParaRPr>
          </a:p>
          <a:p>
            <a:pPr marL="285750" indent="-285750" eaLnBrk="1" hangingPunct="1">
              <a:buFont typeface="Arial"/>
              <a:buChar char="•"/>
            </a:pPr>
            <a:r>
              <a:rPr lang="en-US" sz="3000" dirty="0" smtClean="0">
                <a:solidFill>
                  <a:srgbClr val="000001"/>
                </a:solidFill>
                <a:latin typeface="Calibri"/>
                <a:ea typeface="ＭＳ Ｐゴシック" charset="0"/>
                <a:cs typeface="Calibri"/>
              </a:rPr>
              <a:t>Virtual collaboration</a:t>
            </a:r>
          </a:p>
          <a:p>
            <a:pPr eaLnBrk="1" hangingPunct="1"/>
            <a:endParaRPr lang="en-US" sz="3000" dirty="0" smtClean="0">
              <a:solidFill>
                <a:srgbClr val="000001"/>
              </a:solidFill>
              <a:latin typeface="Calibri"/>
              <a:ea typeface="ＭＳ Ｐゴシック" charset="0"/>
              <a:cs typeface="Calibri"/>
            </a:endParaRPr>
          </a:p>
          <a:p>
            <a:pPr marL="285750" indent="-285750" eaLnBrk="1" hangingPunct="1">
              <a:buFont typeface="Arial"/>
              <a:buChar char="•"/>
            </a:pPr>
            <a:r>
              <a:rPr lang="en-US" sz="3000" dirty="0" smtClean="0">
                <a:solidFill>
                  <a:srgbClr val="000001"/>
                </a:solidFill>
                <a:latin typeface="Calibri"/>
                <a:ea typeface="ＭＳ Ｐゴシック" charset="0"/>
                <a:cs typeface="Calibri"/>
              </a:rPr>
              <a:t>Bookmarking</a:t>
            </a:r>
          </a:p>
          <a:p>
            <a:pPr eaLnBrk="1" hangingPunct="1"/>
            <a:endParaRPr lang="en-US" sz="3000" dirty="0" smtClean="0">
              <a:solidFill>
                <a:srgbClr val="000001"/>
              </a:solidFill>
              <a:latin typeface="Calibri"/>
              <a:ea typeface="ＭＳ Ｐゴシック" charset="0"/>
              <a:cs typeface="Calibri"/>
            </a:endParaRPr>
          </a:p>
          <a:p>
            <a:pPr marL="285750" indent="-285750" eaLnBrk="1" hangingPunct="1">
              <a:buFont typeface="Arial"/>
              <a:buChar char="•"/>
            </a:pPr>
            <a:r>
              <a:rPr lang="en-US" sz="3000" dirty="0">
                <a:solidFill>
                  <a:srgbClr val="000001"/>
                </a:solidFill>
                <a:latin typeface="Calibri"/>
                <a:ea typeface="ＭＳ Ｐゴシック" charset="0"/>
                <a:cs typeface="Calibri"/>
              </a:rPr>
              <a:t>D</a:t>
            </a:r>
            <a:r>
              <a:rPr lang="en-US" sz="3000" dirty="0" smtClean="0">
                <a:solidFill>
                  <a:srgbClr val="000001"/>
                </a:solidFill>
                <a:latin typeface="Calibri"/>
                <a:ea typeface="ＭＳ Ｐゴシック" charset="0"/>
                <a:cs typeface="Calibri"/>
              </a:rPr>
              <a:t>ata </a:t>
            </a:r>
            <a:r>
              <a:rPr lang="en-US" sz="3000" dirty="0">
                <a:solidFill>
                  <a:srgbClr val="000001"/>
                </a:solidFill>
                <a:latin typeface="Calibri"/>
                <a:ea typeface="ＭＳ Ｐゴシック" charset="0"/>
                <a:cs typeface="Calibri"/>
              </a:rPr>
              <a:t>grids</a:t>
            </a:r>
            <a:r>
              <a:rPr lang="en-US" sz="3000" dirty="0" smtClean="0">
                <a:solidFill>
                  <a:srgbClr val="000001"/>
                </a:solidFill>
                <a:latin typeface="Calibri"/>
                <a:ea typeface="ＭＳ Ｐゴシック" charset="0"/>
                <a:cs typeface="Calibri"/>
              </a:rPr>
              <a:t>, ASTER Digital Elevation Model, MODIS Land Cover Classification, and other overlays</a:t>
            </a:r>
            <a:endParaRPr lang="en-US" sz="3000" dirty="0">
              <a:solidFill>
                <a:srgbClr val="000001"/>
              </a:solidFill>
              <a:latin typeface="Calibri"/>
              <a:ea typeface="ＭＳ Ｐゴシック" charset="0"/>
              <a:cs typeface="Calibri"/>
            </a:endParaRPr>
          </a:p>
          <a:p>
            <a:endParaRPr lang="en-US" sz="3000" dirty="0">
              <a:solidFill>
                <a:srgbClr val="000001"/>
              </a:solidFill>
              <a:latin typeface="Calibri"/>
              <a:cs typeface="Calibri"/>
            </a:endParaRPr>
          </a:p>
        </p:txBody>
      </p:sp>
      <p:pic>
        <p:nvPicPr>
          <p:cNvPr id="1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447800"/>
            <a:ext cx="5043609" cy="270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38280" y="304800"/>
            <a:ext cx="277858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 Tool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9223404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17</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C3C3C3"/>
                </a:solidFill>
                <a:latin typeface="Calibri"/>
                <a:cs typeface="Calibri"/>
              </a:rPr>
              <a:t>The Earth Observation </a:t>
            </a:r>
            <a:r>
              <a:rPr lang="en-US" sz="3000" dirty="0" smtClean="0">
                <a:solidFill>
                  <a:srgbClr val="C3C3C3"/>
                </a:solidFill>
                <a:latin typeface="Calibri"/>
                <a:cs typeface="Calibri"/>
              </a:rPr>
              <a:t>(EO) H</a:t>
            </a:r>
            <a:r>
              <a:rPr lang="en-US" sz="3000" dirty="0" smtClean="0">
                <a:solidFill>
                  <a:srgbClr val="C3C3C3"/>
                </a:solidFill>
                <a:latin typeface="Calibri"/>
                <a:cs typeface="Calibri"/>
              </a:rPr>
              <a:t>andbook</a:t>
            </a: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rgbClr val="C3C3C3"/>
                </a:solidFill>
                <a:latin typeface="Calibri"/>
                <a:cs typeface="Calibri"/>
              </a:rPr>
              <a:t>The </a:t>
            </a:r>
            <a:r>
              <a:rPr lang="en-US" sz="3000" dirty="0" smtClean="0">
                <a:solidFill>
                  <a:srgbClr val="C3C3C3"/>
                </a:solidFill>
                <a:latin typeface="Calibri"/>
                <a:cs typeface="Calibri"/>
              </a:rPr>
              <a:t>Data </a:t>
            </a:r>
            <a:r>
              <a:rPr lang="en-US" sz="3000" dirty="0">
                <a:solidFill>
                  <a:srgbClr val="C3C3C3"/>
                </a:solidFill>
                <a:latin typeface="Calibri"/>
                <a:cs typeface="Calibri"/>
              </a:rPr>
              <a:t>Policy </a:t>
            </a:r>
            <a:r>
              <a:rPr lang="en-US" sz="3000" dirty="0" smtClean="0">
                <a:solidFill>
                  <a:srgbClr val="C3C3C3"/>
                </a:solidFill>
                <a:latin typeface="Calibri"/>
                <a:cs typeface="Calibri"/>
              </a:rPr>
              <a:t>Portal</a:t>
            </a:r>
            <a:endParaRPr lang="en-US" sz="3000" dirty="0" smtClean="0">
              <a:solidFill>
                <a:srgbClr val="C3C3C3"/>
              </a:solidFill>
              <a:latin typeface="Calibri"/>
              <a:cs typeface="Calibri"/>
            </a:endParaRPr>
          </a:p>
          <a:p>
            <a:pPr marL="169862"/>
            <a:endParaRPr lang="en-US" sz="3000" dirty="0" smtClean="0">
              <a:solidFill>
                <a:srgbClr val="000001"/>
              </a:solidFill>
              <a:latin typeface="Calibri"/>
              <a:cs typeface="Calibri"/>
            </a:endParaRPr>
          </a:p>
          <a:p>
            <a:pPr marL="684212" indent="-514350">
              <a:buFont typeface="+mj-lt"/>
              <a:buAutoNum type="arabicPeriod"/>
            </a:pPr>
            <a:r>
              <a:rPr lang="en-US" sz="3000" dirty="0" smtClean="0">
                <a:solidFill>
                  <a:srgbClr val="000000"/>
                </a:solidFill>
                <a:latin typeface="Calibri"/>
                <a:cs typeface="Calibri"/>
              </a:rPr>
              <a:t>The Systems Engineering Toolset</a:t>
            </a:r>
          </a:p>
          <a:p>
            <a:pPr marL="169862"/>
            <a:r>
              <a:rPr lang="en-US" sz="3000" dirty="0" smtClean="0">
                <a:solidFill>
                  <a:srgbClr val="000000"/>
                </a:solidFill>
                <a:latin typeface="Calibri"/>
                <a:cs typeface="Calibri"/>
              </a:rPr>
              <a:t> </a:t>
            </a:r>
          </a:p>
          <a:p>
            <a:pPr marL="1084263" lvl="1" indent="-288925">
              <a:buFont typeface="Arial"/>
              <a:buChar char="•"/>
            </a:pPr>
            <a:r>
              <a:rPr lang="en-US" sz="3000" dirty="0" smtClean="0">
                <a:solidFill>
                  <a:srgbClr val="C3C3C3"/>
                </a:solidFill>
                <a:latin typeface="Calibri"/>
                <a:cs typeface="Calibri"/>
              </a:rPr>
              <a:t>The CEOS Visualization Environment (COVE)</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000000"/>
                </a:solidFill>
                <a:latin typeface="Calibri"/>
                <a:cs typeface="Calibri"/>
              </a:rPr>
              <a:t>The Rapid Acquisition Tool (RAT)</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Coverage Analyzer</a:t>
            </a:r>
            <a:endParaRPr lang="en-US" sz="3000" dirty="0" smtClean="0">
              <a:solidFill>
                <a:srgbClr val="C3C3C3"/>
              </a:solidFill>
              <a:latin typeface="Calibri"/>
              <a:cs typeface="Calibri"/>
            </a:endParaRPr>
          </a:p>
        </p:txBody>
      </p:sp>
      <p:sp>
        <p:nvSpPr>
          <p:cNvPr id="4" name="TextBox 3"/>
          <p:cNvSpPr txBox="1"/>
          <p:nvPr/>
        </p:nvSpPr>
        <p:spPr>
          <a:xfrm>
            <a:off x="5943600" y="304800"/>
            <a:ext cx="147326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Agenda</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4257286954"/>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18</a:t>
            </a:fld>
            <a:endParaRPr lang="en-US" sz="1000" dirty="0">
              <a:solidFill>
                <a:srgbClr val="002569"/>
              </a:solidFill>
              <a:latin typeface="Calibri" charset="0"/>
              <a:cs typeface="Calibri" charset="0"/>
            </a:endParaRPr>
          </a:p>
        </p:txBody>
      </p:sp>
      <p:sp>
        <p:nvSpPr>
          <p:cNvPr id="3" name="TextBox 2"/>
          <p:cNvSpPr txBox="1"/>
          <p:nvPr/>
        </p:nvSpPr>
        <p:spPr>
          <a:xfrm>
            <a:off x="5823062" y="304800"/>
            <a:ext cx="1593800"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RAT</a:t>
            </a:r>
            <a:endParaRPr kumimoji="0" lang="en-US" sz="3500" b="0" i="0" u="none" strike="noStrike" cap="none" spc="0" normalizeH="0" baseline="0" dirty="0">
              <a:ln>
                <a:noFill/>
              </a:ln>
              <a:solidFill>
                <a:srgbClr val="FFFFFF"/>
              </a:solidFill>
              <a:effectLst/>
              <a:uFillTx/>
              <a:latin typeface="Calibri"/>
              <a:cs typeface="Calibri"/>
            </a:endParaRPr>
          </a:p>
        </p:txBody>
      </p:sp>
      <p:pic>
        <p:nvPicPr>
          <p:cNvPr id="2" name="Picture 1"/>
          <p:cNvPicPr>
            <a:picLocks noChangeAspect="1"/>
          </p:cNvPicPr>
          <p:nvPr/>
        </p:nvPicPr>
        <p:blipFill>
          <a:blip r:embed="rId3"/>
          <a:stretch>
            <a:fillRect/>
          </a:stretch>
        </p:blipFill>
        <p:spPr>
          <a:xfrm>
            <a:off x="685800" y="1295400"/>
            <a:ext cx="7848600" cy="5390160"/>
          </a:xfrm>
          <a:prstGeom prst="rect">
            <a:avLst/>
          </a:prstGeom>
        </p:spPr>
      </p:pic>
    </p:spTree>
    <p:extLst>
      <p:ext uri="{BB962C8B-B14F-4D97-AF65-F5344CB8AC3E}">
        <p14:creationId xmlns:p14="http://schemas.microsoft.com/office/powerpoint/2010/main" val="37352005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19</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C3C3C3"/>
                </a:solidFill>
                <a:latin typeface="Calibri"/>
                <a:cs typeface="Calibri"/>
              </a:rPr>
              <a:t>The Earth Observation </a:t>
            </a:r>
            <a:r>
              <a:rPr lang="en-US" sz="3000" dirty="0" smtClean="0">
                <a:solidFill>
                  <a:srgbClr val="C3C3C3"/>
                </a:solidFill>
                <a:latin typeface="Calibri"/>
                <a:cs typeface="Calibri"/>
              </a:rPr>
              <a:t>(EO) H</a:t>
            </a:r>
            <a:r>
              <a:rPr lang="en-US" sz="3000" dirty="0" smtClean="0">
                <a:solidFill>
                  <a:srgbClr val="C3C3C3"/>
                </a:solidFill>
                <a:latin typeface="Calibri"/>
                <a:cs typeface="Calibri"/>
              </a:rPr>
              <a:t>andbook</a:t>
            </a: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rgbClr val="C3C3C3"/>
                </a:solidFill>
                <a:latin typeface="Calibri"/>
                <a:cs typeface="Calibri"/>
              </a:rPr>
              <a:t>The </a:t>
            </a:r>
            <a:r>
              <a:rPr lang="en-US" sz="3000" dirty="0" smtClean="0">
                <a:solidFill>
                  <a:srgbClr val="C3C3C3"/>
                </a:solidFill>
                <a:latin typeface="Calibri"/>
                <a:cs typeface="Calibri"/>
              </a:rPr>
              <a:t>Dat</a:t>
            </a:r>
            <a:r>
              <a:rPr lang="en-US" sz="3000" dirty="0" smtClean="0">
                <a:solidFill>
                  <a:schemeClr val="bg1">
                    <a:lumMod val="40000"/>
                    <a:lumOff val="60000"/>
                  </a:schemeClr>
                </a:solidFill>
                <a:latin typeface="Calibri"/>
                <a:cs typeface="Calibri"/>
              </a:rPr>
              <a:t>a</a:t>
            </a:r>
            <a:r>
              <a:rPr lang="en-US" sz="3000" dirty="0" smtClean="0">
                <a:solidFill>
                  <a:srgbClr val="C3C3C3"/>
                </a:solidFill>
                <a:latin typeface="Calibri"/>
                <a:cs typeface="Calibri"/>
              </a:rPr>
              <a:t> </a:t>
            </a:r>
            <a:r>
              <a:rPr lang="en-US" sz="3000" dirty="0">
                <a:solidFill>
                  <a:srgbClr val="C3C3C3"/>
                </a:solidFill>
                <a:latin typeface="Calibri"/>
                <a:cs typeface="Calibri"/>
              </a:rPr>
              <a:t>Policy </a:t>
            </a:r>
            <a:r>
              <a:rPr lang="en-US" sz="3000" dirty="0" smtClean="0">
                <a:solidFill>
                  <a:srgbClr val="C3C3C3"/>
                </a:solidFill>
                <a:latin typeface="Calibri"/>
                <a:cs typeface="Calibri"/>
              </a:rPr>
              <a:t>Portal</a:t>
            </a:r>
            <a:endParaRPr lang="en-US" sz="3000" dirty="0" smtClean="0">
              <a:solidFill>
                <a:srgbClr val="C3C3C3"/>
              </a:solidFill>
              <a:latin typeface="Calibri"/>
              <a:cs typeface="Calibri"/>
            </a:endParaRPr>
          </a:p>
          <a:p>
            <a:pPr marL="169862"/>
            <a:endParaRPr lang="en-US" sz="3000" dirty="0" smtClean="0">
              <a:solidFill>
                <a:srgbClr val="000001"/>
              </a:solidFill>
              <a:latin typeface="Calibri"/>
              <a:cs typeface="Calibri"/>
            </a:endParaRPr>
          </a:p>
          <a:p>
            <a:pPr marL="684212" indent="-514350">
              <a:buFont typeface="+mj-lt"/>
              <a:buAutoNum type="arabicPeriod"/>
            </a:pPr>
            <a:r>
              <a:rPr lang="en-US" sz="3000" dirty="0" smtClean="0">
                <a:solidFill>
                  <a:srgbClr val="000000"/>
                </a:solidFill>
                <a:latin typeface="Calibri"/>
                <a:cs typeface="Calibri"/>
              </a:rPr>
              <a:t>The Systems Engineering Toolset</a:t>
            </a:r>
          </a:p>
          <a:p>
            <a:pPr marL="169862"/>
            <a:r>
              <a:rPr lang="en-US" sz="3000" dirty="0" smtClean="0">
                <a:solidFill>
                  <a:srgbClr val="000000"/>
                </a:solidFill>
                <a:latin typeface="Calibri"/>
                <a:cs typeface="Calibri"/>
              </a:rPr>
              <a:t> </a:t>
            </a:r>
          </a:p>
          <a:p>
            <a:pPr marL="1084263" lvl="1" indent="-288925">
              <a:buFont typeface="Arial"/>
              <a:buChar char="•"/>
            </a:pPr>
            <a:r>
              <a:rPr lang="en-US" sz="3000" dirty="0" smtClean="0">
                <a:solidFill>
                  <a:srgbClr val="C3C3C3"/>
                </a:solidFill>
                <a:latin typeface="Calibri"/>
                <a:cs typeface="Calibri"/>
              </a:rPr>
              <a:t>The CEOS Visualization Environment (COVE)</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Rapid Acquisition Tool (RAT)</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000000"/>
                </a:solidFill>
                <a:latin typeface="Calibri"/>
                <a:cs typeface="Calibri"/>
              </a:rPr>
              <a:t>The Coverage Analyzer</a:t>
            </a:r>
            <a:endParaRPr lang="en-US" sz="3000" dirty="0" smtClean="0">
              <a:solidFill>
                <a:srgbClr val="000000"/>
              </a:solidFill>
              <a:latin typeface="Calibri"/>
              <a:cs typeface="Calibri"/>
            </a:endParaRPr>
          </a:p>
        </p:txBody>
      </p:sp>
      <p:sp>
        <p:nvSpPr>
          <p:cNvPr id="4" name="TextBox 3"/>
          <p:cNvSpPr txBox="1"/>
          <p:nvPr/>
        </p:nvSpPr>
        <p:spPr>
          <a:xfrm>
            <a:off x="5943600" y="304800"/>
            <a:ext cx="147326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Agenda</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5538002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2</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000001"/>
                </a:solidFill>
                <a:latin typeface="Calibri"/>
                <a:cs typeface="Calibri"/>
              </a:rPr>
              <a:t>The Earth Observation </a:t>
            </a:r>
            <a:r>
              <a:rPr lang="en-US" sz="3000" dirty="0" smtClean="0">
                <a:solidFill>
                  <a:srgbClr val="000001"/>
                </a:solidFill>
                <a:latin typeface="Calibri"/>
                <a:cs typeface="Calibri"/>
              </a:rPr>
              <a:t>(EO) H</a:t>
            </a:r>
            <a:r>
              <a:rPr lang="en-US" sz="3000" dirty="0" smtClean="0">
                <a:solidFill>
                  <a:srgbClr val="000001"/>
                </a:solidFill>
                <a:latin typeface="Calibri"/>
                <a:cs typeface="Calibri"/>
              </a:rPr>
              <a:t>andbook &amp; Database</a:t>
            </a: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rgbClr val="000001"/>
                </a:solidFill>
                <a:latin typeface="Calibri"/>
                <a:cs typeface="Calibri"/>
              </a:rPr>
              <a:t>The </a:t>
            </a:r>
            <a:r>
              <a:rPr lang="en-US" sz="3000" dirty="0" smtClean="0">
                <a:solidFill>
                  <a:srgbClr val="000001"/>
                </a:solidFill>
                <a:latin typeface="Calibri"/>
                <a:cs typeface="Calibri"/>
              </a:rPr>
              <a:t>Data </a:t>
            </a:r>
            <a:r>
              <a:rPr lang="en-US" sz="3000" dirty="0">
                <a:solidFill>
                  <a:srgbClr val="000001"/>
                </a:solidFill>
                <a:latin typeface="Calibri"/>
                <a:cs typeface="Calibri"/>
              </a:rPr>
              <a:t>Policy </a:t>
            </a:r>
            <a:r>
              <a:rPr lang="en-US" sz="3000" dirty="0" smtClean="0">
                <a:solidFill>
                  <a:srgbClr val="000001"/>
                </a:solidFill>
                <a:latin typeface="Calibri"/>
                <a:cs typeface="Calibri"/>
              </a:rPr>
              <a:t>Portal</a:t>
            </a:r>
            <a:endParaRPr lang="en-US" sz="3000" dirty="0" smtClean="0">
              <a:solidFill>
                <a:srgbClr val="000001"/>
              </a:solidFill>
              <a:latin typeface="Calibri"/>
              <a:cs typeface="Calibri"/>
            </a:endParaRPr>
          </a:p>
          <a:p>
            <a:pPr marL="169862"/>
            <a:endParaRPr lang="en-US" sz="3000" dirty="0" smtClean="0">
              <a:solidFill>
                <a:srgbClr val="000001"/>
              </a:solidFill>
              <a:latin typeface="Calibri"/>
              <a:cs typeface="Calibri"/>
            </a:endParaRPr>
          </a:p>
          <a:p>
            <a:pPr marL="684212" indent="-514350">
              <a:buFont typeface="+mj-lt"/>
              <a:buAutoNum type="arabicPeriod"/>
            </a:pPr>
            <a:r>
              <a:rPr lang="en-US" sz="3000" dirty="0" smtClean="0">
                <a:solidFill>
                  <a:srgbClr val="000001"/>
                </a:solidFill>
                <a:latin typeface="Calibri"/>
                <a:cs typeface="Calibri"/>
              </a:rPr>
              <a:t>The Systems Engineering Toolset</a:t>
            </a:r>
          </a:p>
          <a:p>
            <a:pPr marL="169862"/>
            <a:r>
              <a:rPr lang="en-US" sz="3000" dirty="0" smtClean="0">
                <a:solidFill>
                  <a:srgbClr val="000001"/>
                </a:solidFill>
                <a:latin typeface="Calibri"/>
                <a:cs typeface="Calibri"/>
              </a:rPr>
              <a:t> </a:t>
            </a:r>
          </a:p>
          <a:p>
            <a:pPr marL="1084263" lvl="1" indent="-288925">
              <a:buFont typeface="Arial"/>
              <a:buChar char="•"/>
            </a:pPr>
            <a:r>
              <a:rPr lang="en-US" sz="3000" dirty="0" smtClean="0">
                <a:solidFill>
                  <a:srgbClr val="000001"/>
                </a:solidFill>
                <a:latin typeface="Calibri"/>
                <a:cs typeface="Calibri"/>
              </a:rPr>
              <a:t>The CEOS Visualization </a:t>
            </a:r>
            <a:r>
              <a:rPr lang="en-US" sz="3000" dirty="0" smtClean="0">
                <a:solidFill>
                  <a:srgbClr val="000001"/>
                </a:solidFill>
                <a:latin typeface="Calibri"/>
                <a:cs typeface="Calibri"/>
              </a:rPr>
              <a:t>Environment (COVE</a:t>
            </a:r>
            <a:r>
              <a:rPr lang="en-US" sz="3000" dirty="0" smtClean="0">
                <a:solidFill>
                  <a:srgbClr val="000001"/>
                </a:solidFill>
                <a:latin typeface="Calibri"/>
                <a:cs typeface="Calibri"/>
              </a:rPr>
              <a:t>)</a:t>
            </a:r>
          </a:p>
          <a:p>
            <a:pPr marL="795338" lvl="1" indent="0"/>
            <a:endParaRPr lang="en-US" sz="3000" dirty="0" smtClean="0">
              <a:solidFill>
                <a:srgbClr val="000001"/>
              </a:solidFill>
              <a:latin typeface="Calibri"/>
              <a:cs typeface="Calibri"/>
            </a:endParaRPr>
          </a:p>
          <a:p>
            <a:pPr marL="1084263" lvl="1" indent="-288925">
              <a:buFont typeface="Arial"/>
              <a:buChar char="•"/>
            </a:pPr>
            <a:r>
              <a:rPr lang="en-US" sz="3000" dirty="0" smtClean="0">
                <a:solidFill>
                  <a:srgbClr val="000001"/>
                </a:solidFill>
                <a:latin typeface="Calibri"/>
                <a:cs typeface="Calibri"/>
              </a:rPr>
              <a:t>The Rapid Acquisition Tool (RAT)</a:t>
            </a:r>
          </a:p>
          <a:p>
            <a:pPr marL="795338" lvl="1" indent="0"/>
            <a:endParaRPr lang="en-US" sz="3000" dirty="0" smtClean="0">
              <a:solidFill>
                <a:srgbClr val="000001"/>
              </a:solidFill>
              <a:latin typeface="Calibri"/>
              <a:cs typeface="Calibri"/>
            </a:endParaRPr>
          </a:p>
          <a:p>
            <a:pPr marL="1084263" lvl="1" indent="-288925">
              <a:buFont typeface="Arial"/>
              <a:buChar char="•"/>
            </a:pPr>
            <a:r>
              <a:rPr lang="en-US" sz="3000" dirty="0" smtClean="0">
                <a:solidFill>
                  <a:srgbClr val="000001"/>
                </a:solidFill>
                <a:latin typeface="Calibri"/>
                <a:cs typeface="Calibri"/>
              </a:rPr>
              <a:t>The Coverage Analyzer</a:t>
            </a:r>
            <a:endParaRPr lang="en-US" sz="3000" dirty="0" smtClean="0">
              <a:solidFill>
                <a:srgbClr val="000001"/>
              </a:solidFill>
              <a:latin typeface="Calibri"/>
              <a:cs typeface="Calibri"/>
            </a:endParaRPr>
          </a:p>
        </p:txBody>
      </p:sp>
      <p:sp>
        <p:nvSpPr>
          <p:cNvPr id="2" name="TextBox 1"/>
          <p:cNvSpPr txBox="1"/>
          <p:nvPr/>
        </p:nvSpPr>
        <p:spPr>
          <a:xfrm>
            <a:off x="5943600" y="304800"/>
            <a:ext cx="147326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Agenda</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9800638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20</a:t>
            </a:fld>
            <a:endParaRPr lang="en-US" sz="1000" dirty="0">
              <a:solidFill>
                <a:srgbClr val="002569"/>
              </a:solidFill>
              <a:latin typeface="Calibri" charset="0"/>
              <a:cs typeface="Calibri" charset="0"/>
            </a:endParaRPr>
          </a:p>
        </p:txBody>
      </p:sp>
      <p:pic>
        <p:nvPicPr>
          <p:cNvPr id="3" name="Picture 2"/>
          <p:cNvPicPr>
            <a:picLocks noChangeAspect="1"/>
          </p:cNvPicPr>
          <p:nvPr/>
        </p:nvPicPr>
        <p:blipFill>
          <a:blip r:embed="rId3"/>
          <a:stretch>
            <a:fillRect/>
          </a:stretch>
        </p:blipFill>
        <p:spPr>
          <a:xfrm>
            <a:off x="381000" y="1219200"/>
            <a:ext cx="8382000" cy="5547621"/>
          </a:xfrm>
          <a:prstGeom prst="rect">
            <a:avLst/>
          </a:prstGeom>
        </p:spPr>
      </p:pic>
      <p:sp>
        <p:nvSpPr>
          <p:cNvPr id="4" name="TextBox 3"/>
          <p:cNvSpPr txBox="1"/>
          <p:nvPr/>
        </p:nvSpPr>
        <p:spPr>
          <a:xfrm>
            <a:off x="3161795" y="304800"/>
            <a:ext cx="4255067"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Coverage Analyzer</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50677670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21</a:t>
            </a:fld>
            <a:endParaRPr lang="en-US" sz="1000" dirty="0">
              <a:solidFill>
                <a:srgbClr val="002569"/>
              </a:solidFill>
              <a:latin typeface="Calibri" charset="0"/>
              <a:cs typeface="Calibri" charset="0"/>
            </a:endParaRPr>
          </a:p>
        </p:txBody>
      </p:sp>
      <p:pic>
        <p:nvPicPr>
          <p:cNvPr id="5" name="Picture 4"/>
          <p:cNvPicPr>
            <a:picLocks noChangeAspect="1"/>
          </p:cNvPicPr>
          <p:nvPr/>
        </p:nvPicPr>
        <p:blipFill>
          <a:blip r:embed="rId3"/>
          <a:stretch>
            <a:fillRect/>
          </a:stretch>
        </p:blipFill>
        <p:spPr>
          <a:xfrm>
            <a:off x="609600" y="1219200"/>
            <a:ext cx="8077200" cy="5562345"/>
          </a:xfrm>
          <a:prstGeom prst="rect">
            <a:avLst/>
          </a:prstGeom>
        </p:spPr>
      </p:pic>
      <p:sp>
        <p:nvSpPr>
          <p:cNvPr id="4" name="TextBox 3"/>
          <p:cNvSpPr txBox="1"/>
          <p:nvPr/>
        </p:nvSpPr>
        <p:spPr>
          <a:xfrm>
            <a:off x="3161795" y="304800"/>
            <a:ext cx="4255067"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Coverage Analyzer</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69867413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txBox="1">
            <a:spLocks/>
          </p:cNvSpPr>
          <p:nvPr/>
        </p:nvSpPr>
        <p:spPr bwMode="auto">
          <a:xfrm>
            <a:off x="152400" y="1524000"/>
            <a:ext cx="8764832" cy="246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Char char="•"/>
            </a:pPr>
            <a:r>
              <a:rPr lang="en-US" dirty="0">
                <a:solidFill>
                  <a:srgbClr val="000000"/>
                </a:solidFill>
                <a:latin typeface="Calibri" charset="0"/>
                <a:cs typeface="Calibri" charset="0"/>
              </a:rPr>
              <a:t>CEOS Website: </a:t>
            </a:r>
            <a:r>
              <a:rPr lang="en-US" dirty="0">
                <a:solidFill>
                  <a:srgbClr val="000000"/>
                </a:solidFill>
                <a:latin typeface="Calibri" charset="0"/>
                <a:cs typeface="Calibri" charset="0"/>
                <a:hlinkClick r:id="rId3"/>
              </a:rPr>
              <a:t>http://www.ceos.org</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MIM Database:  </a:t>
            </a:r>
            <a:r>
              <a:rPr lang="en-US" dirty="0">
                <a:solidFill>
                  <a:srgbClr val="000000"/>
                </a:solidFill>
                <a:latin typeface="Calibri" charset="0"/>
                <a:cs typeface="Calibri" charset="0"/>
                <a:hlinkClick r:id="rId4"/>
              </a:rPr>
              <a:t>http://database.eohandbook.com</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COVE Tool: </a:t>
            </a:r>
            <a:r>
              <a:rPr lang="en-US" dirty="0">
                <a:solidFill>
                  <a:srgbClr val="000000"/>
                </a:solidFill>
                <a:latin typeface="Calibri" charset="0"/>
                <a:cs typeface="Calibri" charset="0"/>
                <a:hlinkClick r:id="rId5"/>
              </a:rPr>
              <a:t>http://www.ceos-cove.org</a:t>
            </a:r>
            <a:endParaRPr lang="en-US" dirty="0">
              <a:solidFill>
                <a:srgbClr val="000000"/>
              </a:solidFill>
              <a:latin typeface="Calibri" charset="0"/>
              <a:cs typeface="Calibri" charset="0"/>
            </a:endParaRPr>
          </a:p>
          <a:p>
            <a:pPr eaLnBrk="1" hangingPunct="1">
              <a:spcBef>
                <a:spcPct val="20000"/>
              </a:spcBef>
              <a:buFont typeface="Arial" charset="0"/>
              <a:buChar char="•"/>
            </a:pPr>
            <a:r>
              <a:rPr lang="en-US" dirty="0">
                <a:solidFill>
                  <a:srgbClr val="000000"/>
                </a:solidFill>
                <a:latin typeface="Calibri" charset="0"/>
                <a:cs typeface="Calibri" charset="0"/>
              </a:rPr>
              <a:t>Data Policy Portal: </a:t>
            </a:r>
            <a:r>
              <a:rPr lang="en-US" dirty="0">
                <a:solidFill>
                  <a:srgbClr val="000000"/>
                </a:solidFill>
                <a:latin typeface="Calibri" charset="0"/>
                <a:cs typeface="Calibri" charset="0"/>
                <a:hlinkClick r:id="rId6"/>
              </a:rPr>
              <a:t>http://www.ceos-</a:t>
            </a:r>
            <a:r>
              <a:rPr lang="en-US" dirty="0" smtClean="0">
                <a:solidFill>
                  <a:srgbClr val="000000"/>
                </a:solidFill>
                <a:latin typeface="Calibri" charset="0"/>
                <a:cs typeface="Calibri" charset="0"/>
                <a:hlinkClick r:id="rId6"/>
              </a:rPr>
              <a:t>datapolicy.org</a:t>
            </a:r>
            <a:endParaRPr lang="en-US" dirty="0">
              <a:solidFill>
                <a:srgbClr val="000000"/>
              </a:solidFill>
              <a:latin typeface="Calibri" charset="0"/>
              <a:cs typeface="Calibri" charset="0"/>
            </a:endParaRPr>
          </a:p>
        </p:txBody>
      </p:sp>
      <p:pic>
        <p:nvPicPr>
          <p:cNvPr id="2" name="Picture 1"/>
          <p:cNvPicPr>
            <a:picLocks noChangeAspect="1"/>
          </p:cNvPicPr>
          <p:nvPr/>
        </p:nvPicPr>
        <p:blipFill>
          <a:blip r:embed="rId7"/>
          <a:stretch>
            <a:fillRect/>
          </a:stretch>
        </p:blipFill>
        <p:spPr>
          <a:xfrm>
            <a:off x="169058" y="4655240"/>
            <a:ext cx="3794156" cy="2131834"/>
          </a:xfrm>
          <a:prstGeom prst="rect">
            <a:avLst/>
          </a:prstGeom>
        </p:spPr>
      </p:pic>
      <p:sp>
        <p:nvSpPr>
          <p:cNvPr id="3" name="Rectangle 2"/>
          <p:cNvSpPr/>
          <p:nvPr/>
        </p:nvSpPr>
        <p:spPr>
          <a:xfrm>
            <a:off x="4789550" y="4794810"/>
            <a:ext cx="3890947" cy="923330"/>
          </a:xfrm>
          <a:prstGeom prst="rect">
            <a:avLst/>
          </a:prstGeom>
          <a:noFill/>
        </p:spPr>
        <p:txBody>
          <a:bodyPr wrap="none" lIns="91440" tIns="45720" rIns="91440" bIns="45720">
            <a:spAutoFit/>
          </a:bodyPr>
          <a:lstStyle/>
          <a:p>
            <a:pPr algn="ctr"/>
            <a:r>
              <a:rPr lang="en-US" sz="5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Thank You!</a:t>
            </a:r>
            <a:endParaRPr lang="en-US" sz="54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 name="TextBox 4"/>
          <p:cNvSpPr txBox="1"/>
          <p:nvPr/>
        </p:nvSpPr>
        <p:spPr>
          <a:xfrm>
            <a:off x="5590752" y="304800"/>
            <a:ext cx="1826110"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Summary</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637288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3</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000001"/>
                </a:solidFill>
                <a:latin typeface="Calibri"/>
                <a:cs typeface="Calibri"/>
                <a:hlinkClick r:id="rId3"/>
              </a:rPr>
              <a:t>The Earth Observation </a:t>
            </a:r>
            <a:r>
              <a:rPr lang="en-US" sz="3000" dirty="0" smtClean="0">
                <a:solidFill>
                  <a:srgbClr val="000001"/>
                </a:solidFill>
                <a:latin typeface="Calibri"/>
                <a:cs typeface="Calibri"/>
                <a:hlinkClick r:id="rId3"/>
              </a:rPr>
              <a:t>(EO) H</a:t>
            </a:r>
            <a:r>
              <a:rPr lang="en-US" sz="3000" dirty="0" smtClean="0">
                <a:solidFill>
                  <a:srgbClr val="000001"/>
                </a:solidFill>
                <a:latin typeface="Calibri"/>
                <a:cs typeface="Calibri"/>
                <a:hlinkClick r:id="rId3"/>
              </a:rPr>
              <a:t>andbook &amp; Database</a:t>
            </a:r>
            <a:endParaRPr lang="en-US" sz="3000" dirty="0" smtClean="0">
              <a:solidFill>
                <a:srgbClr val="000001"/>
              </a:solidFill>
              <a:latin typeface="Calibri"/>
              <a:cs typeface="Calibri"/>
            </a:endParaRP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chemeClr val="bg1">
                    <a:lumMod val="40000"/>
                    <a:lumOff val="60000"/>
                  </a:schemeClr>
                </a:solidFill>
                <a:latin typeface="Calibri"/>
                <a:cs typeface="Calibri"/>
              </a:rPr>
              <a:t>The </a:t>
            </a:r>
            <a:r>
              <a:rPr lang="en-US" sz="3000" dirty="0" smtClean="0">
                <a:solidFill>
                  <a:schemeClr val="bg1">
                    <a:lumMod val="40000"/>
                    <a:lumOff val="60000"/>
                  </a:schemeClr>
                </a:solidFill>
                <a:latin typeface="Calibri"/>
                <a:cs typeface="Calibri"/>
              </a:rPr>
              <a:t>Data </a:t>
            </a:r>
            <a:r>
              <a:rPr lang="en-US" sz="3000" dirty="0">
                <a:solidFill>
                  <a:schemeClr val="bg1">
                    <a:lumMod val="40000"/>
                    <a:lumOff val="60000"/>
                  </a:schemeClr>
                </a:solidFill>
                <a:latin typeface="Calibri"/>
                <a:cs typeface="Calibri"/>
              </a:rPr>
              <a:t>Policy </a:t>
            </a:r>
            <a:r>
              <a:rPr lang="en-US" sz="3000" dirty="0" smtClean="0">
                <a:solidFill>
                  <a:schemeClr val="bg1">
                    <a:lumMod val="40000"/>
                    <a:lumOff val="60000"/>
                  </a:schemeClr>
                </a:solidFill>
                <a:latin typeface="Calibri"/>
                <a:cs typeface="Calibri"/>
              </a:rPr>
              <a:t>Portal</a:t>
            </a:r>
            <a:endParaRPr lang="en-US" sz="3000" dirty="0" smtClean="0">
              <a:solidFill>
                <a:schemeClr val="bg1">
                  <a:lumMod val="40000"/>
                  <a:lumOff val="60000"/>
                </a:schemeClr>
              </a:solidFill>
              <a:latin typeface="Calibri"/>
              <a:cs typeface="Calibri"/>
            </a:endParaRPr>
          </a:p>
          <a:p>
            <a:pPr marL="169862"/>
            <a:endParaRPr lang="en-US" sz="3000" dirty="0" smtClean="0">
              <a:solidFill>
                <a:schemeClr val="bg1">
                  <a:lumMod val="40000"/>
                  <a:lumOff val="60000"/>
                </a:schemeClr>
              </a:solidFill>
              <a:latin typeface="Calibri"/>
              <a:cs typeface="Calibri"/>
            </a:endParaRPr>
          </a:p>
          <a:p>
            <a:pPr marL="684212" indent="-514350">
              <a:buFont typeface="+mj-lt"/>
              <a:buAutoNum type="arabicPeriod"/>
            </a:pPr>
            <a:r>
              <a:rPr lang="en-US" sz="3000" dirty="0" smtClean="0">
                <a:solidFill>
                  <a:schemeClr val="bg1">
                    <a:lumMod val="40000"/>
                    <a:lumOff val="60000"/>
                  </a:schemeClr>
                </a:solidFill>
                <a:latin typeface="Calibri"/>
                <a:cs typeface="Calibri"/>
              </a:rPr>
              <a:t>The Systems Engineering Toolset</a:t>
            </a:r>
          </a:p>
          <a:p>
            <a:pPr marL="169862"/>
            <a:r>
              <a:rPr lang="en-US" sz="3000" dirty="0" smtClean="0">
                <a:solidFill>
                  <a:schemeClr val="bg1">
                    <a:lumMod val="40000"/>
                    <a:lumOff val="60000"/>
                  </a:schemeClr>
                </a:solidFill>
                <a:latin typeface="Calibri"/>
                <a:cs typeface="Calibri"/>
              </a:rPr>
              <a:t> </a:t>
            </a:r>
          </a:p>
          <a:p>
            <a:pPr marL="1084263" lvl="1" indent="-288925">
              <a:buFont typeface="Arial"/>
              <a:buChar char="•"/>
            </a:pPr>
            <a:r>
              <a:rPr lang="en-US" sz="3000" dirty="0" smtClean="0">
                <a:solidFill>
                  <a:schemeClr val="bg1">
                    <a:lumMod val="40000"/>
                    <a:lumOff val="60000"/>
                  </a:schemeClr>
                </a:solidFill>
                <a:latin typeface="Calibri"/>
                <a:cs typeface="Calibri"/>
              </a:rPr>
              <a:t>The CEOS Visualization </a:t>
            </a:r>
            <a:r>
              <a:rPr lang="en-US" sz="3000" dirty="0" smtClean="0">
                <a:solidFill>
                  <a:schemeClr val="bg1">
                    <a:lumMod val="40000"/>
                    <a:lumOff val="60000"/>
                  </a:schemeClr>
                </a:solidFill>
                <a:latin typeface="Calibri"/>
                <a:cs typeface="Calibri"/>
              </a:rPr>
              <a:t>Environment (COVE</a:t>
            </a:r>
            <a:r>
              <a:rPr lang="en-US" sz="3000" dirty="0" smtClean="0">
                <a:solidFill>
                  <a:schemeClr val="bg1">
                    <a:lumMod val="40000"/>
                    <a:lumOff val="60000"/>
                  </a:schemeClr>
                </a:solidFill>
                <a:latin typeface="Calibri"/>
                <a:cs typeface="Calibri"/>
              </a:rPr>
              <a:t>)</a:t>
            </a:r>
          </a:p>
          <a:p>
            <a:pPr marL="795338" lvl="1" indent="0"/>
            <a:endParaRPr lang="en-US" sz="3000" dirty="0" smtClean="0">
              <a:solidFill>
                <a:schemeClr val="bg1">
                  <a:lumMod val="40000"/>
                  <a:lumOff val="60000"/>
                </a:schemeClr>
              </a:solidFill>
              <a:latin typeface="Calibri"/>
              <a:cs typeface="Calibri"/>
            </a:endParaRPr>
          </a:p>
          <a:p>
            <a:pPr marL="1084263" lvl="1" indent="-288925">
              <a:buFont typeface="Arial"/>
              <a:buChar char="•"/>
            </a:pPr>
            <a:r>
              <a:rPr lang="en-US" sz="3000" dirty="0" smtClean="0">
                <a:solidFill>
                  <a:schemeClr val="bg1">
                    <a:lumMod val="40000"/>
                    <a:lumOff val="60000"/>
                  </a:schemeClr>
                </a:solidFill>
                <a:latin typeface="Calibri"/>
                <a:cs typeface="Calibri"/>
              </a:rPr>
              <a:t>The Rapid Acquisition Tool (RAT)</a:t>
            </a:r>
          </a:p>
          <a:p>
            <a:pPr marL="795338" lvl="1" indent="0"/>
            <a:endParaRPr lang="en-US" sz="3000" dirty="0" smtClean="0">
              <a:solidFill>
                <a:schemeClr val="bg1">
                  <a:lumMod val="40000"/>
                  <a:lumOff val="60000"/>
                </a:schemeClr>
              </a:solidFill>
              <a:latin typeface="Calibri"/>
              <a:cs typeface="Calibri"/>
            </a:endParaRPr>
          </a:p>
          <a:p>
            <a:pPr marL="1084263" lvl="1" indent="-288925">
              <a:buFont typeface="Arial"/>
              <a:buChar char="•"/>
            </a:pPr>
            <a:r>
              <a:rPr lang="en-US" sz="3000" dirty="0" smtClean="0">
                <a:solidFill>
                  <a:schemeClr val="bg1">
                    <a:lumMod val="40000"/>
                    <a:lumOff val="60000"/>
                  </a:schemeClr>
                </a:solidFill>
                <a:latin typeface="Calibri"/>
                <a:cs typeface="Calibri"/>
              </a:rPr>
              <a:t>The Coverage Analyzer</a:t>
            </a:r>
            <a:endParaRPr lang="en-US" sz="3000" dirty="0" smtClean="0">
              <a:solidFill>
                <a:schemeClr val="bg1">
                  <a:lumMod val="40000"/>
                  <a:lumOff val="60000"/>
                </a:schemeClr>
              </a:solidFill>
              <a:latin typeface="Calibri"/>
              <a:cs typeface="Calibri"/>
            </a:endParaRPr>
          </a:p>
        </p:txBody>
      </p:sp>
      <p:pic>
        <p:nvPicPr>
          <p:cNvPr id="3" name="Picture 2">
            <a:hlinkClick r:id="rId3"/>
          </p:cNvPr>
          <p:cNvPicPr>
            <a:picLocks noChangeAspect="1"/>
          </p:cNvPicPr>
          <p:nvPr/>
        </p:nvPicPr>
        <p:blipFill>
          <a:blip r:embed="rId4"/>
          <a:stretch>
            <a:fillRect/>
          </a:stretch>
        </p:blipFill>
        <p:spPr>
          <a:xfrm>
            <a:off x="1143000" y="2041039"/>
            <a:ext cx="6629400" cy="4664561"/>
          </a:xfrm>
          <a:prstGeom prst="rect">
            <a:avLst/>
          </a:prstGeom>
        </p:spPr>
      </p:pic>
      <p:sp>
        <p:nvSpPr>
          <p:cNvPr id="5" name="TextBox 4"/>
          <p:cNvSpPr txBox="1"/>
          <p:nvPr/>
        </p:nvSpPr>
        <p:spPr>
          <a:xfrm>
            <a:off x="1832586" y="304800"/>
            <a:ext cx="5584276"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EO Handbook &amp; Database</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9133756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4</a:t>
            </a:fld>
            <a:endParaRPr lang="en-US" sz="1000" dirty="0">
              <a:solidFill>
                <a:srgbClr val="002569"/>
              </a:solidFill>
              <a:latin typeface="Calibri" charset="0"/>
              <a:cs typeface="Calibri" charset="0"/>
            </a:endParaRPr>
          </a:p>
        </p:txBody>
      </p:sp>
      <p:pic>
        <p:nvPicPr>
          <p:cNvPr id="2" name="Picture 1">
            <a:hlinkClick r:id="rId3"/>
          </p:cNvPr>
          <p:cNvPicPr>
            <a:picLocks noChangeAspect="1"/>
          </p:cNvPicPr>
          <p:nvPr/>
        </p:nvPicPr>
        <p:blipFill>
          <a:blip r:embed="rId4"/>
          <a:stretch>
            <a:fillRect/>
          </a:stretch>
        </p:blipFill>
        <p:spPr>
          <a:xfrm>
            <a:off x="33867" y="1676400"/>
            <a:ext cx="9067800" cy="4724400"/>
          </a:xfrm>
          <a:prstGeom prst="rect">
            <a:avLst/>
          </a:prstGeom>
        </p:spPr>
      </p:pic>
      <p:sp>
        <p:nvSpPr>
          <p:cNvPr id="4" name="TextBox 3"/>
          <p:cNvSpPr txBox="1"/>
          <p:nvPr/>
        </p:nvSpPr>
        <p:spPr>
          <a:xfrm>
            <a:off x="4041581" y="304800"/>
            <a:ext cx="3375281"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EO Handbook</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63638969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5</a:t>
            </a:fld>
            <a:endParaRPr lang="en-US" sz="1000" dirty="0">
              <a:solidFill>
                <a:srgbClr val="002569"/>
              </a:solidFill>
              <a:latin typeface="Calibri" charset="0"/>
              <a:cs typeface="Calibri" charset="0"/>
            </a:endParaRPr>
          </a:p>
        </p:txBody>
      </p:sp>
      <p:pic>
        <p:nvPicPr>
          <p:cNvPr id="3" name="Picture 2">
            <a:hlinkClick r:id="rId3"/>
          </p:cNvPr>
          <p:cNvPicPr>
            <a:picLocks noChangeAspect="1"/>
          </p:cNvPicPr>
          <p:nvPr/>
        </p:nvPicPr>
        <p:blipFill>
          <a:blip r:embed="rId4"/>
          <a:stretch>
            <a:fillRect/>
          </a:stretch>
        </p:blipFill>
        <p:spPr>
          <a:xfrm>
            <a:off x="381000" y="1447800"/>
            <a:ext cx="8534400" cy="5208075"/>
          </a:xfrm>
          <a:prstGeom prst="rect">
            <a:avLst/>
          </a:prstGeom>
        </p:spPr>
      </p:pic>
      <p:sp>
        <p:nvSpPr>
          <p:cNvPr id="4" name="TextBox 3"/>
          <p:cNvSpPr txBox="1"/>
          <p:nvPr/>
        </p:nvSpPr>
        <p:spPr>
          <a:xfrm>
            <a:off x="3481332" y="304800"/>
            <a:ext cx="3935530"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“MIM” Database</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19239304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6</a:t>
            </a:fld>
            <a:endParaRPr lang="en-US" sz="1000" dirty="0">
              <a:solidFill>
                <a:srgbClr val="002569"/>
              </a:solidFill>
              <a:latin typeface="Calibri" charset="0"/>
              <a:cs typeface="Calibri" charset="0"/>
            </a:endParaRPr>
          </a:p>
        </p:txBody>
      </p:sp>
      <p:sp>
        <p:nvSpPr>
          <p:cNvPr id="20" name="TextBox 19"/>
          <p:cNvSpPr txBox="1"/>
          <p:nvPr/>
        </p:nvSpPr>
        <p:spPr>
          <a:xfrm>
            <a:off x="0" y="1447800"/>
            <a:ext cx="9144000" cy="5170646"/>
          </a:xfrm>
          <a:prstGeom prst="rect">
            <a:avLst/>
          </a:prstGeom>
          <a:noFill/>
        </p:spPr>
        <p:txBody>
          <a:bodyPr wrap="square" rtlCol="0">
            <a:spAutoFit/>
          </a:bodyPr>
          <a:lstStyle/>
          <a:p>
            <a:pPr marL="684212" indent="-514350">
              <a:buFont typeface="+mj-lt"/>
              <a:buAutoNum type="arabicPeriod"/>
            </a:pPr>
            <a:r>
              <a:rPr lang="en-US" sz="3000" dirty="0" smtClean="0">
                <a:solidFill>
                  <a:srgbClr val="C3C3C3"/>
                </a:solidFill>
                <a:latin typeface="Calibri"/>
                <a:cs typeface="Calibri"/>
              </a:rPr>
              <a:t>The Earth Observation </a:t>
            </a:r>
            <a:r>
              <a:rPr lang="en-US" sz="3000" dirty="0" smtClean="0">
                <a:solidFill>
                  <a:srgbClr val="C3C3C3"/>
                </a:solidFill>
                <a:latin typeface="Calibri"/>
                <a:cs typeface="Calibri"/>
              </a:rPr>
              <a:t>(EO) H</a:t>
            </a:r>
            <a:r>
              <a:rPr lang="en-US" sz="3000" dirty="0" smtClean="0">
                <a:solidFill>
                  <a:srgbClr val="C3C3C3"/>
                </a:solidFill>
                <a:latin typeface="Calibri"/>
                <a:cs typeface="Calibri"/>
              </a:rPr>
              <a:t>andbook</a:t>
            </a:r>
          </a:p>
          <a:p>
            <a:pPr marL="169862"/>
            <a:endParaRPr lang="en-US" sz="3000" dirty="0">
              <a:solidFill>
                <a:srgbClr val="000001"/>
              </a:solidFill>
              <a:latin typeface="Calibri"/>
              <a:cs typeface="Calibri"/>
            </a:endParaRPr>
          </a:p>
          <a:p>
            <a:pPr marL="684212" indent="-514350">
              <a:buFont typeface="+mj-lt"/>
              <a:buAutoNum type="arabicPeriod"/>
            </a:pPr>
            <a:r>
              <a:rPr lang="en-US" sz="3000" dirty="0">
                <a:solidFill>
                  <a:srgbClr val="000001"/>
                </a:solidFill>
                <a:latin typeface="Calibri"/>
                <a:cs typeface="Calibri"/>
                <a:hlinkClick r:id="rId3"/>
              </a:rPr>
              <a:t>The </a:t>
            </a:r>
            <a:r>
              <a:rPr lang="en-US" sz="3000" dirty="0" smtClean="0">
                <a:solidFill>
                  <a:srgbClr val="000001"/>
                </a:solidFill>
                <a:latin typeface="Calibri"/>
                <a:cs typeface="Calibri"/>
                <a:hlinkClick r:id="rId3"/>
              </a:rPr>
              <a:t>Data </a:t>
            </a:r>
            <a:r>
              <a:rPr lang="en-US" sz="3000" dirty="0">
                <a:solidFill>
                  <a:srgbClr val="000001"/>
                </a:solidFill>
                <a:latin typeface="Calibri"/>
                <a:cs typeface="Calibri"/>
                <a:hlinkClick r:id="rId3"/>
              </a:rPr>
              <a:t>Policy </a:t>
            </a:r>
            <a:r>
              <a:rPr lang="en-US" sz="3000" dirty="0" smtClean="0">
                <a:solidFill>
                  <a:srgbClr val="000001"/>
                </a:solidFill>
                <a:latin typeface="Calibri"/>
                <a:cs typeface="Calibri"/>
                <a:hlinkClick r:id="rId3"/>
              </a:rPr>
              <a:t>Portal</a:t>
            </a:r>
            <a:endParaRPr lang="en-US" sz="3000" dirty="0" smtClean="0">
              <a:solidFill>
                <a:srgbClr val="000001"/>
              </a:solidFill>
              <a:latin typeface="Calibri"/>
              <a:cs typeface="Calibri"/>
            </a:endParaRPr>
          </a:p>
          <a:p>
            <a:pPr marL="169862"/>
            <a:endParaRPr lang="en-US" sz="3000" dirty="0" smtClean="0">
              <a:solidFill>
                <a:srgbClr val="000001"/>
              </a:solidFill>
              <a:latin typeface="Calibri"/>
              <a:cs typeface="Calibri"/>
            </a:endParaRPr>
          </a:p>
          <a:p>
            <a:pPr marL="684212" indent="-514350">
              <a:buFont typeface="+mj-lt"/>
              <a:buAutoNum type="arabicPeriod"/>
            </a:pPr>
            <a:r>
              <a:rPr lang="en-US" sz="3000" dirty="0" smtClean="0">
                <a:solidFill>
                  <a:srgbClr val="C3C3C3"/>
                </a:solidFill>
                <a:latin typeface="Calibri"/>
                <a:cs typeface="Calibri"/>
              </a:rPr>
              <a:t>The Systems Engineering Toolset</a:t>
            </a:r>
          </a:p>
          <a:p>
            <a:pPr marL="169862"/>
            <a:r>
              <a:rPr lang="en-US" sz="3000" dirty="0" smtClean="0">
                <a:solidFill>
                  <a:srgbClr val="C3C3C3"/>
                </a:solidFill>
                <a:latin typeface="Calibri"/>
                <a:cs typeface="Calibri"/>
              </a:rPr>
              <a:t> </a:t>
            </a:r>
          </a:p>
          <a:p>
            <a:pPr marL="1084263" lvl="1" indent="-288925">
              <a:buFont typeface="Arial"/>
              <a:buChar char="•"/>
            </a:pPr>
            <a:r>
              <a:rPr lang="en-US" sz="3000" dirty="0" smtClean="0">
                <a:solidFill>
                  <a:srgbClr val="C3C3C3"/>
                </a:solidFill>
                <a:latin typeface="Calibri"/>
                <a:cs typeface="Calibri"/>
              </a:rPr>
              <a:t>The CEOS Visualization </a:t>
            </a:r>
            <a:r>
              <a:rPr lang="en-US" sz="3000" dirty="0" smtClean="0">
                <a:solidFill>
                  <a:srgbClr val="C3C3C3"/>
                </a:solidFill>
                <a:latin typeface="Calibri"/>
                <a:cs typeface="Calibri"/>
              </a:rPr>
              <a:t>Environment (COVE</a:t>
            </a:r>
            <a:r>
              <a:rPr lang="en-US" sz="3000" dirty="0" smtClean="0">
                <a:solidFill>
                  <a:srgbClr val="C3C3C3"/>
                </a:solidFill>
                <a:latin typeface="Calibri"/>
                <a:cs typeface="Calibri"/>
              </a:rPr>
              <a:t>)</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Rapid Acquisition Tool (RAT)</a:t>
            </a:r>
          </a:p>
          <a:p>
            <a:pPr marL="795338" lvl="1" indent="0"/>
            <a:endParaRPr lang="en-US" sz="3000" dirty="0" smtClean="0">
              <a:solidFill>
                <a:srgbClr val="C3C3C3"/>
              </a:solidFill>
              <a:latin typeface="Calibri"/>
              <a:cs typeface="Calibri"/>
            </a:endParaRPr>
          </a:p>
          <a:p>
            <a:pPr marL="1084263" lvl="1" indent="-288925">
              <a:buFont typeface="Arial"/>
              <a:buChar char="•"/>
            </a:pPr>
            <a:r>
              <a:rPr lang="en-US" sz="3000" dirty="0" smtClean="0">
                <a:solidFill>
                  <a:srgbClr val="C3C3C3"/>
                </a:solidFill>
                <a:latin typeface="Calibri"/>
                <a:cs typeface="Calibri"/>
              </a:rPr>
              <a:t>The Coverage Analyzer</a:t>
            </a:r>
            <a:endParaRPr lang="en-US" sz="3000" dirty="0" smtClean="0">
              <a:solidFill>
                <a:srgbClr val="C3C3C3"/>
              </a:solidFill>
              <a:latin typeface="Calibri"/>
              <a:cs typeface="Calibri"/>
            </a:endParaRPr>
          </a:p>
        </p:txBody>
      </p:sp>
      <p:sp>
        <p:nvSpPr>
          <p:cNvPr id="4" name="TextBox 3"/>
          <p:cNvSpPr txBox="1"/>
          <p:nvPr/>
        </p:nvSpPr>
        <p:spPr>
          <a:xfrm>
            <a:off x="5943600" y="304800"/>
            <a:ext cx="1473262"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Agenda</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76892258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7</a:t>
            </a:fld>
            <a:endParaRPr lang="en-US" sz="1000" dirty="0">
              <a:solidFill>
                <a:srgbClr val="002569"/>
              </a:solidFill>
              <a:latin typeface="Calibri" charset="0"/>
              <a:cs typeface="Calibri" charset="0"/>
            </a:endParaRPr>
          </a:p>
        </p:txBody>
      </p:sp>
      <p:pic>
        <p:nvPicPr>
          <p:cNvPr id="2" name="Picture 1">
            <a:hlinkClick r:id="rId3"/>
          </p:cNvPr>
          <p:cNvPicPr>
            <a:picLocks noChangeAspect="1"/>
          </p:cNvPicPr>
          <p:nvPr/>
        </p:nvPicPr>
        <p:blipFill>
          <a:blip r:embed="rId4"/>
          <a:stretch>
            <a:fillRect/>
          </a:stretch>
        </p:blipFill>
        <p:spPr>
          <a:xfrm>
            <a:off x="533400" y="1219200"/>
            <a:ext cx="8229600" cy="5489538"/>
          </a:xfrm>
          <a:prstGeom prst="rect">
            <a:avLst/>
          </a:prstGeom>
        </p:spPr>
      </p:pic>
      <p:sp>
        <p:nvSpPr>
          <p:cNvPr id="4" name="TextBox 3"/>
          <p:cNvSpPr txBox="1"/>
          <p:nvPr/>
        </p:nvSpPr>
        <p:spPr>
          <a:xfrm>
            <a:off x="3324851" y="304800"/>
            <a:ext cx="4092011"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Data Policy</a:t>
            </a:r>
            <a:r>
              <a:rPr kumimoji="0" lang="en-US" sz="3500" b="0" i="0" u="none" strike="noStrike" cap="none" spc="0" normalizeH="0" dirty="0" smtClean="0">
                <a:ln>
                  <a:noFill/>
                </a:ln>
                <a:solidFill>
                  <a:srgbClr val="FFFFFF"/>
                </a:solidFill>
                <a:effectLst/>
                <a:uFillTx/>
                <a:latin typeface="Calibri"/>
                <a:cs typeface="Calibri"/>
              </a:rPr>
              <a:t> Portal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97334210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8</a:t>
            </a:fld>
            <a:endParaRPr lang="en-US" sz="1000" dirty="0">
              <a:solidFill>
                <a:srgbClr val="002569"/>
              </a:solidFill>
              <a:latin typeface="Calibri" charset="0"/>
              <a:cs typeface="Calibri" charset="0"/>
            </a:endParaRPr>
          </a:p>
        </p:txBody>
      </p:sp>
      <p:pic>
        <p:nvPicPr>
          <p:cNvPr id="4" name="Picture 3"/>
          <p:cNvPicPr>
            <a:picLocks noChangeAspect="1"/>
          </p:cNvPicPr>
          <p:nvPr/>
        </p:nvPicPr>
        <p:blipFill>
          <a:blip r:embed="rId3"/>
          <a:stretch>
            <a:fillRect/>
          </a:stretch>
        </p:blipFill>
        <p:spPr>
          <a:xfrm>
            <a:off x="152400" y="1143000"/>
            <a:ext cx="8797387" cy="3581400"/>
          </a:xfrm>
          <a:prstGeom prst="rect">
            <a:avLst/>
          </a:prstGeom>
        </p:spPr>
      </p:pic>
      <p:sp>
        <p:nvSpPr>
          <p:cNvPr id="5" name="TextBox 4"/>
          <p:cNvSpPr txBox="1"/>
          <p:nvPr/>
        </p:nvSpPr>
        <p:spPr>
          <a:xfrm>
            <a:off x="228600" y="4800600"/>
            <a:ext cx="3352800" cy="193899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Mission (Satellite)</a:t>
            </a:r>
            <a:endParaRPr lang="en-US" sz="3000" dirty="0">
              <a:solidFill>
                <a:srgbClr val="000000"/>
              </a:solidFill>
              <a:latin typeface="Calibri"/>
              <a:cs typeface="Calibri"/>
            </a:endParaRP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Agency</a:t>
            </a: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Launch Date</a:t>
            </a: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Status</a:t>
            </a:r>
          </a:p>
        </p:txBody>
      </p:sp>
      <p:sp>
        <p:nvSpPr>
          <p:cNvPr id="7" name="TextBox 6"/>
          <p:cNvSpPr txBox="1"/>
          <p:nvPr/>
        </p:nvSpPr>
        <p:spPr>
          <a:xfrm>
            <a:off x="3505200" y="4800600"/>
            <a:ext cx="5638800" cy="1015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Access level (Open, Restricted…)</a:t>
            </a: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Link to metadata/data access</a:t>
            </a:r>
            <a:endParaRPr kumimoji="0" lang="en-US" sz="3000" b="0" i="0" u="none" strike="noStrike" cap="none" spc="0" normalizeH="0" baseline="0" dirty="0">
              <a:ln>
                <a:noFill/>
              </a:ln>
              <a:solidFill>
                <a:srgbClr val="000000"/>
              </a:solidFill>
              <a:effectLst/>
              <a:uFillTx/>
              <a:latin typeface="Calibri"/>
              <a:cs typeface="Calibri"/>
            </a:endParaRPr>
          </a:p>
        </p:txBody>
      </p:sp>
      <p:sp>
        <p:nvSpPr>
          <p:cNvPr id="6" name="TextBox 5"/>
          <p:cNvSpPr txBox="1"/>
          <p:nvPr/>
        </p:nvSpPr>
        <p:spPr>
          <a:xfrm>
            <a:off x="3324851" y="304800"/>
            <a:ext cx="4092011"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Data Policy</a:t>
            </a:r>
            <a:r>
              <a:rPr kumimoji="0" lang="en-US" sz="3500" b="0" i="0" u="none" strike="noStrike" cap="none" spc="0" normalizeH="0" dirty="0" smtClean="0">
                <a:ln>
                  <a:noFill/>
                </a:ln>
                <a:solidFill>
                  <a:srgbClr val="FFFFFF"/>
                </a:solidFill>
                <a:effectLst/>
                <a:uFillTx/>
                <a:latin typeface="Calibri"/>
                <a:cs typeface="Calibri"/>
              </a:rPr>
              <a:t> Portal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2892801453"/>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0"/>
              </a:spcBef>
            </a:pPr>
            <a:fld id="{47159678-4BDA-234A-8289-C6BAB4F5ADCD}" type="slidenum">
              <a:rPr lang="en-US" sz="1000">
                <a:solidFill>
                  <a:srgbClr val="002569"/>
                </a:solidFill>
                <a:latin typeface="Calibri" charset="0"/>
                <a:cs typeface="Calibri" charset="0"/>
              </a:rPr>
              <a:pPr eaLnBrk="1" hangingPunct="1">
                <a:spcBef>
                  <a:spcPct val="0"/>
                </a:spcBef>
              </a:pPr>
              <a:t>9</a:t>
            </a:fld>
            <a:endParaRPr lang="en-US" sz="1000" dirty="0">
              <a:solidFill>
                <a:srgbClr val="002569"/>
              </a:solidFill>
              <a:latin typeface="Calibri" charset="0"/>
              <a:cs typeface="Calibri" charset="0"/>
            </a:endParaRPr>
          </a:p>
        </p:txBody>
      </p:sp>
      <p:sp>
        <p:nvSpPr>
          <p:cNvPr id="5" name="TextBox 4"/>
          <p:cNvSpPr txBox="1"/>
          <p:nvPr/>
        </p:nvSpPr>
        <p:spPr>
          <a:xfrm>
            <a:off x="304800" y="4953000"/>
            <a:ext cx="6096000" cy="14773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Mission Timelines</a:t>
            </a: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Filter by Country and/or Agency</a:t>
            </a:r>
          </a:p>
          <a:p>
            <a:pPr marL="285750" marR="0" indent="-285750" algn="l" defTabSz="457200" rtl="0" fontAlgn="auto" latinLnBrk="1" hangingPunct="0">
              <a:lnSpc>
                <a:spcPct val="100000"/>
              </a:lnSpc>
              <a:spcBef>
                <a:spcPts val="0"/>
              </a:spcBef>
              <a:spcAft>
                <a:spcPts val="0"/>
              </a:spcAft>
              <a:buClrTx/>
              <a:buSzTx/>
              <a:buFont typeface="Arial"/>
              <a:buChar char="•"/>
              <a:tabLst/>
            </a:pPr>
            <a:r>
              <a:rPr lang="en-US" sz="3000" dirty="0" smtClean="0">
                <a:solidFill>
                  <a:srgbClr val="000000"/>
                </a:solidFill>
                <a:latin typeface="Calibri"/>
                <a:cs typeface="Calibri"/>
              </a:rPr>
              <a:t>And more…</a:t>
            </a:r>
            <a:endParaRPr lang="en-US" sz="3000" dirty="0">
              <a:solidFill>
                <a:srgbClr val="000000"/>
              </a:solidFill>
              <a:latin typeface="Calibri"/>
              <a:cs typeface="Calibri"/>
            </a:endParaRPr>
          </a:p>
        </p:txBody>
      </p:sp>
      <p:pic>
        <p:nvPicPr>
          <p:cNvPr id="2" name="Picture 1"/>
          <p:cNvPicPr>
            <a:picLocks noChangeAspect="1"/>
          </p:cNvPicPr>
          <p:nvPr/>
        </p:nvPicPr>
        <p:blipFill>
          <a:blip r:embed="rId3"/>
          <a:stretch>
            <a:fillRect/>
          </a:stretch>
        </p:blipFill>
        <p:spPr>
          <a:xfrm>
            <a:off x="0" y="1219200"/>
            <a:ext cx="9144000" cy="3505200"/>
          </a:xfrm>
          <a:prstGeom prst="rect">
            <a:avLst/>
          </a:prstGeom>
        </p:spPr>
      </p:pic>
      <p:sp>
        <p:nvSpPr>
          <p:cNvPr id="6" name="TextBox 5"/>
          <p:cNvSpPr txBox="1"/>
          <p:nvPr/>
        </p:nvSpPr>
        <p:spPr>
          <a:xfrm>
            <a:off x="3324851" y="304800"/>
            <a:ext cx="4092011" cy="63094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457200" rtl="0" fontAlgn="auto" latinLnBrk="1" hangingPunct="0">
              <a:lnSpc>
                <a:spcPct val="100000"/>
              </a:lnSpc>
              <a:spcBef>
                <a:spcPts val="0"/>
              </a:spcBef>
              <a:spcAft>
                <a:spcPts val="0"/>
              </a:spcAft>
              <a:buClrTx/>
              <a:buSzTx/>
              <a:buFontTx/>
              <a:buNone/>
              <a:tabLst/>
            </a:pPr>
            <a:r>
              <a:rPr kumimoji="0" lang="en-US" sz="3500" b="0" i="0" u="none" strike="noStrike" cap="none" spc="0" normalizeH="0" baseline="0" dirty="0" smtClean="0">
                <a:ln>
                  <a:noFill/>
                </a:ln>
                <a:solidFill>
                  <a:srgbClr val="FFFFFF"/>
                </a:solidFill>
                <a:effectLst/>
                <a:uFillTx/>
                <a:latin typeface="Calibri"/>
                <a:cs typeface="Calibri"/>
              </a:rPr>
              <a:t>The Data Policy</a:t>
            </a:r>
            <a:r>
              <a:rPr kumimoji="0" lang="en-US" sz="3500" b="0" i="0" u="none" strike="noStrike" cap="none" spc="0" normalizeH="0" dirty="0" smtClean="0">
                <a:ln>
                  <a:noFill/>
                </a:ln>
                <a:solidFill>
                  <a:srgbClr val="FFFFFF"/>
                </a:solidFill>
                <a:effectLst/>
                <a:uFillTx/>
                <a:latin typeface="Calibri"/>
                <a:cs typeface="Calibri"/>
              </a:rPr>
              <a:t> Portal</a:t>
            </a:r>
            <a:endParaRPr kumimoji="0" lang="en-US" sz="3500" b="0" i="0" u="none" strike="noStrike" cap="none" spc="0" normalizeH="0" baseline="0" dirty="0">
              <a:ln>
                <a:noFill/>
              </a:ln>
              <a:solidFill>
                <a:srgbClr val="FFFFFF"/>
              </a:solidFill>
              <a:effectLst/>
              <a:uFillTx/>
              <a:latin typeface="Calibri"/>
              <a:cs typeface="Calibri"/>
            </a:endParaRPr>
          </a:p>
        </p:txBody>
      </p:sp>
    </p:spTree>
    <p:extLst>
      <p:ext uri="{BB962C8B-B14F-4D97-AF65-F5344CB8AC3E}">
        <p14:creationId xmlns:p14="http://schemas.microsoft.com/office/powerpoint/2010/main" val="356069561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2569"/>
      </a:dk1>
      <a:lt1>
        <a:srgbClr val="696969"/>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8758</TotalTime>
  <Words>1364</Words>
  <Application>Microsoft Macintosh PowerPoint</Application>
  <PresentationFormat>On-screen Show (4:3)</PresentationFormat>
  <Paragraphs>284</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Default</vt:lpstr>
      <vt:lpstr>Useful CEOS Tools &amp;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Kim Holloway</cp:lastModifiedBy>
  <cp:revision>6</cp:revision>
  <dcterms:modified xsi:type="dcterms:W3CDTF">2015-03-24T13:55:27Z</dcterms:modified>
</cp:coreProperties>
</file>