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4"/>
  </p:notesMasterIdLst>
  <p:sldIdLst>
    <p:sldId id="256" r:id="rId2"/>
    <p:sldId id="268" r:id="rId3"/>
    <p:sldId id="258" r:id="rId4"/>
    <p:sldId id="264" r:id="rId5"/>
    <p:sldId id="265" r:id="rId6"/>
    <p:sldId id="266" r:id="rId7"/>
    <p:sldId id="270" r:id="rId8"/>
    <p:sldId id="275" r:id="rId9"/>
    <p:sldId id="273" r:id="rId10"/>
    <p:sldId id="269" r:id="rId11"/>
    <p:sldId id="259" r:id="rId12"/>
    <p:sldId id="271" r:id="rId13"/>
  </p:sldIdLst>
  <p:sldSz cx="12192000" cy="6858000"/>
  <p:notesSz cx="6985000" cy="92837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72 Condensed" panose="020B0506030000000003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72 Black" panose="020B0A04030603020204" pitchFamily="34" charset="0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AB6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Martin" userId="2bf639ecfd8afc29" providerId="LiveId" clId="{D432B060-B2B3-4476-9783-CD15BDBEC810}"/>
    <pc:docChg chg="modSld">
      <pc:chgData name="Erin Martin" userId="2bf639ecfd8afc29" providerId="LiveId" clId="{D432B060-B2B3-4476-9783-CD15BDBEC810}" dt="2020-02-28T02:18:10.147" v="17" actId="6549"/>
      <pc:docMkLst>
        <pc:docMk/>
      </pc:docMkLst>
      <pc:sldChg chg="modSp">
        <pc:chgData name="Erin Martin" userId="2bf639ecfd8afc29" providerId="LiveId" clId="{D432B060-B2B3-4476-9783-CD15BDBEC810}" dt="2020-02-28T02:18:10.147" v="17" actId="6549"/>
        <pc:sldMkLst>
          <pc:docMk/>
          <pc:sldMk cId="0" sldId="257"/>
        </pc:sldMkLst>
        <pc:spChg chg="mod">
          <ac:chgData name="Erin Martin" userId="2bf639ecfd8afc29" providerId="LiveId" clId="{D432B060-B2B3-4476-9783-CD15BDBEC810}" dt="2020-02-28T02:18:10.147" v="17" actId="6549"/>
          <ac:spMkLst>
            <pc:docMk/>
            <pc:sldMk cId="0" sldId="257"/>
            <ac:spMk id="4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492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58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56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62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2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433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36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96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‹N°›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97420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7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7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tions-spatiales.f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i.adsabs.harvard.edu/abs/2011AGUFM.G31B0962P/abstrac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11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CNES Capacity Building Activities Overview</a:t>
            </a:r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Regional Spotlight: Europe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-FR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CNES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-FR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Dr. Linda TOMASINI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10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fr-FR" sz="2200" dirty="0" smtClean="0"/>
              <a:t>CNES </a:t>
            </a:r>
            <a:r>
              <a:rPr lang="fr-FR" sz="2200" dirty="0" err="1" smtClean="0"/>
              <a:t>is</a:t>
            </a:r>
            <a:r>
              <a:rPr lang="fr-FR" sz="2200" dirty="0" smtClean="0"/>
              <a:t> building a national </a:t>
            </a:r>
            <a:r>
              <a:rPr lang="fr-FR" sz="2200" b="1" dirty="0" err="1" smtClean="0"/>
              <a:t>Space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Ambassadors</a:t>
            </a:r>
            <a:r>
              <a:rPr lang="fr-FR" sz="2200" b="1" dirty="0" smtClean="0"/>
              <a:t> Network </a:t>
            </a:r>
            <a:r>
              <a:rPr lang="fr-FR" sz="2200" dirty="0" err="1" smtClean="0"/>
              <a:t>outside</a:t>
            </a:r>
            <a:r>
              <a:rPr lang="fr-FR" sz="2200" dirty="0" smtClean="0"/>
              <a:t> CNES</a:t>
            </a:r>
          </a:p>
          <a:p>
            <a:pPr marL="800100" lvl="1">
              <a:spcBef>
                <a:spcPts val="0"/>
              </a:spcBef>
              <a:buSzPts val="2200"/>
              <a:buChar char="•"/>
            </a:pPr>
            <a:r>
              <a:rPr lang="fr-FR" sz="2200" dirty="0" smtClean="0"/>
              <a:t>Participants </a:t>
            </a:r>
            <a:r>
              <a:rPr lang="fr-FR" sz="2200" dirty="0" err="1" smtClean="0"/>
              <a:t>from</a:t>
            </a:r>
            <a:r>
              <a:rPr lang="fr-FR" sz="2200" dirty="0" smtClean="0"/>
              <a:t> the French </a:t>
            </a:r>
            <a:r>
              <a:rPr lang="fr-FR" sz="2200" dirty="0" err="1" smtClean="0"/>
              <a:t>regions</a:t>
            </a:r>
            <a:r>
              <a:rPr lang="fr-FR" sz="2200" dirty="0" smtClean="0"/>
              <a:t> (territorial </a:t>
            </a:r>
            <a:r>
              <a:rPr lang="fr-FR" sz="2200" dirty="0" err="1" smtClean="0"/>
              <a:t>agencies</a:t>
            </a:r>
            <a:r>
              <a:rPr lang="fr-FR" sz="2200" dirty="0" smtClean="0"/>
              <a:t>, startups </a:t>
            </a:r>
            <a:r>
              <a:rPr lang="fr-FR" sz="2200" dirty="0" err="1" smtClean="0"/>
              <a:t>incubators</a:t>
            </a:r>
            <a:r>
              <a:rPr lang="fr-FR" sz="2200" dirty="0" smtClean="0"/>
              <a:t>, </a:t>
            </a:r>
            <a:r>
              <a:rPr lang="fr-FR" sz="2200" dirty="0" err="1" smtClean="0"/>
              <a:t>chambers</a:t>
            </a:r>
            <a:r>
              <a:rPr lang="fr-FR" sz="2200" dirty="0" smtClean="0"/>
              <a:t> of commerce and </a:t>
            </a:r>
            <a:r>
              <a:rPr lang="fr-FR" sz="2200" dirty="0" err="1" smtClean="0"/>
              <a:t>industry</a:t>
            </a:r>
            <a:r>
              <a:rPr lang="fr-FR" sz="2200" dirty="0" smtClean="0"/>
              <a:t>, …)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SzPts val="2200"/>
              <a:buFont typeface="Courier New"/>
              <a:buChar char="•"/>
            </a:pPr>
            <a:r>
              <a:rPr lang="fr-FR" sz="2200" dirty="0"/>
              <a:t>2 </a:t>
            </a:r>
            <a:r>
              <a:rPr lang="fr-FR" sz="2200" dirty="0" err="1"/>
              <a:t>days</a:t>
            </a:r>
            <a:r>
              <a:rPr lang="fr-FR" sz="2200" dirty="0"/>
              <a:t> </a:t>
            </a:r>
            <a:r>
              <a:rPr lang="fr-FR" sz="2200" dirty="0" err="1" smtClean="0"/>
              <a:t>Outreach</a:t>
            </a:r>
            <a:r>
              <a:rPr lang="fr-FR" sz="2200" dirty="0" smtClean="0"/>
              <a:t> </a:t>
            </a:r>
            <a:r>
              <a:rPr lang="fr-FR" sz="2200" dirty="0" err="1" smtClean="0"/>
              <a:t>Seminar</a:t>
            </a:r>
            <a:r>
              <a:rPr lang="fr-FR" sz="2200" dirty="0" smtClean="0"/>
              <a:t> </a:t>
            </a:r>
            <a:r>
              <a:rPr lang="fr-FR" sz="2200" dirty="0"/>
              <a:t>(</a:t>
            </a:r>
            <a:r>
              <a:rPr lang="fr-FR" sz="2200" dirty="0" err="1"/>
              <a:t>originally</a:t>
            </a:r>
            <a:r>
              <a:rPr lang="fr-FR" sz="2200" dirty="0"/>
              <a:t> in </a:t>
            </a:r>
            <a:r>
              <a:rPr lang="fr-FR" sz="2200" dirty="0" err="1"/>
              <a:t>march</a:t>
            </a:r>
            <a:r>
              <a:rPr lang="fr-FR" sz="2200" dirty="0"/>
              <a:t>, </a:t>
            </a:r>
            <a:r>
              <a:rPr lang="fr-FR" sz="2200" dirty="0" err="1"/>
              <a:t>now</a:t>
            </a:r>
            <a:r>
              <a:rPr lang="fr-FR" sz="2200" dirty="0"/>
              <a:t> in </a:t>
            </a:r>
            <a:r>
              <a:rPr lang="fr-FR" sz="2200" dirty="0" err="1"/>
              <a:t>September</a:t>
            </a:r>
            <a:r>
              <a:rPr lang="fr-FR" sz="2200" dirty="0" smtClean="0"/>
              <a:t>)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SzPts val="2200"/>
              <a:buFont typeface="Courier New"/>
              <a:buChar char="•"/>
            </a:pPr>
            <a:r>
              <a:rPr lang="fr-FR" sz="2200" dirty="0" err="1" smtClean="0"/>
              <a:t>Including</a:t>
            </a:r>
            <a:r>
              <a:rPr lang="fr-FR" sz="2200" dirty="0" smtClean="0"/>
              <a:t> </a:t>
            </a:r>
            <a:r>
              <a:rPr lang="fr-FR" sz="2200" dirty="0" err="1" smtClean="0"/>
              <a:t>Remote</a:t>
            </a:r>
            <a:r>
              <a:rPr lang="fr-FR" sz="2200" dirty="0" smtClean="0"/>
              <a:t> </a:t>
            </a:r>
            <a:r>
              <a:rPr lang="fr-FR" sz="2200" dirty="0" err="1" smtClean="0"/>
              <a:t>Sensing</a:t>
            </a:r>
            <a:r>
              <a:rPr lang="fr-FR" sz="2200" dirty="0" smtClean="0"/>
              <a:t>, but </a:t>
            </a:r>
            <a:r>
              <a:rPr lang="fr-FR" sz="2200" dirty="0" err="1" smtClean="0"/>
              <a:t>also</a:t>
            </a:r>
            <a:r>
              <a:rPr lang="fr-FR" sz="2200" dirty="0" smtClean="0"/>
              <a:t> </a:t>
            </a:r>
            <a:r>
              <a:rPr lang="fr-FR" sz="2200" dirty="0" err="1" smtClean="0"/>
              <a:t>Satcom</a:t>
            </a:r>
            <a:r>
              <a:rPr lang="fr-FR" sz="2200" dirty="0" smtClean="0"/>
              <a:t> and GNSS </a:t>
            </a:r>
            <a:r>
              <a:rPr lang="fr-FR" sz="2200" dirty="0" err="1" smtClean="0"/>
              <a:t>capacities</a:t>
            </a:r>
            <a:endParaRPr lang="fr-FR" sz="2200" dirty="0" smtClean="0"/>
          </a:p>
          <a:p>
            <a:pPr marL="800100" lvl="1">
              <a:lnSpc>
                <a:spcPct val="150000"/>
              </a:lnSpc>
              <a:spcBef>
                <a:spcPts val="0"/>
              </a:spcBef>
              <a:buSzPts val="2200"/>
              <a:buFont typeface="Courier New"/>
              <a:buChar char="•"/>
            </a:pPr>
            <a:endParaRPr lang="fr-FR" sz="2200" dirty="0"/>
          </a:p>
          <a:p>
            <a:pPr marL="342900">
              <a:lnSpc>
                <a:spcPct val="150000"/>
              </a:lnSpc>
              <a:spcBef>
                <a:spcPts val="0"/>
              </a:spcBef>
              <a:buSzPts val="2200"/>
              <a:buFont typeface="Courier New"/>
              <a:buChar char="•"/>
            </a:pPr>
            <a:r>
              <a:rPr lang="fr-FR" sz="2200" dirty="0" smtClean="0"/>
              <a:t>CNES </a:t>
            </a:r>
            <a:r>
              <a:rPr lang="fr-FR" sz="2200" dirty="0" err="1" smtClean="0"/>
              <a:t>with</a:t>
            </a:r>
            <a:r>
              <a:rPr lang="fr-FR" sz="2200" dirty="0" smtClean="0"/>
              <a:t> the support of ISSAT has </a:t>
            </a:r>
            <a:r>
              <a:rPr lang="fr-FR" sz="2200" dirty="0" err="1" smtClean="0"/>
              <a:t>developped</a:t>
            </a:r>
            <a:r>
              <a:rPr lang="fr-FR" sz="2200" dirty="0" smtClean="0"/>
              <a:t> a </a:t>
            </a:r>
            <a:r>
              <a:rPr lang="fr-FR" sz="2200" b="1" dirty="0" err="1" smtClean="0"/>
              <a:t>catologue</a:t>
            </a:r>
            <a:r>
              <a:rPr lang="fr-FR" sz="2200" b="1" dirty="0"/>
              <a:t> </a:t>
            </a:r>
            <a:r>
              <a:rPr lang="fr-FR" sz="2200" b="1" dirty="0" smtClean="0"/>
              <a:t>of </a:t>
            </a:r>
            <a:r>
              <a:rPr lang="fr-FR" sz="2200" b="1" dirty="0" err="1" smtClean="0"/>
              <a:t>opportunities</a:t>
            </a:r>
            <a:r>
              <a:rPr lang="fr-FR" sz="2200" b="1" dirty="0" smtClean="0"/>
              <a:t> </a:t>
            </a:r>
            <a:r>
              <a:rPr lang="fr-FR" sz="2200" dirty="0" smtClean="0"/>
              <a:t>for </a:t>
            </a:r>
            <a:r>
              <a:rPr lang="fr-FR" sz="2200" dirty="0" err="1" smtClean="0"/>
              <a:t>academic</a:t>
            </a:r>
            <a:r>
              <a:rPr lang="fr-FR" sz="2200" dirty="0" smtClean="0"/>
              <a:t> and </a:t>
            </a:r>
            <a:r>
              <a:rPr lang="fr-FR" sz="2200" dirty="0" err="1" smtClean="0"/>
              <a:t>professional</a:t>
            </a:r>
            <a:r>
              <a:rPr lang="fr-FR" sz="2200" dirty="0" smtClean="0"/>
              <a:t> training </a:t>
            </a:r>
            <a:r>
              <a:rPr lang="fr-FR" sz="2200" dirty="0" err="1" smtClean="0"/>
              <a:t>related</a:t>
            </a:r>
            <a:r>
              <a:rPr lang="fr-FR" sz="2200" dirty="0" smtClean="0"/>
              <a:t> to </a:t>
            </a:r>
            <a:r>
              <a:rPr lang="fr-FR" sz="2200" dirty="0" err="1" smtClean="0"/>
              <a:t>space-based</a:t>
            </a:r>
            <a:r>
              <a:rPr lang="fr-FR" sz="2200" dirty="0" smtClean="0"/>
              <a:t> applications </a:t>
            </a:r>
            <a:r>
              <a:rPr lang="fr-FR" sz="2200" dirty="0" err="1" smtClean="0"/>
              <a:t>development</a:t>
            </a:r>
            <a:r>
              <a:rPr lang="fr-FR" sz="2200" dirty="0"/>
              <a:t> (</a:t>
            </a:r>
            <a:r>
              <a:rPr lang="fr-FR" sz="2200" dirty="0">
                <a:hlinkClick r:id="rId3"/>
              </a:rPr>
              <a:t>http://www.formations-spatiales.fr</a:t>
            </a:r>
            <a:r>
              <a:rPr lang="fr-FR" sz="2200" dirty="0" smtClean="0">
                <a:hlinkClick r:id="rId3"/>
              </a:rPr>
              <a:t>/</a:t>
            </a:r>
            <a:r>
              <a:rPr lang="fr-FR" sz="2200" dirty="0" smtClean="0"/>
              <a:t>) </a:t>
            </a:r>
            <a:endParaRPr lang="fr-FR" sz="2200" dirty="0"/>
          </a:p>
          <a:p>
            <a:pPr marL="800100" lvl="1">
              <a:spcBef>
                <a:spcPts val="0"/>
              </a:spcBef>
              <a:buSzPts val="2200"/>
              <a:buChar char="•"/>
            </a:pPr>
            <a:endParaRPr sz="2200"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Fostering </a:t>
            </a:r>
            <a:r>
              <a:rPr lang="en-US" dirty="0" err="1" smtClean="0"/>
              <a:t>Entrepreunership</a:t>
            </a:r>
            <a:r>
              <a:rPr lang="en-US" dirty="0" smtClean="0"/>
              <a:t> in France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69" y="5199580"/>
            <a:ext cx="1083311" cy="49110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15523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11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Font typeface="Wingdings" panose="05000000000000000000" pitchFamily="2" charset="2"/>
              <a:buChar char="q"/>
            </a:pPr>
            <a:r>
              <a:rPr lang="fr-FR" sz="2200" dirty="0" err="1" smtClean="0"/>
              <a:t>Facilitate</a:t>
            </a:r>
            <a:r>
              <a:rPr lang="fr-FR" sz="2200" dirty="0" smtClean="0"/>
              <a:t> </a:t>
            </a:r>
            <a:r>
              <a:rPr lang="fr-FR" sz="2200" dirty="0" err="1" smtClean="0"/>
              <a:t>access</a:t>
            </a:r>
            <a:r>
              <a:rPr lang="fr-FR" sz="2200" dirty="0" smtClean="0"/>
              <a:t> to </a:t>
            </a:r>
            <a:r>
              <a:rPr lang="fr-FR" sz="2200" dirty="0" err="1" smtClean="0"/>
              <a:t>optical</a:t>
            </a:r>
            <a:r>
              <a:rPr lang="fr-FR" sz="2200" dirty="0" smtClean="0"/>
              <a:t> high </a:t>
            </a:r>
            <a:r>
              <a:rPr lang="fr-FR" sz="2200" dirty="0" err="1" smtClean="0"/>
              <a:t>resolution</a:t>
            </a:r>
            <a:r>
              <a:rPr lang="fr-FR" sz="2200" dirty="0" smtClean="0"/>
              <a:t> data (SPOT </a:t>
            </a:r>
            <a:r>
              <a:rPr lang="fr-FR" sz="2200" dirty="0" err="1" smtClean="0"/>
              <a:t>series</a:t>
            </a:r>
            <a:r>
              <a:rPr lang="fr-FR" sz="2200" dirty="0" smtClean="0"/>
              <a:t>, </a:t>
            </a:r>
            <a:r>
              <a:rPr lang="fr-FR" sz="2200" dirty="0" err="1" smtClean="0"/>
              <a:t>Pleiades</a:t>
            </a:r>
            <a:r>
              <a:rPr lang="fr-FR" sz="2200" dirty="0" smtClean="0"/>
              <a:t>) and </a:t>
            </a:r>
            <a:r>
              <a:rPr lang="fr-FR" sz="2200" dirty="0" err="1" smtClean="0"/>
              <a:t>build</a:t>
            </a:r>
            <a:r>
              <a:rPr lang="fr-FR" sz="2200" dirty="0" smtClean="0"/>
              <a:t> </a:t>
            </a:r>
            <a:r>
              <a:rPr lang="fr-FR" sz="2200" dirty="0" err="1" smtClean="0"/>
              <a:t>processing</a:t>
            </a:r>
            <a:r>
              <a:rPr lang="fr-FR" sz="2200" dirty="0" smtClean="0"/>
              <a:t> </a:t>
            </a:r>
            <a:r>
              <a:rPr lang="fr-FR" sz="2200" dirty="0" err="1" smtClean="0"/>
              <a:t>capacities</a:t>
            </a:r>
            <a:endParaRPr lang="fr-FR" sz="2200" dirty="0" smtClean="0"/>
          </a:p>
          <a:p>
            <a:pPr marL="800100" lvl="1">
              <a:spcBef>
                <a:spcPts val="0"/>
              </a:spcBef>
              <a:buSzPts val="2200"/>
              <a:buChar char="•"/>
            </a:pPr>
            <a:r>
              <a:rPr lang="fr-FR" sz="2200" dirty="0" smtClean="0"/>
              <a:t>Spot World </a:t>
            </a:r>
            <a:r>
              <a:rPr lang="fr-FR" sz="2200" dirty="0" err="1" smtClean="0"/>
              <a:t>Heritage</a:t>
            </a:r>
            <a:r>
              <a:rPr lang="fr-FR" sz="2200" dirty="0" smtClean="0"/>
              <a:t> (SPOT satellites data archive </a:t>
            </a:r>
            <a:r>
              <a:rPr lang="fr-FR" sz="2200" dirty="0" err="1" smtClean="0"/>
              <a:t>being</a:t>
            </a:r>
            <a:r>
              <a:rPr lang="fr-FR" sz="2200" dirty="0" smtClean="0"/>
              <a:t> </a:t>
            </a:r>
            <a:r>
              <a:rPr lang="fr-FR" sz="2200" dirty="0" err="1" smtClean="0"/>
              <a:t>processed</a:t>
            </a:r>
            <a:r>
              <a:rPr lang="fr-FR" sz="2200" dirty="0" smtClean="0"/>
              <a:t>, </a:t>
            </a:r>
            <a:r>
              <a:rPr lang="fr-FR" sz="2200" dirty="0" err="1" smtClean="0"/>
              <a:t>already</a:t>
            </a:r>
            <a:r>
              <a:rPr lang="fr-FR" sz="2200" dirty="0" smtClean="0"/>
              <a:t> </a:t>
            </a:r>
            <a:r>
              <a:rPr lang="fr-FR" sz="2200" dirty="0" err="1" smtClean="0"/>
              <a:t>available</a:t>
            </a:r>
            <a:r>
              <a:rPr lang="fr-FR" sz="2200" dirty="0" smtClean="0"/>
              <a:t> on </a:t>
            </a:r>
            <a:r>
              <a:rPr lang="fr-FR" sz="2200" dirty="0" err="1" smtClean="0"/>
              <a:t>some</a:t>
            </a:r>
            <a:r>
              <a:rPr lang="fr-FR" sz="2200" dirty="0" smtClean="0"/>
              <a:t> countries)</a:t>
            </a:r>
            <a:endParaRPr lang="fr-FR" sz="2200" dirty="0"/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endParaRPr lang="fr-FR" sz="2200" dirty="0" smtClean="0"/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r>
              <a:rPr lang="fr-FR" sz="2200" dirty="0" err="1" smtClean="0"/>
              <a:t>Favor</a:t>
            </a:r>
            <a:r>
              <a:rPr lang="fr-FR" sz="2200" dirty="0" smtClean="0"/>
              <a:t> Long </a:t>
            </a:r>
            <a:r>
              <a:rPr lang="fr-FR" sz="2200" dirty="0" err="1" smtClean="0"/>
              <a:t>term</a:t>
            </a:r>
            <a:r>
              <a:rPr lang="fr-FR" sz="2200" dirty="0" smtClean="0"/>
              <a:t> </a:t>
            </a:r>
            <a:r>
              <a:rPr lang="fr-FR" sz="2200" dirty="0" err="1" smtClean="0"/>
              <a:t>approach</a:t>
            </a:r>
            <a:r>
              <a:rPr lang="fr-FR" sz="2200" dirty="0" smtClean="0"/>
              <a:t> (</a:t>
            </a:r>
            <a:r>
              <a:rPr lang="fr-FR" sz="2200" dirty="0" err="1" smtClean="0"/>
              <a:t>yearly</a:t>
            </a:r>
            <a:r>
              <a:rPr lang="fr-FR" sz="2200" dirty="0" smtClean="0"/>
              <a:t> Vietnam </a:t>
            </a:r>
            <a:r>
              <a:rPr lang="fr-FR" sz="2200" dirty="0" err="1" smtClean="0"/>
              <a:t>Summer</a:t>
            </a:r>
            <a:r>
              <a:rPr lang="fr-FR" sz="2200" dirty="0" smtClean="0"/>
              <a:t> </a:t>
            </a:r>
            <a:r>
              <a:rPr lang="fr-FR" sz="2200" dirty="0" err="1" smtClean="0"/>
              <a:t>school</a:t>
            </a:r>
            <a:r>
              <a:rPr lang="fr-FR" sz="2200" dirty="0" smtClean="0"/>
              <a:t>…)</a:t>
            </a:r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r>
              <a:rPr lang="fr-FR" sz="2200" dirty="0" smtClean="0"/>
              <a:t>Upgrade </a:t>
            </a:r>
            <a:r>
              <a:rPr lang="fr-FR" sz="2200" dirty="0" err="1" smtClean="0"/>
              <a:t>capacity</a:t>
            </a:r>
            <a:r>
              <a:rPr lang="fr-FR" sz="2200" dirty="0" smtClean="0"/>
              <a:t> (use </a:t>
            </a:r>
            <a:r>
              <a:rPr lang="fr-FR" sz="2200" dirty="0" err="1" smtClean="0"/>
              <a:t>Sentinel</a:t>
            </a:r>
            <a:r>
              <a:rPr lang="fr-FR" sz="2200" dirty="0" smtClean="0"/>
              <a:t> 1 for Gabon </a:t>
            </a:r>
            <a:r>
              <a:rPr lang="fr-FR" sz="2200" dirty="0" err="1" smtClean="0"/>
              <a:t>forest</a:t>
            </a:r>
            <a:r>
              <a:rPr lang="fr-FR" sz="2200" dirty="0" smtClean="0"/>
              <a:t> monitoring, </a:t>
            </a:r>
            <a:r>
              <a:rPr lang="fr-FR" sz="2200" dirty="0" err="1" smtClean="0"/>
              <a:t>prepare</a:t>
            </a:r>
            <a:r>
              <a:rPr lang="fr-FR" sz="2200" dirty="0" smtClean="0"/>
              <a:t> the use of BIOMASS satellite </a:t>
            </a:r>
            <a:r>
              <a:rPr lang="fr-FR" sz="2200" dirty="0" err="1" smtClean="0"/>
              <a:t>datat</a:t>
            </a:r>
            <a:r>
              <a:rPr lang="fr-FR" sz="2200" dirty="0" smtClean="0"/>
              <a:t>,…)</a:t>
            </a:r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endParaRPr lang="fr-FR" sz="2200" dirty="0"/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r>
              <a:rPr lang="fr-FR" sz="2200" dirty="0" err="1" smtClean="0"/>
              <a:t>Develop</a:t>
            </a:r>
            <a:r>
              <a:rPr lang="fr-FR" sz="2200" dirty="0" smtClean="0"/>
              <a:t> e-learning </a:t>
            </a:r>
            <a:r>
              <a:rPr lang="fr-FR" sz="2200" dirty="0" err="1" smtClean="0"/>
              <a:t>tools</a:t>
            </a:r>
            <a:r>
              <a:rPr lang="fr-FR" sz="2200" dirty="0"/>
              <a:t> </a:t>
            </a:r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endParaRPr lang="fr-FR" sz="2200" dirty="0" smtClean="0"/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r>
              <a:rPr lang="fr-FR" sz="2200" dirty="0" err="1" smtClean="0"/>
              <a:t>Implement</a:t>
            </a:r>
            <a:r>
              <a:rPr lang="fr-FR" sz="2200" dirty="0" smtClean="0"/>
              <a:t> </a:t>
            </a:r>
            <a:r>
              <a:rPr lang="fr-FR" sz="2200" dirty="0" err="1" smtClean="0"/>
              <a:t>capacity</a:t>
            </a:r>
            <a:r>
              <a:rPr lang="fr-FR" sz="2200" dirty="0" smtClean="0"/>
              <a:t> building </a:t>
            </a:r>
            <a:r>
              <a:rPr lang="fr-FR" sz="2200" dirty="0" err="1" smtClean="0"/>
              <a:t>activities</a:t>
            </a:r>
            <a:r>
              <a:rPr lang="fr-FR" sz="2200" dirty="0" smtClean="0"/>
              <a:t> </a:t>
            </a:r>
            <a:r>
              <a:rPr lang="fr-FR" sz="2200" dirty="0" err="1" smtClean="0"/>
              <a:t>related</a:t>
            </a:r>
            <a:r>
              <a:rPr lang="fr-FR" sz="2200" dirty="0" smtClean="0"/>
              <a:t> to </a:t>
            </a:r>
            <a:r>
              <a:rPr lang="fr-FR" sz="2200" dirty="0" err="1" smtClean="0"/>
              <a:t>co-development</a:t>
            </a:r>
            <a:r>
              <a:rPr lang="fr-FR" sz="2200" dirty="0" smtClean="0"/>
              <a:t> of services or proof-of-concepts </a:t>
            </a:r>
            <a:r>
              <a:rPr lang="fr-FR" sz="2200" dirty="0" err="1" smtClean="0"/>
              <a:t>development</a:t>
            </a:r>
            <a:endParaRPr sz="2200"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Ways of improvement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12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" name="Espace réservé du contenu 5" descr="P42575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"/>
          <a:stretch/>
        </p:blipFill>
        <p:spPr>
          <a:xfrm>
            <a:off x="0" y="1270660"/>
            <a:ext cx="12192000" cy="5233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8025" y="2196937"/>
            <a:ext cx="4833257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GB" sz="3200" dirty="0" smtClean="0">
                <a:solidFill>
                  <a:srgbClr val="FFFFFF"/>
                </a:solidFill>
              </a:rPr>
              <a:t>Thanks for you attention</a:t>
            </a:r>
            <a:endParaRPr lang="en-GB" sz="3200" dirty="0">
              <a:solidFill>
                <a:srgbClr val="FFFFFF"/>
              </a:solidFill>
              <a:ea typeface="ヒラギノ角ゴ Pro W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36044" y="4510758"/>
            <a:ext cx="22108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700" b="1" dirty="0">
                <a:solidFill>
                  <a:schemeClr val="bg1"/>
                </a:solidFill>
              </a:rPr>
              <a:t>www.cnes.fr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54" y="5170111"/>
            <a:ext cx="1258846" cy="13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6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2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1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endParaRPr lang="en-US" sz="2200" dirty="0" smtClean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endParaRPr sz="22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CNES Capacity Building Activities Main pillars and drivers 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065648" y="1402773"/>
            <a:ext cx="3286496" cy="1496291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72 Black" panose="020B0A04030603020204" pitchFamily="34" charset="0"/>
                <a:cs typeface="72 Black" panose="020B0A04030603020204" pitchFamily="34" charset="0"/>
              </a:rPr>
              <a:t>Synergies</a:t>
            </a:r>
          </a:p>
          <a:p>
            <a:pPr algn="ctr"/>
            <a:r>
              <a:rPr lang="fr-FR" sz="2000" b="1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CEOS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: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Datacube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,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Recovery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Observatory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, Chair Initiative…</a:t>
            </a:r>
          </a:p>
          <a:p>
            <a:pPr algn="ctr"/>
            <a:r>
              <a:rPr lang="fr-FR" sz="2000" b="1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Copernicus</a:t>
            </a:r>
            <a:r>
              <a:rPr lang="fr-FR" sz="2000" b="1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User </a:t>
            </a:r>
            <a:r>
              <a:rPr lang="fr-FR" sz="2000" b="1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Uptake</a:t>
            </a:r>
            <a:r>
              <a:rPr lang="fr-FR" sz="2000" b="1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Program</a:t>
            </a:r>
            <a:endParaRPr lang="fr-FR" sz="2000" b="1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648" y="3131127"/>
            <a:ext cx="3503551" cy="1159164"/>
          </a:xfrm>
          <a:prstGeom prst="rec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72 Black" panose="020B0A04030603020204" pitchFamily="34" charset="0"/>
                <a:cs typeface="72 Black" panose="020B0A04030603020204" pitchFamily="34" charset="0"/>
              </a:rPr>
              <a:t>Open </a:t>
            </a:r>
            <a:r>
              <a:rPr lang="fr-FR" sz="2000" dirty="0" err="1" smtClean="0">
                <a:latin typeface="72 Black" panose="020B0A04030603020204" pitchFamily="34" charset="0"/>
                <a:cs typeface="72 Black" panose="020B0A04030603020204" pitchFamily="34" charset="0"/>
              </a:rPr>
              <a:t>tools</a:t>
            </a:r>
            <a:r>
              <a:rPr lang="fr-FR" sz="2000" dirty="0" smtClean="0">
                <a:latin typeface="72 Black" panose="020B0A04030603020204" pitchFamily="34" charset="0"/>
                <a:cs typeface="72 Black" panose="020B0A04030603020204" pitchFamily="34" charset="0"/>
              </a:rPr>
              <a:t> and data</a:t>
            </a:r>
            <a:r>
              <a:rPr lang="fr-FR" sz="1800" dirty="0" smtClean="0">
                <a:latin typeface="72 Black" panose="020B0A04030603020204" pitchFamily="34" charset="0"/>
                <a:cs typeface="72 Black" panose="020B0A04030603020204" pitchFamily="34" charset="0"/>
              </a:rPr>
              <a:t>  </a:t>
            </a:r>
          </a:p>
          <a:p>
            <a:pPr algn="ctr"/>
            <a:r>
              <a:rPr lang="fr-FR" sz="2000" b="1" u="sng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Copernicus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(open,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multisensor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,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sustainable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,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calibrated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dataset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)</a:t>
            </a:r>
          </a:p>
          <a:p>
            <a:pPr algn="ctr"/>
            <a:r>
              <a:rPr lang="fr-FR" sz="2000" b="1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Orfeo</a:t>
            </a:r>
            <a:r>
              <a:rPr lang="fr-FR" sz="2000" b="1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</a:t>
            </a:r>
            <a:r>
              <a:rPr lang="fr-FR" sz="2000" b="1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Toolbox</a:t>
            </a:r>
            <a:endParaRPr lang="fr-FR" sz="2000" b="1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7782" y="2964873"/>
            <a:ext cx="3205018" cy="122843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72 Black" panose="020B0A04030603020204" pitchFamily="34" charset="0"/>
                <a:cs typeface="72 Black" panose="020B0A04030603020204" pitchFamily="34" charset="0"/>
              </a:rPr>
              <a:t>National </a:t>
            </a:r>
            <a:r>
              <a:rPr lang="fr-FR" sz="2000" dirty="0" err="1" smtClean="0">
                <a:latin typeface="72 Black" panose="020B0A04030603020204" pitchFamily="34" charset="0"/>
                <a:cs typeface="72 Black" panose="020B0A04030603020204" pitchFamily="34" charset="0"/>
              </a:rPr>
              <a:t>Partnerships</a:t>
            </a:r>
            <a:endParaRPr lang="fr-FR" sz="2000" dirty="0" smtClean="0"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algn="ctr"/>
            <a:r>
              <a:rPr lang="fr-FR" sz="18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Research</a:t>
            </a:r>
            <a:r>
              <a:rPr lang="fr-FR" sz="1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Institutes (IRD, CIRAD, CESBIO…)</a:t>
            </a:r>
          </a:p>
          <a:p>
            <a:pPr algn="ctr"/>
            <a:r>
              <a:rPr lang="fr-FR" sz="1800" dirty="0" smtClean="0">
                <a:solidFill>
                  <a:schemeClr val="bg2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French </a:t>
            </a:r>
            <a:r>
              <a:rPr lang="fr-FR" sz="18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Development</a:t>
            </a:r>
            <a:r>
              <a:rPr lang="fr-FR" sz="1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</a:t>
            </a:r>
            <a:r>
              <a:rPr lang="fr-FR" sz="1800" dirty="0" smtClean="0">
                <a:solidFill>
                  <a:srgbClr val="FF0000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Agency </a:t>
            </a:r>
            <a:r>
              <a:rPr lang="fr-FR" sz="1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AFD</a:t>
            </a:r>
            <a:endParaRPr lang="fr-FR" sz="1800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8181" y="4904509"/>
            <a:ext cx="2281382" cy="1533236"/>
          </a:xfrm>
          <a:prstGeom prst="rect">
            <a:avLst/>
          </a:prstGeom>
          <a:ln w="76200">
            <a:solidFill>
              <a:srgbClr val="B45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72 Black" panose="020B0A04030603020204" pitchFamily="34" charset="0"/>
                <a:cs typeface="72 Black" panose="020B0A04030603020204" pitchFamily="34" charset="0"/>
              </a:rPr>
              <a:t>International </a:t>
            </a:r>
            <a:r>
              <a:rPr lang="fr-FR" sz="2000" dirty="0" err="1" smtClean="0">
                <a:latin typeface="72 Black" panose="020B0A04030603020204" pitchFamily="34" charset="0"/>
                <a:cs typeface="72 Black" panose="020B0A04030603020204" pitchFamily="34" charset="0"/>
              </a:rPr>
              <a:t>Partnerships</a:t>
            </a:r>
            <a:r>
              <a:rPr lang="fr-FR" sz="2000" dirty="0" smtClean="0"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</a:p>
          <a:p>
            <a:pPr algn="ctr"/>
            <a:r>
              <a:rPr lang="fr-FR" sz="1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(Vietnam VNSC, Gabon AGEOS, </a:t>
            </a:r>
            <a:r>
              <a:rPr lang="fr-FR" sz="18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Ethiopia</a:t>
            </a:r>
            <a:r>
              <a:rPr lang="fr-FR" sz="1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EGII, Mexico AEM…)</a:t>
            </a:r>
            <a:endParaRPr lang="fr-FR" sz="1800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19" name="Flèche à quatre pointes 18"/>
          <p:cNvSpPr/>
          <p:nvPr/>
        </p:nvSpPr>
        <p:spPr>
          <a:xfrm>
            <a:off x="4296144" y="2988835"/>
            <a:ext cx="2825503" cy="1736436"/>
          </a:xfrm>
          <a:prstGeom prst="quad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04" y="2316534"/>
            <a:ext cx="874164" cy="53952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29" y="4314229"/>
            <a:ext cx="789132" cy="78913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20" y="4375090"/>
            <a:ext cx="994107" cy="72827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72" y="2362829"/>
            <a:ext cx="1184857" cy="33176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17" y="5008291"/>
            <a:ext cx="1569366" cy="68521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97" y="31974"/>
            <a:ext cx="1133004" cy="120053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82" y="5008291"/>
            <a:ext cx="892004" cy="115293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8861" y="5533320"/>
            <a:ext cx="1140325" cy="971388"/>
          </a:xfrm>
          <a:prstGeom prst="rect">
            <a:avLst/>
          </a:prstGeom>
        </p:spPr>
      </p:pic>
      <p:sp>
        <p:nvSpPr>
          <p:cNvPr id="36" name="AutoShape 12" descr="Résultat de recherche d'images pour &quot;logo  AGEOS Gab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8883" y="4623268"/>
            <a:ext cx="1193767" cy="67074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04" y="5774942"/>
            <a:ext cx="2636486" cy="6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5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3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fr-FR" sz="2200" dirty="0" err="1" smtClean="0"/>
              <a:t>Mainly</a:t>
            </a:r>
            <a:r>
              <a:rPr lang="fr-FR" sz="2200" dirty="0" smtClean="0"/>
              <a:t> on </a:t>
            </a:r>
            <a:r>
              <a:rPr lang="fr-FR" sz="2200" dirty="0" err="1" smtClean="0"/>
              <a:t>demand</a:t>
            </a:r>
            <a:r>
              <a:rPr lang="fr-FR" sz="2200" dirty="0" smtClean="0"/>
              <a:t> and </a:t>
            </a:r>
            <a:r>
              <a:rPr lang="fr-FR" sz="2200" dirty="0" err="1" smtClean="0"/>
              <a:t>opportunity</a:t>
            </a:r>
            <a:r>
              <a:rPr lang="fr-FR" sz="2200" dirty="0" smtClean="0"/>
              <a:t> </a:t>
            </a:r>
            <a:r>
              <a:rPr lang="fr-FR" sz="2200" dirty="0" err="1" smtClean="0"/>
              <a:t>driven</a:t>
            </a:r>
            <a:r>
              <a:rPr lang="fr-FR" sz="2200" dirty="0" smtClean="0"/>
              <a:t> </a:t>
            </a:r>
            <a:r>
              <a:rPr lang="fr-FR" sz="2200" dirty="0" err="1" smtClean="0"/>
              <a:t>approach</a:t>
            </a:r>
            <a:r>
              <a:rPr lang="fr-FR" sz="2200" dirty="0" smtClean="0"/>
              <a:t>…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fr-FR" sz="2200" dirty="0" smtClean="0"/>
              <a:t>For the moment, </a:t>
            </a:r>
            <a:r>
              <a:rPr lang="fr-FR" sz="2200" dirty="0" err="1"/>
              <a:t>o</a:t>
            </a:r>
            <a:r>
              <a:rPr lang="fr-FR" sz="2200" dirty="0" err="1" smtClean="0"/>
              <a:t>nly</a:t>
            </a:r>
            <a:r>
              <a:rPr lang="fr-FR" sz="2200" dirty="0" smtClean="0"/>
              <a:t> </a:t>
            </a:r>
            <a:r>
              <a:rPr lang="fr-FR" sz="2200" dirty="0" smtClean="0"/>
              <a:t>on-site and in-</a:t>
            </a:r>
            <a:r>
              <a:rPr lang="fr-FR" sz="2200" dirty="0" err="1" smtClean="0"/>
              <a:t>person</a:t>
            </a:r>
            <a:r>
              <a:rPr lang="fr-FR" sz="2200" dirty="0" smtClean="0"/>
              <a:t> training. </a:t>
            </a:r>
            <a:r>
              <a:rPr lang="fr-FR" sz="2200" dirty="0" err="1" smtClean="0"/>
              <a:t>Priority</a:t>
            </a:r>
            <a:r>
              <a:rPr lang="fr-FR" sz="2200" dirty="0" smtClean="0"/>
              <a:t> to </a:t>
            </a:r>
            <a:r>
              <a:rPr lang="fr-FR" sz="2200" dirty="0" err="1" smtClean="0"/>
              <a:t>relationships</a:t>
            </a:r>
            <a:r>
              <a:rPr lang="fr-FR" sz="2200" dirty="0" smtClean="0"/>
              <a:t> and user </a:t>
            </a:r>
            <a:r>
              <a:rPr lang="fr-FR" sz="2200" dirty="0" err="1" smtClean="0"/>
              <a:t>communities</a:t>
            </a:r>
            <a:r>
              <a:rPr lang="fr-FR" sz="2200" dirty="0" smtClean="0"/>
              <a:t> building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fr-FR" sz="2200" dirty="0" smtClean="0"/>
              <a:t>Support to </a:t>
            </a:r>
            <a:r>
              <a:rPr lang="fr-FR" sz="2200" dirty="0" err="1" smtClean="0"/>
              <a:t>Copernicus</a:t>
            </a:r>
            <a:r>
              <a:rPr lang="fr-FR" sz="2200" dirty="0" smtClean="0"/>
              <a:t> User </a:t>
            </a:r>
            <a:r>
              <a:rPr lang="fr-FR" sz="2200" dirty="0" err="1" smtClean="0"/>
              <a:t>Uptake</a:t>
            </a:r>
            <a:r>
              <a:rPr lang="fr-FR" sz="2200" dirty="0" smtClean="0"/>
              <a:t> program : CNES </a:t>
            </a:r>
            <a:r>
              <a:rPr lang="fr-FR" sz="2200" dirty="0" err="1" smtClean="0"/>
              <a:t>is</a:t>
            </a:r>
            <a:r>
              <a:rPr lang="fr-FR" sz="2200" dirty="0" smtClean="0"/>
              <a:t> national </a:t>
            </a:r>
            <a:r>
              <a:rPr lang="fr-FR" sz="2200" dirty="0" err="1" smtClean="0"/>
              <a:t>coordinator</a:t>
            </a:r>
            <a:r>
              <a:rPr lang="fr-FR" sz="2200" dirty="0" smtClean="0"/>
              <a:t> of </a:t>
            </a:r>
            <a:r>
              <a:rPr lang="fr-FR" sz="2200" dirty="0" err="1" smtClean="0"/>
              <a:t>Copernicus</a:t>
            </a:r>
            <a:r>
              <a:rPr lang="fr-FR" sz="2200" dirty="0" smtClean="0"/>
              <a:t> </a:t>
            </a:r>
            <a:r>
              <a:rPr lang="fr-FR" sz="2200" dirty="0" err="1" smtClean="0"/>
              <a:t>relays</a:t>
            </a:r>
            <a:r>
              <a:rPr lang="fr-FR" sz="2200" dirty="0" smtClean="0"/>
              <a:t> and </a:t>
            </a:r>
            <a:r>
              <a:rPr lang="fr-FR" sz="2200" dirty="0" err="1" smtClean="0"/>
              <a:t>academies</a:t>
            </a:r>
            <a:endParaRPr lang="en-US" sz="2200" dirty="0"/>
          </a:p>
          <a:p>
            <a:pPr marL="768927" lvl="1" indent="-324427">
              <a:buSzPts val="2200"/>
            </a:pPr>
            <a:r>
              <a:rPr lang="en-US" sz="2200" dirty="0"/>
              <a:t>Based </a:t>
            </a:r>
            <a:r>
              <a:rPr lang="en-US" sz="2200" dirty="0" smtClean="0"/>
              <a:t>on CNES and </a:t>
            </a:r>
            <a:r>
              <a:rPr lang="en-US" sz="2200" dirty="0" err="1" smtClean="0"/>
              <a:t>french</a:t>
            </a:r>
            <a:r>
              <a:rPr lang="en-US" sz="2200" dirty="0" smtClean="0"/>
              <a:t> science expertise :</a:t>
            </a:r>
          </a:p>
          <a:p>
            <a:pPr marL="1226127" lvl="2" indent="-324427">
              <a:buSzPts val="2200"/>
            </a:pPr>
            <a:r>
              <a:rPr lang="en-US" sz="2200" dirty="0" smtClean="0"/>
              <a:t>Optical data processing (SPOT World Heritage archive, Pleiades)</a:t>
            </a:r>
          </a:p>
          <a:p>
            <a:pPr marL="1226127" lvl="2" indent="-324427">
              <a:buSzPts val="2200"/>
            </a:pPr>
            <a:r>
              <a:rPr lang="en-US" sz="2200" dirty="0" smtClean="0"/>
              <a:t>SAR times series processing for LCUC (CESBIO)</a:t>
            </a:r>
          </a:p>
          <a:p>
            <a:pPr marL="1226127" lvl="2" indent="-324427">
              <a:buSzPts val="2200"/>
            </a:pPr>
            <a:r>
              <a:rPr lang="en-US" sz="2200" dirty="0" smtClean="0"/>
              <a:t>GNSS precise processing (GET laboratory, GINS tool)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Dedicated </a:t>
            </a:r>
            <a:r>
              <a:rPr lang="en-US" sz="2200" dirty="0" smtClean="0"/>
              <a:t>not only to scientists, but also to operational experts</a:t>
            </a:r>
          </a:p>
          <a:p>
            <a:pPr marL="768927" lvl="1" indent="-324427">
              <a:buSzPts val="2200"/>
            </a:pPr>
            <a:r>
              <a:rPr lang="en-US" sz="2200" dirty="0" smtClean="0"/>
              <a:t>May be r</a:t>
            </a:r>
            <a:r>
              <a:rPr lang="en-US" sz="2200" dirty="0" smtClean="0"/>
              <a:t>elated also to </a:t>
            </a:r>
            <a:r>
              <a:rPr lang="en-US" sz="2200" dirty="0"/>
              <a:t>the development of pilot </a:t>
            </a:r>
            <a:r>
              <a:rPr lang="en-US" sz="2200" dirty="0" smtClean="0"/>
              <a:t>services</a:t>
            </a:r>
          </a:p>
          <a:p>
            <a:pPr marL="768927" lvl="1" indent="-324427">
              <a:buSzPts val="2200"/>
            </a:pPr>
            <a:r>
              <a:rPr lang="en-US" sz="2200" dirty="0" smtClean="0"/>
              <a:t>Make use of local and in-situ knowledge of ground truth : for instance, to test forest mapping algorithms on Gabon rainforest</a:t>
            </a:r>
          </a:p>
          <a:p>
            <a:pPr marL="444500" lvl="1" indent="0">
              <a:buSzPts val="2200"/>
              <a:buNone/>
            </a:pPr>
            <a:endParaRPr lang="en-US" sz="2200" dirty="0" smtClean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endParaRPr sz="22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CNES Capacity Building Activities Features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43543" y="1365662"/>
            <a:ext cx="12148457" cy="220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CNES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co-organizer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Vietnam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Earth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Observation (VSEO)</a:t>
            </a:r>
            <a:endParaRPr sz="2000" b="1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1200"/>
              </a:spcBef>
              <a:buClr>
                <a:srgbClr val="002569"/>
              </a:buClr>
              <a:buSzPts val="2000"/>
            </a:pPr>
            <a:r>
              <a:rPr lang="en-US" sz="2000" b="0" i="0" u="none" strike="noStrike" cap="none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week Yearly Summer School created by USTH, ICISE/Les Rencontres du Vietnam and CNES</a:t>
            </a:r>
            <a:endParaRPr sz="2000" dirty="0" smtClean="0">
              <a:solidFill>
                <a:srgbClr val="002569"/>
              </a:solidFill>
              <a:latin typeface="Helvetica Neu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2018</a:t>
            </a:r>
            <a:r>
              <a:rPr lang="en-US" sz="2000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smtClean="0">
                <a:solidFill>
                  <a:srgbClr val="002569"/>
                </a:solidFill>
                <a:latin typeface="Helvetica Neue"/>
                <a:sym typeface="Helvetica Neue"/>
              </a:rPr>
              <a:t>Topic : Atmospheric Remote sensing</a:t>
            </a:r>
            <a:endParaRPr lang="en-US" sz="2000" dirty="0">
              <a:solidFill>
                <a:srgbClr val="002569"/>
              </a:solidFill>
              <a:latin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2019</a:t>
            </a:r>
            <a:r>
              <a:rPr lang="en-US" sz="2000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20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Topic : Flood and Water Surfaces monitoring (ESA </a:t>
            </a:r>
            <a:r>
              <a:rPr lang="fr-FR" sz="20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contribution, </a:t>
            </a:r>
            <a:r>
              <a:rPr lang="fr-FR" sz="20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</a:t>
            </a:r>
            <a:r>
              <a:rPr lang="fr-FR" sz="20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fr-FR" sz="20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20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deliverable</a:t>
            </a:r>
            <a:r>
              <a:rPr lang="fr-FR" sz="20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fr-FR" sz="2000" b="1" i="0" u="none" strike="noStrike" cap="none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2020</a:t>
            </a:r>
            <a:r>
              <a:rPr lang="fr-FR" dirty="0">
                <a:ea typeface="Helvetica Neue"/>
              </a:rPr>
              <a:t> </a:t>
            </a:r>
            <a:r>
              <a:rPr lang="en-US" sz="2000" b="0" i="0" u="none" strike="noStrike" cap="none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 processing for LULC</a:t>
            </a:r>
            <a:endParaRPr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4000"/>
            </a:pPr>
            <a:r>
              <a:rPr lang="en-US" sz="3200" dirty="0" smtClean="0">
                <a:solidFill>
                  <a:schemeClr val="bg1"/>
                </a:solidFill>
              </a:rPr>
              <a:t>CNES </a:t>
            </a:r>
            <a:r>
              <a:rPr lang="en-US" sz="3200" dirty="0">
                <a:solidFill>
                  <a:schemeClr val="bg1"/>
                </a:solidFill>
              </a:rPr>
              <a:t>capacity building activities</a:t>
            </a:r>
            <a:r>
              <a:rPr lang="en-US" sz="3000" dirty="0"/>
              <a:t> </a:t>
            </a:r>
            <a:endParaRPr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D4235-0AE4-4981-A4DF-549A74AB1D69}"/>
              </a:ext>
            </a:extLst>
          </p:cNvPr>
          <p:cNvSpPr/>
          <p:nvPr/>
        </p:nvSpPr>
        <p:spPr>
          <a:xfrm>
            <a:off x="641526" y="600221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2569"/>
              </a:buClr>
              <a:buSzPts val="2400"/>
            </a:pPr>
            <a:endParaRPr lang="en-US" sz="12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111" y="3444467"/>
            <a:ext cx="7976260" cy="34135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9" y="3910508"/>
            <a:ext cx="3491837" cy="8778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" y="5004494"/>
            <a:ext cx="2602310" cy="11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43543" y="1265060"/>
            <a:ext cx="5790727" cy="528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CNES Support to VNSC CEOS Chair Initiative (2019)</a:t>
            </a:r>
            <a:endParaRPr sz="2000" b="1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/>
              <a:t>Synthetic Aperture Radar Applied in Rice and Forest Monitoring</a:t>
            </a:r>
            <a:r>
              <a:rPr lang="en-US" sz="2000" dirty="0"/>
              <a:t> in Hanoi, Vietnam (20-22 Feb., 2019</a:t>
            </a:r>
            <a:r>
              <a:rPr lang="en-US" sz="2000" dirty="0" smtClean="0"/>
              <a:t>) 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Participation of CESBIO experts to </a:t>
            </a:r>
            <a:r>
              <a:rPr lang="en-US" sz="2000" dirty="0"/>
              <a:t>training </a:t>
            </a:r>
            <a:r>
              <a:rPr lang="en-US" sz="2000" dirty="0" smtClean="0"/>
              <a:t>for </a:t>
            </a:r>
            <a:r>
              <a:rPr lang="en-US" sz="2000" dirty="0"/>
              <a:t>Vietnamese and Thailand remote sensing technical experts in applying SAR data and processing technology </a:t>
            </a:r>
            <a:r>
              <a:rPr lang="en-US" sz="2000" dirty="0" smtClean="0"/>
              <a:t>to support </a:t>
            </a:r>
            <a:r>
              <a:rPr lang="en-US" sz="2000" dirty="0"/>
              <a:t>rice monitoring, and forest monitoring. </a:t>
            </a:r>
            <a:endParaRPr lang="en-US" sz="2000" dirty="0" smtClean="0"/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Understand the physical information content of SAR data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Access available EO data and free software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Able to conduct time series processing</a:t>
            </a:r>
            <a:endParaRPr lang="en-US" sz="2000"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4000"/>
            </a:pPr>
            <a:r>
              <a:rPr lang="en-US" sz="3200" dirty="0" smtClean="0">
                <a:solidFill>
                  <a:schemeClr val="bg1"/>
                </a:solidFill>
              </a:rPr>
              <a:t>CNES </a:t>
            </a:r>
            <a:r>
              <a:rPr lang="en-US" sz="3200" dirty="0">
                <a:solidFill>
                  <a:schemeClr val="bg1"/>
                </a:solidFill>
              </a:rPr>
              <a:t>capacity building activities</a:t>
            </a:r>
            <a:r>
              <a:rPr lang="en-US" sz="3000" dirty="0"/>
              <a:t> </a:t>
            </a:r>
            <a:endParaRPr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D4235-0AE4-4981-A4DF-549A74AB1D69}"/>
              </a:ext>
            </a:extLst>
          </p:cNvPr>
          <p:cNvSpPr/>
          <p:nvPr/>
        </p:nvSpPr>
        <p:spPr>
          <a:xfrm>
            <a:off x="641526" y="600221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2569"/>
              </a:buClr>
              <a:buSzPts val="2400"/>
            </a:pPr>
            <a:endParaRPr lang="en-US" sz="12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18" y="1573971"/>
            <a:ext cx="874164" cy="5395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70" y="2737351"/>
            <a:ext cx="5627536" cy="358041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54D3C64-DA7B-4F99-A87F-CFD0F9763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b="61911"/>
          <a:stretch/>
        </p:blipFill>
        <p:spPr bwMode="auto">
          <a:xfrm>
            <a:off x="5961797" y="1265060"/>
            <a:ext cx="4159193" cy="132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3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43543" y="1365662"/>
            <a:ext cx="5956655" cy="549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CNES Support to SARI </a:t>
            </a:r>
            <a:r>
              <a:rPr lang="fr-FR" sz="20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(South-East Asia </a:t>
            </a:r>
            <a:r>
              <a:rPr lang="fr-FR" sz="20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</a:t>
            </a:r>
            <a:r>
              <a:rPr lang="fr-FR" sz="20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Initiative) 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 </a:t>
            </a:r>
            <a:endParaRPr sz="2000" b="1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Participation of CESBIO experts to LULC training on the use of SAR data for Rice Monitoring </a:t>
            </a:r>
            <a:endParaRPr lang="en-US" sz="2000"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4000"/>
            </a:pPr>
            <a:r>
              <a:rPr lang="en-US" sz="3200" dirty="0" smtClean="0">
                <a:solidFill>
                  <a:schemeClr val="bg1"/>
                </a:solidFill>
              </a:rPr>
              <a:t>CNES </a:t>
            </a:r>
            <a:r>
              <a:rPr lang="en-US" sz="3200" dirty="0">
                <a:solidFill>
                  <a:schemeClr val="bg1"/>
                </a:solidFill>
              </a:rPr>
              <a:t>capacity building activities</a:t>
            </a:r>
            <a:r>
              <a:rPr lang="en-US" sz="3000" dirty="0"/>
              <a:t> </a:t>
            </a:r>
            <a:endParaRPr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D4235-0AE4-4981-A4DF-549A74AB1D69}"/>
              </a:ext>
            </a:extLst>
          </p:cNvPr>
          <p:cNvSpPr/>
          <p:nvPr/>
        </p:nvSpPr>
        <p:spPr>
          <a:xfrm>
            <a:off x="641526" y="600221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2569"/>
              </a:buClr>
              <a:buSzPts val="2400"/>
            </a:pPr>
            <a:endParaRPr lang="en-US" sz="12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136566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Land Use/Cover Changes, Environment and Emissions in South/Southeast Asia – An International Regional Science Meeting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14" y="2964183"/>
            <a:ext cx="4575958" cy="26261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97345"/>
            <a:ext cx="5543241" cy="36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43543" y="1365662"/>
            <a:ext cx="4990275" cy="521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CNES Support to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Ethiopian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Geospatial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Information Institute</a:t>
            </a:r>
            <a:endParaRPr sz="2000" b="1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Training on the use of Sentinel 2 data for LULC Ethiopian territory mapping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Tri-partite partnership (EGII, IGN-FI, CNES)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IGN-FI expertise for the methodology and validation on 5 pilot sites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4000"/>
            </a:pPr>
            <a:r>
              <a:rPr lang="en-US" sz="3200" dirty="0" smtClean="0">
                <a:solidFill>
                  <a:schemeClr val="bg1"/>
                </a:solidFill>
              </a:rPr>
              <a:t>CNES </a:t>
            </a:r>
            <a:r>
              <a:rPr lang="en-US" sz="3200" dirty="0">
                <a:solidFill>
                  <a:schemeClr val="bg1"/>
                </a:solidFill>
              </a:rPr>
              <a:t>capacity building </a:t>
            </a:r>
            <a:r>
              <a:rPr lang="en-US" sz="3200" dirty="0" smtClean="0">
                <a:solidFill>
                  <a:schemeClr val="bg1"/>
                </a:solidFill>
              </a:rPr>
              <a:t>activities </a:t>
            </a:r>
            <a:r>
              <a:rPr lang="en-US" sz="3000" dirty="0" smtClean="0"/>
              <a:t> </a:t>
            </a:r>
            <a:endParaRPr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D4235-0AE4-4981-A4DF-549A74AB1D69}"/>
              </a:ext>
            </a:extLst>
          </p:cNvPr>
          <p:cNvSpPr/>
          <p:nvPr/>
        </p:nvSpPr>
        <p:spPr>
          <a:xfrm>
            <a:off x="641526" y="600221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2569"/>
              </a:buClr>
              <a:buSzPts val="2400"/>
            </a:pPr>
            <a:endParaRPr lang="en-US" sz="12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18" y="1612654"/>
            <a:ext cx="6618183" cy="49636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988" y="4794411"/>
            <a:ext cx="1140325" cy="9713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32" y="4794411"/>
            <a:ext cx="1864668" cy="7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43543" y="1365662"/>
            <a:ext cx="4990275" cy="521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 on GNSS-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based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remote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sensing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Earth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Dynamics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studies</a:t>
            </a:r>
            <a:endParaRPr sz="2000" b="1" i="0" u="none" strike="noStrike" cap="none" dirty="0" smtClean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 GET lab (Geosciences Environment Toulouse) expertise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Training on </a:t>
            </a:r>
            <a:r>
              <a:rPr lang="en-US" sz="2000" dirty="0"/>
              <a:t>GINS tool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ui.adsabs.harvard.edu/abs/2011AGUFM.G31B0962P/abstract</a:t>
            </a:r>
            <a:endParaRPr lang="en-US" sz="2000" dirty="0" smtClean="0"/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Trainees : Universidad Nacional de Costa Rica, </a:t>
            </a:r>
            <a:r>
              <a:rPr lang="en-US" sz="2000" dirty="0" err="1"/>
              <a:t>Instituto</a:t>
            </a:r>
            <a:r>
              <a:rPr lang="en-US" sz="2000" dirty="0"/>
              <a:t> </a:t>
            </a:r>
            <a:r>
              <a:rPr lang="en-US" sz="2000" dirty="0" err="1"/>
              <a:t>Geográfico</a:t>
            </a:r>
            <a:r>
              <a:rPr lang="en-US" sz="2000" dirty="0"/>
              <a:t> </a:t>
            </a:r>
            <a:r>
              <a:rPr lang="en-US" sz="2000" dirty="0" smtClean="0"/>
              <a:t>Nacional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</a:t>
            </a:r>
            <a:r>
              <a:rPr lang="en-US" sz="2000" dirty="0" smtClean="0"/>
              <a:t>May 2019</a:t>
            </a:r>
            <a:endParaRPr lang="en-US" sz="2000"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4000"/>
            </a:pPr>
            <a:r>
              <a:rPr lang="en-US" sz="3200" dirty="0" smtClean="0">
                <a:solidFill>
                  <a:schemeClr val="bg1"/>
                </a:solidFill>
              </a:rPr>
              <a:t>CNES </a:t>
            </a:r>
            <a:r>
              <a:rPr lang="en-US" sz="3200" dirty="0">
                <a:solidFill>
                  <a:schemeClr val="bg1"/>
                </a:solidFill>
              </a:rPr>
              <a:t>capacity building </a:t>
            </a:r>
            <a:r>
              <a:rPr lang="en-US" sz="3200" dirty="0" smtClean="0">
                <a:solidFill>
                  <a:schemeClr val="bg1"/>
                </a:solidFill>
              </a:rPr>
              <a:t>activities </a:t>
            </a:r>
            <a:r>
              <a:rPr lang="en-US" sz="3000" dirty="0" smtClean="0"/>
              <a:t> </a:t>
            </a:r>
            <a:endParaRPr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D4235-0AE4-4981-A4DF-549A74AB1D69}"/>
              </a:ext>
            </a:extLst>
          </p:cNvPr>
          <p:cNvSpPr/>
          <p:nvPr/>
        </p:nvSpPr>
        <p:spPr>
          <a:xfrm>
            <a:off x="641526" y="600221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2569"/>
              </a:buClr>
              <a:buSzPts val="2400"/>
            </a:pPr>
            <a:endParaRPr lang="en-US" sz="12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94" y="1529819"/>
            <a:ext cx="580339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43543" y="1365662"/>
            <a:ext cx="4990275" cy="521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2569"/>
              </a:buClr>
              <a:buSzPts val="2400"/>
            </a:pPr>
            <a:r>
              <a:rPr lang="en-US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Scientific and Training Workshop </a:t>
            </a:r>
            <a:r>
              <a:rPr lang="en-US" sz="24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AEM on Forest Monitoring</a:t>
            </a:r>
            <a:endParaRPr lang="en-US" sz="2000" b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 Participation from AEM, CONAFOR, CONACYT, ONF-I, CNES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Training on OTB (</a:t>
            </a:r>
            <a:r>
              <a:rPr lang="en-US" sz="2000" dirty="0" err="1" smtClean="0"/>
              <a:t>Orfeo</a:t>
            </a:r>
            <a:r>
              <a:rPr lang="en-US" sz="2000" dirty="0" smtClean="0"/>
              <a:t> Toolbox) for forest mapping, application on Mexican Forests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WGCapD</a:t>
            </a:r>
            <a:r>
              <a:rPr lang="en-US" sz="2000" dirty="0" smtClean="0"/>
              <a:t> deliverable 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</a:t>
            </a:r>
            <a:r>
              <a:rPr lang="en-US" sz="2000" dirty="0" smtClean="0"/>
              <a:t>January 2020</a:t>
            </a:r>
            <a:endParaRPr lang="en-US" sz="2000"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4000"/>
            </a:pPr>
            <a:r>
              <a:rPr lang="en-US" sz="3200" dirty="0" smtClean="0">
                <a:solidFill>
                  <a:schemeClr val="bg1"/>
                </a:solidFill>
              </a:rPr>
              <a:t>CNES </a:t>
            </a:r>
            <a:r>
              <a:rPr lang="en-US" sz="3200" dirty="0">
                <a:solidFill>
                  <a:schemeClr val="bg1"/>
                </a:solidFill>
              </a:rPr>
              <a:t>capacity building </a:t>
            </a:r>
            <a:r>
              <a:rPr lang="en-US" sz="3200" dirty="0" smtClean="0">
                <a:solidFill>
                  <a:schemeClr val="bg1"/>
                </a:solidFill>
              </a:rPr>
              <a:t>activities </a:t>
            </a:r>
            <a:r>
              <a:rPr lang="en-US" sz="3000" dirty="0" smtClean="0"/>
              <a:t> </a:t>
            </a:r>
            <a:endParaRPr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D4235-0AE4-4981-A4DF-549A74AB1D69}"/>
              </a:ext>
            </a:extLst>
          </p:cNvPr>
          <p:cNvSpPr/>
          <p:nvPr/>
        </p:nvSpPr>
        <p:spPr>
          <a:xfrm>
            <a:off x="641526" y="600221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2569"/>
              </a:buClr>
              <a:buSzPts val="2400"/>
            </a:pPr>
            <a:endParaRPr lang="en-US" sz="12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Imagen 9" descr="Image result for conafo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5" b="27875"/>
          <a:stretch/>
        </p:blipFill>
        <p:spPr bwMode="auto">
          <a:xfrm>
            <a:off x="282545" y="5801694"/>
            <a:ext cx="1300480" cy="47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8" descr="Image result for conacyt logo 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3" b="-1"/>
          <a:stretch/>
        </p:blipFill>
        <p:spPr bwMode="auto">
          <a:xfrm>
            <a:off x="192375" y="5327984"/>
            <a:ext cx="1425575" cy="529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27" y="5310769"/>
            <a:ext cx="892004" cy="115293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99" y="1601804"/>
            <a:ext cx="6348095" cy="443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8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661</Words>
  <Application>Microsoft Office PowerPoint</Application>
  <PresentationFormat>Grand écran</PresentationFormat>
  <Paragraphs>90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Avenir</vt:lpstr>
      <vt:lpstr>Arial</vt:lpstr>
      <vt:lpstr>Helvetica Neue</vt:lpstr>
      <vt:lpstr>Courier New</vt:lpstr>
      <vt:lpstr>72 Condensed</vt:lpstr>
      <vt:lpstr>ヒラギノ角ゴ Pro W3</vt:lpstr>
      <vt:lpstr>Proxima Nova Regular</vt:lpstr>
      <vt:lpstr>Calibri</vt:lpstr>
      <vt:lpstr>72 Black</vt:lpstr>
      <vt:lpstr>Wingdings</vt:lpstr>
      <vt:lpstr>Noto Sans Symbols</vt:lpstr>
      <vt:lpstr>Default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Tomasini Linda</dc:creator>
  <cp:lastModifiedBy>Tomasini Linda</cp:lastModifiedBy>
  <cp:revision>28</cp:revision>
  <dcterms:modified xsi:type="dcterms:W3CDTF">2020-03-12T10:29:15Z</dcterms:modified>
</cp:coreProperties>
</file>