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8" r:id="rId2"/>
    <p:sldId id="259" r:id="rId3"/>
    <p:sldId id="260" r:id="rId4"/>
    <p:sldId id="261" r:id="rId5"/>
    <p:sldId id="262" r:id="rId6"/>
    <p:sldId id="264" r:id="rId7"/>
    <p:sldId id="266" r:id="rId8"/>
    <p:sldId id="265" r:id="rId9"/>
    <p:sldId id="25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124" autoAdjust="0"/>
  </p:normalViewPr>
  <p:slideViewPr>
    <p:cSldViewPr snapToGrid="0">
      <p:cViewPr varScale="1">
        <p:scale>
          <a:sx n="58" d="100"/>
          <a:sy n="58" d="100"/>
        </p:scale>
        <p:origin x="119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4D7B3D-0FD2-4DA2-86DC-8704E3FC7FE8}" type="datetimeFigureOut">
              <a:rPr lang="en-GB" smtClean="0"/>
              <a:t>12/03/2020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0CC600-CDB6-46C7-8DA0-CCFD2DE84C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535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CC600-CDB6-46C7-8DA0-CCFD2DE84C1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964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CC600-CDB6-46C7-8DA0-CCFD2DE84C1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549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CC600-CDB6-46C7-8DA0-CCFD2DE84C1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64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CC600-CDB6-46C7-8DA0-CCFD2DE84C1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993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5A51-B59D-4D90-9AF1-B5B3646EA7EC}" type="datetimeFigureOut">
              <a:rPr lang="en-GB" smtClean="0"/>
              <a:t>12/03/2020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894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5A51-B59D-4D90-9AF1-B5B3646EA7EC}" type="datetimeFigureOut">
              <a:rPr lang="en-GB" smtClean="0"/>
              <a:t>12/03/2020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861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5A51-B59D-4D90-9AF1-B5B3646EA7EC}" type="datetimeFigureOut">
              <a:rPr lang="en-GB" smtClean="0"/>
              <a:t>12/03/2020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499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5A51-B59D-4D90-9AF1-B5B3646EA7EC}" type="datetimeFigureOut">
              <a:rPr lang="en-GB" smtClean="0"/>
              <a:t>12/03/2020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300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5A51-B59D-4D90-9AF1-B5B3646EA7EC}" type="datetimeFigureOut">
              <a:rPr lang="en-GB" smtClean="0"/>
              <a:t>12/03/2020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789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5A51-B59D-4D90-9AF1-B5B3646EA7EC}" type="datetimeFigureOut">
              <a:rPr lang="en-GB" smtClean="0"/>
              <a:t>12/03/2020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654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5A51-B59D-4D90-9AF1-B5B3646EA7EC}" type="datetimeFigureOut">
              <a:rPr lang="en-GB" smtClean="0"/>
              <a:t>12/03/2020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1867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5A51-B59D-4D90-9AF1-B5B3646EA7EC}" type="datetimeFigureOut">
              <a:rPr lang="en-GB" smtClean="0"/>
              <a:t>12/03/2020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402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5A51-B59D-4D90-9AF1-B5B3646EA7EC}" type="datetimeFigureOut">
              <a:rPr lang="en-GB" smtClean="0"/>
              <a:t>12/03/2020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523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5A51-B59D-4D90-9AF1-B5B3646EA7EC}" type="datetimeFigureOut">
              <a:rPr lang="en-GB" smtClean="0"/>
              <a:t>12/03/2020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24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5A51-B59D-4D90-9AF1-B5B3646EA7EC}" type="datetimeFigureOut">
              <a:rPr lang="en-GB" smtClean="0"/>
              <a:t>12/03/2020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800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65A51-B59D-4D90-9AF1-B5B3646EA7EC}" type="datetimeFigureOut">
              <a:rPr lang="en-GB" smtClean="0"/>
              <a:t>12/03/2020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6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8551" t="15478" r="50906" b="11652"/>
          <a:stretch/>
        </p:blipFill>
        <p:spPr>
          <a:xfrm>
            <a:off x="0" y="14016"/>
            <a:ext cx="12192000" cy="6847786"/>
          </a:xfrm>
          <a:prstGeom prst="rect">
            <a:avLst/>
          </a:prstGeom>
        </p:spPr>
      </p:pic>
      <p:sp>
        <p:nvSpPr>
          <p:cNvPr id="4" name="Google Shape;39;p5"/>
          <p:cNvSpPr txBox="1"/>
          <p:nvPr/>
        </p:nvSpPr>
        <p:spPr>
          <a:xfrm>
            <a:off x="263470" y="2824567"/>
            <a:ext cx="7020732" cy="185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ESA EO CB and training in Europe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oogle Shape;40;p5"/>
          <p:cNvSpPr txBox="1">
            <a:spLocks/>
          </p:cNvSpPr>
          <p:nvPr/>
        </p:nvSpPr>
        <p:spPr>
          <a:xfrm>
            <a:off x="622788" y="4465673"/>
            <a:ext cx="8180969" cy="203081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lt1"/>
              </a:buClr>
              <a:buSzPts val="1800"/>
              <a:buFont typeface="Arial"/>
              <a:buNone/>
            </a:pPr>
            <a:r>
              <a:rPr lang="en-GB" sz="18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Session 9: Regional highlight EUROPE</a:t>
            </a:r>
          </a:p>
          <a:p>
            <a:pPr marL="0" indent="0">
              <a:spcBef>
                <a:spcPts val="0"/>
              </a:spcBef>
              <a:buClr>
                <a:schemeClr val="lt1"/>
              </a:buClr>
              <a:buSzPts val="1800"/>
              <a:buFont typeface="Arial"/>
              <a:buNone/>
            </a:pPr>
            <a:endParaRPr lang="en-GB" sz="1800" dirty="0">
              <a:solidFill>
                <a:schemeClr val="bg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>
              <a:spcBef>
                <a:spcPts val="0"/>
              </a:spcBef>
              <a:buClr>
                <a:schemeClr val="lt1"/>
              </a:buClr>
              <a:buSzPts val="1800"/>
              <a:buFont typeface="Arial"/>
              <a:buNone/>
            </a:pPr>
            <a:r>
              <a:rPr lang="en-GB" sz="18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ESA</a:t>
            </a:r>
          </a:p>
          <a:p>
            <a:pPr marL="0" indent="0">
              <a:spcBef>
                <a:spcPts val="0"/>
              </a:spcBef>
              <a:buClr>
                <a:schemeClr val="lt1"/>
              </a:buClr>
              <a:buSzPts val="1800"/>
              <a:buFont typeface="Arial"/>
              <a:buNone/>
            </a:pPr>
            <a:r>
              <a:rPr lang="en-GB" sz="18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Francesco Sarti, </a:t>
            </a:r>
            <a:r>
              <a:rPr lang="en-GB" sz="1800" dirty="0" err="1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Amalia</a:t>
            </a:r>
            <a:r>
              <a:rPr lang="en-GB" sz="18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Castro Gomez</a:t>
            </a:r>
          </a:p>
          <a:p>
            <a:pPr marL="0" indent="0">
              <a:spcBef>
                <a:spcPts val="0"/>
              </a:spcBef>
              <a:buClr>
                <a:srgbClr val="FFFFFF"/>
              </a:buClr>
              <a:buSzPts val="1800"/>
              <a:buFont typeface="Arial" panose="020B0604020202020204" pitchFamily="34" charset="0"/>
              <a:buNone/>
            </a:pPr>
            <a:endParaRPr lang="en-GB" sz="18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>
              <a:spcBef>
                <a:spcPts val="0"/>
              </a:spcBef>
              <a:buClr>
                <a:srgbClr val="FFFFFF"/>
              </a:buClr>
              <a:buSzPts val="1800"/>
              <a:buFont typeface="Arial" panose="020B0604020202020204" pitchFamily="34" charset="0"/>
              <a:buNone/>
            </a:pPr>
            <a:r>
              <a:rPr lang="en-GB" sz="18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WGCapD-9 Annual Meeting</a:t>
            </a:r>
            <a:endParaRPr lang="en-GB" dirty="0"/>
          </a:p>
          <a:p>
            <a:pPr marL="0" indent="0">
              <a:spcBef>
                <a:spcPts val="0"/>
              </a:spcBef>
              <a:buClr>
                <a:srgbClr val="FFFFFF"/>
              </a:buClr>
              <a:buSzPts val="1800"/>
              <a:buFont typeface="Arial" panose="020B0604020202020204" pitchFamily="34" charset="0"/>
              <a:buNone/>
            </a:pPr>
            <a:r>
              <a:rPr lang="en-GB" sz="1800" dirty="0">
                <a:solidFill>
                  <a:srgbClr val="FFFFFF"/>
                </a:solidFill>
              </a:rPr>
              <a:t>Sunnyvale, California</a:t>
            </a:r>
            <a:endParaRPr lang="en-GB" sz="18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>
              <a:spcBef>
                <a:spcPts val="0"/>
              </a:spcBef>
              <a:buClr>
                <a:srgbClr val="FFFFFF"/>
              </a:buClr>
              <a:buSzPts val="1800"/>
              <a:buFont typeface="Arial" panose="020B0604020202020204" pitchFamily="34" charset="0"/>
              <a:buNone/>
            </a:pPr>
            <a:r>
              <a:rPr lang="en-GB" sz="18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10-12 March 2020</a:t>
            </a:r>
            <a:endParaRPr lang="en-GB" dirty="0"/>
          </a:p>
          <a:p>
            <a:pPr marL="0" indent="0">
              <a:spcBef>
                <a:spcPts val="0"/>
              </a:spcBef>
              <a:buClr>
                <a:srgbClr val="000000"/>
              </a:buClr>
              <a:buSzPts val="1800"/>
              <a:buFont typeface="Arial" panose="020B0604020202020204" pitchFamily="34" charset="0"/>
              <a:buNone/>
            </a:pPr>
            <a:endParaRPr lang="en-GB" sz="18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>
              <a:spcBef>
                <a:spcPts val="0"/>
              </a:spcBef>
              <a:buClr>
                <a:srgbClr val="FFFFFF"/>
              </a:buClr>
              <a:buSzPts val="1800"/>
              <a:buFont typeface="Arial" panose="020B0604020202020204" pitchFamily="34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1833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>
          <a:xfrm>
            <a:off x="1818192" y="13851"/>
            <a:ext cx="7665396" cy="939750"/>
          </a:xfrm>
        </p:spPr>
        <p:txBody>
          <a:bodyPr>
            <a:noAutofit/>
          </a:bodyPr>
          <a:lstStyle/>
          <a:p>
            <a:r>
              <a:rPr lang="en-GB" sz="2800" b="1" dirty="0">
                <a:solidFill>
                  <a:schemeClr val="accent1">
                    <a:lumMod val="50000"/>
                  </a:schemeClr>
                </a:solidFill>
              </a:rPr>
              <a:t>ESA ESERO project (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European Space Education Resource Offices in ESA MS</a:t>
            </a: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</a:rPr>
              <a:t>) – secondary school level </a:t>
            </a:r>
            <a:endParaRPr lang="en-GB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AutoShape 12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1667608" y="-10969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14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1808285" y="-9445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24685" y="948596"/>
            <a:ext cx="91578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Target: European students starting from an early age (</a:t>
            </a:r>
            <a:r>
              <a:rPr lang="en-US" sz="2000" b="1" dirty="0"/>
              <a:t>primary and secondary education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r>
              <a:rPr lang="en-US" sz="2000" dirty="0"/>
              <a:t>Goal: using the space context to make the teaching and learning of STEM subjects more attractive</a:t>
            </a:r>
          </a:p>
          <a:p>
            <a:endParaRPr lang="en-US" sz="2000" dirty="0"/>
          </a:p>
          <a:p>
            <a:r>
              <a:rPr lang="en-US" sz="2000" dirty="0"/>
              <a:t>ESERO offers an annual series of national or regional training sessions for both primary and secondary school teachers, offered in collaboration with national partners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980"/>
          <a:stretch/>
        </p:blipFill>
        <p:spPr>
          <a:xfrm>
            <a:off x="9679538" y="876834"/>
            <a:ext cx="2401628" cy="5810440"/>
          </a:xfrm>
          <a:prstGeom prst="rect">
            <a:avLst/>
          </a:prstGeom>
        </p:spPr>
      </p:pic>
      <p:pic>
        <p:nvPicPr>
          <p:cNvPr id="1026" name="Picture 2" descr="https://www.esa.int/var/esa/storage/images/esa_multimedia/images/2019/02/teachers_attending_the_workshop/19264598-1-eng-GB/Teachers_attending_the_workshop_node_full_image_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881" y="4038603"/>
            <a:ext cx="3238500" cy="235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00200" y="6400800"/>
            <a:ext cx="82296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457200" latinLnBrk="1" hangingPunct="0"/>
            <a:r>
              <a:rPr lang="en-GB" b="1" dirty="0">
                <a:solidFill>
                  <a:srgbClr val="FF0000"/>
                </a:solidFill>
              </a:rPr>
              <a:t>Teachers’ workshops; classroom resources; school projects ….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72" b="10626"/>
          <a:stretch/>
        </p:blipFill>
        <p:spPr>
          <a:xfrm>
            <a:off x="3338945" y="3477491"/>
            <a:ext cx="2558837" cy="29925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7781" y="3830913"/>
            <a:ext cx="4132909" cy="238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85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>
          <a:xfrm>
            <a:off x="2843630" y="87598"/>
            <a:ext cx="6224170" cy="830997"/>
          </a:xfrm>
        </p:spPr>
        <p:txBody>
          <a:bodyPr>
            <a:normAutofit fontScale="90000"/>
          </a:bodyPr>
          <a:lstStyle/>
          <a:p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3100" b="1" dirty="0">
                <a:solidFill>
                  <a:schemeClr val="accent1">
                    <a:lumMod val="50000"/>
                  </a:schemeClr>
                </a:solidFill>
              </a:rPr>
              <a:t>Education in the frame of European cooperation – secondary school level </a:t>
            </a:r>
          </a:p>
        </p:txBody>
      </p:sp>
      <p:pic>
        <p:nvPicPr>
          <p:cNvPr id="58372" name="Picture 4" descr="http://spaceinimages.esa.int/var/esa/storage/images/esa_multimedia/images/2013/08/living_planet_symposium_school_lab/13000292-1-eng-GB/Living_Planet_Symposium_School_Lab_node_full_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047" y="1148236"/>
            <a:ext cx="6876303" cy="160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4" name="Picture 6" descr="http://www.typologos.com/wp-content/uploads/2013/09/DLR_School_Lab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93436" y="1189038"/>
            <a:ext cx="3952901" cy="140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8" name="Picture 10" descr="http://resources.yesican-science.ca/trek/scisat/final/images/trans_spectrometer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545" y="4270569"/>
            <a:ext cx="3565373" cy="258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2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1667608" y="-10969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14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1808285" y="-9445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8384" name="Picture 16" descr="http://www.vision4thefuture.org/s3_workshop/photos/irimage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26882" y="4270568"/>
            <a:ext cx="4184070" cy="257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0047" y="3020382"/>
            <a:ext cx="11454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joint School Lab with ESA, ASI, DLR, UK National Space Academy, INGV, Universities of Milan and Pavia </a:t>
            </a:r>
          </a:p>
          <a:p>
            <a:r>
              <a:rPr lang="en-GB" b="1" dirty="0"/>
              <a:t>Living Planet Symposium</a:t>
            </a:r>
            <a:r>
              <a:rPr lang="en-GB" dirty="0"/>
              <a:t> </a:t>
            </a:r>
            <a:r>
              <a:rPr lang="en-GB" b="1" dirty="0"/>
              <a:t>May 2019, Milan, Italy</a:t>
            </a:r>
            <a:endParaRPr lang="en-GB" dirty="0"/>
          </a:p>
          <a:p>
            <a:endParaRPr lang="en-GB" dirty="0">
              <a:solidFill>
                <a:srgbClr val="0000FF"/>
              </a:solidFill>
            </a:endParaRPr>
          </a:p>
          <a:p>
            <a:pPr marL="0" lvl="1"/>
            <a:r>
              <a:rPr lang="en-GB" b="1" dirty="0">
                <a:solidFill>
                  <a:srgbClr val="FF0000"/>
                </a:solidFill>
              </a:rPr>
              <a:t>Demonstrating RS to schools using instruments and demos</a:t>
            </a:r>
          </a:p>
        </p:txBody>
      </p:sp>
      <p:pic>
        <p:nvPicPr>
          <p:cNvPr id="11" name="Picture 2" descr="Image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4127" y="4428381"/>
            <a:ext cx="4016976" cy="224950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722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>
          <a:xfrm>
            <a:off x="1808285" y="106976"/>
            <a:ext cx="7419599" cy="830997"/>
          </a:xfrm>
        </p:spPr>
        <p:txBody>
          <a:bodyPr>
            <a:noAutofit/>
          </a:bodyPr>
          <a:lstStyle/>
          <a:p>
            <a:r>
              <a:rPr lang="en-GB" sz="2800" b="1" dirty="0">
                <a:solidFill>
                  <a:schemeClr val="accent1">
                    <a:lumMod val="50000"/>
                  </a:schemeClr>
                </a:solidFill>
              </a:rPr>
              <a:t>Education in the frame of European Cooperation:  EGU/GIFT network (secondary school level )</a:t>
            </a:r>
          </a:p>
        </p:txBody>
      </p:sp>
      <p:sp>
        <p:nvSpPr>
          <p:cNvPr id="2" name="AutoShape 12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1667608" y="-10969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14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1808285" y="-9445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21742" y="962885"/>
            <a:ext cx="11742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9-years cooperation with </a:t>
            </a:r>
            <a:r>
              <a:rPr lang="en-GB" u="sng" dirty="0">
                <a:solidFill>
                  <a:srgbClr val="0000FF"/>
                </a:solidFill>
              </a:rPr>
              <a:t>EGU/GIFT</a:t>
            </a:r>
            <a:r>
              <a:rPr lang="en-GB" dirty="0">
                <a:solidFill>
                  <a:srgbClr val="0000FF"/>
                </a:solidFill>
              </a:rPr>
              <a:t> (</a:t>
            </a:r>
            <a:r>
              <a:rPr lang="en-US" dirty="0">
                <a:solidFill>
                  <a:srgbClr val="0000FF"/>
                </a:solidFill>
              </a:rPr>
              <a:t>European Geosciences Union GIFT – Geosciences Information for Teachers</a:t>
            </a:r>
            <a:r>
              <a:rPr lang="en-GB" dirty="0">
                <a:solidFill>
                  <a:srgbClr val="0000FF"/>
                </a:solidFill>
              </a:rPr>
              <a:t>). </a:t>
            </a:r>
            <a:endParaRPr lang="en-GB" b="1" dirty="0">
              <a:solidFill>
                <a:srgbClr val="FF0000"/>
              </a:solidFill>
            </a:endParaRPr>
          </a:p>
          <a:p>
            <a:r>
              <a:rPr lang="en-GB" dirty="0"/>
              <a:t>Workshops for Secondary School teachers selected worldwide. Enlarged since 2016 to Africa and South America.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7217" y="2275903"/>
            <a:ext cx="5354782" cy="4181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87631" y="1880114"/>
            <a:ext cx="3837709" cy="475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03" y="2808952"/>
            <a:ext cx="2921941" cy="4030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192" y="2434878"/>
            <a:ext cx="2975085" cy="41187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15694" t="17417" r="65597" b="5722"/>
          <a:stretch/>
        </p:blipFill>
        <p:spPr>
          <a:xfrm>
            <a:off x="8196939" y="1647618"/>
            <a:ext cx="4030242" cy="517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30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8857" y="1293286"/>
            <a:ext cx="4355826" cy="884229"/>
          </a:xfrm>
        </p:spPr>
        <p:txBody>
          <a:bodyPr/>
          <a:lstStyle/>
          <a:p>
            <a:r>
              <a:rPr lang="en-GB" sz="2800" b="1" dirty="0">
                <a:solidFill>
                  <a:srgbClr val="FF0000"/>
                </a:solidFill>
              </a:rPr>
              <a:t>Advanced Training Courses in ESA MS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17421" y="287348"/>
            <a:ext cx="109589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36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EO Training courses in Europe (</a:t>
            </a:r>
            <a:r>
              <a:rPr lang="en-GB" sz="36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univ</a:t>
            </a:r>
            <a:r>
              <a:rPr lang="en-GB" sz="36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and post-</a:t>
            </a:r>
            <a:r>
              <a:rPr lang="en-GB" sz="36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univ</a:t>
            </a:r>
            <a:r>
              <a:rPr lang="en-GB" sz="36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level)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57" y="2482314"/>
            <a:ext cx="4432026" cy="3962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5579" y="2544305"/>
            <a:ext cx="4411871" cy="3687056"/>
          </a:xfrm>
          <a:prstGeom prst="rect">
            <a:avLst/>
          </a:prstGeom>
        </p:spPr>
      </p:pic>
      <p:sp>
        <p:nvSpPr>
          <p:cNvPr id="18" name="Title 5"/>
          <p:cNvSpPr txBox="1">
            <a:spLocks/>
          </p:cNvSpPr>
          <p:nvPr/>
        </p:nvSpPr>
        <p:spPr>
          <a:xfrm>
            <a:off x="4150161" y="1363851"/>
            <a:ext cx="4355826" cy="875656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r>
              <a:rPr lang="en-GB" sz="2800" dirty="0">
                <a:solidFill>
                  <a:srgbClr val="000000"/>
                </a:solidFill>
              </a:rPr>
              <a:t>Training in European Cooperating States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8942520" y="1370776"/>
            <a:ext cx="3193942" cy="884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solidFill>
                  <a:srgbClr val="0000FF"/>
                </a:solidFill>
              </a:rPr>
              <a:t>NASA / ESA Trans-Atlantic cooperation in EO Training (TAT courses)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8480" t="29267" r="67386" b="19367"/>
          <a:stretch/>
        </p:blipFill>
        <p:spPr>
          <a:xfrm>
            <a:off x="7809472" y="2585364"/>
            <a:ext cx="4374292" cy="290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79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0545" y="304801"/>
            <a:ext cx="104878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Earth Observation Summer Schools in ESRIN (PhD level)</a:t>
            </a:r>
          </a:p>
          <a:p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6696" y="4194478"/>
            <a:ext cx="4115820" cy="26635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7333" y="3068513"/>
            <a:ext cx="3696576" cy="24643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2600" y="5352874"/>
            <a:ext cx="3429000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dirty="0"/>
              <a:t>Topics :</a:t>
            </a:r>
          </a:p>
          <a:p>
            <a:r>
              <a:rPr lang="en-US" b="1" dirty="0"/>
              <a:t>Global Observing Systems, Earth System </a:t>
            </a:r>
            <a:r>
              <a:rPr lang="en-US" b="1" dirty="0" err="1"/>
              <a:t>Modelling</a:t>
            </a:r>
            <a:r>
              <a:rPr lang="en-US" b="1" dirty="0"/>
              <a:t>, Data Assimilation, Global Change</a:t>
            </a:r>
            <a:endParaRPr lang="en-GB" dirty="0">
              <a:solidFill>
                <a:srgbClr val="002569"/>
              </a:solidFill>
            </a:endParaRPr>
          </a:p>
        </p:txBody>
      </p:sp>
      <p:pic>
        <p:nvPicPr>
          <p:cNvPr id="11" name="Picture 10" descr="Screen Shot 2016-03-23 at 11.19.36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9873" y="1563656"/>
            <a:ext cx="4075457" cy="14081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18876" y="1534331"/>
            <a:ext cx="47967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 </a:t>
            </a:r>
          </a:p>
          <a:p>
            <a:pPr algn="r"/>
            <a:r>
              <a:rPr lang="en-US" b="1" dirty="0"/>
              <a:t>2020 Summer School ESRIN</a:t>
            </a:r>
          </a:p>
          <a:p>
            <a:pPr algn="r"/>
            <a:r>
              <a:rPr lang="en-US" b="1" dirty="0"/>
              <a:t>50-70 early career scientists</a:t>
            </a:r>
          </a:p>
          <a:p>
            <a:pPr algn="r"/>
            <a:r>
              <a:rPr lang="en-US" b="1" dirty="0"/>
              <a:t> </a:t>
            </a:r>
            <a:r>
              <a:rPr lang="en-US" b="1" dirty="0" err="1"/>
              <a:t>forseen</a:t>
            </a:r>
            <a:endParaRPr lang="en-US" b="1" dirty="0">
              <a:solidFill>
                <a:srgbClr val="FF0000"/>
              </a:solidFill>
            </a:endParaRPr>
          </a:p>
          <a:p>
            <a:pPr algn="r"/>
            <a:endParaRPr lang="en-US" b="1" dirty="0"/>
          </a:p>
          <a:p>
            <a:pPr algn="r"/>
            <a:r>
              <a:rPr lang="en-US" b="1" dirty="0"/>
              <a:t>Usually organized every 2 years, </a:t>
            </a:r>
            <a:r>
              <a:rPr lang="en-US" b="1" dirty="0">
                <a:solidFill>
                  <a:srgbClr val="FF0000"/>
                </a:solidFill>
              </a:rPr>
              <a:t>open to students from worldwide</a:t>
            </a:r>
            <a:r>
              <a:rPr lang="en-US" b="1" dirty="0"/>
              <a:t>, free tuition</a:t>
            </a:r>
          </a:p>
          <a:p>
            <a:pPr algn="r"/>
            <a:r>
              <a:rPr lang="en-US" b="1" i="1" dirty="0">
                <a:solidFill>
                  <a:srgbClr val="FF0000"/>
                </a:solidFill>
              </a:rPr>
              <a:t> </a:t>
            </a:r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660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632" t="13439" r="8830"/>
          <a:stretch/>
        </p:blipFill>
        <p:spPr>
          <a:xfrm>
            <a:off x="71436" y="114300"/>
            <a:ext cx="12039441" cy="63865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57407" y="2400302"/>
            <a:ext cx="73294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(See dedicated presentation by ESA Education Office)</a:t>
            </a:r>
          </a:p>
        </p:txBody>
      </p:sp>
    </p:spTree>
    <p:extLst>
      <p:ext uri="{BB962C8B-B14F-4D97-AF65-F5344CB8AC3E}">
        <p14:creationId xmlns:p14="http://schemas.microsoft.com/office/powerpoint/2010/main" val="1568915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9966" y="-83127"/>
            <a:ext cx="7758545" cy="844378"/>
          </a:xfrm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accent1">
                    <a:lumMod val="50000"/>
                  </a:schemeClr>
                </a:solidFill>
              </a:rPr>
              <a:t>Sentinel Training jointly with the European Commission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983" y="568033"/>
            <a:ext cx="12037350" cy="435206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Sentinel training with R.U.S. / European Commission  (</a:t>
            </a:r>
            <a:r>
              <a:rPr lang="en-GB" i="1" dirty="0"/>
              <a:t>Research and User Support for Sentinel Products / Service operation</a:t>
            </a:r>
            <a:r>
              <a:rPr lang="en-GB" dirty="0"/>
              <a:t> – with focus on “training the trainers”)</a:t>
            </a:r>
            <a:r>
              <a:rPr lang="en-US" dirty="0"/>
              <a:t> - priority: Europe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4875"/>
          <a:stretch/>
        </p:blipFill>
        <p:spPr>
          <a:xfrm>
            <a:off x="707252" y="1787237"/>
            <a:ext cx="11230805" cy="512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7566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lps.jpg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36" r="13615"/>
          <a:stretch/>
        </p:blipFill>
        <p:spPr>
          <a:xfrm>
            <a:off x="24714" y="321281"/>
            <a:ext cx="12166169" cy="6404961"/>
          </a:xfrm>
          <a:solidFill>
            <a:schemeClr val="accent5">
              <a:lumMod val="75000"/>
            </a:schemeClr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4044" y="308381"/>
            <a:ext cx="2024741" cy="99974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418699" y="556051"/>
            <a:ext cx="6090263" cy="574443"/>
          </a:xfrm>
          <a:prstGeom prst="rect">
            <a:avLst/>
          </a:prstGeom>
          <a:solidFill>
            <a:srgbClr val="3366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121909" tIns="60955" rIns="121909" bIns="60955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154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31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464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619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2933" b="1" dirty="0">
                <a:solidFill>
                  <a:srgbClr val="FFFFFF"/>
                </a:solidFill>
              </a:rPr>
              <a:t>ESA Regional Initiatives</a:t>
            </a:r>
            <a:endParaRPr lang="en-US" sz="2933" dirty="0">
              <a:solidFill>
                <a:srgbClr val="FFFFFF"/>
              </a:solidFill>
            </a:endParaRPr>
          </a:p>
        </p:txBody>
      </p:sp>
      <p:pic>
        <p:nvPicPr>
          <p:cNvPr id="6" name="Picture 5" descr="Screen Shot 2018-09-12 at 14.32.34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0164" y="2982601"/>
            <a:ext cx="2283417" cy="102478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3732" y="1757820"/>
            <a:ext cx="2295671" cy="105358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11" name="Picture 10" descr="MED_social_media_180626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4371" y="4167822"/>
            <a:ext cx="2302676" cy="10276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12" name="Picture 11" descr="Screen Shot 2018-12-12 at 14.55.41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6780" y="5343462"/>
            <a:ext cx="2299396" cy="10433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sp>
        <p:nvSpPr>
          <p:cNvPr id="13" name="Rounded Rectangle 12"/>
          <p:cNvSpPr/>
          <p:nvPr/>
        </p:nvSpPr>
        <p:spPr>
          <a:xfrm>
            <a:off x="258153" y="1250844"/>
            <a:ext cx="8956941" cy="5187651"/>
          </a:xfrm>
          <a:prstGeom prst="roundRect">
            <a:avLst>
              <a:gd name="adj" fmla="val 8041"/>
            </a:avLst>
          </a:prstGeom>
          <a:solidFill>
            <a:srgbClr val="0000FF">
              <a:alpha val="71765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marL="179356" lvl="1">
              <a:lnSpc>
                <a:spcPts val="3200"/>
              </a:lnSpc>
              <a:buClr>
                <a:schemeClr val="bg1"/>
              </a:buClr>
            </a:pPr>
            <a:r>
              <a:rPr lang="en-US" sz="213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element will  </a:t>
            </a:r>
          </a:p>
          <a:p>
            <a:pPr marL="560346" lvl="1" indent="-380990">
              <a:lnSpc>
                <a:spcPts val="3200"/>
              </a:lnSpc>
              <a:spcAft>
                <a:spcPts val="1600"/>
              </a:spcAft>
              <a:buClr>
                <a:schemeClr val="bg1"/>
              </a:buClr>
              <a:buFont typeface="Arial"/>
              <a:buChar char="•"/>
            </a:pPr>
            <a:r>
              <a:rPr lang="en-US" sz="21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 on the on-going regional consultations </a:t>
            </a:r>
            <a:r>
              <a:rPr lang="en-US" sz="213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scale up developments initiated under EOEP5 </a:t>
            </a:r>
            <a:r>
              <a:rPr lang="en-US" sz="2133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Alps, Atlantic, Arctic, Black Sea/Danube and Mediterranean regions </a:t>
            </a:r>
          </a:p>
          <a:p>
            <a:pPr marL="560346" lvl="1" indent="-380990">
              <a:lnSpc>
                <a:spcPts val="3200"/>
              </a:lnSpc>
              <a:spcAft>
                <a:spcPts val="1600"/>
              </a:spcAft>
              <a:buClr>
                <a:schemeClr val="bg1"/>
              </a:buClr>
              <a:buFont typeface="Arial"/>
              <a:buChar char="•"/>
            </a:pPr>
            <a:r>
              <a:rPr lang="en-US" sz="21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Embed EO capabilities </a:t>
            </a:r>
            <a:r>
              <a:rPr lang="en-US" sz="213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into on-going and planned regional environmental cooperation and economic development actions</a:t>
            </a:r>
          </a:p>
          <a:p>
            <a:pPr marL="560346" lvl="1" indent="-380990">
              <a:lnSpc>
                <a:spcPts val="3200"/>
              </a:lnSpc>
              <a:spcAft>
                <a:spcPts val="1600"/>
              </a:spcAft>
              <a:buClr>
                <a:schemeClr val="bg1"/>
              </a:buClr>
              <a:buFont typeface="Arial"/>
              <a:buChar char="•"/>
            </a:pPr>
            <a:r>
              <a:rPr lang="en-US" sz="21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 the EO complement to</a:t>
            </a:r>
            <a:r>
              <a:rPr lang="en-US" sz="213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planned H2020 and Horizon Europe </a:t>
            </a:r>
            <a:r>
              <a:rPr lang="en-US" sz="21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regional scientific </a:t>
            </a:r>
            <a:r>
              <a:rPr lang="en-US" sz="2133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programmes</a:t>
            </a:r>
            <a:r>
              <a:rPr lang="en-US" sz="21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marL="560346" lvl="1" indent="-380990">
              <a:lnSpc>
                <a:spcPts val="3200"/>
              </a:lnSpc>
              <a:spcAft>
                <a:spcPts val="1600"/>
              </a:spcAft>
              <a:buClr>
                <a:schemeClr val="bg1"/>
              </a:buClr>
              <a:buFont typeface="Arial"/>
              <a:buChar char="•"/>
            </a:pPr>
            <a:endParaRPr lang="en-US" sz="2133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9617570" y="1757819"/>
            <a:ext cx="116057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33" b="1" dirty="0">
                <a:solidFill>
                  <a:schemeClr val="bg1"/>
                </a:solidFill>
              </a:rPr>
              <a:t>Tender Q4/19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9617570" y="2931672"/>
            <a:ext cx="116057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33" b="1" dirty="0">
                <a:solidFill>
                  <a:schemeClr val="bg1"/>
                </a:solidFill>
              </a:rPr>
              <a:t>Tender Q4/19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9638942" y="4167822"/>
            <a:ext cx="116057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33" b="1" dirty="0">
                <a:solidFill>
                  <a:schemeClr val="bg1"/>
                </a:solidFill>
              </a:rPr>
              <a:t>Tender Q4/19</a:t>
            </a:r>
          </a:p>
        </p:txBody>
      </p:sp>
    </p:spTree>
    <p:extLst>
      <p:ext uri="{BB962C8B-B14F-4D97-AF65-F5344CB8AC3E}">
        <p14:creationId xmlns:p14="http://schemas.microsoft.com/office/powerpoint/2010/main" val="249111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425</Words>
  <Application>Microsoft Office PowerPoint</Application>
  <PresentationFormat>Widescreen</PresentationFormat>
  <Paragraphs>57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Arial Bold</vt:lpstr>
      <vt:lpstr>Calibri</vt:lpstr>
      <vt:lpstr>Calibri Light</vt:lpstr>
      <vt:lpstr>Helvetica Neue</vt:lpstr>
      <vt:lpstr>Verdana</vt:lpstr>
      <vt:lpstr>Office Theme</vt:lpstr>
      <vt:lpstr>PowerPoint Presentation</vt:lpstr>
      <vt:lpstr>ESA ESERO project (European Space Education Resource Offices in ESA MS) – secondary school level </vt:lpstr>
      <vt:lpstr> Education in the frame of European cooperation – secondary school level </vt:lpstr>
      <vt:lpstr>Education in the frame of European Cooperation:  EGU/GIFT network (secondary school level )</vt:lpstr>
      <vt:lpstr>Advanced Training Courses in ESA MS</vt:lpstr>
      <vt:lpstr>PowerPoint Presentation</vt:lpstr>
      <vt:lpstr>PowerPoint Presentation</vt:lpstr>
      <vt:lpstr>Sentinel Training jointly with the European Commission</vt:lpstr>
      <vt:lpstr>PowerPoint Presentation</vt:lpstr>
    </vt:vector>
  </TitlesOfParts>
  <Company>ESA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Francesco Sarti</dc:creator>
  <cp:lastModifiedBy>Erin Martin</cp:lastModifiedBy>
  <cp:revision>25</cp:revision>
  <dcterms:created xsi:type="dcterms:W3CDTF">2020-03-04T15:14:25Z</dcterms:created>
  <dcterms:modified xsi:type="dcterms:W3CDTF">2020-03-12T11:06:58Z</dcterms:modified>
</cp:coreProperties>
</file>