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985000" cy="92837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elvetica Neue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Martin" userId="2bf639ecfd8afc29" providerId="LiveId" clId="{5DED1C45-AE75-4066-8217-F36FD952BB05}"/>
    <pc:docChg chg="undo custSel addSld delSld modSld sldOrd">
      <pc:chgData name="Erin Martin" userId="2bf639ecfd8afc29" providerId="LiveId" clId="{5DED1C45-AE75-4066-8217-F36FD952BB05}" dt="2020-02-26T02:49:09.336" v="106" actId="20577"/>
      <pc:docMkLst>
        <pc:docMk/>
      </pc:docMkLst>
      <pc:sldChg chg="modSp">
        <pc:chgData name="Erin Martin" userId="2bf639ecfd8afc29" providerId="LiveId" clId="{5DED1C45-AE75-4066-8217-F36FD952BB05}" dt="2020-02-26T02:43:24.388" v="30" actId="20577"/>
        <pc:sldMkLst>
          <pc:docMk/>
          <pc:sldMk cId="0" sldId="256"/>
        </pc:sldMkLst>
        <pc:spChg chg="mod">
          <ac:chgData name="Erin Martin" userId="2bf639ecfd8afc29" providerId="LiveId" clId="{5DED1C45-AE75-4066-8217-F36FD952BB05}" dt="2020-02-26T02:43:24.388" v="30" actId="20577"/>
          <ac:spMkLst>
            <pc:docMk/>
            <pc:sldMk cId="0" sldId="256"/>
            <ac:spMk id="39" creationId="{00000000-0000-0000-0000-000000000000}"/>
          </ac:spMkLst>
        </pc:spChg>
      </pc:sldChg>
      <pc:sldChg chg="modSp">
        <pc:chgData name="Erin Martin" userId="2bf639ecfd8afc29" providerId="LiveId" clId="{5DED1C45-AE75-4066-8217-F36FD952BB05}" dt="2020-02-26T02:44:41.424" v="39" actId="255"/>
        <pc:sldMkLst>
          <pc:docMk/>
          <pc:sldMk cId="0" sldId="257"/>
        </pc:sldMkLst>
        <pc:spChg chg="mod">
          <ac:chgData name="Erin Martin" userId="2bf639ecfd8afc29" providerId="LiveId" clId="{5DED1C45-AE75-4066-8217-F36FD952BB05}" dt="2020-02-26T02:44:23.842" v="38" actId="20577"/>
          <ac:spMkLst>
            <pc:docMk/>
            <pc:sldMk cId="0" sldId="257"/>
            <ac:spMk id="45" creationId="{00000000-0000-0000-0000-000000000000}"/>
          </ac:spMkLst>
        </pc:spChg>
        <pc:spChg chg="mod">
          <ac:chgData name="Erin Martin" userId="2bf639ecfd8afc29" providerId="LiveId" clId="{5DED1C45-AE75-4066-8217-F36FD952BB05}" dt="2020-02-26T02:44:41.424" v="39" actId="255"/>
          <ac:spMkLst>
            <pc:docMk/>
            <pc:sldMk cId="0" sldId="257"/>
            <ac:spMk id="46" creationId="{00000000-0000-0000-0000-000000000000}"/>
          </ac:spMkLst>
        </pc:spChg>
      </pc:sldChg>
      <pc:sldChg chg="modSp">
        <pc:chgData name="Erin Martin" userId="2bf639ecfd8afc29" providerId="LiveId" clId="{5DED1C45-AE75-4066-8217-F36FD952BB05}" dt="2020-02-26T02:48:50.745" v="92" actId="6549"/>
        <pc:sldMkLst>
          <pc:docMk/>
          <pc:sldMk cId="0" sldId="258"/>
        </pc:sldMkLst>
        <pc:spChg chg="mod">
          <ac:chgData name="Erin Martin" userId="2bf639ecfd8afc29" providerId="LiveId" clId="{5DED1C45-AE75-4066-8217-F36FD952BB05}" dt="2020-02-26T02:48:50.745" v="92" actId="6549"/>
          <ac:spMkLst>
            <pc:docMk/>
            <pc:sldMk cId="0" sldId="258"/>
            <ac:spMk id="54" creationId="{00000000-0000-0000-0000-000000000000}"/>
          </ac:spMkLst>
        </pc:spChg>
        <pc:spChg chg="mod">
          <ac:chgData name="Erin Martin" userId="2bf639ecfd8afc29" providerId="LiveId" clId="{5DED1C45-AE75-4066-8217-F36FD952BB05}" dt="2020-02-26T02:48:44.911" v="88" actId="20577"/>
          <ac:spMkLst>
            <pc:docMk/>
            <pc:sldMk cId="0" sldId="258"/>
            <ac:spMk id="57" creationId="{00000000-0000-0000-0000-000000000000}"/>
          </ac:spMkLst>
        </pc:spChg>
      </pc:sldChg>
      <pc:sldChg chg="modSp">
        <pc:chgData name="Erin Martin" userId="2bf639ecfd8afc29" providerId="LiveId" clId="{5DED1C45-AE75-4066-8217-F36FD952BB05}" dt="2020-02-26T02:49:02.893" v="102" actId="20577"/>
        <pc:sldMkLst>
          <pc:docMk/>
          <pc:sldMk cId="0" sldId="259"/>
        </pc:sldMkLst>
        <pc:spChg chg="mod">
          <ac:chgData name="Erin Martin" userId="2bf639ecfd8afc29" providerId="LiveId" clId="{5DED1C45-AE75-4066-8217-F36FD952BB05}" dt="2020-02-26T02:49:02.893" v="102" actId="20577"/>
          <ac:spMkLst>
            <pc:docMk/>
            <pc:sldMk cId="0" sldId="259"/>
            <ac:spMk id="69" creationId="{00000000-0000-0000-0000-000000000000}"/>
          </ac:spMkLst>
        </pc:spChg>
      </pc:sldChg>
      <pc:sldChg chg="del">
        <pc:chgData name="Erin Martin" userId="2bf639ecfd8afc29" providerId="LiveId" clId="{5DED1C45-AE75-4066-8217-F36FD952BB05}" dt="2020-02-26T02:47:00.326" v="83" actId="2696"/>
        <pc:sldMkLst>
          <pc:docMk/>
          <pc:sldMk cId="0" sldId="260"/>
        </pc:sldMkLst>
      </pc:sldChg>
      <pc:sldChg chg="del">
        <pc:chgData name="Erin Martin" userId="2bf639ecfd8afc29" providerId="LiveId" clId="{5DED1C45-AE75-4066-8217-F36FD952BB05}" dt="2020-02-26T02:46:55.612" v="80" actId="2696"/>
        <pc:sldMkLst>
          <pc:docMk/>
          <pc:sldMk cId="0" sldId="261"/>
        </pc:sldMkLst>
      </pc:sldChg>
      <pc:sldChg chg="del">
        <pc:chgData name="Erin Martin" userId="2bf639ecfd8afc29" providerId="LiveId" clId="{5DED1C45-AE75-4066-8217-F36FD952BB05}" dt="2020-02-26T02:46:56.555" v="81" actId="2696"/>
        <pc:sldMkLst>
          <pc:docMk/>
          <pc:sldMk cId="0" sldId="262"/>
        </pc:sldMkLst>
      </pc:sldChg>
      <pc:sldChg chg="del">
        <pc:chgData name="Erin Martin" userId="2bf639ecfd8afc29" providerId="LiveId" clId="{5DED1C45-AE75-4066-8217-F36FD952BB05}" dt="2020-02-26T02:46:57.234" v="82" actId="2696"/>
        <pc:sldMkLst>
          <pc:docMk/>
          <pc:sldMk cId="0" sldId="263"/>
        </pc:sldMkLst>
      </pc:sldChg>
      <pc:sldChg chg="modSp add ord">
        <pc:chgData name="Erin Martin" userId="2bf639ecfd8afc29" providerId="LiveId" clId="{5DED1C45-AE75-4066-8217-F36FD952BB05}" dt="2020-02-26T02:49:09.336" v="106" actId="20577"/>
        <pc:sldMkLst>
          <pc:docMk/>
          <pc:sldMk cId="741555848" sldId="283"/>
        </pc:sldMkLst>
        <pc:spChg chg="mod">
          <ac:chgData name="Erin Martin" userId="2bf639ecfd8afc29" providerId="LiveId" clId="{5DED1C45-AE75-4066-8217-F36FD952BB05}" dt="2020-02-26T02:49:09.336" v="106" actId="20577"/>
          <ac:spMkLst>
            <pc:docMk/>
            <pc:sldMk cId="741555848" sldId="283"/>
            <ac:spMk id="4" creationId="{00000000-0000-0000-0000-000000000000}"/>
          </ac:spMkLst>
        </pc:spChg>
        <pc:spChg chg="mod">
          <ac:chgData name="Erin Martin" userId="2bf639ecfd8afc29" providerId="LiveId" clId="{5DED1C45-AE75-4066-8217-F36FD952BB05}" dt="2020-02-26T02:46:49.367" v="79" actId="113"/>
          <ac:spMkLst>
            <pc:docMk/>
            <pc:sldMk cId="741555848" sldId="283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7e3bd86ab3_1_0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g7e3bd86ab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7e3bd86ab3_0_2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7e3bd86ab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e3bd86ab3_1_19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7e3bd86ab3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385" y="1217405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830386" y="2246635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2220686" y="353887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6">
              <a:alphaModFix/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6">
              <a:alphaModFix/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/>
          <p:nvPr/>
        </p:nvSpPr>
        <p:spPr>
          <a:xfrm>
            <a:off x="101600" y="6629401"/>
            <a:ext cx="31496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WGCapD-9 Annual Meeting March 10-12, 2020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ceo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ldefense.proofpoint.com/v2/url?u=http-3A__vnsc.org.vn&amp;d=DwMFaQ&amp;c=ApwzowJNAKKw3xye91w7BE1XMRKi2LN9kiMk5Csz9Zk&amp;r=pVdHP-sSkt367VY3RLLVSU8oSkE-CyUumETb6_vNOkk&amp;m=GYUGw7oVWyF6LCiVo5M8zMrJF7TVyEr401ZIxmeW_sQ&amp;s=YE7P4add0qBSKdSbi3qI1SLytuDd0m_5-sTUjbfhQ1M&amp;e=" TargetMode="External"/><Relationship Id="rId5" Type="http://schemas.openxmlformats.org/officeDocument/2006/relationships/hyperlink" Target="mailto:nancy.d.searby@nasa.gov" TargetMode="External"/><Relationship Id="rId4" Type="http://schemas.openxmlformats.org/officeDocument/2006/relationships/hyperlink" Target="http://ceos.org/ourwork/workinggroups/wgcapd/resources-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/>
        </p:nvSpPr>
        <p:spPr>
          <a:xfrm>
            <a:off x="622788" y="2514600"/>
            <a:ext cx="7192141" cy="18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 Overview </a:t>
            </a:r>
            <a:endParaRPr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622788" y="4465673"/>
            <a:ext cx="8180969" cy="203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Regional Spotlight: Africa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WGCapD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>
                <a:latin typeface="Helvetica Neue"/>
                <a:ea typeface="Helvetica Neue"/>
                <a:cs typeface="Helvetica Neue"/>
                <a:sym typeface="Helvetica Neue"/>
              </a:rPr>
              <a:t>Nancy Searby, WGCapD Chair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WGCapD-9 Annual Meeting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>
                <a:solidFill>
                  <a:srgbClr val="FFFFFF"/>
                </a:solidFill>
              </a:rPr>
              <a:t>Sunnyvale, California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10-12 March 2020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777457" y="1489861"/>
            <a:ext cx="7122900" cy="5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</a:pPr>
            <a:r>
              <a:rPr lang="en-US" sz="2400" dirty="0"/>
              <a:t>Formed in 2011</a:t>
            </a:r>
            <a:endParaRPr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</a:pPr>
            <a:r>
              <a:rPr lang="en-US" sz="2400" dirty="0"/>
              <a:t>Pursues a variety of activities based on the four pillars of the Data Democracy Initiative Mission and aims to unify CEOS efforts toward:</a:t>
            </a:r>
            <a:endParaRPr dirty="0"/>
          </a:p>
          <a:p>
            <a:pPr marL="768926" lvl="1" indent="-311726" algn="l" rtl="0">
              <a:spcBef>
                <a:spcPts val="11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Providing wider and easier access to Earth observation data</a:t>
            </a:r>
            <a:endParaRPr dirty="0"/>
          </a:p>
          <a:p>
            <a:pPr marL="768926" lvl="1" indent="-311726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Increasing the sharing of software tools (open source software &amp; open systems interface)</a:t>
            </a:r>
            <a:endParaRPr dirty="0"/>
          </a:p>
          <a:p>
            <a:pPr marL="768926" lvl="1" indent="-311726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Increasing data dissemination capabilities and transferring relevant technologies to end users</a:t>
            </a:r>
            <a:endParaRPr dirty="0"/>
          </a:p>
          <a:p>
            <a:pPr marL="768926" lvl="1" indent="-311726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Providing intensive capacity building, education, and training (including awareness and outreach) to enable end users to gather the information they need and for increasing communication on achieved results</a:t>
            </a:r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2185988" y="304799"/>
            <a:ext cx="8343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CEOS Working Group on Capacity Building and Data Democracy</a:t>
            </a:r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4294967295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2</a:t>
            </a:fld>
            <a:endParaRPr>
              <a:solidFill>
                <a:srgbClr val="002569"/>
              </a:solidFill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312874" y="1815810"/>
            <a:ext cx="4204500" cy="42759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FF9A00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Mission</a:t>
            </a: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Increase the capacity of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institutions in less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developed countries for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effective use of Earth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observation data for the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benefit of society and to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achieve sustainable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2569"/>
                </a:solidFill>
                <a:latin typeface="Avenir"/>
                <a:ea typeface="Avenir"/>
                <a:cs typeface="Avenir"/>
                <a:sym typeface="Avenir"/>
              </a:rPr>
              <a:t>development. </a:t>
            </a:r>
            <a:endParaRPr sz="2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l="8814" t="34239" r="15070" b="29756"/>
          <a:stretch/>
        </p:blipFill>
        <p:spPr>
          <a:xfrm>
            <a:off x="3879777" y="5528122"/>
            <a:ext cx="2758209" cy="8710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54" name="Google Shape;54;p7"/>
          <p:cNvSpPr txBox="1"/>
          <p:nvPr/>
        </p:nvSpPr>
        <p:spPr>
          <a:xfrm>
            <a:off x="7040665" y="1420466"/>
            <a:ext cx="4902000" cy="5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In-person workshops</a:t>
            </a:r>
            <a:endParaRPr sz="2000" b="1" i="0" u="none" strike="noStrike" cap="none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Organize free training workshops for participants around the globe</a:t>
            </a:r>
            <a:endParaRPr dirty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EO Training Workshops</a:t>
            </a:r>
            <a:endParaRPr dirty="0"/>
          </a:p>
          <a:p>
            <a:pPr marL="342900" marR="0" lvl="0" indent="-215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Thematic Training Workshops</a:t>
            </a:r>
            <a:endParaRPr dirty="0"/>
          </a:p>
          <a:p>
            <a:pPr marL="342900" marR="0" lvl="0" indent="-215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215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Workshops</a:t>
            </a:r>
            <a:endParaRPr dirty="0"/>
          </a:p>
          <a:p>
            <a:pPr marL="768926" marR="0" lvl="1" indent="-311726" algn="l" rtl="0">
              <a:spcBef>
                <a:spcPts val="6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 – </a:t>
            </a:r>
            <a:r>
              <a:rPr lang="en-US" sz="2000" b="0" i="0" u="none" strike="noStrike" cap="none" dirty="0" err="1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AmeriGEO</a:t>
            </a:r>
            <a:r>
              <a:rPr lang="en-US" sz="20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&amp; </a:t>
            </a:r>
            <a:r>
              <a:rPr lang="en-US" sz="2000" b="0" i="0" u="none" strike="noStrike" cap="none" dirty="0" err="1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AfriGEO</a:t>
            </a:r>
            <a:endParaRPr sz="2000" b="0" i="0" u="none" strike="noStrike" cap="none" dirty="0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68926" marR="0" lvl="1" indent="-311726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Southeast Asia</a:t>
            </a:r>
            <a:endParaRPr dirty="0"/>
          </a:p>
        </p:txBody>
      </p:sp>
      <p:sp>
        <p:nvSpPr>
          <p:cNvPr id="55" name="Google Shape;55;p7"/>
          <p:cNvSpPr txBox="1"/>
          <p:nvPr/>
        </p:nvSpPr>
        <p:spPr>
          <a:xfrm>
            <a:off x="7023939" y="3096161"/>
            <a:ext cx="45297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8926" marR="0" lvl="1" indent="-311726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SAR trainings</a:t>
            </a:r>
            <a:endParaRPr sz="2000" b="0" i="0" u="none" strike="noStrike" cap="non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768926" marR="0" lvl="1" indent="-184726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7"/>
          <p:cNvSpPr txBox="1"/>
          <p:nvPr/>
        </p:nvSpPr>
        <p:spPr>
          <a:xfrm>
            <a:off x="7032449" y="3941752"/>
            <a:ext cx="47901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8926" marR="0" lvl="1" indent="-311726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Forest monitoring</a:t>
            </a:r>
            <a:endParaRPr/>
          </a:p>
          <a:p>
            <a:pPr marL="768926" marR="0" lvl="1" indent="-311726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Land Cover Land Use Change</a:t>
            </a:r>
            <a:endParaRPr/>
          </a:p>
          <a:p>
            <a:pPr marL="768926" marR="0" lvl="1" indent="-311726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Flooding </a:t>
            </a:r>
            <a:endParaRPr sz="2000" b="0" i="0" u="none" strike="noStrike" cap="non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166255" y="1420466"/>
            <a:ext cx="5486400" cy="52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None/>
            </a:pPr>
            <a:r>
              <a:rPr lang="en-US" sz="2400" b="1" dirty="0"/>
              <a:t>Virtual trainings</a:t>
            </a:r>
            <a:endParaRPr sz="24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r>
              <a:rPr lang="en-US" dirty="0"/>
              <a:t>Organize free E-Learning courses and webinars for participants around the globe</a:t>
            </a:r>
            <a:endParaRPr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 b="1" dirty="0"/>
              <a:t>Webinars</a:t>
            </a:r>
            <a:r>
              <a:rPr lang="en-US" dirty="0"/>
              <a:t>:</a:t>
            </a:r>
            <a:endParaRPr dirty="0"/>
          </a:p>
          <a:p>
            <a:pPr marL="342900" lvl="0" indent="-215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342900" lvl="0" indent="-215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342900" lvl="0" indent="-215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b="1"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 b="1" dirty="0"/>
              <a:t>MOOCs</a:t>
            </a:r>
            <a:r>
              <a:rPr lang="en-US" dirty="0"/>
              <a:t>:</a:t>
            </a:r>
            <a:endParaRPr dirty="0"/>
          </a:p>
          <a:p>
            <a:pPr marL="342900" lvl="0" indent="-2159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dirty="0"/>
          </a:p>
          <a:p>
            <a:pPr marL="342900" lvl="0" indent="-139700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3200"/>
              <a:buNone/>
            </a:pPr>
            <a:endParaRPr sz="3200" dirty="0"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2"/>
          </p:nvPr>
        </p:nvSpPr>
        <p:spPr>
          <a:xfrm>
            <a:off x="2185988" y="304799"/>
            <a:ext cx="8343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3000"/>
              <a:t>WGCapD activities</a:t>
            </a:r>
            <a:endParaRPr sz="3000"/>
          </a:p>
        </p:txBody>
      </p:sp>
      <p:pic>
        <p:nvPicPr>
          <p:cNvPr id="59" name="Google Shape;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11865" y="2390084"/>
            <a:ext cx="1237575" cy="16015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60" name="Google Shape;60;p7"/>
          <p:cNvSpPr txBox="1"/>
          <p:nvPr/>
        </p:nvSpPr>
        <p:spPr>
          <a:xfrm>
            <a:off x="166255" y="3062033"/>
            <a:ext cx="3624600" cy="18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8926" marR="0" lvl="1" indent="-311726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Awareness Webinars ex. Sustainable Development Goals</a:t>
            </a:r>
            <a:endParaRPr dirty="0"/>
          </a:p>
          <a:p>
            <a:pPr marL="768926" marR="0" lvl="1" indent="-311726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Webinar Series         ex. Wildfires</a:t>
            </a:r>
            <a:endParaRPr dirty="0"/>
          </a:p>
        </p:txBody>
      </p:sp>
      <p:sp>
        <p:nvSpPr>
          <p:cNvPr id="61" name="Google Shape;61;p7"/>
          <p:cNvSpPr txBox="1"/>
          <p:nvPr/>
        </p:nvSpPr>
        <p:spPr>
          <a:xfrm>
            <a:off x="166255" y="5388704"/>
            <a:ext cx="34521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8926" marR="0" lvl="1" indent="-311726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Echoes in Space: Introduction to Radar Remote Sensing</a:t>
            </a:r>
            <a:endParaRPr/>
          </a:p>
          <a:p>
            <a:pPr marL="768926" marR="0" lvl="1" indent="-184726" algn="l" rtl="0">
              <a:spcBef>
                <a:spcPts val="12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5">
            <a:alphaModFix/>
          </a:blip>
          <a:srcRect l="3146" t="1604" r="2362" b="7741"/>
          <a:stretch/>
        </p:blipFill>
        <p:spPr>
          <a:xfrm>
            <a:off x="3870290" y="3217125"/>
            <a:ext cx="2216727" cy="1219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63" name="Google Shape;6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90793" y="4582919"/>
            <a:ext cx="1598064" cy="10653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64" name="Google Shape;64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21287" y="3974954"/>
            <a:ext cx="1598064" cy="10653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166254" y="1430000"/>
            <a:ext cx="12025800" cy="4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</a:pPr>
            <a:r>
              <a:rPr lang="en-US" sz="2400" b="1" dirty="0"/>
              <a:t>CEOS training calendar </a:t>
            </a:r>
            <a:r>
              <a:rPr lang="en-US" sz="2400" dirty="0"/>
              <a:t>–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https://training.ceos.org/</a:t>
            </a:r>
            <a:r>
              <a:rPr lang="en-US" sz="2400" dirty="0"/>
              <a:t>  </a:t>
            </a:r>
            <a:endParaRPr sz="2400" dirty="0"/>
          </a:p>
          <a:p>
            <a:pPr marL="457200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</a:pPr>
            <a:r>
              <a:rPr lang="en-US" sz="2400" b="1" dirty="0"/>
              <a:t>CEOS WGCapD resources webpage </a:t>
            </a:r>
            <a:r>
              <a:rPr lang="en-US" sz="2400" dirty="0"/>
              <a:t>–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http://ceos.org/ourwork/workinggroups/wgcapd/resources-2/</a:t>
            </a:r>
            <a:r>
              <a:rPr lang="en-US" sz="2400" dirty="0"/>
              <a:t> </a:t>
            </a:r>
            <a:endParaRPr sz="2400" b="1" dirty="0"/>
          </a:p>
          <a:p>
            <a:pPr marL="914400" lvl="1" indent="-342900" algn="l" rtl="0">
              <a:spcBef>
                <a:spcPts val="8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Best practices guide for conducting trainings</a:t>
            </a:r>
            <a:endParaRPr sz="1800" dirty="0"/>
          </a:p>
          <a:p>
            <a:pPr marL="914400" lvl="1" indent="-342900" algn="l" rtl="0">
              <a:spcBef>
                <a:spcPts val="8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Training report template </a:t>
            </a:r>
            <a:endParaRPr dirty="0"/>
          </a:p>
          <a:p>
            <a:pPr marL="914400" lvl="1" indent="-342900" algn="l" rtl="0">
              <a:spcBef>
                <a:spcPts val="8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Sample post-training questionnaire </a:t>
            </a:r>
            <a:endParaRPr dirty="0"/>
          </a:p>
          <a:p>
            <a:pPr marL="914400" lvl="1" indent="-342900" algn="l" rtl="0">
              <a:spcBef>
                <a:spcPts val="8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</a:pPr>
            <a:r>
              <a:rPr lang="en-US" dirty="0"/>
              <a:t>Links for various capacity building portals and web resources</a:t>
            </a:r>
            <a:endParaRPr dirty="0"/>
          </a:p>
          <a:p>
            <a:pPr marL="488373" lvl="0" indent="-342900" algn="l" rtl="0">
              <a:spcBef>
                <a:spcPts val="18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</a:pPr>
            <a:r>
              <a:rPr lang="en-US" sz="2400" b="1" dirty="0"/>
              <a:t>Distribution lists </a:t>
            </a:r>
            <a:r>
              <a:rPr lang="en-US" sz="2400" dirty="0"/>
              <a:t>– WGCapD maintains a distribution list that reaches all previous trainees and can be used for sharing appropriate news and opportunities </a:t>
            </a:r>
            <a:endParaRPr sz="2400" dirty="0"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2"/>
          </p:nvPr>
        </p:nvSpPr>
        <p:spPr>
          <a:xfrm>
            <a:off x="2185988" y="304799"/>
            <a:ext cx="83439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3000"/>
              <a:t>Resources</a:t>
            </a:r>
            <a:endParaRPr sz="3000"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4294967295"/>
          </p:nvPr>
        </p:nvSpPr>
        <p:spPr>
          <a:xfrm>
            <a:off x="9652000" y="6546850"/>
            <a:ext cx="25401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4</a:t>
            </a:fld>
            <a:endParaRPr>
              <a:solidFill>
                <a:srgbClr val="002569"/>
              </a:solidFill>
            </a:endParaRPr>
          </a:p>
        </p:txBody>
      </p:sp>
      <p:sp>
        <p:nvSpPr>
          <p:cNvPr id="72" name="Google Shape;72;p8"/>
          <p:cNvSpPr txBox="1"/>
          <p:nvPr/>
        </p:nvSpPr>
        <p:spPr>
          <a:xfrm>
            <a:off x="166255" y="5800724"/>
            <a:ext cx="1195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POCs:</a:t>
            </a:r>
            <a:endParaRPr sz="2000" b="0" i="0" u="none" strike="noStrike" cap="non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1755322" y="5671932"/>
            <a:ext cx="3219600" cy="1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 Chair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Nancy Searby (NASA)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000" b="0" i="0" u="sng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nancy.d.searby@nasa.gov</a:t>
            </a:r>
            <a:r>
              <a:rPr lang="en-US" sz="2000" b="0" i="0" u="none" strike="noStrike" cap="none" dirty="0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</p:txBody>
      </p:sp>
      <p:sp>
        <p:nvSpPr>
          <p:cNvPr id="74" name="Google Shape;74;p8"/>
          <p:cNvSpPr txBox="1"/>
          <p:nvPr/>
        </p:nvSpPr>
        <p:spPr>
          <a:xfrm>
            <a:off x="5970816" y="5671932"/>
            <a:ext cx="3219600" cy="1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 Vice Chair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Pham Thy (VNSC)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000" b="0" i="0" u="sng" strike="noStrike" cap="none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ptmthy@</a:t>
            </a:r>
            <a:r>
              <a:rPr lang="en-US" sz="2000" b="0" i="0" u="sng" strike="noStrike" cap="none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vnsc.org.vn</a:t>
            </a:r>
            <a:endParaRPr sz="2000" b="0" i="0" u="sng" strike="noStrike" cap="none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Widescreen</PresentationFormat>
  <Paragraphs>68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Courier New</vt:lpstr>
      <vt:lpstr>Arial</vt:lpstr>
      <vt:lpstr>Calibri</vt:lpstr>
      <vt:lpstr>Helvetica Neue</vt:lpstr>
      <vt:lpstr>Noto Sans Symbols</vt:lpstr>
      <vt:lpstr>Avenir</vt:lpstr>
      <vt:lpstr>Default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Childs, Lauren M. (LARC-E3)[Science Systems &amp; Applications, Inc.]</dc:creator>
  <cp:lastModifiedBy>Childs, Lauren M. (LARC-E3)[DEVELOP]</cp:lastModifiedBy>
  <cp:revision>3</cp:revision>
  <dcterms:modified xsi:type="dcterms:W3CDTF">2020-03-05T21:14:16Z</dcterms:modified>
</cp:coreProperties>
</file>