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9"/>
  </p:notesMasterIdLst>
  <p:sldIdLst>
    <p:sldId id="256" r:id="rId2"/>
    <p:sldId id="258" r:id="rId3"/>
    <p:sldId id="259" r:id="rId4"/>
    <p:sldId id="260" r:id="rId5"/>
    <p:sldId id="261" r:id="rId6"/>
    <p:sldId id="262" r:id="rId7"/>
    <p:sldId id="263" r:id="rId8"/>
  </p:sldIdLst>
  <p:sldSz cx="12192000" cy="6858000"/>
  <p:notesSz cx="6985000" cy="9283700"/>
  <p:embeddedFontLst>
    <p:embeddedFont>
      <p:font typeface="Helvetica Neue"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59" autoAdjust="0"/>
  </p:normalViewPr>
  <p:slideViewPr>
    <p:cSldViewPr snapToGrid="0">
      <p:cViewPr varScale="1">
        <p:scale>
          <a:sx n="63" d="100"/>
          <a:sy n="63" d="100"/>
        </p:scale>
        <p:origin x="15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600" dirty="0"/>
              <a:t>Open Data Improvement in the Americas</a:t>
            </a:r>
          </a:p>
        </c:rich>
      </c:tx>
      <c:layout/>
      <c:overlay val="0"/>
      <c:spPr>
        <a:noFill/>
        <a:ln>
          <a:noFill/>
        </a:ln>
        <a:effectLst/>
      </c:spPr>
    </c:title>
    <c:autoTitleDeleted val="0"/>
    <c:plotArea>
      <c:layout/>
      <c:barChart>
        <c:barDir val="col"/>
        <c:grouping val="percentStacked"/>
        <c:varyColors val="0"/>
        <c:ser>
          <c:idx val="0"/>
          <c:order val="0"/>
          <c:tx>
            <c:strRef>
              <c:f>Sheet1!$B$1</c:f>
              <c:strCache>
                <c:ptCount val="1"/>
                <c:pt idx="0">
                  <c:v>2017 Start</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solidFill>
                <a:srgbClr val="70AD47">
                  <a:alpha val="75000"/>
                </a:srgbClr>
              </a:solidFill>
              <a:ln>
                <a:solidFill>
                  <a:srgbClr val="A5A5A5"/>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layout/>
                <c15:showLeaderLines val="1"/>
                <c15:leaderLines>
                  <c:spPr>
                    <a:ln w="9525">
                      <a:solidFill>
                        <a:schemeClr val="lt1">
                          <a:lumMod val="95000"/>
                          <a:alpha val="54000"/>
                        </a:schemeClr>
                      </a:solidFill>
                    </a:ln>
                    <a:effectLst/>
                  </c:spPr>
                </c15:leaderLines>
              </c:ext>
            </c:extLst>
          </c:dLbls>
          <c:cat>
            <c:strRef>
              <c:f>Sheet1!$A$2:$A$25</c:f>
              <c:strCache>
                <c:ptCount val="18"/>
                <c:pt idx="0">
                  <c:v>Argentina</c:v>
                </c:pt>
                <c:pt idx="1">
                  <c:v>Bolivia</c:v>
                </c:pt>
                <c:pt idx="2">
                  <c:v>Brazil</c:v>
                </c:pt>
                <c:pt idx="3">
                  <c:v>Canada</c:v>
                </c:pt>
                <c:pt idx="4">
                  <c:v>Chile</c:v>
                </c:pt>
                <c:pt idx="5">
                  <c:v>Colombia</c:v>
                </c:pt>
                <c:pt idx="6">
                  <c:v>Costa Rica</c:v>
                </c:pt>
                <c:pt idx="7">
                  <c:v>Dominican Republic</c:v>
                </c:pt>
                <c:pt idx="8">
                  <c:v>Ecuador</c:v>
                </c:pt>
                <c:pt idx="9">
                  <c:v>El Salvador</c:v>
                </c:pt>
                <c:pt idx="10">
                  <c:v>Guatemala</c:v>
                </c:pt>
                <c:pt idx="11">
                  <c:v>Jamaica</c:v>
                </c:pt>
                <c:pt idx="12">
                  <c:v>Mexico</c:v>
                </c:pt>
                <c:pt idx="13">
                  <c:v>Panama</c:v>
                </c:pt>
                <c:pt idx="14">
                  <c:v>Paraguay</c:v>
                </c:pt>
                <c:pt idx="15">
                  <c:v>Peru</c:v>
                </c:pt>
                <c:pt idx="16">
                  <c:v>United States</c:v>
                </c:pt>
                <c:pt idx="17">
                  <c:v>Uruguay</c:v>
                </c:pt>
              </c:strCache>
            </c:strRef>
          </c:cat>
          <c:val>
            <c:numRef>
              <c:f>Sheet1!$B$2:$B$25</c:f>
              <c:numCache>
                <c:formatCode>General</c:formatCode>
                <c:ptCount val="18"/>
                <c:pt idx="0">
                  <c:v>10</c:v>
                </c:pt>
                <c:pt idx="1">
                  <c:v>0</c:v>
                </c:pt>
                <c:pt idx="2">
                  <c:v>1144</c:v>
                </c:pt>
                <c:pt idx="3">
                  <c:v>80215</c:v>
                </c:pt>
                <c:pt idx="4">
                  <c:v>2541</c:v>
                </c:pt>
                <c:pt idx="5">
                  <c:v>4188</c:v>
                </c:pt>
                <c:pt idx="6">
                  <c:v>143</c:v>
                </c:pt>
                <c:pt idx="7">
                  <c:v>0</c:v>
                </c:pt>
                <c:pt idx="8">
                  <c:v>37</c:v>
                </c:pt>
                <c:pt idx="9">
                  <c:v>0</c:v>
                </c:pt>
                <c:pt idx="10">
                  <c:v>0</c:v>
                </c:pt>
                <c:pt idx="11">
                  <c:v>0</c:v>
                </c:pt>
                <c:pt idx="12">
                  <c:v>3937</c:v>
                </c:pt>
                <c:pt idx="13">
                  <c:v>0</c:v>
                </c:pt>
                <c:pt idx="14">
                  <c:v>142</c:v>
                </c:pt>
                <c:pt idx="15">
                  <c:v>0</c:v>
                </c:pt>
                <c:pt idx="16">
                  <c:v>193092</c:v>
                </c:pt>
                <c:pt idx="17">
                  <c:v>134</c:v>
                </c:pt>
              </c:numCache>
            </c:numRef>
          </c:val>
          <c:extLst>
            <c:ext xmlns:c16="http://schemas.microsoft.com/office/drawing/2014/chart" uri="{C3380CC4-5D6E-409C-BE32-E72D297353CC}">
              <c16:uniqueId val="{00000000-A5A3-4442-AD0A-DDFF7A67A3F4}"/>
            </c:ext>
          </c:extLst>
        </c:ser>
        <c:ser>
          <c:idx val="1"/>
          <c:order val="1"/>
          <c:tx>
            <c:strRef>
              <c:f>Sheet1!$C$1</c:f>
              <c:strCache>
                <c:ptCount val="1"/>
                <c:pt idx="0">
                  <c:v>2019-May Update</c:v>
                </c:pt>
              </c:strCache>
            </c:strRef>
          </c:tx>
          <c:spPr>
            <a:gradFill rotWithShape="1">
              <a:gsLst>
                <a:gs pos="0">
                  <a:schemeClr val="accent1">
                    <a:satMod val="103000"/>
                    <a:lumMod val="102000"/>
                    <a:tint val="94000"/>
                  </a:schemeClr>
                </a:gs>
                <a:gs pos="50000">
                  <a:schemeClr val="accent1">
                    <a:satMod val="110000"/>
                    <a:lumMod val="100000"/>
                    <a:shade val="100000"/>
                    <a:alpha val="89000"/>
                  </a:schemeClr>
                </a:gs>
                <a:gs pos="100000">
                  <a:schemeClr val="accent1">
                    <a:lumMod val="99000"/>
                    <a:satMod val="120000"/>
                    <a:shade val="78000"/>
                    <a:alpha val="47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10253583241455E-3"/>
                  <c:y val="-0.2150671885590169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5A3-4442-AD0A-DDFF7A67A3F4}"/>
                </c:ext>
              </c:extLst>
            </c:dLbl>
            <c:dLbl>
              <c:idx val="2"/>
              <c:layout>
                <c:manualLayout>
                  <c:x val="-2.20507166482911E-3"/>
                  <c:y val="-0.1762277051831810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5A3-4442-AD0A-DDFF7A67A3F4}"/>
                </c:ext>
              </c:extLst>
            </c:dLbl>
            <c:dLbl>
              <c:idx val="3"/>
              <c:layout>
                <c:manualLayout>
                  <c:x val="-1.10253583241455E-3"/>
                  <c:y val="-8.689802404643169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5A3-4442-AD0A-DDFF7A67A3F4}"/>
                </c:ext>
              </c:extLst>
            </c:dLbl>
            <c:dLbl>
              <c:idx val="4"/>
              <c:layout>
                <c:manualLayout>
                  <c:x val="-1.10253583241455E-3"/>
                  <c:y val="-0.10288893541511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5A3-4442-AD0A-DDFF7A67A3F4}"/>
                </c:ext>
              </c:extLst>
            </c:dLbl>
            <c:dLbl>
              <c:idx val="5"/>
              <c:layout>
                <c:manualLayout>
                  <c:x val="-2.20507166482911E-3"/>
                  <c:y val="-0.1542275077271340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5A3-4442-AD0A-DDFF7A67A3F4}"/>
                </c:ext>
              </c:extLst>
            </c:dLbl>
            <c:dLbl>
              <c:idx val="6"/>
              <c:layout>
                <c:manualLayout>
                  <c:x val="0"/>
                  <c:y val="-0.1411192931315780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5A3-4442-AD0A-DDFF7A67A3F4}"/>
                </c:ext>
              </c:extLst>
            </c:dLbl>
            <c:dLbl>
              <c:idx val="7"/>
              <c:layout>
                <c:manualLayout>
                  <c:x val="0"/>
                  <c:y val="-0.208580010381585"/>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5A3-4442-AD0A-DDFF7A67A3F4}"/>
                </c:ext>
              </c:extLst>
            </c:dLbl>
            <c:dLbl>
              <c:idx val="8"/>
              <c:layout>
                <c:manualLayout>
                  <c:x val="0"/>
                  <c:y val="-0.14707810476920999"/>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5A3-4442-AD0A-DDFF7A67A3F4}"/>
                </c:ext>
              </c:extLst>
            </c:dLbl>
            <c:dLbl>
              <c:idx val="9"/>
              <c:layout>
                <c:manualLayout>
                  <c:x val="-8.0851693704735803E-17"/>
                  <c:y val="-0.21215925456102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5A3-4442-AD0A-DDFF7A67A3F4}"/>
                </c:ext>
              </c:extLst>
            </c:dLbl>
            <c:dLbl>
              <c:idx val="10"/>
              <c:layout>
                <c:manualLayout>
                  <c:x val="0"/>
                  <c:y val="-0.211528525837164"/>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5A3-4442-AD0A-DDFF7A67A3F4}"/>
                </c:ext>
              </c:extLst>
            </c:dLbl>
            <c:dLbl>
              <c:idx val="11"/>
              <c:layout>
                <c:manualLayout>
                  <c:x val="0"/>
                  <c:y val="-0.20640960904308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5A3-4442-AD0A-DDFF7A67A3F4}"/>
                </c:ext>
              </c:extLst>
            </c:dLbl>
            <c:dLbl>
              <c:idx val="12"/>
              <c:layout>
                <c:manualLayout>
                  <c:x val="1.10253583241447E-3"/>
                  <c:y val="-0.12360203440298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5A3-4442-AD0A-DDFF7A67A3F4}"/>
                </c:ext>
              </c:extLst>
            </c:dLbl>
            <c:dLbl>
              <c:idx val="13"/>
              <c:layout>
                <c:manualLayout>
                  <c:x val="-2.20507166482927E-3"/>
                  <c:y val="-0.20599915081785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5A3-4442-AD0A-DDFF7A67A3F4}"/>
                </c:ext>
              </c:extLst>
            </c:dLbl>
            <c:dLbl>
              <c:idx val="14"/>
              <c:layout>
                <c:manualLayout>
                  <c:x val="0"/>
                  <c:y val="-9.321540617496340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5A3-4442-AD0A-DDFF7A67A3F4}"/>
                </c:ext>
              </c:extLst>
            </c:dLbl>
            <c:dLbl>
              <c:idx val="15"/>
              <c:layout>
                <c:manualLayout>
                  <c:x val="-1.10253583241472E-3"/>
                  <c:y val="-0.211444738250608"/>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5A3-4442-AD0A-DDFF7A67A3F4}"/>
                </c:ext>
              </c:extLst>
            </c:dLbl>
            <c:dLbl>
              <c:idx val="16"/>
              <c:layout>
                <c:manualLayout>
                  <c:x val="2.20507166482911E-3"/>
                  <c:y val="-8.5729237688423596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A5A3-4442-AD0A-DDFF7A67A3F4}"/>
                </c:ext>
              </c:extLst>
            </c:dLbl>
            <c:dLbl>
              <c:idx val="17"/>
              <c:layout>
                <c:manualLayout>
                  <c:x val="0"/>
                  <c:y val="-0.1935765811474700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A5A3-4442-AD0A-DDFF7A67A3F4}"/>
                </c:ext>
              </c:extLst>
            </c:dLbl>
            <c:spPr>
              <a:solidFill>
                <a:srgbClr val="4472C4">
                  <a:alpha val="87000"/>
                </a:srgbClr>
              </a:solidFill>
              <a:ln>
                <a:solidFill>
                  <a:srgbClr val="A5A5A5"/>
                </a:solidFill>
              </a:ln>
              <a:effectLst/>
            </c:spPr>
            <c:txPr>
              <a:bodyPr rot="0" spcFirstLastPara="1" vertOverflow="clip" horzOverflow="clip" vert="horz" wrap="square" lIns="38100" tIns="19050" rIns="38100" bIns="19050" anchor="ctr" anchorCtr="1">
                <a:spAutoFit/>
              </a:bodyPr>
              <a:lstStyle/>
              <a:p>
                <a:pPr>
                  <a:defRPr sz="1100" b="1" i="1"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layout/>
                <c15:showLeaderLines val="0"/>
              </c:ext>
            </c:extLst>
          </c:dLbls>
          <c:cat>
            <c:strRef>
              <c:f>Sheet1!$A$2:$A$25</c:f>
              <c:strCache>
                <c:ptCount val="18"/>
                <c:pt idx="0">
                  <c:v>Argentina</c:v>
                </c:pt>
                <c:pt idx="1">
                  <c:v>Bolivia</c:v>
                </c:pt>
                <c:pt idx="2">
                  <c:v>Brazil</c:v>
                </c:pt>
                <c:pt idx="3">
                  <c:v>Canada</c:v>
                </c:pt>
                <c:pt idx="4">
                  <c:v>Chile</c:v>
                </c:pt>
                <c:pt idx="5">
                  <c:v>Colombia</c:v>
                </c:pt>
                <c:pt idx="6">
                  <c:v>Costa Rica</c:v>
                </c:pt>
                <c:pt idx="7">
                  <c:v>Dominican Republic</c:v>
                </c:pt>
                <c:pt idx="8">
                  <c:v>Ecuador</c:v>
                </c:pt>
                <c:pt idx="9">
                  <c:v>El Salvador</c:v>
                </c:pt>
                <c:pt idx="10">
                  <c:v>Guatemala</c:v>
                </c:pt>
                <c:pt idx="11">
                  <c:v>Jamaica</c:v>
                </c:pt>
                <c:pt idx="12">
                  <c:v>Mexico</c:v>
                </c:pt>
                <c:pt idx="13">
                  <c:v>Panama</c:v>
                </c:pt>
                <c:pt idx="14">
                  <c:v>Paraguay</c:v>
                </c:pt>
                <c:pt idx="15">
                  <c:v>Peru</c:v>
                </c:pt>
                <c:pt idx="16">
                  <c:v>United States</c:v>
                </c:pt>
                <c:pt idx="17">
                  <c:v>Uruguay</c:v>
                </c:pt>
              </c:strCache>
            </c:strRef>
          </c:cat>
          <c:val>
            <c:numRef>
              <c:f>Sheet1!$C$2:$C$25</c:f>
              <c:numCache>
                <c:formatCode>General</c:formatCode>
                <c:ptCount val="18"/>
                <c:pt idx="0">
                  <c:v>898</c:v>
                </c:pt>
                <c:pt idx="1">
                  <c:v>27</c:v>
                </c:pt>
                <c:pt idx="2">
                  <c:v>6738</c:v>
                </c:pt>
                <c:pt idx="3">
                  <c:v>82544</c:v>
                </c:pt>
                <c:pt idx="4">
                  <c:v>3703</c:v>
                </c:pt>
                <c:pt idx="5">
                  <c:v>15760</c:v>
                </c:pt>
                <c:pt idx="6">
                  <c:v>430</c:v>
                </c:pt>
                <c:pt idx="7">
                  <c:v>711</c:v>
                </c:pt>
                <c:pt idx="8">
                  <c:v>128</c:v>
                </c:pt>
                <c:pt idx="9">
                  <c:v>36</c:v>
                </c:pt>
                <c:pt idx="10">
                  <c:v>50</c:v>
                </c:pt>
                <c:pt idx="11">
                  <c:v>33</c:v>
                </c:pt>
                <c:pt idx="12">
                  <c:v>8458</c:v>
                </c:pt>
                <c:pt idx="13">
                  <c:v>676</c:v>
                </c:pt>
                <c:pt idx="14">
                  <c:v>178</c:v>
                </c:pt>
                <c:pt idx="15">
                  <c:v>3986</c:v>
                </c:pt>
                <c:pt idx="16">
                  <c:v>233019</c:v>
                </c:pt>
                <c:pt idx="17">
                  <c:v>2153</c:v>
                </c:pt>
              </c:numCache>
            </c:numRef>
          </c:val>
          <c:extLst>
            <c:ext xmlns:c16="http://schemas.microsoft.com/office/drawing/2014/chart" uri="{C3380CC4-5D6E-409C-BE32-E72D297353CC}">
              <c16:uniqueId val="{00000012-A5A3-4442-AD0A-DDFF7A67A3F4}"/>
            </c:ext>
          </c:extLst>
        </c:ser>
        <c:ser>
          <c:idx val="2"/>
          <c:order val="2"/>
          <c:tx>
            <c:strRef>
              <c:f>Sheet1!$D$1</c:f>
              <c:strCache>
                <c:ptCount val="1"/>
                <c:pt idx="0">
                  <c:v>% Change Overtime</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9.374999423289899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A5A3-4442-AD0A-DDFF7A67A3F4}"/>
                </c:ext>
              </c:extLst>
            </c:dLbl>
            <c:dLbl>
              <c:idx val="1"/>
              <c:layout>
                <c:manualLayout>
                  <c:x val="0"/>
                  <c:y val="-1.4062499134934899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A5A3-4442-AD0A-DDFF7A67A3F4}"/>
                </c:ext>
              </c:extLst>
            </c:dLbl>
            <c:dLbl>
              <c:idx val="2"/>
              <c:layout>
                <c:manualLayout>
                  <c:x val="0"/>
                  <c:y val="-7.6923061392477196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A5A3-4442-AD0A-DDFF7A67A3F4}"/>
                </c:ext>
              </c:extLst>
            </c:dLbl>
            <c:dLbl>
              <c:idx val="3"/>
              <c:layout>
                <c:manualLayout>
                  <c:x val="1.10253583241455E-3"/>
                  <c:y val="-2.9240858219087501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A5A3-4442-AD0A-DDFF7A67A3F4}"/>
                </c:ext>
              </c:extLst>
            </c:dLbl>
            <c:dLbl>
              <c:idx val="9"/>
              <c:layout>
                <c:manualLayout>
                  <c:x val="0"/>
                  <c:y val="-4.687499711644969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A5A3-4442-AD0A-DDFF7A67A3F4}"/>
                </c:ext>
              </c:extLst>
            </c:dLbl>
            <c:dLbl>
              <c:idx val="10"/>
              <c:layout>
                <c:manualLayout>
                  <c:x val="-8.0851693704735803E-17"/>
                  <c:y val="-4.687499711644949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A5A3-4442-AD0A-DDFF7A67A3F4}"/>
                </c:ext>
              </c:extLst>
            </c:dLbl>
            <c:dLbl>
              <c:idx val="16"/>
              <c:spPr>
                <a:solidFill>
                  <a:schemeClr val="accent2"/>
                </a:solidFill>
                <a:ln w="6350">
                  <a:solidFill>
                    <a:schemeClr val="accent3"/>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innerShdw blurRad="63500" dist="50800" dir="16200000">
                          <a:prstClr val="black">
                            <a:alpha val="50000"/>
                          </a:prstClr>
                        </a:innerShdw>
                      </a:effectLst>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19-A5A3-4442-AD0A-DDFF7A67A3F4}"/>
                </c:ext>
              </c:extLst>
            </c:dLbl>
            <c:spPr>
              <a:solidFill>
                <a:schemeClr val="accent2"/>
              </a:solidFill>
              <a:ln w="6350">
                <a:solidFill>
                  <a:schemeClr val="accent3">
                    <a:lumMod val="60000"/>
                    <a:lumOff val="40000"/>
                  </a:schemeClr>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effectLst>
                      <a:innerShdw blurRad="63500" dist="50800" dir="16200000">
                        <a:prstClr val="black">
                          <a:alpha val="50000"/>
                        </a:prstClr>
                      </a:inn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Sheet1!$A$2:$A$25</c:f>
              <c:strCache>
                <c:ptCount val="18"/>
                <c:pt idx="0">
                  <c:v>Argentina</c:v>
                </c:pt>
                <c:pt idx="1">
                  <c:v>Bolivia</c:v>
                </c:pt>
                <c:pt idx="2">
                  <c:v>Brazil</c:v>
                </c:pt>
                <c:pt idx="3">
                  <c:v>Canada</c:v>
                </c:pt>
                <c:pt idx="4">
                  <c:v>Chile</c:v>
                </c:pt>
                <c:pt idx="5">
                  <c:v>Colombia</c:v>
                </c:pt>
                <c:pt idx="6">
                  <c:v>Costa Rica</c:v>
                </c:pt>
                <c:pt idx="7">
                  <c:v>Dominican Republic</c:v>
                </c:pt>
                <c:pt idx="8">
                  <c:v>Ecuador</c:v>
                </c:pt>
                <c:pt idx="9">
                  <c:v>El Salvador</c:v>
                </c:pt>
                <c:pt idx="10">
                  <c:v>Guatemala</c:v>
                </c:pt>
                <c:pt idx="11">
                  <c:v>Jamaica</c:v>
                </c:pt>
                <c:pt idx="12">
                  <c:v>Mexico</c:v>
                </c:pt>
                <c:pt idx="13">
                  <c:v>Panama</c:v>
                </c:pt>
                <c:pt idx="14">
                  <c:v>Paraguay</c:v>
                </c:pt>
                <c:pt idx="15">
                  <c:v>Peru</c:v>
                </c:pt>
                <c:pt idx="16">
                  <c:v>United States</c:v>
                </c:pt>
                <c:pt idx="17">
                  <c:v>Uruguay</c:v>
                </c:pt>
              </c:strCache>
            </c:strRef>
          </c:cat>
          <c:val>
            <c:numRef>
              <c:f>Sheet1!$D$2:$D$25</c:f>
              <c:numCache>
                <c:formatCode>0%</c:formatCode>
                <c:ptCount val="18"/>
                <c:pt idx="0">
                  <c:v>0.98886414253897603</c:v>
                </c:pt>
                <c:pt idx="1">
                  <c:v>1</c:v>
                </c:pt>
                <c:pt idx="2">
                  <c:v>0.83021668150786598</c:v>
                </c:pt>
                <c:pt idx="3">
                  <c:v>2.8215254894359401E-2</c:v>
                </c:pt>
                <c:pt idx="4">
                  <c:v>0.31379962192816602</c:v>
                </c:pt>
                <c:pt idx="5">
                  <c:v>0.73426395939086297</c:v>
                </c:pt>
                <c:pt idx="6">
                  <c:v>0.667441860465116</c:v>
                </c:pt>
                <c:pt idx="7">
                  <c:v>1</c:v>
                </c:pt>
                <c:pt idx="8">
                  <c:v>0.7109375</c:v>
                </c:pt>
                <c:pt idx="9">
                  <c:v>1</c:v>
                </c:pt>
                <c:pt idx="10">
                  <c:v>1</c:v>
                </c:pt>
                <c:pt idx="11">
                  <c:v>1</c:v>
                </c:pt>
                <c:pt idx="12">
                  <c:v>0.53452352802080905</c:v>
                </c:pt>
                <c:pt idx="13">
                  <c:v>1</c:v>
                </c:pt>
                <c:pt idx="14">
                  <c:v>0.202247191011236</c:v>
                </c:pt>
                <c:pt idx="15">
                  <c:v>1</c:v>
                </c:pt>
                <c:pt idx="16">
                  <c:v>0.17134654255661599</c:v>
                </c:pt>
                <c:pt idx="17">
                  <c:v>0.93776126335346</c:v>
                </c:pt>
              </c:numCache>
            </c:numRef>
          </c:val>
          <c:extLst>
            <c:ext xmlns:c16="http://schemas.microsoft.com/office/drawing/2014/chart" uri="{C3380CC4-5D6E-409C-BE32-E72D297353CC}">
              <c16:uniqueId val="{0000001A-A5A3-4442-AD0A-DDFF7A67A3F4}"/>
            </c:ext>
          </c:extLst>
        </c:ser>
        <c:dLbls>
          <c:showLegendKey val="0"/>
          <c:showVal val="0"/>
          <c:showCatName val="0"/>
          <c:showSerName val="0"/>
          <c:showPercent val="0"/>
          <c:showBubbleSize val="0"/>
        </c:dLbls>
        <c:gapWidth val="150"/>
        <c:overlap val="100"/>
        <c:axId val="-2079238296"/>
        <c:axId val="-2132797944"/>
      </c:barChart>
      <c:catAx>
        <c:axId val="-20792382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crossAx val="-2132797944"/>
        <c:crosses val="autoZero"/>
        <c:auto val="1"/>
        <c:lblAlgn val="ctr"/>
        <c:lblOffset val="100"/>
        <c:noMultiLvlLbl val="0"/>
      </c:catAx>
      <c:valAx>
        <c:axId val="-2132797944"/>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0792382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1: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7" name="Google Shape;37;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dirty="0" smtClean="0"/>
              <a:t>Through strategic and relevant collaboration, the regional GEO, AmeriGEO, continues to promote in the region the use of Earth observations in the decision-making process. With a group of 19 members, which includes three new countries in Central America (El Salvador, Guatemala and Nicaragua), participating organizations of GEO, academia and other regional partners, AmeriGEO continues to strengthen national and regional agendas through activities that respond to the technological and cooperation needs in the use of the Earth Observations. AmeriGEO provides the incubation and demonstration space for research and applications that are later implemented in the operational and decision-making environments. Through these activities and within a framework of innovation and collaboration, the region and the GEO member countries empower their organizations to find solutions tailored to the local needs through the use of earth observations.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leadership established two initial objectives for the region. The first is to develop guidance to establish strong national GEOs capable of leading and coordinating activities with national organizations, while strengthening the connection of the national agenda to the activities of AmeriGEO. Strong national GEOs are a fundamental element of an active and successful regional GEO.</a:t>
            </a:r>
          </a:p>
          <a:p>
            <a:pPr marL="0" lvl="0" indent="0" algn="l" rtl="0">
              <a:spcBef>
                <a:spcPts val="0"/>
              </a:spcBef>
              <a:spcAft>
                <a:spcPts val="0"/>
              </a:spcAft>
              <a:buNone/>
            </a:pPr>
            <a:r>
              <a:rPr lang="en-US" dirty="0" smtClean="0"/>
              <a:t> The second objective is to improve the support of National GEOs to global GEO activities within the region. The Caucus of the Americas requests to all GEO flagship activities, initiatives, and communities of Practice, with interest or projects in the region, to provide information on their plans within the American countries to the AmeriGEO Coordination Working Group (CWG). This collaboration will avoid duplication of efforts and lost opportunities to address the many needs of the region.</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Finally, the most immediate priority for the community is to update the AmeriGEO </a:t>
            </a:r>
            <a:r>
              <a:rPr lang="en-US" dirty="0" err="1" smtClean="0"/>
              <a:t>Workplan</a:t>
            </a:r>
            <a:r>
              <a:rPr lang="en-US" dirty="0" smtClean="0"/>
              <a:t>. With this in mind, current projects are conducting evaluations to determine progress and possible adjustments needed to achieve their objectives. At the same time, new activities are being formulated to in part, respond to possible synergies with projects that are already underway, and in response to the emerging interest of addressing other societal benefit areas. An updated version of the Work Plan is available in the first half of 2020.</a:t>
            </a:r>
            <a:endParaRPr dirty="0"/>
          </a:p>
        </p:txBody>
      </p:sp>
      <p:sp>
        <p:nvSpPr>
          <p:cNvPr id="50" name="Google Shape;50;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dirty="0" smtClean="0"/>
              <a:t>AmeriGEO Week </a:t>
            </a:r>
            <a:r>
              <a:rPr lang="en-US" dirty="0" smtClean="0"/>
              <a:t>2019 and over the years  </a:t>
            </a:r>
          </a:p>
          <a:p>
            <a:pPr marL="0" lvl="0" indent="0" algn="l" rtl="0">
              <a:spcBef>
                <a:spcPts val="0"/>
              </a:spcBef>
              <a:spcAft>
                <a:spcPts val="0"/>
              </a:spcAft>
              <a:buNone/>
            </a:pPr>
            <a:r>
              <a:rPr lang="en-US" dirty="0" smtClean="0"/>
              <a:t>- </a:t>
            </a:r>
            <a:r>
              <a:rPr lang="en-US" baseline="0" dirty="0" smtClean="0"/>
              <a:t>   AmeriGEO continues to develop our annual symposium, “AmeriGEO Week”. </a:t>
            </a:r>
            <a:endParaRPr lang="en-US" dirty="0" smtClean="0"/>
          </a:p>
          <a:p>
            <a:pPr marL="171450" lvl="0" indent="-171450" algn="l" rtl="0">
              <a:spcBef>
                <a:spcPts val="0"/>
              </a:spcBef>
              <a:spcAft>
                <a:spcPts val="0"/>
              </a:spcAft>
              <a:buFontTx/>
              <a:buChar char="-"/>
            </a:pPr>
            <a:r>
              <a:rPr lang="en-US" dirty="0" smtClean="0"/>
              <a:t>AmeriGEO Secretariat</a:t>
            </a:r>
            <a:r>
              <a:rPr lang="en-US" baseline="0" dirty="0" smtClean="0"/>
              <a:t> continues to grow our annual meeting with strong regional participation, with 151 participants at our last event in Lima Peru </a:t>
            </a:r>
          </a:p>
          <a:p>
            <a:pPr marL="171450" lvl="0" indent="-171450" algn="l" rtl="0">
              <a:spcBef>
                <a:spcPts val="0"/>
              </a:spcBef>
              <a:spcAft>
                <a:spcPts val="0"/>
              </a:spcAft>
              <a:buFontTx/>
              <a:buChar char="-"/>
            </a:pPr>
            <a:r>
              <a:rPr lang="en-US" baseline="0" dirty="0" smtClean="0"/>
              <a:t>Top outcomes for the week: 1) AmeriGEO will partner with UNGGIM-A to host AmeriGEO week in Agua </a:t>
            </a:r>
            <a:r>
              <a:rPr lang="en-US" baseline="0" dirty="0" err="1" smtClean="0"/>
              <a:t>Calientes</a:t>
            </a:r>
            <a:r>
              <a:rPr lang="en-US" baseline="0" dirty="0" smtClean="0"/>
              <a:t>, Mexico. Planning is well underway. AmeriGEO will work with UNGGIM to develop a joint work plan for activities related to SDGs and Disaster Risk Reduction. 2) During the Caucus of the Americas meeting in 2019, Peru, Chile and the United States were elected as the new board of directors of the Caucus and AmeriGEO until 2022. 3) AmeriGEO leadership not only reaffirmed our four priority areas, but also identified Health as a new area of strategic importance to AmeriGEO. </a:t>
            </a:r>
            <a:endParaRPr lang="en-US" baseline="0" dirty="0" smtClean="0"/>
          </a:p>
          <a:p>
            <a:pPr marL="171450" lvl="0" indent="-171450" algn="l" rtl="0">
              <a:spcBef>
                <a:spcPts val="0"/>
              </a:spcBef>
              <a:spcAft>
                <a:spcPts val="0"/>
              </a:spcAft>
              <a:buFontTx/>
              <a:buChar char="-"/>
            </a:pPr>
            <a:r>
              <a:rPr lang="en-US" baseline="0" dirty="0" smtClean="0"/>
              <a:t>Lessons Learned: </a:t>
            </a:r>
          </a:p>
          <a:p>
            <a:pPr marL="628650" lvl="1" indent="-171450" algn="l" rtl="0">
              <a:spcBef>
                <a:spcPts val="0"/>
              </a:spcBef>
              <a:spcAft>
                <a:spcPts val="0"/>
              </a:spcAft>
              <a:buFontTx/>
              <a:buChar char="-"/>
            </a:pPr>
            <a:r>
              <a:rPr lang="en-US" baseline="0" dirty="0" smtClean="0"/>
              <a:t>Translation services needed </a:t>
            </a:r>
          </a:p>
          <a:p>
            <a:pPr marL="628650" lvl="1" indent="-171450" algn="l" rtl="0">
              <a:spcBef>
                <a:spcPts val="0"/>
              </a:spcBef>
              <a:spcAft>
                <a:spcPts val="0"/>
              </a:spcAft>
              <a:buFontTx/>
              <a:buChar char="-"/>
            </a:pPr>
            <a:r>
              <a:rPr lang="en-US" baseline="0" dirty="0" smtClean="0"/>
              <a:t>Strong local partnership for host </a:t>
            </a:r>
          </a:p>
          <a:p>
            <a:pPr marL="628650" lvl="1" indent="-171450" algn="l" rtl="0">
              <a:spcBef>
                <a:spcPts val="0"/>
              </a:spcBef>
              <a:spcAft>
                <a:spcPts val="0"/>
              </a:spcAft>
              <a:buFontTx/>
              <a:buChar char="-"/>
            </a:pPr>
            <a:r>
              <a:rPr lang="en-US" baseline="0" dirty="0" smtClean="0"/>
              <a:t>Well developed communication plan </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err="1" smtClean="0"/>
              <a:t>GEONetCast</a:t>
            </a:r>
            <a:r>
              <a:rPr lang="en-US" baseline="0" dirty="0" smtClean="0"/>
              <a:t> </a:t>
            </a:r>
          </a:p>
          <a:p>
            <a:pPr marL="171450" lvl="0" indent="-171450" algn="l" rtl="0">
              <a:spcBef>
                <a:spcPts val="0"/>
              </a:spcBef>
              <a:spcAft>
                <a:spcPts val="0"/>
              </a:spcAft>
              <a:buFontTx/>
              <a:buChar char="-"/>
            </a:pPr>
            <a:r>
              <a:rPr lang="en-US" sz="1200" b="0" i="0" u="none" strike="noStrike" cap="none" dirty="0" err="1" smtClean="0">
                <a:solidFill>
                  <a:schemeClr val="dk1"/>
                </a:solidFill>
                <a:effectLst/>
                <a:latin typeface="Calibri"/>
                <a:ea typeface="Calibri"/>
                <a:cs typeface="Calibri"/>
                <a:sym typeface="Calibri"/>
              </a:rPr>
              <a:t>GEONETCast</a:t>
            </a:r>
            <a:r>
              <a:rPr lang="en-US" sz="1200" b="0" i="0" u="none" strike="noStrike" cap="none" dirty="0" smtClean="0">
                <a:solidFill>
                  <a:schemeClr val="dk1"/>
                </a:solidFill>
                <a:effectLst/>
                <a:latin typeface="Calibri"/>
                <a:ea typeface="Calibri"/>
                <a:cs typeface="Calibri"/>
                <a:sym typeface="Calibri"/>
              </a:rPr>
              <a:t> is a global network of satellite-based data dissemination systems designed to distribute space-based, air-borne and in situ data, metadata and products to diverse communities.  </a:t>
            </a:r>
            <a:r>
              <a:rPr lang="en-US" sz="1200" b="0" i="0" u="none" strike="noStrike" cap="none" dirty="0" err="1" smtClean="0">
                <a:solidFill>
                  <a:schemeClr val="dk1"/>
                </a:solidFill>
                <a:effectLst/>
                <a:latin typeface="Calibri"/>
                <a:ea typeface="Calibri"/>
                <a:cs typeface="Calibri"/>
                <a:sym typeface="Calibri"/>
              </a:rPr>
              <a:t>GEONETCast</a:t>
            </a:r>
            <a:r>
              <a:rPr lang="en-US" sz="1200" b="0" i="0" u="none" strike="noStrike" cap="none" dirty="0" smtClean="0">
                <a:solidFill>
                  <a:schemeClr val="dk1"/>
                </a:solidFill>
                <a:effectLst/>
                <a:latin typeface="Calibri"/>
                <a:ea typeface="Calibri"/>
                <a:cs typeface="Calibri"/>
                <a:sym typeface="Calibri"/>
              </a:rPr>
              <a:t> Americas (GNC-A) is the Western Hemisphere component of </a:t>
            </a:r>
            <a:r>
              <a:rPr lang="en-US" sz="1200" b="0" i="0" u="none" strike="noStrike" cap="none" dirty="0" err="1" smtClean="0">
                <a:solidFill>
                  <a:schemeClr val="dk1"/>
                </a:solidFill>
                <a:effectLst/>
                <a:latin typeface="Calibri"/>
                <a:ea typeface="Calibri"/>
                <a:cs typeface="Calibri"/>
                <a:sym typeface="Calibri"/>
              </a:rPr>
              <a:t>GEONETCast</a:t>
            </a:r>
            <a:r>
              <a:rPr lang="en-US" sz="1200" b="0" i="0" u="none" strike="noStrike" cap="none" dirty="0" smtClean="0">
                <a:solidFill>
                  <a:schemeClr val="dk1"/>
                </a:solidFill>
                <a:effectLst/>
                <a:latin typeface="Calibri"/>
                <a:ea typeface="Calibri"/>
                <a:cs typeface="Calibri"/>
                <a:sym typeface="Calibri"/>
              </a:rPr>
              <a:t>, maintained by NOAA. GNC is a GEO Foundational Task and GNC-A is a Foundational Task within AmeriGEO.</a:t>
            </a:r>
          </a:p>
          <a:p>
            <a:pPr marL="171450" lvl="0" indent="-171450" algn="l" rtl="0">
              <a:spcBef>
                <a:spcPts val="0"/>
              </a:spcBef>
              <a:spcAft>
                <a:spcPts val="0"/>
              </a:spcAft>
              <a:buFontTx/>
              <a:buChar char="-"/>
            </a:pPr>
            <a:r>
              <a:rPr lang="en-US" sz="1200" b="0" i="0" u="none" strike="noStrike" cap="none" dirty="0" smtClean="0">
                <a:solidFill>
                  <a:schemeClr val="dk1"/>
                </a:solidFill>
                <a:effectLst/>
                <a:latin typeface="Calibri"/>
                <a:ea typeface="Calibri"/>
                <a:cs typeface="Calibri"/>
                <a:sym typeface="Calibri"/>
              </a:rPr>
              <a:t>Current ongoing efforts by the Foundational Activity, </a:t>
            </a:r>
            <a:endParaRPr lang="en-US" b="0" dirty="0" smtClean="0">
              <a:effectLst/>
            </a:endParaRPr>
          </a:p>
          <a:p>
            <a:pPr rtl="0" fontAlgn="base"/>
            <a:r>
              <a:rPr lang="en-US" sz="1200" b="0" i="0" u="none" strike="noStrike" cap="none" dirty="0" smtClean="0">
                <a:solidFill>
                  <a:schemeClr val="dk1"/>
                </a:solidFill>
                <a:effectLst/>
                <a:latin typeface="Calibri"/>
                <a:ea typeface="Calibri"/>
                <a:cs typeface="Calibri"/>
                <a:sym typeface="Calibri"/>
              </a:rPr>
              <a:t>Fostering relationships with GEO and AmeriGEO initiatives, flagship and community activities to access needs in the Societal Benefit Areas;</a:t>
            </a:r>
          </a:p>
          <a:p>
            <a:pPr rtl="0" fontAlgn="base"/>
            <a:r>
              <a:rPr lang="en-US" sz="1200" b="0" i="0" u="none" strike="noStrike" cap="none" dirty="0" smtClean="0">
                <a:solidFill>
                  <a:schemeClr val="dk1"/>
                </a:solidFill>
                <a:effectLst/>
                <a:latin typeface="Calibri"/>
                <a:ea typeface="Calibri"/>
                <a:cs typeface="Calibri"/>
                <a:sym typeface="Calibri"/>
              </a:rPr>
              <a:t>Facilitating improved access to disaster information in developing countries through collaboration;</a:t>
            </a:r>
          </a:p>
          <a:p>
            <a:pPr rtl="0" fontAlgn="base"/>
            <a:r>
              <a:rPr lang="en-US" sz="1200" b="0" i="0" u="none" strike="noStrike" cap="none" dirty="0" smtClean="0">
                <a:solidFill>
                  <a:schemeClr val="dk1"/>
                </a:solidFill>
                <a:effectLst/>
                <a:latin typeface="Calibri"/>
                <a:ea typeface="Calibri"/>
                <a:cs typeface="Calibri"/>
                <a:sym typeface="Calibri"/>
              </a:rPr>
              <a:t>Increasing outreach and capacity building to better determine user needs; </a:t>
            </a:r>
          </a:p>
          <a:p>
            <a:pPr rtl="0" fontAlgn="base"/>
            <a:r>
              <a:rPr lang="en-US" sz="1200" b="0" i="0" u="none" strike="noStrike" cap="none" dirty="0" smtClean="0">
                <a:solidFill>
                  <a:schemeClr val="dk1"/>
                </a:solidFill>
                <a:effectLst/>
                <a:latin typeface="Calibri"/>
                <a:ea typeface="Calibri"/>
                <a:cs typeface="Calibri"/>
                <a:sym typeface="Calibri"/>
              </a:rPr>
              <a:t>Developing a user-friendly interface to facilitate the visualization of products.</a:t>
            </a:r>
          </a:p>
          <a:p>
            <a:pPr marL="171450" lvl="0" indent="-171450" algn="l" rtl="0">
              <a:spcBef>
                <a:spcPts val="0"/>
              </a:spcBef>
              <a:spcAft>
                <a:spcPts val="0"/>
              </a:spcAft>
              <a:buFontTx/>
              <a:buChar char="-"/>
            </a:pP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Advancing Capacity Development</a:t>
            </a:r>
            <a:r>
              <a:rPr lang="en-US" baseline="0" dirty="0" smtClean="0"/>
              <a:t> </a:t>
            </a:r>
          </a:p>
          <a:p>
            <a:pPr marL="171450" lvl="0" indent="-171450" algn="l" rtl="0">
              <a:spcBef>
                <a:spcPts val="0"/>
              </a:spcBef>
              <a:spcAft>
                <a:spcPts val="0"/>
              </a:spcAft>
              <a:buFontTx/>
              <a:buChar char="-"/>
            </a:pPr>
            <a:r>
              <a:rPr lang="en-US" baseline="0" dirty="0" smtClean="0"/>
              <a:t>The SAR-CBC: A Capacity Building Center for the Use of SAR in Decision Making project led by PI Franz Meyer of the University of Alaska-Fairbanks has been collaborating with the Institute of Hydrology,  Meteorology and Environmental Studies (IDEAM) in Colombia, the Geological and Energy Research Institute (IIGE) and the Central University of Ecuador (UCE) in Ecuador, and El Salvador’s Ministry of the Environment and Natural Resources (MARN) to develop SAR use cases across the four AmeriGEO priority areas. The project’s “Integrating SAR into Hazard Monitoring” course materials are available in English and Spanish. </a:t>
            </a:r>
          </a:p>
          <a:p>
            <a:pPr marL="171450" lvl="0" indent="-171450" algn="l" rtl="0">
              <a:spcBef>
                <a:spcPts val="0"/>
              </a:spcBef>
              <a:spcAft>
                <a:spcPts val="0"/>
              </a:spcAft>
              <a:buFontTx/>
              <a:buChar char="-"/>
            </a:pPr>
            <a:r>
              <a:rPr lang="en-US" baseline="0" dirty="0" smtClean="0"/>
              <a:t>The Marine Biodiversity Observation Network Pole-to-Pole of the Americas (MBON Pole to Pole) project led by PI Enrique Montes of the University of South Florida is developing a network of scientists and managers monitoring marine life across the continent to detect changes in coastal biodiversity. The program relies on dynamic satellite seascape maps generated by NOAA to examine the impacts of shifting environmental conditions and overall ocean biogeography around monitoring sites. This year the project is preparing for its third "Marine Biodiversity Workshop: from the Sea to the Cloud" to be held at the José Benito </a:t>
            </a:r>
            <a:r>
              <a:rPr lang="en-US" baseline="0" dirty="0" err="1" smtClean="0"/>
              <a:t>Vives</a:t>
            </a:r>
            <a:r>
              <a:rPr lang="en-US" baseline="0" dirty="0" smtClean="0"/>
              <a:t> de </a:t>
            </a:r>
            <a:r>
              <a:rPr lang="en-US" baseline="0" dirty="0" err="1" smtClean="0"/>
              <a:t>Andréis</a:t>
            </a:r>
            <a:r>
              <a:rPr lang="en-US" baseline="0" dirty="0" smtClean="0"/>
              <a:t> Marine and Coastal Research Institute (INVEMAR) in Colombia, during the week of May 4-8. During this activity, participants will learn how to access and analyze seascape data and other satellite products to characterize ecosystem conditions and water quality with potential impacts on marine life. </a:t>
            </a:r>
          </a:p>
          <a:p>
            <a:pPr marL="171450" lvl="0" indent="-171450" algn="l" rtl="0">
              <a:spcBef>
                <a:spcPts val="0"/>
              </a:spcBef>
              <a:spcAft>
                <a:spcPts val="0"/>
              </a:spcAft>
              <a:buFontTx/>
              <a:buChar char="-"/>
            </a:pPr>
            <a:r>
              <a:rPr lang="en-US" baseline="0" dirty="0" smtClean="0"/>
              <a:t>The Earth Observations for Indigenous-Led Land Management (EO4IM) project led by PI </a:t>
            </a:r>
            <a:r>
              <a:rPr lang="en-US" baseline="0" dirty="0" err="1" smtClean="0"/>
              <a:t>Karyn</a:t>
            </a:r>
            <a:r>
              <a:rPr lang="en-US" baseline="0" dirty="0" smtClean="0"/>
              <a:t> Tabor of Conservation International has been working with the </a:t>
            </a:r>
            <a:r>
              <a:rPr lang="en-US" baseline="0" dirty="0" err="1" smtClean="0"/>
              <a:t>Achuar</a:t>
            </a:r>
            <a:r>
              <a:rPr lang="en-US" baseline="0" dirty="0" smtClean="0"/>
              <a:t> Nation in Ecuador and the Regional Office for the Development of Indigenous Peoples San Martin (Peru) to support their use of Earth observation data. The project also supported the launch of GEO’s Indigenous Peoples Community of Practice website, in follow-up to the EO4IM session at the GEO Week in Canberra, Australia last November. </a:t>
            </a:r>
          </a:p>
          <a:p>
            <a:pPr marL="171450" lvl="0" indent="-171450" algn="l" rtl="0">
              <a:spcBef>
                <a:spcPts val="0"/>
              </a:spcBef>
              <a:spcAft>
                <a:spcPts val="0"/>
              </a:spcAft>
              <a:buFontTx/>
              <a:buChar char="-"/>
            </a:pPr>
            <a:r>
              <a:rPr lang="en-US" baseline="0" dirty="0" smtClean="0"/>
              <a:t>The Agricultural Monitoring of the Americas (AMA) project led by PI Alyssa Whitcraft of the University of Maryland and the GEOGLAM secretariat has likewise been working with the National Institute of Agricultural Technology (INTA) in Argentina and the National Supply Company (CONAB) in Brazil in the enhancement of existing agricultural monitoring systems in those countries. The AMA project is also collaborating with the Institute of Agricultural Research (INIA) toward developing a national agricultural monitoring system for Chile.</a:t>
            </a:r>
          </a:p>
          <a:p>
            <a:pPr marL="171450" lvl="0" indent="-171450" algn="l" rtl="0">
              <a:spcBef>
                <a:spcPts val="0"/>
              </a:spcBef>
              <a:spcAft>
                <a:spcPts val="0"/>
              </a:spcAft>
              <a:buFontTx/>
              <a:buChar char="-"/>
            </a:pPr>
            <a:r>
              <a:rPr lang="en-US" sz="1200" b="0" i="0" u="none" strike="noStrike" cap="none" dirty="0" smtClean="0">
                <a:solidFill>
                  <a:schemeClr val="dk1"/>
                </a:solidFill>
                <a:effectLst/>
                <a:latin typeface="Calibri"/>
                <a:ea typeface="Calibri"/>
                <a:cs typeface="Calibri"/>
                <a:sym typeface="Calibri"/>
              </a:rPr>
              <a:t>In 2019, the National Aeronautics and Space Administration (NASA) and the Central American Integration System (SICA) signed a Joint Declaration with the aim of sharing scientific information 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Earth observation data obtained by NASA satellites.</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With this initiative, SICA member countries are able to have geospatial technologies in order to strengthen the management and protection of natural resources and mitigate the vulnerability to climate change</a:t>
            </a:r>
            <a:r>
              <a:rPr lang="en-US" sz="1200" b="0" i="0" u="none" strike="noStrike" cap="none" dirty="0" smtClean="0">
                <a:solidFill>
                  <a:schemeClr val="dk1"/>
                </a:solidFill>
                <a:effectLst/>
                <a:latin typeface="Calibri"/>
                <a:ea typeface="Calibri"/>
                <a:cs typeface="Calibri"/>
                <a:sym typeface="Calibri"/>
              </a:rPr>
              <a:t>.</a:t>
            </a:r>
          </a:p>
          <a:p>
            <a:pPr marL="0" lvl="0" indent="0" algn="l" rtl="0">
              <a:spcBef>
                <a:spcPts val="0"/>
              </a:spcBef>
              <a:spcAft>
                <a:spcPts val="0"/>
              </a:spcAft>
              <a:buFontTx/>
              <a:buNone/>
            </a:pPr>
            <a:endParaRPr lang="en-US" sz="1200" b="0" i="0" u="none" strike="noStrike" cap="none" dirty="0" smtClean="0">
              <a:solidFill>
                <a:schemeClr val="dk1"/>
              </a:solidFill>
              <a:effectLst/>
              <a:latin typeface="Calibri"/>
              <a:ea typeface="Calibri"/>
              <a:cs typeface="Calibri"/>
              <a:sym typeface="Calibri"/>
            </a:endParaRPr>
          </a:p>
          <a:p>
            <a:pPr marL="0" lvl="0" indent="0" algn="l" rtl="0">
              <a:spcBef>
                <a:spcPts val="0"/>
              </a:spcBef>
              <a:spcAft>
                <a:spcPts val="0"/>
              </a:spcAft>
              <a:buFontTx/>
              <a:buNone/>
            </a:pPr>
            <a:r>
              <a:rPr lang="en-US" sz="1200" b="0" i="0" u="none" strike="noStrike" cap="none" dirty="0" smtClean="0">
                <a:solidFill>
                  <a:schemeClr val="dk1"/>
                </a:solidFill>
                <a:effectLst/>
                <a:latin typeface="Calibri"/>
                <a:ea typeface="Calibri"/>
                <a:cs typeface="Calibri"/>
                <a:sym typeface="Calibri"/>
              </a:rPr>
              <a:t>AmeriGEO</a:t>
            </a:r>
            <a:r>
              <a:rPr lang="en-US" sz="1200" b="0" i="0" u="none" strike="noStrike" cap="none" baseline="0" dirty="0" smtClean="0">
                <a:solidFill>
                  <a:schemeClr val="dk1"/>
                </a:solidFill>
                <a:effectLst/>
                <a:latin typeface="Calibri"/>
                <a:ea typeface="Calibri"/>
                <a:cs typeface="Calibri"/>
                <a:sym typeface="Calibri"/>
              </a:rPr>
              <a:t> Portal</a:t>
            </a:r>
          </a:p>
          <a:p>
            <a:pPr marL="0" lvl="0" indent="0" algn="l" rtl="0">
              <a:spcBef>
                <a:spcPts val="0"/>
              </a:spcBef>
              <a:spcAft>
                <a:spcPts val="0"/>
              </a:spcAft>
              <a:buFontTx/>
              <a:buNone/>
            </a:pPr>
            <a:r>
              <a:rPr lang="en-US" sz="1200" b="0" i="0" u="none" strike="noStrike" cap="none" baseline="0"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marL="171450" lvl="0" indent="-171450" algn="l" rtl="0">
              <a:spcBef>
                <a:spcPts val="0"/>
              </a:spcBef>
              <a:spcAft>
                <a:spcPts val="0"/>
              </a:spcAft>
              <a:buFontTx/>
              <a:buChar char="-"/>
            </a:pPr>
            <a:endParaRPr dirty="0"/>
          </a:p>
        </p:txBody>
      </p:sp>
      <p:sp>
        <p:nvSpPr>
          <p:cNvPr id="57" name="Google Shape;57;p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r>
              <a:rPr lang="en-US" dirty="0" smtClean="0"/>
              <a:t>Challenges:</a:t>
            </a:r>
            <a:r>
              <a:rPr lang="en-US" baseline="0" dirty="0" smtClean="0"/>
              <a:t> </a:t>
            </a:r>
          </a:p>
          <a:p>
            <a:pPr marL="0" lvl="0" indent="0" algn="l" rtl="0">
              <a:spcBef>
                <a:spcPts val="0"/>
              </a:spcBef>
              <a:spcAft>
                <a:spcPts val="0"/>
              </a:spcAft>
              <a:buNone/>
            </a:pPr>
            <a:endParaRPr lang="en-US" baseline="0" dirty="0" smtClean="0"/>
          </a:p>
          <a:p>
            <a:pPr marL="228600" lvl="0" indent="-228600" algn="l" rtl="0">
              <a:spcBef>
                <a:spcPts val="0"/>
              </a:spcBef>
              <a:spcAft>
                <a:spcPts val="0"/>
              </a:spcAft>
              <a:buAutoNum type="arabicParenR"/>
            </a:pPr>
            <a:r>
              <a:rPr lang="en-US" baseline="0" dirty="0" smtClean="0"/>
              <a:t>Interoperable Regional Leadership: While in recent years AmeriGEO Secretariat has been devoted to increasing regional capacity to lead this organization, the resilience of the group is still limited. If the current leadership of the organization were to no longer serve in their capacity, the groups activity may turn stagnant. That being said, the organization has made significant strides in developing the capacity of the region to assume leadership roles and will continue to invest. AmeriGEO Secretariat hopes to empower other regional leaders to take on a more active role in leading this organization in the upcoming year(s). </a:t>
            </a:r>
          </a:p>
          <a:p>
            <a:pPr marL="228600" lvl="0" indent="-228600" algn="l" rtl="0">
              <a:spcBef>
                <a:spcPts val="0"/>
              </a:spcBef>
              <a:spcAft>
                <a:spcPts val="0"/>
              </a:spcAft>
              <a:buAutoNum type="arabicParenR"/>
            </a:pPr>
            <a:r>
              <a:rPr lang="en-US" baseline="0" dirty="0" smtClean="0"/>
              <a:t>Regional Coordination of ALL opportunities: Similar as to above, this challenge has already been identified, with current efforts underway to address. Lack of a previous coordination arm stifled strong regional participation/coordination on shared activities or trainings. The AmeriGEO secretariat is working to leverage the shared abilities to develop resilient regional products. To achieve this, the organization is in their final steps to approve their 2020-2025 Work Plan which identifies shared priorities and responsible parties who support this initiatives. </a:t>
            </a:r>
          </a:p>
        </p:txBody>
      </p:sp>
      <p:sp>
        <p:nvSpPr>
          <p:cNvPr id="64" name="Google Shape;64;p5: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6: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r>
              <a:rPr lang="en-US" sz="1200" b="0" i="0" u="none" strike="noStrike" cap="none" dirty="0" smtClean="0">
                <a:solidFill>
                  <a:schemeClr val="dk1"/>
                </a:solidFill>
                <a:effectLst/>
                <a:latin typeface="Calibri"/>
                <a:ea typeface="Calibri"/>
                <a:cs typeface="Calibri"/>
                <a:sym typeface="Calibri"/>
              </a:rPr>
              <a:t>What has worked (or not worked)?</a:t>
            </a:r>
          </a:p>
          <a:p>
            <a:r>
              <a:rPr lang="en-US" sz="1200" b="0" i="0" u="none" strike="noStrike" cap="none" dirty="0" smtClean="0">
                <a:solidFill>
                  <a:schemeClr val="dk1"/>
                </a:solidFill>
                <a:effectLst/>
                <a:latin typeface="Calibri"/>
                <a:ea typeface="Calibri"/>
                <a:cs typeface="Calibri"/>
                <a:sym typeface="Calibri"/>
              </a:rPr>
              <a:t>Collaboration at different levels (technical, and political), and also working with academia to improve the use of EO in the Americas.</a:t>
            </a:r>
          </a:p>
          <a:p>
            <a:r>
              <a:rPr lang="en-US" sz="1200" b="0" i="0" u="none" strike="noStrike" cap="none" dirty="0" smtClean="0">
                <a:solidFill>
                  <a:schemeClr val="dk1"/>
                </a:solidFill>
                <a:effectLst/>
                <a:latin typeface="Calibri"/>
                <a:ea typeface="Calibri"/>
                <a:cs typeface="Calibri"/>
                <a:sym typeface="Calibri"/>
              </a:rPr>
              <a:t>How did collaboration affect the outcomes?</a:t>
            </a:r>
          </a:p>
          <a:p>
            <a:r>
              <a:rPr lang="en-US" sz="1200" b="0" i="0" u="none" strike="noStrike" cap="none" dirty="0" smtClean="0">
                <a:solidFill>
                  <a:schemeClr val="dk1"/>
                </a:solidFill>
                <a:effectLst/>
                <a:latin typeface="Calibri"/>
                <a:ea typeface="Calibri"/>
                <a:cs typeface="Calibri"/>
                <a:sym typeface="Calibri"/>
              </a:rPr>
              <a:t>Decision-makers have communicated the importance of participating in different initiatives including those in the context of GEO. In the last year, 4 countries from Centro America joined GEO.</a:t>
            </a:r>
          </a:p>
          <a:p>
            <a:r>
              <a:rPr lang="en-US" sz="1200" b="0" i="0" u="none" strike="noStrike" cap="none" dirty="0" smtClean="0">
                <a:solidFill>
                  <a:schemeClr val="dk1"/>
                </a:solidFill>
                <a:effectLst/>
                <a:latin typeface="Calibri"/>
                <a:ea typeface="Calibri"/>
                <a:cs typeface="Calibri"/>
                <a:sym typeface="Calibri"/>
              </a:rPr>
              <a:t>What best practices are emerging?</a:t>
            </a:r>
          </a:p>
          <a:p>
            <a:r>
              <a:rPr lang="en-US" sz="1200" b="0" i="0" u="none" strike="noStrike" cap="none" dirty="0" smtClean="0">
                <a:solidFill>
                  <a:schemeClr val="dk1"/>
                </a:solidFill>
                <a:effectLst/>
                <a:latin typeface="Calibri"/>
                <a:ea typeface="Calibri"/>
                <a:cs typeface="Calibri"/>
                <a:sym typeface="Calibri"/>
              </a:rPr>
              <a:t>Communication is the key to connecting different efforts. Informational webinars will also help facilitate work in the 4 priority areas. </a:t>
            </a:r>
          </a:p>
          <a:p>
            <a:r>
              <a:rPr lang="en-US" sz="1200" b="0" i="0" u="none" strike="noStrike" cap="none" dirty="0" smtClean="0">
                <a:solidFill>
                  <a:schemeClr val="dk1"/>
                </a:solidFill>
                <a:effectLst/>
                <a:latin typeface="Calibri"/>
                <a:ea typeface="Calibri"/>
                <a:cs typeface="Calibri"/>
                <a:sym typeface="Calibri"/>
              </a:rPr>
              <a:t>What capacity building approaches and methodologies are most effective (or least effective)?</a:t>
            </a:r>
          </a:p>
          <a:p>
            <a:r>
              <a:rPr lang="en-US" sz="1200" b="0" i="0" u="none" strike="noStrike" cap="none" dirty="0" smtClean="0">
                <a:solidFill>
                  <a:schemeClr val="dk1"/>
                </a:solidFill>
                <a:effectLst/>
                <a:latin typeface="Calibri"/>
                <a:ea typeface="Calibri"/>
                <a:cs typeface="Calibri"/>
                <a:sym typeface="Calibri"/>
              </a:rPr>
              <a:t>Very effective: Conducting training activities during the AmeriGEO week</a:t>
            </a:r>
          </a:p>
          <a:p>
            <a:r>
              <a:rPr lang="en-US" sz="1200" b="0" i="0" u="none" strike="noStrike" cap="none" dirty="0" smtClean="0">
                <a:solidFill>
                  <a:schemeClr val="dk1"/>
                </a:solidFill>
                <a:effectLst/>
                <a:latin typeface="Calibri"/>
                <a:ea typeface="Calibri"/>
                <a:cs typeface="Calibri"/>
                <a:sym typeface="Calibri"/>
              </a:rPr>
              <a:t>What has changed since the capacity building work began?</a:t>
            </a:r>
          </a:p>
          <a:p>
            <a:r>
              <a:rPr lang="en-US" sz="1200" b="0" i="0" u="none" strike="noStrike" cap="none" dirty="0" smtClean="0">
                <a:solidFill>
                  <a:schemeClr val="dk1"/>
                </a:solidFill>
                <a:effectLst/>
                <a:latin typeface="Calibri"/>
                <a:ea typeface="Calibri"/>
                <a:cs typeface="Calibri"/>
                <a:sym typeface="Calibri"/>
              </a:rPr>
              <a:t>There has definitely been more interest in engagement from the region and interest in participating in the broader AmeriGEO community.</a:t>
            </a:r>
          </a:p>
          <a:p>
            <a:r>
              <a:rPr lang="en-US" sz="1200" b="0" i="0" u="none" strike="noStrike" cap="none" dirty="0" smtClean="0">
                <a:solidFill>
                  <a:schemeClr val="dk1"/>
                </a:solidFill>
                <a:effectLst/>
                <a:latin typeface="Calibri"/>
                <a:ea typeface="Calibri"/>
                <a:cs typeface="Calibri"/>
                <a:sym typeface="Calibri"/>
              </a:rPr>
              <a:t>Are any particular Earth observations, models or data products becoming more (or less) relevant?</a:t>
            </a:r>
          </a:p>
          <a:p>
            <a:r>
              <a:rPr lang="en-US" sz="1200" b="0" i="0" u="none" strike="noStrike" cap="none" dirty="0" smtClean="0">
                <a:solidFill>
                  <a:schemeClr val="dk1"/>
                </a:solidFill>
                <a:effectLst/>
                <a:latin typeface="Calibri"/>
                <a:ea typeface="Calibri"/>
                <a:cs typeface="Calibri"/>
                <a:sym typeface="Calibri"/>
              </a:rPr>
              <a:t>Yes, there has been an increased interest in the new satellite data assets, including SAR data and </a:t>
            </a:r>
            <a:r>
              <a:rPr lang="en-US" sz="1200" b="0" i="0" u="none" strike="noStrike" cap="none" dirty="0" err="1" smtClean="0">
                <a:solidFill>
                  <a:schemeClr val="dk1"/>
                </a:solidFill>
                <a:effectLst/>
                <a:latin typeface="Calibri"/>
                <a:ea typeface="Calibri"/>
                <a:cs typeface="Calibri"/>
                <a:sym typeface="Calibri"/>
              </a:rPr>
              <a:t>spaceborne</a:t>
            </a:r>
            <a:r>
              <a:rPr lang="en-US" sz="1200" b="0" i="0" u="none" strike="noStrike" cap="none" dirty="0" smtClean="0">
                <a:solidFill>
                  <a:schemeClr val="dk1"/>
                </a:solidFill>
                <a:effectLst/>
                <a:latin typeface="Calibri"/>
                <a:ea typeface="Calibri"/>
                <a:cs typeface="Calibri"/>
                <a:sym typeface="Calibri"/>
              </a:rPr>
              <a:t> LiDAR (e.g. GEDI).</a:t>
            </a:r>
          </a:p>
          <a:p>
            <a:pPr marL="768927" lvl="1" indent="-184727" algn="l" rtl="0">
              <a:spcBef>
                <a:spcPts val="500"/>
              </a:spcBef>
              <a:spcAft>
                <a:spcPts val="0"/>
              </a:spcAft>
              <a:buClr>
                <a:srgbClr val="002569"/>
              </a:buClr>
              <a:buSzPts val="2000"/>
              <a:buNone/>
            </a:pPr>
            <a:endParaRPr lang="en-US" dirty="0" smtClean="0"/>
          </a:p>
          <a:p>
            <a:pPr marL="0" lvl="0" indent="0" algn="l" rtl="0">
              <a:spcBef>
                <a:spcPts val="0"/>
              </a:spcBef>
              <a:spcAft>
                <a:spcPts val="0"/>
              </a:spcAft>
              <a:buNone/>
            </a:pPr>
            <a:endParaRPr dirty="0"/>
          </a:p>
        </p:txBody>
      </p:sp>
      <p:sp>
        <p:nvSpPr>
          <p:cNvPr id="71" name="Google Shape;71;p6: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7:notes"/>
          <p:cNvSpPr txBox="1">
            <a:spLocks noGrp="1"/>
          </p:cNvSpPr>
          <p:nvPr>
            <p:ph type="body" idx="1"/>
          </p:nvPr>
        </p:nvSpPr>
        <p:spPr>
          <a:xfrm>
            <a:off x="698500" y="4467781"/>
            <a:ext cx="5588000" cy="3655457"/>
          </a:xfrm>
          <a:prstGeom prst="rect">
            <a:avLst/>
          </a:prstGeom>
        </p:spPr>
        <p:txBody>
          <a:bodyPr spcFirstLastPara="1" wrap="square" lIns="92950" tIns="46475" rIns="92950" bIns="46475" anchor="t" anchorCtr="0">
            <a:noAutofit/>
          </a:bodyPr>
          <a:lstStyle/>
          <a:p>
            <a:r>
              <a:rPr lang="en-US" sz="1200" b="0" i="0" u="none" strike="noStrike" cap="none" dirty="0" smtClean="0">
                <a:solidFill>
                  <a:schemeClr val="dk1"/>
                </a:solidFill>
                <a:effectLst/>
                <a:latin typeface="Calibri"/>
                <a:ea typeface="Calibri"/>
                <a:cs typeface="Calibri"/>
                <a:sym typeface="Calibri"/>
              </a:rPr>
              <a:t>Our CEOS </a:t>
            </a:r>
            <a:r>
              <a:rPr lang="en-US" sz="1200" b="0" i="0" u="none" strike="noStrike" cap="none" dirty="0" err="1" smtClean="0">
                <a:solidFill>
                  <a:schemeClr val="dk1"/>
                </a:solidFill>
                <a:effectLst/>
                <a:latin typeface="Calibri"/>
                <a:ea typeface="Calibri"/>
                <a:cs typeface="Calibri"/>
                <a:sym typeface="Calibri"/>
              </a:rPr>
              <a:t>WGCapD</a:t>
            </a:r>
            <a:r>
              <a:rPr lang="en-US" sz="1200" b="0" i="0" u="none" strike="noStrike" cap="none" dirty="0" smtClean="0">
                <a:solidFill>
                  <a:schemeClr val="dk1"/>
                </a:solidFill>
                <a:effectLst/>
                <a:latin typeface="Calibri"/>
                <a:ea typeface="Calibri"/>
                <a:cs typeface="Calibri"/>
                <a:sym typeface="Calibri"/>
              </a:rPr>
              <a:t> deliverable description says:  Meeting in Mexico City, early Sept; support trainings; conduct a needs assessment for trainings. While historically</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err="1" smtClean="0">
                <a:solidFill>
                  <a:schemeClr val="dk1"/>
                </a:solidFill>
                <a:effectLst/>
                <a:latin typeface="Calibri"/>
                <a:ea typeface="Calibri"/>
                <a:cs typeface="Calibri"/>
                <a:sym typeface="Calibri"/>
              </a:rPr>
              <a:t>WGCapD</a:t>
            </a:r>
            <a:r>
              <a:rPr lang="en-US" sz="1200" b="0" i="0" u="none" strike="noStrike" cap="none" baseline="0" dirty="0" smtClean="0">
                <a:solidFill>
                  <a:schemeClr val="dk1"/>
                </a:solidFill>
                <a:effectLst/>
                <a:latin typeface="Calibri"/>
                <a:ea typeface="Calibri"/>
                <a:cs typeface="Calibri"/>
                <a:sym typeface="Calibri"/>
              </a:rPr>
              <a:t> is responsible for one training, this last year we supported 2 trainings</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78" name="Google Shape;78;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smtClean="0">
                <a:solidFill>
                  <a:schemeClr val="dk1"/>
                </a:solidFill>
                <a:effectLst/>
                <a:latin typeface="Calibri"/>
                <a:ea typeface="Calibri"/>
                <a:cs typeface="Calibri"/>
                <a:sym typeface="Calibri"/>
              </a:rPr>
              <a:t>CEOS </a:t>
            </a:r>
            <a:r>
              <a:rPr lang="en-US" sz="1200" b="0" i="0" u="none" strike="noStrike" cap="none" dirty="0" err="1" smtClean="0">
                <a:solidFill>
                  <a:schemeClr val="dk1"/>
                </a:solidFill>
                <a:effectLst/>
                <a:latin typeface="Calibri"/>
                <a:ea typeface="Calibri"/>
                <a:cs typeface="Calibri"/>
                <a:sym typeface="Calibri"/>
              </a:rPr>
              <a:t>WGCapD</a:t>
            </a:r>
            <a:r>
              <a:rPr lang="en-US" sz="1200" b="0" i="0" u="none" strike="noStrike" cap="none" dirty="0" smtClean="0">
                <a:solidFill>
                  <a:schemeClr val="dk1"/>
                </a:solidFill>
                <a:effectLst/>
                <a:latin typeface="Calibri"/>
                <a:ea typeface="Calibri"/>
                <a:cs typeface="Calibri"/>
                <a:sym typeface="Calibri"/>
              </a:rPr>
              <a:t> deliverable description says:  Meeting in Mexico City, early Sept; support trainings; conduct a needs assessment for trainings</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Sergio and </a:t>
            </a:r>
            <a:r>
              <a:rPr lang="en-US" sz="1200" b="0" i="0" u="none" strike="noStrike" cap="none" dirty="0" smtClean="0">
                <a:solidFill>
                  <a:schemeClr val="dk1"/>
                </a:solidFill>
                <a:effectLst/>
                <a:latin typeface="Calibri"/>
                <a:ea typeface="Calibri"/>
                <a:cs typeface="Calibri"/>
                <a:sym typeface="Calibri"/>
              </a:rPr>
              <a:t>Nancy</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are </a:t>
            </a:r>
            <a:r>
              <a:rPr lang="en-US" sz="1200" b="0" i="0" u="none" strike="noStrike" cap="none" dirty="0" smtClean="0">
                <a:solidFill>
                  <a:schemeClr val="dk1"/>
                </a:solidFill>
                <a:effectLst/>
                <a:latin typeface="Calibri"/>
                <a:ea typeface="Calibri"/>
                <a:cs typeface="Calibri"/>
                <a:sym typeface="Calibri"/>
              </a:rPr>
              <a:t>identified as responsible for the deliverable. </a:t>
            </a:r>
            <a:r>
              <a:rPr lang="en-US" sz="1200" b="0" i="0" u="none" strike="noStrike" cap="none" dirty="0" err="1" smtClean="0">
                <a:solidFill>
                  <a:schemeClr val="dk1"/>
                </a:solidFill>
                <a:effectLst/>
                <a:latin typeface="Calibri"/>
                <a:ea typeface="Calibri"/>
                <a:cs typeface="Calibri"/>
                <a:sym typeface="Calibri"/>
              </a:rPr>
              <a:t>WGCapD</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needs </a:t>
            </a:r>
            <a:r>
              <a:rPr lang="en-US" sz="1200" b="0" i="0" u="none" strike="noStrike" cap="none" dirty="0" smtClean="0">
                <a:solidFill>
                  <a:schemeClr val="dk1"/>
                </a:solidFill>
                <a:effectLst/>
                <a:latin typeface="Calibri"/>
                <a:ea typeface="Calibri"/>
                <a:cs typeface="Calibri"/>
                <a:sym typeface="Calibri"/>
              </a:rPr>
              <a:t>to define this training now, based on the needs of Mexico and the broader region. There are planning subgroups working on different aspects of AmeriGEO Week, including training.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Please note </a:t>
            </a:r>
            <a:r>
              <a:rPr lang="en-US" sz="1200" b="0" i="0" u="none" strike="noStrike" cap="none" dirty="0" smtClean="0">
                <a:solidFill>
                  <a:schemeClr val="dk1"/>
                </a:solidFill>
                <a:effectLst/>
                <a:latin typeface="Calibri"/>
                <a:ea typeface="Calibri"/>
                <a:cs typeface="Calibri"/>
                <a:sym typeface="Calibri"/>
              </a:rPr>
              <a:t>there</a:t>
            </a:r>
            <a:r>
              <a:rPr lang="en-US" sz="1200" b="0" i="0" u="none" strike="noStrike" cap="none" baseline="0" dirty="0" smtClean="0">
                <a:solidFill>
                  <a:schemeClr val="dk1"/>
                </a:solidFill>
                <a:effectLst/>
                <a:latin typeface="Calibri"/>
                <a:ea typeface="Calibri"/>
                <a:cs typeface="Calibri"/>
                <a:sym typeface="Calibri"/>
              </a:rPr>
              <a:t> have been </a:t>
            </a:r>
            <a:r>
              <a:rPr lang="en-US" sz="1200" b="0" i="0" u="none" strike="noStrike" cap="none" dirty="0" smtClean="0">
                <a:solidFill>
                  <a:schemeClr val="dk1"/>
                </a:solidFill>
                <a:effectLst/>
                <a:latin typeface="Calibri"/>
                <a:ea typeface="Calibri"/>
                <a:cs typeface="Calibri"/>
                <a:sym typeface="Calibri"/>
              </a:rPr>
              <a:t>discussions on  </a:t>
            </a:r>
            <a:r>
              <a:rPr lang="en-US" sz="1200" b="0" i="0" u="none" strike="noStrike" cap="none" dirty="0" smtClean="0">
                <a:solidFill>
                  <a:schemeClr val="dk1"/>
                </a:solidFill>
                <a:effectLst/>
                <a:latin typeface="Calibri"/>
                <a:ea typeface="Calibri"/>
                <a:cs typeface="Calibri"/>
                <a:sym typeface="Calibri"/>
              </a:rPr>
              <a:t>training in conjunction with SELPER. It will be great if they can join this deliverable also, especially since Julio is from AEM there in Mexico.</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5725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830385" y="2492915"/>
            <a:ext cx="10363200" cy="72276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
        <p:nvSpPr>
          <p:cNvPr id="17" name="Google Shape;17;p2"/>
          <p:cNvSpPr txBox="1">
            <a:spLocks noGrp="1"/>
          </p:cNvSpPr>
          <p:nvPr>
            <p:ph type="subTitle" idx="1"/>
          </p:nvPr>
        </p:nvSpPr>
        <p:spPr>
          <a:xfrm>
            <a:off x="830386" y="3847065"/>
            <a:ext cx="5961633" cy="2212604"/>
          </a:xfrm>
          <a:prstGeom prst="rect">
            <a:avLst/>
          </a:prstGeom>
          <a:noFill/>
          <a:ln>
            <a:noFill/>
          </a:ln>
        </p:spPr>
        <p:txBody>
          <a:bodyPr spcFirstLastPara="1" wrap="square" lIns="91425" tIns="45700" rIns="91425" bIns="45700" anchor="t" anchorCtr="0">
            <a:noAutofit/>
          </a:bodyPr>
          <a:lstStyle>
            <a:lvl1pPr marR="0" lvl="0" algn="l" rtl="0">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rtl="0">
              <a:spcBef>
                <a:spcPts val="500"/>
              </a:spcBef>
              <a:spcAft>
                <a:spcPts val="0"/>
              </a:spcAft>
              <a:buClr>
                <a:srgbClr val="002569"/>
              </a:buClr>
              <a:buSzPts val="2000"/>
              <a:buFont typeface="Arial"/>
              <a:buNone/>
              <a:defRPr sz="2000" b="0" i="0" u="none" strike="noStrike" cap="none">
                <a:solidFill>
                  <a:srgbClr val="002569"/>
                </a:solidFill>
                <a:latin typeface="Arial"/>
                <a:ea typeface="Arial"/>
                <a:cs typeface="Arial"/>
                <a:sym typeface="Arial"/>
              </a:defRPr>
            </a:lvl2pPr>
            <a:lvl3pPr marR="0" lvl="2" algn="ctr" rtl="0">
              <a:spcBef>
                <a:spcPts val="500"/>
              </a:spcBef>
              <a:spcAft>
                <a:spcPts val="0"/>
              </a:spcAft>
              <a:buClr>
                <a:srgbClr val="002569"/>
              </a:buClr>
              <a:buSzPts val="1800"/>
              <a:buFont typeface="Arial"/>
              <a:buNone/>
              <a:defRPr sz="1800" b="0" i="0" u="none" strike="noStrike" cap="none">
                <a:solidFill>
                  <a:srgbClr val="002569"/>
                </a:solidFill>
                <a:latin typeface="Arial"/>
                <a:ea typeface="Arial"/>
                <a:cs typeface="Arial"/>
                <a:sym typeface="Arial"/>
              </a:defRPr>
            </a:lvl3pPr>
            <a:lvl4pPr marR="0" lvl="3"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4pPr>
            <a:lvl5pPr marR="0" lvl="4"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5pPr>
            <a:lvl6pPr marR="0" lvl="5"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6pPr>
            <a:lvl7pPr marR="0" lvl="6"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7pPr>
            <a:lvl8pPr marR="0" lvl="7"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8pPr>
            <a:lvl9pPr marR="0" lvl="8" algn="ctr" rtl="0">
              <a:spcBef>
                <a:spcPts val="500"/>
              </a:spcBef>
              <a:spcAft>
                <a:spcPts val="0"/>
              </a:spcAft>
              <a:buClr>
                <a:srgbClr val="002569"/>
              </a:buClr>
              <a:buSzPts val="1600"/>
              <a:buFont typeface="Arial"/>
              <a:buNone/>
              <a:defRPr sz="1600" b="0" i="0" u="none" strike="noStrike" cap="none">
                <a:solidFill>
                  <a:srgbClr val="002569"/>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838200" y="6474336"/>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9" name="Google Shape;19;p2"/>
          <p:cNvSpPr txBox="1">
            <a:spLocks noGrp="1"/>
          </p:cNvSpPr>
          <p:nvPr>
            <p:ph type="ftr" idx="11"/>
          </p:nvPr>
        </p:nvSpPr>
        <p:spPr>
          <a:xfrm>
            <a:off x="4038600" y="6474336"/>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20" name="Google Shape;20;p2"/>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p:cNvPicPr preferRelativeResize="0"/>
          <p:nvPr/>
        </p:nvPicPr>
        <p:blipFill rotWithShape="1">
          <a:blip r:embed="rId2">
            <a:alphaModFix/>
          </a:blip>
          <a:srcRect/>
          <a:stretch/>
        </p:blipFill>
        <p:spPr>
          <a:xfrm>
            <a:off x="830385" y="1217405"/>
            <a:ext cx="3343875" cy="993132"/>
          </a:xfrm>
          <a:prstGeom prst="rect">
            <a:avLst/>
          </a:prstGeom>
          <a:noFill/>
          <a:ln>
            <a:noFill/>
          </a:ln>
        </p:spPr>
      </p:pic>
      <p:sp>
        <p:nvSpPr>
          <p:cNvPr id="22" name="Google Shape;22;p2"/>
          <p:cNvSpPr txBox="1"/>
          <p:nvPr/>
        </p:nvSpPr>
        <p:spPr>
          <a:xfrm>
            <a:off x="830386" y="2246635"/>
            <a:ext cx="3741615"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pic>
        <p:nvPicPr>
          <p:cNvPr id="23" name="Google Shape;23;p2"/>
          <p:cNvPicPr preferRelativeResize="0"/>
          <p:nvPr/>
        </p:nvPicPr>
        <p:blipFill rotWithShape="1">
          <a:blip r:embed="rId3">
            <a:alphaModFix/>
          </a:blip>
          <a:srcRect t="24395"/>
          <a:stretch/>
        </p:blipFill>
        <p:spPr>
          <a:xfrm>
            <a:off x="0" y="-68240"/>
            <a:ext cx="12192000" cy="6926239"/>
          </a:xfrm>
          <a:prstGeom prst="rect">
            <a:avLst/>
          </a:prstGeom>
          <a:noFill/>
          <a:ln>
            <a:noFill/>
          </a:ln>
        </p:spPr>
      </p:pic>
      <p:pic>
        <p:nvPicPr>
          <p:cNvPr id="24" name="Google Shape;24;p2"/>
          <p:cNvPicPr preferRelativeResize="0"/>
          <p:nvPr/>
        </p:nvPicPr>
        <p:blipFill rotWithShape="1">
          <a:blip r:embed="rId2">
            <a:alphaModFix/>
          </a:blip>
          <a:srcRect/>
          <a:stretch/>
        </p:blipFill>
        <p:spPr>
          <a:xfrm>
            <a:off x="622789" y="1217405"/>
            <a:ext cx="2507906" cy="993132"/>
          </a:xfrm>
          <a:prstGeom prst="rect">
            <a:avLst/>
          </a:prstGeom>
          <a:noFill/>
          <a:ln>
            <a:noFill/>
          </a:ln>
        </p:spPr>
      </p:pic>
      <p:sp>
        <p:nvSpPr>
          <p:cNvPr id="25" name="Google Shape;25;p2"/>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
        <p:nvSpPr>
          <p:cNvPr id="26" name="Google Shape;26;p2"/>
          <p:cNvSpPr txBox="1"/>
          <p:nvPr/>
        </p:nvSpPr>
        <p:spPr>
          <a:xfrm>
            <a:off x="622789" y="2514600"/>
            <a:ext cx="5746243"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4400" b="1" i="0" u="none" strike="noStrike" cap="none">
              <a:solidFill>
                <a:schemeClr val="lt1"/>
              </a:solidFill>
              <a:latin typeface="Helvetica Neue"/>
              <a:ea typeface="Helvetica Neue"/>
              <a:cs typeface="Helvetica Neue"/>
              <a:sym typeface="Helvetica Neue"/>
            </a:endParaRPr>
          </a:p>
        </p:txBody>
      </p:sp>
      <p:sp>
        <p:nvSpPr>
          <p:cNvPr id="27" name="Google Shape;27;p2"/>
          <p:cNvSpPr/>
          <p:nvPr/>
        </p:nvSpPr>
        <p:spPr>
          <a:xfrm>
            <a:off x="622789" y="3759200"/>
            <a:ext cx="4810858"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endParaRPr sz="1800" b="0" i="0" u="none" strike="noStrike" cap="none">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3"/>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rgbClr val="1F497D"/>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rgbClr val="1F497D"/>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rgbClr val="1F497D"/>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rgbClr val="1F497D"/>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rgbClr val="1F497D"/>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rgbClr val="1F497D"/>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rgbClr val="1F497D"/>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rgbClr val="1F497D"/>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rgbClr val="1F497D"/>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p3"/>
          <p:cNvSpPr txBox="1">
            <a:spLocks noGrp="1"/>
          </p:cNvSpPr>
          <p:nvPr>
            <p:ph type="body" idx="1"/>
          </p:nvPr>
        </p:nvSpPr>
        <p:spPr>
          <a:xfrm>
            <a:off x="166255" y="1402773"/>
            <a:ext cx="11845636" cy="5101935"/>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lvl="0" indent="0" algn="r">
              <a:spcBef>
                <a:spcPts val="0"/>
              </a:spcBef>
              <a:buNone/>
              <a:defRPr>
                <a:solidFill>
                  <a:srgbClr val="002569"/>
                </a:solidFill>
              </a:defRPr>
            </a:lvl1pPr>
            <a:lvl2pPr marL="0" lvl="1" indent="0" algn="r">
              <a:spcBef>
                <a:spcPts val="0"/>
              </a:spcBef>
              <a:buNone/>
              <a:defRPr>
                <a:solidFill>
                  <a:srgbClr val="002569"/>
                </a:solidFill>
              </a:defRPr>
            </a:lvl2pPr>
            <a:lvl3pPr marL="0" lvl="2" indent="0" algn="r">
              <a:spcBef>
                <a:spcPts val="0"/>
              </a:spcBef>
              <a:buNone/>
              <a:defRPr>
                <a:solidFill>
                  <a:srgbClr val="002569"/>
                </a:solidFill>
              </a:defRPr>
            </a:lvl3pPr>
            <a:lvl4pPr marL="0" lvl="3" indent="0" algn="r">
              <a:spcBef>
                <a:spcPts val="0"/>
              </a:spcBef>
              <a:buNone/>
              <a:defRPr>
                <a:solidFill>
                  <a:srgbClr val="002569"/>
                </a:solidFill>
              </a:defRPr>
            </a:lvl4pPr>
            <a:lvl5pPr marL="0" lvl="4" indent="0" algn="r">
              <a:spcBef>
                <a:spcPts val="0"/>
              </a:spcBef>
              <a:buNone/>
              <a:defRPr>
                <a:solidFill>
                  <a:srgbClr val="002569"/>
                </a:solidFill>
              </a:defRPr>
            </a:lvl5pPr>
            <a:lvl6pPr marL="0" lvl="5" indent="0" algn="r">
              <a:spcBef>
                <a:spcPts val="0"/>
              </a:spcBef>
              <a:buNone/>
              <a:defRPr>
                <a:solidFill>
                  <a:srgbClr val="002569"/>
                </a:solidFill>
              </a:defRPr>
            </a:lvl6pPr>
            <a:lvl7pPr marL="0" lvl="6" indent="0" algn="r">
              <a:spcBef>
                <a:spcPts val="0"/>
              </a:spcBef>
              <a:buNone/>
              <a:defRPr>
                <a:solidFill>
                  <a:srgbClr val="002569"/>
                </a:solidFill>
              </a:defRPr>
            </a:lvl7pPr>
            <a:lvl8pPr marL="0" lvl="7" indent="0" algn="r">
              <a:spcBef>
                <a:spcPts val="0"/>
              </a:spcBef>
              <a:buNone/>
              <a:defRPr>
                <a:solidFill>
                  <a:srgbClr val="002569"/>
                </a:solidFill>
              </a:defRPr>
            </a:lvl8pPr>
            <a:lvl9pPr marL="0" lvl="8" indent="0" algn="r">
              <a:spcBef>
                <a:spcPts val="0"/>
              </a:spcBef>
              <a:buNone/>
              <a:defRPr>
                <a:solidFill>
                  <a:srgbClr val="002569"/>
                </a:solidFill>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3200" b="0" i="0" u="none" strike="noStrike" cap="none">
                <a:solidFill>
                  <a:srgbClr val="FFFFFF"/>
                </a:solidFill>
                <a:latin typeface="Arial"/>
                <a:ea typeface="Arial"/>
                <a:cs typeface="Arial"/>
                <a:sym typeface="Arial"/>
              </a:defRPr>
            </a:lvl1pPr>
            <a:lvl2pPr marR="0" lvl="1" algn="r" rtl="0">
              <a:spcBef>
                <a:spcPts val="0"/>
              </a:spcBef>
              <a:spcAft>
                <a:spcPts val="0"/>
              </a:spcAft>
              <a:buSzPts val="1400"/>
              <a:buNone/>
              <a:defRPr sz="3200" b="0" i="0" u="none" strike="noStrike" cap="none">
                <a:solidFill>
                  <a:srgbClr val="FFFFFF"/>
                </a:solidFill>
                <a:latin typeface="Arial"/>
                <a:ea typeface="Arial"/>
                <a:cs typeface="Arial"/>
                <a:sym typeface="Arial"/>
              </a:defRPr>
            </a:lvl2pPr>
            <a:lvl3pPr marR="0" lvl="2" algn="r" rtl="0">
              <a:spcBef>
                <a:spcPts val="0"/>
              </a:spcBef>
              <a:spcAft>
                <a:spcPts val="0"/>
              </a:spcAft>
              <a:buSzPts val="1400"/>
              <a:buNone/>
              <a:defRPr sz="3200" b="0" i="0" u="none" strike="noStrike" cap="none">
                <a:solidFill>
                  <a:srgbClr val="FFFFFF"/>
                </a:solidFill>
                <a:latin typeface="Arial"/>
                <a:ea typeface="Arial"/>
                <a:cs typeface="Arial"/>
                <a:sym typeface="Arial"/>
              </a:defRPr>
            </a:lvl3pPr>
            <a:lvl4pPr marR="0" lvl="3" algn="r" rtl="0">
              <a:spcBef>
                <a:spcPts val="0"/>
              </a:spcBef>
              <a:spcAft>
                <a:spcPts val="0"/>
              </a:spcAft>
              <a:buSzPts val="1400"/>
              <a:buNone/>
              <a:defRPr sz="3200" b="0" i="0" u="none" strike="noStrike" cap="none">
                <a:solidFill>
                  <a:srgbClr val="FFFFFF"/>
                </a:solidFill>
                <a:latin typeface="Arial"/>
                <a:ea typeface="Arial"/>
                <a:cs typeface="Arial"/>
                <a:sym typeface="Arial"/>
              </a:defRPr>
            </a:lvl4pPr>
            <a:lvl5pPr marR="0" lvl="4" algn="r" rtl="0">
              <a:spcBef>
                <a:spcPts val="0"/>
              </a:spcBef>
              <a:spcAft>
                <a:spcPts val="0"/>
              </a:spcAft>
              <a:buSzPts val="1400"/>
              <a:buNone/>
              <a:defRPr sz="3200" b="0" i="0" u="none" strike="noStrike" cap="none">
                <a:solidFill>
                  <a:srgbClr val="FFFFFF"/>
                </a:solidFill>
                <a:latin typeface="Arial"/>
                <a:ea typeface="Arial"/>
                <a:cs typeface="Arial"/>
                <a:sym typeface="Arial"/>
              </a:defRPr>
            </a:lvl5pPr>
            <a:lvl6pPr marR="0" lvl="5" algn="r" rtl="0">
              <a:spcBef>
                <a:spcPts val="0"/>
              </a:spcBef>
              <a:spcAft>
                <a:spcPts val="0"/>
              </a:spcAft>
              <a:buSzPts val="1400"/>
              <a:buNone/>
              <a:defRPr sz="3200" b="0" i="0" u="none" strike="noStrike" cap="none">
                <a:solidFill>
                  <a:srgbClr val="FFFFFF"/>
                </a:solidFill>
                <a:latin typeface="Arial"/>
                <a:ea typeface="Arial"/>
                <a:cs typeface="Arial"/>
                <a:sym typeface="Arial"/>
              </a:defRPr>
            </a:lvl6pPr>
            <a:lvl7pPr marR="0" lvl="6" algn="r" rtl="0">
              <a:spcBef>
                <a:spcPts val="0"/>
              </a:spcBef>
              <a:spcAft>
                <a:spcPts val="0"/>
              </a:spcAft>
              <a:buSzPts val="1400"/>
              <a:buNone/>
              <a:defRPr sz="3200" b="0" i="0" u="none" strike="noStrike" cap="none">
                <a:solidFill>
                  <a:srgbClr val="FFFFFF"/>
                </a:solidFill>
                <a:latin typeface="Arial"/>
                <a:ea typeface="Arial"/>
                <a:cs typeface="Arial"/>
                <a:sym typeface="Arial"/>
              </a:defRPr>
            </a:lvl7pPr>
            <a:lvl8pPr marR="0" lvl="7" algn="r" rtl="0">
              <a:spcBef>
                <a:spcPts val="0"/>
              </a:spcBef>
              <a:spcAft>
                <a:spcPts val="0"/>
              </a:spcAft>
              <a:buSzPts val="1400"/>
              <a:buNone/>
              <a:defRPr sz="3200" b="0" i="0" u="none" strike="noStrike" cap="none">
                <a:solidFill>
                  <a:srgbClr val="FFFFFF"/>
                </a:solidFill>
                <a:latin typeface="Arial"/>
                <a:ea typeface="Arial"/>
                <a:cs typeface="Arial"/>
                <a:sym typeface="Arial"/>
              </a:defRPr>
            </a:lvl8pPr>
            <a:lvl9pPr marR="0" lvl="8" algn="r" rtl="0">
              <a:spcBef>
                <a:spcPts val="0"/>
              </a:spcBef>
              <a:spcAft>
                <a:spcPts val="0"/>
              </a:spcAft>
              <a:buSzPts val="1400"/>
              <a:buNone/>
              <a:defRPr sz="3200" b="0"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9652000" y="6546852"/>
            <a:ext cx="2540000" cy="369332"/>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800" b="0" i="0" u="none" strike="noStrike" cap="none">
                <a:solidFill>
                  <a:srgbClr val="002569"/>
                </a:solidFill>
                <a:latin typeface="Calibri"/>
                <a:ea typeface="Calibri"/>
                <a:cs typeface="Calibri"/>
                <a:sym typeface="Calibri"/>
              </a:defRPr>
            </a:lvl1pPr>
            <a:lvl2pPr marL="0" marR="0" lvl="1" indent="0" algn="r" rtl="0">
              <a:spcBef>
                <a:spcPts val="0"/>
              </a:spcBef>
              <a:buNone/>
              <a:defRPr sz="1800" b="0" i="0" u="none" strike="noStrike" cap="none">
                <a:solidFill>
                  <a:srgbClr val="002569"/>
                </a:solidFill>
                <a:latin typeface="Calibri"/>
                <a:ea typeface="Calibri"/>
                <a:cs typeface="Calibri"/>
                <a:sym typeface="Calibri"/>
              </a:defRPr>
            </a:lvl2pPr>
            <a:lvl3pPr marL="0" marR="0" lvl="2" indent="0" algn="r" rtl="0">
              <a:spcBef>
                <a:spcPts val="0"/>
              </a:spcBef>
              <a:buNone/>
              <a:defRPr sz="1800" b="0" i="0" u="none" strike="noStrike" cap="none">
                <a:solidFill>
                  <a:srgbClr val="002569"/>
                </a:solidFill>
                <a:latin typeface="Calibri"/>
                <a:ea typeface="Calibri"/>
                <a:cs typeface="Calibri"/>
                <a:sym typeface="Calibri"/>
              </a:defRPr>
            </a:lvl3pPr>
            <a:lvl4pPr marL="0" marR="0" lvl="3" indent="0" algn="r" rtl="0">
              <a:spcBef>
                <a:spcPts val="0"/>
              </a:spcBef>
              <a:buNone/>
              <a:defRPr sz="1800" b="0" i="0" u="none" strike="noStrike" cap="none">
                <a:solidFill>
                  <a:srgbClr val="002569"/>
                </a:solidFill>
                <a:latin typeface="Calibri"/>
                <a:ea typeface="Calibri"/>
                <a:cs typeface="Calibri"/>
                <a:sym typeface="Calibri"/>
              </a:defRPr>
            </a:lvl4pPr>
            <a:lvl5pPr marL="0" marR="0" lvl="4" indent="0" algn="r" rtl="0">
              <a:spcBef>
                <a:spcPts val="0"/>
              </a:spcBef>
              <a:buNone/>
              <a:defRPr sz="1800" b="0" i="0" u="none" strike="noStrike" cap="none">
                <a:solidFill>
                  <a:srgbClr val="002569"/>
                </a:solidFill>
                <a:latin typeface="Calibri"/>
                <a:ea typeface="Calibri"/>
                <a:cs typeface="Calibri"/>
                <a:sym typeface="Calibri"/>
              </a:defRPr>
            </a:lvl5pPr>
            <a:lvl6pPr marL="0" marR="0" lvl="5" indent="0" algn="r" rtl="0">
              <a:spcBef>
                <a:spcPts val="0"/>
              </a:spcBef>
              <a:buNone/>
              <a:defRPr sz="1800" b="0" i="0" u="none" strike="noStrike" cap="none">
                <a:solidFill>
                  <a:srgbClr val="002569"/>
                </a:solidFill>
                <a:latin typeface="Calibri"/>
                <a:ea typeface="Calibri"/>
                <a:cs typeface="Calibri"/>
                <a:sym typeface="Calibri"/>
              </a:defRPr>
            </a:lvl6pPr>
            <a:lvl7pPr marL="0" marR="0" lvl="6" indent="0" algn="r" rtl="0">
              <a:spcBef>
                <a:spcPts val="0"/>
              </a:spcBef>
              <a:buNone/>
              <a:defRPr sz="1800" b="0" i="0" u="none" strike="noStrike" cap="none">
                <a:solidFill>
                  <a:srgbClr val="002569"/>
                </a:solidFill>
                <a:latin typeface="Calibri"/>
                <a:ea typeface="Calibri"/>
                <a:cs typeface="Calibri"/>
                <a:sym typeface="Calibri"/>
              </a:defRPr>
            </a:lvl7pPr>
            <a:lvl8pPr marL="0" marR="0" lvl="7" indent="0" algn="r" rtl="0">
              <a:spcBef>
                <a:spcPts val="0"/>
              </a:spcBef>
              <a:buNone/>
              <a:defRPr sz="1800" b="0" i="0" u="none" strike="noStrike" cap="none">
                <a:solidFill>
                  <a:srgbClr val="002569"/>
                </a:solidFill>
                <a:latin typeface="Calibri"/>
                <a:ea typeface="Calibri"/>
                <a:cs typeface="Calibri"/>
                <a:sym typeface="Calibri"/>
              </a:defRPr>
            </a:lvl8pPr>
            <a:lvl9pPr marL="0" marR="0" lvl="8" indent="0" algn="r" rtl="0">
              <a:spcBef>
                <a:spcPts val="0"/>
              </a:spcBef>
              <a:buNone/>
              <a:defRPr sz="18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0"/>
            <a:ext cx="12192000" cy="1266667"/>
            <a:chOff x="0" y="1156447"/>
            <a:chExt cx="12192000" cy="1266667"/>
          </a:xfrm>
        </p:grpSpPr>
        <p:pic>
          <p:nvPicPr>
            <p:cNvPr id="12" name="Google Shape;12;p1"/>
            <p:cNvPicPr preferRelativeResize="0"/>
            <p:nvPr/>
          </p:nvPicPr>
          <p:blipFill rotWithShape="1">
            <a:blip r:embed="rId6">
              <a:alphaModFix/>
            </a:blip>
            <a:srcRect r="17922"/>
            <a:stretch/>
          </p:blipFill>
          <p:spPr>
            <a:xfrm>
              <a:off x="0" y="1156447"/>
              <a:ext cx="8364071" cy="1266667"/>
            </a:xfrm>
            <a:prstGeom prst="rect">
              <a:avLst/>
            </a:prstGeom>
            <a:noFill/>
            <a:ln>
              <a:noFill/>
            </a:ln>
          </p:spPr>
        </p:pic>
        <p:pic>
          <p:nvPicPr>
            <p:cNvPr id="13" name="Google Shape;13;p1"/>
            <p:cNvPicPr preferRelativeResize="0"/>
            <p:nvPr/>
          </p:nvPicPr>
          <p:blipFill rotWithShape="1">
            <a:blip r:embed="rId6">
              <a:alphaModFix/>
            </a:blip>
            <a:srcRect l="58457"/>
            <a:stretch/>
          </p:blipFill>
          <p:spPr>
            <a:xfrm>
              <a:off x="7958571" y="1156447"/>
              <a:ext cx="4233429" cy="1266667"/>
            </a:xfrm>
            <a:prstGeom prst="rect">
              <a:avLst/>
            </a:prstGeom>
            <a:noFill/>
            <a:ln>
              <a:noFill/>
            </a:ln>
          </p:spPr>
        </p:pic>
      </p:grpSp>
      <p:sp>
        <p:nvSpPr>
          <p:cNvPr id="14" name="Google Shape;14;p1"/>
          <p:cNvSpPr/>
          <p:nvPr/>
        </p:nvSpPr>
        <p:spPr>
          <a:xfrm>
            <a:off x="101600" y="6629401"/>
            <a:ext cx="31496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WGCapD-9 Annual Meeting March 10-12, 2020</a:t>
            </a:r>
            <a:endParaRPr sz="1100" b="0" i="1" u="none" strike="noStrike" cap="none">
              <a:solidFill>
                <a:schemeClr val="dk2"/>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p:nvPr/>
        </p:nvSpPr>
        <p:spPr>
          <a:xfrm>
            <a:off x="622788" y="2514600"/>
            <a:ext cx="7192141" cy="18553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000" b="1" dirty="0" smtClean="0">
                <a:solidFill>
                  <a:schemeClr val="lt1"/>
                </a:solidFill>
                <a:latin typeface="Helvetica Neue"/>
                <a:sym typeface="Helvetica Neue"/>
              </a:rPr>
              <a:t>Flash Talk: AmeriGEO </a:t>
            </a:r>
            <a:endParaRPr dirty="0"/>
          </a:p>
        </p:txBody>
      </p:sp>
      <p:sp>
        <p:nvSpPr>
          <p:cNvPr id="40" name="Google Shape;40;p5"/>
          <p:cNvSpPr txBox="1">
            <a:spLocks noGrp="1"/>
          </p:cNvSpPr>
          <p:nvPr>
            <p:ph type="subTitle" idx="1"/>
          </p:nvPr>
        </p:nvSpPr>
        <p:spPr>
          <a:xfrm>
            <a:off x="622788" y="4465673"/>
            <a:ext cx="8180969" cy="203081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800"/>
              <a:buFont typeface="Arial"/>
              <a:buNone/>
            </a:pPr>
            <a:r>
              <a:rPr lang="en-US" sz="1800" dirty="0">
                <a:latin typeface="Helvetica Neue"/>
                <a:ea typeface="Helvetica Neue"/>
                <a:cs typeface="Helvetica Neue"/>
                <a:sym typeface="Helvetica Neue"/>
              </a:rPr>
              <a:t>Regional Spotlight: Americas</a:t>
            </a:r>
            <a:endParaRPr dirty="0"/>
          </a:p>
          <a:p>
            <a:pPr marL="0" lvl="0" indent="0" algn="l" rtl="0">
              <a:spcBef>
                <a:spcPts val="0"/>
              </a:spcBef>
              <a:spcAft>
                <a:spcPts val="0"/>
              </a:spcAft>
              <a:buClr>
                <a:schemeClr val="lt1"/>
              </a:buClr>
              <a:buSzPts val="1800"/>
              <a:buFont typeface="Arial"/>
              <a:buNone/>
            </a:pPr>
            <a:r>
              <a:rPr lang="en-US" sz="1800" dirty="0" smtClean="0">
                <a:latin typeface="Helvetica Neue"/>
                <a:ea typeface="Helvetica Neue"/>
                <a:cs typeface="Helvetica Neue"/>
                <a:sym typeface="Helvetica Neue"/>
              </a:rPr>
              <a:t>AmeriGEO </a:t>
            </a:r>
          </a:p>
          <a:p>
            <a:pPr marL="0" lvl="0" indent="0" algn="l" rtl="0">
              <a:spcBef>
                <a:spcPts val="0"/>
              </a:spcBef>
              <a:spcAft>
                <a:spcPts val="0"/>
              </a:spcAft>
              <a:buClr>
                <a:schemeClr val="lt1"/>
              </a:buClr>
              <a:buSzPts val="1800"/>
              <a:buFont typeface="Arial"/>
              <a:buNone/>
            </a:pPr>
            <a:r>
              <a:rPr lang="en-US" sz="1800" dirty="0" smtClean="0">
                <a:latin typeface="Helvetica Neue"/>
                <a:ea typeface="Helvetica Neue"/>
                <a:cs typeface="Helvetica Neue"/>
                <a:sym typeface="Helvetica Neue"/>
              </a:rPr>
              <a:t>Albert DeGarmo (NOAA), AmeriGEO Secretariat  </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CEOS WGCapD-9 Annual Meeting</a:t>
            </a:r>
            <a:endParaRPr dirty="0"/>
          </a:p>
          <a:p>
            <a:pPr marL="0" lvl="0" indent="0" algn="l" rtl="0">
              <a:spcBef>
                <a:spcPts val="0"/>
              </a:spcBef>
              <a:spcAft>
                <a:spcPts val="0"/>
              </a:spcAft>
              <a:buClr>
                <a:srgbClr val="FFFFFF"/>
              </a:buClr>
              <a:buSzPts val="1800"/>
              <a:buNone/>
            </a:pPr>
            <a:r>
              <a:rPr lang="en-US" sz="1800" dirty="0">
                <a:solidFill>
                  <a:srgbClr val="FFFFFF"/>
                </a:solidFill>
              </a:rPr>
              <a:t>Sunnyvale, California</a:t>
            </a: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r>
              <a:rPr lang="en-US" sz="1800" dirty="0">
                <a:solidFill>
                  <a:srgbClr val="FFFFFF"/>
                </a:solidFill>
                <a:latin typeface="Helvetica Neue"/>
                <a:ea typeface="Helvetica Neue"/>
                <a:cs typeface="Helvetica Neue"/>
                <a:sym typeface="Helvetica Neue"/>
              </a:rPr>
              <a:t>10-12 March 2020</a:t>
            </a:r>
            <a:endParaRPr dirty="0"/>
          </a:p>
          <a:p>
            <a:pPr marL="0" lvl="0" indent="0" algn="l" rtl="0">
              <a:spcBef>
                <a:spcPts val="0"/>
              </a:spcBef>
              <a:spcAft>
                <a:spcPts val="0"/>
              </a:spcAft>
              <a:buClr>
                <a:srgbClr val="000000"/>
              </a:buClr>
              <a:buSzPts val="1800"/>
              <a:buNone/>
            </a:pPr>
            <a:endParaRPr sz="1800" dirty="0">
              <a:solidFill>
                <a:srgbClr val="FFFFFF"/>
              </a:solidFill>
              <a:latin typeface="Helvetica Neue"/>
              <a:ea typeface="Helvetica Neue"/>
              <a:cs typeface="Helvetica Neue"/>
              <a:sym typeface="Helvetica Neue"/>
            </a:endParaRPr>
          </a:p>
          <a:p>
            <a:pPr marL="0" lvl="0" indent="0" algn="l" rtl="0">
              <a:spcBef>
                <a:spcPts val="0"/>
              </a:spcBef>
              <a:spcAft>
                <a:spcPts val="0"/>
              </a:spcAft>
              <a:buClr>
                <a:srgbClr val="FFFFFF"/>
              </a:buClr>
              <a:buSzPts val="1800"/>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7"/>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2</a:t>
            </a:fld>
            <a:endParaRPr>
              <a:solidFill>
                <a:srgbClr val="1F497D"/>
              </a:solidFill>
            </a:endParaRPr>
          </a:p>
        </p:txBody>
      </p:sp>
      <p:sp>
        <p:nvSpPr>
          <p:cNvPr id="54" name="Google Shape;54;p7"/>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a:t>Current activities</a:t>
            </a:r>
            <a:endParaRPr/>
          </a:p>
        </p:txBody>
      </p:sp>
      <p:pic>
        <p:nvPicPr>
          <p:cNvPr id="2" name="Picture 1"/>
          <p:cNvPicPr>
            <a:picLocks noChangeAspect="1"/>
          </p:cNvPicPr>
          <p:nvPr/>
        </p:nvPicPr>
        <p:blipFill>
          <a:blip r:embed="rId3"/>
          <a:stretch>
            <a:fillRect/>
          </a:stretch>
        </p:blipFill>
        <p:spPr>
          <a:xfrm>
            <a:off x="411480" y="1255608"/>
            <a:ext cx="4603865" cy="537379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40041065"/>
              </p:ext>
            </p:extLst>
          </p:nvPr>
        </p:nvGraphicFramePr>
        <p:xfrm>
          <a:off x="5522686" y="2413712"/>
          <a:ext cx="5455228" cy="1950720"/>
        </p:xfrm>
        <a:graphic>
          <a:graphicData uri="http://schemas.openxmlformats.org/drawingml/2006/table">
            <a:tbl>
              <a:tblPr firstRow="1" bandRow="1">
                <a:tableStyleId>{5C22544A-7EE6-4342-B048-85BDC9FD1C3A}</a:tableStyleId>
              </a:tblPr>
              <a:tblGrid>
                <a:gridCol w="5455228">
                  <a:extLst>
                    <a:ext uri="{9D8B030D-6E8A-4147-A177-3AD203B41FA5}">
                      <a16:colId xmlns:a16="http://schemas.microsoft.com/office/drawing/2014/main" val="2217347245"/>
                    </a:ext>
                  </a:extLst>
                </a:gridCol>
              </a:tblGrid>
              <a:tr h="26458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smtClean="0"/>
                        <a:t>Objectives for 2020</a:t>
                      </a:r>
                    </a:p>
                  </a:txBody>
                  <a:tcPr/>
                </a:tc>
                <a:extLst>
                  <a:ext uri="{0D108BD9-81ED-4DB2-BD59-A6C34878D82A}">
                    <a16:rowId xmlns:a16="http://schemas.microsoft.com/office/drawing/2014/main" val="895252534"/>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smtClean="0">
                          <a:solidFill>
                            <a:schemeClr val="bg2"/>
                          </a:solidFill>
                        </a:rPr>
                        <a:t>Strengthen National GEOs </a:t>
                      </a:r>
                    </a:p>
                  </a:txBody>
                  <a:tcPr/>
                </a:tc>
                <a:extLst>
                  <a:ext uri="{0D108BD9-81ED-4DB2-BD59-A6C34878D82A}">
                    <a16:rowId xmlns:a16="http://schemas.microsoft.com/office/drawing/2014/main" val="1209971406"/>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smtClean="0">
                          <a:solidFill>
                            <a:schemeClr val="bg2"/>
                          </a:solidFill>
                        </a:rPr>
                        <a:t>Improve regional support to global GEO activities</a:t>
                      </a:r>
                    </a:p>
                  </a:txBody>
                  <a:tcPr/>
                </a:tc>
                <a:extLst>
                  <a:ext uri="{0D108BD9-81ED-4DB2-BD59-A6C34878D82A}">
                    <a16:rowId xmlns:a16="http://schemas.microsoft.com/office/drawing/2014/main" val="502248901"/>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smtClean="0">
                          <a:solidFill>
                            <a:schemeClr val="bg2"/>
                          </a:solidFill>
                        </a:rPr>
                        <a:t>Develop 2020-2025 AmeriGEO </a:t>
                      </a:r>
                      <a:r>
                        <a:rPr lang="en-US" sz="2000" b="1" dirty="0" err="1" smtClean="0">
                          <a:solidFill>
                            <a:schemeClr val="bg2"/>
                          </a:solidFill>
                        </a:rPr>
                        <a:t>WorkPlan</a:t>
                      </a:r>
                      <a:r>
                        <a:rPr lang="en-US" sz="2000" b="1" dirty="0" smtClean="0">
                          <a:solidFill>
                            <a:schemeClr val="bg2"/>
                          </a:solidFill>
                        </a:rPr>
                        <a:t> </a:t>
                      </a:r>
                    </a:p>
                  </a:txBody>
                  <a:tcPr/>
                </a:tc>
                <a:extLst>
                  <a:ext uri="{0D108BD9-81ED-4DB2-BD59-A6C34878D82A}">
                    <a16:rowId xmlns:a16="http://schemas.microsoft.com/office/drawing/2014/main" val="1467588141"/>
                  </a:ext>
                </a:extLst>
              </a:tr>
            </a:tbl>
          </a:graphicData>
        </a:graphic>
      </p:graphicFrame>
      <p:sp>
        <p:nvSpPr>
          <p:cNvPr id="5" name="Rectangle 4"/>
          <p:cNvSpPr/>
          <p:nvPr/>
        </p:nvSpPr>
        <p:spPr>
          <a:xfrm>
            <a:off x="5520625" y="5124697"/>
            <a:ext cx="2650375" cy="13411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bg2"/>
                </a:solidFill>
              </a:rPr>
              <a:t>New Members: </a:t>
            </a:r>
          </a:p>
          <a:p>
            <a:pPr>
              <a:lnSpc>
                <a:spcPct val="150000"/>
              </a:lnSpc>
            </a:pPr>
            <a:r>
              <a:rPr lang="en-US" dirty="0" smtClean="0">
                <a:solidFill>
                  <a:schemeClr val="bg2"/>
                </a:solidFill>
              </a:rPr>
              <a:t>-     El Salvador </a:t>
            </a:r>
          </a:p>
          <a:p>
            <a:pPr marL="285750" indent="-285750">
              <a:lnSpc>
                <a:spcPct val="150000"/>
              </a:lnSpc>
              <a:buFontTx/>
              <a:buChar char="-"/>
            </a:pPr>
            <a:r>
              <a:rPr lang="en-US" dirty="0" smtClean="0">
                <a:solidFill>
                  <a:schemeClr val="bg2"/>
                </a:solidFill>
              </a:rPr>
              <a:t>Guatemala </a:t>
            </a:r>
          </a:p>
          <a:p>
            <a:pPr marL="285750" indent="-285750">
              <a:lnSpc>
                <a:spcPct val="150000"/>
              </a:lnSpc>
              <a:buFontTx/>
              <a:buChar char="-"/>
            </a:pPr>
            <a:r>
              <a:rPr lang="en-US" dirty="0" smtClean="0">
                <a:solidFill>
                  <a:schemeClr val="bg2"/>
                </a:solidFill>
              </a:rPr>
              <a:t>Nicaragua </a:t>
            </a:r>
            <a:endParaRPr lang="en-US" dirty="0" smtClean="0">
              <a:solidFill>
                <a:schemeClr val="bg2"/>
              </a:solidFill>
            </a:endParaRPr>
          </a:p>
          <a:p>
            <a:pPr marL="285750" indent="-285750">
              <a:lnSpc>
                <a:spcPct val="150000"/>
              </a:lnSpc>
              <a:buFontTx/>
              <a:buChar char="-"/>
            </a:pPr>
            <a:r>
              <a:rPr lang="en-US" dirty="0">
                <a:solidFill>
                  <a:schemeClr val="bg2"/>
                </a:solidFill>
              </a:rPr>
              <a:t>D</a:t>
            </a:r>
            <a:r>
              <a:rPr lang="en-US" dirty="0" smtClean="0">
                <a:solidFill>
                  <a:schemeClr val="bg2"/>
                </a:solidFill>
              </a:rPr>
              <a:t>ominican Republic </a:t>
            </a:r>
            <a:endParaRPr lang="en-US" dirty="0">
              <a:solidFill>
                <a:schemeClr val="bg2"/>
              </a:solidFill>
            </a:endParaRPr>
          </a:p>
        </p:txBody>
      </p:sp>
      <p:sp>
        <p:nvSpPr>
          <p:cNvPr id="6" name="AutoShape 2" descr="Image result for el salv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Flag of El Salv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7406" y="5139938"/>
            <a:ext cx="505280" cy="2869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ag of Guatemala.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015344" y="5505849"/>
            <a:ext cx="507342" cy="2894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lag of Nicaragua.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5344" y="5912143"/>
            <a:ext cx="507342" cy="30440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dominican republic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Flag of the Dominican Republic.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9133" y="6258899"/>
            <a:ext cx="501492" cy="334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8"/>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3</a:t>
            </a:fld>
            <a:endParaRPr>
              <a:solidFill>
                <a:srgbClr val="1F497D"/>
              </a:solidFill>
            </a:endParaRPr>
          </a:p>
        </p:txBody>
      </p:sp>
      <p:sp>
        <p:nvSpPr>
          <p:cNvPr id="61" name="Google Shape;61;p8"/>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a:t>Notable outcomes</a:t>
            </a:r>
            <a:endParaRPr/>
          </a:p>
        </p:txBody>
      </p:sp>
      <p:pic>
        <p:nvPicPr>
          <p:cNvPr id="7" name="Google Shape;217;p2"/>
          <p:cNvPicPr preferRelativeResize="0"/>
          <p:nvPr/>
        </p:nvPicPr>
        <p:blipFill rotWithShape="1">
          <a:blip r:embed="rId3">
            <a:alphaModFix/>
          </a:blip>
          <a:srcRect/>
          <a:stretch/>
        </p:blipFill>
        <p:spPr>
          <a:xfrm>
            <a:off x="6982785" y="1270499"/>
            <a:ext cx="4139952" cy="5143500"/>
          </a:xfrm>
          <a:prstGeom prst="rect">
            <a:avLst/>
          </a:prstGeom>
          <a:noFill/>
          <a:ln>
            <a:noFill/>
          </a:ln>
        </p:spPr>
      </p:pic>
      <p:pic>
        <p:nvPicPr>
          <p:cNvPr id="8" name="Google Shape;322;p5" descr="AmeriGEOSSGraphic_Final.pdf"/>
          <p:cNvPicPr preferRelativeResize="0"/>
          <p:nvPr/>
        </p:nvPicPr>
        <p:blipFill rotWithShape="1">
          <a:blip r:embed="rId4">
            <a:alphaModFix/>
          </a:blip>
          <a:srcRect/>
          <a:stretch/>
        </p:blipFill>
        <p:spPr>
          <a:xfrm>
            <a:off x="1034122" y="1511659"/>
            <a:ext cx="4009150" cy="4459877"/>
          </a:xfrm>
          <a:prstGeom prst="roundRect">
            <a:avLst>
              <a:gd name="adj" fmla="val 8594"/>
            </a:avLst>
          </a:prstGeom>
          <a:solidFill>
            <a:srgbClr val="ECECEC"/>
          </a:solidFill>
          <a:ln>
            <a:noFill/>
          </a:ln>
          <a:effectLst>
            <a:reflection stA="38000" endPos="28000" dist="5000" dir="5400000" sy="-100000" algn="bl" rotWithShape="0"/>
          </a:effectLst>
        </p:spPr>
      </p:pic>
      <p:pic>
        <p:nvPicPr>
          <p:cNvPr id="9" name="Google Shape;323;p5" descr="AmeriGEOSS2018flyer_option2.pdf"/>
          <p:cNvPicPr preferRelativeResize="0"/>
          <p:nvPr/>
        </p:nvPicPr>
        <p:blipFill rotWithShape="1">
          <a:blip r:embed="rId5">
            <a:alphaModFix/>
          </a:blip>
          <a:srcRect/>
          <a:stretch/>
        </p:blipFill>
        <p:spPr>
          <a:xfrm>
            <a:off x="1063521" y="1511658"/>
            <a:ext cx="4009150" cy="4459877"/>
          </a:xfrm>
          <a:prstGeom prst="roundRect">
            <a:avLst>
              <a:gd name="adj" fmla="val 8594"/>
            </a:avLst>
          </a:prstGeom>
          <a:solidFill>
            <a:srgbClr val="ECECEC"/>
          </a:solidFill>
          <a:ln>
            <a:noFill/>
          </a:ln>
          <a:effectLst>
            <a:reflection stA="38000" endPos="28000" dist="5000" dir="5400000" sy="-100000" algn="bl" rotWithShape="0"/>
          </a:effectLst>
        </p:spPr>
      </p:pic>
      <p:pic>
        <p:nvPicPr>
          <p:cNvPr id="5" name="Picture 4"/>
          <p:cNvPicPr>
            <a:picLocks noChangeAspect="1"/>
          </p:cNvPicPr>
          <p:nvPr/>
        </p:nvPicPr>
        <p:blipFill>
          <a:blip r:embed="rId6"/>
          <a:stretch>
            <a:fillRect/>
          </a:stretch>
        </p:blipFill>
        <p:spPr>
          <a:xfrm>
            <a:off x="1004723" y="1252766"/>
            <a:ext cx="4067948" cy="5212304"/>
          </a:xfrm>
          <a:prstGeom prst="rect">
            <a:avLst/>
          </a:prstGeom>
        </p:spPr>
      </p:pic>
      <p:graphicFrame>
        <p:nvGraphicFramePr>
          <p:cNvPr id="6" name="Google Shape;309;p4"/>
          <p:cNvGraphicFramePr/>
          <p:nvPr>
            <p:extLst>
              <p:ext uri="{D42A27DB-BD31-4B8C-83A1-F6EECF244321}">
                <p14:modId xmlns:p14="http://schemas.microsoft.com/office/powerpoint/2010/main" val="922797001"/>
              </p:ext>
            </p:extLst>
          </p:nvPr>
        </p:nvGraphicFramePr>
        <p:xfrm>
          <a:off x="1870912" y="2256785"/>
          <a:ext cx="8639175" cy="3714751"/>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4</a:t>
            </a:fld>
            <a:endParaRPr>
              <a:solidFill>
                <a:srgbClr val="1F497D"/>
              </a:solidFill>
            </a:endParaRPr>
          </a:p>
        </p:txBody>
      </p:sp>
      <p:sp>
        <p:nvSpPr>
          <p:cNvPr id="68" name="Google Shape;68;p9"/>
          <p:cNvSpPr txBox="1">
            <a:spLocks noGrp="1"/>
          </p:cNvSpPr>
          <p:nvPr>
            <p:ph type="body" idx="2"/>
          </p:nvPr>
        </p:nvSpPr>
        <p:spPr>
          <a:xfrm>
            <a:off x="2220686" y="353887"/>
            <a:ext cx="8142514"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dirty="0"/>
              <a:t>Challenges – and the path to overcoming them</a:t>
            </a:r>
            <a:endParaRPr dirty="0"/>
          </a:p>
        </p:txBody>
      </p:sp>
      <p:sp>
        <p:nvSpPr>
          <p:cNvPr id="2" name="Rounded Rectangle 1"/>
          <p:cNvSpPr/>
          <p:nvPr/>
        </p:nvSpPr>
        <p:spPr>
          <a:xfrm>
            <a:off x="3200400" y="1996440"/>
            <a:ext cx="5806440" cy="1249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Interoperable Leadership </a:t>
            </a:r>
            <a:endParaRPr lang="en-US" sz="2800" b="1" dirty="0"/>
          </a:p>
        </p:txBody>
      </p:sp>
      <p:sp>
        <p:nvSpPr>
          <p:cNvPr id="6" name="Rounded Rectangle 5"/>
          <p:cNvSpPr/>
          <p:nvPr/>
        </p:nvSpPr>
        <p:spPr>
          <a:xfrm>
            <a:off x="3200400" y="4019993"/>
            <a:ext cx="5806440" cy="1249680"/>
          </a:xfrm>
          <a:prstGeom prst="round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Regional Coordination </a:t>
            </a: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0"/>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5</a:t>
            </a:fld>
            <a:endParaRPr>
              <a:solidFill>
                <a:srgbClr val="1F497D"/>
              </a:solidFill>
            </a:endParaRPr>
          </a:p>
        </p:txBody>
      </p:sp>
      <p:sp>
        <p:nvSpPr>
          <p:cNvPr id="75" name="Google Shape;75;p10"/>
          <p:cNvSpPr txBox="1">
            <a:spLocks noGrp="1"/>
          </p:cNvSpPr>
          <p:nvPr>
            <p:ph type="body" idx="2"/>
          </p:nvPr>
        </p:nvSpPr>
        <p:spPr>
          <a:xfrm>
            <a:off x="2220686" y="353887"/>
            <a:ext cx="6604000"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a:t>Key takeaways and lessons learned </a:t>
            </a:r>
            <a:endParaRPr/>
          </a:p>
        </p:txBody>
      </p:sp>
      <p:sp>
        <p:nvSpPr>
          <p:cNvPr id="7" name="Rectangular Callout 6"/>
          <p:cNvSpPr/>
          <p:nvPr/>
        </p:nvSpPr>
        <p:spPr>
          <a:xfrm>
            <a:off x="631435" y="1527468"/>
            <a:ext cx="4618483" cy="210984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buSzPts val="2200"/>
            </a:pPr>
            <a:r>
              <a:rPr lang="en-US" sz="2200" b="1" u="sng" dirty="0"/>
              <a:t>What is </a:t>
            </a:r>
            <a:r>
              <a:rPr lang="en-US" sz="2200" b="1" u="sng" dirty="0" smtClean="0"/>
              <a:t>Working?</a:t>
            </a:r>
          </a:p>
          <a:p>
            <a:pPr marL="342900">
              <a:buSzPts val="2200"/>
            </a:pPr>
            <a:r>
              <a:rPr lang="en-US" sz="2200" dirty="0" smtClean="0"/>
              <a:t>- Stronger </a:t>
            </a:r>
            <a:r>
              <a:rPr lang="en-US" sz="2200" dirty="0"/>
              <a:t>Meeting Coordination </a:t>
            </a:r>
            <a:endParaRPr lang="en-US" sz="2200" dirty="0" smtClean="0"/>
          </a:p>
          <a:p>
            <a:pPr marL="342900">
              <a:buSzPts val="2200"/>
            </a:pPr>
            <a:r>
              <a:rPr lang="en-US" sz="2200" dirty="0" smtClean="0"/>
              <a:t>- Collaboration </a:t>
            </a:r>
            <a:r>
              <a:rPr lang="en-US" sz="2200" dirty="0"/>
              <a:t>at different levels (Technical and </a:t>
            </a:r>
            <a:r>
              <a:rPr lang="en-US" sz="2200" dirty="0" smtClean="0"/>
              <a:t>Political)</a:t>
            </a:r>
          </a:p>
          <a:p>
            <a:pPr marL="342900">
              <a:buSzPts val="2200"/>
            </a:pPr>
            <a:r>
              <a:rPr lang="en-US" sz="2200" dirty="0" smtClean="0"/>
              <a:t>- Improved </a:t>
            </a:r>
            <a:r>
              <a:rPr lang="en-US" sz="2200" dirty="0"/>
              <a:t>coordination with Academia </a:t>
            </a:r>
          </a:p>
        </p:txBody>
      </p:sp>
      <p:sp>
        <p:nvSpPr>
          <p:cNvPr id="11" name="Rectangular Callout 10"/>
          <p:cNvSpPr/>
          <p:nvPr/>
        </p:nvSpPr>
        <p:spPr>
          <a:xfrm flipH="1">
            <a:off x="631435" y="4078435"/>
            <a:ext cx="4605107" cy="2154842"/>
          </a:xfrm>
          <a:prstGeom prst="wedgeRectCallou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a:buSzPts val="2200"/>
            </a:pPr>
            <a:r>
              <a:rPr lang="en-US" sz="2200" b="1" u="sng" dirty="0"/>
              <a:t>How did collaboration affect the outcomes? </a:t>
            </a:r>
            <a:endParaRPr lang="en-US" sz="2200" b="1" u="sng" dirty="0" smtClean="0"/>
          </a:p>
          <a:p>
            <a:pPr marL="342900">
              <a:buSzPts val="2200"/>
            </a:pPr>
            <a:r>
              <a:rPr lang="en-US" sz="2200" dirty="0" smtClean="0"/>
              <a:t>- Decision-makers </a:t>
            </a:r>
            <a:r>
              <a:rPr lang="en-US" sz="2200" dirty="0"/>
              <a:t>communicating importance of participation </a:t>
            </a:r>
          </a:p>
        </p:txBody>
      </p:sp>
      <p:sp>
        <p:nvSpPr>
          <p:cNvPr id="12" name="Rectangular Callout 11"/>
          <p:cNvSpPr/>
          <p:nvPr/>
        </p:nvSpPr>
        <p:spPr>
          <a:xfrm flipH="1">
            <a:off x="6309980" y="1527468"/>
            <a:ext cx="5211460" cy="2109840"/>
          </a:xfrm>
          <a:prstGeom prst="wedgeRectCallou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1727" indent="-324427">
              <a:buSzPts val="2200"/>
            </a:pPr>
            <a:r>
              <a:rPr lang="en-US" sz="2200" b="1" u="sng" dirty="0"/>
              <a:t>What has changed since the </a:t>
            </a:r>
            <a:r>
              <a:rPr lang="en-US" sz="2200" b="1" u="sng" dirty="0" smtClean="0"/>
              <a:t>capacity building </a:t>
            </a:r>
            <a:r>
              <a:rPr lang="en-US" sz="2200" b="1" u="sng" dirty="0"/>
              <a:t>work </a:t>
            </a:r>
            <a:r>
              <a:rPr lang="en-US" sz="2200" b="1" u="sng" dirty="0" smtClean="0"/>
              <a:t>began?</a:t>
            </a:r>
          </a:p>
          <a:p>
            <a:pPr marL="311727" indent="-324427">
              <a:buSzPts val="2200"/>
            </a:pPr>
            <a:r>
              <a:rPr lang="en-US" sz="2200" dirty="0" smtClean="0"/>
              <a:t>- Stronger </a:t>
            </a:r>
            <a:r>
              <a:rPr lang="en-US" sz="2200" dirty="0"/>
              <a:t>engagement form the region </a:t>
            </a:r>
            <a:endParaRPr lang="en-US" sz="2200" dirty="0"/>
          </a:p>
        </p:txBody>
      </p:sp>
      <p:sp>
        <p:nvSpPr>
          <p:cNvPr id="13" name="Rectangular Callout 12"/>
          <p:cNvSpPr/>
          <p:nvPr/>
        </p:nvSpPr>
        <p:spPr>
          <a:xfrm>
            <a:off x="6309980" y="4078435"/>
            <a:ext cx="5211460" cy="2154842"/>
          </a:xfrm>
          <a:prstGeom prst="wedgeRectCallout">
            <a:avLst/>
          </a:prstGeom>
          <a:solidFill>
            <a:schemeClr val="accent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1727" indent="-324427">
              <a:buSzPts val="2200"/>
            </a:pPr>
            <a:r>
              <a:rPr lang="en-US" sz="2200" b="1" u="sng" dirty="0"/>
              <a:t>Are any particular </a:t>
            </a:r>
            <a:r>
              <a:rPr lang="en-US" sz="2200" b="1" u="sng" dirty="0" smtClean="0"/>
              <a:t>Earth observations</a:t>
            </a:r>
            <a:r>
              <a:rPr lang="en-US" sz="2200" b="1" u="sng" dirty="0"/>
              <a:t>, models or data products becoming more </a:t>
            </a:r>
            <a:r>
              <a:rPr lang="en-US" sz="2200" b="1" u="sng" dirty="0" smtClean="0"/>
              <a:t>relevant? </a:t>
            </a:r>
          </a:p>
          <a:p>
            <a:pPr marL="311727" indent="-324427">
              <a:buSzPts val="2200"/>
            </a:pPr>
            <a:r>
              <a:rPr lang="en-US" sz="2200" dirty="0" smtClean="0"/>
              <a:t>- Increased </a:t>
            </a:r>
            <a:r>
              <a:rPr lang="en-US" sz="2200" dirty="0"/>
              <a:t>interest in the new satellite data assets </a:t>
            </a:r>
            <a:endParaRPr lang="en-US"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a:spLocks noGrp="1"/>
          </p:cNvSpPr>
          <p:nvPr>
            <p:ph type="sldNum" idx="12"/>
          </p:nvPr>
        </p:nvSpPr>
        <p:spPr>
          <a:xfrm>
            <a:off x="11684000" y="6629403"/>
            <a:ext cx="4064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solidFill>
                  <a:srgbClr val="1F497D"/>
                </a:solidFill>
              </a:rPr>
              <a:t>6</a:t>
            </a:fld>
            <a:endParaRPr>
              <a:solidFill>
                <a:srgbClr val="1F497D"/>
              </a:solidFill>
            </a:endParaRPr>
          </a:p>
        </p:txBody>
      </p:sp>
      <p:sp>
        <p:nvSpPr>
          <p:cNvPr id="82" name="Google Shape;82;p11"/>
          <p:cNvSpPr txBox="1">
            <a:spLocks noGrp="1"/>
          </p:cNvSpPr>
          <p:nvPr>
            <p:ph type="body" idx="2"/>
          </p:nvPr>
        </p:nvSpPr>
        <p:spPr>
          <a:xfrm>
            <a:off x="2220685" y="353887"/>
            <a:ext cx="7294375" cy="533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None/>
            </a:pPr>
            <a:r>
              <a:rPr lang="en-US"/>
              <a:t>Priority needs and areas for collaboration</a:t>
            </a:r>
            <a:endParaRPr/>
          </a:p>
        </p:txBody>
      </p:sp>
      <p:sp>
        <p:nvSpPr>
          <p:cNvPr id="5" name="Rounded Rectangle 4"/>
          <p:cNvSpPr/>
          <p:nvPr/>
        </p:nvSpPr>
        <p:spPr>
          <a:xfrm>
            <a:off x="3132292" y="3176500"/>
            <a:ext cx="5806440" cy="1249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Continued support for trainings at AmeriGEO Week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pic>
        <p:nvPicPr>
          <p:cNvPr id="5" name="Picture 4"/>
          <p:cNvPicPr>
            <a:picLocks noChangeAspect="1"/>
          </p:cNvPicPr>
          <p:nvPr/>
        </p:nvPicPr>
        <p:blipFill>
          <a:blip r:embed="rId3"/>
          <a:stretch>
            <a:fillRect/>
          </a:stretch>
        </p:blipFill>
        <p:spPr>
          <a:xfrm>
            <a:off x="4384396" y="402773"/>
            <a:ext cx="6039763" cy="6039763"/>
          </a:xfrm>
          <a:prstGeom prst="rect">
            <a:avLst/>
          </a:prstGeom>
        </p:spPr>
      </p:pic>
      <p:pic>
        <p:nvPicPr>
          <p:cNvPr id="7" name="Picture 6"/>
          <p:cNvPicPr>
            <a:picLocks noChangeAspect="1"/>
          </p:cNvPicPr>
          <p:nvPr/>
        </p:nvPicPr>
        <p:blipFill>
          <a:blip r:embed="rId4"/>
          <a:stretch>
            <a:fillRect/>
          </a:stretch>
        </p:blipFill>
        <p:spPr>
          <a:xfrm>
            <a:off x="106680" y="1451931"/>
            <a:ext cx="6385560" cy="3668709"/>
          </a:xfrm>
          <a:prstGeom prst="rect">
            <a:avLst/>
          </a:prstGeom>
        </p:spPr>
      </p:pic>
    </p:spTree>
    <p:extLst>
      <p:ext uri="{BB962C8B-B14F-4D97-AF65-F5344CB8AC3E}">
        <p14:creationId xmlns:p14="http://schemas.microsoft.com/office/powerpoint/2010/main" val="526790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6004</TotalTime>
  <Words>1940</Words>
  <Application>Microsoft Office PowerPoint</Application>
  <PresentationFormat>Widescreen</PresentationFormat>
  <Paragraphs>123</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Helvetica Neue</vt:lpstr>
      <vt:lpstr>Calibri</vt:lpstr>
      <vt:lpstr>Arial</vt:lpstr>
      <vt:lpstr>Courier New</vt:lpstr>
      <vt:lpstr>Noto Sans Symbols</vt:lpstr>
      <vt:lpstr>Avenir</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 DeGarmo</dc:creator>
  <cp:lastModifiedBy>Albert DeGarmo</cp:lastModifiedBy>
  <cp:revision>20</cp:revision>
  <dcterms:modified xsi:type="dcterms:W3CDTF">2020-03-09T15:49:29Z</dcterms:modified>
</cp:coreProperties>
</file>