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64" r:id="rId3"/>
    <p:sldId id="265" r:id="rId4"/>
    <p:sldId id="259" r:id="rId5"/>
    <p:sldId id="266" r:id="rId6"/>
    <p:sldId id="261" r:id="rId7"/>
  </p:sldIdLst>
  <p:sldSz cx="12192000" cy="6858000"/>
  <p:notesSz cx="6985000" cy="9283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0" autoAdjust="0"/>
  </p:normalViewPr>
  <p:slideViewPr>
    <p:cSldViewPr>
      <p:cViewPr varScale="1">
        <p:scale>
          <a:sx n="53" d="100"/>
          <a:sy n="53" d="100"/>
        </p:scale>
        <p:origin x="67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996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5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91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49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05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76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2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and future CRECTEALC work in Latin America and the</a:t>
            </a:r>
          </a:p>
          <a:p>
            <a:pPr lvl="0"/>
            <a:r>
              <a:rPr lang="en-US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Caribbean</a:t>
            </a:r>
            <a:endParaRPr sz="32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Americas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MX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CRECTEALC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MX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Camacho, Sergio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 smtClean="0"/>
              <a:t>Overview of CRECTEALC and its activities:  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The Regional Centre for Space Science and Technology Education for Latin America and the Caribbean is one of 6 </a:t>
            </a:r>
            <a:r>
              <a:rPr lang="en-US" sz="2200" dirty="0" smtClean="0"/>
              <a:t>regional centers </a:t>
            </a:r>
            <a:r>
              <a:rPr lang="en-US" sz="2200" dirty="0" smtClean="0"/>
              <a:t>affiliated to the United Nations through UN-OOSA. It has a Campus in </a:t>
            </a:r>
            <a:r>
              <a:rPr lang="en-US" sz="2200" dirty="0" smtClean="0"/>
              <a:t>Mexico, at INAOE, </a:t>
            </a:r>
            <a:r>
              <a:rPr lang="en-US" sz="2200" dirty="0" smtClean="0"/>
              <a:t>and a Campus in Brazil.</a:t>
            </a:r>
            <a:endParaRPr sz="2200" dirty="0"/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Offer 9-month CB courses in </a:t>
            </a:r>
            <a:r>
              <a:rPr lang="en-US" sz="2200" dirty="0" smtClean="0"/>
              <a:t>RS/GIS; emphasize use of EO to </a:t>
            </a:r>
            <a:r>
              <a:rPr lang="en-US" sz="2200" dirty="0" smtClean="0"/>
              <a:t>support the 2030 SDGs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 smtClean="0"/>
              <a:t>Organize workshops and hands-on courses on various subjects</a:t>
            </a:r>
          </a:p>
          <a:p>
            <a:pPr marL="1226127" lvl="2" indent="-324427">
              <a:buSzPts val="2200"/>
              <a:buChar char="o"/>
            </a:pPr>
            <a:r>
              <a:rPr lang="en-US" sz="2200" dirty="0" smtClean="0"/>
              <a:t>Most recent: “Workshop </a:t>
            </a:r>
            <a:r>
              <a:rPr lang="en-US" sz="2200" dirty="0"/>
              <a:t>on Earth Observation for Disaster Risk Reduction: Droughts </a:t>
            </a:r>
            <a:r>
              <a:rPr lang="en-US" sz="2200" dirty="0" smtClean="0"/>
              <a:t>– Floods” 12 </a:t>
            </a:r>
            <a:r>
              <a:rPr lang="en-US" sz="2200" dirty="0"/>
              <a:t>– 15 November 2019, </a:t>
            </a:r>
            <a:r>
              <a:rPr lang="en-US" sz="2200" dirty="0" smtClean="0"/>
              <a:t>Puebla</a:t>
            </a:r>
            <a:r>
              <a:rPr lang="en-US" sz="2200" dirty="0"/>
              <a:t>, </a:t>
            </a:r>
            <a:r>
              <a:rPr lang="en-US" sz="2200" dirty="0" smtClean="0"/>
              <a:t>Mexico; 27 participants</a:t>
            </a:r>
            <a:endParaRPr lang="en-US" sz="2200" dirty="0"/>
          </a:p>
          <a:p>
            <a:pPr marL="1226127" lvl="2" indent="-324427">
              <a:buSzPts val="2200"/>
              <a:buChar char="o"/>
            </a:pPr>
            <a:r>
              <a:rPr lang="es-MX" sz="2200" dirty="0" smtClean="0"/>
              <a:t>Co-</a:t>
            </a:r>
            <a:r>
              <a:rPr lang="es-MX" sz="2200" dirty="0" err="1" smtClean="0"/>
              <a:t>organized</a:t>
            </a:r>
            <a:r>
              <a:rPr lang="es-MX" sz="2200" dirty="0" smtClean="0"/>
              <a:t> </a:t>
            </a:r>
            <a:r>
              <a:rPr lang="es-MX" sz="2200" dirty="0" err="1" smtClean="0"/>
              <a:t>with</a:t>
            </a:r>
            <a:r>
              <a:rPr lang="es-MX" sz="2200" dirty="0" smtClean="0"/>
              <a:t> MCTP, UNACH and INAOE </a:t>
            </a:r>
            <a:r>
              <a:rPr lang="es-MX" sz="2200" dirty="0" err="1" smtClean="0"/>
              <a:t>for</a:t>
            </a:r>
            <a:r>
              <a:rPr lang="es-MX" sz="2200" dirty="0" smtClean="0"/>
              <a:t> </a:t>
            </a:r>
            <a:r>
              <a:rPr lang="es-MX" sz="2200" dirty="0" err="1" smtClean="0"/>
              <a:t>participants</a:t>
            </a:r>
            <a:r>
              <a:rPr lang="es-MX" sz="2200" dirty="0" smtClean="0"/>
              <a:t> </a:t>
            </a:r>
            <a:r>
              <a:rPr lang="es-MX" sz="2200" dirty="0" err="1" smtClean="0"/>
              <a:t>from</a:t>
            </a:r>
            <a:r>
              <a:rPr lang="es-MX" sz="2200" dirty="0" smtClean="0"/>
              <a:t> </a:t>
            </a:r>
            <a:r>
              <a:rPr lang="es-MX" sz="2200" dirty="0" err="1" smtClean="0"/>
              <a:t>Mesoamerica</a:t>
            </a:r>
            <a:endParaRPr sz="2200" dirty="0"/>
          </a:p>
          <a:p>
            <a:pPr marL="768927" lvl="1" indent="-324427">
              <a:buSzPts val="2200"/>
            </a:pPr>
            <a:r>
              <a:rPr lang="en-US" sz="2200" dirty="0" smtClean="0"/>
              <a:t>Carry out projects in EO. Three-year project on </a:t>
            </a:r>
            <a:r>
              <a:rPr lang="en-US" sz="2200" dirty="0"/>
              <a:t>use of </a:t>
            </a:r>
            <a:r>
              <a:rPr lang="en-US" sz="2200" dirty="0" smtClean="0"/>
              <a:t>EO data, DEMs, hydrological &amp; other models for early warning and response to floods and droughts in Chiapas.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Provide professors to INAOE´s MSc &amp; PhD programs.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Collaborate</a:t>
            </a:r>
            <a:r>
              <a:rPr lang="es-MX" sz="2200" dirty="0" smtClean="0"/>
              <a:t> </a:t>
            </a:r>
            <a:r>
              <a:rPr lang="es-MX" sz="2200" dirty="0" err="1" smtClean="0"/>
              <a:t>on</a:t>
            </a:r>
            <a:r>
              <a:rPr lang="es-MX" sz="2200" dirty="0" smtClean="0"/>
              <a:t> </a:t>
            </a:r>
            <a:r>
              <a:rPr lang="es-MX" sz="2200" dirty="0" err="1" smtClean="0"/>
              <a:t>four</a:t>
            </a:r>
            <a:r>
              <a:rPr lang="es-MX" sz="2200" dirty="0" smtClean="0"/>
              <a:t> WGCapD </a:t>
            </a:r>
            <a:r>
              <a:rPr lang="es-MX" sz="2200" dirty="0" err="1" smtClean="0"/>
              <a:t>deliverables</a:t>
            </a:r>
            <a:endParaRPr sz="22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Current activities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4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 smtClean="0"/>
              <a:t>Progress </a:t>
            </a:r>
            <a:r>
              <a:rPr lang="en-US" sz="2200" dirty="0"/>
              <a:t>on </a:t>
            </a:r>
            <a:r>
              <a:rPr lang="en-US" sz="2200" dirty="0" smtClean="0"/>
              <a:t>current &amp; planned activities</a:t>
            </a:r>
            <a:endParaRPr sz="2200" dirty="0"/>
          </a:p>
          <a:p>
            <a:pPr marL="768927" lvl="1" indent="-324427">
              <a:buSzPts val="2200"/>
            </a:pPr>
            <a:r>
              <a:rPr lang="en-US" sz="2200" b="1" dirty="0"/>
              <a:t>CB 46</a:t>
            </a:r>
            <a:r>
              <a:rPr lang="en-US" sz="2200" dirty="0"/>
              <a:t>, Q4 2020; Infrastructure </a:t>
            </a:r>
            <a:r>
              <a:rPr lang="en-US" sz="2200" dirty="0" smtClean="0"/>
              <a:t>activity. </a:t>
            </a:r>
            <a:r>
              <a:rPr lang="en-US" sz="2200" dirty="0"/>
              <a:t>With NASA/ISRO/GEO/WMO/others. Establish the Space Capacity Development Advisory </a:t>
            </a:r>
            <a:r>
              <a:rPr lang="en-US" sz="2200" dirty="0" smtClean="0"/>
              <a:t>Board (SCDAB); </a:t>
            </a:r>
            <a:r>
              <a:rPr lang="en-US" sz="2200" dirty="0"/>
              <a:t>link to GEO Capacity Development </a:t>
            </a:r>
            <a:r>
              <a:rPr lang="en-US" sz="2200" dirty="0" smtClean="0"/>
              <a:t>WG.</a:t>
            </a:r>
          </a:p>
          <a:p>
            <a:pPr marL="1226127" lvl="2" indent="-324427">
              <a:buSzPts val="2200"/>
            </a:pPr>
            <a:r>
              <a:rPr lang="en-US" sz="2200" u="sng" dirty="0" smtClean="0"/>
              <a:t>Goal</a:t>
            </a:r>
            <a:r>
              <a:rPr lang="en-US" sz="2200" u="sng" dirty="0"/>
              <a:t>: </a:t>
            </a:r>
            <a:r>
              <a:rPr lang="en-US" sz="2200" u="sng" dirty="0" smtClean="0"/>
              <a:t>Coordinate </a:t>
            </a:r>
            <a:r>
              <a:rPr lang="en-US" sz="2200" u="sng" dirty="0"/>
              <a:t>capacity development </a:t>
            </a:r>
            <a:r>
              <a:rPr lang="en-US" sz="2200" dirty="0"/>
              <a:t>across </a:t>
            </a:r>
            <a:r>
              <a:rPr lang="en-US" sz="2200" dirty="0" smtClean="0"/>
              <a:t>various CB networks </a:t>
            </a:r>
            <a:r>
              <a:rPr lang="en-US" sz="2200" dirty="0" smtClean="0"/>
              <a:t>that </a:t>
            </a:r>
            <a:r>
              <a:rPr lang="en-US" sz="2200" dirty="0"/>
              <a:t>support </a:t>
            </a:r>
            <a:r>
              <a:rPr lang="en-US" sz="2200" dirty="0" smtClean="0"/>
              <a:t>sustainable </a:t>
            </a:r>
            <a:r>
              <a:rPr lang="en-US" sz="2200" dirty="0"/>
              <a:t>development </a:t>
            </a:r>
            <a:r>
              <a:rPr lang="en-US" sz="2200" dirty="0" smtClean="0"/>
              <a:t>frameworks.</a:t>
            </a:r>
          </a:p>
          <a:p>
            <a:pPr marL="1226127" lvl="2" indent="-324427">
              <a:buSzPts val="2200"/>
            </a:pPr>
            <a:r>
              <a:rPr lang="es-MX" sz="2200" dirty="0" err="1" smtClean="0"/>
              <a:t>Initial</a:t>
            </a:r>
            <a:r>
              <a:rPr lang="es-MX" sz="2200" dirty="0" smtClean="0"/>
              <a:t> </a:t>
            </a:r>
            <a:r>
              <a:rPr lang="es-MX" sz="2200" dirty="0" err="1" smtClean="0"/>
              <a:t>focus</a:t>
            </a:r>
            <a:r>
              <a:rPr lang="es-MX" sz="2200" dirty="0" smtClean="0"/>
              <a:t> </a:t>
            </a:r>
            <a:r>
              <a:rPr lang="es-MX" sz="2200" dirty="0" err="1" smtClean="0"/>
              <a:t>on</a:t>
            </a:r>
            <a:r>
              <a:rPr lang="es-MX" sz="2200" dirty="0" smtClean="0"/>
              <a:t> CB </a:t>
            </a:r>
            <a:r>
              <a:rPr lang="es-MX" sz="2200" dirty="0" err="1" smtClean="0"/>
              <a:t>for</a:t>
            </a:r>
            <a:r>
              <a:rPr lang="es-MX" sz="2200" dirty="0" smtClean="0"/>
              <a:t> </a:t>
            </a:r>
            <a:r>
              <a:rPr lang="es-MX" sz="2200" dirty="0" err="1" smtClean="0"/>
              <a:t>SDGs</a:t>
            </a:r>
            <a:r>
              <a:rPr lang="es-MX" sz="2200" dirty="0" smtClean="0"/>
              <a:t> 11, 2, 5 &amp; 4 and GEO </a:t>
            </a:r>
            <a:r>
              <a:rPr lang="es-MX" sz="2200" dirty="0" err="1" smtClean="0"/>
              <a:t>contributions</a:t>
            </a:r>
            <a:r>
              <a:rPr lang="es-MX" sz="2200" dirty="0" smtClean="0"/>
              <a:t> </a:t>
            </a:r>
            <a:r>
              <a:rPr lang="es-MX" sz="2200" dirty="0" err="1" smtClean="0"/>
              <a:t>to</a:t>
            </a:r>
            <a:r>
              <a:rPr lang="es-MX" sz="2200" dirty="0" smtClean="0"/>
              <a:t> </a:t>
            </a:r>
            <a:r>
              <a:rPr lang="es-MX" sz="2200" dirty="0" err="1" smtClean="0"/>
              <a:t>SDGs</a:t>
            </a:r>
            <a:r>
              <a:rPr lang="es-MX" sz="2200" dirty="0" smtClean="0"/>
              <a:t>; </a:t>
            </a:r>
            <a:endParaRPr sz="2200" dirty="0"/>
          </a:p>
          <a:p>
            <a:pPr marL="768927" lvl="1" indent="-324427">
              <a:buSzPts val="2200"/>
            </a:pPr>
            <a:r>
              <a:rPr lang="en-US" sz="2200" b="1" dirty="0"/>
              <a:t>CB 53</a:t>
            </a:r>
            <a:r>
              <a:rPr lang="en-US" sz="2200" dirty="0"/>
              <a:t>, Q3 2020, National activity; Collaboration with NASA/VNSC/others; 10-week </a:t>
            </a:r>
            <a:r>
              <a:rPr lang="en-US" sz="2200" dirty="0" smtClean="0"/>
              <a:t>capacity </a:t>
            </a:r>
            <a:r>
              <a:rPr lang="en-US" sz="2200" dirty="0"/>
              <a:t>building </a:t>
            </a:r>
            <a:r>
              <a:rPr lang="en-US" sz="2200" u="sng" dirty="0"/>
              <a:t>feasibility </a:t>
            </a:r>
            <a:r>
              <a:rPr lang="en-US" sz="2200" u="sng" dirty="0" smtClean="0"/>
              <a:t>study </a:t>
            </a:r>
            <a:r>
              <a:rPr lang="en-US" sz="2200" u="sng" dirty="0"/>
              <a:t>focused around data cube algorithm </a:t>
            </a:r>
            <a:r>
              <a:rPr lang="en-US" sz="2200" u="sng" dirty="0" smtClean="0"/>
              <a:t>creation</a:t>
            </a:r>
            <a:r>
              <a:rPr lang="en-US" sz="2200" dirty="0" smtClean="0"/>
              <a:t>; </a:t>
            </a:r>
            <a:r>
              <a:rPr lang="en-US" sz="2200" dirty="0"/>
              <a:t>link to AOGEOSS; </a:t>
            </a:r>
            <a:r>
              <a:rPr lang="en-US" sz="2200" dirty="0" err="1" smtClean="0"/>
              <a:t>AmeriGEOSS</a:t>
            </a:r>
            <a:r>
              <a:rPr lang="en-US" sz="2200" dirty="0" smtClean="0"/>
              <a:t>;</a:t>
            </a:r>
            <a:endParaRPr lang="en-US" sz="2200" dirty="0" smtClean="0"/>
          </a:p>
          <a:p>
            <a:pPr marL="1226127" lvl="2" indent="-324427">
              <a:buSzPts val="2200"/>
            </a:pPr>
            <a:r>
              <a:rPr lang="en-US" sz="2200" dirty="0" smtClean="0"/>
              <a:t>MSc thesis (Spanish) </a:t>
            </a:r>
            <a:r>
              <a:rPr lang="en-US" sz="2200" u="sng" dirty="0" smtClean="0"/>
              <a:t> A minimal </a:t>
            </a:r>
            <a:r>
              <a:rPr lang="en-US" sz="2200" u="sng" dirty="0"/>
              <a:t>but already functional Data </a:t>
            </a:r>
            <a:r>
              <a:rPr lang="en-US" sz="2200" u="sng" dirty="0" smtClean="0"/>
              <a:t>Cube has been completed</a:t>
            </a:r>
            <a:r>
              <a:rPr lang="en-US" sz="2200" dirty="0" smtClean="0"/>
              <a:t> &amp; will support the study.</a:t>
            </a:r>
          </a:p>
          <a:p>
            <a:pPr marL="1226127" lvl="2" indent="-324427">
              <a:buSzPts val="2200"/>
            </a:pPr>
            <a:r>
              <a:rPr lang="en-US" sz="2200" dirty="0" smtClean="0"/>
              <a:t>Scalable Data Cube covers state of Puebla; will grow to include Chiapas &amp; be used </a:t>
            </a:r>
            <a:r>
              <a:rPr lang="en-US" sz="2200" dirty="0" smtClean="0"/>
              <a:t>to provide ARD in the project </a:t>
            </a:r>
            <a:r>
              <a:rPr lang="en-US" sz="2200" dirty="0" smtClean="0"/>
              <a:t>mentioned </a:t>
            </a:r>
            <a:r>
              <a:rPr lang="en-US" sz="2200" dirty="0" smtClean="0"/>
              <a:t>previously. </a:t>
            </a:r>
            <a:r>
              <a:rPr lang="en-US" sz="2200" dirty="0" smtClean="0"/>
              <a:t>Still to be put on the web.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/>
              <a:t>Can these outcomes be scaled or replicated elsewhere?</a:t>
            </a: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Notable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83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200" dirty="0" smtClean="0"/>
              <a:t>Progress </a:t>
            </a:r>
            <a:r>
              <a:rPr lang="en-US" sz="2200" dirty="0"/>
              <a:t>on </a:t>
            </a:r>
            <a:r>
              <a:rPr lang="en-US" sz="2200" dirty="0" smtClean="0"/>
              <a:t>current &amp; planned activities</a:t>
            </a:r>
            <a:endParaRPr sz="2200" dirty="0"/>
          </a:p>
          <a:p>
            <a:pPr marL="768927" lvl="1" indent="-324427">
              <a:buSzPts val="2200"/>
            </a:pPr>
            <a:r>
              <a:rPr lang="en-US" sz="2200" b="1" dirty="0"/>
              <a:t>CB 61</a:t>
            </a:r>
            <a:r>
              <a:rPr lang="en-US" sz="2200" dirty="0"/>
              <a:t>, Q4 2020, Regional activity. With ESA/NASA/others; </a:t>
            </a:r>
            <a:r>
              <a:rPr lang="en-US" sz="2200" u="sng" dirty="0" smtClean="0"/>
              <a:t>hands-on </a:t>
            </a:r>
            <a:r>
              <a:rPr lang="en-US" sz="2200" u="sng" dirty="0"/>
              <a:t>exercise on use of Sentinel, Landsat data </a:t>
            </a:r>
            <a:r>
              <a:rPr lang="en-US" sz="2200" dirty="0"/>
              <a:t>in hydrological modeling of </a:t>
            </a:r>
            <a:r>
              <a:rPr lang="en-US" sz="2200" dirty="0" smtClean="0"/>
              <a:t>flood </a:t>
            </a:r>
            <a:r>
              <a:rPr lang="en-US" sz="2200" dirty="0"/>
              <a:t>areas in the Sabinal </a:t>
            </a:r>
            <a:r>
              <a:rPr lang="en-US" sz="2200" dirty="0" smtClean="0"/>
              <a:t>basin (Spanish); Training </a:t>
            </a:r>
            <a:r>
              <a:rPr lang="en-US" sz="2200" dirty="0"/>
              <a:t>prior to SELPER 2020, Link to </a:t>
            </a:r>
            <a:r>
              <a:rPr lang="en-US" sz="2200" dirty="0" err="1" smtClean="0"/>
              <a:t>AmeriGEO</a:t>
            </a:r>
            <a:r>
              <a:rPr lang="es-MX" sz="2200" dirty="0" smtClean="0"/>
              <a:t>;</a:t>
            </a:r>
            <a:endParaRPr lang="es-MX" sz="2200" dirty="0" smtClean="0"/>
          </a:p>
          <a:p>
            <a:pPr marL="1226127" lvl="2" indent="-324427">
              <a:buSzPts val="2200"/>
            </a:pPr>
            <a:r>
              <a:rPr lang="es-MX" sz="2200" dirty="0" err="1" smtClean="0"/>
              <a:t>Arrangements</a:t>
            </a:r>
            <a:r>
              <a:rPr lang="es-MX" sz="2200" dirty="0" smtClean="0"/>
              <a:t> </a:t>
            </a:r>
            <a:r>
              <a:rPr lang="es-MX" sz="2200" dirty="0" err="1" smtClean="0"/>
              <a:t>for</a:t>
            </a:r>
            <a:r>
              <a:rPr lang="es-MX" sz="2200" dirty="0" smtClean="0"/>
              <a:t> CRECTEALC </a:t>
            </a:r>
            <a:r>
              <a:rPr lang="es-MX" sz="2200" dirty="0" err="1" smtClean="0"/>
              <a:t>staff</a:t>
            </a:r>
            <a:r>
              <a:rPr lang="es-MX" sz="2200" dirty="0" smtClean="0"/>
              <a:t> </a:t>
            </a:r>
            <a:r>
              <a:rPr lang="es-MX" sz="2200" dirty="0" err="1" smtClean="0"/>
              <a:t>to</a:t>
            </a:r>
            <a:r>
              <a:rPr lang="es-MX" sz="2200" dirty="0" smtClean="0"/>
              <a:t> participate </a:t>
            </a:r>
            <a:r>
              <a:rPr lang="es-MX" sz="2200" dirty="0" err="1" smtClean="0"/>
              <a:t>being</a:t>
            </a:r>
            <a:r>
              <a:rPr lang="es-MX" sz="2200" dirty="0" smtClean="0"/>
              <a:t> </a:t>
            </a:r>
            <a:r>
              <a:rPr lang="es-MX" sz="2200" dirty="0" err="1" smtClean="0"/>
              <a:t>made</a:t>
            </a:r>
            <a:r>
              <a:rPr lang="es-MX" sz="2200" dirty="0" smtClean="0"/>
              <a:t>.</a:t>
            </a:r>
            <a:endParaRPr sz="2200" dirty="0"/>
          </a:p>
          <a:p>
            <a:pPr marL="768927" lvl="1" indent="-324427">
              <a:buSzPts val="2200"/>
            </a:pPr>
            <a:r>
              <a:rPr lang="en-US" sz="2200" b="1" dirty="0" smtClean="0"/>
              <a:t>CB </a:t>
            </a:r>
            <a:r>
              <a:rPr lang="en-US" sz="2200" b="1" dirty="0"/>
              <a:t>64</a:t>
            </a:r>
            <a:r>
              <a:rPr lang="en-US" sz="2200" dirty="0"/>
              <a:t>, Q3 2020, Regional activity. With NASA/others; </a:t>
            </a:r>
            <a:r>
              <a:rPr lang="en-US" sz="2200" u="sng" dirty="0"/>
              <a:t>3-day training track</a:t>
            </a:r>
            <a:r>
              <a:rPr lang="en-US" sz="2200" dirty="0"/>
              <a:t>, includes a </a:t>
            </a:r>
            <a:r>
              <a:rPr lang="en-US" sz="2200" u="sng" dirty="0"/>
              <a:t>needs of the region assessment</a:t>
            </a:r>
            <a:r>
              <a:rPr lang="en-US" sz="2200" dirty="0"/>
              <a:t>; in conjunction with </a:t>
            </a:r>
            <a:r>
              <a:rPr lang="en-US" sz="2200" dirty="0" err="1"/>
              <a:t>AmeriGEO</a:t>
            </a:r>
            <a:r>
              <a:rPr lang="en-US" sz="2200" dirty="0"/>
              <a:t> Week 2020, September 7 – 11, in Aguascalientes, Mexico</a:t>
            </a:r>
            <a:r>
              <a:rPr lang="en-US" sz="2200" dirty="0" smtClean="0"/>
              <a:t>.</a:t>
            </a:r>
          </a:p>
          <a:p>
            <a:pPr marL="1226127" lvl="2" indent="-324427">
              <a:buSzPts val="2200"/>
            </a:pPr>
            <a:r>
              <a:rPr lang="es-MX" sz="2200" dirty="0" err="1" smtClean="0"/>
              <a:t>Team</a:t>
            </a:r>
            <a:r>
              <a:rPr lang="es-MX" sz="2200" dirty="0" smtClean="0"/>
              <a:t> </a:t>
            </a:r>
            <a:r>
              <a:rPr lang="es-MX" sz="2200" dirty="0" err="1" smtClean="0"/>
              <a:t>integration</a:t>
            </a:r>
            <a:r>
              <a:rPr lang="es-MX" sz="2200" dirty="0" smtClean="0"/>
              <a:t> &amp; </a:t>
            </a:r>
            <a:r>
              <a:rPr lang="es-MX" sz="2200" dirty="0" err="1" smtClean="0"/>
              <a:t>coordination</a:t>
            </a:r>
            <a:r>
              <a:rPr lang="es-MX" sz="2200" dirty="0" smtClean="0"/>
              <a:t> </a:t>
            </a:r>
            <a:r>
              <a:rPr lang="es-MX" sz="2200" dirty="0" err="1" smtClean="0"/>
              <a:t>beginning</a:t>
            </a:r>
            <a:r>
              <a:rPr lang="es-MX" sz="1000" dirty="0" smtClean="0"/>
              <a:t> </a:t>
            </a:r>
            <a:endParaRPr lang="en-US" sz="1000" dirty="0" smtClean="0"/>
          </a:p>
          <a:p>
            <a:pPr marL="0" indent="-12700">
              <a:buSzPts val="2200"/>
              <a:buNone/>
            </a:pPr>
            <a:r>
              <a:rPr lang="en-US" dirty="0" smtClean="0"/>
              <a:t>Establishing an Alliance of Regional </a:t>
            </a:r>
            <a:r>
              <a:rPr lang="en-US" dirty="0" err="1" smtClean="0"/>
              <a:t>Centres</a:t>
            </a:r>
            <a:r>
              <a:rPr lang="en-US" dirty="0" smtClean="0"/>
              <a:t> affiliated to the UN</a:t>
            </a:r>
          </a:p>
          <a:p>
            <a:pPr marL="768927" lvl="1" indent="-324427">
              <a:buSzPts val="2200"/>
            </a:pPr>
            <a:r>
              <a:rPr lang="es-MX" dirty="0" err="1" smtClean="0"/>
              <a:t>Aim</a:t>
            </a:r>
            <a:r>
              <a:rPr lang="es-MX" dirty="0" smtClean="0"/>
              <a:t> to </a:t>
            </a:r>
            <a:r>
              <a:rPr lang="es-MX" dirty="0" err="1" smtClean="0"/>
              <a:t>establish</a:t>
            </a:r>
            <a:r>
              <a:rPr lang="es-MX" dirty="0" smtClean="0"/>
              <a:t> </a:t>
            </a:r>
            <a:r>
              <a:rPr lang="es-MX" dirty="0" err="1" smtClean="0"/>
              <a:t>under</a:t>
            </a:r>
            <a:r>
              <a:rPr lang="es-MX" dirty="0" smtClean="0"/>
              <a:t> </a:t>
            </a:r>
            <a:r>
              <a:rPr lang="es-MX" dirty="0" err="1" smtClean="0"/>
              <a:t>auspices</a:t>
            </a:r>
            <a:r>
              <a:rPr lang="es-MX" dirty="0" smtClean="0"/>
              <a:t> of UN-OOSA, to:</a:t>
            </a:r>
          </a:p>
          <a:p>
            <a:pPr marL="1226127" lvl="2" indent="-324427">
              <a:buSzPts val="2200"/>
            </a:pPr>
            <a:r>
              <a:rPr lang="es-MX" dirty="0" err="1" smtClean="0"/>
              <a:t>Exhange</a:t>
            </a:r>
            <a:r>
              <a:rPr lang="es-MX" dirty="0" smtClean="0"/>
              <a:t> of </a:t>
            </a:r>
            <a:r>
              <a:rPr lang="es-MX" dirty="0" err="1" smtClean="0"/>
              <a:t>experiences</a:t>
            </a:r>
            <a:r>
              <a:rPr lang="es-MX" dirty="0" smtClean="0"/>
              <a:t>, </a:t>
            </a:r>
            <a:r>
              <a:rPr lang="es-MX" dirty="0" err="1" smtClean="0"/>
              <a:t>staff</a:t>
            </a:r>
            <a:r>
              <a:rPr lang="es-MX" dirty="0" smtClean="0"/>
              <a:t>, </a:t>
            </a:r>
            <a:r>
              <a:rPr lang="es-MX" dirty="0" err="1" smtClean="0"/>
              <a:t>students</a:t>
            </a:r>
            <a:r>
              <a:rPr lang="es-MX" dirty="0" smtClean="0"/>
              <a:t> and CB </a:t>
            </a:r>
            <a:r>
              <a:rPr lang="es-MX" dirty="0" err="1" smtClean="0"/>
              <a:t>resources</a:t>
            </a:r>
            <a:endParaRPr lang="es-MX" dirty="0" smtClean="0"/>
          </a:p>
          <a:p>
            <a:pPr marL="1226127" lvl="2" indent="-324427">
              <a:buSzPts val="2200"/>
            </a:pPr>
            <a:r>
              <a:rPr lang="es-MX" dirty="0" err="1" smtClean="0"/>
              <a:t>Work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interregional </a:t>
            </a:r>
            <a:r>
              <a:rPr lang="es-MX" dirty="0" err="1" smtClean="0"/>
              <a:t>or</a:t>
            </a:r>
            <a:r>
              <a:rPr lang="es-MX" dirty="0" smtClean="0"/>
              <a:t> global CB </a:t>
            </a:r>
            <a:r>
              <a:rPr lang="es-MX" dirty="0" err="1" smtClean="0"/>
              <a:t>projects</a:t>
            </a:r>
            <a:endParaRPr lang="es-MX" dirty="0" smtClean="0"/>
          </a:p>
          <a:p>
            <a:pPr marL="1226127" lvl="2" indent="-324427">
              <a:buSzPts val="2200"/>
            </a:pPr>
            <a:r>
              <a:rPr lang="es-MX" dirty="0" err="1" smtClean="0"/>
              <a:t>Support</a:t>
            </a:r>
            <a:r>
              <a:rPr lang="es-MX" dirty="0" smtClean="0"/>
              <a:t> Agenda Space2030 and SDG </a:t>
            </a:r>
            <a:r>
              <a:rPr lang="es-MX" dirty="0" err="1" smtClean="0"/>
              <a:t>implementation</a:t>
            </a:r>
            <a:endParaRPr lang="es-MX" dirty="0" smtClean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Notable </a:t>
            </a:r>
            <a:r>
              <a:rPr lang="en-US" dirty="0" smtClean="0"/>
              <a:t>outcomes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s-MX" sz="2200" u="sng" dirty="0" err="1" smtClean="0"/>
              <a:t>Challenges</a:t>
            </a:r>
            <a:endParaRPr sz="2200" u="sng" dirty="0"/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Relatively high turnover of personnel who have been trained.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Changing national priorities of areas where EO can be useful.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Insufficient knowledge of international development programs that could use EO.</a:t>
            </a:r>
          </a:p>
          <a:p>
            <a:pPr marL="768926" lvl="1" indent="-324426">
              <a:buSzPts val="2200"/>
            </a:pPr>
            <a:r>
              <a:rPr lang="en-US" sz="2200" dirty="0" smtClean="0"/>
              <a:t>Insufficient knowledge by managers of national and international </a:t>
            </a:r>
            <a:r>
              <a:rPr lang="en-US" sz="2200" dirty="0"/>
              <a:t>development programs </a:t>
            </a:r>
            <a:r>
              <a:rPr lang="en-US" sz="2200" dirty="0" smtClean="0"/>
              <a:t>of what EO can contribute to their goals.</a:t>
            </a:r>
          </a:p>
          <a:p>
            <a:pPr marL="311726" indent="-324426">
              <a:buSzPts val="2200"/>
            </a:pPr>
            <a:r>
              <a:rPr lang="es-MX" sz="2200" u="sng" dirty="0" err="1" smtClean="0"/>
              <a:t>Path</a:t>
            </a:r>
            <a:r>
              <a:rPr lang="es-MX" sz="2200" u="sng" dirty="0" smtClean="0"/>
              <a:t> </a:t>
            </a:r>
            <a:r>
              <a:rPr lang="es-MX" sz="2200" u="sng" dirty="0" err="1" smtClean="0"/>
              <a:t>to</a:t>
            </a:r>
            <a:r>
              <a:rPr lang="es-MX" sz="2200" u="sng" dirty="0" smtClean="0"/>
              <a:t> </a:t>
            </a:r>
            <a:r>
              <a:rPr lang="es-MX" sz="2200" u="sng" dirty="0" err="1" smtClean="0"/>
              <a:t>overcome</a:t>
            </a:r>
            <a:r>
              <a:rPr lang="es-MX" sz="2200" u="sng" dirty="0" smtClean="0"/>
              <a:t> </a:t>
            </a:r>
            <a:r>
              <a:rPr lang="es-MX" sz="2200" u="sng" dirty="0" err="1" smtClean="0"/>
              <a:t>them</a:t>
            </a:r>
            <a:r>
              <a:rPr lang="es-MX" sz="2200" u="sng" dirty="0" smtClean="0"/>
              <a:t> </a:t>
            </a:r>
            <a:r>
              <a:rPr lang="es-MX" sz="2200" dirty="0" smtClean="0"/>
              <a:t>(?)</a:t>
            </a:r>
            <a:endParaRPr sz="2200" dirty="0"/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 smtClean="0"/>
              <a:t>Raise awareness of decision-makers of the benefits to their programs from their staff skills; keep track of individuals (often move to jobs where acquired skills can be used)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Invite participants </a:t>
            </a:r>
            <a:r>
              <a:rPr lang="en-US" sz="2200" dirty="0" smtClean="0"/>
              <a:t>(in </a:t>
            </a:r>
            <a:r>
              <a:rPr lang="en-US" sz="2200" dirty="0" smtClean="0"/>
              <a:t>in-person or remote CB </a:t>
            </a:r>
            <a:r>
              <a:rPr lang="en-US" sz="2200" dirty="0" smtClean="0"/>
              <a:t>activities) </a:t>
            </a:r>
            <a:r>
              <a:rPr lang="en-US" sz="2200" dirty="0" smtClean="0"/>
              <a:t>to present their country´s priorities and information needs; </a:t>
            </a:r>
            <a:r>
              <a:rPr lang="en-US" sz="2200" dirty="0" smtClean="0"/>
              <a:t>keep, </a:t>
            </a:r>
            <a:r>
              <a:rPr lang="en-US" sz="2200" dirty="0" smtClean="0"/>
              <a:t>update </a:t>
            </a:r>
            <a:r>
              <a:rPr lang="en-US" sz="2200" dirty="0" smtClean="0"/>
              <a:t>&amp; share information </a:t>
            </a:r>
            <a:r>
              <a:rPr lang="en-US" sz="2200" dirty="0" smtClean="0"/>
              <a:t>received.</a:t>
            </a:r>
          </a:p>
          <a:p>
            <a:pPr marL="768927" lvl="1" indent="-324427">
              <a:buSzPts val="2200"/>
            </a:pPr>
            <a:r>
              <a:rPr lang="en-US" sz="2200" dirty="0" smtClean="0"/>
              <a:t>Include managers </a:t>
            </a:r>
            <a:r>
              <a:rPr lang="en-US" sz="2200" dirty="0"/>
              <a:t>of national and international development programs </a:t>
            </a:r>
            <a:r>
              <a:rPr lang="en-US" sz="2200" dirty="0" smtClean="0"/>
              <a:t>in </a:t>
            </a:r>
            <a:r>
              <a:rPr lang="en-US" sz="2200" dirty="0" smtClean="0"/>
              <a:t>SCDAB</a:t>
            </a:r>
            <a:endParaRPr sz="2200" dirty="0"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81425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Challenges – and the path to overcoming them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4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 smtClean="0"/>
              <a:t>Collaboration &amp; </a:t>
            </a:r>
            <a:r>
              <a:rPr lang="en-US" sz="2200" dirty="0" smtClean="0"/>
              <a:t>exchange of information </a:t>
            </a:r>
            <a:r>
              <a:rPr lang="en-US" sz="2200" dirty="0" smtClean="0"/>
              <a:t>with othe</a:t>
            </a:r>
            <a:r>
              <a:rPr lang="en-US" sz="2200" dirty="0" smtClean="0"/>
              <a:t>r institutions </a:t>
            </a:r>
            <a:r>
              <a:rPr lang="en-US" sz="2200" dirty="0" smtClean="0"/>
              <a:t>facilitate organization of CB activities; enhance </a:t>
            </a:r>
            <a:r>
              <a:rPr lang="en-US" sz="2200" dirty="0" smtClean="0"/>
              <a:t>results: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Identifying problems of regional interest, e.g. drop in food production associated to floods/droughts. Sharing organization costs → more participants/speakers.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Collaboration with universities provides professors and students</a:t>
            </a:r>
            <a:endParaRPr lang="en-US" sz="2200" dirty="0" smtClean="0"/>
          </a:p>
          <a:p>
            <a:pPr marL="342900" indent="-342900">
              <a:buSzPts val="2200"/>
            </a:pPr>
            <a:r>
              <a:rPr lang="en-US" sz="2200" dirty="0" smtClean="0"/>
              <a:t>Classroom training is more effective and interactive but requires more funding.</a:t>
            </a:r>
          </a:p>
          <a:p>
            <a:pPr marL="0" indent="0">
              <a:buSzPts val="2200"/>
              <a:buNone/>
            </a:pPr>
            <a:r>
              <a:rPr lang="en-US" sz="2200" b="1" dirty="0"/>
              <a:t>Priority needs and areas for collaboration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Trainin</a:t>
            </a:r>
            <a:r>
              <a:rPr lang="en-US" sz="2200" dirty="0" smtClean="0"/>
              <a:t>g in the use of freely accessible software.</a:t>
            </a:r>
            <a:endParaRPr sz="2200" dirty="0"/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Access to satellite dat</a:t>
            </a:r>
            <a:r>
              <a:rPr lang="en-US" sz="2200" dirty="0" smtClean="0"/>
              <a:t>a; where is it and how to get it?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Lecturers, in person or virtually, on various applications; better in local language but English is ok.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 smtClean="0"/>
              <a:t>Designing CB </a:t>
            </a:r>
            <a:r>
              <a:rPr lang="en-US" sz="2200" dirty="0" smtClean="0"/>
              <a:t>on the use of ARD. </a:t>
            </a:r>
            <a:r>
              <a:rPr lang="es-MX" sz="2200" dirty="0" smtClean="0"/>
              <a:t>What is the mínimum that non-</a:t>
            </a:r>
            <a:r>
              <a:rPr lang="es-MX" sz="2200" dirty="0" err="1" smtClean="0"/>
              <a:t>geospatial</a:t>
            </a:r>
            <a:r>
              <a:rPr lang="es-MX" sz="2200" dirty="0" smtClean="0"/>
              <a:t> </a:t>
            </a:r>
            <a:r>
              <a:rPr lang="en-US" sz="2200" dirty="0" smtClean="0"/>
              <a:t>professional</a:t>
            </a:r>
            <a:r>
              <a:rPr lang="en-US" sz="2200" dirty="0" smtClean="0"/>
              <a:t>s</a:t>
            </a:r>
            <a:r>
              <a:rPr lang="es-MX" sz="2200" dirty="0" smtClean="0"/>
              <a:t> need to know.</a:t>
            </a:r>
            <a:endParaRPr sz="2200"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Key takeaways and lessons learned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778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Courier New</vt:lpstr>
      <vt:lpstr>Noto Sans Symbols</vt:lpstr>
      <vt:lpstr>Calibri</vt:lpstr>
      <vt:lpstr>Avenir</vt:lpstr>
      <vt:lpstr>Helvetica Neue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Camacho</dc:creator>
  <cp:lastModifiedBy>Sergio Camacho</cp:lastModifiedBy>
  <cp:revision>29</cp:revision>
  <dcterms:modified xsi:type="dcterms:W3CDTF">2020-03-07T20:43:28Z</dcterms:modified>
</cp:coreProperties>
</file>