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72" r:id="rId2"/>
    <p:sldId id="273" r:id="rId3"/>
    <p:sldId id="261" r:id="rId4"/>
    <p:sldId id="262" r:id="rId5"/>
    <p:sldId id="264" r:id="rId6"/>
    <p:sldId id="265" r:id="rId7"/>
    <p:sldId id="266" r:id="rId8"/>
    <p:sldId id="268" r:id="rId9"/>
    <p:sldId id="270" r:id="rId10"/>
    <p:sldId id="27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9" autoAdjust="0"/>
    <p:restoredTop sz="94660"/>
  </p:normalViewPr>
  <p:slideViewPr>
    <p:cSldViewPr snapToGrid="0">
      <p:cViewPr varScale="1">
        <p:scale>
          <a:sx n="63" d="100"/>
          <a:sy n="63" d="100"/>
        </p:scale>
        <p:origin x="40" y="3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AD247B-8C6C-492E-ACC6-060A402CEB74}" type="datetimeFigureOut">
              <a:rPr lang="en-GB" smtClean="0"/>
              <a:t>09/03/2020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BBE480-707D-45D9-9564-A24C58502AB4}" type="slidenum">
              <a:rPr lang="en-GB" smtClean="0"/>
              <a:t>‹#›</a:t>
            </a:fld>
            <a:endParaRPr lang="en-GB"/>
          </a:p>
        </p:txBody>
      </p:sp>
    </p:spTree>
    <p:extLst>
      <p:ext uri="{BB962C8B-B14F-4D97-AF65-F5344CB8AC3E}">
        <p14:creationId xmlns:p14="http://schemas.microsoft.com/office/powerpoint/2010/main" val="2153728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35702" y="1371601"/>
            <a:ext cx="10708508" cy="2747391"/>
          </a:xfrm>
        </p:spPr>
        <p:txBody>
          <a:bodyPr anchor="b">
            <a:noAutofit/>
          </a:bodyPr>
          <a:lstStyle>
            <a:lvl1pPr>
              <a:lnSpc>
                <a:spcPct val="100000"/>
              </a:lnSpc>
              <a:defRPr sz="8000"/>
            </a:lvl1pPr>
          </a:lstStyle>
          <a:p>
            <a:r>
              <a:rPr lang="en-US" dirty="0" smtClean="0"/>
              <a:t>Click to edit Master title style</a:t>
            </a:r>
            <a:endParaRPr lang="en-US" dirty="0"/>
          </a:p>
        </p:txBody>
      </p:sp>
      <p:sp>
        <p:nvSpPr>
          <p:cNvPr id="3" name="Subtitle 2"/>
          <p:cNvSpPr>
            <a:spLocks noGrp="1"/>
          </p:cNvSpPr>
          <p:nvPr>
            <p:ph type="subTitle" idx="1"/>
          </p:nvPr>
        </p:nvSpPr>
        <p:spPr>
          <a:xfrm>
            <a:off x="1775520" y="4149080"/>
            <a:ext cx="8534400" cy="1728192"/>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0233DE8A-D2BF-4027-A8EC-27AC3A92C84A}" type="datetimeFigureOut">
              <a:rPr lang="en-GB" smtClean="0">
                <a:solidFill>
                  <a:prstClr val="black">
                    <a:lumMod val="65000"/>
                    <a:lumOff val="35000"/>
                  </a:prstClr>
                </a:solidFill>
              </a:rPr>
              <a:pPr/>
              <a:t>09/03/2020</a:t>
            </a:fld>
            <a:endParaRPr lang="en-GB">
              <a:solidFill>
                <a:prstClr val="black">
                  <a:lumMod val="65000"/>
                  <a:lumOff val="35000"/>
                </a:prstClr>
              </a:solidFill>
            </a:endParaRPr>
          </a:p>
        </p:txBody>
      </p:sp>
      <p:grpSp>
        <p:nvGrpSpPr>
          <p:cNvPr id="20" name="Group 19"/>
          <p:cNvGrpSpPr/>
          <p:nvPr userDrawn="1"/>
        </p:nvGrpSpPr>
        <p:grpSpPr>
          <a:xfrm>
            <a:off x="0" y="0"/>
            <a:ext cx="12192000" cy="945178"/>
            <a:chOff x="0" y="0"/>
            <a:chExt cx="9721850" cy="945178"/>
          </a:xfrm>
        </p:grpSpPr>
        <p:pic>
          <p:nvPicPr>
            <p:cNvPr id="16" name="Picture 15" descr="earth-wallpaper-1080p.png"/>
            <p:cNvPicPr>
              <a:picLocks noChangeAspect="1"/>
            </p:cNvPicPr>
            <p:nvPr userDrawn="1"/>
          </p:nvPicPr>
          <p:blipFill>
            <a:blip r:embed="rId2" cstate="print"/>
            <a:srcRect t="47214" b="34672"/>
            <a:stretch>
              <a:fillRect/>
            </a:stretch>
          </p:blipFill>
          <p:spPr>
            <a:xfrm>
              <a:off x="0" y="0"/>
              <a:ext cx="9721850" cy="912936"/>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876835" cy="837476"/>
            </a:xfrm>
            <a:prstGeom prst="rect">
              <a:avLst/>
            </a:prstGeom>
          </p:spPr>
        </p:pic>
        <p:cxnSp>
          <p:nvCxnSpPr>
            <p:cNvPr id="14" name="Straight Connector 13"/>
            <p:cNvCxnSpPr/>
            <p:nvPr userDrawn="1"/>
          </p:nvCxnSpPr>
          <p:spPr>
            <a:xfrm>
              <a:off x="0" y="912936"/>
              <a:ext cx="9585325" cy="1464"/>
            </a:xfrm>
            <a:prstGeom prst="line">
              <a:avLst/>
            </a:prstGeom>
            <a:ln w="31750">
              <a:gradFill flip="none" rotWithShape="1">
                <a:gsLst>
                  <a:gs pos="0">
                    <a:srgbClr val="00B050"/>
                  </a:gs>
                  <a:gs pos="35000">
                    <a:srgbClr val="92D050"/>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8" name="Picture 17" descr="Untitled-1.png"/>
            <p:cNvPicPr>
              <a:picLocks noChangeAspect="1"/>
            </p:cNvPicPr>
            <p:nvPr userDrawn="1"/>
          </p:nvPicPr>
          <p:blipFill>
            <a:blip r:embed="rId4" cstate="print"/>
            <a:stretch>
              <a:fillRect/>
            </a:stretch>
          </p:blipFill>
          <p:spPr>
            <a:xfrm rot="13214382">
              <a:off x="9128082" y="69166"/>
              <a:ext cx="565965" cy="578480"/>
            </a:xfrm>
            <a:prstGeom prst="rect">
              <a:avLst/>
            </a:prstGeom>
          </p:spPr>
        </p:pic>
        <p:sp>
          <p:nvSpPr>
            <p:cNvPr id="11" name="TextBox 10"/>
            <p:cNvSpPr txBox="1"/>
            <p:nvPr userDrawn="1"/>
          </p:nvSpPr>
          <p:spPr>
            <a:xfrm>
              <a:off x="3641725" y="545068"/>
              <a:ext cx="4856908" cy="400110"/>
            </a:xfrm>
            <a:prstGeom prst="rect">
              <a:avLst/>
            </a:prstGeom>
            <a:noFill/>
          </p:spPr>
          <p:txBody>
            <a:bodyPr wrap="none" rtlCol="0" anchor="t">
              <a:spAutoFit/>
            </a:bodyPr>
            <a:lstStyle/>
            <a:p>
              <a:r>
                <a:rPr lang="en-GB" sz="2000" b="1" dirty="0">
                  <a:solidFill>
                    <a:prstClr val="white"/>
                  </a:solidFill>
                  <a:latin typeface="Cambria" pitchFamily="18" charset="0"/>
                </a:rPr>
                <a:t>National Space Research and Development Agency</a:t>
              </a:r>
              <a:endParaRPr lang="en-GB" sz="2000" b="1" dirty="0">
                <a:solidFill>
                  <a:prstClr val="white"/>
                </a:solidFill>
                <a:latin typeface="Cambria" pitchFamily="18" charset="0"/>
              </a:endParaRPr>
            </a:p>
          </p:txBody>
        </p:sp>
      </p:grpSp>
    </p:spTree>
    <p:extLst>
      <p:ext uri="{BB962C8B-B14F-4D97-AF65-F5344CB8AC3E}">
        <p14:creationId xmlns:p14="http://schemas.microsoft.com/office/powerpoint/2010/main" val="286109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3" name="Picture 12" descr="globe2.png"/>
          <p:cNvPicPr>
            <a:picLocks noChangeAspect="1"/>
          </p:cNvPicPr>
          <p:nvPr userDrawn="1"/>
        </p:nvPicPr>
        <p:blipFill>
          <a:blip r:embed="rId2" cstate="print">
            <a:duotone>
              <a:schemeClr val="bg2">
                <a:shade val="45000"/>
                <a:satMod val="135000"/>
              </a:schemeClr>
              <a:prstClr val="white"/>
            </a:duotone>
          </a:blip>
          <a:stretch>
            <a:fillRect/>
          </a:stretch>
        </p:blipFill>
        <p:spPr>
          <a:xfrm>
            <a:off x="11432752" y="6314256"/>
            <a:ext cx="588034" cy="467544"/>
          </a:xfrm>
          <a:prstGeom prst="rect">
            <a:avLst/>
          </a:prstGeom>
        </p:spPr>
      </p:pic>
      <p:sp>
        <p:nvSpPr>
          <p:cNvPr id="2" name="Title 1"/>
          <p:cNvSpPr>
            <a:spLocks noGrp="1"/>
          </p:cNvSpPr>
          <p:nvPr>
            <p:ph type="title"/>
          </p:nvPr>
        </p:nvSpPr>
        <p:spPr>
          <a:xfrm>
            <a:off x="497155" y="548680"/>
            <a:ext cx="11107387" cy="864096"/>
          </a:xfrm>
        </p:spPr>
        <p:txBody>
          <a:bodyPr/>
          <a:lstStyle>
            <a:lvl1pPr algn="l">
              <a:defRPr sz="4400">
                <a:latin typeface="Cambria"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64742" y="1484784"/>
            <a:ext cx="11117659" cy="4281340"/>
          </a:xfrm>
        </p:spPr>
        <p:txBody>
          <a:bodyPr/>
          <a:lstStyle>
            <a:lvl2pPr marL="742950" indent="-285750">
              <a:buFontTx/>
              <a:buBlip>
                <a:blip r:embed="rId3"/>
              </a:buBlip>
              <a:defRPr/>
            </a:lvl2pPr>
            <a:lvl3pPr marL="1143000" indent="-228600">
              <a:buFontTx/>
              <a:buBlip>
                <a:blip r:embed="rId3"/>
              </a:buBlip>
              <a:defRPr/>
            </a:lvl3pPr>
            <a:lvl4pPr marL="1600200" indent="-228600">
              <a:buFontTx/>
              <a:buBlip>
                <a:blip r:embed="rId3"/>
              </a:buBlip>
              <a:defRPr/>
            </a:lvl4pPr>
            <a:lvl5pPr marL="2057400" indent="-228600">
              <a:buFontTx/>
              <a:buBlip>
                <a:blip r:embed="rId3"/>
              </a:buBlip>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10"/>
          </p:nvPr>
        </p:nvSpPr>
        <p:spPr/>
        <p:txBody>
          <a:bodyPr/>
          <a:lstStyle/>
          <a:p>
            <a:fld id="{0233DE8A-D2BF-4027-A8EC-27AC3A92C84A}" type="datetimeFigureOut">
              <a:rPr lang="en-GB" smtClean="0">
                <a:solidFill>
                  <a:prstClr val="black">
                    <a:lumMod val="65000"/>
                    <a:lumOff val="35000"/>
                  </a:prstClr>
                </a:solidFill>
              </a:rPr>
              <a:pPr/>
              <a:t>09/03/2020</a:t>
            </a:fld>
            <a:endParaRPr lang="en-GB">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GB" dirty="0" err="1" smtClean="0">
                <a:solidFill>
                  <a:prstClr val="black">
                    <a:lumMod val="65000"/>
                    <a:lumOff val="35000"/>
                  </a:prstClr>
                </a:solidFill>
              </a:rPr>
              <a:t>Obasanjo</a:t>
            </a:r>
            <a:r>
              <a:rPr lang="en-GB" dirty="0" smtClean="0">
                <a:solidFill>
                  <a:prstClr val="black">
                    <a:lumMod val="65000"/>
                    <a:lumOff val="35000"/>
                  </a:prstClr>
                </a:solidFill>
              </a:rPr>
              <a:t> Space Centre</a:t>
            </a:r>
            <a:br>
              <a:rPr lang="en-GB" dirty="0" smtClean="0">
                <a:solidFill>
                  <a:prstClr val="black">
                    <a:lumMod val="65000"/>
                    <a:lumOff val="35000"/>
                  </a:prstClr>
                </a:solidFill>
              </a:rPr>
            </a:br>
            <a:r>
              <a:rPr lang="en-GB" dirty="0" smtClean="0">
                <a:solidFill>
                  <a:prstClr val="black">
                    <a:lumMod val="65000"/>
                    <a:lumOff val="35000"/>
                  </a:prstClr>
                </a:solidFill>
              </a:rPr>
              <a:t>www.nasrda.gov.ng</a:t>
            </a:r>
            <a:endParaRPr lang="en-GB" dirty="0">
              <a:solidFill>
                <a:prstClr val="black">
                  <a:lumMod val="65000"/>
                  <a:lumOff val="35000"/>
                </a:prstClr>
              </a:solidFill>
            </a:endParaRPr>
          </a:p>
        </p:txBody>
      </p:sp>
      <p:sp>
        <p:nvSpPr>
          <p:cNvPr id="6" name="Slide Number Placeholder 5"/>
          <p:cNvSpPr>
            <a:spLocks noGrp="1"/>
          </p:cNvSpPr>
          <p:nvPr>
            <p:ph type="sldNum" sz="quarter" idx="12"/>
          </p:nvPr>
        </p:nvSpPr>
        <p:spPr>
          <a:xfrm>
            <a:off x="11486599" y="6340476"/>
            <a:ext cx="534188" cy="365125"/>
          </a:xfrm>
        </p:spPr>
        <p:txBody>
          <a:bodyPr/>
          <a:lstStyle>
            <a:lvl1pPr algn="ctr">
              <a:defRPr>
                <a:solidFill>
                  <a:srgbClr val="00863D"/>
                </a:solidFill>
              </a:defRPr>
            </a:lvl1pPr>
          </a:lstStyle>
          <a:p>
            <a:fld id="{C893D874-C9BB-4862-9FD9-D9E79B34AFD3}" type="slidenum">
              <a:rPr lang="en-GB" smtClean="0"/>
              <a:pPr/>
              <a:t>‹#›</a:t>
            </a:fld>
            <a:endParaRPr lang="en-GB" dirty="0"/>
          </a:p>
        </p:txBody>
      </p:sp>
      <p:pic>
        <p:nvPicPr>
          <p:cNvPr id="22" name="Picture 21" descr="earth-wallpaper-1080p.png"/>
          <p:cNvPicPr>
            <a:picLocks noChangeAspect="1"/>
          </p:cNvPicPr>
          <p:nvPr userDrawn="1"/>
        </p:nvPicPr>
        <p:blipFill>
          <a:blip r:embed="rId4" cstate="print"/>
          <a:srcRect t="47214" b="34672"/>
          <a:stretch>
            <a:fillRect/>
          </a:stretch>
        </p:blipFill>
        <p:spPr>
          <a:xfrm>
            <a:off x="0" y="0"/>
            <a:ext cx="12192000" cy="609600"/>
          </a:xfrm>
          <a:prstGeom prst="rect">
            <a:avLst/>
          </a:prstGeom>
        </p:spPr>
      </p:pic>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5653" y="1"/>
            <a:ext cx="764487" cy="582235"/>
          </a:xfrm>
          <a:prstGeom prst="rect">
            <a:avLst/>
          </a:prstGeom>
        </p:spPr>
      </p:pic>
      <p:cxnSp>
        <p:nvCxnSpPr>
          <p:cNvPr id="24" name="Straight Connector 23"/>
          <p:cNvCxnSpPr/>
          <p:nvPr userDrawn="1"/>
        </p:nvCxnSpPr>
        <p:spPr>
          <a:xfrm>
            <a:off x="1" y="609600"/>
            <a:ext cx="12020786" cy="1464"/>
          </a:xfrm>
          <a:prstGeom prst="line">
            <a:avLst/>
          </a:prstGeom>
          <a:ln w="31750">
            <a:gradFill flip="none" rotWithShape="1">
              <a:gsLst>
                <a:gs pos="0">
                  <a:srgbClr val="00B050"/>
                </a:gs>
                <a:gs pos="35000">
                  <a:srgbClr val="92D050"/>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5" name="Picture 24" descr="Untitled-1.png"/>
          <p:cNvPicPr>
            <a:picLocks noChangeAspect="1"/>
          </p:cNvPicPr>
          <p:nvPr userDrawn="1"/>
        </p:nvPicPr>
        <p:blipFill>
          <a:blip r:embed="rId6" cstate="print"/>
          <a:stretch>
            <a:fillRect/>
          </a:stretch>
        </p:blipFill>
        <p:spPr>
          <a:xfrm rot="14007658">
            <a:off x="11511623" y="-47848"/>
            <a:ext cx="435599" cy="558358"/>
          </a:xfrm>
          <a:prstGeom prst="rect">
            <a:avLst/>
          </a:prstGeom>
        </p:spPr>
      </p:pic>
      <p:sp>
        <p:nvSpPr>
          <p:cNvPr id="27" name="TextBox 26"/>
          <p:cNvSpPr txBox="1"/>
          <p:nvPr userDrawn="1"/>
        </p:nvSpPr>
        <p:spPr>
          <a:xfrm>
            <a:off x="5713756" y="304800"/>
            <a:ext cx="4907369" cy="338554"/>
          </a:xfrm>
          <a:prstGeom prst="rect">
            <a:avLst/>
          </a:prstGeom>
          <a:noFill/>
        </p:spPr>
        <p:txBody>
          <a:bodyPr wrap="none" rtlCol="0" anchor="t">
            <a:spAutoFit/>
          </a:bodyPr>
          <a:lstStyle/>
          <a:p>
            <a:r>
              <a:rPr lang="en-GB" sz="1600" b="1" dirty="0">
                <a:solidFill>
                  <a:prstClr val="white"/>
                </a:solidFill>
                <a:latin typeface="Cambria" pitchFamily="18" charset="0"/>
              </a:rPr>
              <a:t>National Space Research and Development Agency</a:t>
            </a:r>
            <a:endParaRPr lang="en-GB" sz="1600" b="1" dirty="0">
              <a:solidFill>
                <a:prstClr val="white"/>
              </a:solidFill>
              <a:latin typeface="Cambria" pitchFamily="18" charset="0"/>
            </a:endParaRPr>
          </a:p>
        </p:txBody>
      </p:sp>
    </p:spTree>
    <p:extLst>
      <p:ext uri="{BB962C8B-B14F-4D97-AF65-F5344CB8AC3E}">
        <p14:creationId xmlns:p14="http://schemas.microsoft.com/office/powerpoint/2010/main" val="3937034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371602"/>
            <a:ext cx="10363201"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963084" y="4068764"/>
            <a:ext cx="10363201"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33DE8A-D2BF-4027-A8EC-27AC3A92C84A}" type="datetimeFigureOut">
              <a:rPr lang="en-GB" smtClean="0">
                <a:solidFill>
                  <a:prstClr val="black">
                    <a:lumMod val="65000"/>
                    <a:lumOff val="35000"/>
                  </a:prstClr>
                </a:solidFill>
              </a:rPr>
              <a:pPr/>
              <a:t>09/03/2020</a:t>
            </a:fld>
            <a:endParaRPr lang="en-GB">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GB">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C893D874-C9BB-4862-9FD9-D9E79B34AFD3}" type="slidenum">
              <a:rPr lang="en-GB" smtClean="0">
                <a:solidFill>
                  <a:prstClr val="black">
                    <a:lumMod val="65000"/>
                    <a:lumOff val="35000"/>
                  </a:prstClr>
                </a:solidFill>
              </a:rPr>
              <a:pPr/>
              <a:t>‹#›</a:t>
            </a:fld>
            <a:endParaRPr lang="en-GB">
              <a:solidFill>
                <a:prstClr val="black">
                  <a:lumMod val="65000"/>
                  <a:lumOff val="35000"/>
                </a:prstClr>
              </a:solidFill>
            </a:endParaRPr>
          </a:p>
        </p:txBody>
      </p:sp>
      <p:sp>
        <p:nvSpPr>
          <p:cNvPr id="7" name="Oval 6"/>
          <p:cNvSpPr/>
          <p:nvPr/>
        </p:nvSpPr>
        <p:spPr>
          <a:xfrm>
            <a:off x="5994401"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Oval 7"/>
          <p:cNvSpPr/>
          <p:nvPr/>
        </p:nvSpPr>
        <p:spPr>
          <a:xfrm>
            <a:off x="6261101"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Oval 8"/>
          <p:cNvSpPr/>
          <p:nvPr/>
        </p:nvSpPr>
        <p:spPr>
          <a:xfrm>
            <a:off x="5728971"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pic>
        <p:nvPicPr>
          <p:cNvPr id="21" name="Picture 20" descr="earth-wallpaper-1080p.png"/>
          <p:cNvPicPr>
            <a:picLocks noChangeAspect="1"/>
          </p:cNvPicPr>
          <p:nvPr userDrawn="1"/>
        </p:nvPicPr>
        <p:blipFill>
          <a:blip r:embed="rId2" cstate="print"/>
          <a:srcRect t="47214" b="34672"/>
          <a:stretch>
            <a:fillRect/>
          </a:stretch>
        </p:blipFill>
        <p:spPr>
          <a:xfrm>
            <a:off x="0" y="0"/>
            <a:ext cx="12192000" cy="609600"/>
          </a:xfrm>
          <a:prstGeom prst="rect">
            <a:avLst/>
          </a:prstGeom>
        </p:spPr>
      </p:pic>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653" y="1"/>
            <a:ext cx="764487" cy="582235"/>
          </a:xfrm>
          <a:prstGeom prst="rect">
            <a:avLst/>
          </a:prstGeom>
        </p:spPr>
      </p:pic>
      <p:cxnSp>
        <p:nvCxnSpPr>
          <p:cNvPr id="23" name="Straight Connector 22"/>
          <p:cNvCxnSpPr/>
          <p:nvPr userDrawn="1"/>
        </p:nvCxnSpPr>
        <p:spPr>
          <a:xfrm>
            <a:off x="1" y="609600"/>
            <a:ext cx="12020786" cy="1464"/>
          </a:xfrm>
          <a:prstGeom prst="line">
            <a:avLst/>
          </a:prstGeom>
          <a:ln w="31750">
            <a:gradFill flip="none" rotWithShape="1">
              <a:gsLst>
                <a:gs pos="0">
                  <a:srgbClr val="00B050"/>
                </a:gs>
                <a:gs pos="35000">
                  <a:srgbClr val="92D050"/>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4" name="Picture 23" descr="Untitled-1.png"/>
          <p:cNvPicPr>
            <a:picLocks noChangeAspect="1"/>
          </p:cNvPicPr>
          <p:nvPr userDrawn="1"/>
        </p:nvPicPr>
        <p:blipFill>
          <a:blip r:embed="rId4" cstate="print"/>
          <a:stretch>
            <a:fillRect/>
          </a:stretch>
        </p:blipFill>
        <p:spPr>
          <a:xfrm rot="14007658">
            <a:off x="11511623" y="-47848"/>
            <a:ext cx="435599" cy="558358"/>
          </a:xfrm>
          <a:prstGeom prst="rect">
            <a:avLst/>
          </a:prstGeom>
        </p:spPr>
      </p:pic>
      <p:sp>
        <p:nvSpPr>
          <p:cNvPr id="25" name="TextBox 24"/>
          <p:cNvSpPr txBox="1"/>
          <p:nvPr userDrawn="1"/>
        </p:nvSpPr>
        <p:spPr>
          <a:xfrm>
            <a:off x="5713756" y="304800"/>
            <a:ext cx="4907369" cy="338554"/>
          </a:xfrm>
          <a:prstGeom prst="rect">
            <a:avLst/>
          </a:prstGeom>
          <a:noFill/>
        </p:spPr>
        <p:txBody>
          <a:bodyPr wrap="none" rtlCol="0" anchor="t">
            <a:spAutoFit/>
          </a:bodyPr>
          <a:lstStyle/>
          <a:p>
            <a:r>
              <a:rPr lang="en-GB" sz="1600" b="1" dirty="0">
                <a:solidFill>
                  <a:prstClr val="white"/>
                </a:solidFill>
                <a:latin typeface="Cambria" pitchFamily="18" charset="0"/>
              </a:rPr>
              <a:t>National Space Research and Development Agency</a:t>
            </a:r>
            <a:endParaRPr lang="en-GB" sz="1600" b="1" dirty="0">
              <a:solidFill>
                <a:prstClr val="white"/>
              </a:solidFill>
              <a:latin typeface="Cambria" pitchFamily="18" charset="0"/>
            </a:endParaRPr>
          </a:p>
        </p:txBody>
      </p:sp>
    </p:spTree>
    <p:extLst>
      <p:ext uri="{BB962C8B-B14F-4D97-AF65-F5344CB8AC3E}">
        <p14:creationId xmlns:p14="http://schemas.microsoft.com/office/powerpoint/2010/main" val="1087191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6851" y="532656"/>
            <a:ext cx="10972800" cy="880120"/>
          </a:xfrm>
        </p:spPr>
        <p:txBody>
          <a:bodyPr/>
          <a:lstStyle>
            <a:lvl1pPr algn="l">
              <a:defRPr sz="4800"/>
            </a:lvl1pPr>
          </a:lstStyle>
          <a:p>
            <a:r>
              <a:rPr lang="en-US" dirty="0" smtClean="0"/>
              <a:t>Click to edit Master title style</a:t>
            </a:r>
            <a:endParaRPr lang="en-US" dirty="0"/>
          </a:p>
        </p:txBody>
      </p:sp>
      <p:sp>
        <p:nvSpPr>
          <p:cNvPr id="4" name="Content Placeholder 3"/>
          <p:cNvSpPr>
            <a:spLocks noGrp="1"/>
          </p:cNvSpPr>
          <p:nvPr>
            <p:ph sz="half" idx="2"/>
          </p:nvPr>
        </p:nvSpPr>
        <p:spPr>
          <a:xfrm>
            <a:off x="6197600" y="1628800"/>
            <a:ext cx="5384800" cy="4525963"/>
          </a:xfrm>
        </p:spPr>
        <p:txBody>
          <a:bodyPr/>
          <a:lstStyle>
            <a:lvl1pPr marL="342900" indent="-342900">
              <a:buFontTx/>
              <a:buBlip>
                <a:blip r:embed="rId2"/>
              </a:buBlip>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Date Placeholder 4"/>
          <p:cNvSpPr>
            <a:spLocks noGrp="1"/>
          </p:cNvSpPr>
          <p:nvPr>
            <p:ph type="dt" sz="half" idx="10"/>
          </p:nvPr>
        </p:nvSpPr>
        <p:spPr/>
        <p:txBody>
          <a:bodyPr/>
          <a:lstStyle/>
          <a:p>
            <a:fld id="{0233DE8A-D2BF-4027-A8EC-27AC3A92C84A}" type="datetimeFigureOut">
              <a:rPr lang="en-GB" smtClean="0">
                <a:solidFill>
                  <a:prstClr val="black">
                    <a:lumMod val="65000"/>
                    <a:lumOff val="35000"/>
                  </a:prstClr>
                </a:solidFill>
              </a:rPr>
              <a:pPr/>
              <a:t>09/03/2020</a:t>
            </a:fld>
            <a:endParaRPr lang="en-GB">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GB">
              <a:solidFill>
                <a:prstClr val="black">
                  <a:lumMod val="65000"/>
                  <a:lumOff val="35000"/>
                </a:prstClr>
              </a:solidFill>
            </a:endParaRPr>
          </a:p>
        </p:txBody>
      </p:sp>
      <p:sp>
        <p:nvSpPr>
          <p:cNvPr id="9" name="Content Placeholder 8"/>
          <p:cNvSpPr>
            <a:spLocks noGrp="1"/>
          </p:cNvSpPr>
          <p:nvPr>
            <p:ph sz="quarter" idx="13"/>
          </p:nvPr>
        </p:nvSpPr>
        <p:spPr>
          <a:xfrm>
            <a:off x="487680" y="1628800"/>
            <a:ext cx="5388864" cy="4526280"/>
          </a:xfrm>
        </p:spPr>
        <p:txBody>
          <a:bodyPr/>
          <a:lstStyle>
            <a:lvl1pPr marL="342900" indent="-342900">
              <a:buFontTx/>
              <a:buBlip>
                <a:blip r:embed="rId2"/>
              </a:buBlip>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21" name="Picture 20" descr="globe2.png"/>
          <p:cNvPicPr>
            <a:picLocks noChangeAspect="1"/>
          </p:cNvPicPr>
          <p:nvPr userDrawn="1"/>
        </p:nvPicPr>
        <p:blipFill>
          <a:blip r:embed="rId3" cstate="print">
            <a:duotone>
              <a:schemeClr val="bg2">
                <a:shade val="45000"/>
                <a:satMod val="135000"/>
              </a:schemeClr>
              <a:prstClr val="white"/>
            </a:duotone>
          </a:blip>
          <a:stretch>
            <a:fillRect/>
          </a:stretch>
        </p:blipFill>
        <p:spPr>
          <a:xfrm>
            <a:off x="11432752" y="6314256"/>
            <a:ext cx="588034" cy="467544"/>
          </a:xfrm>
          <a:prstGeom prst="rect">
            <a:avLst/>
          </a:prstGeom>
        </p:spPr>
      </p:pic>
      <p:sp>
        <p:nvSpPr>
          <p:cNvPr id="22" name="Slide Number Placeholder 5"/>
          <p:cNvSpPr>
            <a:spLocks noGrp="1"/>
          </p:cNvSpPr>
          <p:nvPr>
            <p:ph type="sldNum" sz="quarter" idx="12"/>
          </p:nvPr>
        </p:nvSpPr>
        <p:spPr>
          <a:xfrm>
            <a:off x="11486599" y="6340476"/>
            <a:ext cx="534188" cy="365125"/>
          </a:xfrm>
        </p:spPr>
        <p:txBody>
          <a:bodyPr/>
          <a:lstStyle>
            <a:lvl1pPr algn="ctr">
              <a:defRPr>
                <a:solidFill>
                  <a:srgbClr val="00863D"/>
                </a:solidFill>
              </a:defRPr>
            </a:lvl1pPr>
          </a:lstStyle>
          <a:p>
            <a:fld id="{C893D874-C9BB-4862-9FD9-D9E79B34AFD3}" type="slidenum">
              <a:rPr lang="en-GB" smtClean="0"/>
              <a:pPr/>
              <a:t>‹#›</a:t>
            </a:fld>
            <a:endParaRPr lang="en-GB" dirty="0"/>
          </a:p>
        </p:txBody>
      </p:sp>
      <p:pic>
        <p:nvPicPr>
          <p:cNvPr id="19" name="Picture 18" descr="earth-wallpaper-1080p.png"/>
          <p:cNvPicPr>
            <a:picLocks noChangeAspect="1"/>
          </p:cNvPicPr>
          <p:nvPr userDrawn="1"/>
        </p:nvPicPr>
        <p:blipFill>
          <a:blip r:embed="rId4" cstate="print"/>
          <a:srcRect t="47214" b="34672"/>
          <a:stretch>
            <a:fillRect/>
          </a:stretch>
        </p:blipFill>
        <p:spPr>
          <a:xfrm>
            <a:off x="0" y="0"/>
            <a:ext cx="12192000" cy="609600"/>
          </a:xfrm>
          <a:prstGeom prst="rect">
            <a:avLst/>
          </a:prstGeom>
        </p:spPr>
      </p:pic>
      <p:pic>
        <p:nvPicPr>
          <p:cNvPr id="20" name="Picture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5653" y="1"/>
            <a:ext cx="764487" cy="582235"/>
          </a:xfrm>
          <a:prstGeom prst="rect">
            <a:avLst/>
          </a:prstGeom>
        </p:spPr>
      </p:pic>
      <p:cxnSp>
        <p:nvCxnSpPr>
          <p:cNvPr id="24" name="Straight Connector 23"/>
          <p:cNvCxnSpPr/>
          <p:nvPr userDrawn="1"/>
        </p:nvCxnSpPr>
        <p:spPr>
          <a:xfrm>
            <a:off x="1" y="609600"/>
            <a:ext cx="12020786" cy="1464"/>
          </a:xfrm>
          <a:prstGeom prst="line">
            <a:avLst/>
          </a:prstGeom>
          <a:ln w="31750">
            <a:gradFill flip="none" rotWithShape="1">
              <a:gsLst>
                <a:gs pos="0">
                  <a:srgbClr val="00B050"/>
                </a:gs>
                <a:gs pos="35000">
                  <a:srgbClr val="92D050"/>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5" name="Picture 24" descr="Untitled-1.png"/>
          <p:cNvPicPr>
            <a:picLocks noChangeAspect="1"/>
          </p:cNvPicPr>
          <p:nvPr userDrawn="1"/>
        </p:nvPicPr>
        <p:blipFill>
          <a:blip r:embed="rId6" cstate="print"/>
          <a:stretch>
            <a:fillRect/>
          </a:stretch>
        </p:blipFill>
        <p:spPr>
          <a:xfrm rot="14007658">
            <a:off x="11511623" y="-47848"/>
            <a:ext cx="435599" cy="558358"/>
          </a:xfrm>
          <a:prstGeom prst="rect">
            <a:avLst/>
          </a:prstGeom>
        </p:spPr>
      </p:pic>
      <p:sp>
        <p:nvSpPr>
          <p:cNvPr id="26" name="TextBox 25"/>
          <p:cNvSpPr txBox="1"/>
          <p:nvPr userDrawn="1"/>
        </p:nvSpPr>
        <p:spPr>
          <a:xfrm>
            <a:off x="5713756" y="304800"/>
            <a:ext cx="4907369" cy="338554"/>
          </a:xfrm>
          <a:prstGeom prst="rect">
            <a:avLst/>
          </a:prstGeom>
          <a:noFill/>
        </p:spPr>
        <p:txBody>
          <a:bodyPr wrap="none" rtlCol="0" anchor="t">
            <a:spAutoFit/>
          </a:bodyPr>
          <a:lstStyle/>
          <a:p>
            <a:r>
              <a:rPr lang="en-GB" sz="1600" b="1" dirty="0">
                <a:solidFill>
                  <a:prstClr val="white"/>
                </a:solidFill>
                <a:latin typeface="Cambria" pitchFamily="18" charset="0"/>
              </a:rPr>
              <a:t>National Space Research and Development Agency</a:t>
            </a:r>
            <a:endParaRPr lang="en-GB" sz="1600" b="1" dirty="0">
              <a:solidFill>
                <a:prstClr val="white"/>
              </a:solidFill>
              <a:latin typeface="Cambria" pitchFamily="18" charset="0"/>
            </a:endParaRPr>
          </a:p>
        </p:txBody>
      </p:sp>
    </p:spTree>
    <p:extLst>
      <p:ext uri="{BB962C8B-B14F-4D97-AF65-F5344CB8AC3E}">
        <p14:creationId xmlns:p14="http://schemas.microsoft.com/office/powerpoint/2010/main" val="3120737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7155" y="682472"/>
            <a:ext cx="10972800" cy="802312"/>
          </a:xfrm>
        </p:spPr>
        <p:txBody>
          <a:bodyPr/>
          <a:lstStyle>
            <a:lvl1pPr algn="l">
              <a:defRPr sz="4800"/>
            </a:lvl1pPr>
          </a:lstStyle>
          <a:p>
            <a:r>
              <a:rPr lang="en-US" dirty="0" smtClean="0"/>
              <a:t>Click to edit Master title style</a:t>
            </a:r>
            <a:endParaRPr lang="en-US" dirty="0"/>
          </a:p>
        </p:txBody>
      </p:sp>
      <p:sp>
        <p:nvSpPr>
          <p:cNvPr id="7" name="Date Placeholder 6"/>
          <p:cNvSpPr>
            <a:spLocks noGrp="1"/>
          </p:cNvSpPr>
          <p:nvPr>
            <p:ph type="dt" sz="half" idx="10"/>
          </p:nvPr>
        </p:nvSpPr>
        <p:spPr/>
        <p:txBody>
          <a:bodyPr/>
          <a:lstStyle/>
          <a:p>
            <a:fld id="{0233DE8A-D2BF-4027-A8EC-27AC3A92C84A}" type="datetimeFigureOut">
              <a:rPr lang="en-GB" smtClean="0">
                <a:solidFill>
                  <a:prstClr val="black">
                    <a:lumMod val="65000"/>
                    <a:lumOff val="35000"/>
                  </a:prstClr>
                </a:solidFill>
              </a:rPr>
              <a:pPr/>
              <a:t>09/03/2020</a:t>
            </a:fld>
            <a:endParaRPr lang="en-GB">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GB">
              <a:solidFill>
                <a:prstClr val="black">
                  <a:lumMod val="65000"/>
                  <a:lumOff val="35000"/>
                </a:prstClr>
              </a:solidFill>
            </a:endParaRPr>
          </a:p>
        </p:txBody>
      </p:sp>
      <p:sp>
        <p:nvSpPr>
          <p:cNvPr id="11" name="Content Placeholder 10"/>
          <p:cNvSpPr>
            <a:spLocks noGrp="1"/>
          </p:cNvSpPr>
          <p:nvPr>
            <p:ph sz="quarter" idx="13"/>
          </p:nvPr>
        </p:nvSpPr>
        <p:spPr>
          <a:xfrm>
            <a:off x="457897" y="2133600"/>
            <a:ext cx="5255859" cy="4038600"/>
          </a:xfrm>
          <a:ln>
            <a:noFill/>
          </a:ln>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2"/>
          <p:cNvSpPr>
            <a:spLocks noGrp="1"/>
          </p:cNvSpPr>
          <p:nvPr>
            <p:ph sz="quarter" idx="14"/>
          </p:nvPr>
        </p:nvSpPr>
        <p:spPr>
          <a:xfrm>
            <a:off x="6287122" y="2133600"/>
            <a:ext cx="5227115" cy="4038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27" name="Picture 26" descr="globe2.png"/>
          <p:cNvPicPr>
            <a:picLocks noChangeAspect="1"/>
          </p:cNvPicPr>
          <p:nvPr userDrawn="1"/>
        </p:nvPicPr>
        <p:blipFill>
          <a:blip r:embed="rId2" cstate="print">
            <a:duotone>
              <a:schemeClr val="bg2">
                <a:shade val="45000"/>
                <a:satMod val="135000"/>
              </a:schemeClr>
              <a:prstClr val="white"/>
            </a:duotone>
          </a:blip>
          <a:stretch>
            <a:fillRect/>
          </a:stretch>
        </p:blipFill>
        <p:spPr>
          <a:xfrm>
            <a:off x="11432752" y="6314256"/>
            <a:ext cx="588034" cy="467544"/>
          </a:xfrm>
          <a:prstGeom prst="rect">
            <a:avLst/>
          </a:prstGeom>
        </p:spPr>
      </p:pic>
      <p:sp>
        <p:nvSpPr>
          <p:cNvPr id="28" name="Slide Number Placeholder 5"/>
          <p:cNvSpPr>
            <a:spLocks noGrp="1"/>
          </p:cNvSpPr>
          <p:nvPr>
            <p:ph type="sldNum" sz="quarter" idx="12"/>
          </p:nvPr>
        </p:nvSpPr>
        <p:spPr>
          <a:xfrm>
            <a:off x="11486599" y="6340476"/>
            <a:ext cx="534188" cy="365125"/>
          </a:xfrm>
        </p:spPr>
        <p:txBody>
          <a:bodyPr/>
          <a:lstStyle>
            <a:lvl1pPr algn="ctr">
              <a:defRPr>
                <a:solidFill>
                  <a:srgbClr val="00863D"/>
                </a:solidFill>
              </a:defRPr>
            </a:lvl1pPr>
          </a:lstStyle>
          <a:p>
            <a:fld id="{C893D874-C9BB-4862-9FD9-D9E79B34AFD3}" type="slidenum">
              <a:rPr lang="en-GB" smtClean="0"/>
              <a:pPr/>
              <a:t>‹#›</a:t>
            </a:fld>
            <a:endParaRPr lang="en-GB" dirty="0"/>
          </a:p>
        </p:txBody>
      </p:sp>
      <p:sp>
        <p:nvSpPr>
          <p:cNvPr id="30" name="Rectangle 29"/>
          <p:cNvSpPr/>
          <p:nvPr userDrawn="1"/>
        </p:nvSpPr>
        <p:spPr>
          <a:xfrm>
            <a:off x="362336" y="1676400"/>
            <a:ext cx="5255859" cy="457200"/>
          </a:xfrm>
          <a:prstGeom prst="rect">
            <a:avLst/>
          </a:prstGeom>
          <a:gradFill>
            <a:gsLst>
              <a:gs pos="0">
                <a:srgbClr val="00B050"/>
              </a:gs>
              <a:gs pos="35000">
                <a:srgbClr val="92D050"/>
              </a:gs>
              <a:gs pos="100000">
                <a:schemeClr val="bg1"/>
              </a:gs>
            </a:gsLst>
            <a:lin ang="0" scaled="1"/>
          </a:gradFill>
          <a:ln>
            <a:gradFill flip="none" rotWithShape="1">
              <a:gsLst>
                <a:gs pos="0">
                  <a:srgbClr val="00B050"/>
                </a:gs>
                <a:gs pos="50000">
                  <a:srgbClr val="92D050"/>
                </a:gs>
                <a:gs pos="100000">
                  <a:schemeClr val="bg1"/>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863D"/>
              </a:solidFill>
            </a:endParaRPr>
          </a:p>
        </p:txBody>
      </p:sp>
      <p:sp>
        <p:nvSpPr>
          <p:cNvPr id="3" name="Text Placeholder 2"/>
          <p:cNvSpPr>
            <a:spLocks noGrp="1"/>
          </p:cNvSpPr>
          <p:nvPr>
            <p:ph type="body" idx="1"/>
          </p:nvPr>
        </p:nvSpPr>
        <p:spPr>
          <a:xfrm>
            <a:off x="266775" y="1676400"/>
            <a:ext cx="5542542" cy="457200"/>
          </a:xfrm>
        </p:spPr>
        <p:txBody>
          <a:bodyPr anchor="ctr">
            <a:noAutofit/>
          </a:bodyPr>
          <a:lstStyle>
            <a:lvl1pPr marL="0" indent="0" algn="l">
              <a:buNone/>
              <a:defRPr sz="2600" b="0">
                <a:solidFill>
                  <a:schemeClr val="tx1"/>
                </a:solidFill>
                <a:latin typeface="Cambria"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2" name="Rectangle 31"/>
          <p:cNvSpPr/>
          <p:nvPr userDrawn="1"/>
        </p:nvSpPr>
        <p:spPr>
          <a:xfrm>
            <a:off x="6096000" y="1676400"/>
            <a:ext cx="5542542" cy="457200"/>
          </a:xfrm>
          <a:prstGeom prst="rect">
            <a:avLst/>
          </a:prstGeom>
          <a:gradFill>
            <a:gsLst>
              <a:gs pos="0">
                <a:srgbClr val="00B050"/>
              </a:gs>
              <a:gs pos="35000">
                <a:srgbClr val="92D050"/>
              </a:gs>
              <a:gs pos="100000">
                <a:schemeClr val="bg1"/>
              </a:gs>
            </a:gsLst>
            <a:lin ang="0" scaled="1"/>
          </a:gradFill>
          <a:ln>
            <a:gradFill flip="none" rotWithShape="1">
              <a:gsLst>
                <a:gs pos="0">
                  <a:srgbClr val="00B050"/>
                </a:gs>
                <a:gs pos="50000">
                  <a:srgbClr val="92D050"/>
                </a:gs>
                <a:gs pos="100000">
                  <a:schemeClr val="bg1"/>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863D"/>
              </a:solidFill>
            </a:endParaRPr>
          </a:p>
        </p:txBody>
      </p:sp>
      <p:sp>
        <p:nvSpPr>
          <p:cNvPr id="33" name="Text Placeholder 2"/>
          <p:cNvSpPr>
            <a:spLocks noGrp="1"/>
          </p:cNvSpPr>
          <p:nvPr>
            <p:ph type="body" idx="15"/>
          </p:nvPr>
        </p:nvSpPr>
        <p:spPr>
          <a:xfrm>
            <a:off x="6096000" y="1676400"/>
            <a:ext cx="5542542" cy="457200"/>
          </a:xfrm>
        </p:spPr>
        <p:txBody>
          <a:bodyPr anchor="ctr">
            <a:noAutofit/>
          </a:bodyPr>
          <a:lstStyle>
            <a:lvl1pPr marL="0" indent="0" algn="l">
              <a:buNone/>
              <a:defRPr sz="2600" b="0">
                <a:solidFill>
                  <a:schemeClr val="tx1"/>
                </a:solidFill>
                <a:latin typeface="Cambria"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9" name="Picture 18" descr="earth-wallpaper-1080p.png"/>
          <p:cNvPicPr>
            <a:picLocks noChangeAspect="1"/>
          </p:cNvPicPr>
          <p:nvPr userDrawn="1"/>
        </p:nvPicPr>
        <p:blipFill>
          <a:blip r:embed="rId3" cstate="print"/>
          <a:srcRect t="47214" b="34672"/>
          <a:stretch>
            <a:fillRect/>
          </a:stretch>
        </p:blipFill>
        <p:spPr>
          <a:xfrm>
            <a:off x="0" y="0"/>
            <a:ext cx="12192000" cy="609600"/>
          </a:xfrm>
          <a:prstGeom prst="rect">
            <a:avLst/>
          </a:prstGeom>
        </p:spPr>
      </p:pic>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653" y="1"/>
            <a:ext cx="764487" cy="582235"/>
          </a:xfrm>
          <a:prstGeom prst="rect">
            <a:avLst/>
          </a:prstGeom>
        </p:spPr>
      </p:pic>
      <p:cxnSp>
        <p:nvCxnSpPr>
          <p:cNvPr id="21" name="Straight Connector 20"/>
          <p:cNvCxnSpPr/>
          <p:nvPr userDrawn="1"/>
        </p:nvCxnSpPr>
        <p:spPr>
          <a:xfrm>
            <a:off x="1" y="609600"/>
            <a:ext cx="12020786" cy="1464"/>
          </a:xfrm>
          <a:prstGeom prst="line">
            <a:avLst/>
          </a:prstGeom>
          <a:ln w="31750">
            <a:gradFill flip="none" rotWithShape="1">
              <a:gsLst>
                <a:gs pos="0">
                  <a:srgbClr val="00B050"/>
                </a:gs>
                <a:gs pos="35000">
                  <a:srgbClr val="92D050"/>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31" name="Picture 30" descr="Untitled-1.png"/>
          <p:cNvPicPr>
            <a:picLocks noChangeAspect="1"/>
          </p:cNvPicPr>
          <p:nvPr userDrawn="1"/>
        </p:nvPicPr>
        <p:blipFill>
          <a:blip r:embed="rId5" cstate="print"/>
          <a:stretch>
            <a:fillRect/>
          </a:stretch>
        </p:blipFill>
        <p:spPr>
          <a:xfrm rot="14007658">
            <a:off x="11511623" y="-47848"/>
            <a:ext cx="435599" cy="558358"/>
          </a:xfrm>
          <a:prstGeom prst="rect">
            <a:avLst/>
          </a:prstGeom>
        </p:spPr>
      </p:pic>
      <p:sp>
        <p:nvSpPr>
          <p:cNvPr id="34" name="TextBox 33"/>
          <p:cNvSpPr txBox="1"/>
          <p:nvPr userDrawn="1"/>
        </p:nvSpPr>
        <p:spPr>
          <a:xfrm>
            <a:off x="5713756" y="304800"/>
            <a:ext cx="4907369" cy="338554"/>
          </a:xfrm>
          <a:prstGeom prst="rect">
            <a:avLst/>
          </a:prstGeom>
          <a:noFill/>
        </p:spPr>
        <p:txBody>
          <a:bodyPr wrap="none" rtlCol="0" anchor="t">
            <a:spAutoFit/>
          </a:bodyPr>
          <a:lstStyle/>
          <a:p>
            <a:r>
              <a:rPr lang="en-GB" sz="1600" b="1" dirty="0">
                <a:solidFill>
                  <a:prstClr val="white"/>
                </a:solidFill>
                <a:latin typeface="Cambria" pitchFamily="18" charset="0"/>
              </a:rPr>
              <a:t>National Space Research and Development Agency</a:t>
            </a:r>
            <a:endParaRPr lang="en-GB" sz="1600" b="1" dirty="0">
              <a:solidFill>
                <a:prstClr val="white"/>
              </a:solidFill>
              <a:latin typeface="Cambria" pitchFamily="18" charset="0"/>
            </a:endParaRPr>
          </a:p>
        </p:txBody>
      </p:sp>
    </p:spTree>
    <p:extLst>
      <p:ext uri="{BB962C8B-B14F-4D97-AF65-F5344CB8AC3E}">
        <p14:creationId xmlns:p14="http://schemas.microsoft.com/office/powerpoint/2010/main" val="1856217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1" y="548680"/>
            <a:ext cx="10972800" cy="864096"/>
          </a:xfrm>
        </p:spPr>
        <p:txBody>
          <a:bodyPr/>
          <a:lstStyle>
            <a:lvl1pPr algn="l">
              <a:defRPr sz="48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0233DE8A-D2BF-4027-A8EC-27AC3A92C84A}" type="datetimeFigureOut">
              <a:rPr lang="en-GB" smtClean="0">
                <a:solidFill>
                  <a:prstClr val="black">
                    <a:lumMod val="65000"/>
                    <a:lumOff val="35000"/>
                  </a:prstClr>
                </a:solidFill>
              </a:rPr>
              <a:pPr/>
              <a:t>09/03/2020</a:t>
            </a:fld>
            <a:endParaRPr lang="en-GB">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GB">
              <a:solidFill>
                <a:prstClr val="black">
                  <a:lumMod val="65000"/>
                  <a:lumOff val="35000"/>
                </a:prstClr>
              </a:solidFill>
            </a:endParaRPr>
          </a:p>
        </p:txBody>
      </p:sp>
      <p:pic>
        <p:nvPicPr>
          <p:cNvPr id="16" name="Picture 15" descr="globe2.png"/>
          <p:cNvPicPr>
            <a:picLocks noChangeAspect="1"/>
          </p:cNvPicPr>
          <p:nvPr userDrawn="1"/>
        </p:nvPicPr>
        <p:blipFill>
          <a:blip r:embed="rId2" cstate="print">
            <a:duotone>
              <a:schemeClr val="bg2">
                <a:shade val="45000"/>
                <a:satMod val="135000"/>
              </a:schemeClr>
              <a:prstClr val="white"/>
            </a:duotone>
          </a:blip>
          <a:stretch>
            <a:fillRect/>
          </a:stretch>
        </p:blipFill>
        <p:spPr>
          <a:xfrm>
            <a:off x="11432752" y="6314256"/>
            <a:ext cx="588034" cy="467544"/>
          </a:xfrm>
          <a:prstGeom prst="rect">
            <a:avLst/>
          </a:prstGeom>
        </p:spPr>
      </p:pic>
      <p:sp>
        <p:nvSpPr>
          <p:cNvPr id="17" name="Slide Number Placeholder 5"/>
          <p:cNvSpPr>
            <a:spLocks noGrp="1"/>
          </p:cNvSpPr>
          <p:nvPr>
            <p:ph type="sldNum" sz="quarter" idx="12"/>
          </p:nvPr>
        </p:nvSpPr>
        <p:spPr>
          <a:xfrm>
            <a:off x="11486599" y="6340476"/>
            <a:ext cx="534188" cy="365125"/>
          </a:xfrm>
        </p:spPr>
        <p:txBody>
          <a:bodyPr/>
          <a:lstStyle>
            <a:lvl1pPr algn="ctr">
              <a:defRPr>
                <a:solidFill>
                  <a:srgbClr val="00863D"/>
                </a:solidFill>
              </a:defRPr>
            </a:lvl1pPr>
          </a:lstStyle>
          <a:p>
            <a:fld id="{C893D874-C9BB-4862-9FD9-D9E79B34AFD3}" type="slidenum">
              <a:rPr lang="en-GB" smtClean="0"/>
              <a:pPr/>
              <a:t>‹#›</a:t>
            </a:fld>
            <a:endParaRPr lang="en-GB" dirty="0"/>
          </a:p>
        </p:txBody>
      </p:sp>
      <p:pic>
        <p:nvPicPr>
          <p:cNvPr id="19" name="Picture 18" descr="earth-wallpaper-1080p.png"/>
          <p:cNvPicPr>
            <a:picLocks noChangeAspect="1"/>
          </p:cNvPicPr>
          <p:nvPr userDrawn="1"/>
        </p:nvPicPr>
        <p:blipFill>
          <a:blip r:embed="rId3" cstate="print"/>
          <a:srcRect t="47214" b="34672"/>
          <a:stretch>
            <a:fillRect/>
          </a:stretch>
        </p:blipFill>
        <p:spPr>
          <a:xfrm>
            <a:off x="0" y="0"/>
            <a:ext cx="12192000" cy="609600"/>
          </a:xfrm>
          <a:prstGeom prst="rect">
            <a:avLst/>
          </a:prstGeom>
        </p:spPr>
      </p:pic>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653" y="1"/>
            <a:ext cx="764487" cy="582235"/>
          </a:xfrm>
          <a:prstGeom prst="rect">
            <a:avLst/>
          </a:prstGeom>
        </p:spPr>
      </p:pic>
      <p:cxnSp>
        <p:nvCxnSpPr>
          <p:cNvPr id="21" name="Straight Connector 20"/>
          <p:cNvCxnSpPr/>
          <p:nvPr userDrawn="1"/>
        </p:nvCxnSpPr>
        <p:spPr>
          <a:xfrm>
            <a:off x="1" y="609600"/>
            <a:ext cx="12020786" cy="1464"/>
          </a:xfrm>
          <a:prstGeom prst="line">
            <a:avLst/>
          </a:prstGeom>
          <a:ln w="31750">
            <a:gradFill flip="none" rotWithShape="1">
              <a:gsLst>
                <a:gs pos="0">
                  <a:srgbClr val="00B050"/>
                </a:gs>
                <a:gs pos="35000">
                  <a:srgbClr val="92D050"/>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2" name="Picture 21" descr="Untitled-1.png"/>
          <p:cNvPicPr>
            <a:picLocks noChangeAspect="1"/>
          </p:cNvPicPr>
          <p:nvPr userDrawn="1"/>
        </p:nvPicPr>
        <p:blipFill>
          <a:blip r:embed="rId5" cstate="print"/>
          <a:stretch>
            <a:fillRect/>
          </a:stretch>
        </p:blipFill>
        <p:spPr>
          <a:xfrm rot="14007658">
            <a:off x="11511623" y="-47848"/>
            <a:ext cx="435599" cy="558358"/>
          </a:xfrm>
          <a:prstGeom prst="rect">
            <a:avLst/>
          </a:prstGeom>
        </p:spPr>
      </p:pic>
      <p:sp>
        <p:nvSpPr>
          <p:cNvPr id="23" name="TextBox 22"/>
          <p:cNvSpPr txBox="1"/>
          <p:nvPr userDrawn="1"/>
        </p:nvSpPr>
        <p:spPr>
          <a:xfrm>
            <a:off x="5713756" y="304800"/>
            <a:ext cx="4907369" cy="338554"/>
          </a:xfrm>
          <a:prstGeom prst="rect">
            <a:avLst/>
          </a:prstGeom>
          <a:noFill/>
        </p:spPr>
        <p:txBody>
          <a:bodyPr wrap="none" rtlCol="0" anchor="t">
            <a:spAutoFit/>
          </a:bodyPr>
          <a:lstStyle/>
          <a:p>
            <a:r>
              <a:rPr lang="en-GB" sz="1600" b="1" dirty="0">
                <a:solidFill>
                  <a:prstClr val="white"/>
                </a:solidFill>
                <a:latin typeface="Cambria" pitchFamily="18" charset="0"/>
              </a:rPr>
              <a:t>National Space Research and Development Agency</a:t>
            </a:r>
            <a:endParaRPr lang="en-GB" sz="1600" b="1" dirty="0">
              <a:solidFill>
                <a:prstClr val="white"/>
              </a:solidFill>
              <a:latin typeface="Cambria" pitchFamily="18" charset="0"/>
            </a:endParaRPr>
          </a:p>
        </p:txBody>
      </p:sp>
    </p:spTree>
    <p:extLst>
      <p:ext uri="{BB962C8B-B14F-4D97-AF65-F5344CB8AC3E}">
        <p14:creationId xmlns:p14="http://schemas.microsoft.com/office/powerpoint/2010/main" val="3887464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33DE8A-D2BF-4027-A8EC-27AC3A92C84A}" type="datetimeFigureOut">
              <a:rPr lang="en-GB" smtClean="0">
                <a:solidFill>
                  <a:prstClr val="black">
                    <a:lumMod val="65000"/>
                    <a:lumOff val="35000"/>
                  </a:prstClr>
                </a:solidFill>
              </a:rPr>
              <a:pPr/>
              <a:t>09/03/2020</a:t>
            </a:fld>
            <a:endParaRPr lang="en-GB">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GB">
              <a:solidFill>
                <a:prstClr val="black">
                  <a:lumMod val="65000"/>
                  <a:lumOff val="35000"/>
                </a:prstClr>
              </a:solidFill>
            </a:endParaRPr>
          </a:p>
        </p:txBody>
      </p:sp>
      <p:pic>
        <p:nvPicPr>
          <p:cNvPr id="15" name="Picture 14" descr="globe2.png"/>
          <p:cNvPicPr>
            <a:picLocks noChangeAspect="1"/>
          </p:cNvPicPr>
          <p:nvPr userDrawn="1"/>
        </p:nvPicPr>
        <p:blipFill>
          <a:blip r:embed="rId2" cstate="print">
            <a:duotone>
              <a:schemeClr val="bg2">
                <a:shade val="45000"/>
                <a:satMod val="135000"/>
              </a:schemeClr>
              <a:prstClr val="white"/>
            </a:duotone>
          </a:blip>
          <a:stretch>
            <a:fillRect/>
          </a:stretch>
        </p:blipFill>
        <p:spPr>
          <a:xfrm>
            <a:off x="11432752" y="6314256"/>
            <a:ext cx="588034" cy="467544"/>
          </a:xfrm>
          <a:prstGeom prst="rect">
            <a:avLst/>
          </a:prstGeom>
        </p:spPr>
      </p:pic>
      <p:sp>
        <p:nvSpPr>
          <p:cNvPr id="16" name="Slide Number Placeholder 5"/>
          <p:cNvSpPr>
            <a:spLocks noGrp="1"/>
          </p:cNvSpPr>
          <p:nvPr>
            <p:ph type="sldNum" sz="quarter" idx="12"/>
          </p:nvPr>
        </p:nvSpPr>
        <p:spPr>
          <a:xfrm>
            <a:off x="11486599" y="6340476"/>
            <a:ext cx="534188" cy="365125"/>
          </a:xfrm>
        </p:spPr>
        <p:txBody>
          <a:bodyPr/>
          <a:lstStyle>
            <a:lvl1pPr algn="ctr">
              <a:defRPr>
                <a:solidFill>
                  <a:srgbClr val="00863D"/>
                </a:solidFill>
              </a:defRPr>
            </a:lvl1pPr>
          </a:lstStyle>
          <a:p>
            <a:fld id="{C893D874-C9BB-4862-9FD9-D9E79B34AFD3}" type="slidenum">
              <a:rPr lang="en-GB" smtClean="0"/>
              <a:pPr/>
              <a:t>‹#›</a:t>
            </a:fld>
            <a:endParaRPr lang="en-GB" dirty="0"/>
          </a:p>
        </p:txBody>
      </p:sp>
      <p:pic>
        <p:nvPicPr>
          <p:cNvPr id="18" name="Picture 17" descr="earth-wallpaper-1080p.png"/>
          <p:cNvPicPr>
            <a:picLocks noChangeAspect="1"/>
          </p:cNvPicPr>
          <p:nvPr userDrawn="1"/>
        </p:nvPicPr>
        <p:blipFill>
          <a:blip r:embed="rId3" cstate="print"/>
          <a:srcRect t="47214" b="34672"/>
          <a:stretch>
            <a:fillRect/>
          </a:stretch>
        </p:blipFill>
        <p:spPr>
          <a:xfrm>
            <a:off x="0" y="0"/>
            <a:ext cx="12192000" cy="609600"/>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653" y="1"/>
            <a:ext cx="764487" cy="582235"/>
          </a:xfrm>
          <a:prstGeom prst="rect">
            <a:avLst/>
          </a:prstGeom>
        </p:spPr>
      </p:pic>
      <p:cxnSp>
        <p:nvCxnSpPr>
          <p:cNvPr id="20" name="Straight Connector 19"/>
          <p:cNvCxnSpPr/>
          <p:nvPr userDrawn="1"/>
        </p:nvCxnSpPr>
        <p:spPr>
          <a:xfrm>
            <a:off x="1" y="609600"/>
            <a:ext cx="12020786" cy="1464"/>
          </a:xfrm>
          <a:prstGeom prst="line">
            <a:avLst/>
          </a:prstGeom>
          <a:ln w="31750">
            <a:gradFill flip="none" rotWithShape="1">
              <a:gsLst>
                <a:gs pos="0">
                  <a:srgbClr val="00B050"/>
                </a:gs>
                <a:gs pos="35000">
                  <a:srgbClr val="92D050"/>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1" name="Picture 20" descr="Untitled-1.png"/>
          <p:cNvPicPr>
            <a:picLocks noChangeAspect="1"/>
          </p:cNvPicPr>
          <p:nvPr userDrawn="1"/>
        </p:nvPicPr>
        <p:blipFill>
          <a:blip r:embed="rId5" cstate="print"/>
          <a:stretch>
            <a:fillRect/>
          </a:stretch>
        </p:blipFill>
        <p:spPr>
          <a:xfrm rot="14007658">
            <a:off x="11511623" y="-47848"/>
            <a:ext cx="435599" cy="558358"/>
          </a:xfrm>
          <a:prstGeom prst="rect">
            <a:avLst/>
          </a:prstGeom>
        </p:spPr>
      </p:pic>
      <p:sp>
        <p:nvSpPr>
          <p:cNvPr id="22" name="TextBox 21"/>
          <p:cNvSpPr txBox="1"/>
          <p:nvPr userDrawn="1"/>
        </p:nvSpPr>
        <p:spPr>
          <a:xfrm>
            <a:off x="5713756" y="304800"/>
            <a:ext cx="4907369" cy="338554"/>
          </a:xfrm>
          <a:prstGeom prst="rect">
            <a:avLst/>
          </a:prstGeom>
          <a:noFill/>
        </p:spPr>
        <p:txBody>
          <a:bodyPr wrap="none" rtlCol="0" anchor="t">
            <a:spAutoFit/>
          </a:bodyPr>
          <a:lstStyle/>
          <a:p>
            <a:r>
              <a:rPr lang="en-GB" sz="1600" b="1" dirty="0">
                <a:solidFill>
                  <a:prstClr val="white"/>
                </a:solidFill>
                <a:latin typeface="Cambria" pitchFamily="18" charset="0"/>
              </a:rPr>
              <a:t>National Space Research and Development Agency</a:t>
            </a:r>
            <a:endParaRPr lang="en-GB" sz="1600" b="1" dirty="0">
              <a:solidFill>
                <a:prstClr val="white"/>
              </a:solidFill>
              <a:latin typeface="Cambria" pitchFamily="18" charset="0"/>
            </a:endParaRPr>
          </a:p>
        </p:txBody>
      </p:sp>
    </p:spTree>
    <p:extLst>
      <p:ext uri="{BB962C8B-B14F-4D97-AF65-F5344CB8AC3E}">
        <p14:creationId xmlns:p14="http://schemas.microsoft.com/office/powerpoint/2010/main" val="2207070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31167" y="614417"/>
            <a:ext cx="4244286" cy="2002947"/>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587458" y="614418"/>
            <a:ext cx="6863101" cy="562289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31168" y="2693566"/>
            <a:ext cx="4256033" cy="3543747"/>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33DE8A-D2BF-4027-A8EC-27AC3A92C84A}" type="datetimeFigureOut">
              <a:rPr lang="en-GB" smtClean="0">
                <a:solidFill>
                  <a:prstClr val="black">
                    <a:lumMod val="65000"/>
                    <a:lumOff val="35000"/>
                  </a:prstClr>
                </a:solidFill>
              </a:rPr>
              <a:pPr/>
              <a:t>09/03/2020</a:t>
            </a:fld>
            <a:endParaRPr lang="en-GB">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GB">
              <a:solidFill>
                <a:prstClr val="black">
                  <a:lumMod val="65000"/>
                  <a:lumOff val="35000"/>
                </a:prstClr>
              </a:solidFill>
            </a:endParaRPr>
          </a:p>
        </p:txBody>
      </p:sp>
      <p:pic>
        <p:nvPicPr>
          <p:cNvPr id="13" name="Picture 12" descr="globe2.png"/>
          <p:cNvPicPr>
            <a:picLocks noChangeAspect="1"/>
          </p:cNvPicPr>
          <p:nvPr userDrawn="1"/>
        </p:nvPicPr>
        <p:blipFill>
          <a:blip r:embed="rId2" cstate="print">
            <a:duotone>
              <a:schemeClr val="bg2">
                <a:shade val="45000"/>
                <a:satMod val="135000"/>
              </a:schemeClr>
              <a:prstClr val="white"/>
            </a:duotone>
          </a:blip>
          <a:stretch>
            <a:fillRect/>
          </a:stretch>
        </p:blipFill>
        <p:spPr>
          <a:xfrm>
            <a:off x="11432752" y="6314256"/>
            <a:ext cx="588034" cy="467544"/>
          </a:xfrm>
          <a:prstGeom prst="rect">
            <a:avLst/>
          </a:prstGeom>
        </p:spPr>
      </p:pic>
      <p:sp>
        <p:nvSpPr>
          <p:cNvPr id="14" name="Slide Number Placeholder 5"/>
          <p:cNvSpPr>
            <a:spLocks noGrp="1"/>
          </p:cNvSpPr>
          <p:nvPr>
            <p:ph type="sldNum" sz="quarter" idx="12"/>
          </p:nvPr>
        </p:nvSpPr>
        <p:spPr>
          <a:xfrm>
            <a:off x="11486599" y="6340476"/>
            <a:ext cx="534188" cy="365125"/>
          </a:xfrm>
        </p:spPr>
        <p:txBody>
          <a:bodyPr/>
          <a:lstStyle>
            <a:lvl1pPr algn="ctr">
              <a:defRPr>
                <a:solidFill>
                  <a:srgbClr val="00863D"/>
                </a:solidFill>
              </a:defRPr>
            </a:lvl1pPr>
          </a:lstStyle>
          <a:p>
            <a:fld id="{C893D874-C9BB-4862-9FD9-D9E79B34AFD3}" type="slidenum">
              <a:rPr lang="en-GB" smtClean="0"/>
              <a:pPr/>
              <a:t>‹#›</a:t>
            </a:fld>
            <a:endParaRPr lang="en-GB" dirty="0"/>
          </a:p>
        </p:txBody>
      </p:sp>
      <p:pic>
        <p:nvPicPr>
          <p:cNvPr id="21" name="Picture 20" descr="earth-wallpaper-1080p.png"/>
          <p:cNvPicPr>
            <a:picLocks noChangeAspect="1"/>
          </p:cNvPicPr>
          <p:nvPr userDrawn="1"/>
        </p:nvPicPr>
        <p:blipFill>
          <a:blip r:embed="rId3" cstate="print"/>
          <a:srcRect t="47214" b="34672"/>
          <a:stretch>
            <a:fillRect/>
          </a:stretch>
        </p:blipFill>
        <p:spPr>
          <a:xfrm>
            <a:off x="0" y="0"/>
            <a:ext cx="12192000" cy="609600"/>
          </a:xfrm>
          <a:prstGeom prst="rect">
            <a:avLst/>
          </a:prstGeom>
        </p:spPr>
      </p:pic>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653" y="1"/>
            <a:ext cx="764487" cy="582235"/>
          </a:xfrm>
          <a:prstGeom prst="rect">
            <a:avLst/>
          </a:prstGeom>
        </p:spPr>
      </p:pic>
      <p:cxnSp>
        <p:nvCxnSpPr>
          <p:cNvPr id="23" name="Straight Connector 22"/>
          <p:cNvCxnSpPr/>
          <p:nvPr userDrawn="1"/>
        </p:nvCxnSpPr>
        <p:spPr>
          <a:xfrm>
            <a:off x="1" y="609600"/>
            <a:ext cx="12020786" cy="1464"/>
          </a:xfrm>
          <a:prstGeom prst="line">
            <a:avLst/>
          </a:prstGeom>
          <a:ln w="31750">
            <a:gradFill flip="none" rotWithShape="1">
              <a:gsLst>
                <a:gs pos="0">
                  <a:srgbClr val="00B050"/>
                </a:gs>
                <a:gs pos="35000">
                  <a:srgbClr val="92D050"/>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4" name="Picture 23" descr="Untitled-1.png"/>
          <p:cNvPicPr>
            <a:picLocks noChangeAspect="1"/>
          </p:cNvPicPr>
          <p:nvPr userDrawn="1"/>
        </p:nvPicPr>
        <p:blipFill>
          <a:blip r:embed="rId5" cstate="print"/>
          <a:stretch>
            <a:fillRect/>
          </a:stretch>
        </p:blipFill>
        <p:spPr>
          <a:xfrm rot="14007658">
            <a:off x="11511623" y="-47848"/>
            <a:ext cx="435599" cy="558358"/>
          </a:xfrm>
          <a:prstGeom prst="rect">
            <a:avLst/>
          </a:prstGeom>
        </p:spPr>
      </p:pic>
      <p:sp>
        <p:nvSpPr>
          <p:cNvPr id="25" name="TextBox 24"/>
          <p:cNvSpPr txBox="1"/>
          <p:nvPr userDrawn="1"/>
        </p:nvSpPr>
        <p:spPr>
          <a:xfrm>
            <a:off x="5713756" y="304800"/>
            <a:ext cx="4907369" cy="338554"/>
          </a:xfrm>
          <a:prstGeom prst="rect">
            <a:avLst/>
          </a:prstGeom>
          <a:noFill/>
        </p:spPr>
        <p:txBody>
          <a:bodyPr wrap="none" rtlCol="0" anchor="t">
            <a:spAutoFit/>
          </a:bodyPr>
          <a:lstStyle/>
          <a:p>
            <a:r>
              <a:rPr lang="en-GB" sz="1600" b="1" dirty="0">
                <a:solidFill>
                  <a:prstClr val="white"/>
                </a:solidFill>
                <a:latin typeface="Cambria" pitchFamily="18" charset="0"/>
              </a:rPr>
              <a:t>National Space Research and Development Agency</a:t>
            </a:r>
            <a:endParaRPr lang="en-GB" sz="1600" b="1" dirty="0">
              <a:solidFill>
                <a:prstClr val="white"/>
              </a:solidFill>
              <a:latin typeface="Cambria" pitchFamily="18" charset="0"/>
            </a:endParaRPr>
          </a:p>
        </p:txBody>
      </p:sp>
    </p:spTree>
    <p:extLst>
      <p:ext uri="{BB962C8B-B14F-4D97-AF65-F5344CB8AC3E}">
        <p14:creationId xmlns:p14="http://schemas.microsoft.com/office/powerpoint/2010/main" val="1773704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2552"/>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1" cy="4873625"/>
          </a:xfrm>
        </p:spPr>
        <p:txBody>
          <a:bodyPr/>
          <a:lstStyle>
            <a:lvl1pPr marL="0" indent="0">
              <a:buNone/>
              <a:defRPr sz="2552"/>
            </a:lvl1pPr>
            <a:lvl2pPr marL="364571" indent="0">
              <a:buNone/>
              <a:defRPr sz="2233"/>
            </a:lvl2pPr>
            <a:lvl3pPr marL="729143" indent="0">
              <a:buNone/>
              <a:defRPr sz="1914"/>
            </a:lvl3pPr>
            <a:lvl4pPr marL="1093714" indent="0">
              <a:buNone/>
              <a:defRPr sz="1595"/>
            </a:lvl4pPr>
            <a:lvl5pPr marL="1458285" indent="0">
              <a:buNone/>
              <a:defRPr sz="1595"/>
            </a:lvl5pPr>
            <a:lvl6pPr marL="1822856" indent="0">
              <a:buNone/>
              <a:defRPr sz="1595"/>
            </a:lvl6pPr>
            <a:lvl7pPr marL="2187428" indent="0">
              <a:buNone/>
              <a:defRPr sz="1595"/>
            </a:lvl7pPr>
            <a:lvl8pPr marL="2551999" indent="0">
              <a:buNone/>
              <a:defRPr sz="1595"/>
            </a:lvl8pPr>
            <a:lvl9pPr marL="2916570" indent="0">
              <a:buNone/>
              <a:defRPr sz="1595"/>
            </a:lvl9pPr>
          </a:lstStyle>
          <a:p>
            <a:endParaRPr lang="en-US"/>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276"/>
            </a:lvl1pPr>
            <a:lvl2pPr marL="364571" indent="0">
              <a:buNone/>
              <a:defRPr sz="1116"/>
            </a:lvl2pPr>
            <a:lvl3pPr marL="729143" indent="0">
              <a:buNone/>
              <a:defRPr sz="957"/>
            </a:lvl3pPr>
            <a:lvl4pPr marL="1093714" indent="0">
              <a:buNone/>
              <a:defRPr sz="797"/>
            </a:lvl4pPr>
            <a:lvl5pPr marL="1458285" indent="0">
              <a:buNone/>
              <a:defRPr sz="797"/>
            </a:lvl5pPr>
            <a:lvl6pPr marL="1822856" indent="0">
              <a:buNone/>
              <a:defRPr sz="797"/>
            </a:lvl6pPr>
            <a:lvl7pPr marL="2187428" indent="0">
              <a:buNone/>
              <a:defRPr sz="797"/>
            </a:lvl7pPr>
            <a:lvl8pPr marL="2551999" indent="0">
              <a:buNone/>
              <a:defRPr sz="797"/>
            </a:lvl8pPr>
            <a:lvl9pPr marL="2916570" indent="0">
              <a:buNone/>
              <a:defRPr sz="797"/>
            </a:lvl9pPr>
          </a:lstStyle>
          <a:p>
            <a:pPr lvl="0"/>
            <a:r>
              <a:rPr lang="en-US" smtClean="0"/>
              <a:t>Edit Master text styles</a:t>
            </a:r>
          </a:p>
        </p:txBody>
      </p:sp>
      <p:sp>
        <p:nvSpPr>
          <p:cNvPr id="5" name="Date Placeholder 4"/>
          <p:cNvSpPr>
            <a:spLocks noGrp="1"/>
          </p:cNvSpPr>
          <p:nvPr>
            <p:ph type="dt" sz="half" idx="10"/>
          </p:nvPr>
        </p:nvSpPr>
        <p:spPr/>
        <p:txBody>
          <a:bodyPr/>
          <a:lstStyle/>
          <a:p>
            <a:fld id="{3741F025-6D23-4D68-9FF9-58C42A85ECBB}" type="datetimeFigureOut">
              <a:rPr lang="en-US" smtClean="0">
                <a:solidFill>
                  <a:prstClr val="black">
                    <a:lumMod val="65000"/>
                    <a:lumOff val="35000"/>
                  </a:prstClr>
                </a:solidFill>
              </a:rPr>
              <a:pPr/>
              <a:t>3/9/2020</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EF9A72A1-F3D5-4A45-B0B6-24CCDCFED2E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533062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0"/>
            <a:ext cx="109728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1" y="1600202"/>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8484464" y="6356352"/>
            <a:ext cx="2781300"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0233DE8A-D2BF-4027-A8EC-27AC3A92C84A}" type="datetimeFigureOut">
              <a:rPr lang="en-GB" smtClean="0">
                <a:solidFill>
                  <a:prstClr val="black">
                    <a:lumMod val="65000"/>
                    <a:lumOff val="35000"/>
                  </a:prstClr>
                </a:solidFill>
              </a:rPr>
              <a:pPr/>
              <a:t>09/03/2020</a:t>
            </a:fld>
            <a:endParaRPr lang="en-GB">
              <a:solidFill>
                <a:prstClr val="black">
                  <a:lumMod val="65000"/>
                  <a:lumOff val="35000"/>
                </a:prstClr>
              </a:solidFill>
            </a:endParaRPr>
          </a:p>
        </p:txBody>
      </p:sp>
      <p:sp>
        <p:nvSpPr>
          <p:cNvPr id="5" name="Footer Placeholder 4"/>
          <p:cNvSpPr>
            <a:spLocks noGrp="1"/>
          </p:cNvSpPr>
          <p:nvPr>
            <p:ph type="ftr" sz="quarter" idx="3"/>
          </p:nvPr>
        </p:nvSpPr>
        <p:spPr>
          <a:xfrm>
            <a:off x="878888" y="6356352"/>
            <a:ext cx="3797300"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GB">
              <a:solidFill>
                <a:prstClr val="black">
                  <a:lumMod val="65000"/>
                  <a:lumOff val="35000"/>
                </a:prstClr>
              </a:solidFill>
            </a:endParaRPr>
          </a:p>
        </p:txBody>
      </p:sp>
      <p:sp>
        <p:nvSpPr>
          <p:cNvPr id="6" name="Slide Number Placeholder 5"/>
          <p:cNvSpPr>
            <a:spLocks noGrp="1"/>
          </p:cNvSpPr>
          <p:nvPr>
            <p:ph type="sldNum" sz="quarter" idx="4"/>
          </p:nvPr>
        </p:nvSpPr>
        <p:spPr>
          <a:xfrm>
            <a:off x="11391039" y="6356352"/>
            <a:ext cx="749300"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C893D874-C9BB-4862-9FD9-D9E79B34AFD3}" type="slidenum">
              <a:rPr lang="en-GB" smtClean="0">
                <a:solidFill>
                  <a:prstClr val="black">
                    <a:lumMod val="65000"/>
                    <a:lumOff val="35000"/>
                  </a:prstClr>
                </a:solidFill>
              </a:rPr>
              <a:pPr/>
              <a:t>‹#›</a:t>
            </a:fld>
            <a:endParaRPr lang="en-GB">
              <a:solidFill>
                <a:prstClr val="black">
                  <a:lumMod val="65000"/>
                  <a:lumOff val="35000"/>
                </a:prstClr>
              </a:solidFill>
            </a:endParaRPr>
          </a:p>
        </p:txBody>
      </p:sp>
      <p:sp>
        <p:nvSpPr>
          <p:cNvPr id="7" name="Oval 6"/>
          <p:cNvSpPr/>
          <p:nvPr/>
        </p:nvSpPr>
        <p:spPr>
          <a:xfrm>
            <a:off x="11277015"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Oval 7"/>
          <p:cNvSpPr/>
          <p:nvPr/>
        </p:nvSpPr>
        <p:spPr>
          <a:xfrm>
            <a:off x="758826"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3107562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4001" y="1647371"/>
            <a:ext cx="9220199" cy="1219200"/>
          </a:xfrm>
        </p:spPr>
        <p:txBody>
          <a:bodyPr>
            <a:noAutofit/>
          </a:bodyPr>
          <a:lstStyle/>
          <a:p>
            <a:r>
              <a:rPr lang="en-US" sz="3600" b="1" dirty="0">
                <a:solidFill>
                  <a:schemeClr val="accent3">
                    <a:lumMod val="75000"/>
                  </a:schemeClr>
                </a:solidFill>
              </a:rPr>
              <a:t>THE NIGERIAN SPACE PROGRAMME: </a:t>
            </a:r>
            <a:r>
              <a:rPr lang="en-US" sz="3600" b="1" dirty="0" smtClean="0">
                <a:solidFill>
                  <a:schemeClr val="accent3">
                    <a:lumMod val="75000"/>
                  </a:schemeClr>
                </a:solidFill>
              </a:rPr>
              <a:t>REGIONAL CAPACITY BUILDING</a:t>
            </a:r>
            <a:r>
              <a:rPr lang="en-US" sz="3600" b="1" dirty="0">
                <a:solidFill>
                  <a:schemeClr val="accent3">
                    <a:lumMod val="75000"/>
                  </a:schemeClr>
                </a:solidFill>
              </a:rPr>
              <a:t/>
            </a:r>
            <a:br>
              <a:rPr lang="en-US" sz="3600" b="1" dirty="0">
                <a:solidFill>
                  <a:schemeClr val="accent3">
                    <a:lumMod val="75000"/>
                  </a:schemeClr>
                </a:solidFill>
              </a:rPr>
            </a:br>
            <a:endParaRPr lang="en-US" sz="3600" dirty="0">
              <a:solidFill>
                <a:schemeClr val="accent3">
                  <a:lumMod val="75000"/>
                </a:schemeClr>
              </a:solidFill>
            </a:endParaRPr>
          </a:p>
        </p:txBody>
      </p:sp>
      <p:sp>
        <p:nvSpPr>
          <p:cNvPr id="5" name="Subtitle 4"/>
          <p:cNvSpPr>
            <a:spLocks noGrp="1"/>
          </p:cNvSpPr>
          <p:nvPr>
            <p:ph type="subTitle" idx="1"/>
          </p:nvPr>
        </p:nvSpPr>
        <p:spPr>
          <a:xfrm>
            <a:off x="2667000" y="2514600"/>
            <a:ext cx="6400800" cy="2057400"/>
          </a:xfrm>
        </p:spPr>
        <p:txBody>
          <a:bodyPr>
            <a:noAutofit/>
          </a:bodyPr>
          <a:lstStyle/>
          <a:p>
            <a:pPr eaLnBrk="0" hangingPunct="0"/>
            <a:endParaRPr lang="en-US" sz="2800" b="1" dirty="0">
              <a:solidFill>
                <a:srgbClr val="002060"/>
              </a:solidFill>
              <a:latin typeface="Arial" pitchFamily="34" charset="0"/>
              <a:ea typeface="Calibri" pitchFamily="34" charset="0"/>
              <a:cs typeface="Arial" pitchFamily="34" charset="0"/>
            </a:endParaRPr>
          </a:p>
          <a:p>
            <a:pPr eaLnBrk="0" hangingPunct="0"/>
            <a:r>
              <a:rPr lang="en-US" sz="2800" b="1" dirty="0">
                <a:solidFill>
                  <a:srgbClr val="002060"/>
                </a:solidFill>
                <a:latin typeface="Arial" pitchFamily="34" charset="0"/>
                <a:ea typeface="Calibri" pitchFamily="34" charset="0"/>
                <a:cs typeface="Arial" pitchFamily="34" charset="0"/>
              </a:rPr>
              <a:t>Dr. </a:t>
            </a:r>
            <a:r>
              <a:rPr lang="en-US" sz="2800" b="1" dirty="0">
                <a:solidFill>
                  <a:srgbClr val="002060"/>
                </a:solidFill>
                <a:latin typeface="Arial" pitchFamily="34" charset="0"/>
                <a:ea typeface="Calibri" pitchFamily="34" charset="0"/>
                <a:cs typeface="Arial" pitchFamily="34" charset="0"/>
              </a:rPr>
              <a:t>M</a:t>
            </a:r>
            <a:r>
              <a:rPr lang="en-US" sz="2800" b="1" dirty="0">
                <a:solidFill>
                  <a:srgbClr val="002060"/>
                </a:solidFill>
                <a:latin typeface="Arial" pitchFamily="34" charset="0"/>
                <a:ea typeface="Calibri" pitchFamily="34" charset="0"/>
                <a:cs typeface="Arial" pitchFamily="34" charset="0"/>
              </a:rPr>
              <a:t>.O. </a:t>
            </a:r>
            <a:r>
              <a:rPr lang="en-US" sz="2800" b="1" dirty="0" smtClean="0">
                <a:solidFill>
                  <a:srgbClr val="002060"/>
                </a:solidFill>
                <a:latin typeface="Arial" pitchFamily="34" charset="0"/>
                <a:ea typeface="Calibri" pitchFamily="34" charset="0"/>
                <a:cs typeface="Arial" pitchFamily="34" charset="0"/>
              </a:rPr>
              <a:t>ADEPOJU </a:t>
            </a:r>
            <a:r>
              <a:rPr lang="en-US" sz="1400" dirty="0">
                <a:solidFill>
                  <a:srgbClr val="002060"/>
                </a:solidFill>
                <a:latin typeface="Calibri" panose="020F0502020204030204" pitchFamily="34" charset="0"/>
                <a:ea typeface="Calibri" panose="020F0502020204030204" pitchFamily="34" charset="0"/>
                <a:cs typeface="Arial" pitchFamily="34" charset="0"/>
              </a:rPr>
              <a:t>FGEOSON</a:t>
            </a:r>
            <a:r>
              <a:rPr lang="en-US" sz="1000" i="1" dirty="0">
                <a:solidFill>
                  <a:schemeClr val="tx2"/>
                </a:solidFill>
                <a:latin typeface="Calibri" panose="020F0502020204030204" pitchFamily="34" charset="0"/>
                <a:ea typeface="Calibri" pitchFamily="34" charset="0"/>
                <a:cs typeface="Arial" pitchFamily="34" charset="0"/>
              </a:rPr>
              <a:t> </a:t>
            </a:r>
          </a:p>
          <a:p>
            <a:pPr eaLnBrk="0" hangingPunct="0"/>
            <a:r>
              <a:rPr lang="en-US" sz="1800" b="1" dirty="0">
                <a:solidFill>
                  <a:srgbClr val="006600"/>
                </a:solidFill>
                <a:latin typeface="Arial" pitchFamily="34" charset="0"/>
                <a:ea typeface="Calibri" pitchFamily="34" charset="0"/>
                <a:cs typeface="Arial" pitchFamily="34" charset="0"/>
              </a:rPr>
              <a:t>National Space Research &amp; Development Agency (NASRDA), Airport Road, Abuja, Nigeria</a:t>
            </a:r>
            <a:endParaRPr lang="en-US" sz="1800" b="1" dirty="0">
              <a:solidFill>
                <a:schemeClr val="tx2"/>
              </a:solidFill>
              <a:latin typeface="Arial" pitchFamily="34" charset="0"/>
              <a:ea typeface="Calibri" pitchFamily="34" charset="0"/>
              <a:cs typeface="Arial" pitchFamily="34" charset="0"/>
            </a:endParaRPr>
          </a:p>
          <a:p>
            <a:endParaRPr lang="en-US" sz="1600" b="1" dirty="0">
              <a:solidFill>
                <a:srgbClr val="003300"/>
              </a:solidFill>
              <a:latin typeface="Calibri" panose="020F0502020204030204" pitchFamily="34" charset="0"/>
              <a:ea typeface="Calibri" panose="020F0502020204030204" pitchFamily="34" charset="0"/>
              <a:cs typeface="Arial" pitchFamily="34" charset="0"/>
            </a:endParaRPr>
          </a:p>
        </p:txBody>
      </p:sp>
      <p:sp>
        <p:nvSpPr>
          <p:cNvPr id="6" name="Subtitle 4"/>
          <p:cNvSpPr txBox="1">
            <a:spLocks/>
          </p:cNvSpPr>
          <p:nvPr/>
        </p:nvSpPr>
        <p:spPr>
          <a:xfrm>
            <a:off x="2743200" y="4724400"/>
            <a:ext cx="6400800" cy="1752600"/>
          </a:xfrm>
          <a:prstGeom prst="rect">
            <a:avLst/>
          </a:prstGeom>
        </p:spPr>
        <p:txBody>
          <a:bodyPr vert="horz" lIns="91440" tIns="45720" rIns="91440" bIns="45720" rtlCol="0">
            <a:noAutofit/>
          </a:bodyPr>
          <a:lstStyle/>
          <a:p>
            <a:pPr algn="ctr" eaLnBrk="0" hangingPunct="0">
              <a:spcBef>
                <a:spcPct val="20000"/>
              </a:spcBef>
              <a:defRPr/>
            </a:pPr>
            <a:r>
              <a:rPr lang="en-US" b="1" dirty="0">
                <a:solidFill>
                  <a:schemeClr val="tx2"/>
                </a:solidFill>
                <a:latin typeface="Arial" pitchFamily="34" charset="0"/>
                <a:ea typeface="Calibri" pitchFamily="34" charset="0"/>
                <a:cs typeface="Arial" pitchFamily="34" charset="0"/>
              </a:rPr>
              <a:t>CAPACITY BUILDING AND MANPOWER DEVELOPMENT FOR NATIONAL DEVELOPMENT</a:t>
            </a:r>
          </a:p>
        </p:txBody>
      </p:sp>
    </p:spTree>
    <p:extLst>
      <p:ext uri="{BB962C8B-B14F-4D97-AF65-F5344CB8AC3E}">
        <p14:creationId xmlns:p14="http://schemas.microsoft.com/office/powerpoint/2010/main" val="8414946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86200" y="990601"/>
            <a:ext cx="4048304" cy="656731"/>
          </a:xfrm>
        </p:spPr>
        <p:txBody>
          <a:bodyPr>
            <a:noAutofit/>
          </a:bodyPr>
          <a:lstStyle/>
          <a:p>
            <a:pPr algn="ctr"/>
            <a:r>
              <a:rPr lang="en-US" sz="2800" b="1" dirty="0" err="1">
                <a:latin typeface="+mn-lt"/>
              </a:rPr>
              <a:t>Programme</a:t>
            </a:r>
            <a:r>
              <a:rPr lang="en-US" sz="2800" b="1" dirty="0">
                <a:latin typeface="+mn-lt"/>
              </a:rPr>
              <a:t> Structure</a:t>
            </a:r>
          </a:p>
        </p:txBody>
      </p:sp>
      <p:graphicFrame>
        <p:nvGraphicFramePr>
          <p:cNvPr id="15" name="Content Placeholder 14"/>
          <p:cNvGraphicFramePr>
            <a:graphicFrameLocks noGrp="1"/>
          </p:cNvGraphicFramePr>
          <p:nvPr>
            <p:ph idx="1"/>
            <p:extLst/>
          </p:nvPr>
        </p:nvGraphicFramePr>
        <p:xfrm>
          <a:off x="1903452" y="1772052"/>
          <a:ext cx="8307348" cy="4095350"/>
        </p:xfrm>
        <a:graphic>
          <a:graphicData uri="http://schemas.openxmlformats.org/drawingml/2006/table">
            <a:tbl>
              <a:tblPr firstRow="1" bandRow="1">
                <a:tableStyleId>{5C22544A-7EE6-4342-B048-85BDC9FD1C3A}</a:tableStyleId>
              </a:tblPr>
              <a:tblGrid>
                <a:gridCol w="3103054">
                  <a:extLst>
                    <a:ext uri="{9D8B030D-6E8A-4147-A177-3AD203B41FA5}">
                      <a16:colId xmlns="" xmlns:a16="http://schemas.microsoft.com/office/drawing/2014/main" val="97794367"/>
                    </a:ext>
                  </a:extLst>
                </a:gridCol>
                <a:gridCol w="2450969">
                  <a:extLst>
                    <a:ext uri="{9D8B030D-6E8A-4147-A177-3AD203B41FA5}">
                      <a16:colId xmlns="" xmlns:a16="http://schemas.microsoft.com/office/drawing/2014/main" val="282069651"/>
                    </a:ext>
                  </a:extLst>
                </a:gridCol>
                <a:gridCol w="2753325">
                  <a:extLst>
                    <a:ext uri="{9D8B030D-6E8A-4147-A177-3AD203B41FA5}">
                      <a16:colId xmlns="" xmlns:a16="http://schemas.microsoft.com/office/drawing/2014/main" val="384755842"/>
                    </a:ext>
                  </a:extLst>
                </a:gridCol>
              </a:tblGrid>
              <a:tr h="819070">
                <a:tc>
                  <a:txBody>
                    <a:bodyPr/>
                    <a:lstStyle/>
                    <a:p>
                      <a:pPr algn="l" fontAlgn="b"/>
                      <a:r>
                        <a:rPr lang="en-US" sz="2800" b="1" i="0" u="none" strike="noStrike" dirty="0">
                          <a:solidFill>
                            <a:srgbClr val="000000"/>
                          </a:solidFill>
                          <a:effectLst/>
                          <a:latin typeface="Calibri" panose="020F0502020204030204" pitchFamily="34" charset="0"/>
                        </a:rPr>
                        <a:t>Course</a:t>
                      </a:r>
                    </a:p>
                  </a:txBody>
                  <a:tcPr marL="7595" marR="7595" marT="7595" marB="0" anchor="b"/>
                </a:tc>
                <a:tc>
                  <a:txBody>
                    <a:bodyPr/>
                    <a:lstStyle/>
                    <a:p>
                      <a:pPr algn="l" fontAlgn="b"/>
                      <a:r>
                        <a:rPr lang="en-US" sz="2800" b="1" i="0" u="none" strike="noStrike" dirty="0" smtClean="0">
                          <a:solidFill>
                            <a:srgbClr val="000000"/>
                          </a:solidFill>
                          <a:effectLst/>
                          <a:latin typeface="Calibri" panose="020F0502020204030204" pitchFamily="34" charset="0"/>
                        </a:rPr>
                        <a:t>Programme</a:t>
                      </a:r>
                      <a:endParaRPr lang="en-US" sz="2800" b="1" i="0" u="none" strike="noStrike" dirty="0">
                        <a:solidFill>
                          <a:srgbClr val="000000"/>
                        </a:solidFill>
                        <a:effectLst/>
                        <a:latin typeface="Calibri" panose="020F0502020204030204" pitchFamily="34" charset="0"/>
                      </a:endParaRPr>
                    </a:p>
                  </a:txBody>
                  <a:tcPr marL="7595" marR="7595" marT="7595" marB="0" anchor="b"/>
                </a:tc>
                <a:tc>
                  <a:txBody>
                    <a:bodyPr/>
                    <a:lstStyle/>
                    <a:p>
                      <a:pPr algn="l" fontAlgn="b"/>
                      <a:r>
                        <a:rPr lang="en-US" sz="2800" b="1" i="0" u="none" strike="noStrike" dirty="0">
                          <a:solidFill>
                            <a:srgbClr val="000000"/>
                          </a:solidFill>
                          <a:effectLst/>
                          <a:latin typeface="Calibri" panose="020F0502020204030204" pitchFamily="34" charset="0"/>
                        </a:rPr>
                        <a:t>Duration</a:t>
                      </a:r>
                    </a:p>
                  </a:txBody>
                  <a:tcPr marL="7595" marR="7595" marT="7595" marB="0" anchor="b"/>
                </a:tc>
                <a:extLst>
                  <a:ext uri="{0D108BD9-81ED-4DB2-BD59-A6C34878D82A}">
                    <a16:rowId xmlns="" xmlns:a16="http://schemas.microsoft.com/office/drawing/2014/main" val="2281019380"/>
                  </a:ext>
                </a:extLst>
              </a:tr>
              <a:tr h="819070">
                <a:tc>
                  <a:txBody>
                    <a:bodyPr/>
                    <a:lstStyle/>
                    <a:p>
                      <a:pPr algn="l" fontAlgn="b"/>
                      <a:r>
                        <a:rPr lang="en-GB" sz="1800" b="0" i="0" kern="1200" dirty="0" smtClean="0">
                          <a:solidFill>
                            <a:schemeClr val="dk1"/>
                          </a:solidFill>
                          <a:effectLst/>
                          <a:latin typeface="+mn-lt"/>
                          <a:ea typeface="+mn-ea"/>
                          <a:cs typeface="+mn-cs"/>
                        </a:rPr>
                        <a:t>Space Physics.</a:t>
                      </a:r>
                      <a:endParaRPr lang="en-US" sz="1800" b="0" i="0" u="none" strike="noStrike" dirty="0">
                        <a:solidFill>
                          <a:srgbClr val="000000"/>
                        </a:solidFill>
                        <a:effectLst/>
                        <a:latin typeface="Calibri" panose="020F0502020204030204" pitchFamily="34" charset="0"/>
                      </a:endParaRPr>
                    </a:p>
                  </a:txBody>
                  <a:tcPr marL="7595" marR="7595" marT="7595" marB="0" anchor="b"/>
                </a:tc>
                <a:tc>
                  <a:txBody>
                    <a:bodyPr/>
                    <a:lstStyle/>
                    <a:p>
                      <a:pPr algn="l" fontAlgn="b"/>
                      <a:r>
                        <a:rPr lang="en-US" sz="1800" b="0" i="0" u="none" strike="noStrike" dirty="0" smtClean="0">
                          <a:solidFill>
                            <a:srgbClr val="000000"/>
                          </a:solidFill>
                          <a:effectLst/>
                          <a:latin typeface="Calibri" panose="020F0502020204030204" pitchFamily="34" charset="0"/>
                        </a:rPr>
                        <a:t>MSc. / PhD</a:t>
                      </a:r>
                      <a:endParaRPr lang="en-US" sz="1800" b="0" i="0" u="none" strike="noStrike" dirty="0">
                        <a:solidFill>
                          <a:srgbClr val="000000"/>
                        </a:solidFill>
                        <a:effectLst/>
                        <a:latin typeface="Calibri" panose="020F0502020204030204" pitchFamily="34" charset="0"/>
                      </a:endParaRPr>
                    </a:p>
                  </a:txBody>
                  <a:tcPr marL="7595" marR="7595" marT="7595" marB="0" anchor="b"/>
                </a:tc>
                <a:tc>
                  <a:txBody>
                    <a:bodyPr/>
                    <a:lstStyle/>
                    <a:p>
                      <a:pPr algn="l" fontAlgn="b"/>
                      <a:r>
                        <a:rPr lang="en-US" sz="1800" b="0" i="0" u="none" strike="noStrike" dirty="0" smtClean="0">
                          <a:solidFill>
                            <a:srgbClr val="000000"/>
                          </a:solidFill>
                          <a:effectLst/>
                          <a:latin typeface="Calibri" panose="020F0502020204030204" pitchFamily="34" charset="0"/>
                        </a:rPr>
                        <a:t>18 Months/36 Months</a:t>
                      </a:r>
                      <a:endParaRPr lang="en-US" sz="1800" b="0" i="0" u="none" strike="noStrike" dirty="0">
                        <a:solidFill>
                          <a:srgbClr val="000000"/>
                        </a:solidFill>
                        <a:effectLst/>
                        <a:latin typeface="Calibri" panose="020F0502020204030204" pitchFamily="34" charset="0"/>
                      </a:endParaRPr>
                    </a:p>
                  </a:txBody>
                  <a:tcPr marL="7595" marR="7595" marT="7595" marB="0" anchor="b"/>
                </a:tc>
                <a:extLst>
                  <a:ext uri="{0D108BD9-81ED-4DB2-BD59-A6C34878D82A}">
                    <a16:rowId xmlns="" xmlns:a16="http://schemas.microsoft.com/office/drawing/2014/main" val="1325866387"/>
                  </a:ext>
                </a:extLst>
              </a:tr>
              <a:tr h="819070">
                <a:tc>
                  <a:txBody>
                    <a:bodyPr/>
                    <a:lstStyle/>
                    <a:p>
                      <a:pPr algn="l" fontAlgn="b"/>
                      <a:r>
                        <a:rPr lang="en-GB" sz="1800" b="0" i="0" kern="1200" dirty="0" smtClean="0">
                          <a:solidFill>
                            <a:schemeClr val="dk1"/>
                          </a:solidFill>
                          <a:effectLst/>
                          <a:latin typeface="+mn-lt"/>
                          <a:ea typeface="+mn-ea"/>
                          <a:cs typeface="+mn-cs"/>
                        </a:rPr>
                        <a:t>Systems Engineering</a:t>
                      </a:r>
                      <a:endParaRPr lang="en-US" sz="1800" b="0" i="0" u="none" strike="noStrike" dirty="0">
                        <a:solidFill>
                          <a:srgbClr val="000000"/>
                        </a:solidFill>
                        <a:effectLst/>
                        <a:latin typeface="Calibri" panose="020F0502020204030204" pitchFamily="34" charset="0"/>
                      </a:endParaRPr>
                    </a:p>
                  </a:txBody>
                  <a:tcPr marL="7595" marR="7595" marT="7595" marB="0" anchor="b"/>
                </a:tc>
                <a:tc>
                  <a:txBody>
                    <a:bodyPr/>
                    <a:lstStyle/>
                    <a:p>
                      <a:pPr algn="l" fontAlgn="b"/>
                      <a:r>
                        <a:rPr lang="en-US" sz="1800" b="0" i="0" u="none" strike="noStrike" dirty="0" smtClean="0">
                          <a:solidFill>
                            <a:srgbClr val="000000"/>
                          </a:solidFill>
                          <a:effectLst/>
                          <a:latin typeface="Calibri" panose="020F0502020204030204" pitchFamily="34" charset="0"/>
                        </a:rPr>
                        <a:t>MSc. / PhD</a:t>
                      </a:r>
                      <a:endParaRPr lang="en-US" sz="1800" b="0" i="0" u="none" strike="noStrike" dirty="0">
                        <a:solidFill>
                          <a:srgbClr val="000000"/>
                        </a:solidFill>
                        <a:effectLst/>
                        <a:latin typeface="Calibri" panose="020F0502020204030204" pitchFamily="34" charset="0"/>
                      </a:endParaRPr>
                    </a:p>
                  </a:txBody>
                  <a:tcPr marL="7595" marR="7595" marT="7595" marB="0" anchor="b"/>
                </a:tc>
                <a:tc>
                  <a:txBody>
                    <a:bodyPr/>
                    <a:lstStyle/>
                    <a:p>
                      <a:pPr algn="l" fontAlgn="b"/>
                      <a:r>
                        <a:rPr lang="en-US" sz="1800" b="0" i="0" u="none" strike="noStrike" dirty="0" smtClean="0">
                          <a:solidFill>
                            <a:srgbClr val="000000"/>
                          </a:solidFill>
                          <a:effectLst/>
                          <a:latin typeface="Calibri" panose="020F0502020204030204" pitchFamily="34" charset="0"/>
                        </a:rPr>
                        <a:t>18 months/36 </a:t>
                      </a:r>
                      <a:r>
                        <a:rPr lang="en-US" sz="1800" b="0" i="0" u="none" strike="noStrike" dirty="0">
                          <a:solidFill>
                            <a:srgbClr val="000000"/>
                          </a:solidFill>
                          <a:effectLst/>
                          <a:latin typeface="Calibri" panose="020F0502020204030204" pitchFamily="34" charset="0"/>
                        </a:rPr>
                        <a:t>Months</a:t>
                      </a:r>
                    </a:p>
                  </a:txBody>
                  <a:tcPr marL="7595" marR="7595" marT="7595" marB="0" anchor="b"/>
                </a:tc>
                <a:extLst>
                  <a:ext uri="{0D108BD9-81ED-4DB2-BD59-A6C34878D82A}">
                    <a16:rowId xmlns="" xmlns:a16="http://schemas.microsoft.com/office/drawing/2014/main" val="1179778609"/>
                  </a:ext>
                </a:extLst>
              </a:tr>
              <a:tr h="819070">
                <a:tc>
                  <a:txBody>
                    <a:bodyPr/>
                    <a:lstStyle/>
                    <a:p>
                      <a:pPr algn="l" fontAlgn="b"/>
                      <a:r>
                        <a:rPr lang="en-GB" sz="1800" b="0" i="0" kern="1200" dirty="0" smtClean="0">
                          <a:solidFill>
                            <a:schemeClr val="dk1"/>
                          </a:solidFill>
                          <a:effectLst/>
                          <a:latin typeface="+mn-lt"/>
                          <a:ea typeface="+mn-ea"/>
                          <a:cs typeface="+mn-cs"/>
                        </a:rPr>
                        <a:t>Aerospace Engineering</a:t>
                      </a:r>
                      <a:endParaRPr lang="en-US" sz="1800" b="0" i="0" u="none" strike="noStrike" dirty="0">
                        <a:solidFill>
                          <a:srgbClr val="000000"/>
                        </a:solidFill>
                        <a:effectLst/>
                        <a:latin typeface="Calibri" panose="020F0502020204030204" pitchFamily="34" charset="0"/>
                      </a:endParaRPr>
                    </a:p>
                  </a:txBody>
                  <a:tcPr marL="7595" marR="7595" marT="7595" marB="0" anchor="b"/>
                </a:tc>
                <a:tc>
                  <a:txBody>
                    <a:bodyPr/>
                    <a:lstStyle/>
                    <a:p>
                      <a:pPr algn="l" fontAlgn="b"/>
                      <a:r>
                        <a:rPr lang="en-US" sz="1800" b="0" i="0" u="none" strike="noStrike" dirty="0" smtClean="0">
                          <a:solidFill>
                            <a:srgbClr val="000000"/>
                          </a:solidFill>
                          <a:effectLst/>
                          <a:latin typeface="Calibri" panose="020F0502020204030204" pitchFamily="34" charset="0"/>
                        </a:rPr>
                        <a:t>MSc. / PhD</a:t>
                      </a:r>
                      <a:endParaRPr lang="en-US" sz="1800" b="0" i="0" u="none" strike="noStrike" dirty="0">
                        <a:solidFill>
                          <a:srgbClr val="000000"/>
                        </a:solidFill>
                        <a:effectLst/>
                        <a:latin typeface="Calibri" panose="020F0502020204030204" pitchFamily="34" charset="0"/>
                      </a:endParaRPr>
                    </a:p>
                  </a:txBody>
                  <a:tcPr marL="7595" marR="7595" marT="7595" marB="0" anchor="b"/>
                </a:tc>
                <a:tc>
                  <a:txBody>
                    <a:bodyPr/>
                    <a:lstStyle/>
                    <a:p>
                      <a:pPr algn="l" fontAlgn="b"/>
                      <a:r>
                        <a:rPr lang="en-US" sz="1800" b="0" i="0" u="none" strike="noStrike" dirty="0" smtClean="0">
                          <a:solidFill>
                            <a:srgbClr val="000000"/>
                          </a:solidFill>
                          <a:effectLst/>
                          <a:latin typeface="Calibri" panose="020F0502020204030204" pitchFamily="34" charset="0"/>
                        </a:rPr>
                        <a:t>18 Months/36 Months</a:t>
                      </a:r>
                      <a:endParaRPr lang="en-US" sz="1800" b="0" i="0" u="none" strike="noStrike" dirty="0">
                        <a:solidFill>
                          <a:srgbClr val="000000"/>
                        </a:solidFill>
                        <a:effectLst/>
                        <a:latin typeface="Calibri" panose="020F0502020204030204" pitchFamily="34" charset="0"/>
                      </a:endParaRPr>
                    </a:p>
                  </a:txBody>
                  <a:tcPr marL="7595" marR="7595" marT="7595" marB="0" anchor="b"/>
                </a:tc>
                <a:extLst>
                  <a:ext uri="{0D108BD9-81ED-4DB2-BD59-A6C34878D82A}">
                    <a16:rowId xmlns="" xmlns:a16="http://schemas.microsoft.com/office/drawing/2014/main" val="2278170749"/>
                  </a:ext>
                </a:extLst>
              </a:tr>
              <a:tr h="81907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800" b="0" i="0" kern="1200" dirty="0" smtClean="0">
                          <a:solidFill>
                            <a:schemeClr val="dk1"/>
                          </a:solidFill>
                          <a:effectLst/>
                          <a:latin typeface="+mn-lt"/>
                          <a:ea typeface="+mn-ea"/>
                          <a:cs typeface="+mn-cs"/>
                        </a:rPr>
                        <a:t>Geographic Information Science and Geoinformatics </a:t>
                      </a:r>
                      <a:endParaRPr lang="en-US" sz="1800" b="0" i="0" u="none" strike="noStrike" dirty="0">
                        <a:solidFill>
                          <a:srgbClr val="000000"/>
                        </a:solidFill>
                        <a:effectLst/>
                        <a:latin typeface="Calibri" panose="020F0502020204030204" pitchFamily="34" charset="0"/>
                      </a:endParaRPr>
                    </a:p>
                  </a:txBody>
                  <a:tcPr marL="7595" marR="7595" marT="7595" marB="0" anchor="b"/>
                </a:tc>
                <a:tc>
                  <a:txBody>
                    <a:bodyPr/>
                    <a:lstStyle/>
                    <a:p>
                      <a:pPr algn="l" fontAlgn="b"/>
                      <a:r>
                        <a:rPr lang="en-US" sz="1800" b="0" i="0" u="none" strike="noStrike" dirty="0" smtClean="0">
                          <a:solidFill>
                            <a:srgbClr val="000000"/>
                          </a:solidFill>
                          <a:effectLst/>
                          <a:latin typeface="Calibri" panose="020F0502020204030204" pitchFamily="34" charset="0"/>
                        </a:rPr>
                        <a:t>MSc. / PhD</a:t>
                      </a:r>
                      <a:endParaRPr lang="en-US" sz="1800" b="0" i="0" u="none" strike="noStrike" dirty="0">
                        <a:solidFill>
                          <a:srgbClr val="000000"/>
                        </a:solidFill>
                        <a:effectLst/>
                        <a:latin typeface="Calibri" panose="020F0502020204030204" pitchFamily="34" charset="0"/>
                      </a:endParaRPr>
                    </a:p>
                  </a:txBody>
                  <a:tcPr marL="7595" marR="7595" marT="7595" marB="0" anchor="b"/>
                </a:tc>
                <a:tc>
                  <a:txBody>
                    <a:bodyPr/>
                    <a:lstStyle/>
                    <a:p>
                      <a:pPr algn="l" fontAlgn="b"/>
                      <a:r>
                        <a:rPr lang="en-US" sz="1800" b="0" i="0" u="none" strike="noStrike" dirty="0" smtClean="0">
                          <a:solidFill>
                            <a:srgbClr val="000000"/>
                          </a:solidFill>
                          <a:effectLst/>
                          <a:latin typeface="Calibri" panose="020F0502020204030204" pitchFamily="34" charset="0"/>
                        </a:rPr>
                        <a:t>18 Months/36 Months</a:t>
                      </a:r>
                      <a:endParaRPr lang="en-US" sz="1800" b="0" i="0" u="none" strike="noStrike" dirty="0">
                        <a:solidFill>
                          <a:srgbClr val="000000"/>
                        </a:solidFill>
                        <a:effectLst/>
                        <a:latin typeface="Calibri" panose="020F0502020204030204" pitchFamily="34" charset="0"/>
                      </a:endParaRPr>
                    </a:p>
                  </a:txBody>
                  <a:tcPr marL="7595" marR="7595" marT="7595" marB="0" anchor="b"/>
                </a:tc>
                <a:extLst>
                  <a:ext uri="{0D108BD9-81ED-4DB2-BD59-A6C34878D82A}">
                    <a16:rowId xmlns="" xmlns:a16="http://schemas.microsoft.com/office/drawing/2014/main" val="1858118220"/>
                  </a:ext>
                </a:extLst>
              </a:tr>
            </a:tbl>
          </a:graphicData>
        </a:graphic>
      </p:graphicFrame>
    </p:spTree>
    <p:extLst>
      <p:ext uri="{BB962C8B-B14F-4D97-AF65-F5344CB8AC3E}">
        <p14:creationId xmlns:p14="http://schemas.microsoft.com/office/powerpoint/2010/main" val="1641364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215414" y="1668229"/>
            <a:ext cx="3260940" cy="403310"/>
          </a:xfrm>
          <a:prstGeom prst="rect">
            <a:avLst/>
          </a:prstGeom>
        </p:spPr>
        <p:txBody>
          <a:bodyPr vert="horz" lIns="91440" tIns="45720" rIns="91440" bIns="45720" rtlCol="0" anchor="b">
            <a:noAutofit/>
          </a:bodyPr>
          <a:lstStyle/>
          <a:p>
            <a:pPr algn="ctr">
              <a:spcBef>
                <a:spcPct val="0"/>
              </a:spcBef>
              <a:defRPr/>
            </a:pPr>
            <a:r>
              <a:rPr lang="en-GB" sz="1600" b="1" dirty="0">
                <a:effectLst>
                  <a:outerShdw blurRad="63500" dist="38100" dir="5400000" algn="t" rotWithShape="0">
                    <a:prstClr val="black">
                      <a:alpha val="25000"/>
                    </a:prstClr>
                  </a:outerShdw>
                </a:effectLst>
                <a:latin typeface="Calibri" panose="020F0502020204030204" pitchFamily="34" charset="0"/>
                <a:ea typeface="+mj-ea"/>
                <a:cs typeface="+mj-cs"/>
              </a:rPr>
              <a:t>NASRDA  AND  ITS OPERATIONAL CENTRES</a:t>
            </a:r>
            <a:endParaRPr lang="en-GB" sz="1600" b="1" dirty="0">
              <a:effectLst>
                <a:outerShdw blurRad="63500" dist="38100" dir="5400000" algn="t" rotWithShape="0">
                  <a:prstClr val="black">
                    <a:alpha val="25000"/>
                  </a:prstClr>
                </a:outerShdw>
              </a:effectLst>
              <a:latin typeface="Calibri" panose="020F0502020204030204" pitchFamily="34" charset="0"/>
              <a:ea typeface="+mj-ea"/>
              <a:cs typeface="+mj-cs"/>
            </a:endParaRPr>
          </a:p>
        </p:txBody>
      </p:sp>
      <p:grpSp>
        <p:nvGrpSpPr>
          <p:cNvPr id="6" name="Group 5"/>
          <p:cNvGrpSpPr/>
          <p:nvPr/>
        </p:nvGrpSpPr>
        <p:grpSpPr>
          <a:xfrm>
            <a:off x="1828801" y="1295400"/>
            <a:ext cx="8213725" cy="5519258"/>
            <a:chOff x="1749412" y="1186342"/>
            <a:chExt cx="5645175" cy="5050970"/>
          </a:xfrm>
        </p:grpSpPr>
        <p:sp>
          <p:nvSpPr>
            <p:cNvPr id="7" name="Freeform 6"/>
            <p:cNvSpPr/>
            <p:nvPr/>
          </p:nvSpPr>
          <p:spPr>
            <a:xfrm>
              <a:off x="3818679" y="3037800"/>
              <a:ext cx="1506641" cy="1348054"/>
            </a:xfrm>
            <a:custGeom>
              <a:avLst/>
              <a:gdLst>
                <a:gd name="connsiteX0" fmla="*/ 0 w 1506641"/>
                <a:gd name="connsiteY0" fmla="*/ 753321 h 1506641"/>
                <a:gd name="connsiteX1" fmla="*/ 753321 w 1506641"/>
                <a:gd name="connsiteY1" fmla="*/ 0 h 1506641"/>
                <a:gd name="connsiteX2" fmla="*/ 1506642 w 1506641"/>
                <a:gd name="connsiteY2" fmla="*/ 753321 h 1506641"/>
                <a:gd name="connsiteX3" fmla="*/ 753321 w 1506641"/>
                <a:gd name="connsiteY3" fmla="*/ 1506642 h 1506641"/>
                <a:gd name="connsiteX4" fmla="*/ 0 w 1506641"/>
                <a:gd name="connsiteY4" fmla="*/ 753321 h 1506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6641" h="1506641">
                  <a:moveTo>
                    <a:pt x="0" y="753321"/>
                  </a:moveTo>
                  <a:cubicBezTo>
                    <a:pt x="0" y="337273"/>
                    <a:pt x="337273" y="0"/>
                    <a:pt x="753321" y="0"/>
                  </a:cubicBezTo>
                  <a:cubicBezTo>
                    <a:pt x="1169369" y="0"/>
                    <a:pt x="1506642" y="337273"/>
                    <a:pt x="1506642" y="753321"/>
                  </a:cubicBezTo>
                  <a:cubicBezTo>
                    <a:pt x="1506642" y="1169369"/>
                    <a:pt x="1169369" y="1506642"/>
                    <a:pt x="753321" y="1506642"/>
                  </a:cubicBezTo>
                  <a:cubicBezTo>
                    <a:pt x="337273" y="1506642"/>
                    <a:pt x="0" y="1169369"/>
                    <a:pt x="0" y="753321"/>
                  </a:cubicBezTo>
                  <a:close/>
                </a:path>
              </a:pathLst>
            </a:custGeom>
            <a:blipFill rotWithShape="0">
              <a:blip r:embed="rId2" cstate="print"/>
              <a:stretch>
                <a:fillRect/>
              </a:stretch>
            </a:blipFill>
            <a:ln>
              <a:solidFill>
                <a:srgbClr val="00B050"/>
              </a:solidFill>
            </a:ln>
            <a:scene3d>
              <a:camera prst="perspectiveRelaxed" fov="900000">
                <a:rot lat="19800000" lon="21000000" rev="0"/>
              </a:camera>
              <a:lightRig rig="soft" dir="t"/>
              <a:backdrop>
                <a:anchor x="0" y="0" z="-210000"/>
                <a:norm dx="0" dy="0" dz="914400"/>
                <a:up dx="0" dy="914400" dz="0"/>
              </a:backdrop>
            </a:scene3d>
            <a:sp3d extrusionH="152250" prstMaterial="matte">
              <a:bevelT w="165100" prst="coolSlant"/>
            </a:sp3d>
          </p:spPr>
          <p:style>
            <a:lnRef idx="0">
              <a:scrgbClr r="0" g="0" b="0"/>
            </a:lnRef>
            <a:fillRef idx="1">
              <a:scrgbClr r="0" g="0" b="0"/>
            </a:fillRef>
            <a:effectRef idx="2">
              <a:schemeClr val="accent1">
                <a:hueOff val="0"/>
                <a:satOff val="0"/>
                <a:lumOff val="0"/>
                <a:alphaOff val="0"/>
              </a:schemeClr>
            </a:effectRef>
            <a:fontRef idx="minor">
              <a:schemeClr val="lt1"/>
            </a:fontRef>
          </p:style>
          <p:txBody>
            <a:bodyPr spcFirstLastPara="0" vert="horz" wrap="square" lIns="246042" tIns="246042" rIns="246042" bIns="246042" numCol="1" spcCol="1270" anchor="ctr" anchorCtr="0">
              <a:noAutofit/>
              <a:sp3d extrusionH="28000" prstMaterial="matte"/>
            </a:bodyPr>
            <a:lstStyle/>
            <a:p>
              <a:pPr algn="ctr" defTabSz="889000">
                <a:lnSpc>
                  <a:spcPct val="90000"/>
                </a:lnSpc>
                <a:spcBef>
                  <a:spcPct val="0"/>
                </a:spcBef>
                <a:spcAft>
                  <a:spcPct val="35000"/>
                </a:spcAft>
              </a:pPr>
              <a:endParaRPr lang="en-GB" sz="2000" b="1" dirty="0">
                <a:solidFill>
                  <a:schemeClr val="bg1"/>
                </a:solidFill>
              </a:endParaRPr>
            </a:p>
          </p:txBody>
        </p:sp>
        <p:sp>
          <p:nvSpPr>
            <p:cNvPr id="11" name="Freeform 10"/>
            <p:cNvSpPr/>
            <p:nvPr/>
          </p:nvSpPr>
          <p:spPr>
            <a:xfrm rot="16200000">
              <a:off x="4334207" y="2623500"/>
              <a:ext cx="251205" cy="495698"/>
            </a:xfrm>
            <a:custGeom>
              <a:avLst/>
              <a:gdLst>
                <a:gd name="connsiteX0" fmla="*/ 0 w 280757"/>
                <a:gd name="connsiteY0" fmla="*/ 99140 h 495698"/>
                <a:gd name="connsiteX1" fmla="*/ 140379 w 280757"/>
                <a:gd name="connsiteY1" fmla="*/ 99140 h 495698"/>
                <a:gd name="connsiteX2" fmla="*/ 140379 w 280757"/>
                <a:gd name="connsiteY2" fmla="*/ 0 h 495698"/>
                <a:gd name="connsiteX3" fmla="*/ 280757 w 280757"/>
                <a:gd name="connsiteY3" fmla="*/ 247849 h 495698"/>
                <a:gd name="connsiteX4" fmla="*/ 140379 w 280757"/>
                <a:gd name="connsiteY4" fmla="*/ 495698 h 495698"/>
                <a:gd name="connsiteX5" fmla="*/ 140379 w 280757"/>
                <a:gd name="connsiteY5" fmla="*/ 396558 h 495698"/>
                <a:gd name="connsiteX6" fmla="*/ 0 w 280757"/>
                <a:gd name="connsiteY6" fmla="*/ 396558 h 495698"/>
                <a:gd name="connsiteX7" fmla="*/ 0 w 280757"/>
                <a:gd name="connsiteY7" fmla="*/ 99140 h 49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57" h="495698">
                  <a:moveTo>
                    <a:pt x="0" y="99140"/>
                  </a:moveTo>
                  <a:lnTo>
                    <a:pt x="140379" y="99140"/>
                  </a:lnTo>
                  <a:lnTo>
                    <a:pt x="140379" y="0"/>
                  </a:lnTo>
                  <a:lnTo>
                    <a:pt x="280757" y="247849"/>
                  </a:lnTo>
                  <a:lnTo>
                    <a:pt x="140379" y="495698"/>
                  </a:lnTo>
                  <a:lnTo>
                    <a:pt x="140379" y="396558"/>
                  </a:lnTo>
                  <a:lnTo>
                    <a:pt x="0" y="396558"/>
                  </a:lnTo>
                  <a:lnTo>
                    <a:pt x="0" y="99140"/>
                  </a:lnTo>
                  <a:close/>
                </a:path>
              </a:pathLst>
            </a:custGeom>
            <a:scene3d>
              <a:camera prst="perspectiveRelaxed" fov="900000">
                <a:rot lat="19800000" lon="21000000" rev="0"/>
              </a:camera>
              <a:lightRig rig="soft" dir="t"/>
              <a:backdrop>
                <a:anchor x="0" y="0" z="-210000"/>
                <a:norm dx="0" dy="0" dz="914400"/>
                <a:up dx="0" dy="914400" dz="0"/>
              </a:backdrop>
            </a:scene3d>
            <a:sp3d z="-227350" prstMaterial="matte"/>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 tIns="99141" rIns="84228" bIns="99139" numCol="1" spcCol="1270" anchor="ctr" anchorCtr="0">
              <a:noAutofit/>
            </a:bodyPr>
            <a:lstStyle/>
            <a:p>
              <a:pPr algn="ctr" defTabSz="800100">
                <a:lnSpc>
                  <a:spcPct val="90000"/>
                </a:lnSpc>
                <a:spcBef>
                  <a:spcPct val="0"/>
                </a:spcBef>
                <a:spcAft>
                  <a:spcPct val="35000"/>
                </a:spcAft>
              </a:pPr>
              <a:endParaRPr lang="en-GB" b="1">
                <a:solidFill>
                  <a:schemeClr val="bg1"/>
                </a:solidFill>
              </a:endParaRPr>
            </a:p>
          </p:txBody>
        </p:sp>
        <p:sp>
          <p:nvSpPr>
            <p:cNvPr id="12" name="Freeform 11"/>
            <p:cNvSpPr/>
            <p:nvPr/>
          </p:nvSpPr>
          <p:spPr>
            <a:xfrm>
              <a:off x="3707904" y="1186342"/>
              <a:ext cx="1587693" cy="1420574"/>
            </a:xfrm>
            <a:custGeom>
              <a:avLst/>
              <a:gdLst>
                <a:gd name="connsiteX0" fmla="*/ 0 w 1587693"/>
                <a:gd name="connsiteY0" fmla="*/ 793847 h 1587693"/>
                <a:gd name="connsiteX1" fmla="*/ 793847 w 1587693"/>
                <a:gd name="connsiteY1" fmla="*/ 0 h 1587693"/>
                <a:gd name="connsiteX2" fmla="*/ 1587694 w 1587693"/>
                <a:gd name="connsiteY2" fmla="*/ 793847 h 1587693"/>
                <a:gd name="connsiteX3" fmla="*/ 793847 w 1587693"/>
                <a:gd name="connsiteY3" fmla="*/ 1587694 h 1587693"/>
                <a:gd name="connsiteX4" fmla="*/ 0 w 1587693"/>
                <a:gd name="connsiteY4" fmla="*/ 793847 h 1587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7693" h="1587693">
                  <a:moveTo>
                    <a:pt x="0" y="793847"/>
                  </a:moveTo>
                  <a:cubicBezTo>
                    <a:pt x="0" y="355417"/>
                    <a:pt x="355417" y="0"/>
                    <a:pt x="793847" y="0"/>
                  </a:cubicBezTo>
                  <a:cubicBezTo>
                    <a:pt x="1232277" y="0"/>
                    <a:pt x="1587694" y="355417"/>
                    <a:pt x="1587694" y="793847"/>
                  </a:cubicBezTo>
                  <a:cubicBezTo>
                    <a:pt x="1587694" y="1232277"/>
                    <a:pt x="1232277" y="1587694"/>
                    <a:pt x="793847" y="1587694"/>
                  </a:cubicBezTo>
                  <a:cubicBezTo>
                    <a:pt x="355417" y="1587694"/>
                    <a:pt x="0" y="1232277"/>
                    <a:pt x="0" y="793847"/>
                  </a:cubicBezTo>
                  <a:close/>
                </a:path>
              </a:pathLst>
            </a:custGeom>
            <a:solidFill>
              <a:schemeClr val="bg1"/>
            </a:solidFill>
            <a:scene3d>
              <a:camera prst="perspectiveRelaxed" fov="900000">
                <a:rot lat="19800000" lon="21000000" rev="0"/>
              </a:camera>
              <a:lightRig rig="soft" dir="t"/>
              <a:backdrop>
                <a:anchor x="0" y="0" z="-210000"/>
                <a:norm dx="0" dy="0" dz="914400"/>
                <a:up dx="0" dy="914400" dz="0"/>
              </a:backdrop>
            </a:scene3d>
            <a:sp3d extrusionH="152250" prstMaterial="matte">
              <a:bevelT w="165100" prst="coolSlant"/>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47752" tIns="247752" rIns="247752" bIns="247752" numCol="1" spcCol="1270" anchor="ctr" anchorCtr="0">
              <a:noAutofit/>
              <a:sp3d extrusionH="28000" prstMaterial="matte"/>
            </a:bodyPr>
            <a:lstStyle/>
            <a:p>
              <a:pPr algn="ctr" defTabSz="533400">
                <a:lnSpc>
                  <a:spcPct val="90000"/>
                </a:lnSpc>
                <a:spcBef>
                  <a:spcPct val="0"/>
                </a:spcBef>
                <a:spcAft>
                  <a:spcPct val="35000"/>
                </a:spcAft>
              </a:pPr>
              <a:r>
                <a:rPr lang="en-GB" sz="1200" b="1" dirty="0">
                  <a:solidFill>
                    <a:srgbClr val="003300"/>
                  </a:solidFill>
                </a:rPr>
                <a:t>CENTRE FOR ATMOSPHERIC RESEARCH (CAR), </a:t>
              </a:r>
              <a:r>
                <a:rPr lang="en-GB" sz="1200" b="1" dirty="0" err="1">
                  <a:solidFill>
                    <a:srgbClr val="003300"/>
                  </a:solidFill>
                </a:rPr>
                <a:t>ANYIGBA</a:t>
              </a:r>
              <a:endParaRPr lang="en-GB" sz="1200" b="1" dirty="0">
                <a:solidFill>
                  <a:srgbClr val="003300"/>
                </a:solidFill>
              </a:endParaRPr>
            </a:p>
          </p:txBody>
        </p:sp>
        <p:sp>
          <p:nvSpPr>
            <p:cNvPr id="13" name="Freeform 12"/>
            <p:cNvSpPr/>
            <p:nvPr/>
          </p:nvSpPr>
          <p:spPr>
            <a:xfrm rot="18917685">
              <a:off x="5133019" y="2868993"/>
              <a:ext cx="280591" cy="443521"/>
            </a:xfrm>
            <a:custGeom>
              <a:avLst/>
              <a:gdLst>
                <a:gd name="connsiteX0" fmla="*/ 0 w 280591"/>
                <a:gd name="connsiteY0" fmla="*/ 99140 h 495698"/>
                <a:gd name="connsiteX1" fmla="*/ 140296 w 280591"/>
                <a:gd name="connsiteY1" fmla="*/ 99140 h 495698"/>
                <a:gd name="connsiteX2" fmla="*/ 140296 w 280591"/>
                <a:gd name="connsiteY2" fmla="*/ 0 h 495698"/>
                <a:gd name="connsiteX3" fmla="*/ 280591 w 280591"/>
                <a:gd name="connsiteY3" fmla="*/ 247849 h 495698"/>
                <a:gd name="connsiteX4" fmla="*/ 140296 w 280591"/>
                <a:gd name="connsiteY4" fmla="*/ 495698 h 495698"/>
                <a:gd name="connsiteX5" fmla="*/ 140296 w 280591"/>
                <a:gd name="connsiteY5" fmla="*/ 396558 h 495698"/>
                <a:gd name="connsiteX6" fmla="*/ 0 w 280591"/>
                <a:gd name="connsiteY6" fmla="*/ 396558 h 495698"/>
                <a:gd name="connsiteX7" fmla="*/ 0 w 280591"/>
                <a:gd name="connsiteY7" fmla="*/ 99140 h 49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591" h="495698">
                  <a:moveTo>
                    <a:pt x="0" y="99140"/>
                  </a:moveTo>
                  <a:lnTo>
                    <a:pt x="140296" y="99140"/>
                  </a:lnTo>
                  <a:lnTo>
                    <a:pt x="140296" y="0"/>
                  </a:lnTo>
                  <a:lnTo>
                    <a:pt x="280591" y="247849"/>
                  </a:lnTo>
                  <a:lnTo>
                    <a:pt x="140296" y="495698"/>
                  </a:lnTo>
                  <a:lnTo>
                    <a:pt x="140296" y="396558"/>
                  </a:lnTo>
                  <a:lnTo>
                    <a:pt x="0" y="396558"/>
                  </a:lnTo>
                  <a:lnTo>
                    <a:pt x="0" y="99140"/>
                  </a:lnTo>
                  <a:close/>
                </a:path>
              </a:pathLst>
            </a:custGeom>
            <a:scene3d>
              <a:camera prst="perspectiveRelaxed" fov="900000">
                <a:rot lat="19800000" lon="21000000" rev="0"/>
              </a:camera>
              <a:lightRig rig="soft" dir="t"/>
              <a:backdrop>
                <a:anchor x="0" y="0" z="-210000"/>
                <a:norm dx="0" dy="0" dz="914400"/>
                <a:up dx="0" dy="914400" dz="0"/>
              </a:backdrop>
            </a:scene3d>
            <a:sp3d z="-227350" prstMaterial="matte"/>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 tIns="99140" rIns="84177" bIns="99139" numCol="1" spcCol="1270" anchor="ctr" anchorCtr="0">
              <a:noAutofit/>
            </a:bodyPr>
            <a:lstStyle/>
            <a:p>
              <a:pPr algn="ctr" defTabSz="800100">
                <a:lnSpc>
                  <a:spcPct val="90000"/>
                </a:lnSpc>
                <a:spcBef>
                  <a:spcPct val="0"/>
                </a:spcBef>
                <a:spcAft>
                  <a:spcPct val="35000"/>
                </a:spcAft>
              </a:pPr>
              <a:endParaRPr lang="en-GB" b="1">
                <a:solidFill>
                  <a:schemeClr val="bg1"/>
                </a:solidFill>
              </a:endParaRPr>
            </a:p>
          </p:txBody>
        </p:sp>
        <p:sp>
          <p:nvSpPr>
            <p:cNvPr id="14" name="Freeform 13"/>
            <p:cNvSpPr/>
            <p:nvPr/>
          </p:nvSpPr>
          <p:spPr>
            <a:xfrm>
              <a:off x="5219848" y="1724799"/>
              <a:ext cx="1587693" cy="1420574"/>
            </a:xfrm>
            <a:custGeom>
              <a:avLst/>
              <a:gdLst>
                <a:gd name="connsiteX0" fmla="*/ 0 w 1587693"/>
                <a:gd name="connsiteY0" fmla="*/ 793847 h 1587693"/>
                <a:gd name="connsiteX1" fmla="*/ 793847 w 1587693"/>
                <a:gd name="connsiteY1" fmla="*/ 0 h 1587693"/>
                <a:gd name="connsiteX2" fmla="*/ 1587694 w 1587693"/>
                <a:gd name="connsiteY2" fmla="*/ 793847 h 1587693"/>
                <a:gd name="connsiteX3" fmla="*/ 793847 w 1587693"/>
                <a:gd name="connsiteY3" fmla="*/ 1587694 h 1587693"/>
                <a:gd name="connsiteX4" fmla="*/ 0 w 1587693"/>
                <a:gd name="connsiteY4" fmla="*/ 793847 h 1587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7693" h="1587693">
                  <a:moveTo>
                    <a:pt x="0" y="793847"/>
                  </a:moveTo>
                  <a:cubicBezTo>
                    <a:pt x="0" y="355417"/>
                    <a:pt x="355417" y="0"/>
                    <a:pt x="793847" y="0"/>
                  </a:cubicBezTo>
                  <a:cubicBezTo>
                    <a:pt x="1232277" y="0"/>
                    <a:pt x="1587694" y="355417"/>
                    <a:pt x="1587694" y="793847"/>
                  </a:cubicBezTo>
                  <a:cubicBezTo>
                    <a:pt x="1587694" y="1232277"/>
                    <a:pt x="1232277" y="1587694"/>
                    <a:pt x="793847" y="1587694"/>
                  </a:cubicBezTo>
                  <a:cubicBezTo>
                    <a:pt x="355417" y="1587694"/>
                    <a:pt x="0" y="1232277"/>
                    <a:pt x="0" y="793847"/>
                  </a:cubicBezTo>
                  <a:close/>
                </a:path>
              </a:pathLst>
            </a:custGeom>
            <a:solidFill>
              <a:srgbClr val="92D050"/>
            </a:solidFill>
            <a:scene3d>
              <a:camera prst="perspectiveRelaxed" fov="900000">
                <a:rot lat="19800000" lon="21000000" rev="0"/>
              </a:camera>
              <a:lightRig rig="soft" dir="t"/>
              <a:backdrop>
                <a:anchor x="0" y="0" z="-210000"/>
                <a:norm dx="0" dy="0" dz="914400"/>
                <a:up dx="0" dy="914400" dz="0"/>
              </a:backdrop>
            </a:scene3d>
            <a:sp3d extrusionH="152250" prstMaterial="matte">
              <a:bevelT w="165100" prst="coolSlant"/>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47752" tIns="247752" rIns="247752" bIns="247752" numCol="1" spcCol="1270" anchor="ctr" anchorCtr="0">
              <a:noAutofit/>
              <a:sp3d extrusionH="28000" prstMaterial="matte"/>
            </a:bodyPr>
            <a:lstStyle/>
            <a:p>
              <a:pPr algn="ctr" defTabSz="533400">
                <a:lnSpc>
                  <a:spcPct val="90000"/>
                </a:lnSpc>
                <a:spcBef>
                  <a:spcPct val="0"/>
                </a:spcBef>
                <a:spcAft>
                  <a:spcPct val="35000"/>
                </a:spcAft>
              </a:pPr>
              <a:r>
                <a:rPr lang="en-GB" sz="1200" b="1" dirty="0" err="1">
                  <a:solidFill>
                    <a:srgbClr val="003300"/>
                  </a:solidFill>
                </a:rPr>
                <a:t>GEOAPPS</a:t>
              </a:r>
              <a:r>
                <a:rPr lang="en-GB" sz="1200" b="1" dirty="0">
                  <a:solidFill>
                    <a:srgbClr val="003300"/>
                  </a:solidFill>
                </a:rPr>
                <a:t> PLUS LTD.</a:t>
              </a:r>
              <a:br>
                <a:rPr lang="en-GB" sz="1200" b="1" dirty="0">
                  <a:solidFill>
                    <a:srgbClr val="003300"/>
                  </a:solidFill>
                </a:rPr>
              </a:br>
              <a:r>
                <a:rPr lang="en-GB" sz="1200" b="1" dirty="0">
                  <a:solidFill>
                    <a:srgbClr val="003300"/>
                  </a:solidFill>
                </a:rPr>
                <a:t>ABUJA</a:t>
              </a:r>
              <a:endParaRPr lang="en-GB" sz="1200" b="1" dirty="0">
                <a:solidFill>
                  <a:srgbClr val="003300"/>
                </a:solidFill>
              </a:endParaRPr>
            </a:p>
          </p:txBody>
        </p:sp>
        <p:sp>
          <p:nvSpPr>
            <p:cNvPr id="15" name="Freeform 14"/>
            <p:cNvSpPr/>
            <p:nvPr/>
          </p:nvSpPr>
          <p:spPr>
            <a:xfrm>
              <a:off x="5418505" y="3490065"/>
              <a:ext cx="280757" cy="443521"/>
            </a:xfrm>
            <a:custGeom>
              <a:avLst/>
              <a:gdLst>
                <a:gd name="connsiteX0" fmla="*/ 0 w 280757"/>
                <a:gd name="connsiteY0" fmla="*/ 99140 h 495698"/>
                <a:gd name="connsiteX1" fmla="*/ 140379 w 280757"/>
                <a:gd name="connsiteY1" fmla="*/ 99140 h 495698"/>
                <a:gd name="connsiteX2" fmla="*/ 140379 w 280757"/>
                <a:gd name="connsiteY2" fmla="*/ 0 h 495698"/>
                <a:gd name="connsiteX3" fmla="*/ 280757 w 280757"/>
                <a:gd name="connsiteY3" fmla="*/ 247849 h 495698"/>
                <a:gd name="connsiteX4" fmla="*/ 140379 w 280757"/>
                <a:gd name="connsiteY4" fmla="*/ 495698 h 495698"/>
                <a:gd name="connsiteX5" fmla="*/ 140379 w 280757"/>
                <a:gd name="connsiteY5" fmla="*/ 396558 h 495698"/>
                <a:gd name="connsiteX6" fmla="*/ 0 w 280757"/>
                <a:gd name="connsiteY6" fmla="*/ 396558 h 495698"/>
                <a:gd name="connsiteX7" fmla="*/ 0 w 280757"/>
                <a:gd name="connsiteY7" fmla="*/ 99140 h 49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57" h="495698">
                  <a:moveTo>
                    <a:pt x="0" y="99140"/>
                  </a:moveTo>
                  <a:lnTo>
                    <a:pt x="140379" y="99140"/>
                  </a:lnTo>
                  <a:lnTo>
                    <a:pt x="140379" y="0"/>
                  </a:lnTo>
                  <a:lnTo>
                    <a:pt x="280757" y="247849"/>
                  </a:lnTo>
                  <a:lnTo>
                    <a:pt x="140379" y="495698"/>
                  </a:lnTo>
                  <a:lnTo>
                    <a:pt x="140379" y="396558"/>
                  </a:lnTo>
                  <a:lnTo>
                    <a:pt x="0" y="396558"/>
                  </a:lnTo>
                  <a:lnTo>
                    <a:pt x="0" y="99140"/>
                  </a:lnTo>
                  <a:close/>
                </a:path>
              </a:pathLst>
            </a:custGeom>
            <a:scene3d>
              <a:camera prst="perspectiveRelaxed" fov="900000">
                <a:rot lat="19800000" lon="21000000" rev="0"/>
              </a:camera>
              <a:lightRig rig="soft" dir="t"/>
              <a:backdrop>
                <a:anchor x="0" y="0" z="-210000"/>
                <a:norm dx="0" dy="0" dz="914400"/>
                <a:up dx="0" dy="914400" dz="0"/>
              </a:backdrop>
            </a:scene3d>
            <a:sp3d z="-227350" prstMaterial="matte"/>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0" tIns="99140" rIns="84227" bIns="99140" numCol="1" spcCol="1270" anchor="ctr" anchorCtr="0">
              <a:noAutofit/>
            </a:bodyPr>
            <a:lstStyle/>
            <a:p>
              <a:pPr algn="ctr" defTabSz="800100">
                <a:lnSpc>
                  <a:spcPct val="90000"/>
                </a:lnSpc>
                <a:spcBef>
                  <a:spcPct val="0"/>
                </a:spcBef>
                <a:spcAft>
                  <a:spcPct val="35000"/>
                </a:spcAft>
              </a:pPr>
              <a:endParaRPr lang="en-GB" b="1">
                <a:solidFill>
                  <a:schemeClr val="bg1"/>
                </a:solidFill>
              </a:endParaRPr>
            </a:p>
          </p:txBody>
        </p:sp>
        <p:sp>
          <p:nvSpPr>
            <p:cNvPr id="16" name="Freeform 15"/>
            <p:cNvSpPr/>
            <p:nvPr/>
          </p:nvSpPr>
          <p:spPr>
            <a:xfrm>
              <a:off x="5806894" y="3001539"/>
              <a:ext cx="1587693" cy="1420574"/>
            </a:xfrm>
            <a:custGeom>
              <a:avLst/>
              <a:gdLst>
                <a:gd name="connsiteX0" fmla="*/ 0 w 1587693"/>
                <a:gd name="connsiteY0" fmla="*/ 793847 h 1587693"/>
                <a:gd name="connsiteX1" fmla="*/ 793847 w 1587693"/>
                <a:gd name="connsiteY1" fmla="*/ 0 h 1587693"/>
                <a:gd name="connsiteX2" fmla="*/ 1587694 w 1587693"/>
                <a:gd name="connsiteY2" fmla="*/ 793847 h 1587693"/>
                <a:gd name="connsiteX3" fmla="*/ 793847 w 1587693"/>
                <a:gd name="connsiteY3" fmla="*/ 1587694 h 1587693"/>
                <a:gd name="connsiteX4" fmla="*/ 0 w 1587693"/>
                <a:gd name="connsiteY4" fmla="*/ 793847 h 1587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7693" h="1587693">
                  <a:moveTo>
                    <a:pt x="0" y="793847"/>
                  </a:moveTo>
                  <a:cubicBezTo>
                    <a:pt x="0" y="355417"/>
                    <a:pt x="355417" y="0"/>
                    <a:pt x="793847" y="0"/>
                  </a:cubicBezTo>
                  <a:cubicBezTo>
                    <a:pt x="1232277" y="0"/>
                    <a:pt x="1587694" y="355417"/>
                    <a:pt x="1587694" y="793847"/>
                  </a:cubicBezTo>
                  <a:cubicBezTo>
                    <a:pt x="1587694" y="1232277"/>
                    <a:pt x="1232277" y="1587694"/>
                    <a:pt x="793847" y="1587694"/>
                  </a:cubicBezTo>
                  <a:cubicBezTo>
                    <a:pt x="355417" y="1587694"/>
                    <a:pt x="0" y="1232277"/>
                    <a:pt x="0" y="793847"/>
                  </a:cubicBezTo>
                  <a:close/>
                </a:path>
              </a:pathLst>
            </a:custGeom>
            <a:solidFill>
              <a:schemeClr val="accent3">
                <a:lumMod val="20000"/>
                <a:lumOff val="80000"/>
              </a:schemeClr>
            </a:solidFill>
            <a:scene3d>
              <a:camera prst="perspectiveRelaxed" fov="900000">
                <a:rot lat="19800000" lon="21000000" rev="0"/>
              </a:camera>
              <a:lightRig rig="soft" dir="t"/>
              <a:backdrop>
                <a:anchor x="0" y="0" z="-210000"/>
                <a:norm dx="0" dy="0" dz="914400"/>
                <a:up dx="0" dy="914400" dz="0"/>
              </a:backdrop>
            </a:scene3d>
            <a:sp3d extrusionH="152250" prstMaterial="matte">
              <a:bevelT w="165100" prst="coolSlant"/>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247752" tIns="247752" rIns="247752" bIns="247752" numCol="1" spcCol="1270" anchor="ctr" anchorCtr="0">
              <a:noAutofit/>
              <a:sp3d extrusionH="28000" prstMaterial="matte"/>
            </a:bodyPr>
            <a:lstStyle/>
            <a:p>
              <a:pPr algn="ctr" defTabSz="533400">
                <a:lnSpc>
                  <a:spcPct val="90000"/>
                </a:lnSpc>
                <a:spcBef>
                  <a:spcPct val="0"/>
                </a:spcBef>
                <a:spcAft>
                  <a:spcPct val="35000"/>
                </a:spcAft>
              </a:pPr>
              <a:r>
                <a:rPr lang="en-GB" sz="1200" b="1" dirty="0">
                  <a:solidFill>
                    <a:srgbClr val="003300"/>
                  </a:solidFill>
                </a:rPr>
                <a:t>CENTRE FOR SATELLITE TECHNOLOGY DEVELOPMENT (CSTD), ABUJA</a:t>
              </a:r>
              <a:endParaRPr lang="en-GB" sz="1200" b="1" dirty="0">
                <a:solidFill>
                  <a:srgbClr val="003300"/>
                </a:solidFill>
              </a:endParaRPr>
            </a:p>
          </p:txBody>
        </p:sp>
        <p:sp>
          <p:nvSpPr>
            <p:cNvPr id="17" name="Freeform 16"/>
            <p:cNvSpPr/>
            <p:nvPr/>
          </p:nvSpPr>
          <p:spPr>
            <a:xfrm rot="2700000">
              <a:off x="5214524" y="4093294"/>
              <a:ext cx="251205" cy="495698"/>
            </a:xfrm>
            <a:custGeom>
              <a:avLst/>
              <a:gdLst>
                <a:gd name="connsiteX0" fmla="*/ 0 w 280757"/>
                <a:gd name="connsiteY0" fmla="*/ 99140 h 495698"/>
                <a:gd name="connsiteX1" fmla="*/ 140379 w 280757"/>
                <a:gd name="connsiteY1" fmla="*/ 99140 h 495698"/>
                <a:gd name="connsiteX2" fmla="*/ 140379 w 280757"/>
                <a:gd name="connsiteY2" fmla="*/ 0 h 495698"/>
                <a:gd name="connsiteX3" fmla="*/ 280757 w 280757"/>
                <a:gd name="connsiteY3" fmla="*/ 247849 h 495698"/>
                <a:gd name="connsiteX4" fmla="*/ 140379 w 280757"/>
                <a:gd name="connsiteY4" fmla="*/ 495698 h 495698"/>
                <a:gd name="connsiteX5" fmla="*/ 140379 w 280757"/>
                <a:gd name="connsiteY5" fmla="*/ 396558 h 495698"/>
                <a:gd name="connsiteX6" fmla="*/ 0 w 280757"/>
                <a:gd name="connsiteY6" fmla="*/ 396558 h 495698"/>
                <a:gd name="connsiteX7" fmla="*/ 0 w 280757"/>
                <a:gd name="connsiteY7" fmla="*/ 99140 h 49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57" h="495698">
                  <a:moveTo>
                    <a:pt x="0" y="99140"/>
                  </a:moveTo>
                  <a:lnTo>
                    <a:pt x="140379" y="99140"/>
                  </a:lnTo>
                  <a:lnTo>
                    <a:pt x="140379" y="0"/>
                  </a:lnTo>
                  <a:lnTo>
                    <a:pt x="280757" y="247849"/>
                  </a:lnTo>
                  <a:lnTo>
                    <a:pt x="140379" y="495698"/>
                  </a:lnTo>
                  <a:lnTo>
                    <a:pt x="140379" y="396558"/>
                  </a:lnTo>
                  <a:lnTo>
                    <a:pt x="0" y="396558"/>
                  </a:lnTo>
                  <a:lnTo>
                    <a:pt x="0" y="99140"/>
                  </a:lnTo>
                  <a:close/>
                </a:path>
              </a:pathLst>
            </a:custGeom>
            <a:scene3d>
              <a:camera prst="perspectiveRelaxed" fov="900000">
                <a:rot lat="19800000" lon="21000000" rev="0"/>
              </a:camera>
              <a:lightRig rig="soft" dir="t"/>
              <a:backdrop>
                <a:anchor x="0" y="0" z="-210000"/>
                <a:norm dx="0" dy="0" dz="914400"/>
                <a:up dx="0" dy="914400" dz="0"/>
              </a:backdrop>
            </a:scene3d>
            <a:sp3d z="-227350" prstMaterial="matte"/>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 tIns="99139" rIns="84227" bIns="99140" numCol="1" spcCol="1270" anchor="ctr" anchorCtr="0">
              <a:noAutofit/>
            </a:bodyPr>
            <a:lstStyle/>
            <a:p>
              <a:pPr algn="ctr" defTabSz="800100">
                <a:lnSpc>
                  <a:spcPct val="90000"/>
                </a:lnSpc>
                <a:spcBef>
                  <a:spcPct val="0"/>
                </a:spcBef>
                <a:spcAft>
                  <a:spcPct val="35000"/>
                </a:spcAft>
              </a:pPr>
              <a:endParaRPr lang="en-GB" b="1">
                <a:solidFill>
                  <a:schemeClr val="bg1"/>
                </a:solidFill>
              </a:endParaRPr>
            </a:p>
          </p:txBody>
        </p:sp>
        <p:sp>
          <p:nvSpPr>
            <p:cNvPr id="18" name="Freeform 17"/>
            <p:cNvSpPr/>
            <p:nvPr/>
          </p:nvSpPr>
          <p:spPr>
            <a:xfrm>
              <a:off x="5212690" y="4236881"/>
              <a:ext cx="1587693" cy="1420574"/>
            </a:xfrm>
            <a:custGeom>
              <a:avLst/>
              <a:gdLst>
                <a:gd name="connsiteX0" fmla="*/ 0 w 1587693"/>
                <a:gd name="connsiteY0" fmla="*/ 793847 h 1587693"/>
                <a:gd name="connsiteX1" fmla="*/ 793847 w 1587693"/>
                <a:gd name="connsiteY1" fmla="*/ 0 h 1587693"/>
                <a:gd name="connsiteX2" fmla="*/ 1587694 w 1587693"/>
                <a:gd name="connsiteY2" fmla="*/ 793847 h 1587693"/>
                <a:gd name="connsiteX3" fmla="*/ 793847 w 1587693"/>
                <a:gd name="connsiteY3" fmla="*/ 1587694 h 1587693"/>
                <a:gd name="connsiteX4" fmla="*/ 0 w 1587693"/>
                <a:gd name="connsiteY4" fmla="*/ 793847 h 1587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7693" h="1587693">
                  <a:moveTo>
                    <a:pt x="0" y="793847"/>
                  </a:moveTo>
                  <a:cubicBezTo>
                    <a:pt x="0" y="355417"/>
                    <a:pt x="355417" y="0"/>
                    <a:pt x="793847" y="0"/>
                  </a:cubicBezTo>
                  <a:cubicBezTo>
                    <a:pt x="1232277" y="0"/>
                    <a:pt x="1587694" y="355417"/>
                    <a:pt x="1587694" y="793847"/>
                  </a:cubicBezTo>
                  <a:cubicBezTo>
                    <a:pt x="1587694" y="1232277"/>
                    <a:pt x="1232277" y="1587694"/>
                    <a:pt x="793847" y="1587694"/>
                  </a:cubicBezTo>
                  <a:cubicBezTo>
                    <a:pt x="355417" y="1587694"/>
                    <a:pt x="0" y="1232277"/>
                    <a:pt x="0" y="793847"/>
                  </a:cubicBezTo>
                  <a:close/>
                </a:path>
              </a:pathLst>
            </a:custGeom>
            <a:solidFill>
              <a:schemeClr val="accent3">
                <a:lumMod val="60000"/>
                <a:lumOff val="40000"/>
              </a:schemeClr>
            </a:solidFill>
            <a:scene3d>
              <a:camera prst="perspectiveRelaxed" fov="900000">
                <a:rot lat="19800000" lon="21000000" rev="0"/>
              </a:camera>
              <a:lightRig rig="soft" dir="t"/>
              <a:backdrop>
                <a:anchor x="0" y="0" z="-210000"/>
                <a:norm dx="0" dy="0" dz="914400"/>
                <a:up dx="0" dy="914400" dz="0"/>
              </a:backdrop>
            </a:scene3d>
            <a:sp3d extrusionH="152250" prstMaterial="matte">
              <a:bevelT w="165100" prst="coolSlant"/>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247752" tIns="247752" rIns="247752" bIns="247752" numCol="1" spcCol="1270" anchor="ctr" anchorCtr="0">
              <a:noAutofit/>
              <a:sp3d extrusionH="28000" prstMaterial="matte"/>
            </a:bodyPr>
            <a:lstStyle/>
            <a:p>
              <a:pPr algn="ctr" defTabSz="533400">
                <a:lnSpc>
                  <a:spcPct val="90000"/>
                </a:lnSpc>
                <a:spcBef>
                  <a:spcPct val="0"/>
                </a:spcBef>
                <a:spcAft>
                  <a:spcPct val="35000"/>
                </a:spcAft>
              </a:pPr>
              <a:r>
                <a:rPr lang="en-GB" sz="1200" b="1" dirty="0">
                  <a:solidFill>
                    <a:srgbClr val="003300"/>
                  </a:solidFill>
                </a:rPr>
                <a:t>NATIONAL CENTRE FOR REMOTE SENSING (</a:t>
              </a:r>
              <a:r>
                <a:rPr lang="en-GB" sz="1200" b="1" dirty="0" err="1">
                  <a:solidFill>
                    <a:srgbClr val="003300"/>
                  </a:solidFill>
                </a:rPr>
                <a:t>NCRS</a:t>
              </a:r>
              <a:r>
                <a:rPr lang="en-GB" sz="1200" b="1" dirty="0">
                  <a:solidFill>
                    <a:srgbClr val="003300"/>
                  </a:solidFill>
                </a:rPr>
                <a:t>), JOS</a:t>
              </a:r>
              <a:endParaRPr lang="en-GB" sz="1200" b="1" dirty="0">
                <a:solidFill>
                  <a:srgbClr val="003300"/>
                </a:solidFill>
              </a:endParaRPr>
            </a:p>
          </p:txBody>
        </p:sp>
        <p:sp>
          <p:nvSpPr>
            <p:cNvPr id="19" name="Freeform 18"/>
            <p:cNvSpPr/>
            <p:nvPr/>
          </p:nvSpPr>
          <p:spPr>
            <a:xfrm rot="5400000">
              <a:off x="4558588" y="4423700"/>
              <a:ext cx="251205" cy="495698"/>
            </a:xfrm>
            <a:custGeom>
              <a:avLst/>
              <a:gdLst>
                <a:gd name="connsiteX0" fmla="*/ 0 w 280757"/>
                <a:gd name="connsiteY0" fmla="*/ 99140 h 495698"/>
                <a:gd name="connsiteX1" fmla="*/ 140379 w 280757"/>
                <a:gd name="connsiteY1" fmla="*/ 99140 h 495698"/>
                <a:gd name="connsiteX2" fmla="*/ 140379 w 280757"/>
                <a:gd name="connsiteY2" fmla="*/ 0 h 495698"/>
                <a:gd name="connsiteX3" fmla="*/ 280757 w 280757"/>
                <a:gd name="connsiteY3" fmla="*/ 247849 h 495698"/>
                <a:gd name="connsiteX4" fmla="*/ 140379 w 280757"/>
                <a:gd name="connsiteY4" fmla="*/ 495698 h 495698"/>
                <a:gd name="connsiteX5" fmla="*/ 140379 w 280757"/>
                <a:gd name="connsiteY5" fmla="*/ 396558 h 495698"/>
                <a:gd name="connsiteX6" fmla="*/ 0 w 280757"/>
                <a:gd name="connsiteY6" fmla="*/ 396558 h 495698"/>
                <a:gd name="connsiteX7" fmla="*/ 0 w 280757"/>
                <a:gd name="connsiteY7" fmla="*/ 99140 h 49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57" h="495698">
                  <a:moveTo>
                    <a:pt x="0" y="99140"/>
                  </a:moveTo>
                  <a:lnTo>
                    <a:pt x="140379" y="99140"/>
                  </a:lnTo>
                  <a:lnTo>
                    <a:pt x="140379" y="0"/>
                  </a:lnTo>
                  <a:lnTo>
                    <a:pt x="280757" y="247849"/>
                  </a:lnTo>
                  <a:lnTo>
                    <a:pt x="140379" y="495698"/>
                  </a:lnTo>
                  <a:lnTo>
                    <a:pt x="140379" y="396558"/>
                  </a:lnTo>
                  <a:lnTo>
                    <a:pt x="0" y="396558"/>
                  </a:lnTo>
                  <a:lnTo>
                    <a:pt x="0" y="99140"/>
                  </a:lnTo>
                  <a:close/>
                </a:path>
              </a:pathLst>
            </a:custGeom>
            <a:scene3d>
              <a:camera prst="perspectiveRelaxed" fov="900000">
                <a:rot lat="19800000" lon="21000000" rev="0"/>
              </a:camera>
              <a:lightRig rig="soft" dir="t"/>
              <a:backdrop>
                <a:anchor x="0" y="0" z="-210000"/>
                <a:norm dx="0" dy="0" dz="914400"/>
                <a:up dx="0" dy="914400" dz="0"/>
              </a:backdrop>
            </a:scene3d>
            <a:sp3d z="-227350" prstMaterial="matte"/>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0" tIns="99139" rIns="84227" bIns="99141" numCol="1" spcCol="1270" anchor="ctr" anchorCtr="0">
              <a:noAutofit/>
            </a:bodyPr>
            <a:lstStyle/>
            <a:p>
              <a:pPr algn="ctr" defTabSz="800100">
                <a:lnSpc>
                  <a:spcPct val="90000"/>
                </a:lnSpc>
                <a:spcBef>
                  <a:spcPct val="0"/>
                </a:spcBef>
                <a:spcAft>
                  <a:spcPct val="35000"/>
                </a:spcAft>
              </a:pPr>
              <a:endParaRPr lang="en-GB" b="1">
                <a:solidFill>
                  <a:schemeClr val="bg1"/>
                </a:solidFill>
              </a:endParaRPr>
            </a:p>
          </p:txBody>
        </p:sp>
        <p:sp>
          <p:nvSpPr>
            <p:cNvPr id="20" name="Freeform 19"/>
            <p:cNvSpPr/>
            <p:nvPr/>
          </p:nvSpPr>
          <p:spPr>
            <a:xfrm>
              <a:off x="3848403" y="4816738"/>
              <a:ext cx="1587693" cy="1420574"/>
            </a:xfrm>
            <a:custGeom>
              <a:avLst/>
              <a:gdLst>
                <a:gd name="connsiteX0" fmla="*/ 0 w 1587693"/>
                <a:gd name="connsiteY0" fmla="*/ 793847 h 1587693"/>
                <a:gd name="connsiteX1" fmla="*/ 793847 w 1587693"/>
                <a:gd name="connsiteY1" fmla="*/ 0 h 1587693"/>
                <a:gd name="connsiteX2" fmla="*/ 1587694 w 1587693"/>
                <a:gd name="connsiteY2" fmla="*/ 793847 h 1587693"/>
                <a:gd name="connsiteX3" fmla="*/ 793847 w 1587693"/>
                <a:gd name="connsiteY3" fmla="*/ 1587694 h 1587693"/>
                <a:gd name="connsiteX4" fmla="*/ 0 w 1587693"/>
                <a:gd name="connsiteY4" fmla="*/ 793847 h 1587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7693" h="1587693">
                  <a:moveTo>
                    <a:pt x="0" y="793847"/>
                  </a:moveTo>
                  <a:cubicBezTo>
                    <a:pt x="0" y="355417"/>
                    <a:pt x="355417" y="0"/>
                    <a:pt x="793847" y="0"/>
                  </a:cubicBezTo>
                  <a:cubicBezTo>
                    <a:pt x="1232277" y="0"/>
                    <a:pt x="1587694" y="355417"/>
                    <a:pt x="1587694" y="793847"/>
                  </a:cubicBezTo>
                  <a:cubicBezTo>
                    <a:pt x="1587694" y="1232277"/>
                    <a:pt x="1232277" y="1587694"/>
                    <a:pt x="793847" y="1587694"/>
                  </a:cubicBezTo>
                  <a:cubicBezTo>
                    <a:pt x="355417" y="1587694"/>
                    <a:pt x="0" y="1232277"/>
                    <a:pt x="0" y="793847"/>
                  </a:cubicBezTo>
                  <a:close/>
                </a:path>
              </a:pathLst>
            </a:custGeom>
            <a:solidFill>
              <a:schemeClr val="tx2">
                <a:lumMod val="20000"/>
                <a:lumOff val="80000"/>
              </a:schemeClr>
            </a:solidFill>
            <a:scene3d>
              <a:camera prst="perspectiveRelaxed" fov="900000">
                <a:rot lat="19800000" lon="21000000" rev="0"/>
              </a:camera>
              <a:lightRig rig="soft" dir="t"/>
              <a:backdrop>
                <a:anchor x="0" y="0" z="-210000"/>
                <a:norm dx="0" dy="0" dz="914400"/>
                <a:up dx="0" dy="914400" dz="0"/>
              </a:backdrop>
            </a:scene3d>
            <a:sp3d extrusionH="152250" prstMaterial="matte">
              <a:bevelT w="165100" prst="coolSlant"/>
            </a:sp3d>
          </p:spPr>
          <p:style>
            <a:lnRef idx="0">
              <a:schemeClr val="lt1">
                <a:hueOff val="0"/>
                <a:satOff val="0"/>
                <a:lumOff val="0"/>
                <a:alphaOff val="0"/>
              </a:schemeClr>
            </a:lnRef>
            <a:fillRef idx="1">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square" lIns="247752" tIns="247752" rIns="247752" bIns="247752" numCol="1" spcCol="1270" anchor="ctr" anchorCtr="0">
              <a:noAutofit/>
              <a:sp3d extrusionH="28000" prstMaterial="matte"/>
            </a:bodyPr>
            <a:lstStyle/>
            <a:p>
              <a:pPr algn="ctr" defTabSz="533400">
                <a:lnSpc>
                  <a:spcPct val="90000"/>
                </a:lnSpc>
                <a:spcBef>
                  <a:spcPct val="0"/>
                </a:spcBef>
                <a:spcAft>
                  <a:spcPct val="35000"/>
                </a:spcAft>
              </a:pPr>
              <a:r>
                <a:rPr lang="en-GB" sz="1200" b="1">
                  <a:solidFill>
                    <a:srgbClr val="003300"/>
                  </a:solidFill>
                </a:rPr>
                <a:t>CENTRE FOR SPACE SCIENCE &amp; TECHNOLOGY EDUCATION (CSSTE), ILE-IFE</a:t>
              </a:r>
              <a:endParaRPr lang="en-GB" sz="1200" b="1" dirty="0">
                <a:solidFill>
                  <a:srgbClr val="003300"/>
                </a:solidFill>
              </a:endParaRPr>
            </a:p>
          </p:txBody>
        </p:sp>
        <p:sp>
          <p:nvSpPr>
            <p:cNvPr id="21" name="Freeform 20"/>
            <p:cNvSpPr/>
            <p:nvPr/>
          </p:nvSpPr>
          <p:spPr>
            <a:xfrm rot="18900000">
              <a:off x="3679581" y="4039375"/>
              <a:ext cx="280758" cy="443522"/>
            </a:xfrm>
            <a:custGeom>
              <a:avLst/>
              <a:gdLst>
                <a:gd name="connsiteX0" fmla="*/ 0 w 280757"/>
                <a:gd name="connsiteY0" fmla="*/ 99140 h 495698"/>
                <a:gd name="connsiteX1" fmla="*/ 140379 w 280757"/>
                <a:gd name="connsiteY1" fmla="*/ 99140 h 495698"/>
                <a:gd name="connsiteX2" fmla="*/ 140379 w 280757"/>
                <a:gd name="connsiteY2" fmla="*/ 0 h 495698"/>
                <a:gd name="connsiteX3" fmla="*/ 280757 w 280757"/>
                <a:gd name="connsiteY3" fmla="*/ 247849 h 495698"/>
                <a:gd name="connsiteX4" fmla="*/ 140379 w 280757"/>
                <a:gd name="connsiteY4" fmla="*/ 495698 h 495698"/>
                <a:gd name="connsiteX5" fmla="*/ 140379 w 280757"/>
                <a:gd name="connsiteY5" fmla="*/ 396558 h 495698"/>
                <a:gd name="connsiteX6" fmla="*/ 0 w 280757"/>
                <a:gd name="connsiteY6" fmla="*/ 396558 h 495698"/>
                <a:gd name="connsiteX7" fmla="*/ 0 w 280757"/>
                <a:gd name="connsiteY7" fmla="*/ 99140 h 49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57" h="495698">
                  <a:moveTo>
                    <a:pt x="280757" y="396558"/>
                  </a:moveTo>
                  <a:lnTo>
                    <a:pt x="140378" y="396558"/>
                  </a:lnTo>
                  <a:lnTo>
                    <a:pt x="140378" y="495698"/>
                  </a:lnTo>
                  <a:lnTo>
                    <a:pt x="0" y="247849"/>
                  </a:lnTo>
                  <a:lnTo>
                    <a:pt x="140378" y="0"/>
                  </a:lnTo>
                  <a:lnTo>
                    <a:pt x="140378" y="99140"/>
                  </a:lnTo>
                  <a:lnTo>
                    <a:pt x="280757" y="99140"/>
                  </a:lnTo>
                  <a:lnTo>
                    <a:pt x="280757" y="396558"/>
                  </a:lnTo>
                  <a:close/>
                </a:path>
              </a:pathLst>
            </a:custGeom>
            <a:scene3d>
              <a:camera prst="perspectiveRelaxed" fov="900000">
                <a:rot lat="19800000" lon="21000000" rev="0"/>
              </a:camera>
              <a:lightRig rig="soft" dir="t"/>
              <a:backdrop>
                <a:anchor x="0" y="0" z="-210000"/>
                <a:norm dx="0" dy="0" dz="914400"/>
                <a:up dx="0" dy="914400" dz="0"/>
              </a:backdrop>
            </a:scene3d>
            <a:sp3d z="-227350" prstMaterial="matte"/>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4226" tIns="99139" rIns="1" bIns="99141" numCol="1" spcCol="1270" anchor="ctr" anchorCtr="0">
              <a:noAutofit/>
            </a:bodyPr>
            <a:lstStyle/>
            <a:p>
              <a:pPr algn="ctr" defTabSz="800100">
                <a:lnSpc>
                  <a:spcPct val="90000"/>
                </a:lnSpc>
                <a:spcBef>
                  <a:spcPct val="0"/>
                </a:spcBef>
                <a:spcAft>
                  <a:spcPct val="35000"/>
                </a:spcAft>
              </a:pPr>
              <a:endParaRPr lang="en-GB" b="1">
                <a:solidFill>
                  <a:schemeClr val="bg1"/>
                </a:solidFill>
              </a:endParaRPr>
            </a:p>
          </p:txBody>
        </p:sp>
        <p:sp>
          <p:nvSpPr>
            <p:cNvPr id="22" name="Freeform 21"/>
            <p:cNvSpPr/>
            <p:nvPr/>
          </p:nvSpPr>
          <p:spPr>
            <a:xfrm>
              <a:off x="2343616" y="4285079"/>
              <a:ext cx="1587693" cy="1420574"/>
            </a:xfrm>
            <a:custGeom>
              <a:avLst/>
              <a:gdLst>
                <a:gd name="connsiteX0" fmla="*/ 0 w 1587693"/>
                <a:gd name="connsiteY0" fmla="*/ 793847 h 1587693"/>
                <a:gd name="connsiteX1" fmla="*/ 793847 w 1587693"/>
                <a:gd name="connsiteY1" fmla="*/ 0 h 1587693"/>
                <a:gd name="connsiteX2" fmla="*/ 1587694 w 1587693"/>
                <a:gd name="connsiteY2" fmla="*/ 793847 h 1587693"/>
                <a:gd name="connsiteX3" fmla="*/ 793847 w 1587693"/>
                <a:gd name="connsiteY3" fmla="*/ 1587694 h 1587693"/>
                <a:gd name="connsiteX4" fmla="*/ 0 w 1587693"/>
                <a:gd name="connsiteY4" fmla="*/ 793847 h 1587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7693" h="1587693">
                  <a:moveTo>
                    <a:pt x="0" y="793847"/>
                  </a:moveTo>
                  <a:cubicBezTo>
                    <a:pt x="0" y="355417"/>
                    <a:pt x="355417" y="0"/>
                    <a:pt x="793847" y="0"/>
                  </a:cubicBezTo>
                  <a:cubicBezTo>
                    <a:pt x="1232277" y="0"/>
                    <a:pt x="1587694" y="355417"/>
                    <a:pt x="1587694" y="793847"/>
                  </a:cubicBezTo>
                  <a:cubicBezTo>
                    <a:pt x="1587694" y="1232277"/>
                    <a:pt x="1232277" y="1587694"/>
                    <a:pt x="793847" y="1587694"/>
                  </a:cubicBezTo>
                  <a:cubicBezTo>
                    <a:pt x="355417" y="1587694"/>
                    <a:pt x="0" y="1232277"/>
                    <a:pt x="0" y="793847"/>
                  </a:cubicBezTo>
                  <a:close/>
                </a:path>
              </a:pathLst>
            </a:custGeom>
            <a:solidFill>
              <a:schemeClr val="accent5">
                <a:lumMod val="40000"/>
                <a:lumOff val="60000"/>
              </a:schemeClr>
            </a:solidFill>
            <a:scene3d>
              <a:camera prst="perspectiveRelaxed" fov="900000">
                <a:rot lat="19800000" lon="21000000" rev="0"/>
              </a:camera>
              <a:lightRig rig="soft" dir="t"/>
              <a:backdrop>
                <a:anchor x="0" y="0" z="-210000"/>
                <a:norm dx="0" dy="0" dz="914400"/>
                <a:up dx="0" dy="914400" dz="0"/>
              </a:backdrop>
            </a:scene3d>
            <a:sp3d extrusionH="152250" prstMaterial="matte">
              <a:bevelT w="165100" prst="coolSlant"/>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47752" tIns="247752" rIns="247752" bIns="247752" numCol="1" spcCol="1270" anchor="ctr" anchorCtr="0">
              <a:noAutofit/>
              <a:sp3d extrusionH="28000" prstMaterial="matte"/>
            </a:bodyPr>
            <a:lstStyle/>
            <a:p>
              <a:pPr algn="ctr" defTabSz="533400">
                <a:lnSpc>
                  <a:spcPct val="90000"/>
                </a:lnSpc>
                <a:spcBef>
                  <a:spcPct val="0"/>
                </a:spcBef>
                <a:spcAft>
                  <a:spcPct val="35000"/>
                </a:spcAft>
              </a:pPr>
              <a:r>
                <a:rPr lang="en-GB" sz="1200" b="1" dirty="0">
                  <a:solidFill>
                    <a:srgbClr val="003300"/>
                  </a:solidFill>
                </a:rPr>
                <a:t>CENTRE FOR SPACE </a:t>
              </a:r>
              <a:r>
                <a:rPr lang="en-GB" sz="1100" b="1" dirty="0">
                  <a:solidFill>
                    <a:srgbClr val="003300"/>
                  </a:solidFill>
                </a:rPr>
                <a:t>TRANSPORTATION</a:t>
              </a:r>
              <a:r>
                <a:rPr lang="en-GB" sz="1200" b="1" dirty="0">
                  <a:solidFill>
                    <a:srgbClr val="003300"/>
                  </a:solidFill>
                </a:rPr>
                <a:t> &amp; PROPULSION (</a:t>
              </a:r>
              <a:r>
                <a:rPr lang="en-GB" sz="1200" b="1" dirty="0" err="1">
                  <a:solidFill>
                    <a:srgbClr val="003300"/>
                  </a:solidFill>
                </a:rPr>
                <a:t>CSTP</a:t>
              </a:r>
              <a:r>
                <a:rPr lang="en-GB" sz="1200" b="1" dirty="0">
                  <a:solidFill>
                    <a:srgbClr val="003300"/>
                  </a:solidFill>
                </a:rPr>
                <a:t>), </a:t>
              </a:r>
              <a:r>
                <a:rPr lang="en-GB" sz="1200" b="1" dirty="0" err="1">
                  <a:solidFill>
                    <a:srgbClr val="003300"/>
                  </a:solidFill>
                </a:rPr>
                <a:t>EPE</a:t>
              </a:r>
              <a:endParaRPr lang="en-GB" sz="1200" b="1" dirty="0">
                <a:solidFill>
                  <a:srgbClr val="003300"/>
                </a:solidFill>
              </a:endParaRPr>
            </a:p>
          </p:txBody>
        </p:sp>
        <p:sp>
          <p:nvSpPr>
            <p:cNvPr id="23" name="Freeform 22"/>
            <p:cNvSpPr/>
            <p:nvPr/>
          </p:nvSpPr>
          <p:spPr>
            <a:xfrm>
              <a:off x="3444737" y="3490064"/>
              <a:ext cx="280758" cy="443522"/>
            </a:xfrm>
            <a:custGeom>
              <a:avLst/>
              <a:gdLst>
                <a:gd name="connsiteX0" fmla="*/ 0 w 280757"/>
                <a:gd name="connsiteY0" fmla="*/ 99140 h 495698"/>
                <a:gd name="connsiteX1" fmla="*/ 140379 w 280757"/>
                <a:gd name="connsiteY1" fmla="*/ 99140 h 495698"/>
                <a:gd name="connsiteX2" fmla="*/ 140379 w 280757"/>
                <a:gd name="connsiteY2" fmla="*/ 0 h 495698"/>
                <a:gd name="connsiteX3" fmla="*/ 280757 w 280757"/>
                <a:gd name="connsiteY3" fmla="*/ 247849 h 495698"/>
                <a:gd name="connsiteX4" fmla="*/ 140379 w 280757"/>
                <a:gd name="connsiteY4" fmla="*/ 495698 h 495698"/>
                <a:gd name="connsiteX5" fmla="*/ 140379 w 280757"/>
                <a:gd name="connsiteY5" fmla="*/ 396558 h 495698"/>
                <a:gd name="connsiteX6" fmla="*/ 0 w 280757"/>
                <a:gd name="connsiteY6" fmla="*/ 396558 h 495698"/>
                <a:gd name="connsiteX7" fmla="*/ 0 w 280757"/>
                <a:gd name="connsiteY7" fmla="*/ 99140 h 49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57" h="495698">
                  <a:moveTo>
                    <a:pt x="280757" y="396558"/>
                  </a:moveTo>
                  <a:lnTo>
                    <a:pt x="140378" y="396558"/>
                  </a:lnTo>
                  <a:lnTo>
                    <a:pt x="140378" y="495698"/>
                  </a:lnTo>
                  <a:lnTo>
                    <a:pt x="0" y="247849"/>
                  </a:lnTo>
                  <a:lnTo>
                    <a:pt x="140378" y="0"/>
                  </a:lnTo>
                  <a:lnTo>
                    <a:pt x="140378" y="99140"/>
                  </a:lnTo>
                  <a:lnTo>
                    <a:pt x="280757" y="99140"/>
                  </a:lnTo>
                  <a:lnTo>
                    <a:pt x="280757" y="396558"/>
                  </a:lnTo>
                  <a:close/>
                </a:path>
              </a:pathLst>
            </a:custGeom>
            <a:scene3d>
              <a:camera prst="perspectiveRelaxed" fov="900000">
                <a:rot lat="19800000" lon="21000000" rev="0"/>
              </a:camera>
              <a:lightRig rig="soft" dir="t"/>
              <a:backdrop>
                <a:anchor x="0" y="0" z="-210000"/>
                <a:norm dx="0" dy="0" dz="914400"/>
                <a:up dx="0" dy="914400" dz="0"/>
              </a:backdrop>
            </a:scene3d>
            <a:sp3d z="-227350" prstMaterial="matte"/>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4227" tIns="99141" rIns="1" bIns="99140" numCol="1" spcCol="1270" anchor="ctr" anchorCtr="0">
              <a:noAutofit/>
            </a:bodyPr>
            <a:lstStyle/>
            <a:p>
              <a:pPr algn="ctr" defTabSz="800100">
                <a:lnSpc>
                  <a:spcPct val="90000"/>
                </a:lnSpc>
                <a:spcBef>
                  <a:spcPct val="0"/>
                </a:spcBef>
                <a:spcAft>
                  <a:spcPct val="35000"/>
                </a:spcAft>
              </a:pPr>
              <a:endParaRPr lang="en-GB" b="1">
                <a:solidFill>
                  <a:schemeClr val="bg1"/>
                </a:solidFill>
              </a:endParaRPr>
            </a:p>
          </p:txBody>
        </p:sp>
        <p:sp>
          <p:nvSpPr>
            <p:cNvPr id="24" name="Freeform 23"/>
            <p:cNvSpPr/>
            <p:nvPr/>
          </p:nvSpPr>
          <p:spPr>
            <a:xfrm>
              <a:off x="1749412" y="3001539"/>
              <a:ext cx="1587693" cy="1420574"/>
            </a:xfrm>
            <a:custGeom>
              <a:avLst/>
              <a:gdLst>
                <a:gd name="connsiteX0" fmla="*/ 0 w 1587693"/>
                <a:gd name="connsiteY0" fmla="*/ 793847 h 1587693"/>
                <a:gd name="connsiteX1" fmla="*/ 793847 w 1587693"/>
                <a:gd name="connsiteY1" fmla="*/ 0 h 1587693"/>
                <a:gd name="connsiteX2" fmla="*/ 1587694 w 1587693"/>
                <a:gd name="connsiteY2" fmla="*/ 793847 h 1587693"/>
                <a:gd name="connsiteX3" fmla="*/ 793847 w 1587693"/>
                <a:gd name="connsiteY3" fmla="*/ 1587694 h 1587693"/>
                <a:gd name="connsiteX4" fmla="*/ 0 w 1587693"/>
                <a:gd name="connsiteY4" fmla="*/ 793847 h 1587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7693" h="1587693">
                  <a:moveTo>
                    <a:pt x="0" y="793847"/>
                  </a:moveTo>
                  <a:cubicBezTo>
                    <a:pt x="0" y="355417"/>
                    <a:pt x="355417" y="0"/>
                    <a:pt x="793847" y="0"/>
                  </a:cubicBezTo>
                  <a:cubicBezTo>
                    <a:pt x="1232277" y="0"/>
                    <a:pt x="1587694" y="355417"/>
                    <a:pt x="1587694" y="793847"/>
                  </a:cubicBezTo>
                  <a:cubicBezTo>
                    <a:pt x="1587694" y="1232277"/>
                    <a:pt x="1232277" y="1587694"/>
                    <a:pt x="793847" y="1587694"/>
                  </a:cubicBezTo>
                  <a:cubicBezTo>
                    <a:pt x="355417" y="1587694"/>
                    <a:pt x="0" y="1232277"/>
                    <a:pt x="0" y="793847"/>
                  </a:cubicBezTo>
                  <a:close/>
                </a:path>
              </a:pathLst>
            </a:custGeom>
            <a:solidFill>
              <a:schemeClr val="tx2">
                <a:lumMod val="60000"/>
                <a:lumOff val="40000"/>
              </a:schemeClr>
            </a:solidFill>
            <a:scene3d>
              <a:camera prst="perspectiveRelaxed" fov="900000">
                <a:rot lat="19800000" lon="21000000" rev="0"/>
              </a:camera>
              <a:lightRig rig="soft" dir="t"/>
              <a:backdrop>
                <a:anchor x="0" y="0" z="-210000"/>
                <a:norm dx="0" dy="0" dz="914400"/>
                <a:up dx="0" dy="914400" dz="0"/>
              </a:backdrop>
            </a:scene3d>
            <a:sp3d extrusionH="152250" prstMaterial="matte">
              <a:bevelT w="165100" prst="coolSlant"/>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47752" tIns="247752" rIns="247752" bIns="247752" numCol="1" spcCol="1270" anchor="ctr" anchorCtr="0">
              <a:noAutofit/>
              <a:sp3d extrusionH="28000" prstMaterial="matte"/>
            </a:bodyPr>
            <a:lstStyle/>
            <a:p>
              <a:pPr algn="ctr" defTabSz="533400">
                <a:lnSpc>
                  <a:spcPct val="90000"/>
                </a:lnSpc>
                <a:spcBef>
                  <a:spcPct val="0"/>
                </a:spcBef>
                <a:spcAft>
                  <a:spcPct val="35000"/>
                </a:spcAft>
              </a:pPr>
              <a:r>
                <a:rPr lang="en-GB" sz="1200" b="1">
                  <a:solidFill>
                    <a:srgbClr val="003300"/>
                  </a:solidFill>
                </a:rPr>
                <a:t>CENTRE FOR BASIC SPACE SCIENCE (CBSS), NSUKKA</a:t>
              </a:r>
              <a:endParaRPr lang="en-GB" sz="1200" b="1" dirty="0">
                <a:solidFill>
                  <a:srgbClr val="003300"/>
                </a:solidFill>
              </a:endParaRPr>
            </a:p>
          </p:txBody>
        </p:sp>
        <p:sp>
          <p:nvSpPr>
            <p:cNvPr id="25" name="Freeform 24"/>
            <p:cNvSpPr/>
            <p:nvPr/>
          </p:nvSpPr>
          <p:spPr>
            <a:xfrm rot="2700000">
              <a:off x="3748564" y="2839598"/>
              <a:ext cx="251206" cy="495698"/>
            </a:xfrm>
            <a:custGeom>
              <a:avLst/>
              <a:gdLst>
                <a:gd name="connsiteX0" fmla="*/ 0 w 280757"/>
                <a:gd name="connsiteY0" fmla="*/ 99140 h 495698"/>
                <a:gd name="connsiteX1" fmla="*/ 140379 w 280757"/>
                <a:gd name="connsiteY1" fmla="*/ 99140 h 495698"/>
                <a:gd name="connsiteX2" fmla="*/ 140379 w 280757"/>
                <a:gd name="connsiteY2" fmla="*/ 0 h 495698"/>
                <a:gd name="connsiteX3" fmla="*/ 280757 w 280757"/>
                <a:gd name="connsiteY3" fmla="*/ 247849 h 495698"/>
                <a:gd name="connsiteX4" fmla="*/ 140379 w 280757"/>
                <a:gd name="connsiteY4" fmla="*/ 495698 h 495698"/>
                <a:gd name="connsiteX5" fmla="*/ 140379 w 280757"/>
                <a:gd name="connsiteY5" fmla="*/ 396558 h 495698"/>
                <a:gd name="connsiteX6" fmla="*/ 0 w 280757"/>
                <a:gd name="connsiteY6" fmla="*/ 396558 h 495698"/>
                <a:gd name="connsiteX7" fmla="*/ 0 w 280757"/>
                <a:gd name="connsiteY7" fmla="*/ 99140 h 49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57" h="495698">
                  <a:moveTo>
                    <a:pt x="280757" y="396558"/>
                  </a:moveTo>
                  <a:lnTo>
                    <a:pt x="140378" y="396558"/>
                  </a:lnTo>
                  <a:lnTo>
                    <a:pt x="140378" y="495698"/>
                  </a:lnTo>
                  <a:lnTo>
                    <a:pt x="0" y="247849"/>
                  </a:lnTo>
                  <a:lnTo>
                    <a:pt x="140378" y="0"/>
                  </a:lnTo>
                  <a:lnTo>
                    <a:pt x="140378" y="99140"/>
                  </a:lnTo>
                  <a:lnTo>
                    <a:pt x="280757" y="99140"/>
                  </a:lnTo>
                  <a:lnTo>
                    <a:pt x="280757" y="396558"/>
                  </a:lnTo>
                  <a:close/>
                </a:path>
              </a:pathLst>
            </a:custGeom>
            <a:scene3d>
              <a:camera prst="perspectiveRelaxed" fov="900000">
                <a:rot lat="19800000" lon="21000000" rev="0"/>
              </a:camera>
              <a:lightRig rig="soft" dir="t"/>
              <a:backdrop>
                <a:anchor x="0" y="0" z="-210000"/>
                <a:norm dx="0" dy="0" dz="914400"/>
                <a:up dx="0" dy="914400" dz="0"/>
              </a:backdrop>
            </a:scene3d>
            <a:sp3d z="-227350" prstMaterial="matte"/>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84227" tIns="99140" rIns="0" bIns="99139" numCol="1" spcCol="1270" anchor="ctr" anchorCtr="0">
              <a:noAutofit/>
            </a:bodyPr>
            <a:lstStyle/>
            <a:p>
              <a:pPr algn="ctr" defTabSz="800100">
                <a:lnSpc>
                  <a:spcPct val="90000"/>
                </a:lnSpc>
                <a:spcBef>
                  <a:spcPct val="0"/>
                </a:spcBef>
                <a:spcAft>
                  <a:spcPct val="35000"/>
                </a:spcAft>
              </a:pPr>
              <a:endParaRPr lang="en-GB" b="1">
                <a:solidFill>
                  <a:schemeClr val="bg1"/>
                </a:solidFill>
              </a:endParaRPr>
            </a:p>
          </p:txBody>
        </p:sp>
        <p:sp>
          <p:nvSpPr>
            <p:cNvPr id="26" name="Freeform 25"/>
            <p:cNvSpPr/>
            <p:nvPr/>
          </p:nvSpPr>
          <p:spPr>
            <a:xfrm>
              <a:off x="2343616" y="1788597"/>
              <a:ext cx="1587693" cy="1420574"/>
            </a:xfrm>
            <a:custGeom>
              <a:avLst/>
              <a:gdLst>
                <a:gd name="connsiteX0" fmla="*/ 0 w 1587693"/>
                <a:gd name="connsiteY0" fmla="*/ 793847 h 1587693"/>
                <a:gd name="connsiteX1" fmla="*/ 793847 w 1587693"/>
                <a:gd name="connsiteY1" fmla="*/ 0 h 1587693"/>
                <a:gd name="connsiteX2" fmla="*/ 1587694 w 1587693"/>
                <a:gd name="connsiteY2" fmla="*/ 793847 h 1587693"/>
                <a:gd name="connsiteX3" fmla="*/ 793847 w 1587693"/>
                <a:gd name="connsiteY3" fmla="*/ 1587694 h 1587693"/>
                <a:gd name="connsiteX4" fmla="*/ 0 w 1587693"/>
                <a:gd name="connsiteY4" fmla="*/ 793847 h 1587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7693" h="1587693">
                  <a:moveTo>
                    <a:pt x="0" y="793847"/>
                  </a:moveTo>
                  <a:cubicBezTo>
                    <a:pt x="0" y="355417"/>
                    <a:pt x="355417" y="0"/>
                    <a:pt x="793847" y="0"/>
                  </a:cubicBezTo>
                  <a:cubicBezTo>
                    <a:pt x="1232277" y="0"/>
                    <a:pt x="1587694" y="355417"/>
                    <a:pt x="1587694" y="793847"/>
                  </a:cubicBezTo>
                  <a:cubicBezTo>
                    <a:pt x="1587694" y="1232277"/>
                    <a:pt x="1232277" y="1587694"/>
                    <a:pt x="793847" y="1587694"/>
                  </a:cubicBezTo>
                  <a:cubicBezTo>
                    <a:pt x="355417" y="1587694"/>
                    <a:pt x="0" y="1232277"/>
                    <a:pt x="0" y="793847"/>
                  </a:cubicBezTo>
                  <a:close/>
                </a:path>
              </a:pathLst>
            </a:custGeom>
            <a:solidFill>
              <a:srgbClr val="FFFF00"/>
            </a:solidFill>
            <a:scene3d>
              <a:camera prst="perspectiveRelaxed" fov="900000">
                <a:rot lat="19800000" lon="21000000" rev="0"/>
              </a:camera>
              <a:lightRig rig="soft" dir="t"/>
              <a:backdrop>
                <a:anchor x="0" y="0" z="-210000"/>
                <a:norm dx="0" dy="0" dz="914400"/>
                <a:up dx="0" dy="914400" dz="0"/>
              </a:backdrop>
            </a:scene3d>
            <a:sp3d extrusionH="152250" prstMaterial="matte">
              <a:bevelT w="165100" prst="coolSlant"/>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247752" tIns="247752" rIns="247752" bIns="247752" numCol="1" spcCol="1270" anchor="ctr" anchorCtr="0">
              <a:noAutofit/>
              <a:sp3d extrusionH="28000" prstMaterial="matte"/>
            </a:bodyPr>
            <a:lstStyle/>
            <a:p>
              <a:pPr algn="ctr" defTabSz="533400">
                <a:lnSpc>
                  <a:spcPct val="90000"/>
                </a:lnSpc>
                <a:spcBef>
                  <a:spcPct val="0"/>
                </a:spcBef>
                <a:spcAft>
                  <a:spcPct val="35000"/>
                </a:spcAft>
              </a:pPr>
              <a:r>
                <a:rPr lang="en-GB" sz="1200" b="1" dirty="0">
                  <a:solidFill>
                    <a:srgbClr val="003300"/>
                  </a:solidFill>
                </a:rPr>
                <a:t>CENTRE FOR GEODESY &amp; GEODYNAMICS (CGG), TORO</a:t>
              </a:r>
              <a:endParaRPr lang="en-GB" sz="1200" b="1" dirty="0">
                <a:solidFill>
                  <a:srgbClr val="003300"/>
                </a:solidFill>
              </a:endParaRPr>
            </a:p>
          </p:txBody>
        </p:sp>
      </p:grpSp>
      <p:sp>
        <p:nvSpPr>
          <p:cNvPr id="2" name="Rectangle 1"/>
          <p:cNvSpPr/>
          <p:nvPr/>
        </p:nvSpPr>
        <p:spPr>
          <a:xfrm>
            <a:off x="4476354" y="950543"/>
            <a:ext cx="4094326" cy="52322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lvl="0">
              <a:spcBef>
                <a:spcPct val="20000"/>
              </a:spcBef>
              <a:defRPr/>
            </a:pPr>
            <a:r>
              <a:rPr lang="en-US" sz="2800" dirty="0">
                <a:solidFill>
                  <a:srgbClr val="002060"/>
                </a:solidFill>
                <a:latin typeface="Calibri" pitchFamily="34" charset="0"/>
                <a:cs typeface="Calibri" pitchFamily="34" charset="0"/>
              </a:rPr>
              <a:t>Institutional Arrangements</a:t>
            </a:r>
          </a:p>
        </p:txBody>
      </p:sp>
    </p:spTree>
    <p:extLst>
      <p:ext uri="{BB962C8B-B14F-4D97-AF65-F5344CB8AC3E}">
        <p14:creationId xmlns:p14="http://schemas.microsoft.com/office/powerpoint/2010/main" val="34296246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958684" y="533400"/>
            <a:ext cx="8182557" cy="533400"/>
          </a:xfrm>
        </p:spPr>
        <p:txBody>
          <a:bodyPr>
            <a:noAutofit/>
          </a:bodyPr>
          <a:lstStyle/>
          <a:p>
            <a:pPr algn="ctr"/>
            <a:r>
              <a:rPr lang="en-GB" sz="2200" b="1" dirty="0">
                <a:solidFill>
                  <a:srgbClr val="002060"/>
                </a:solidFill>
                <a:latin typeface="Arial" pitchFamily="34" charset="0"/>
                <a:cs typeface="Arial" pitchFamily="34" charset="0"/>
              </a:rPr>
              <a:t>Capacity Development Support</a:t>
            </a:r>
            <a:endParaRPr lang="en-GB" sz="2200" dirty="0">
              <a:solidFill>
                <a:srgbClr val="002060"/>
              </a:solidFill>
              <a:latin typeface="Arial" pitchFamily="34" charset="0"/>
              <a:cs typeface="Arial" pitchFamily="34" charset="0"/>
            </a:endParaRPr>
          </a:p>
        </p:txBody>
      </p:sp>
      <p:sp>
        <p:nvSpPr>
          <p:cNvPr id="3" name="TextBox 2"/>
          <p:cNvSpPr txBox="1"/>
          <p:nvPr/>
        </p:nvSpPr>
        <p:spPr>
          <a:xfrm>
            <a:off x="1219201" y="1066801"/>
            <a:ext cx="9661525" cy="1661993"/>
          </a:xfrm>
          <a:prstGeom prst="rect">
            <a:avLst/>
          </a:prstGeom>
          <a:solidFill>
            <a:srgbClr val="002060"/>
          </a:solidFill>
        </p:spPr>
        <p:style>
          <a:lnRef idx="3">
            <a:schemeClr val="lt1"/>
          </a:lnRef>
          <a:fillRef idx="1">
            <a:schemeClr val="dk1"/>
          </a:fillRef>
          <a:effectRef idx="1">
            <a:schemeClr val="dk1"/>
          </a:effectRef>
          <a:fontRef idx="minor">
            <a:schemeClr val="lt1"/>
          </a:fontRef>
        </p:style>
        <p:txBody>
          <a:bodyPr wrap="square" rtlCol="0">
            <a:spAutoFit/>
          </a:bodyPr>
          <a:lstStyle/>
          <a:p>
            <a:pPr marL="285750" indent="-285750">
              <a:buFont typeface="Wingdings" panose="05000000000000000000" pitchFamily="2" charset="2"/>
              <a:buChar char="Ø"/>
            </a:pPr>
            <a:r>
              <a:rPr lang="en-US" sz="1700" dirty="0">
                <a:latin typeface="Calibri" panose="020F0502020204030204" pitchFamily="34" charset="0"/>
              </a:rPr>
              <a:t>Over 500 Officers and Men of the Armed Forces have been trained by NASRDA on the use of space based technologies for defence intelligence gathering at the Postgraduate Level.</a:t>
            </a:r>
          </a:p>
          <a:p>
            <a:pPr marL="285750" indent="-285750">
              <a:buFont typeface="Wingdings" panose="05000000000000000000" pitchFamily="2" charset="2"/>
              <a:buChar char="Ø"/>
            </a:pPr>
            <a:r>
              <a:rPr lang="en-US" sz="1700" dirty="0">
                <a:latin typeface="Calibri" panose="020F0502020204030204" pitchFamily="34" charset="0"/>
              </a:rPr>
              <a:t>This saved Nigeria 1.7billion Naira from oversea training cost.</a:t>
            </a:r>
          </a:p>
          <a:p>
            <a:pPr marL="285750" indent="-285750">
              <a:buFont typeface="Wingdings" panose="05000000000000000000" pitchFamily="2" charset="2"/>
              <a:buChar char="Ø"/>
            </a:pPr>
            <a:r>
              <a:rPr lang="en-US" sz="1700" dirty="0">
                <a:latin typeface="Calibri" panose="020F0502020204030204" pitchFamily="34" charset="0"/>
              </a:rPr>
              <a:t>NASRDA will continue to conduct training for Armed Forces from time to time as the need arises.</a:t>
            </a:r>
          </a:p>
          <a:p>
            <a:pPr marL="285750" indent="-285750">
              <a:buFont typeface="Wingdings" panose="05000000000000000000" pitchFamily="2" charset="2"/>
              <a:buChar char="Ø"/>
            </a:pPr>
            <a:r>
              <a:rPr lang="en-GB" sz="1700" dirty="0">
                <a:latin typeface="Calibri" panose="020F0502020204030204" pitchFamily="34" charset="0"/>
              </a:rPr>
              <a:t>The Agency through </a:t>
            </a:r>
            <a:r>
              <a:rPr lang="en-GB" sz="1700" dirty="0" err="1">
                <a:latin typeface="Calibri" panose="020F0502020204030204" pitchFamily="34" charset="0"/>
              </a:rPr>
              <a:t>GeoApps</a:t>
            </a:r>
            <a:r>
              <a:rPr lang="en-GB" sz="1700" dirty="0">
                <a:latin typeface="Calibri" panose="020F0502020204030204" pitchFamily="34" charset="0"/>
              </a:rPr>
              <a:t>+ offered specialized training to participants from MDAs, the Military and Para-military. A total number of </a:t>
            </a:r>
            <a:r>
              <a:rPr lang="en-GB" sz="1700" b="1" dirty="0">
                <a:latin typeface="Calibri" panose="020F0502020204030204" pitchFamily="34" charset="0"/>
              </a:rPr>
              <a:t>57</a:t>
            </a:r>
            <a:r>
              <a:rPr lang="en-GB" sz="1700" dirty="0">
                <a:latin typeface="Calibri" panose="020F0502020204030204" pitchFamily="34" charset="0"/>
              </a:rPr>
              <a:t> personnel were trained in 2013</a:t>
            </a:r>
            <a:r>
              <a:rPr lang="en-GB" sz="1700" dirty="0">
                <a:latin typeface="Calibri" panose="020F0502020204030204" pitchFamily="34" charset="0"/>
              </a:rPr>
              <a:t>.</a:t>
            </a:r>
            <a:endParaRPr lang="en-US" sz="1700" dirty="0">
              <a:latin typeface="Calibri" panose="020F0502020204030204" pitchFamily="34" charset="0"/>
            </a:endParaRPr>
          </a:p>
        </p:txBody>
      </p:sp>
      <p:pic>
        <p:nvPicPr>
          <p:cNvPr id="1026" name="Picture 2" descr="A:\DG\2013 BUSINESS\GEOAPPS MILIATRY TRAINING\DG TRAINING\DSC01793 - Copy.JPG"/>
          <p:cNvPicPr>
            <a:picLocks noChangeAspect="1" noChangeArrowheads="1"/>
          </p:cNvPicPr>
          <p:nvPr/>
        </p:nvPicPr>
        <p:blipFill>
          <a:blip r:embed="rId2" cstate="print"/>
          <a:srcRect/>
          <a:stretch>
            <a:fillRect/>
          </a:stretch>
        </p:blipFill>
        <p:spPr bwMode="auto">
          <a:xfrm>
            <a:off x="1447800" y="2728793"/>
            <a:ext cx="3452983" cy="1856482"/>
          </a:xfrm>
          <a:prstGeom prst="rect">
            <a:avLst/>
          </a:prstGeom>
          <a:noFill/>
        </p:spPr>
      </p:pic>
      <p:pic>
        <p:nvPicPr>
          <p:cNvPr id="1027" name="Picture 3" descr="A:\DG\2013 BUSINESS\GEOAPPS MILIATRY TRAINING\DG TRAINING\DSC01833 - Copy.JPG"/>
          <p:cNvPicPr>
            <a:picLocks noChangeAspect="1" noChangeArrowheads="1"/>
          </p:cNvPicPr>
          <p:nvPr/>
        </p:nvPicPr>
        <p:blipFill>
          <a:blip r:embed="rId3" cstate="print"/>
          <a:srcRect/>
          <a:stretch>
            <a:fillRect/>
          </a:stretch>
        </p:blipFill>
        <p:spPr bwMode="auto">
          <a:xfrm>
            <a:off x="1235076" y="4729337"/>
            <a:ext cx="3641724" cy="2052463"/>
          </a:xfrm>
          <a:prstGeom prst="rect">
            <a:avLst/>
          </a:prstGeom>
          <a:noFill/>
        </p:spPr>
      </p:pic>
      <p:pic>
        <p:nvPicPr>
          <p:cNvPr id="1028" name="Picture 4" descr="A:\DG\2013 BUSINESS\GEOAPPS MILIATRY TRAINING\DG TRAINING\DSC01854 - Copy.JPG"/>
          <p:cNvPicPr>
            <a:picLocks noChangeAspect="1" noChangeArrowheads="1"/>
          </p:cNvPicPr>
          <p:nvPr/>
        </p:nvPicPr>
        <p:blipFill>
          <a:blip r:embed="rId4" cstate="print"/>
          <a:srcRect/>
          <a:stretch>
            <a:fillRect/>
          </a:stretch>
        </p:blipFill>
        <p:spPr bwMode="auto">
          <a:xfrm>
            <a:off x="6934200" y="2695649"/>
            <a:ext cx="3352800" cy="1889627"/>
          </a:xfrm>
          <a:prstGeom prst="rect">
            <a:avLst/>
          </a:prstGeom>
          <a:noFill/>
        </p:spPr>
      </p:pic>
      <p:pic>
        <p:nvPicPr>
          <p:cNvPr id="1029" name="Picture 5" descr="A:\DG\2013 BUSINESS\GEOAPPS MILIATRY TRAINING\DG TRAINING\DSC01890 - Copy.JPG"/>
          <p:cNvPicPr>
            <a:picLocks noChangeAspect="1" noChangeArrowheads="1"/>
          </p:cNvPicPr>
          <p:nvPr/>
        </p:nvPicPr>
        <p:blipFill>
          <a:blip r:embed="rId5" cstate="print"/>
          <a:srcRect/>
          <a:stretch>
            <a:fillRect/>
          </a:stretch>
        </p:blipFill>
        <p:spPr bwMode="auto">
          <a:xfrm>
            <a:off x="6553200" y="4753646"/>
            <a:ext cx="3733800" cy="2104356"/>
          </a:xfrm>
          <a:prstGeom prst="rect">
            <a:avLst/>
          </a:prstGeom>
          <a:noFill/>
        </p:spPr>
      </p:pic>
    </p:spTree>
    <p:extLst>
      <p:ext uri="{BB962C8B-B14F-4D97-AF65-F5344CB8AC3E}">
        <p14:creationId xmlns:p14="http://schemas.microsoft.com/office/powerpoint/2010/main" val="12657879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idx="1"/>
          </p:nvPr>
        </p:nvSpPr>
        <p:spPr>
          <a:xfrm>
            <a:off x="1700560" y="2936679"/>
            <a:ext cx="8385096" cy="150519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lnSpcReduction="10000"/>
          </a:bodyPr>
          <a:lstStyle/>
          <a:p>
            <a:pPr marL="0" indent="0" algn="just">
              <a:buNone/>
            </a:pPr>
            <a:r>
              <a:rPr lang="en-US" sz="1914" b="1" dirty="0">
                <a:solidFill>
                  <a:srgbClr val="FF0000"/>
                </a:solidFill>
              </a:rPr>
              <a:t>Mandate</a:t>
            </a:r>
            <a:endParaRPr lang="en-US" sz="1914" dirty="0"/>
          </a:p>
          <a:p>
            <a:pPr algn="just"/>
            <a:r>
              <a:rPr lang="en-US" sz="1914" dirty="0"/>
              <a:t>To develop skills and knowledge in four prime areas of Space Science Technology: Remote Sensing/GIS; Satellite Meteorology &amp; Global Climate; Satellite Communication and Basic Space &amp; Atmospheric Science, Global Navigation Satellite Systems </a:t>
            </a:r>
          </a:p>
          <a:p>
            <a:pPr algn="just"/>
            <a:endParaRPr lang="en-US" sz="1914" dirty="0"/>
          </a:p>
        </p:txBody>
      </p:sp>
      <p:pic>
        <p:nvPicPr>
          <p:cNvPr id="5" name="Picture 4"/>
          <p:cNvPicPr>
            <a:picLocks noChangeAspect="1"/>
          </p:cNvPicPr>
          <p:nvPr/>
        </p:nvPicPr>
        <p:blipFill>
          <a:blip r:embed="rId2"/>
          <a:stretch>
            <a:fillRect/>
          </a:stretch>
        </p:blipFill>
        <p:spPr>
          <a:xfrm>
            <a:off x="1701090" y="1242976"/>
            <a:ext cx="1944835" cy="1170343"/>
          </a:xfrm>
          <a:prstGeom prst="rect">
            <a:avLst/>
          </a:prstGeom>
        </p:spPr>
      </p:pic>
      <p:sp>
        <p:nvSpPr>
          <p:cNvPr id="7" name="Title 1"/>
          <p:cNvSpPr txBox="1">
            <a:spLocks/>
          </p:cNvSpPr>
          <p:nvPr/>
        </p:nvSpPr>
        <p:spPr>
          <a:xfrm>
            <a:off x="3726828" y="920210"/>
            <a:ext cx="6358829" cy="2082402"/>
          </a:xfrm>
          <a:prstGeom prst="rect">
            <a:avLst/>
          </a:prstGeom>
        </p:spPr>
        <p:txBody>
          <a:bodyPr vert="horz" lIns="72914" tIns="36457" rIns="72914" bIns="36457"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552" b="1" dirty="0">
                <a:solidFill>
                  <a:srgbClr val="FF0000"/>
                </a:solidFill>
                <a:latin typeface="+mn-lt"/>
              </a:rPr>
              <a:t>AFRICAN REGIONAL CENTRE FOR SPACE SCIENCE AND TECHNOLOGY EDUCATION IN ENGLISH (ARCSSTE-E)</a:t>
            </a:r>
          </a:p>
        </p:txBody>
      </p:sp>
      <p:sp>
        <p:nvSpPr>
          <p:cNvPr id="8" name="Content Placeholder 2"/>
          <p:cNvSpPr txBox="1">
            <a:spLocks/>
          </p:cNvSpPr>
          <p:nvPr/>
        </p:nvSpPr>
        <p:spPr>
          <a:xfrm>
            <a:off x="1776645" y="4490380"/>
            <a:ext cx="8385096" cy="1584445"/>
          </a:xfrm>
          <a:prstGeom prst="rect">
            <a:avLst/>
          </a:prstGeom>
          <a:gradFill>
            <a:gsLst>
              <a:gs pos="37000">
                <a:schemeClr val="accent2">
                  <a:lumMod val="20000"/>
                  <a:lumOff val="80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72914" tIns="36457" rIns="72914" bIns="36457"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914" b="1" dirty="0">
                <a:solidFill>
                  <a:srgbClr val="FF0000"/>
                </a:solidFill>
              </a:rPr>
              <a:t>Vision</a:t>
            </a:r>
            <a:endParaRPr lang="en-US" sz="1914" dirty="0"/>
          </a:p>
          <a:p>
            <a:r>
              <a:rPr lang="en-US" sz="1914" dirty="0"/>
              <a:t>Human Resources Development and Public Awareness in Africa of the benefits and applications of Space Science &amp; Technology for the sustainable development and improvement on the quality of life of the people, through rigorous education/ training and outreach programmes. </a:t>
            </a:r>
          </a:p>
        </p:txBody>
      </p:sp>
    </p:spTree>
    <p:extLst>
      <p:ext uri="{BB962C8B-B14F-4D97-AF65-F5344CB8AC3E}">
        <p14:creationId xmlns:p14="http://schemas.microsoft.com/office/powerpoint/2010/main" val="22721691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3066" y="694730"/>
            <a:ext cx="3135549" cy="764654"/>
          </a:xfrm>
        </p:spPr>
        <p:txBody>
          <a:bodyPr>
            <a:normAutofit fontScale="90000"/>
          </a:bodyPr>
          <a:lstStyle/>
          <a:p>
            <a:r>
              <a:rPr lang="en-US" sz="2871" b="1" dirty="0">
                <a:solidFill>
                  <a:srgbClr val="FF0000"/>
                </a:solidFill>
              </a:rPr>
              <a:t>Master’s Program</a:t>
            </a:r>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24584" r="24584"/>
          <a:stretch>
            <a:fillRect/>
          </a:stretch>
        </p:blipFill>
        <p:spPr>
          <a:xfrm>
            <a:off x="6576415" y="1621777"/>
            <a:ext cx="3981221" cy="3143609"/>
          </a:xfrm>
        </p:spPr>
      </p:pic>
      <p:sp>
        <p:nvSpPr>
          <p:cNvPr id="3" name="Content Placeholder 2"/>
          <p:cNvSpPr>
            <a:spLocks noGrp="1"/>
          </p:cNvSpPr>
          <p:nvPr>
            <p:ph type="body" sz="half" idx="2"/>
          </p:nvPr>
        </p:nvSpPr>
        <p:spPr>
          <a:xfrm>
            <a:off x="1613065" y="1621777"/>
            <a:ext cx="4767646" cy="4364417"/>
          </a:xfrm>
        </p:spPr>
        <p:txBody>
          <a:bodyPr>
            <a:normAutofit/>
          </a:bodyPr>
          <a:lstStyle/>
          <a:p>
            <a:pPr algn="just"/>
            <a:r>
              <a:rPr lang="en-US" sz="1914" dirty="0"/>
              <a:t>The Masters </a:t>
            </a:r>
            <a:r>
              <a:rPr lang="en-US" sz="1914" dirty="0" err="1"/>
              <a:t>programme</a:t>
            </a:r>
            <a:r>
              <a:rPr lang="en-US" sz="1914" dirty="0"/>
              <a:t> in remote sensing and GIS is </a:t>
            </a:r>
            <a:r>
              <a:rPr lang="en-US" sz="1914" dirty="0"/>
              <a:t>in </a:t>
            </a:r>
            <a:r>
              <a:rPr lang="en-US" sz="1914" dirty="0"/>
              <a:t>collaboration with the Federal University of Technology, </a:t>
            </a:r>
            <a:r>
              <a:rPr lang="en-US" sz="1914" dirty="0" err="1"/>
              <a:t>Akure</a:t>
            </a:r>
            <a:r>
              <a:rPr lang="en-US" sz="1914" dirty="0"/>
              <a:t> (FUTA).</a:t>
            </a:r>
          </a:p>
          <a:p>
            <a:pPr algn="just"/>
            <a:endParaRPr lang="en-US" sz="1914" dirty="0"/>
          </a:p>
          <a:p>
            <a:pPr algn="just"/>
            <a:r>
              <a:rPr lang="en-US" sz="1914" dirty="0"/>
              <a:t>At the end of the </a:t>
            </a:r>
            <a:r>
              <a:rPr lang="en-US" sz="1914" dirty="0" err="1"/>
              <a:t>programme</a:t>
            </a:r>
            <a:r>
              <a:rPr lang="en-US" sz="1914" dirty="0"/>
              <a:t>, participants are awarded a Master of Technology (</a:t>
            </a:r>
            <a:r>
              <a:rPr lang="en-US" sz="1914" dirty="0" err="1"/>
              <a:t>M.Tech</a:t>
            </a:r>
            <a:r>
              <a:rPr lang="en-US" sz="1914" dirty="0"/>
              <a:t>) degree in their chosen </a:t>
            </a:r>
            <a:r>
              <a:rPr lang="en-US" sz="1914" dirty="0"/>
              <a:t>area of specialization. </a:t>
            </a:r>
            <a:r>
              <a:rPr lang="en-US" sz="1914" dirty="0"/>
              <a:t>So far, over eighty (80) participants have </a:t>
            </a:r>
            <a:r>
              <a:rPr lang="en-US" sz="1914" dirty="0"/>
              <a:t>graduated </a:t>
            </a:r>
            <a:r>
              <a:rPr lang="en-US" sz="1914" dirty="0"/>
              <a:t>since the inception of the </a:t>
            </a:r>
            <a:r>
              <a:rPr lang="en-US" sz="1914" dirty="0" err="1"/>
              <a:t>programme</a:t>
            </a:r>
            <a:r>
              <a:rPr lang="en-US" sz="1914" dirty="0"/>
              <a:t> in 2013. </a:t>
            </a:r>
          </a:p>
          <a:p>
            <a:pPr algn="just"/>
            <a:endParaRPr lang="en-US" sz="1914" dirty="0"/>
          </a:p>
        </p:txBody>
      </p:sp>
    </p:spTree>
    <p:extLst>
      <p:ext uri="{BB962C8B-B14F-4D97-AF65-F5344CB8AC3E}">
        <p14:creationId xmlns:p14="http://schemas.microsoft.com/office/powerpoint/2010/main" val="10585028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3452" y="985880"/>
            <a:ext cx="8385096" cy="656731"/>
          </a:xfrm>
        </p:spPr>
        <p:txBody>
          <a:bodyPr/>
          <a:lstStyle/>
          <a:p>
            <a:r>
              <a:rPr lang="en-US" b="1" dirty="0" smtClean="0">
                <a:solidFill>
                  <a:srgbClr val="FF0000"/>
                </a:solidFill>
                <a:latin typeface="+mn-lt"/>
              </a:rPr>
              <a:t>Post Graduate Diploma</a:t>
            </a:r>
            <a:endParaRPr lang="en-US" b="1" dirty="0">
              <a:solidFill>
                <a:srgbClr val="FF0000"/>
              </a:solidFill>
              <a:latin typeface="+mn-lt"/>
            </a:endParaRPr>
          </a:p>
        </p:txBody>
      </p:sp>
      <p:sp>
        <p:nvSpPr>
          <p:cNvPr id="3" name="Content Placeholder 2"/>
          <p:cNvSpPr>
            <a:spLocks noGrp="1"/>
          </p:cNvSpPr>
          <p:nvPr>
            <p:ph idx="1"/>
          </p:nvPr>
        </p:nvSpPr>
        <p:spPr>
          <a:xfrm>
            <a:off x="1903451" y="1923850"/>
            <a:ext cx="8675016" cy="3208211"/>
          </a:xfrm>
          <a:gradFill flip="none" rotWithShape="1">
            <a:gsLst>
              <a:gs pos="50000">
                <a:schemeClr val="accent1">
                  <a:lumMod val="60000"/>
                  <a:lumOff val="40000"/>
                </a:schemeClr>
              </a:gs>
              <a:gs pos="76000">
                <a:schemeClr val="bg1">
                  <a:tint val="90000"/>
                  <a:shade val="90000"/>
                  <a:satMod val="200000"/>
                </a:schemeClr>
              </a:gs>
              <a:gs pos="92000">
                <a:schemeClr val="bg1">
                  <a:tint val="90000"/>
                  <a:shade val="70000"/>
                  <a:satMod val="250000"/>
                </a:schemeClr>
              </a:gs>
            </a:gsLst>
            <a:lin ang="2700000" scaled="1"/>
            <a:tileRect/>
          </a:gradFill>
        </p:spPr>
        <p:txBody>
          <a:bodyPr>
            <a:normAutofit fontScale="92500" lnSpcReduction="20000"/>
          </a:bodyPr>
          <a:lstStyle/>
          <a:p>
            <a:pPr marL="0" indent="0" algn="just">
              <a:buNone/>
            </a:pPr>
            <a:r>
              <a:rPr lang="en-US" dirty="0" smtClean="0">
                <a:solidFill>
                  <a:schemeClr val="tx1"/>
                </a:solidFill>
              </a:rPr>
              <a:t>ARCSSTE-E offers PGD in Remote Sensing and GIS, Satellite Communications, Global Navigational </a:t>
            </a:r>
            <a:r>
              <a:rPr lang="en-US" dirty="0">
                <a:solidFill>
                  <a:schemeClr val="tx1"/>
                </a:solidFill>
              </a:rPr>
              <a:t>S</a:t>
            </a:r>
            <a:r>
              <a:rPr lang="en-US" dirty="0" smtClean="0">
                <a:solidFill>
                  <a:schemeClr val="tx1"/>
                </a:solidFill>
              </a:rPr>
              <a:t>atellite </a:t>
            </a:r>
            <a:r>
              <a:rPr lang="en-US" dirty="0">
                <a:solidFill>
                  <a:schemeClr val="tx1"/>
                </a:solidFill>
              </a:rPr>
              <a:t>S</a:t>
            </a:r>
            <a:r>
              <a:rPr lang="en-US" dirty="0" smtClean="0">
                <a:solidFill>
                  <a:schemeClr val="tx1"/>
                </a:solidFill>
              </a:rPr>
              <a:t>ystems, Basic Space and atmospheric science, Space meteorology</a:t>
            </a:r>
          </a:p>
          <a:p>
            <a:pPr marL="0" indent="0" algn="just">
              <a:buNone/>
            </a:pPr>
            <a:endParaRPr lang="en-US" dirty="0" smtClean="0">
              <a:solidFill>
                <a:schemeClr val="tx1"/>
              </a:solidFill>
            </a:endParaRPr>
          </a:p>
          <a:p>
            <a:pPr marL="0" indent="0" algn="just">
              <a:buNone/>
            </a:pPr>
            <a:r>
              <a:rPr lang="en-US" dirty="0" smtClean="0">
                <a:solidFill>
                  <a:schemeClr val="tx1"/>
                </a:solidFill>
              </a:rPr>
              <a:t>Since 1999 when the Centre began offering these courses, more than 400 participants from Botswana, Cameroon, Egypt, Ethiopia, Ghana, Kenya, Liberia, Malawi, Mozambique, Nigeria, Sierra Leone, South Africa, Sudan, Swaziland, Tanzania, The Gambia, Uganda and Zimbabwe have passed through the Postgraduate Diploma </a:t>
            </a:r>
            <a:r>
              <a:rPr lang="en-US" dirty="0" err="1" smtClean="0">
                <a:solidFill>
                  <a:schemeClr val="tx1"/>
                </a:solidFill>
              </a:rPr>
              <a:t>programme</a:t>
            </a:r>
            <a:r>
              <a:rPr lang="en-US" dirty="0" smtClean="0">
                <a:solidFill>
                  <a:schemeClr val="tx1"/>
                </a:solidFill>
              </a:rPr>
              <a:t>.</a:t>
            </a:r>
          </a:p>
        </p:txBody>
      </p:sp>
    </p:spTree>
    <p:extLst>
      <p:ext uri="{BB962C8B-B14F-4D97-AF65-F5344CB8AC3E}">
        <p14:creationId xmlns:p14="http://schemas.microsoft.com/office/powerpoint/2010/main" val="25925947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21785" y="465200"/>
            <a:ext cx="5636031" cy="656731"/>
          </a:xfrm>
        </p:spPr>
        <p:txBody>
          <a:bodyPr>
            <a:normAutofit fontScale="90000"/>
          </a:bodyPr>
          <a:lstStyle/>
          <a:p>
            <a:pPr algn="ctr"/>
            <a:r>
              <a:rPr lang="en-US" sz="2552" b="1" dirty="0" err="1">
                <a:latin typeface="+mn-lt"/>
              </a:rPr>
              <a:t>Programme</a:t>
            </a:r>
            <a:r>
              <a:rPr lang="en-US" sz="2552" b="1" dirty="0">
                <a:latin typeface="+mn-lt"/>
              </a:rPr>
              <a:t> Structure</a:t>
            </a:r>
          </a:p>
        </p:txBody>
      </p:sp>
      <p:graphicFrame>
        <p:nvGraphicFramePr>
          <p:cNvPr id="15" name="Content Placeholder 14"/>
          <p:cNvGraphicFramePr>
            <a:graphicFrameLocks noGrp="1"/>
          </p:cNvGraphicFramePr>
          <p:nvPr>
            <p:ph idx="1"/>
            <p:extLst>
              <p:ext uri="{D42A27DB-BD31-4B8C-83A1-F6EECF244321}">
                <p14:modId xmlns:p14="http://schemas.microsoft.com/office/powerpoint/2010/main" val="2651696181"/>
              </p:ext>
            </p:extLst>
          </p:nvPr>
        </p:nvGraphicFramePr>
        <p:xfrm>
          <a:off x="184398" y="980076"/>
          <a:ext cx="6524570" cy="4132482"/>
        </p:xfrm>
        <a:graphic>
          <a:graphicData uri="http://schemas.openxmlformats.org/drawingml/2006/table">
            <a:tbl>
              <a:tblPr firstRow="1" bandRow="1">
                <a:tableStyleId>{5C22544A-7EE6-4342-B048-85BDC9FD1C3A}</a:tableStyleId>
              </a:tblPr>
              <a:tblGrid>
                <a:gridCol w="2646595">
                  <a:extLst>
                    <a:ext uri="{9D8B030D-6E8A-4147-A177-3AD203B41FA5}">
                      <a16:colId xmlns="" xmlns:a16="http://schemas.microsoft.com/office/drawing/2014/main" val="97794367"/>
                    </a:ext>
                  </a:extLst>
                </a:gridCol>
                <a:gridCol w="1655125">
                  <a:extLst>
                    <a:ext uri="{9D8B030D-6E8A-4147-A177-3AD203B41FA5}">
                      <a16:colId xmlns="" xmlns:a16="http://schemas.microsoft.com/office/drawing/2014/main" val="282069651"/>
                    </a:ext>
                  </a:extLst>
                </a:gridCol>
                <a:gridCol w="2222850">
                  <a:extLst>
                    <a:ext uri="{9D8B030D-6E8A-4147-A177-3AD203B41FA5}">
                      <a16:colId xmlns="" xmlns:a16="http://schemas.microsoft.com/office/drawing/2014/main" val="384755842"/>
                    </a:ext>
                  </a:extLst>
                </a:gridCol>
              </a:tblGrid>
              <a:tr h="688747">
                <a:tc>
                  <a:txBody>
                    <a:bodyPr/>
                    <a:lstStyle/>
                    <a:p>
                      <a:pPr algn="l" fontAlgn="b"/>
                      <a:r>
                        <a:rPr lang="en-US" sz="2200" b="1" i="0" u="none" strike="noStrike" dirty="0">
                          <a:solidFill>
                            <a:srgbClr val="000000"/>
                          </a:solidFill>
                          <a:effectLst/>
                          <a:latin typeface="Calibri" panose="020F0502020204030204" pitchFamily="34" charset="0"/>
                        </a:rPr>
                        <a:t>Course</a:t>
                      </a:r>
                    </a:p>
                  </a:txBody>
                  <a:tcPr marL="7595" marR="7595" marT="7595" marB="0" anchor="b"/>
                </a:tc>
                <a:tc>
                  <a:txBody>
                    <a:bodyPr/>
                    <a:lstStyle/>
                    <a:p>
                      <a:pPr algn="l" fontAlgn="b"/>
                      <a:r>
                        <a:rPr lang="en-US" sz="2200" b="1" i="0" u="none" strike="noStrike" dirty="0" smtClean="0">
                          <a:solidFill>
                            <a:srgbClr val="000000"/>
                          </a:solidFill>
                          <a:effectLst/>
                          <a:latin typeface="Calibri" panose="020F0502020204030204" pitchFamily="34" charset="0"/>
                        </a:rPr>
                        <a:t>Programme</a:t>
                      </a:r>
                      <a:endParaRPr lang="en-US" sz="2200" b="1" i="0" u="none" strike="noStrike" dirty="0">
                        <a:solidFill>
                          <a:srgbClr val="000000"/>
                        </a:solidFill>
                        <a:effectLst/>
                        <a:latin typeface="Calibri" panose="020F0502020204030204" pitchFamily="34" charset="0"/>
                      </a:endParaRPr>
                    </a:p>
                  </a:txBody>
                  <a:tcPr marL="7595" marR="7595" marT="7595" marB="0" anchor="b"/>
                </a:tc>
                <a:tc>
                  <a:txBody>
                    <a:bodyPr/>
                    <a:lstStyle/>
                    <a:p>
                      <a:pPr algn="l" fontAlgn="b"/>
                      <a:r>
                        <a:rPr lang="en-US" sz="2200" b="1" i="0" u="none" strike="noStrike" dirty="0">
                          <a:solidFill>
                            <a:srgbClr val="000000"/>
                          </a:solidFill>
                          <a:effectLst/>
                          <a:latin typeface="Calibri" panose="020F0502020204030204" pitchFamily="34" charset="0"/>
                        </a:rPr>
                        <a:t>Duration</a:t>
                      </a:r>
                    </a:p>
                  </a:txBody>
                  <a:tcPr marL="7595" marR="7595" marT="7595" marB="0" anchor="b"/>
                </a:tc>
                <a:extLst>
                  <a:ext uri="{0D108BD9-81ED-4DB2-BD59-A6C34878D82A}">
                    <a16:rowId xmlns="" xmlns:a16="http://schemas.microsoft.com/office/drawing/2014/main" val="2281019380"/>
                  </a:ext>
                </a:extLst>
              </a:tr>
              <a:tr h="688747">
                <a:tc>
                  <a:txBody>
                    <a:bodyPr/>
                    <a:lstStyle/>
                    <a:p>
                      <a:pPr algn="l" fontAlgn="b"/>
                      <a:r>
                        <a:rPr lang="en-US" sz="1800" b="0" i="0" u="none" strike="noStrike" dirty="0">
                          <a:solidFill>
                            <a:srgbClr val="000000"/>
                          </a:solidFill>
                          <a:effectLst/>
                          <a:latin typeface="Calibri" panose="020F0502020204030204" pitchFamily="34" charset="0"/>
                        </a:rPr>
                        <a:t>Remote </a:t>
                      </a:r>
                      <a:r>
                        <a:rPr lang="en-US" sz="1800" b="0" i="0" u="none" strike="noStrike" dirty="0" smtClean="0">
                          <a:solidFill>
                            <a:srgbClr val="000000"/>
                          </a:solidFill>
                          <a:effectLst/>
                          <a:latin typeface="Calibri" panose="020F0502020204030204" pitchFamily="34" charset="0"/>
                        </a:rPr>
                        <a:t>Sensing </a:t>
                      </a:r>
                      <a:r>
                        <a:rPr lang="en-US" sz="1800" b="0" i="0" u="none" strike="noStrike" dirty="0">
                          <a:solidFill>
                            <a:srgbClr val="000000"/>
                          </a:solidFill>
                          <a:effectLst/>
                          <a:latin typeface="Calibri" panose="020F0502020204030204" pitchFamily="34" charset="0"/>
                        </a:rPr>
                        <a:t>and GIS</a:t>
                      </a:r>
                    </a:p>
                  </a:txBody>
                  <a:tcPr marL="7595" marR="7595" marT="7595" marB="0" anchor="b"/>
                </a:tc>
                <a:tc>
                  <a:txBody>
                    <a:bodyPr/>
                    <a:lstStyle/>
                    <a:p>
                      <a:pPr algn="l" fontAlgn="b"/>
                      <a:r>
                        <a:rPr lang="en-US" sz="1800" b="0" i="0" u="none" strike="noStrike">
                          <a:solidFill>
                            <a:srgbClr val="000000"/>
                          </a:solidFill>
                          <a:effectLst/>
                          <a:latin typeface="Calibri" panose="020F0502020204030204" pitchFamily="34" charset="0"/>
                        </a:rPr>
                        <a:t>PGD/Masters</a:t>
                      </a:r>
                    </a:p>
                  </a:txBody>
                  <a:tcPr marL="7595" marR="7595" marT="7595" marB="0" anchor="b"/>
                </a:tc>
                <a:tc>
                  <a:txBody>
                    <a:bodyPr/>
                    <a:lstStyle/>
                    <a:p>
                      <a:pPr algn="l" fontAlgn="b"/>
                      <a:r>
                        <a:rPr lang="en-US" sz="1800" b="0" i="0" u="none" strike="noStrike" dirty="0">
                          <a:solidFill>
                            <a:srgbClr val="000000"/>
                          </a:solidFill>
                          <a:effectLst/>
                          <a:latin typeface="Calibri" panose="020F0502020204030204" pitchFamily="34" charset="0"/>
                        </a:rPr>
                        <a:t>9 months/18 Months</a:t>
                      </a:r>
                    </a:p>
                  </a:txBody>
                  <a:tcPr marL="7595" marR="7595" marT="7595" marB="0" anchor="b"/>
                </a:tc>
                <a:extLst>
                  <a:ext uri="{0D108BD9-81ED-4DB2-BD59-A6C34878D82A}">
                    <a16:rowId xmlns="" xmlns:a16="http://schemas.microsoft.com/office/drawing/2014/main" val="1325866387"/>
                  </a:ext>
                </a:extLst>
              </a:tr>
              <a:tr h="688747">
                <a:tc>
                  <a:txBody>
                    <a:bodyPr/>
                    <a:lstStyle/>
                    <a:p>
                      <a:pPr algn="l" fontAlgn="b"/>
                      <a:r>
                        <a:rPr lang="en-US" sz="1800" b="0" i="0" u="none" strike="noStrike" dirty="0">
                          <a:solidFill>
                            <a:srgbClr val="000000"/>
                          </a:solidFill>
                          <a:effectLst/>
                          <a:latin typeface="Calibri" panose="020F0502020204030204" pitchFamily="34" charset="0"/>
                        </a:rPr>
                        <a:t>Satellite </a:t>
                      </a:r>
                      <a:r>
                        <a:rPr lang="en-US" sz="1800" b="0" i="0" u="none" strike="noStrike" dirty="0" smtClean="0">
                          <a:solidFill>
                            <a:srgbClr val="000000"/>
                          </a:solidFill>
                          <a:effectLst/>
                          <a:latin typeface="Calibri" panose="020F0502020204030204" pitchFamily="34" charset="0"/>
                        </a:rPr>
                        <a:t>Communications</a:t>
                      </a:r>
                      <a:endParaRPr lang="en-US" sz="1800" b="0" i="0" u="none" strike="noStrike" dirty="0">
                        <a:solidFill>
                          <a:srgbClr val="000000"/>
                        </a:solidFill>
                        <a:effectLst/>
                        <a:latin typeface="Calibri" panose="020F0502020204030204" pitchFamily="34" charset="0"/>
                      </a:endParaRPr>
                    </a:p>
                  </a:txBody>
                  <a:tcPr marL="7595" marR="7595" marT="7595" marB="0" anchor="b"/>
                </a:tc>
                <a:tc>
                  <a:txBody>
                    <a:bodyPr/>
                    <a:lstStyle/>
                    <a:p>
                      <a:pPr algn="l" fontAlgn="b"/>
                      <a:r>
                        <a:rPr lang="en-US" sz="1800" b="0" i="0" u="none" strike="noStrike">
                          <a:solidFill>
                            <a:srgbClr val="000000"/>
                          </a:solidFill>
                          <a:effectLst/>
                          <a:latin typeface="Calibri" panose="020F0502020204030204" pitchFamily="34" charset="0"/>
                        </a:rPr>
                        <a:t>PGD/Masters</a:t>
                      </a:r>
                    </a:p>
                  </a:txBody>
                  <a:tcPr marL="7595" marR="7595" marT="7595" marB="0" anchor="b"/>
                </a:tc>
                <a:tc>
                  <a:txBody>
                    <a:bodyPr/>
                    <a:lstStyle/>
                    <a:p>
                      <a:pPr algn="l" fontAlgn="b"/>
                      <a:r>
                        <a:rPr lang="en-US" sz="1800" b="0" i="0" u="none" strike="noStrike" dirty="0">
                          <a:solidFill>
                            <a:srgbClr val="000000"/>
                          </a:solidFill>
                          <a:effectLst/>
                          <a:latin typeface="Calibri" panose="020F0502020204030204" pitchFamily="34" charset="0"/>
                        </a:rPr>
                        <a:t>9 months/18 Months</a:t>
                      </a:r>
                    </a:p>
                  </a:txBody>
                  <a:tcPr marL="7595" marR="7595" marT="7595" marB="0" anchor="b"/>
                </a:tc>
                <a:extLst>
                  <a:ext uri="{0D108BD9-81ED-4DB2-BD59-A6C34878D82A}">
                    <a16:rowId xmlns="" xmlns:a16="http://schemas.microsoft.com/office/drawing/2014/main" val="1179778609"/>
                  </a:ext>
                </a:extLst>
              </a:tr>
              <a:tr h="688747">
                <a:tc>
                  <a:txBody>
                    <a:bodyPr/>
                    <a:lstStyle/>
                    <a:p>
                      <a:pPr algn="l" fontAlgn="b"/>
                      <a:r>
                        <a:rPr lang="en-US" sz="1800" b="0" i="0" u="none" strike="noStrike" dirty="0">
                          <a:solidFill>
                            <a:srgbClr val="000000"/>
                          </a:solidFill>
                          <a:effectLst/>
                          <a:latin typeface="Calibri" panose="020F0502020204030204" pitchFamily="34" charset="0"/>
                        </a:rPr>
                        <a:t>Global </a:t>
                      </a:r>
                      <a:r>
                        <a:rPr lang="en-US" sz="1800" b="0" i="0" u="none" strike="noStrike" dirty="0" smtClean="0">
                          <a:solidFill>
                            <a:srgbClr val="000000"/>
                          </a:solidFill>
                          <a:effectLst/>
                          <a:latin typeface="Calibri" panose="020F0502020204030204" pitchFamily="34" charset="0"/>
                        </a:rPr>
                        <a:t>Navigation </a:t>
                      </a:r>
                      <a:r>
                        <a:rPr lang="en-US" sz="1800" b="0" i="0" u="none" strike="noStrike" dirty="0">
                          <a:solidFill>
                            <a:srgbClr val="000000"/>
                          </a:solidFill>
                          <a:effectLst/>
                          <a:latin typeface="Calibri" panose="020F0502020204030204" pitchFamily="34" charset="0"/>
                        </a:rPr>
                        <a:t>S</a:t>
                      </a:r>
                      <a:r>
                        <a:rPr lang="en-US" sz="1800" b="0" i="0" u="none" strike="noStrike" dirty="0" smtClean="0">
                          <a:solidFill>
                            <a:srgbClr val="000000"/>
                          </a:solidFill>
                          <a:effectLst/>
                          <a:latin typeface="Calibri" panose="020F0502020204030204" pitchFamily="34" charset="0"/>
                        </a:rPr>
                        <a:t>atellite </a:t>
                      </a:r>
                      <a:r>
                        <a:rPr lang="en-US" sz="1800" b="0" i="0" u="none" strike="noStrike" dirty="0">
                          <a:solidFill>
                            <a:srgbClr val="000000"/>
                          </a:solidFill>
                          <a:effectLst/>
                          <a:latin typeface="Calibri" panose="020F0502020204030204" pitchFamily="34" charset="0"/>
                        </a:rPr>
                        <a:t>S</a:t>
                      </a:r>
                      <a:r>
                        <a:rPr lang="en-US" sz="1800" b="0" i="0" u="none" strike="noStrike" dirty="0" smtClean="0">
                          <a:solidFill>
                            <a:srgbClr val="000000"/>
                          </a:solidFill>
                          <a:effectLst/>
                          <a:latin typeface="Calibri" panose="020F0502020204030204" pitchFamily="34" charset="0"/>
                        </a:rPr>
                        <a:t>ystems</a:t>
                      </a:r>
                      <a:endParaRPr lang="en-US" sz="1800" b="0" i="0" u="none" strike="noStrike" dirty="0">
                        <a:solidFill>
                          <a:srgbClr val="000000"/>
                        </a:solidFill>
                        <a:effectLst/>
                        <a:latin typeface="Calibri" panose="020F0502020204030204" pitchFamily="34" charset="0"/>
                      </a:endParaRPr>
                    </a:p>
                  </a:txBody>
                  <a:tcPr marL="7595" marR="7595" marT="7595" marB="0" anchor="b"/>
                </a:tc>
                <a:tc>
                  <a:txBody>
                    <a:bodyPr/>
                    <a:lstStyle/>
                    <a:p>
                      <a:pPr algn="l" fontAlgn="b"/>
                      <a:r>
                        <a:rPr lang="en-US" sz="1800" b="0" i="0" u="none" strike="noStrike">
                          <a:solidFill>
                            <a:srgbClr val="000000"/>
                          </a:solidFill>
                          <a:effectLst/>
                          <a:latin typeface="Calibri" panose="020F0502020204030204" pitchFamily="34" charset="0"/>
                        </a:rPr>
                        <a:t>PGD</a:t>
                      </a:r>
                    </a:p>
                  </a:txBody>
                  <a:tcPr marL="7595" marR="7595" marT="7595" marB="0" anchor="b"/>
                </a:tc>
                <a:tc>
                  <a:txBody>
                    <a:bodyPr/>
                    <a:lstStyle/>
                    <a:p>
                      <a:pPr algn="l" fontAlgn="b"/>
                      <a:r>
                        <a:rPr lang="en-US" sz="1800" b="0" i="0" u="none" strike="noStrike" dirty="0">
                          <a:solidFill>
                            <a:srgbClr val="000000"/>
                          </a:solidFill>
                          <a:effectLst/>
                          <a:latin typeface="Calibri" panose="020F0502020204030204" pitchFamily="34" charset="0"/>
                        </a:rPr>
                        <a:t>9 months</a:t>
                      </a:r>
                    </a:p>
                  </a:txBody>
                  <a:tcPr marL="7595" marR="7595" marT="7595" marB="0" anchor="b"/>
                </a:tc>
                <a:extLst>
                  <a:ext uri="{0D108BD9-81ED-4DB2-BD59-A6C34878D82A}">
                    <a16:rowId xmlns="" xmlns:a16="http://schemas.microsoft.com/office/drawing/2014/main" val="2278170749"/>
                  </a:ext>
                </a:extLst>
              </a:tr>
              <a:tr h="688747">
                <a:tc>
                  <a:txBody>
                    <a:bodyPr/>
                    <a:lstStyle/>
                    <a:p>
                      <a:pPr algn="l" fontAlgn="b"/>
                      <a:r>
                        <a:rPr lang="en-US" sz="1800" b="0" i="0" u="none" strike="noStrike" dirty="0">
                          <a:solidFill>
                            <a:srgbClr val="000000"/>
                          </a:solidFill>
                          <a:effectLst/>
                          <a:latin typeface="Calibri" panose="020F0502020204030204" pitchFamily="34" charset="0"/>
                        </a:rPr>
                        <a:t>Basic </a:t>
                      </a:r>
                      <a:r>
                        <a:rPr lang="en-US" sz="1800" b="0" i="0" u="none" strike="noStrike" dirty="0" smtClean="0">
                          <a:solidFill>
                            <a:srgbClr val="000000"/>
                          </a:solidFill>
                          <a:effectLst/>
                          <a:latin typeface="Calibri" panose="020F0502020204030204" pitchFamily="34" charset="0"/>
                        </a:rPr>
                        <a:t>Space </a:t>
                      </a:r>
                      <a:r>
                        <a:rPr lang="en-US" sz="1800" b="0" i="0" u="none" strike="noStrike" dirty="0">
                          <a:solidFill>
                            <a:srgbClr val="000000"/>
                          </a:solidFill>
                          <a:effectLst/>
                          <a:latin typeface="Calibri" panose="020F0502020204030204" pitchFamily="34" charset="0"/>
                        </a:rPr>
                        <a:t>and </a:t>
                      </a:r>
                      <a:r>
                        <a:rPr lang="en-US" sz="1800" b="0" i="0" u="none" strike="noStrike" dirty="0" smtClean="0">
                          <a:solidFill>
                            <a:srgbClr val="000000"/>
                          </a:solidFill>
                          <a:effectLst/>
                          <a:latin typeface="Calibri" panose="020F0502020204030204" pitchFamily="34" charset="0"/>
                        </a:rPr>
                        <a:t>Atmospheric </a:t>
                      </a:r>
                      <a:r>
                        <a:rPr lang="en-US" sz="1800" b="0" i="0" u="none" strike="noStrike" dirty="0">
                          <a:solidFill>
                            <a:srgbClr val="000000"/>
                          </a:solidFill>
                          <a:effectLst/>
                          <a:latin typeface="Calibri" panose="020F0502020204030204" pitchFamily="34" charset="0"/>
                        </a:rPr>
                        <a:t>S</a:t>
                      </a:r>
                      <a:r>
                        <a:rPr lang="en-US" sz="1800" b="0" i="0" u="none" strike="noStrike" dirty="0" smtClean="0">
                          <a:solidFill>
                            <a:srgbClr val="000000"/>
                          </a:solidFill>
                          <a:effectLst/>
                          <a:latin typeface="Calibri" panose="020F0502020204030204" pitchFamily="34" charset="0"/>
                        </a:rPr>
                        <a:t>cience</a:t>
                      </a:r>
                      <a:endParaRPr lang="en-US" sz="1800" b="0" i="0" u="none" strike="noStrike" dirty="0">
                        <a:solidFill>
                          <a:srgbClr val="000000"/>
                        </a:solidFill>
                        <a:effectLst/>
                        <a:latin typeface="Calibri" panose="020F0502020204030204" pitchFamily="34" charset="0"/>
                      </a:endParaRPr>
                    </a:p>
                  </a:txBody>
                  <a:tcPr marL="7595" marR="7595" marT="7595" marB="0" anchor="b"/>
                </a:tc>
                <a:tc>
                  <a:txBody>
                    <a:bodyPr/>
                    <a:lstStyle/>
                    <a:p>
                      <a:pPr algn="l" fontAlgn="b"/>
                      <a:r>
                        <a:rPr lang="en-US" sz="1800" b="0" i="0" u="none" strike="noStrike">
                          <a:solidFill>
                            <a:srgbClr val="000000"/>
                          </a:solidFill>
                          <a:effectLst/>
                          <a:latin typeface="Calibri" panose="020F0502020204030204" pitchFamily="34" charset="0"/>
                        </a:rPr>
                        <a:t>PGD</a:t>
                      </a:r>
                    </a:p>
                  </a:txBody>
                  <a:tcPr marL="7595" marR="7595" marT="7595" marB="0" anchor="b"/>
                </a:tc>
                <a:tc>
                  <a:txBody>
                    <a:bodyPr/>
                    <a:lstStyle/>
                    <a:p>
                      <a:pPr algn="l" fontAlgn="b"/>
                      <a:r>
                        <a:rPr lang="en-US" sz="1800" b="0" i="0" u="none" strike="noStrike" dirty="0">
                          <a:solidFill>
                            <a:srgbClr val="000000"/>
                          </a:solidFill>
                          <a:effectLst/>
                          <a:latin typeface="Calibri" panose="020F0502020204030204" pitchFamily="34" charset="0"/>
                        </a:rPr>
                        <a:t>9 months</a:t>
                      </a:r>
                    </a:p>
                  </a:txBody>
                  <a:tcPr marL="7595" marR="7595" marT="7595" marB="0" anchor="b"/>
                </a:tc>
                <a:extLst>
                  <a:ext uri="{0D108BD9-81ED-4DB2-BD59-A6C34878D82A}">
                    <a16:rowId xmlns="" xmlns:a16="http://schemas.microsoft.com/office/drawing/2014/main" val="1858118220"/>
                  </a:ext>
                </a:extLst>
              </a:tr>
              <a:tr h="688747">
                <a:tc>
                  <a:txBody>
                    <a:bodyPr/>
                    <a:lstStyle/>
                    <a:p>
                      <a:pPr algn="l" fontAlgn="b"/>
                      <a:r>
                        <a:rPr lang="en-US" sz="1800" b="0" i="0" u="none" strike="noStrike" dirty="0">
                          <a:solidFill>
                            <a:srgbClr val="000000"/>
                          </a:solidFill>
                          <a:effectLst/>
                          <a:latin typeface="Calibri" panose="020F0502020204030204" pitchFamily="34" charset="0"/>
                        </a:rPr>
                        <a:t>Space </a:t>
                      </a:r>
                      <a:r>
                        <a:rPr lang="en-US" sz="1800" b="0" i="0" u="none" strike="noStrike" dirty="0" smtClean="0">
                          <a:solidFill>
                            <a:srgbClr val="000000"/>
                          </a:solidFill>
                          <a:effectLst/>
                          <a:latin typeface="Calibri" panose="020F0502020204030204" pitchFamily="34" charset="0"/>
                        </a:rPr>
                        <a:t>Meteorology</a:t>
                      </a:r>
                      <a:endParaRPr lang="en-US" sz="1800" b="0" i="0" u="none" strike="noStrike" dirty="0">
                        <a:solidFill>
                          <a:srgbClr val="000000"/>
                        </a:solidFill>
                        <a:effectLst/>
                        <a:latin typeface="Calibri" panose="020F0502020204030204" pitchFamily="34" charset="0"/>
                      </a:endParaRPr>
                    </a:p>
                  </a:txBody>
                  <a:tcPr marL="7595" marR="7595" marT="7595" marB="0" anchor="b"/>
                </a:tc>
                <a:tc>
                  <a:txBody>
                    <a:bodyPr/>
                    <a:lstStyle/>
                    <a:p>
                      <a:pPr algn="l" fontAlgn="b"/>
                      <a:r>
                        <a:rPr lang="en-US" sz="1800" b="0" i="0" u="none" strike="noStrike">
                          <a:solidFill>
                            <a:srgbClr val="000000"/>
                          </a:solidFill>
                          <a:effectLst/>
                          <a:latin typeface="Calibri" panose="020F0502020204030204" pitchFamily="34" charset="0"/>
                        </a:rPr>
                        <a:t>PGD</a:t>
                      </a:r>
                    </a:p>
                  </a:txBody>
                  <a:tcPr marL="7595" marR="7595" marT="7595" marB="0" anchor="b"/>
                </a:tc>
                <a:tc>
                  <a:txBody>
                    <a:bodyPr/>
                    <a:lstStyle/>
                    <a:p>
                      <a:pPr algn="l" fontAlgn="b"/>
                      <a:r>
                        <a:rPr lang="en-US" sz="1800" b="0" i="0" u="none" strike="noStrike" dirty="0">
                          <a:solidFill>
                            <a:srgbClr val="000000"/>
                          </a:solidFill>
                          <a:effectLst/>
                          <a:latin typeface="Calibri" panose="020F0502020204030204" pitchFamily="34" charset="0"/>
                        </a:rPr>
                        <a:t>9 months</a:t>
                      </a:r>
                    </a:p>
                  </a:txBody>
                  <a:tcPr marL="7595" marR="7595" marT="7595" marB="0" anchor="b"/>
                </a:tc>
                <a:extLst>
                  <a:ext uri="{0D108BD9-81ED-4DB2-BD59-A6C34878D82A}">
                    <a16:rowId xmlns="" xmlns:a16="http://schemas.microsoft.com/office/drawing/2014/main" val="2937402749"/>
                  </a:ext>
                </a:extLst>
              </a:tr>
            </a:tbl>
          </a:graphicData>
        </a:graphic>
      </p:graphicFrame>
      <p:pic>
        <p:nvPicPr>
          <p:cNvPr id="2" name="Picture 1"/>
          <p:cNvPicPr>
            <a:picLocks noChangeAspect="1"/>
          </p:cNvPicPr>
          <p:nvPr/>
        </p:nvPicPr>
        <p:blipFill>
          <a:blip r:embed="rId2"/>
          <a:stretch>
            <a:fillRect/>
          </a:stretch>
        </p:blipFill>
        <p:spPr>
          <a:xfrm>
            <a:off x="6899490" y="1121931"/>
            <a:ext cx="4986960" cy="2999492"/>
          </a:xfrm>
          <a:prstGeom prst="rect">
            <a:avLst/>
          </a:prstGeom>
        </p:spPr>
      </p:pic>
      <p:pic>
        <p:nvPicPr>
          <p:cNvPr id="3" name="Picture 2"/>
          <p:cNvPicPr>
            <a:picLocks noChangeAspect="1"/>
          </p:cNvPicPr>
          <p:nvPr/>
        </p:nvPicPr>
        <p:blipFill>
          <a:blip r:embed="rId3"/>
          <a:stretch>
            <a:fillRect/>
          </a:stretch>
        </p:blipFill>
        <p:spPr>
          <a:xfrm>
            <a:off x="7499337" y="4087777"/>
            <a:ext cx="3534085" cy="2654611"/>
          </a:xfrm>
          <a:prstGeom prst="rect">
            <a:avLst/>
          </a:prstGeom>
        </p:spPr>
      </p:pic>
      <p:sp>
        <p:nvSpPr>
          <p:cNvPr id="6" name="Rectangle 5"/>
          <p:cNvSpPr/>
          <p:nvPr/>
        </p:nvSpPr>
        <p:spPr>
          <a:xfrm>
            <a:off x="7520677" y="735030"/>
            <a:ext cx="3951723" cy="386901"/>
          </a:xfrm>
          <a:prstGeom prst="rect">
            <a:avLst/>
          </a:prstGeom>
        </p:spPr>
        <p:txBody>
          <a:bodyPr wrap="none">
            <a:spAutoFit/>
          </a:bodyPr>
          <a:lstStyle/>
          <a:p>
            <a:r>
              <a:rPr lang="en-US" sz="1914" dirty="0" smtClean="0">
                <a:solidFill>
                  <a:srgbClr val="FF0000"/>
                </a:solidFill>
              </a:rPr>
              <a:t>PGD/MSc. Graduation </a:t>
            </a:r>
            <a:r>
              <a:rPr lang="en-US" sz="1914" dirty="0" err="1" smtClean="0">
                <a:solidFill>
                  <a:srgbClr val="FF0000"/>
                </a:solidFill>
              </a:rPr>
              <a:t>Ceremoney</a:t>
            </a:r>
            <a:endParaRPr lang="en-US" sz="1914" dirty="0">
              <a:solidFill>
                <a:srgbClr val="FF0000"/>
              </a:solidFill>
            </a:endParaRPr>
          </a:p>
        </p:txBody>
      </p:sp>
    </p:spTree>
    <p:extLst>
      <p:ext uri="{BB962C8B-B14F-4D97-AF65-F5344CB8AC3E}">
        <p14:creationId xmlns:p14="http://schemas.microsoft.com/office/powerpoint/2010/main" val="3937031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2658" y="659769"/>
            <a:ext cx="4966920" cy="861250"/>
          </a:xfrm>
        </p:spPr>
        <p:txBody>
          <a:bodyPr/>
          <a:lstStyle/>
          <a:p>
            <a:r>
              <a:rPr lang="en-US" b="1" dirty="0" smtClean="0">
                <a:solidFill>
                  <a:srgbClr val="FF0000"/>
                </a:solidFill>
                <a:latin typeface="+mn-lt"/>
              </a:rPr>
              <a:t>Space Education </a:t>
            </a:r>
            <a:r>
              <a:rPr lang="en-US" b="1" dirty="0">
                <a:solidFill>
                  <a:srgbClr val="FF0000"/>
                </a:solidFill>
                <a:latin typeface="+mn-lt"/>
              </a:rPr>
              <a:t>O</a:t>
            </a:r>
            <a:r>
              <a:rPr lang="en-US" b="1" dirty="0" smtClean="0">
                <a:solidFill>
                  <a:srgbClr val="FF0000"/>
                </a:solidFill>
                <a:latin typeface="+mn-lt"/>
              </a:rPr>
              <a:t>utreach</a:t>
            </a:r>
            <a:endParaRPr lang="en-US" b="1" dirty="0">
              <a:solidFill>
                <a:srgbClr val="FF0000"/>
              </a:solidFill>
              <a:latin typeface="+mn-lt"/>
            </a:endParaRPr>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2508" r="2508"/>
          <a:stretch>
            <a:fillRect/>
          </a:stretch>
        </p:blipFill>
        <p:spPr>
          <a:xfrm>
            <a:off x="6215123" y="1892219"/>
            <a:ext cx="4402290" cy="3476088"/>
          </a:xfrm>
        </p:spPr>
      </p:pic>
      <p:sp>
        <p:nvSpPr>
          <p:cNvPr id="4" name="Text Placeholder 3"/>
          <p:cNvSpPr>
            <a:spLocks noGrp="1"/>
          </p:cNvSpPr>
          <p:nvPr>
            <p:ph type="body" sz="half" idx="2"/>
          </p:nvPr>
        </p:nvSpPr>
        <p:spPr>
          <a:xfrm>
            <a:off x="1589229" y="1778266"/>
            <a:ext cx="4446010" cy="3651770"/>
          </a:xfrm>
          <a:gradFill>
            <a:gsLst>
              <a:gs pos="37000">
                <a:schemeClr val="accent2">
                  <a:lumMod val="20000"/>
                  <a:lumOff val="80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lnSpcReduction="20000"/>
          </a:bodyPr>
          <a:lstStyle/>
          <a:p>
            <a:pPr algn="just"/>
            <a:r>
              <a:rPr lang="en-US" sz="1914" dirty="0"/>
              <a:t>ARCSSTE-E runs a vibrant Outreach </a:t>
            </a:r>
            <a:r>
              <a:rPr lang="en-US" sz="1914" dirty="0" err="1"/>
              <a:t>Programme</a:t>
            </a:r>
            <a:r>
              <a:rPr lang="en-US" sz="1914" dirty="0"/>
              <a:t> designed to create public awareness, sensitize nursery/primary and secondary school children in the area of space science and technology education.</a:t>
            </a:r>
          </a:p>
          <a:p>
            <a:pPr algn="just"/>
            <a:endParaRPr lang="en-US" sz="1914" dirty="0"/>
          </a:p>
          <a:p>
            <a:pPr algn="just"/>
            <a:r>
              <a:rPr lang="en-US" sz="1914" dirty="0"/>
              <a:t>These workshops provide opportunities for students to try their hands on different science- based activities like assembling of mock-ups of satellite, rocket, rocket launchers and performance of simple on-the-spot experiments</a:t>
            </a:r>
          </a:p>
        </p:txBody>
      </p:sp>
      <p:sp>
        <p:nvSpPr>
          <p:cNvPr id="3" name="Content Placeholder 2"/>
          <p:cNvSpPr>
            <a:spLocks noGrp="1"/>
          </p:cNvSpPr>
          <p:nvPr>
            <p:ph idx="4294967295"/>
          </p:nvPr>
        </p:nvSpPr>
        <p:spPr>
          <a:xfrm>
            <a:off x="6035239" y="1482099"/>
            <a:ext cx="4921687" cy="3886208"/>
          </a:xfrm>
        </p:spPr>
        <p:txBody>
          <a:bodyPr>
            <a:normAutofit/>
          </a:bodyPr>
          <a:lstStyle/>
          <a:p>
            <a:pPr marL="0" indent="0">
              <a:buNone/>
            </a:pPr>
            <a:r>
              <a:rPr lang="en-US" dirty="0" smtClean="0"/>
              <a:t> </a:t>
            </a:r>
            <a:endParaRPr lang="en-US" dirty="0"/>
          </a:p>
        </p:txBody>
      </p:sp>
    </p:spTree>
    <p:extLst>
      <p:ext uri="{BB962C8B-B14F-4D97-AF65-F5344CB8AC3E}">
        <p14:creationId xmlns:p14="http://schemas.microsoft.com/office/powerpoint/2010/main" val="20971669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63316" y="1828800"/>
            <a:ext cx="6400800" cy="5355312"/>
          </a:xfrm>
          <a:prstGeom prst="rect">
            <a:avLst/>
          </a:prstGeom>
          <a:gradFill>
            <a:gsLst>
              <a:gs pos="43882">
                <a:srgbClr val="E2D6DB"/>
              </a:gs>
              <a:gs pos="64750">
                <a:srgbClr val="92D050"/>
              </a:gs>
              <a:gs pos="55500">
                <a:srgbClr val="D2CEDC"/>
              </a:gs>
              <a:gs pos="37000">
                <a:schemeClr val="accent2">
                  <a:lumMod val="20000"/>
                  <a:lumOff val="80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0">
            <a:schemeClr val="accent5"/>
          </a:lnRef>
          <a:fillRef idx="3">
            <a:schemeClr val="accent5"/>
          </a:fillRef>
          <a:effectRef idx="3">
            <a:schemeClr val="accent5"/>
          </a:effectRef>
          <a:fontRef idx="minor">
            <a:schemeClr val="lt1"/>
          </a:fontRef>
        </p:style>
        <p:txBody>
          <a:bodyPr wrap="square" rtlCol="0">
            <a:spAutoFit/>
          </a:bodyPr>
          <a:lstStyle/>
          <a:p>
            <a:pPr marL="285750" indent="-285750">
              <a:buFont typeface="Wingdings" panose="05000000000000000000" pitchFamily="2" charset="2"/>
              <a:buChar char="Ø"/>
            </a:pPr>
            <a:r>
              <a:rPr lang="en-US" dirty="0">
                <a:solidFill>
                  <a:schemeClr val="tx1"/>
                </a:solidFill>
                <a:latin typeface="Calibri" panose="020F0502020204030204" pitchFamily="34" charset="0"/>
              </a:rPr>
              <a:t>The Institute of Space Sciences &amp; Engineering (ISSE) </a:t>
            </a:r>
            <a:r>
              <a:rPr lang="en-US" dirty="0">
                <a:solidFill>
                  <a:schemeClr val="tx1"/>
                </a:solidFill>
                <a:latin typeface="Calibri" panose="020F0502020204030204" pitchFamily="34" charset="0"/>
              </a:rPr>
              <a:t>was established in Abuja </a:t>
            </a:r>
            <a:r>
              <a:rPr lang="en-US" dirty="0">
                <a:solidFill>
                  <a:schemeClr val="tx1"/>
                </a:solidFill>
                <a:latin typeface="Calibri" panose="020F0502020204030204" pitchFamily="34" charset="0"/>
              </a:rPr>
              <a:t>on </a:t>
            </a:r>
            <a:r>
              <a:rPr lang="en-US" dirty="0">
                <a:solidFill>
                  <a:schemeClr val="tx1"/>
                </a:solidFill>
                <a:latin typeface="Calibri" panose="020F0502020204030204" pitchFamily="34" charset="0"/>
              </a:rPr>
              <a:t>2nd </a:t>
            </a:r>
            <a:r>
              <a:rPr lang="en-US" dirty="0">
                <a:solidFill>
                  <a:schemeClr val="tx1"/>
                </a:solidFill>
                <a:latin typeface="Calibri" panose="020F0502020204030204" pitchFamily="34" charset="0"/>
              </a:rPr>
              <a:t>June, 2015 in accordance with </a:t>
            </a:r>
            <a:r>
              <a:rPr lang="en-US" dirty="0">
                <a:solidFill>
                  <a:schemeClr val="tx1"/>
                </a:solidFill>
                <a:latin typeface="Calibri" panose="020F0502020204030204" pitchFamily="34" charset="0"/>
              </a:rPr>
              <a:t>(</a:t>
            </a:r>
            <a:r>
              <a:rPr lang="en-US" dirty="0">
                <a:solidFill>
                  <a:schemeClr val="tx1"/>
                </a:solidFill>
                <a:latin typeface="Calibri" panose="020F0502020204030204" pitchFamily="34" charset="0"/>
              </a:rPr>
              <a:t>NASRDA) Act 2010. </a:t>
            </a:r>
            <a:endParaRPr lang="en-US" dirty="0">
              <a:solidFill>
                <a:schemeClr val="tx1"/>
              </a:solidFill>
              <a:latin typeface="Calibri" panose="020F0502020204030204" pitchFamily="34" charset="0"/>
            </a:endParaRPr>
          </a:p>
          <a:p>
            <a:pPr marL="285750" indent="-285750">
              <a:buFont typeface="Wingdings" panose="05000000000000000000" pitchFamily="2" charset="2"/>
              <a:buChar char="Ø"/>
            </a:pPr>
            <a:endParaRPr lang="en-US" dirty="0">
              <a:solidFill>
                <a:schemeClr val="tx1"/>
              </a:solidFill>
              <a:latin typeface="Calibri" panose="020F0502020204030204" pitchFamily="34" charset="0"/>
            </a:endParaRPr>
          </a:p>
          <a:p>
            <a:pPr marL="285750" indent="-285750">
              <a:buFont typeface="Wingdings" panose="05000000000000000000" pitchFamily="2" charset="2"/>
              <a:buChar char="Ø"/>
            </a:pPr>
            <a:r>
              <a:rPr lang="en-US" dirty="0">
                <a:solidFill>
                  <a:schemeClr val="tx1"/>
                </a:solidFill>
                <a:latin typeface="Calibri" panose="020F0502020204030204" pitchFamily="34" charset="0"/>
              </a:rPr>
              <a:t>The Institute </a:t>
            </a:r>
            <a:r>
              <a:rPr lang="en-US" dirty="0" err="1">
                <a:solidFill>
                  <a:schemeClr val="tx1"/>
                </a:solidFill>
                <a:latin typeface="Calibri" panose="020F0502020204030204" pitchFamily="34" charset="0"/>
              </a:rPr>
              <a:t>ia</a:t>
            </a:r>
            <a:r>
              <a:rPr lang="en-US" dirty="0">
                <a:solidFill>
                  <a:schemeClr val="tx1"/>
                </a:solidFill>
                <a:latin typeface="Calibri" panose="020F0502020204030204" pitchFamily="34" charset="0"/>
              </a:rPr>
              <a:t> an Affiliate of  African University of Science &amp; Technology (AUST)</a:t>
            </a:r>
          </a:p>
          <a:p>
            <a:pPr marL="285750" indent="-285750">
              <a:buFont typeface="Wingdings" panose="05000000000000000000" pitchFamily="2" charset="2"/>
              <a:buChar char="Ø"/>
            </a:pPr>
            <a:endParaRPr lang="en-US" dirty="0">
              <a:solidFill>
                <a:schemeClr val="tx1"/>
              </a:solidFill>
              <a:latin typeface="Calibri" panose="020F0502020204030204" pitchFamily="34" charset="0"/>
            </a:endParaRPr>
          </a:p>
          <a:p>
            <a:pPr marL="285750" indent="-285750">
              <a:buFont typeface="Wingdings" panose="05000000000000000000" pitchFamily="2" charset="2"/>
              <a:buChar char="Ø"/>
            </a:pPr>
            <a:r>
              <a:rPr lang="en-US" dirty="0">
                <a:solidFill>
                  <a:schemeClr val="tx1"/>
                </a:solidFill>
                <a:latin typeface="Calibri" panose="020F0502020204030204" pitchFamily="34" charset="0"/>
              </a:rPr>
              <a:t>It </a:t>
            </a:r>
            <a:r>
              <a:rPr lang="en-US" dirty="0">
                <a:solidFill>
                  <a:schemeClr val="tx1"/>
                </a:solidFill>
                <a:latin typeface="Calibri" panose="020F0502020204030204" pitchFamily="34" charset="0"/>
              </a:rPr>
              <a:t>is a unique postgraduate Institute set to address the growing needs of Space </a:t>
            </a:r>
            <a:r>
              <a:rPr lang="en-US" dirty="0">
                <a:solidFill>
                  <a:schemeClr val="tx1"/>
                </a:solidFill>
                <a:latin typeface="Calibri" panose="020F0502020204030204" pitchFamily="34" charset="0"/>
              </a:rPr>
              <a:t>Science and Engineering skills, </a:t>
            </a:r>
            <a:r>
              <a:rPr lang="en-US" dirty="0">
                <a:solidFill>
                  <a:schemeClr val="tx1"/>
                </a:solidFill>
                <a:latin typeface="Calibri" panose="020F0502020204030204" pitchFamily="34" charset="0"/>
              </a:rPr>
              <a:t>knowledge and innovations in Nigeria and Africa continent at large. </a:t>
            </a:r>
            <a:endParaRPr lang="en-US" dirty="0">
              <a:solidFill>
                <a:schemeClr val="tx1"/>
              </a:solidFill>
              <a:latin typeface="Calibri" panose="020F0502020204030204" pitchFamily="34" charset="0"/>
            </a:endParaRPr>
          </a:p>
          <a:p>
            <a:pPr marL="285750" indent="-285750">
              <a:buFont typeface="Wingdings" panose="05000000000000000000" pitchFamily="2" charset="2"/>
              <a:buChar char="Ø"/>
            </a:pPr>
            <a:endParaRPr lang="en-US" dirty="0">
              <a:solidFill>
                <a:schemeClr val="tx1"/>
              </a:solidFill>
              <a:latin typeface="Calibri" panose="020F0502020204030204" pitchFamily="34" charset="0"/>
            </a:endParaRPr>
          </a:p>
          <a:p>
            <a:pPr marL="285750" indent="-285750">
              <a:buFont typeface="Wingdings" panose="05000000000000000000" pitchFamily="2" charset="2"/>
              <a:buChar char="Ø"/>
            </a:pPr>
            <a:r>
              <a:rPr lang="en-US" dirty="0">
                <a:solidFill>
                  <a:schemeClr val="tx1"/>
                </a:solidFill>
                <a:latin typeface="Calibri" panose="020F0502020204030204" pitchFamily="34" charset="0"/>
              </a:rPr>
              <a:t>The </a:t>
            </a:r>
            <a:r>
              <a:rPr lang="en-US" dirty="0">
                <a:solidFill>
                  <a:schemeClr val="tx1"/>
                </a:solidFill>
                <a:latin typeface="Calibri" panose="020F0502020204030204" pitchFamily="34" charset="0"/>
              </a:rPr>
              <a:t>Institute comprises of Department of Space Sciences and Department of Space Engineering Systems with programmes drawn from the specialized studies in Space Sciences, Engineering, Mathematics, Computerization, and Technology Innovations leading to the award of MSc and PhD. </a:t>
            </a:r>
            <a:endParaRPr lang="en-US" dirty="0">
              <a:solidFill>
                <a:schemeClr val="tx1"/>
              </a:solidFill>
              <a:latin typeface="Calibri" panose="020F0502020204030204" pitchFamily="34" charset="0"/>
            </a:endParaRPr>
          </a:p>
          <a:p>
            <a:pPr marL="285750" indent="-285750">
              <a:buFont typeface="Wingdings" panose="05000000000000000000" pitchFamily="2" charset="2"/>
              <a:buChar char="Ø"/>
            </a:pPr>
            <a:endParaRPr lang="en-US" dirty="0">
              <a:solidFill>
                <a:schemeClr val="tx1"/>
              </a:solidFill>
              <a:latin typeface="Calibri" panose="020F0502020204030204" pitchFamily="34" charset="0"/>
            </a:endParaRPr>
          </a:p>
          <a:p>
            <a:pPr marL="285750" indent="-285750">
              <a:buFont typeface="Wingdings" panose="05000000000000000000" pitchFamily="2" charset="2"/>
              <a:buChar char="Ø"/>
            </a:pPr>
            <a:r>
              <a:rPr lang="en-US" dirty="0">
                <a:solidFill>
                  <a:schemeClr val="tx1"/>
                </a:solidFill>
                <a:latin typeface="Calibri" panose="020F0502020204030204" pitchFamily="34" charset="0"/>
              </a:rPr>
              <a:t>The first set of MSc. And PhD Students commenced in 2019.</a:t>
            </a:r>
            <a:endParaRPr lang="en-US" dirty="0">
              <a:solidFill>
                <a:schemeClr val="tx1"/>
              </a:solidFill>
              <a:latin typeface="Calibri" panose="020F0502020204030204" pitchFamily="34" charset="0"/>
            </a:endParaRPr>
          </a:p>
          <a:p>
            <a:pPr marL="457200" indent="-457200" algn="just">
              <a:buFont typeface="Wingdings" panose="05000000000000000000" pitchFamily="2" charset="2"/>
              <a:buChar char="Ø"/>
            </a:pPr>
            <a:endParaRPr lang="en-GB" dirty="0">
              <a:solidFill>
                <a:schemeClr val="bg1"/>
              </a:solidFill>
              <a:latin typeface="Calibri" panose="020F0502020204030204" pitchFamily="34" charset="0"/>
            </a:endParaRPr>
          </a:p>
        </p:txBody>
      </p:sp>
      <p:sp>
        <p:nvSpPr>
          <p:cNvPr id="7" name="Rectangle 6"/>
          <p:cNvSpPr/>
          <p:nvPr/>
        </p:nvSpPr>
        <p:spPr>
          <a:xfrm>
            <a:off x="1905000" y="1066800"/>
            <a:ext cx="8763000" cy="523220"/>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algn="ctr"/>
            <a:r>
              <a:rPr lang="en-US" sz="2400" b="1" dirty="0">
                <a:latin typeface="Calibri" panose="020F0502020204030204" pitchFamily="34" charset="0"/>
              </a:rPr>
              <a:t> </a:t>
            </a:r>
            <a:r>
              <a:rPr lang="en-US" sz="2800" b="1" dirty="0">
                <a:latin typeface="Calibri" panose="020F0502020204030204" pitchFamily="34" charset="0"/>
              </a:rPr>
              <a:t>Institute of Space Science and Engineering (ISSE)</a:t>
            </a:r>
            <a:endParaRPr lang="en-GB" sz="2800" b="1" dirty="0">
              <a:latin typeface="Calibri" panose="020F0502020204030204" pitchFamily="34" charset="0"/>
            </a:endParaRPr>
          </a:p>
        </p:txBody>
      </p:sp>
      <p:pic>
        <p:nvPicPr>
          <p:cNvPr id="2" name="Picture 1"/>
          <p:cNvPicPr>
            <a:picLocks noChangeAspect="1"/>
          </p:cNvPicPr>
          <p:nvPr/>
        </p:nvPicPr>
        <p:blipFill rotWithShape="1">
          <a:blip r:embed="rId2"/>
          <a:srcRect l="26574" t="16666" r="22474" b="5209"/>
          <a:stretch/>
        </p:blipFill>
        <p:spPr>
          <a:xfrm>
            <a:off x="7863205" y="2819400"/>
            <a:ext cx="3093721" cy="2667000"/>
          </a:xfrm>
          <a:prstGeom prst="rect">
            <a:avLst/>
          </a:prstGeom>
          <a:ln>
            <a:solidFill>
              <a:srgbClr val="FF0000"/>
            </a:solidFill>
          </a:ln>
        </p:spPr>
      </p:pic>
    </p:spTree>
    <p:extLst>
      <p:ext uri="{BB962C8B-B14F-4D97-AF65-F5344CB8AC3E}">
        <p14:creationId xmlns:p14="http://schemas.microsoft.com/office/powerpoint/2010/main" val="26849776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TotalTime>
  <Words>746</Words>
  <Application>Microsoft Office PowerPoint</Application>
  <PresentationFormat>Widescreen</PresentationFormat>
  <Paragraphs>84</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Cambria</vt:lpstr>
      <vt:lpstr>Century Gothic</vt:lpstr>
      <vt:lpstr>Courier New</vt:lpstr>
      <vt:lpstr>Palatino Linotype</vt:lpstr>
      <vt:lpstr>Wingdings</vt:lpstr>
      <vt:lpstr>Executive</vt:lpstr>
      <vt:lpstr>THE NIGERIAN SPACE PROGRAMME: REGIONAL CAPACITY BUILDING </vt:lpstr>
      <vt:lpstr>PowerPoint Presentation</vt:lpstr>
      <vt:lpstr>Capacity Development Support</vt:lpstr>
      <vt:lpstr>PowerPoint Presentation</vt:lpstr>
      <vt:lpstr>Master’s Program</vt:lpstr>
      <vt:lpstr>Post Graduate Diploma</vt:lpstr>
      <vt:lpstr>Programme Structure</vt:lpstr>
      <vt:lpstr>Space Education Outreach</vt:lpstr>
      <vt:lpstr>PowerPoint Presentation</vt:lpstr>
      <vt:lpstr>Programme Structure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NIGERIAN SPACE PROGRAMME: JOURNEY SO FAR</dc:title>
  <dc:creator>Matthew Adepoju</dc:creator>
  <cp:lastModifiedBy>Matthew Adepoju</cp:lastModifiedBy>
  <cp:revision>5</cp:revision>
  <dcterms:created xsi:type="dcterms:W3CDTF">2020-03-09T14:48:54Z</dcterms:created>
  <dcterms:modified xsi:type="dcterms:W3CDTF">2020-03-09T17:36:27Z</dcterms:modified>
</cp:coreProperties>
</file>