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7"/>
  </p:notesMasterIdLst>
  <p:sldIdLst>
    <p:sldId id="256" r:id="rId2"/>
    <p:sldId id="263" r:id="rId3"/>
    <p:sldId id="264" r:id="rId4"/>
    <p:sldId id="265" r:id="rId5"/>
    <p:sldId id="261" r:id="rId6"/>
  </p:sldIdLst>
  <p:sldSz cx="12192000" cy="6858000"/>
  <p:notesSz cx="6985000" cy="9283700"/>
  <p:embeddedFontLs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Mart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2-24T20:44:46.889" idx="1">
    <p:pos x="6000" y="0"/>
    <p:text>IS this okay?  Or possibly seen as political?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40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39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65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lt1"/>
                </a:solidFill>
                <a:latin typeface="Helvetica Neue"/>
                <a:sym typeface="Helvetica Neue"/>
              </a:rPr>
              <a:t>SANSA HCD Pipeline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Regional Spotlight: Africa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 smtClean="0">
                <a:latin typeface="Helvetica Neue"/>
                <a:sym typeface="Helvetica Neue"/>
              </a:rPr>
              <a:t>SANSA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Daniel A. Matsapola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b="1" dirty="0" smtClean="0"/>
              <a:t>Space awareness and education in South Africa towards knowledge economy</a:t>
            </a:r>
            <a:endParaRPr sz="2200" b="1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STEMI education through space awareness for grade school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Planet Earth &amp; Beyond in Natural Science curriculum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GIS &amp; remote sensing in Geography curriculum (grades 10 – 12)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Partners (DSI, DoBE, NRF SAASTA*, Industry).</a:t>
            </a:r>
            <a:endParaRPr sz="2200" dirty="0"/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HCD begins after grade school: individuals &amp; institutions</a:t>
            </a:r>
            <a:endParaRPr sz="2200" dirty="0"/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Professionals to decision makers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Three spheres of government – thematic areas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Partners (Universities, Industry)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Public engagement through media</a:t>
            </a:r>
          </a:p>
          <a:p>
            <a:pPr marL="342900" indent="-342900">
              <a:buSzPts val="2200"/>
            </a:pPr>
            <a:r>
              <a:rPr lang="en-US" sz="2200" b="1" dirty="0" smtClean="0"/>
              <a:t>Develop a society that values and appreciates science</a:t>
            </a:r>
            <a:endParaRPr sz="2200" b="1" dirty="0"/>
          </a:p>
          <a:p>
            <a:pPr marL="44450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endParaRPr sz="22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Current activities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441" y="3704608"/>
            <a:ext cx="4699759" cy="27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 smtClean="0"/>
              <a:t>HCD Pipeline: youth (&lt;35) – professionals &amp; institutions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+25 000 youth directly engaged during 2019 2020 (+90% in grade school)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All nine provinces of South Africa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Four national government ministries trained during 2019 2020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Introduction to remote sensing &amp; GIS to support mandates</a:t>
            </a:r>
          </a:p>
          <a:p>
            <a:pPr marL="1226127" lvl="2" indent="-324427">
              <a:buSzPts val="2200"/>
              <a:buFont typeface="Noto Sans Symbols"/>
              <a:buChar char="o"/>
            </a:pPr>
            <a:r>
              <a:rPr lang="en-US" sz="2200" dirty="0" smtClean="0"/>
              <a:t>Food Security, Census Planning, Disaster </a:t>
            </a:r>
            <a:r>
              <a:rPr lang="en-US" sz="2200" dirty="0"/>
              <a:t>Risk &amp; </a:t>
            </a:r>
            <a:r>
              <a:rPr lang="en-US" sz="2200" dirty="0" smtClean="0"/>
              <a:t>Water Management</a:t>
            </a:r>
            <a:endParaRPr lang="en-US" sz="2200" dirty="0"/>
          </a:p>
          <a:p>
            <a:pPr marL="768927" lvl="1" indent="-324427">
              <a:buSzPts val="2200"/>
            </a:pPr>
            <a:r>
              <a:rPr lang="en-US" sz="2200" dirty="0" smtClean="0"/>
              <a:t>Outreach to government and the national space industry annually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02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Space for National Development Conference (Nov2019)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04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Earth Observation Innovation Challenge focused on mining industry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Building resilient communities through DRR outreach (CDM case study)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Partnering with mandated entities is the key </a:t>
            </a:r>
            <a:r>
              <a:rPr lang="en-US" sz="2200" dirty="0"/>
              <a:t>success </a:t>
            </a:r>
            <a:r>
              <a:rPr lang="en-US" sz="2200" dirty="0" smtClean="0"/>
              <a:t>factor 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CDM case study can be replicated in the other 47 districts and 8 metros.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EO Innovation Challenge can be replicated in other African countries in 2020.</a:t>
            </a:r>
            <a:endParaRPr sz="22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Notable outcomes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56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 smtClean="0"/>
              <a:t>Limited funding, loss of key personnel and competing priorities of government </a:t>
            </a:r>
          </a:p>
          <a:p>
            <a:pPr marL="1226126" lvl="2" indent="-311726">
              <a:buChar char="o"/>
            </a:pPr>
            <a:r>
              <a:rPr lang="en-US" dirty="0" smtClean="0"/>
              <a:t>Leverage the National System of Innovation to unlock value i.e. train mandated institutions to develop their capacity to use Earth Observation to deliver their mandates.</a:t>
            </a:r>
          </a:p>
          <a:p>
            <a:pPr marL="1226126" lvl="2" indent="-311726">
              <a:buChar char="o"/>
            </a:pPr>
            <a:r>
              <a:rPr lang="en-US" dirty="0" smtClean="0"/>
              <a:t>Use the long-term HCD pipeline approach to mitigate against loss of personnel and take the SA Inc. approach.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dirty="0" smtClean="0"/>
              <a:t>Lessons learned: </a:t>
            </a:r>
          </a:p>
          <a:p>
            <a:pPr marL="1226126" lvl="2" indent="-311726">
              <a:buChar char="o"/>
            </a:pPr>
            <a:r>
              <a:rPr lang="en-US" dirty="0" smtClean="0"/>
              <a:t>Thou shall not re-invent the wheel. Problems are opportunities.</a:t>
            </a:r>
          </a:p>
          <a:p>
            <a:pPr marL="1226126" lvl="2" indent="-311726">
              <a:buChar char="o"/>
            </a:pPr>
            <a:r>
              <a:rPr lang="en-US" dirty="0" smtClean="0"/>
              <a:t>Plug and play into existing initiatives. HCD for Innovation.</a:t>
            </a:r>
            <a:endParaRPr dirty="0"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 smtClean="0"/>
              <a:t>Promote success stories for replication elsewhere. Prioritize institutional capacity development over individual. Take the bottom-up/inside-out approach for sustainable development.</a:t>
            </a:r>
          </a:p>
          <a:p>
            <a:pPr marL="45720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 smtClean="0"/>
              <a:t>Do the technological advances of 4IR take away the need for capacity development as robots take over human tasks?</a:t>
            </a:r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81425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Challenges – and the path to overcoming them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44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dirty="0" smtClean="0"/>
              <a:t>SANSA reflections </a:t>
            </a:r>
          </a:p>
          <a:p>
            <a:pPr marL="800100" lvl="1" indent="-342900">
              <a:spcBef>
                <a:spcPts val="0"/>
              </a:spcBef>
              <a:buChar char="•"/>
            </a:pPr>
            <a:r>
              <a:rPr lang="en-US" dirty="0" smtClean="0"/>
              <a:t>Capacity development must be demand-driven and relevant to the national development agenda, e.g. StatsSA, SAVAC, DWS training to support operational mandates.</a:t>
            </a:r>
            <a:endParaRPr dirty="0"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 smtClean="0"/>
              <a:t>Collaboration unlocks massive value and ensures greater impact with minimal input.</a:t>
            </a:r>
          </a:p>
          <a:p>
            <a:pPr marL="1226127" lvl="2" indent="-311727">
              <a:buChar char="o"/>
            </a:pPr>
            <a:r>
              <a:rPr lang="en-US" dirty="0" smtClean="0"/>
              <a:t>Earth Observation Innovation Challenge Flagship.</a:t>
            </a:r>
            <a:endParaRPr dirty="0"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/>
              <a:t>What best practices are emerging</a:t>
            </a:r>
            <a:r>
              <a:rPr lang="en-US" dirty="0" smtClean="0"/>
              <a:t>? HCD Community of Practice. Convert staff losses into opportunities. Develop the EO Sector. SA Inc. systematic approach.</a:t>
            </a:r>
            <a:endParaRPr dirty="0"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/>
              <a:t>What capacity building approaches and methodologies are most effective (or least effective</a:t>
            </a:r>
            <a:r>
              <a:rPr lang="en-US" dirty="0" smtClean="0"/>
              <a:t>)? SA Incorporated approach driven by Innovation Challenges. Train the trainer model.</a:t>
            </a:r>
            <a:endParaRPr dirty="0"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/>
              <a:t>What has changed since the capacity building work began</a:t>
            </a:r>
            <a:r>
              <a:rPr lang="en-US" dirty="0" smtClean="0"/>
              <a:t>? EO Sector is growing.</a:t>
            </a:r>
            <a:endParaRPr dirty="0"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o"/>
            </a:pPr>
            <a:r>
              <a:rPr lang="en-US" dirty="0"/>
              <a:t>Are any particular Earth observations, models or data products becoming more (or less) relevant</a:t>
            </a:r>
            <a:r>
              <a:rPr lang="en-US" dirty="0" smtClean="0"/>
              <a:t>? </a:t>
            </a:r>
          </a:p>
          <a:p>
            <a:pPr marL="1226127" lvl="2" indent="-311727">
              <a:buChar char="o"/>
            </a:pPr>
            <a:r>
              <a:rPr lang="en-US" dirty="0" smtClean="0"/>
              <a:t>SAR training in Africa for African Maritime Domain Awareness</a:t>
            </a:r>
          </a:p>
          <a:p>
            <a:pPr marL="1226127" lvl="2" indent="-311727">
              <a:buChar char="o"/>
            </a:pPr>
            <a:r>
              <a:rPr lang="en-US" dirty="0" smtClean="0"/>
              <a:t>Train them where they are. Virtual access to data is preferred.</a:t>
            </a:r>
          </a:p>
          <a:p>
            <a:pPr marL="1226127" lvl="2" indent="-311727">
              <a:buChar char="o"/>
            </a:pPr>
            <a:r>
              <a:rPr lang="en-US" dirty="0" smtClean="0"/>
              <a:t>Measure impact at the district level. Ride the Presidential District Development model.</a:t>
            </a: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Key takeaways and lessons learned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563</Words>
  <Application>Microsoft Office PowerPoint</Application>
  <PresentationFormat>Widescreen</PresentationFormat>
  <Paragraphs>63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Noto Sans Symbols</vt:lpstr>
      <vt:lpstr>Courier New</vt:lpstr>
      <vt:lpstr>Helvetica Neue</vt:lpstr>
      <vt:lpstr>Calibri</vt:lpstr>
      <vt:lpstr>Avenir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Matsapola</dc:creator>
  <cp:lastModifiedBy>Dan Matsapola</cp:lastModifiedBy>
  <cp:revision>24</cp:revision>
  <dcterms:modified xsi:type="dcterms:W3CDTF">2020-03-05T04:00:30Z</dcterms:modified>
</cp:coreProperties>
</file>