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985000" cy="92837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Mart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01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wgcapd-sdg-aht-sdg-awareness-webina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9" y="2514600"/>
            <a:ext cx="6727246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&amp; </a:t>
            </a:r>
            <a:r>
              <a:rPr lang="en-US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SDG AHT</a:t>
            </a:r>
            <a:r>
              <a:rPr lang="en-US" sz="40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Synergies, Intersections and Opportunities to Collaborate</a:t>
            </a:r>
            <a:endParaRPr sz="1200"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400" smtClean="0">
                <a:latin typeface="Helvetica Neue"/>
                <a:ea typeface="Helvetica Neue"/>
                <a:cs typeface="Helvetica Neue"/>
                <a:sym typeface="Helvetica Neue"/>
              </a:rPr>
              <a:t>Session </a:t>
            </a:r>
            <a:r>
              <a:rPr lang="en-US" sz="2400" smtClean="0">
                <a:latin typeface="Helvetica Neue"/>
                <a:ea typeface="Helvetica Neue"/>
                <a:cs typeface="Helvetica Neue"/>
                <a:sym typeface="Helvetica Neue"/>
              </a:rPr>
              <a:t>5c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lang="en-US" sz="1800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</a:rPr>
              <a:t>Sunnyvale, California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3832721" cy="51019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200" b="1" dirty="0" smtClean="0"/>
              <a:t>WGCapD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1800" dirty="0" smtClean="0"/>
              <a:t>Created </a:t>
            </a:r>
            <a:r>
              <a:rPr lang="en-US" sz="1800" dirty="0"/>
              <a:t>in 2011, WGCapD undertakes activities based on the four pillars of the Data Democracy Initiative </a:t>
            </a:r>
            <a:r>
              <a:rPr lang="en-US" sz="1800" dirty="0" smtClean="0"/>
              <a:t>and </a:t>
            </a:r>
            <a:r>
              <a:rPr lang="en-US" sz="1800" dirty="0"/>
              <a:t>aims to unify CEOS efforts toward:</a:t>
            </a:r>
          </a:p>
          <a:p>
            <a:pPr marL="280988" lvl="1" indent="-234950">
              <a:spcBef>
                <a:spcPts val="0"/>
              </a:spcBef>
              <a:buSzPts val="2200"/>
              <a:buChar char="•"/>
            </a:pPr>
            <a:r>
              <a:rPr lang="en-US" sz="1600" dirty="0" smtClean="0"/>
              <a:t>Providing </a:t>
            </a:r>
            <a:r>
              <a:rPr lang="en-US" sz="1600" dirty="0"/>
              <a:t>wider and easier access to Earth Observation data</a:t>
            </a:r>
          </a:p>
          <a:p>
            <a:pPr marL="280988" lvl="1" indent="-234950">
              <a:spcBef>
                <a:spcPts val="0"/>
              </a:spcBef>
              <a:buSzPts val="2200"/>
              <a:buChar char="•"/>
            </a:pPr>
            <a:r>
              <a:rPr lang="en-US" sz="1600" dirty="0" smtClean="0"/>
              <a:t>Increasing </a:t>
            </a:r>
            <a:r>
              <a:rPr lang="en-US" sz="1600" dirty="0"/>
              <a:t>the sharing of software tools such as the use of open source software and open systems interface</a:t>
            </a:r>
          </a:p>
          <a:p>
            <a:pPr marL="280988" lvl="1" indent="-234950">
              <a:spcBef>
                <a:spcPts val="0"/>
              </a:spcBef>
              <a:buSzPts val="2200"/>
              <a:buChar char="•"/>
            </a:pPr>
            <a:r>
              <a:rPr lang="en-US" sz="1600" dirty="0" smtClean="0"/>
              <a:t>Increasing </a:t>
            </a:r>
            <a:r>
              <a:rPr lang="en-US" sz="1600" dirty="0"/>
              <a:t>data dissemination capabilities and transferring relevant technologies to end users</a:t>
            </a:r>
          </a:p>
          <a:p>
            <a:pPr marL="280988" lvl="1" indent="-234950">
              <a:spcBef>
                <a:spcPts val="0"/>
              </a:spcBef>
              <a:buSzPts val="2200"/>
              <a:buChar char="•"/>
            </a:pPr>
            <a:r>
              <a:rPr lang="en-US" sz="1600" dirty="0" smtClean="0"/>
              <a:t>Providing </a:t>
            </a:r>
            <a:r>
              <a:rPr lang="en-US" sz="1600" dirty="0"/>
              <a:t>intensive capacity building, education, and training (including awareness and outreach) for enabling end users to gather the information they </a:t>
            </a:r>
            <a:r>
              <a:rPr lang="en-US" sz="1600" dirty="0" smtClean="0"/>
              <a:t>need</a:t>
            </a:r>
            <a:endParaRPr sz="16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WGCapD &amp; </a:t>
            </a:r>
            <a:r>
              <a:rPr lang="en-US" dirty="0" smtClean="0"/>
              <a:t>SDG AHT </a:t>
            </a:r>
            <a:r>
              <a:rPr lang="en-US" dirty="0" smtClean="0"/>
              <a:t>Overviews</a:t>
            </a:r>
            <a:endParaRPr dirty="0"/>
          </a:p>
        </p:txBody>
      </p:sp>
      <p:sp>
        <p:nvSpPr>
          <p:cNvPr id="5" name="Google Shape;53;p7"/>
          <p:cNvSpPr txBox="1">
            <a:spLocks/>
          </p:cNvSpPr>
          <p:nvPr/>
        </p:nvSpPr>
        <p:spPr>
          <a:xfrm>
            <a:off x="4157473" y="1402772"/>
            <a:ext cx="7908864" cy="51019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2200"/>
              <a:buFont typeface="Arial"/>
              <a:buNone/>
            </a:pPr>
            <a:r>
              <a:rPr lang="en-US" sz="2200" b="1" dirty="0" smtClean="0"/>
              <a:t>SDG AHT</a:t>
            </a:r>
            <a:endParaRPr lang="en-US" sz="2200" b="1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CEOS establishment of this ad hoc team in 2016 to coordinate </a:t>
            </a:r>
            <a:r>
              <a:rPr lang="en-US" sz="1800" dirty="0" smtClean="0"/>
              <a:t>and drive </a:t>
            </a:r>
            <a:r>
              <a:rPr lang="en-US" sz="1800" dirty="0"/>
              <a:t>activities in support of the 17 United </a:t>
            </a:r>
            <a:r>
              <a:rPr lang="en-US" sz="1800" dirty="0" smtClean="0"/>
              <a:t>Nations Sustainable </a:t>
            </a:r>
            <a:r>
              <a:rPr lang="en-US" sz="1800" dirty="0"/>
              <a:t>Development Goals (SDGs), through the intergovernmental Group on Earth Observations (GEO) </a:t>
            </a:r>
            <a:r>
              <a:rPr lang="en-US" sz="1800" dirty="0" smtClean="0"/>
              <a:t>and other </a:t>
            </a:r>
            <a:r>
              <a:rPr lang="en-US" sz="1800" dirty="0"/>
              <a:t>pathways. The SDG AHT objectives are to</a:t>
            </a:r>
            <a:r>
              <a:rPr lang="en-US" sz="1800" dirty="0" smtClean="0"/>
              <a:t>:</a:t>
            </a:r>
            <a:endParaRPr lang="en-US" sz="1800" dirty="0"/>
          </a:p>
          <a:p>
            <a:pPr marL="231775" indent="-227013">
              <a:spcBef>
                <a:spcPts val="400"/>
              </a:spcBef>
            </a:pPr>
            <a:r>
              <a:rPr lang="en-US" sz="1400" dirty="0" smtClean="0"/>
              <a:t>Coordinate </a:t>
            </a:r>
            <a:r>
              <a:rPr lang="en-US" sz="1400" dirty="0"/>
              <a:t>the efforts of CEOS agencies and communicate </a:t>
            </a:r>
            <a:r>
              <a:rPr lang="en-US" sz="1400" dirty="0" smtClean="0"/>
              <a:t>support </a:t>
            </a:r>
            <a:r>
              <a:rPr lang="en-US" sz="1400" dirty="0"/>
              <a:t>to the SDG </a:t>
            </a:r>
            <a:r>
              <a:rPr lang="en-US" sz="1400" dirty="0" smtClean="0"/>
              <a:t>processes through activities</a:t>
            </a:r>
            <a:r>
              <a:rPr lang="en-US" sz="1400" dirty="0"/>
              <a:t>, including those promoted by GEO, that showcase the important role </a:t>
            </a:r>
            <a:r>
              <a:rPr lang="en-US" sz="1400" dirty="0" smtClean="0"/>
              <a:t>of satellite EO for </a:t>
            </a:r>
            <a:r>
              <a:rPr lang="en-US" sz="1400" dirty="0"/>
              <a:t>the full realization of the SDGs:</a:t>
            </a:r>
          </a:p>
          <a:p>
            <a:pPr marL="512763" lvl="1" indent="-227013">
              <a:spcBef>
                <a:spcPts val="400"/>
              </a:spcBef>
            </a:pPr>
            <a:r>
              <a:rPr lang="en-US" sz="1400" dirty="0" smtClean="0"/>
              <a:t>Generating</a:t>
            </a:r>
            <a:r>
              <a:rPr lang="en-US" sz="1400" dirty="0"/>
              <a:t>, </a:t>
            </a:r>
            <a:r>
              <a:rPr lang="en-US" sz="1400" dirty="0" smtClean="0"/>
              <a:t>exploring, </a:t>
            </a:r>
            <a:r>
              <a:rPr lang="en-US" sz="1400" dirty="0"/>
              <a:t>and promoting use </a:t>
            </a:r>
            <a:r>
              <a:rPr lang="en-US" sz="1400" dirty="0" smtClean="0"/>
              <a:t>cases</a:t>
            </a:r>
            <a:endParaRPr lang="en-US" sz="1400" dirty="0"/>
          </a:p>
          <a:p>
            <a:pPr marL="512763" lvl="1" indent="-227013">
              <a:spcBef>
                <a:spcPts val="400"/>
              </a:spcBef>
            </a:pPr>
            <a:r>
              <a:rPr lang="en-US" sz="1400" dirty="0" smtClean="0"/>
              <a:t>Coordinating </a:t>
            </a:r>
            <a:r>
              <a:rPr lang="en-US" sz="1400" dirty="0"/>
              <a:t>the production of communication materials on EO best practices </a:t>
            </a:r>
            <a:r>
              <a:rPr lang="en-US" sz="1400" dirty="0" smtClean="0"/>
              <a:t>to </a:t>
            </a:r>
            <a:r>
              <a:rPr lang="en-US" sz="1400" dirty="0"/>
              <a:t>engage and mobilize SDG stakeholders </a:t>
            </a:r>
            <a:r>
              <a:rPr lang="en-US" sz="1400" dirty="0" smtClean="0"/>
              <a:t>around the </a:t>
            </a:r>
            <a:r>
              <a:rPr lang="en-US" sz="1400" dirty="0"/>
              <a:t>use of EO data, </a:t>
            </a:r>
            <a:r>
              <a:rPr lang="en-US" sz="1400" dirty="0" smtClean="0"/>
              <a:t>products, </a:t>
            </a:r>
            <a:r>
              <a:rPr lang="en-US" sz="1400" dirty="0"/>
              <a:t>and </a:t>
            </a:r>
            <a:r>
              <a:rPr lang="en-US" sz="1400" dirty="0" smtClean="0"/>
              <a:t>tools</a:t>
            </a:r>
            <a:endParaRPr lang="en-US" sz="1400" dirty="0"/>
          </a:p>
          <a:p>
            <a:pPr marL="231775" indent="-227013">
              <a:spcBef>
                <a:spcPts val="400"/>
              </a:spcBef>
            </a:pPr>
            <a:r>
              <a:rPr lang="en-US" sz="1400" dirty="0" smtClean="0"/>
              <a:t>Provide </a:t>
            </a:r>
            <a:r>
              <a:rPr lang="en-US" sz="1400" dirty="0"/>
              <a:t>a forum for sharing/communicating EO best practices in support to the SDGs, providing easy </a:t>
            </a:r>
            <a:r>
              <a:rPr lang="en-US" sz="1400" dirty="0" smtClean="0"/>
              <a:t>access to </a:t>
            </a:r>
            <a:r>
              <a:rPr lang="en-US" sz="1400" dirty="0"/>
              <a:t>methodological development, tools and platforms, and discoverability of global/regional data sets.</a:t>
            </a:r>
          </a:p>
          <a:p>
            <a:pPr marL="231775" indent="-227013">
              <a:spcBef>
                <a:spcPts val="400"/>
              </a:spcBef>
            </a:pPr>
            <a:r>
              <a:rPr lang="en-US" sz="1400" dirty="0" smtClean="0"/>
              <a:t>Analyze </a:t>
            </a:r>
            <a:r>
              <a:rPr lang="en-US" sz="1400" dirty="0"/>
              <a:t>new opportunities for satellite-based EO to support SDGs targets and indicators, e.g., new </a:t>
            </a:r>
            <a:r>
              <a:rPr lang="en-US" sz="1400" dirty="0" smtClean="0"/>
              <a:t>methods, new </a:t>
            </a:r>
            <a:r>
              <a:rPr lang="en-US" sz="1400" dirty="0"/>
              <a:t>data, new indicators.</a:t>
            </a:r>
          </a:p>
          <a:p>
            <a:pPr marL="231775" indent="-227013">
              <a:spcBef>
                <a:spcPts val="400"/>
              </a:spcBef>
            </a:pPr>
            <a:r>
              <a:rPr lang="en-US" sz="1400" dirty="0" smtClean="0"/>
              <a:t>Engage </a:t>
            </a:r>
            <a:r>
              <a:rPr lang="en-US" sz="1400" dirty="0"/>
              <a:t>with relevant authoritative stakeholders outside the UN system that also support the SDG </a:t>
            </a:r>
            <a:r>
              <a:rPr lang="en-US" sz="1400" dirty="0" smtClean="0"/>
              <a:t>realization (e.g</a:t>
            </a:r>
            <a:r>
              <a:rPr lang="en-US" sz="1400" dirty="0"/>
              <a:t>. the Global Partnership for Sustainable Development Data, Green Climate Fund, World Bank </a:t>
            </a:r>
            <a:r>
              <a:rPr lang="en-US" sz="1400" dirty="0" smtClean="0"/>
              <a:t>Group, etc</a:t>
            </a:r>
            <a:r>
              <a:rPr lang="en-US" sz="1400" dirty="0"/>
              <a:t>.).</a:t>
            </a:r>
          </a:p>
          <a:p>
            <a:pPr marL="231775" indent="-227013">
              <a:spcBef>
                <a:spcPts val="400"/>
              </a:spcBef>
            </a:pPr>
            <a:r>
              <a:rPr lang="en-US" sz="1400" dirty="0" smtClean="0"/>
              <a:t>Use </a:t>
            </a:r>
            <a:r>
              <a:rPr lang="en-US" sz="1400" dirty="0"/>
              <a:t>CEOS assets and bodies to build user capacity at all levels of the SDG implementation.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06289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None/>
            </a:pPr>
            <a:r>
              <a:rPr lang="en-US" sz="2400" b="1" dirty="0" smtClean="0"/>
              <a:t>Past Collaborative Activities:</a:t>
            </a:r>
          </a:p>
          <a:p>
            <a:r>
              <a:rPr lang="en-US" sz="1800" dirty="0" smtClean="0"/>
              <a:t>(</a:t>
            </a:r>
            <a:r>
              <a:rPr lang="en-US" sz="1800" dirty="0"/>
              <a:t>support) Awareness webinars on the importance of EO for the SDG targets and indicators. </a:t>
            </a:r>
          </a:p>
          <a:p>
            <a:r>
              <a:rPr lang="en-US" sz="1800" dirty="0" smtClean="0"/>
              <a:t>(</a:t>
            </a:r>
            <a:r>
              <a:rPr lang="en-US" sz="1800" dirty="0"/>
              <a:t>support) Capacity Building webinars/training on advanced satellite-based methodologies for SDG indicators. </a:t>
            </a:r>
          </a:p>
          <a:p>
            <a:pPr lvl="1"/>
            <a:r>
              <a:rPr lang="en-US" sz="1800" dirty="0" smtClean="0"/>
              <a:t>Capacity </a:t>
            </a:r>
            <a:r>
              <a:rPr lang="en-US" sz="1800" dirty="0"/>
              <a:t>Building webinars/training on advanced satellite-based methodologies for SDG indicators, including the use of EO enabling infrastructures (one webinar per SDG indicator). </a:t>
            </a:r>
          </a:p>
          <a:p>
            <a:pPr lvl="2"/>
            <a:r>
              <a:rPr lang="en-US" sz="1800" dirty="0" smtClean="0"/>
              <a:t>CB-29-2019-4</a:t>
            </a:r>
            <a:r>
              <a:rPr lang="en-US" sz="1800" dirty="0"/>
              <a:t>: Webinar: Introduction to SDGs and progress in using EO to address them </a:t>
            </a:r>
          </a:p>
          <a:p>
            <a:pPr lvl="2"/>
            <a:r>
              <a:rPr lang="en-US" sz="1800" dirty="0" smtClean="0"/>
              <a:t>CB-27</a:t>
            </a:r>
            <a:r>
              <a:rPr lang="en-US" sz="1800" dirty="0"/>
              <a:t>: Provide CB support to regional and thematic AOGEOSS initiative </a:t>
            </a:r>
          </a:p>
          <a:p>
            <a:pPr lvl="2"/>
            <a:r>
              <a:rPr lang="en-US" sz="1800" dirty="0" smtClean="0"/>
              <a:t>CB-41</a:t>
            </a:r>
            <a:r>
              <a:rPr lang="en-US" sz="1800" dirty="0"/>
              <a:t>: Collaboration between AHT-SDG and WGCapD – Webinar Dec 2018 (</a:t>
            </a:r>
            <a:r>
              <a:rPr lang="en-US" sz="1800" dirty="0">
                <a:hlinkClick r:id="rId3"/>
              </a:rPr>
              <a:t>http://ceos.org/meetings/wgcapd-sdg-aht-sdg-awareness-webinar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)  </a:t>
            </a:r>
            <a:endParaRPr lang="en-US" sz="1800" dirty="0"/>
          </a:p>
          <a:p>
            <a:pPr lvl="1"/>
            <a:r>
              <a:rPr lang="en-US" sz="1800" dirty="0" smtClean="0"/>
              <a:t>Contribution </a:t>
            </a:r>
            <a:r>
              <a:rPr lang="en-US" sz="1800" dirty="0"/>
              <a:t>to GEO Massive Open On-line Courses (MOOCs) on EO for SDG indicators (material for GEO MOOCs on SDGs/one MOOC per SDG goal). </a:t>
            </a:r>
          </a:p>
          <a:p>
            <a:pPr marL="101600" lvl="0" indent="0">
              <a:spcBef>
                <a:spcPts val="1200"/>
              </a:spcBef>
              <a:buNone/>
            </a:pPr>
            <a:r>
              <a:rPr lang="en-US" sz="2400" b="1" dirty="0" smtClean="0"/>
              <a:t>Opportunities </a:t>
            </a:r>
            <a:r>
              <a:rPr lang="en-US" sz="2400" b="1" dirty="0" smtClean="0"/>
              <a:t>for Future Collaboration:</a:t>
            </a:r>
            <a:endParaRPr lang="en-US" sz="2400" b="1" dirty="0"/>
          </a:p>
          <a:p>
            <a:pPr lvl="0"/>
            <a:r>
              <a:rPr lang="en-US" sz="1800" dirty="0" smtClean="0"/>
              <a:t>CB-42 </a:t>
            </a:r>
            <a:r>
              <a:rPr lang="en-US" sz="1800" dirty="0"/>
              <a:t>Deliverable: SDG Training on Land Use Efficiency (11.3.1): EO Data, Indicator Methodology, and </a:t>
            </a:r>
            <a:r>
              <a:rPr lang="en-US" sz="1800" dirty="0" smtClean="0"/>
              <a:t>Tool Training </a:t>
            </a:r>
            <a:r>
              <a:rPr lang="en-US" sz="1800" dirty="0"/>
              <a:t>Webinar</a:t>
            </a:r>
          </a:p>
          <a:p>
            <a:pPr lvl="0"/>
            <a:r>
              <a:rPr lang="en-US" sz="1800" dirty="0" smtClean="0"/>
              <a:t>Space </a:t>
            </a:r>
            <a:r>
              <a:rPr lang="en-US" sz="1800" dirty="0"/>
              <a:t>Capacity Development Advisory Board (SCDAB) creation</a:t>
            </a:r>
            <a:endParaRPr lang="en-US" sz="18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220685" y="353887"/>
            <a:ext cx="831897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Collaborative Activities: Past, Present &amp; Future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1088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524</Words>
  <Application>Microsoft Office PowerPoint</Application>
  <PresentationFormat>Widescreen</PresentationFormat>
  <Paragraphs>37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Courier New</vt:lpstr>
      <vt:lpstr>Helvetica Neue</vt:lpstr>
      <vt:lpstr>Noto Sans Symbols</vt:lpstr>
      <vt:lpstr>Arial</vt:lpstr>
      <vt:lpstr>Calibri</vt:lpstr>
      <vt:lpstr>Avenir</vt:lpstr>
      <vt:lpstr>Default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Childs, Lauren M. (LARC-E3)[Science Systems &amp; Applications, Inc.]</dc:creator>
  <cp:lastModifiedBy>Childs, Lauren M. (LARC-E3)[DEVELOP]</cp:lastModifiedBy>
  <cp:revision>9</cp:revision>
  <dcterms:modified xsi:type="dcterms:W3CDTF">2020-03-10T21:09:17Z</dcterms:modified>
</cp:coreProperties>
</file>