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985000" cy="92837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Mart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01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9" y="2514600"/>
            <a:ext cx="6727246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&amp; LSI-VC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Synergies, Intersections and Opportunities to Collaborate</a:t>
            </a:r>
            <a:endParaRPr sz="12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Session 5c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lang="en-US" sz="1800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6" y="1402772"/>
            <a:ext cx="3726476" cy="51663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200" b="1" dirty="0" smtClean="0"/>
              <a:t>WGCapD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1800" dirty="0" smtClean="0"/>
              <a:t>Created </a:t>
            </a:r>
            <a:r>
              <a:rPr lang="en-US" sz="1800" dirty="0"/>
              <a:t>in 2011, WGCapD undertakes activities based on the four pillars of the Data Democracy Initiative </a:t>
            </a:r>
            <a:r>
              <a:rPr lang="en-US" sz="1800" dirty="0" smtClean="0"/>
              <a:t>and </a:t>
            </a:r>
            <a:r>
              <a:rPr lang="en-US" sz="1800" dirty="0"/>
              <a:t>aims to unify CEOS efforts toward:</a:t>
            </a:r>
          </a:p>
          <a:p>
            <a:pPr marL="234950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Providing </a:t>
            </a:r>
            <a:r>
              <a:rPr lang="en-US" sz="1600" dirty="0"/>
              <a:t>wider and easier access to Earth Observation data</a:t>
            </a:r>
          </a:p>
          <a:p>
            <a:pPr marL="234950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Increasing </a:t>
            </a:r>
            <a:r>
              <a:rPr lang="en-US" sz="1600" dirty="0"/>
              <a:t>the sharing of software tools such as the use of open source software and open systems interface</a:t>
            </a:r>
          </a:p>
          <a:p>
            <a:pPr marL="234950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Increasing </a:t>
            </a:r>
            <a:r>
              <a:rPr lang="en-US" sz="1600" dirty="0"/>
              <a:t>data dissemination capabilities and transferring relevant technologies to end users</a:t>
            </a:r>
          </a:p>
          <a:p>
            <a:pPr marL="234950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Providing </a:t>
            </a:r>
            <a:r>
              <a:rPr lang="en-US" sz="1600" dirty="0"/>
              <a:t>intensive capacity building, education, and training (including awareness and outreach) for enabling end users to gather the information they </a:t>
            </a:r>
            <a:r>
              <a:rPr lang="en-US" sz="1600" dirty="0" smtClean="0"/>
              <a:t>need</a:t>
            </a:r>
            <a:endParaRPr sz="16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WGCapD &amp; </a:t>
            </a:r>
            <a:r>
              <a:rPr lang="en-US" dirty="0" smtClean="0"/>
              <a:t>LSI-VC </a:t>
            </a:r>
            <a:r>
              <a:rPr lang="en-US" dirty="0" smtClean="0"/>
              <a:t>Overviews</a:t>
            </a:r>
            <a:endParaRPr dirty="0"/>
          </a:p>
        </p:txBody>
      </p:sp>
      <p:sp>
        <p:nvSpPr>
          <p:cNvPr id="5" name="Google Shape;53;p7"/>
          <p:cNvSpPr txBox="1">
            <a:spLocks/>
          </p:cNvSpPr>
          <p:nvPr/>
        </p:nvSpPr>
        <p:spPr>
          <a:xfrm>
            <a:off x="4023360" y="1350518"/>
            <a:ext cx="8042977" cy="531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r>
              <a:rPr lang="en-US" sz="2200" b="1" dirty="0" smtClean="0"/>
              <a:t>LSI-VC</a:t>
            </a:r>
          </a:p>
          <a:p>
            <a:pPr marL="15875" indent="-15875">
              <a:spcBef>
                <a:spcPts val="0"/>
              </a:spcBef>
              <a:buNone/>
            </a:pPr>
            <a:r>
              <a:rPr lang="en-US" sz="1800" dirty="0" smtClean="0"/>
              <a:t>Aims </a:t>
            </a:r>
            <a:r>
              <a:rPr lang="en-US" sz="1800" dirty="0"/>
              <a:t>to maximize the value derived from CEOS </a:t>
            </a:r>
            <a:r>
              <a:rPr lang="en-US" sz="1800" dirty="0" smtClean="0"/>
              <a:t>agencies’ </a:t>
            </a:r>
            <a:r>
              <a:rPr lang="en-US" sz="1800" dirty="0"/>
              <a:t>land surface imaging assets </a:t>
            </a:r>
            <a:r>
              <a:rPr lang="en-US" sz="1800" dirty="0" smtClean="0"/>
              <a:t>&amp; </a:t>
            </a:r>
            <a:r>
              <a:rPr lang="en-US" sz="1800" dirty="0"/>
              <a:t>activities by providing an overarching coordination role in enabling access to fundamental measurement products in support of confirmed/validated requirements linked to CEOS priorities. These priorities are typically derived from scientific users and key </a:t>
            </a:r>
            <a:r>
              <a:rPr lang="en-US" sz="1800" dirty="0" smtClean="0"/>
              <a:t>stakeholders. Activities</a:t>
            </a:r>
            <a:r>
              <a:rPr lang="en-US" sz="1800" dirty="0"/>
              <a:t>: </a:t>
            </a:r>
          </a:p>
          <a:p>
            <a:pPr marL="280988" indent="-179388"/>
            <a:r>
              <a:rPr lang="en-US" sz="1600" dirty="0" smtClean="0"/>
              <a:t>Assessing LSI data </a:t>
            </a:r>
            <a:r>
              <a:rPr lang="en-US" sz="1600" dirty="0"/>
              <a:t>requirements, identifying </a:t>
            </a:r>
            <a:r>
              <a:rPr lang="en-US" sz="1600" dirty="0" smtClean="0"/>
              <a:t>fundamental </a:t>
            </a:r>
            <a:r>
              <a:rPr lang="en-US" sz="1600" dirty="0"/>
              <a:t>measurements that are required from </a:t>
            </a:r>
            <a:r>
              <a:rPr lang="en-US" sz="1600" dirty="0" smtClean="0"/>
              <a:t>LSI assets </a:t>
            </a:r>
            <a:r>
              <a:rPr lang="en-US" sz="1600" dirty="0"/>
              <a:t>to meet them, and undertaking gap analyses. </a:t>
            </a:r>
          </a:p>
          <a:p>
            <a:pPr marL="280988" indent="-179388"/>
            <a:r>
              <a:rPr lang="en-US" sz="1600" dirty="0" smtClean="0"/>
              <a:t>Facilitating </a:t>
            </a:r>
            <a:r>
              <a:rPr lang="en-US" sz="1600" dirty="0"/>
              <a:t>the coordination of mission development to ensure space assets are </a:t>
            </a:r>
            <a:r>
              <a:rPr lang="en-US" sz="1600" dirty="0" smtClean="0"/>
              <a:t>optimized to </a:t>
            </a:r>
            <a:r>
              <a:rPr lang="en-US" sz="1600" dirty="0"/>
              <a:t>support the overall package of validated data requirements. </a:t>
            </a:r>
          </a:p>
          <a:p>
            <a:pPr marL="280988" indent="-179388"/>
            <a:r>
              <a:rPr lang="en-US" sz="1600" dirty="0" smtClean="0"/>
              <a:t>Harmonizing periodic </a:t>
            </a:r>
            <a:r>
              <a:rPr lang="en-US" sz="1600" dirty="0"/>
              <a:t>acquisition planning to optimize asset use; helping to resolve competing requirements; </a:t>
            </a:r>
            <a:r>
              <a:rPr lang="en-US" sz="1600" dirty="0" smtClean="0"/>
              <a:t>promoting </a:t>
            </a:r>
            <a:r>
              <a:rPr lang="en-US" sz="1600" dirty="0"/>
              <a:t>resilience </a:t>
            </a:r>
            <a:r>
              <a:rPr lang="en-US" sz="1600" dirty="0" smtClean="0"/>
              <a:t>&amp; </a:t>
            </a:r>
            <a:r>
              <a:rPr lang="en-US" sz="1600" dirty="0"/>
              <a:t>redundancy of the </a:t>
            </a:r>
            <a:r>
              <a:rPr lang="en-US" sz="1600" dirty="0" smtClean="0"/>
              <a:t>VC. </a:t>
            </a:r>
            <a:endParaRPr lang="en-US" sz="1600" dirty="0"/>
          </a:p>
          <a:p>
            <a:pPr marL="280988" indent="-179388"/>
            <a:r>
              <a:rPr lang="en-US" sz="1600" dirty="0" smtClean="0"/>
              <a:t>Support coordination </a:t>
            </a:r>
            <a:r>
              <a:rPr lang="en-US" sz="1600" dirty="0"/>
              <a:t>of </a:t>
            </a:r>
            <a:r>
              <a:rPr lang="en-US" sz="1600" dirty="0" smtClean="0"/>
              <a:t>retrieval &amp; </a:t>
            </a:r>
            <a:r>
              <a:rPr lang="en-US" sz="1600" dirty="0"/>
              <a:t>reprocessing of historical products to fill gaps in archives where required to support validated time series analysis requirements. </a:t>
            </a:r>
          </a:p>
          <a:p>
            <a:pPr marL="280988" indent="-179388"/>
            <a:r>
              <a:rPr lang="en-US" sz="1600" dirty="0" smtClean="0"/>
              <a:t>Support coordination </a:t>
            </a:r>
            <a:r>
              <a:rPr lang="en-US" sz="1600" dirty="0"/>
              <a:t>of </a:t>
            </a:r>
            <a:r>
              <a:rPr lang="en-US" sz="1600" dirty="0" smtClean="0"/>
              <a:t>implementation </a:t>
            </a:r>
            <a:r>
              <a:rPr lang="en-US" sz="1600" dirty="0"/>
              <a:t>of consistent calibration and pre-processing </a:t>
            </a:r>
            <a:r>
              <a:rPr lang="en-US" sz="1600" dirty="0" smtClean="0"/>
              <a:t>approaches. </a:t>
            </a:r>
            <a:endParaRPr lang="en-US" sz="1600" dirty="0"/>
          </a:p>
          <a:p>
            <a:pPr marL="280988" indent="-179388"/>
            <a:r>
              <a:rPr lang="en-US" sz="1600" dirty="0" smtClean="0"/>
              <a:t>Support </a:t>
            </a:r>
            <a:r>
              <a:rPr lang="en-US" sz="1600" dirty="0"/>
              <a:t>the implementation of CEOS </a:t>
            </a:r>
            <a:r>
              <a:rPr lang="en-US" sz="1600" dirty="0" smtClean="0"/>
              <a:t>LSI data </a:t>
            </a:r>
            <a:r>
              <a:rPr lang="en-US" sz="1600" dirty="0"/>
              <a:t>processing, </a:t>
            </a:r>
            <a:r>
              <a:rPr lang="en-US" sz="1600" dirty="0" smtClean="0"/>
              <a:t>distribution, </a:t>
            </a:r>
            <a:r>
              <a:rPr lang="en-US" sz="1600" dirty="0"/>
              <a:t>and analysis </a:t>
            </a:r>
            <a:r>
              <a:rPr lang="en-US" sz="1600" dirty="0" smtClean="0"/>
              <a:t>capabilities, which </a:t>
            </a:r>
            <a:r>
              <a:rPr lang="en-US" sz="1600" dirty="0"/>
              <a:t>enable the broadest user access to fundamental measurements for generating derived products. </a:t>
            </a:r>
          </a:p>
          <a:p>
            <a:pPr marL="280988" indent="-179388"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3415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400" b="1" dirty="0" smtClean="0"/>
              <a:t>Past Collaborative Activities:</a:t>
            </a:r>
          </a:p>
          <a:p>
            <a:pPr lvl="0"/>
            <a:r>
              <a:rPr lang="en-US" dirty="0" smtClean="0"/>
              <a:t>None, although CEOS WGCapD provided training events on Ag, which is related to GEOGLAM AHT, which is now part of LSI-VC</a:t>
            </a:r>
            <a:endParaRPr lang="en-US" b="1" dirty="0"/>
          </a:p>
          <a:p>
            <a:pPr marL="101600" lvl="0" indent="0">
              <a:spcBef>
                <a:spcPts val="1800"/>
              </a:spcBef>
              <a:buNone/>
            </a:pPr>
            <a:r>
              <a:rPr lang="en-US" sz="2400" b="1" dirty="0" smtClean="0"/>
              <a:t>Opportunities for Future Collaboration:</a:t>
            </a:r>
            <a:endParaRPr lang="en-US" sz="2400" b="1" dirty="0"/>
          </a:p>
          <a:p>
            <a:pPr lvl="0">
              <a:spcBef>
                <a:spcPts val="0"/>
              </a:spcBef>
            </a:pPr>
            <a:r>
              <a:rPr lang="en-US" dirty="0" smtClean="0"/>
              <a:t>Planned Joint Deliverables: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CB-44: CARD4L Awareness Webinar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CB-50: CD Guidance Doc for GEOGLAM</a:t>
            </a:r>
          </a:p>
          <a:p>
            <a:pPr lvl="0">
              <a:spcBef>
                <a:spcPts val="600"/>
              </a:spcBef>
            </a:pPr>
            <a:r>
              <a:rPr lang="en-US" dirty="0" smtClean="0"/>
              <a:t>Future CB Deliverables of Interest to LSI-VC: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CB-56: SAR training for forest and rice monitoring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CB-58: CB support to AOGEOS on forest monitoring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CB-60: Regional training in South Asia on forest biomass</a:t>
            </a:r>
          </a:p>
          <a:p>
            <a:pPr lvl="0">
              <a:spcBef>
                <a:spcPts val="600"/>
              </a:spcBef>
            </a:pPr>
            <a:r>
              <a:rPr lang="en-US" dirty="0" smtClean="0"/>
              <a:t>Future LSI-VC Deliverables of Interest to WGCapD: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VC-X6: CEOS Paper on the Interplay of Industry and CEOS ARD (CEOS ARD Strategy – Item 2.4)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VC-X5: CEOS – Industry ARD workshop (CEOS ARD Strategy – item 4.2)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VC-X7: Communication with CEOS ARD users (CEOS ARD Strategy – Item 4.6)</a:t>
            </a:r>
            <a:endParaRPr lang="en-US" sz="18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831897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Collaborative Activities: Past, Present &amp; Future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1088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454</Words>
  <Application>Microsoft Office PowerPoint</Application>
  <PresentationFormat>Widescreen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Helvetica Neue</vt:lpstr>
      <vt:lpstr>Noto Sans Symbols</vt:lpstr>
      <vt:lpstr>Avenir</vt:lpstr>
      <vt:lpstr>Courier New</vt:lpstr>
      <vt:lpstr>Arial</vt:lpstr>
      <vt:lpstr>Calibri</vt:lpstr>
      <vt:lpstr>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Childs, Lauren M. (LARC-E3)[Science Systems &amp; Applications, Inc.]</dc:creator>
  <cp:lastModifiedBy>Childs, Lauren M. (LARC-E3)[DEVELOP]</cp:lastModifiedBy>
  <cp:revision>12</cp:revision>
  <dcterms:modified xsi:type="dcterms:W3CDTF">2020-03-10T19:44:14Z</dcterms:modified>
</cp:coreProperties>
</file>