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6"/>
  </p:notesMasterIdLst>
  <p:sldIdLst>
    <p:sldId id="256" r:id="rId2"/>
    <p:sldId id="258" r:id="rId3"/>
    <p:sldId id="259" r:id="rId4"/>
    <p:sldId id="260" r:id="rId5"/>
  </p:sldIdLst>
  <p:sldSz cx="12192000" cy="6858000"/>
  <p:notesSz cx="6985000" cy="9283700"/>
  <p:embeddedFontLst>
    <p:embeddedFont>
      <p:font typeface="Helvetica Neue" panose="020B060402020202020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Ma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60"/>
  </p:normalViewPr>
  <p:slideViewPr>
    <p:cSldViewPr snapToGrid="0">
      <p:cViewPr varScale="1">
        <p:scale>
          <a:sx n="93" d="100"/>
          <a:sy n="93" d="100"/>
        </p:scale>
        <p:origin x="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01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9" y="2514600"/>
            <a:ext cx="6727246"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i="0" u="none" strike="noStrike" cap="none" dirty="0" smtClean="0">
                <a:solidFill>
                  <a:schemeClr val="lt1"/>
                </a:solidFill>
                <a:latin typeface="Helvetica Neue"/>
                <a:ea typeface="Helvetica Neue"/>
                <a:cs typeface="Helvetica Neue"/>
                <a:sym typeface="Helvetica Neue"/>
              </a:rPr>
              <a:t>WGCapD &amp; SEO </a:t>
            </a:r>
          </a:p>
          <a:p>
            <a:pPr marL="0" marR="0" lvl="0" indent="0" algn="l" rtl="0">
              <a:spcBef>
                <a:spcPts val="0"/>
              </a:spcBef>
              <a:spcAft>
                <a:spcPts val="0"/>
              </a:spcAft>
              <a:buNone/>
            </a:pPr>
            <a:r>
              <a:rPr lang="en-US" sz="3600" b="1" i="0" u="none" strike="noStrike" cap="none" dirty="0" smtClean="0">
                <a:solidFill>
                  <a:schemeClr val="lt1"/>
                </a:solidFill>
                <a:latin typeface="Helvetica Neue"/>
                <a:ea typeface="Helvetica Neue"/>
                <a:cs typeface="Helvetica Neue"/>
                <a:sym typeface="Helvetica Neue"/>
              </a:rPr>
              <a:t>Synergies, Intersections and Opportunities to Collaborate</a:t>
            </a:r>
            <a:endParaRPr sz="1200"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2400" smtClean="0">
                <a:latin typeface="Helvetica Neue"/>
                <a:ea typeface="Helvetica Neue"/>
                <a:cs typeface="Helvetica Neue"/>
                <a:sym typeface="Helvetica Neue"/>
              </a:rPr>
              <a:t>Session 5b</a:t>
            </a:r>
            <a:endParaRPr sz="2800" dirty="0"/>
          </a:p>
          <a:p>
            <a:pPr marL="0" lvl="0" indent="0" algn="l" rtl="0">
              <a:spcBef>
                <a:spcPts val="0"/>
              </a:spcBef>
              <a:spcAft>
                <a:spcPts val="0"/>
              </a:spcAft>
              <a:buClr>
                <a:srgbClr val="FFFFFF"/>
              </a:buClr>
              <a:buSzPts val="1800"/>
              <a:buNone/>
            </a:pPr>
            <a:endParaRPr lang="en-US" sz="1800" dirty="0" smtClean="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53" name="Google Shape;53;p7"/>
          <p:cNvSpPr txBox="1">
            <a:spLocks noGrp="1"/>
          </p:cNvSpPr>
          <p:nvPr>
            <p:ph type="body" idx="1"/>
          </p:nvPr>
        </p:nvSpPr>
        <p:spPr>
          <a:xfrm>
            <a:off x="166255" y="1402773"/>
            <a:ext cx="4105494" cy="5101935"/>
          </a:xfrm>
          <a:prstGeom prst="rect">
            <a:avLst/>
          </a:prstGeom>
          <a:noFill/>
          <a:ln>
            <a:solidFill>
              <a:srgbClr val="002060"/>
            </a:solidFill>
          </a:ln>
        </p:spPr>
        <p:txBody>
          <a:bodyPr spcFirstLastPara="1" wrap="square" lIns="91425" tIns="45700" rIns="91425" bIns="45700" anchor="t" anchorCtr="0">
            <a:noAutofit/>
          </a:bodyPr>
          <a:lstStyle/>
          <a:p>
            <a:pPr marL="0" lvl="0" indent="0" algn="l" rtl="0">
              <a:spcBef>
                <a:spcPts val="0"/>
              </a:spcBef>
              <a:spcAft>
                <a:spcPts val="0"/>
              </a:spcAft>
              <a:buClr>
                <a:srgbClr val="002569"/>
              </a:buClr>
              <a:buSzPts val="2200"/>
              <a:buNone/>
            </a:pPr>
            <a:r>
              <a:rPr lang="en-US" sz="2200" b="1" dirty="0" smtClean="0"/>
              <a:t>WGCapD</a:t>
            </a:r>
          </a:p>
          <a:p>
            <a:pPr marL="0" lvl="0" indent="0" algn="l" rtl="0">
              <a:spcBef>
                <a:spcPts val="0"/>
              </a:spcBef>
              <a:spcAft>
                <a:spcPts val="0"/>
              </a:spcAft>
              <a:buClr>
                <a:srgbClr val="002569"/>
              </a:buClr>
              <a:buSzPts val="2200"/>
              <a:buNone/>
            </a:pPr>
            <a:r>
              <a:rPr lang="en-US" sz="1800" dirty="0" smtClean="0"/>
              <a:t>Created </a:t>
            </a:r>
            <a:r>
              <a:rPr lang="en-US" sz="1800" dirty="0"/>
              <a:t>in 2011, WGCapD undertakes activities based on the four pillars of the Data Democracy Initiative </a:t>
            </a:r>
            <a:r>
              <a:rPr lang="en-US" sz="1800" dirty="0" smtClean="0"/>
              <a:t>and </a:t>
            </a:r>
            <a:r>
              <a:rPr lang="en-US" sz="1800" dirty="0"/>
              <a:t>aims to unify CEOS efforts toward:</a:t>
            </a:r>
          </a:p>
          <a:p>
            <a:pPr marL="579438" lvl="1">
              <a:spcBef>
                <a:spcPts val="0"/>
              </a:spcBef>
              <a:buSzPts val="2200"/>
              <a:buChar char="•"/>
            </a:pPr>
            <a:r>
              <a:rPr lang="en-US" sz="1600" dirty="0" smtClean="0"/>
              <a:t>Providing </a:t>
            </a:r>
            <a:r>
              <a:rPr lang="en-US" sz="1600" dirty="0"/>
              <a:t>wider and easier access to Earth Observation data</a:t>
            </a:r>
          </a:p>
          <a:p>
            <a:pPr marL="579438" lvl="1">
              <a:spcBef>
                <a:spcPts val="0"/>
              </a:spcBef>
              <a:buSzPts val="2200"/>
              <a:buChar char="•"/>
            </a:pPr>
            <a:r>
              <a:rPr lang="en-US" sz="1600" dirty="0" smtClean="0"/>
              <a:t>Increasing </a:t>
            </a:r>
            <a:r>
              <a:rPr lang="en-US" sz="1600" dirty="0"/>
              <a:t>the sharing of software tools such as the use of open source software and open systems interface</a:t>
            </a:r>
          </a:p>
          <a:p>
            <a:pPr marL="579438" lvl="1">
              <a:spcBef>
                <a:spcPts val="0"/>
              </a:spcBef>
              <a:buSzPts val="2200"/>
              <a:buChar char="•"/>
            </a:pPr>
            <a:r>
              <a:rPr lang="en-US" sz="1600" dirty="0" smtClean="0"/>
              <a:t>Increasing </a:t>
            </a:r>
            <a:r>
              <a:rPr lang="en-US" sz="1600" dirty="0"/>
              <a:t>data dissemination capabilities and transferring relevant technologies to end users</a:t>
            </a:r>
          </a:p>
          <a:p>
            <a:pPr marL="579438" lvl="1">
              <a:spcBef>
                <a:spcPts val="0"/>
              </a:spcBef>
              <a:buSzPts val="2200"/>
              <a:buChar char="•"/>
            </a:pPr>
            <a:r>
              <a:rPr lang="en-US" sz="1600" dirty="0" smtClean="0"/>
              <a:t>Providing </a:t>
            </a:r>
            <a:r>
              <a:rPr lang="en-US" sz="1600" dirty="0"/>
              <a:t>intensive capacity building, education, and training (including awareness and outreach) for enabling end users to gather the information they </a:t>
            </a:r>
            <a:r>
              <a:rPr lang="en-US" sz="1600" dirty="0" smtClean="0"/>
              <a:t>need</a:t>
            </a:r>
            <a:endParaRPr sz="1600" dirty="0"/>
          </a:p>
        </p:txBody>
      </p:sp>
      <p:sp>
        <p:nvSpPr>
          <p:cNvPr id="54" name="Google Shape;54;p7"/>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WGCapD &amp; SEO Overviews</a:t>
            </a:r>
            <a:endParaRPr dirty="0"/>
          </a:p>
        </p:txBody>
      </p:sp>
      <p:sp>
        <p:nvSpPr>
          <p:cNvPr id="5" name="Google Shape;53;p7"/>
          <p:cNvSpPr txBox="1">
            <a:spLocks/>
          </p:cNvSpPr>
          <p:nvPr/>
        </p:nvSpPr>
        <p:spPr>
          <a:xfrm>
            <a:off x="4476467" y="1402772"/>
            <a:ext cx="7589870" cy="5101935"/>
          </a:xfrm>
          <a:prstGeom prst="rect">
            <a:avLst/>
          </a:prstGeom>
          <a:noFill/>
          <a:ln>
            <a:solidFill>
              <a:srgbClr val="002060"/>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buSzPts val="2200"/>
              <a:buFont typeface="Arial"/>
              <a:buNone/>
            </a:pPr>
            <a:r>
              <a:rPr lang="en-US" sz="2200" b="1" dirty="0" smtClean="0"/>
              <a:t>SEO</a:t>
            </a:r>
          </a:p>
          <a:p>
            <a:pPr marL="0" indent="0">
              <a:spcBef>
                <a:spcPts val="400"/>
              </a:spcBef>
              <a:buNone/>
            </a:pPr>
            <a:r>
              <a:rPr lang="en-US" sz="1800" dirty="0"/>
              <a:t>Conceived by NASA in 2007 as a contribution to </a:t>
            </a:r>
            <a:r>
              <a:rPr lang="en-US" sz="1800" dirty="0" smtClean="0"/>
              <a:t>CEOS, </a:t>
            </a:r>
            <a:r>
              <a:rPr lang="en-US" sz="1800" dirty="0"/>
              <a:t>the SEO </a:t>
            </a:r>
            <a:r>
              <a:rPr lang="en-US" sz="1800" dirty="0" smtClean="0"/>
              <a:t>formally reports </a:t>
            </a:r>
            <a:r>
              <a:rPr lang="en-US" sz="1800" dirty="0"/>
              <a:t>to the SIT Chair but also considers requests for work from the CEOS Chair. The SEO provides </a:t>
            </a:r>
            <a:r>
              <a:rPr lang="en-US" sz="1800" dirty="0" smtClean="0"/>
              <a:t>systems engineering </a:t>
            </a:r>
            <a:r>
              <a:rPr lang="en-US" sz="1800" dirty="0"/>
              <a:t>leadership to the </a:t>
            </a:r>
            <a:r>
              <a:rPr lang="en-US" sz="1800" dirty="0" smtClean="0"/>
              <a:t>VCs, WGs and </a:t>
            </a:r>
            <a:r>
              <a:rPr lang="en-US" sz="1800" dirty="0"/>
              <a:t>other ad hoc CEOS activities. The </a:t>
            </a:r>
            <a:r>
              <a:rPr lang="en-US" sz="1800" dirty="0" smtClean="0"/>
              <a:t>SEO facilitates </a:t>
            </a:r>
            <a:r>
              <a:rPr lang="en-US" sz="1800" dirty="0"/>
              <a:t>the use of systems engineering </a:t>
            </a:r>
            <a:r>
              <a:rPr lang="en-US" sz="1800" dirty="0" smtClean="0"/>
              <a:t>methodologies </a:t>
            </a:r>
            <a:r>
              <a:rPr lang="en-US" sz="1800" dirty="0"/>
              <a:t>and tools to strengthen plans and improve </a:t>
            </a:r>
            <a:r>
              <a:rPr lang="en-US" sz="1800" dirty="0" smtClean="0"/>
              <a:t>CEOS collaboration. </a:t>
            </a:r>
          </a:p>
          <a:p>
            <a:pPr marL="0" indent="0">
              <a:spcBef>
                <a:spcPts val="400"/>
              </a:spcBef>
              <a:buNone/>
            </a:pPr>
            <a:r>
              <a:rPr lang="en-US" sz="1800" dirty="0" smtClean="0"/>
              <a:t>Purpose/Objectives:</a:t>
            </a:r>
            <a:endParaRPr lang="en-US" dirty="0"/>
          </a:p>
          <a:p>
            <a:r>
              <a:rPr lang="en-US" sz="1600" u="sng" dirty="0" smtClean="0"/>
              <a:t>Technical functions</a:t>
            </a:r>
            <a:r>
              <a:rPr lang="en-US" sz="1600" dirty="0" smtClean="0"/>
              <a:t>: </a:t>
            </a:r>
            <a:r>
              <a:rPr lang="en-US" sz="1600" dirty="0"/>
              <a:t>systems engineering tool development, requirements and gap assessments, data acquisition planning, and special projects (e.g. the COVE Tool, The Open Data Cube initiative, contributions to the Land Surface Imaging Virtual Constellation Analysis Ready Data work, and more) </a:t>
            </a:r>
          </a:p>
          <a:p>
            <a:r>
              <a:rPr lang="en-US" sz="1600" u="sng" dirty="0" smtClean="0"/>
              <a:t>Management </a:t>
            </a:r>
            <a:r>
              <a:rPr lang="en-US" sz="1600" u="sng" dirty="0"/>
              <a:t>functions</a:t>
            </a:r>
            <a:r>
              <a:rPr lang="en-US" sz="1600" dirty="0"/>
              <a:t>: improving communications through web-based tools, managing CEOS social media, coordinating meeting logistics, and developing education and outreach products (e.g. the CEOS Data Policy Portal, Measurements, Instruments, &amp; Missions Database support, WGCapD Training Calendar, WGISS Open Source Software Inventory Tool, and more.)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3</a:t>
            </a:fld>
            <a:endParaRPr>
              <a:solidFill>
                <a:srgbClr val="1F497D"/>
              </a:solidFill>
            </a:endParaRPr>
          </a:p>
        </p:txBody>
      </p:sp>
      <p:sp>
        <p:nvSpPr>
          <p:cNvPr id="53" name="Google Shape;53;p7"/>
          <p:cNvSpPr txBox="1">
            <a:spLocks noGrp="1"/>
          </p:cNvSpPr>
          <p:nvPr>
            <p:ph type="body" idx="1"/>
          </p:nvPr>
        </p:nvSpPr>
        <p:spPr>
          <a:xfrm>
            <a:off x="166255" y="1402773"/>
            <a:ext cx="11761888" cy="5101935"/>
          </a:xfrm>
          <a:prstGeom prst="rect">
            <a:avLst/>
          </a:prstGeom>
          <a:noFill/>
          <a:ln>
            <a:noFill/>
          </a:ln>
        </p:spPr>
        <p:txBody>
          <a:bodyPr spcFirstLastPara="1" wrap="square" lIns="91425" tIns="45700" rIns="91425" bIns="45700" anchor="t" anchorCtr="0">
            <a:noAutofit/>
          </a:bodyPr>
          <a:lstStyle/>
          <a:p>
            <a:pPr marL="0" lvl="0" indent="0" algn="l" rtl="0">
              <a:spcBef>
                <a:spcPts val="200"/>
              </a:spcBef>
              <a:spcAft>
                <a:spcPts val="0"/>
              </a:spcAft>
              <a:buClr>
                <a:srgbClr val="002569"/>
              </a:buClr>
              <a:buSzPts val="2200"/>
              <a:buNone/>
            </a:pPr>
            <a:r>
              <a:rPr lang="en-US" sz="2400" b="1" dirty="0" smtClean="0"/>
              <a:t>Past Collaborative Activities:</a:t>
            </a:r>
          </a:p>
          <a:p>
            <a:pPr lvl="0">
              <a:spcBef>
                <a:spcPts val="200"/>
              </a:spcBef>
            </a:pPr>
            <a:r>
              <a:rPr lang="en-US" dirty="0"/>
              <a:t>CEOS Training Calendar</a:t>
            </a:r>
          </a:p>
          <a:p>
            <a:pPr lvl="0">
              <a:spcBef>
                <a:spcPts val="200"/>
              </a:spcBef>
            </a:pPr>
            <a:r>
              <a:rPr lang="en-US" dirty="0" smtClean="0"/>
              <a:t>CB-12</a:t>
            </a:r>
            <a:r>
              <a:rPr lang="en-US" dirty="0"/>
              <a:t>: Build awareness of new CEOS missions, tools, and datasets (2017)</a:t>
            </a:r>
          </a:p>
          <a:p>
            <a:pPr lvl="0">
              <a:spcBef>
                <a:spcPts val="200"/>
              </a:spcBef>
            </a:pPr>
            <a:r>
              <a:rPr lang="en-US" dirty="0" smtClean="0"/>
              <a:t>CB-23</a:t>
            </a:r>
            <a:r>
              <a:rPr lang="en-US" dirty="0"/>
              <a:t>: Provide training on CEOS Visualization Environment (COVE) </a:t>
            </a:r>
            <a:endParaRPr lang="en-US" dirty="0" smtClean="0"/>
          </a:p>
          <a:p>
            <a:pPr lvl="0">
              <a:spcBef>
                <a:spcPts val="200"/>
              </a:spcBef>
            </a:pPr>
            <a:r>
              <a:rPr lang="en-US" dirty="0" smtClean="0"/>
              <a:t>CB-24</a:t>
            </a:r>
            <a:r>
              <a:rPr lang="en-US" dirty="0"/>
              <a:t>: </a:t>
            </a:r>
            <a:r>
              <a:rPr lang="en-US" dirty="0" smtClean="0"/>
              <a:t>Work w/CEOS </a:t>
            </a:r>
            <a:r>
              <a:rPr lang="en-US" dirty="0"/>
              <a:t>Data Cube team to identify </a:t>
            </a:r>
            <a:r>
              <a:rPr lang="en-US" dirty="0" smtClean="0"/>
              <a:t>opportunities </a:t>
            </a:r>
            <a:r>
              <a:rPr lang="en-US" dirty="0"/>
              <a:t>for collaboration</a:t>
            </a:r>
          </a:p>
          <a:p>
            <a:pPr marL="0" lvl="0" indent="0">
              <a:spcBef>
                <a:spcPts val="1200"/>
              </a:spcBef>
              <a:buNone/>
            </a:pPr>
            <a:r>
              <a:rPr lang="en-US" sz="2400" b="1" dirty="0" smtClean="0"/>
              <a:t>Opportunities for Future Collaboration:</a:t>
            </a:r>
            <a:endParaRPr lang="en-US" sz="2400" b="1" dirty="0"/>
          </a:p>
          <a:p>
            <a:pPr lvl="0">
              <a:spcBef>
                <a:spcPts val="200"/>
              </a:spcBef>
            </a:pPr>
            <a:r>
              <a:rPr lang="en-US" sz="2200" dirty="0"/>
              <a:t>Joint deliverables upcoming:</a:t>
            </a:r>
          </a:p>
          <a:p>
            <a:pPr lvl="1">
              <a:spcBef>
                <a:spcPts val="200"/>
              </a:spcBef>
            </a:pPr>
            <a:r>
              <a:rPr lang="en-US" dirty="0" smtClean="0"/>
              <a:t>CB-43</a:t>
            </a:r>
            <a:r>
              <a:rPr lang="en-US" dirty="0"/>
              <a:t>: COVE Webinar</a:t>
            </a:r>
          </a:p>
          <a:p>
            <a:pPr lvl="1">
              <a:spcBef>
                <a:spcPts val="200"/>
              </a:spcBef>
            </a:pPr>
            <a:r>
              <a:rPr lang="en-US" dirty="0" smtClean="0"/>
              <a:t>CB-53</a:t>
            </a:r>
            <a:r>
              <a:rPr lang="en-US" dirty="0"/>
              <a:t>: Collaborative Feasibility Project (DEVELOP data cube activity)</a:t>
            </a:r>
          </a:p>
          <a:p>
            <a:pPr lvl="0">
              <a:spcBef>
                <a:spcPts val="200"/>
              </a:spcBef>
            </a:pPr>
            <a:r>
              <a:rPr lang="en-US" sz="2200" dirty="0" smtClean="0"/>
              <a:t>Other </a:t>
            </a:r>
            <a:r>
              <a:rPr lang="en-US" sz="2200" dirty="0"/>
              <a:t>deliverables of interest to SEO:</a:t>
            </a:r>
          </a:p>
          <a:p>
            <a:pPr lvl="1">
              <a:spcBef>
                <a:spcPts val="200"/>
              </a:spcBef>
            </a:pPr>
            <a:r>
              <a:rPr lang="en-US" dirty="0" smtClean="0"/>
              <a:t>CB-44</a:t>
            </a:r>
            <a:r>
              <a:rPr lang="en-US" dirty="0"/>
              <a:t>: CARD4L Awareness Webinar</a:t>
            </a:r>
          </a:p>
          <a:p>
            <a:pPr lvl="1">
              <a:spcBef>
                <a:spcPts val="200"/>
              </a:spcBef>
            </a:pPr>
            <a:r>
              <a:rPr lang="en-US" dirty="0" smtClean="0"/>
              <a:t>CB-45</a:t>
            </a:r>
            <a:r>
              <a:rPr lang="en-US" dirty="0"/>
              <a:t>: </a:t>
            </a:r>
            <a:r>
              <a:rPr lang="en-US" dirty="0" err="1"/>
              <a:t>Jupyter</a:t>
            </a:r>
            <a:r>
              <a:rPr lang="en-US" dirty="0"/>
              <a:t> Notebooks Awareness Webinar</a:t>
            </a:r>
          </a:p>
          <a:p>
            <a:pPr lvl="1">
              <a:spcBef>
                <a:spcPts val="200"/>
              </a:spcBef>
            </a:pPr>
            <a:r>
              <a:rPr lang="en-US" dirty="0" smtClean="0"/>
              <a:t>CB-54</a:t>
            </a:r>
            <a:r>
              <a:rPr lang="en-US" dirty="0"/>
              <a:t>: Indigenous Peoples-focused In-Person Training (Canada)</a:t>
            </a:r>
          </a:p>
          <a:p>
            <a:pPr lvl="1">
              <a:spcBef>
                <a:spcPts val="200"/>
              </a:spcBef>
            </a:pPr>
            <a:r>
              <a:rPr lang="en-US" dirty="0" smtClean="0"/>
              <a:t>CB-55</a:t>
            </a:r>
            <a:r>
              <a:rPr lang="en-US" dirty="0"/>
              <a:t>: Indigenous Peoples-focused In-Person Training (Australia)</a:t>
            </a:r>
          </a:p>
        </p:txBody>
      </p:sp>
      <p:sp>
        <p:nvSpPr>
          <p:cNvPr id="54" name="Google Shape;54;p7"/>
          <p:cNvSpPr txBox="1">
            <a:spLocks noGrp="1"/>
          </p:cNvSpPr>
          <p:nvPr>
            <p:ph type="body" idx="2"/>
          </p:nvPr>
        </p:nvSpPr>
        <p:spPr>
          <a:xfrm>
            <a:off x="2220685" y="353887"/>
            <a:ext cx="8318977"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Collaborative Activities: Past, Present &amp; Future</a:t>
            </a:r>
            <a:endParaRPr dirty="0"/>
          </a:p>
        </p:txBody>
      </p:sp>
    </p:spTree>
    <p:extLst>
      <p:ext uri="{BB962C8B-B14F-4D97-AF65-F5344CB8AC3E}">
        <p14:creationId xmlns:p14="http://schemas.microsoft.com/office/powerpoint/2010/main" val="93710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Text Placeholder 2"/>
          <p:cNvSpPr>
            <a:spLocks noGrp="1"/>
          </p:cNvSpPr>
          <p:nvPr>
            <p:ph type="body" idx="1"/>
          </p:nvPr>
        </p:nvSpPr>
        <p:spPr/>
        <p:txBody>
          <a:bodyPr/>
          <a:lstStyle/>
          <a:p>
            <a:pPr marL="101600" indent="0">
              <a:buNone/>
            </a:pPr>
            <a:r>
              <a:rPr lang="en-US" b="1" dirty="0"/>
              <a:t>Existing WGCapD tasks with SEO involvement ...</a:t>
            </a:r>
          </a:p>
          <a:p>
            <a:r>
              <a:rPr lang="en-US" dirty="0"/>
              <a:t>CB21 - Continued advancements for the WGCapD Training Database</a:t>
            </a:r>
          </a:p>
          <a:p>
            <a:r>
              <a:rPr lang="en-US" dirty="0"/>
              <a:t>CB43 - COVE Tool Webinar ... </a:t>
            </a:r>
            <a:r>
              <a:rPr lang="en-US" dirty="0">
                <a:solidFill>
                  <a:srgbClr val="00B050"/>
                </a:solidFill>
              </a:rPr>
              <a:t>The SEO just finished some major upgrades to COVE. Now is a good time to advertise these capabilities. How should this be done? Who is the target audience? Perhaps an intro video with some additional training videos would be best?</a:t>
            </a:r>
          </a:p>
          <a:p>
            <a:r>
              <a:rPr lang="en-US" dirty="0"/>
              <a:t>CB45 - </a:t>
            </a:r>
            <a:r>
              <a:rPr lang="en-US" dirty="0" err="1"/>
              <a:t>Jupyter</a:t>
            </a:r>
            <a:r>
              <a:rPr lang="en-US" dirty="0"/>
              <a:t> Notebooks Awareness Webinar ... </a:t>
            </a:r>
            <a:r>
              <a:rPr lang="en-US" dirty="0">
                <a:solidFill>
                  <a:srgbClr val="00B050"/>
                </a:solidFill>
              </a:rPr>
              <a:t>This was discussed several times yesterday. Did we identify a team of people to move this forward? Is this meant to be led by CSIRO and NASA as a WGISS initiative?</a:t>
            </a:r>
          </a:p>
          <a:p>
            <a:r>
              <a:rPr lang="en-US" dirty="0"/>
              <a:t>CB65 - Training in Africa ... </a:t>
            </a:r>
            <a:r>
              <a:rPr lang="en-US" dirty="0">
                <a:solidFill>
                  <a:srgbClr val="00B050"/>
                </a:solidFill>
              </a:rPr>
              <a:t>How is this coordinated with the efforts of Digital Earth Africa? Does it need to be connected? We just had a meeting last week in Pretoria, hosted by SANSA. </a:t>
            </a:r>
          </a:p>
          <a:p>
            <a:pPr marL="101600" indent="0">
              <a:buNone/>
            </a:pPr>
            <a:endParaRPr lang="en-US" dirty="0" smtClean="0"/>
          </a:p>
          <a:p>
            <a:pPr marL="101600" indent="0">
              <a:buNone/>
            </a:pPr>
            <a:r>
              <a:rPr lang="en-US" b="1" dirty="0" smtClean="0"/>
              <a:t>New </a:t>
            </a:r>
            <a:r>
              <a:rPr lang="en-US" b="1" dirty="0"/>
              <a:t>potential SEO tasks related to Capacity Building</a:t>
            </a:r>
          </a:p>
          <a:p>
            <a:r>
              <a:rPr lang="en-US" dirty="0"/>
              <a:t>Data Cube “Sandbox” for promoting the use of the Landsat Collection-2 data release. This will use the Open Data Cube and </a:t>
            </a:r>
            <a:r>
              <a:rPr lang="en-US" dirty="0" err="1"/>
              <a:t>Jupyter</a:t>
            </a:r>
            <a:r>
              <a:rPr lang="en-US" dirty="0"/>
              <a:t> Notebooks, so perhaps this could be connected to CB45?</a:t>
            </a:r>
          </a:p>
          <a:p>
            <a:endParaRPr lang="en-US" dirty="0"/>
          </a:p>
        </p:txBody>
      </p:sp>
      <p:sp>
        <p:nvSpPr>
          <p:cNvPr id="4" name="Text Placeholder 3"/>
          <p:cNvSpPr>
            <a:spLocks noGrp="1"/>
          </p:cNvSpPr>
          <p:nvPr>
            <p:ph type="body" idx="2"/>
          </p:nvPr>
        </p:nvSpPr>
        <p:spPr/>
        <p:txBody>
          <a:bodyPr/>
          <a:lstStyle/>
          <a:p>
            <a:r>
              <a:rPr lang="en-US" smtClean="0"/>
              <a:t>SEO Topics </a:t>
            </a:r>
            <a:r>
              <a:rPr lang="en-US" dirty="0" smtClean="0"/>
              <a:t>for Discussion</a:t>
            </a:r>
            <a:endParaRPr lang="en-US" dirty="0"/>
          </a:p>
        </p:txBody>
      </p:sp>
    </p:spTree>
    <p:extLst>
      <p:ext uri="{BB962C8B-B14F-4D97-AF65-F5344CB8AC3E}">
        <p14:creationId xmlns:p14="http://schemas.microsoft.com/office/powerpoint/2010/main" val="565533315"/>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602</Words>
  <Application>Microsoft Office PowerPoint</Application>
  <PresentationFormat>Widescreen</PresentationFormat>
  <Paragraphs>47</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Helvetica Neue</vt:lpstr>
      <vt:lpstr>Noto Sans Symbols</vt:lpstr>
      <vt:lpstr>Courier New</vt:lpstr>
      <vt:lpstr>Avenir</vt:lpstr>
      <vt:lpstr>Arial</vt:lpstr>
      <vt:lpstr>Calibri</vt:lpstr>
      <vt:lpstr>Default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(LARC-E3)[Science Systems &amp; Applications, Inc.]</dc:creator>
  <cp:lastModifiedBy>Childs, Lauren M. (LARC-E3)[DEVELOP]</cp:lastModifiedBy>
  <cp:revision>9</cp:revision>
  <dcterms:modified xsi:type="dcterms:W3CDTF">2020-03-11T21:57:35Z</dcterms:modified>
</cp:coreProperties>
</file>