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sldIdLst>
    <p:sldId id="282" r:id="rId2"/>
    <p:sldId id="288" r:id="rId3"/>
    <p:sldId id="289" r:id="rId4"/>
    <p:sldId id="290" r:id="rId5"/>
    <p:sldId id="1121" r:id="rId6"/>
    <p:sldId id="360" r:id="rId7"/>
    <p:sldId id="361" r:id="rId8"/>
    <p:sldId id="362" r:id="rId9"/>
    <p:sldId id="363" r:id="rId10"/>
    <p:sldId id="1122" r:id="rId11"/>
    <p:sldId id="279" r:id="rId12"/>
    <p:sldId id="257" r:id="rId13"/>
    <p:sldId id="258" r:id="rId14"/>
    <p:sldId id="1119" r:id="rId15"/>
    <p:sldId id="1120" r:id="rId16"/>
    <p:sldId id="261" r:id="rId17"/>
    <p:sldId id="262" r:id="rId18"/>
    <p:sldId id="263" r:id="rId19"/>
    <p:sldId id="1123" r:id="rId20"/>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e Smith" initials="LS" lastIdx="2" clrIdx="0">
    <p:extLst>
      <p:ext uri="{19B8F6BF-5375-455C-9EA6-DF929625EA0E}">
        <p15:presenceInfo xmlns:p15="http://schemas.microsoft.com/office/powerpoint/2012/main" userId="88bec4dde897cd60" providerId="Windows Live"/>
      </p:ext>
    </p:extLst>
  </p:cmAuthor>
  <p:cmAuthor id="2" name="Guest User" initials="GU"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BFA89C-08AC-4D0F-8A52-662B4E492BD8}" v="91" dt="2020-03-11T00:59:40.028"/>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D0BFA89C-08AC-4D0F-8A52-662B4E492BD8}"/>
    <pc:docChg chg="modSld">
      <pc:chgData name="Guest User" userId="" providerId="Windows Live" clId="Web-{D0BFA89C-08AC-4D0F-8A52-662B4E492BD8}" dt="2020-03-11T00:59:40.028" v="89"/>
      <pc:docMkLst>
        <pc:docMk/>
      </pc:docMkLst>
      <pc:sldChg chg="modSp">
        <pc:chgData name="Guest User" userId="" providerId="Windows Live" clId="Web-{D0BFA89C-08AC-4D0F-8A52-662B4E492BD8}" dt="2020-03-11T00:49:38.134" v="5" actId="20577"/>
        <pc:sldMkLst>
          <pc:docMk/>
          <pc:sldMk cId="1833838714" sldId="288"/>
        </pc:sldMkLst>
        <pc:spChg chg="mod">
          <ac:chgData name="Guest User" userId="" providerId="Windows Live" clId="Web-{D0BFA89C-08AC-4D0F-8A52-662B4E492BD8}" dt="2020-03-11T00:49:38.134" v="5" actId="20577"/>
          <ac:spMkLst>
            <pc:docMk/>
            <pc:sldMk cId="1833838714" sldId="288"/>
            <ac:spMk id="7" creationId="{00000000-0000-0000-0000-000000000000}"/>
          </ac:spMkLst>
        </pc:spChg>
      </pc:sldChg>
      <pc:sldChg chg="modSp">
        <pc:chgData name="Guest User" userId="" providerId="Windows Live" clId="Web-{D0BFA89C-08AC-4D0F-8A52-662B4E492BD8}" dt="2020-03-11T00:50:24.134" v="9" actId="20577"/>
        <pc:sldMkLst>
          <pc:docMk/>
          <pc:sldMk cId="859931079" sldId="290"/>
        </pc:sldMkLst>
        <pc:spChg chg="mod">
          <ac:chgData name="Guest User" userId="" providerId="Windows Live" clId="Web-{D0BFA89C-08AC-4D0F-8A52-662B4E492BD8}" dt="2020-03-11T00:50:24.134" v="9" actId="20577"/>
          <ac:spMkLst>
            <pc:docMk/>
            <pc:sldMk cId="859931079" sldId="290"/>
            <ac:spMk id="3" creationId="{BB7D16CC-8CE4-CB48-83E3-8295ADDF61E3}"/>
          </ac:spMkLst>
        </pc:spChg>
      </pc:sldChg>
      <pc:sldChg chg="modSp">
        <pc:chgData name="Guest User" userId="" providerId="Windows Live" clId="Web-{D0BFA89C-08AC-4D0F-8A52-662B4E492BD8}" dt="2020-03-11T00:51:37.650" v="75" actId="20577"/>
        <pc:sldMkLst>
          <pc:docMk/>
          <pc:sldMk cId="2343948282" sldId="1121"/>
        </pc:sldMkLst>
        <pc:spChg chg="mod">
          <ac:chgData name="Guest User" userId="" providerId="Windows Live" clId="Web-{D0BFA89C-08AC-4D0F-8A52-662B4E492BD8}" dt="2020-03-11T00:51:37.650" v="75" actId="20577"/>
          <ac:spMkLst>
            <pc:docMk/>
            <pc:sldMk cId="2343948282" sldId="1121"/>
            <ac:spMk id="3" creationId="{39BAAF27-722B-4A44-ADCE-0F1CB6E3272F}"/>
          </ac:spMkLst>
        </pc:spChg>
      </pc:sldChg>
      <pc:sldChg chg="modSp addCm">
        <pc:chgData name="Guest User" userId="" providerId="Windows Live" clId="Web-{D0BFA89C-08AC-4D0F-8A52-662B4E492BD8}" dt="2020-03-11T00:59:40.028" v="89"/>
        <pc:sldMkLst>
          <pc:docMk/>
          <pc:sldMk cId="2909701713" sldId="1122"/>
        </pc:sldMkLst>
        <pc:spChg chg="mod">
          <ac:chgData name="Guest User" userId="" providerId="Windows Live" clId="Web-{D0BFA89C-08AC-4D0F-8A52-662B4E492BD8}" dt="2020-03-11T00:52:50.885" v="86" actId="20577"/>
          <ac:spMkLst>
            <pc:docMk/>
            <pc:sldMk cId="2909701713" sldId="1122"/>
            <ac:spMk id="3" creationId="{FE5A12B8-788D-DE46-8653-FADAC42BB943}"/>
          </ac:spMkLst>
        </pc:spChg>
      </pc:sldChg>
      <pc:sldChg chg="addCm">
        <pc:chgData name="Guest User" userId="" providerId="Windows Live" clId="Web-{D0BFA89C-08AC-4D0F-8A52-662B4E492BD8}" dt="2020-03-11T00:58:02.980" v="88"/>
        <pc:sldMkLst>
          <pc:docMk/>
          <pc:sldMk cId="2746893934" sldId="1123"/>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0-03-10T17:57:22.777" idx="1">
    <p:pos x="5705" y="765"/>
    <p:text>These "issues" all sound very negative, like its all to hard.
Whilst the issues are partially correct, they aren't issues for the most part - aside operational costs, which can also be minimised.
CEOS Data Cube and CSIRO EASI Hub (powered by Data Cube) can both readily be deployed to Cloud and can support climate, atmospheric and other datasets along side ARD and non-ARD EO data.
I suggest changing this slide be deployment options, (standalone, instituional, CEOS Hosted, or agency hosted (but shared use)). 
Then discuss pros/cons of the capability and the operating costs - CEOS maywell choose to pool resources to maintain the system if folks all agree.
</p:text>
    <p:extLst>
      <p:ext uri="{C676402C-5697-4E1C-873F-D02D1690AC5C}">
        <p15:threadingInfo xmlns:p15="http://schemas.microsoft.com/office/powerpoint/2012/main" timeZoneBias="420"/>
      </p:ext>
    </p:extLst>
  </p:cm>
  <p:cm authorId="2" dt="2020-03-10T17:59:40.028" idx="3">
    <p:pos x="10" y="10"/>
    <p:text>Would be worth adding large scale computation and large numbers of users can be supported in the Cloud deployments as the system can autoscale up and down (so when not in use it costs next to nothing).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3-10T17:58:02.980" idx="2">
    <p:pos x="10" y="10"/>
    <p:text>Sounds like a sound starting point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6600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8598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Initially used this setup to improve soil moisture estimates for Ghana</a:t>
            </a:r>
          </a:p>
          <a:p>
            <a:pPr marL="171450" indent="-171450">
              <a:buFont typeface="Arial" panose="020B0604020202020204" pitchFamily="34" charset="0"/>
              <a:buChar char="•"/>
            </a:pPr>
            <a:r>
              <a:rPr lang="en-US"/>
              <a:t>Ghana is in West Africa, can see that coast line and lake </a:t>
            </a:r>
            <a:r>
              <a:rPr lang="en-US" err="1"/>
              <a:t>volta</a:t>
            </a:r>
            <a:r>
              <a:rPr lang="en-US"/>
              <a:t>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5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3C8D63-1989-40E0-9A09-D61A24547E97}" type="slidenum">
              <a:rPr kumimoji="0" lang="de-D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70325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3C8D63-1989-40E0-9A09-D61A24547E97}" type="slidenum">
              <a:rPr kumimoji="0" lang="de-D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04932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3C8D63-1989-40E0-9A09-D61A24547E97}" type="slidenum">
              <a:rPr kumimoji="0" lang="de-D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96504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a:p>
        </p:txBody>
      </p:sp>
      <p:sp>
        <p:nvSpPr>
          <p:cNvPr id="3" name="Content Placeholder 2"/>
          <p:cNvSpPr>
            <a:spLocks noGrp="1"/>
          </p:cNvSpPr>
          <p:nvPr>
            <p:ph sz="quarter" idx="10"/>
          </p:nvPr>
        </p:nvSpPr>
        <p:spPr>
          <a:xfrm>
            <a:off x="76200" y="1219200"/>
            <a:ext cx="8991600" cy="5257800"/>
          </a:xfrm>
          <a:prstGeom prst="rect">
            <a:avLst/>
          </a:prstGeom>
        </p:spPr>
        <p:txBody>
          <a:bodyPr/>
          <a:lstStyle>
            <a:lvl1pPr>
              <a:defRPr sz="2000" b="1">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quarter" idx="11" hasCustomPrompt="1"/>
          </p:nvPr>
        </p:nvSpPr>
        <p:spPr>
          <a:xfrm>
            <a:off x="1981200" y="152400"/>
            <a:ext cx="4953000" cy="533400"/>
          </a:xfrm>
          <a:prstGeom prst="rect">
            <a:avLst/>
          </a:prstGeom>
        </p:spPr>
        <p:txBody>
          <a:bodyPr/>
          <a:lstStyle>
            <a:lvl1pPr marL="0" indent="0" algn="ctr">
              <a:buNone/>
              <a:defRPr sz="2800" b="1">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a:t>Title TBA</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25916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A4A37B70-DF89-5A4A-A8A3-6272FB15F6E3}"/>
              </a:ext>
            </a:extLst>
          </p:cNvPr>
          <p:cNvSpPr>
            <a:spLocks noGrp="1"/>
          </p:cNvSpPr>
          <p:nvPr>
            <p:ph type="body" orient="vert" idx="1"/>
          </p:nvPr>
        </p:nvSpPr>
        <p:spPr>
          <a:xfrm>
            <a:off x="251223" y="1497027"/>
            <a:ext cx="5724525" cy="43567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7">
            <a:extLst>
              <a:ext uri="{FF2B5EF4-FFF2-40B4-BE49-F238E27FC236}">
                <a16:creationId xmlns:a16="http://schemas.microsoft.com/office/drawing/2014/main" id="{63ACDE91-6E6F-7D47-BC38-A39065757D3A}"/>
              </a:ext>
            </a:extLst>
          </p:cNvPr>
          <p:cNvSpPr>
            <a:spLocks noGrp="1"/>
          </p:cNvSpPr>
          <p:nvPr>
            <p:ph type="title"/>
          </p:nvPr>
        </p:nvSpPr>
        <p:spPr>
          <a:xfrm>
            <a:off x="251223" y="260352"/>
            <a:ext cx="7911703" cy="1002007"/>
          </a:xfrm>
          <a:prstGeom prst="rect">
            <a:avLst/>
          </a:prstGeom>
        </p:spPr>
        <p:txBody>
          <a:bodyPr vert="horz" lIns="0" tIns="0" rIns="0" bIns="0" rtlCol="0" anchor="ctr">
            <a:normAutofit/>
          </a:bodyPr>
          <a:lstStyle/>
          <a:p>
            <a:r>
              <a:rPr lang="en-US"/>
              <a:t>Click to edit Master title style</a:t>
            </a:r>
          </a:p>
        </p:txBody>
      </p:sp>
      <p:sp>
        <p:nvSpPr>
          <p:cNvPr id="8" name="Rectangle 7">
            <a:extLst>
              <a:ext uri="{FF2B5EF4-FFF2-40B4-BE49-F238E27FC236}">
                <a16:creationId xmlns:a16="http://schemas.microsoft.com/office/drawing/2014/main" id="{CD4E6007-8E09-1948-A0FA-E75051A41122}"/>
              </a:ext>
            </a:extLst>
          </p:cNvPr>
          <p:cNvSpPr/>
          <p:nvPr userDrawn="1"/>
        </p:nvSpPr>
        <p:spPr>
          <a:xfrm flipV="1">
            <a:off x="251220" y="1262358"/>
            <a:ext cx="8641559"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01A42B72-6DD7-2141-9691-F07D55E5A621}"/>
              </a:ext>
            </a:extLst>
          </p:cNvPr>
          <p:cNvSpPr txBox="1">
            <a:spLocks/>
          </p:cNvSpPr>
          <p:nvPr userDrawn="1"/>
        </p:nvSpPr>
        <p:spPr>
          <a:xfrm>
            <a:off x="8615291" y="496427"/>
            <a:ext cx="277319" cy="291021"/>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9E80EF-F19E-1449-9A2C-4048A290265F}" type="slidenum">
              <a:rPr lang="en-US" sz="900" smtClean="0"/>
              <a:pPr/>
              <a:t>‹#›</a:t>
            </a:fld>
            <a:endParaRPr lang="en-US" sz="900"/>
          </a:p>
        </p:txBody>
      </p:sp>
      <p:sp>
        <p:nvSpPr>
          <p:cNvPr id="10" name="Footer Placeholder 20">
            <a:extLst>
              <a:ext uri="{FF2B5EF4-FFF2-40B4-BE49-F238E27FC236}">
                <a16:creationId xmlns:a16="http://schemas.microsoft.com/office/drawing/2014/main" id="{9BFD4040-23F9-4745-AC2E-4787A0B5345C}"/>
              </a:ext>
            </a:extLst>
          </p:cNvPr>
          <p:cNvSpPr>
            <a:spLocks noGrp="1"/>
          </p:cNvSpPr>
          <p:nvPr>
            <p:ph type="ftr" sz="quarter" idx="3"/>
          </p:nvPr>
        </p:nvSpPr>
        <p:spPr>
          <a:xfrm>
            <a:off x="2100263" y="6249777"/>
            <a:ext cx="4984297" cy="30767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Author     |     Email        |     NCEO Institute</a:t>
            </a:r>
          </a:p>
        </p:txBody>
      </p:sp>
    </p:spTree>
    <p:extLst>
      <p:ext uri="{BB962C8B-B14F-4D97-AF65-F5344CB8AC3E}">
        <p14:creationId xmlns:p14="http://schemas.microsoft.com/office/powerpoint/2010/main" val="2882422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ull-Width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E2DDB23-49DE-3C4C-B144-2B5ED7C1846C}"/>
              </a:ext>
            </a:extLst>
          </p:cNvPr>
          <p:cNvSpPr>
            <a:spLocks noGrp="1"/>
          </p:cNvSpPr>
          <p:nvPr>
            <p:ph type="pic" idx="1"/>
          </p:nvPr>
        </p:nvSpPr>
        <p:spPr>
          <a:xfrm>
            <a:off x="251223" y="1479175"/>
            <a:ext cx="8641556" cy="426848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Placeholder 7">
            <a:extLst>
              <a:ext uri="{FF2B5EF4-FFF2-40B4-BE49-F238E27FC236}">
                <a16:creationId xmlns:a16="http://schemas.microsoft.com/office/drawing/2014/main" id="{A55D5B0A-9AC9-0D4A-BC8C-86E15566AA5E}"/>
              </a:ext>
            </a:extLst>
          </p:cNvPr>
          <p:cNvSpPr>
            <a:spLocks noGrp="1"/>
          </p:cNvSpPr>
          <p:nvPr>
            <p:ph type="title"/>
          </p:nvPr>
        </p:nvSpPr>
        <p:spPr>
          <a:xfrm>
            <a:off x="251223" y="260352"/>
            <a:ext cx="8641555" cy="1002007"/>
          </a:xfrm>
          <a:prstGeom prst="rect">
            <a:avLst/>
          </a:prstGeom>
        </p:spPr>
        <p:txBody>
          <a:bodyPr vert="horz" lIns="0" tIns="0" rIns="0" bIns="0" rtlCol="0" anchor="ctr">
            <a:normAutofit/>
          </a:bodyPr>
          <a:lstStyle/>
          <a:p>
            <a:r>
              <a:rPr lang="en-US"/>
              <a:t>Click to edit Master title style</a:t>
            </a:r>
          </a:p>
        </p:txBody>
      </p:sp>
      <p:sp>
        <p:nvSpPr>
          <p:cNvPr id="9" name="Rectangle 8">
            <a:extLst>
              <a:ext uri="{FF2B5EF4-FFF2-40B4-BE49-F238E27FC236}">
                <a16:creationId xmlns:a16="http://schemas.microsoft.com/office/drawing/2014/main" id="{897764C0-A288-384C-91EE-1E74156E015F}"/>
              </a:ext>
            </a:extLst>
          </p:cNvPr>
          <p:cNvSpPr/>
          <p:nvPr userDrawn="1"/>
        </p:nvSpPr>
        <p:spPr>
          <a:xfrm flipV="1">
            <a:off x="251220" y="1262358"/>
            <a:ext cx="8641559"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8D226D15-35F6-4B4B-9A74-5773A6DCEC39}"/>
              </a:ext>
            </a:extLst>
          </p:cNvPr>
          <p:cNvSpPr>
            <a:spLocks noGrp="1"/>
          </p:cNvSpPr>
          <p:nvPr>
            <p:ph type="sldNum" sz="quarter" idx="4"/>
          </p:nvPr>
        </p:nvSpPr>
        <p:spPr>
          <a:xfrm>
            <a:off x="4178154" y="6396752"/>
            <a:ext cx="277319" cy="507831"/>
          </a:xfrm>
          <a:prstGeom prst="rect">
            <a:avLst/>
          </a:prstGeom>
        </p:spPr>
        <p:txBody>
          <a:bodyPr vert="horz" lIns="91440" tIns="45720" rIns="91440" bIns="45720" rtlCol="0" anchor="ctr"/>
          <a:lstStyle>
            <a:lvl1pPr algn="r">
              <a:defRPr sz="900">
                <a:solidFill>
                  <a:schemeClr val="tx1">
                    <a:tint val="75000"/>
                  </a:schemeClr>
                </a:solidFill>
              </a:defRPr>
            </a:lvl1pPr>
          </a:lstStyle>
          <a:p>
            <a:fld id="{139E80EF-F19E-1449-9A2C-4048A290265F}" type="slidenum">
              <a:rPr lang="en-US" smtClean="0"/>
              <a:t>‹#›</a:t>
            </a:fld>
            <a:endParaRPr lang="en-US"/>
          </a:p>
        </p:txBody>
      </p:sp>
      <p:sp>
        <p:nvSpPr>
          <p:cNvPr id="14" name="Footer Placeholder 20">
            <a:extLst>
              <a:ext uri="{FF2B5EF4-FFF2-40B4-BE49-F238E27FC236}">
                <a16:creationId xmlns:a16="http://schemas.microsoft.com/office/drawing/2014/main" id="{530887EB-4A9A-994F-9CD5-CBFB9E23C14E}"/>
              </a:ext>
            </a:extLst>
          </p:cNvPr>
          <p:cNvSpPr>
            <a:spLocks noGrp="1"/>
          </p:cNvSpPr>
          <p:nvPr>
            <p:ph type="ftr" sz="quarter" idx="3"/>
          </p:nvPr>
        </p:nvSpPr>
        <p:spPr>
          <a:xfrm>
            <a:off x="2136609" y="6154508"/>
            <a:ext cx="4360409" cy="30767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Author       |    Email       |    Phone       |    Attribute</a:t>
            </a:r>
          </a:p>
        </p:txBody>
      </p:sp>
    </p:spTree>
    <p:extLst>
      <p:ext uri="{BB962C8B-B14F-4D97-AF65-F5344CB8AC3E}">
        <p14:creationId xmlns:p14="http://schemas.microsoft.com/office/powerpoint/2010/main" val="3993807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and Imag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A0D879-1109-484A-9609-98D9C97D08DC}"/>
              </a:ext>
            </a:extLst>
          </p:cNvPr>
          <p:cNvSpPr>
            <a:spLocks noGrp="1"/>
          </p:cNvSpPr>
          <p:nvPr>
            <p:ph idx="1"/>
          </p:nvPr>
        </p:nvSpPr>
        <p:spPr>
          <a:xfrm>
            <a:off x="251220" y="1497028"/>
            <a:ext cx="5724528" cy="43486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7">
            <a:extLst>
              <a:ext uri="{FF2B5EF4-FFF2-40B4-BE49-F238E27FC236}">
                <a16:creationId xmlns:a16="http://schemas.microsoft.com/office/drawing/2014/main" id="{D43FBAA9-E3A9-E44D-B1FC-D6D3ED63B98C}"/>
              </a:ext>
            </a:extLst>
          </p:cNvPr>
          <p:cNvSpPr>
            <a:spLocks noGrp="1"/>
          </p:cNvSpPr>
          <p:nvPr>
            <p:ph type="title"/>
          </p:nvPr>
        </p:nvSpPr>
        <p:spPr>
          <a:xfrm>
            <a:off x="251224" y="260354"/>
            <a:ext cx="7911703" cy="1002007"/>
          </a:xfrm>
          <a:prstGeom prst="rect">
            <a:avLst/>
          </a:prstGeom>
        </p:spPr>
        <p:txBody>
          <a:bodyPr vert="horz" lIns="0" tIns="0" rIns="0" bIns="0" rtlCol="0" anchor="ctr">
            <a:normAutofit/>
          </a:bodyPr>
          <a:lstStyle/>
          <a:p>
            <a:r>
              <a:rPr lang="en-US"/>
              <a:t>Click to edit Master title style</a:t>
            </a:r>
          </a:p>
        </p:txBody>
      </p:sp>
      <p:sp>
        <p:nvSpPr>
          <p:cNvPr id="13" name="Picture Placeholder 2">
            <a:extLst>
              <a:ext uri="{FF2B5EF4-FFF2-40B4-BE49-F238E27FC236}">
                <a16:creationId xmlns:a16="http://schemas.microsoft.com/office/drawing/2014/main" id="{FD3072A8-C09B-1946-A374-E70206114B82}"/>
              </a:ext>
            </a:extLst>
          </p:cNvPr>
          <p:cNvSpPr>
            <a:spLocks noGrp="1"/>
          </p:cNvSpPr>
          <p:nvPr>
            <p:ph type="pic" idx="10"/>
          </p:nvPr>
        </p:nvSpPr>
        <p:spPr>
          <a:xfrm>
            <a:off x="6084094" y="1497027"/>
            <a:ext cx="2808684" cy="4348603"/>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p>
        </p:txBody>
      </p:sp>
      <p:sp>
        <p:nvSpPr>
          <p:cNvPr id="9" name="Footer Placeholder 20">
            <a:extLst>
              <a:ext uri="{FF2B5EF4-FFF2-40B4-BE49-F238E27FC236}">
                <a16:creationId xmlns:a16="http://schemas.microsoft.com/office/drawing/2014/main" id="{9BFD4040-23F9-4745-AC2E-4787A0B5345C}"/>
              </a:ext>
            </a:extLst>
          </p:cNvPr>
          <p:cNvSpPr>
            <a:spLocks noGrp="1"/>
          </p:cNvSpPr>
          <p:nvPr>
            <p:ph type="ftr" sz="quarter" idx="3"/>
          </p:nvPr>
        </p:nvSpPr>
        <p:spPr>
          <a:xfrm>
            <a:off x="2332038" y="6249779"/>
            <a:ext cx="4481512" cy="307675"/>
          </a:xfrm>
          <a:prstGeom prst="rect">
            <a:avLst/>
          </a:prstGeom>
        </p:spPr>
        <p:txBody>
          <a:bodyPr vert="horz" lIns="91440" tIns="45720" rIns="91440" bIns="45720" rtlCol="0" anchor="ctr"/>
          <a:lstStyle>
            <a:lvl1pPr algn="ctr">
              <a:defRPr sz="750">
                <a:solidFill>
                  <a:schemeClr val="tx1">
                    <a:tint val="75000"/>
                  </a:schemeClr>
                </a:solidFill>
              </a:defRPr>
            </a:lvl1pPr>
          </a:lstStyle>
          <a:p>
            <a:r>
              <a:rPr lang="en-US"/>
              <a:t>Pedro Rodriguez-Veiga      |     University of Leicester</a:t>
            </a:r>
          </a:p>
        </p:txBody>
      </p:sp>
    </p:spTree>
    <p:extLst>
      <p:ext uri="{BB962C8B-B14F-4D97-AF65-F5344CB8AC3E}">
        <p14:creationId xmlns:p14="http://schemas.microsoft.com/office/powerpoint/2010/main" val="205591362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9_Main Message + Aufzählun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V="1">
            <a:off x="2084" y="4"/>
            <a:ext cx="7760859" cy="6857999"/>
          </a:xfrm>
          <a:prstGeom prst="rect">
            <a:avLst/>
          </a:prstGeom>
        </p:spPr>
      </p:pic>
      <p:sp>
        <p:nvSpPr>
          <p:cNvPr id="4" name="Textplatzhalter 7"/>
          <p:cNvSpPr>
            <a:spLocks noGrp="1"/>
          </p:cNvSpPr>
          <p:nvPr>
            <p:ph type="body" sz="quarter" idx="18" hasCustomPrompt="1"/>
          </p:nvPr>
        </p:nvSpPr>
        <p:spPr>
          <a:xfrm>
            <a:off x="2082" y="3048840"/>
            <a:ext cx="6457918" cy="3447393"/>
          </a:xfrm>
          <a:prstGeom prst="rect">
            <a:avLst/>
          </a:prstGeom>
        </p:spPr>
        <p:txBody>
          <a:bodyPr lIns="360000" tIns="180000" rIns="540000" bIns="180000"/>
          <a:lstStyle>
            <a:lvl1pPr marL="171450" indent="-171450">
              <a:buClr>
                <a:srgbClr val="00B0F0"/>
              </a:buClr>
              <a:buFont typeface="Wingdings" panose="05000000000000000000" pitchFamily="2" charset="2"/>
              <a:buChar char="§"/>
              <a:defRPr sz="1500">
                <a:solidFill>
                  <a:srgbClr val="475D6E"/>
                </a:solidFill>
                <a:latin typeface="Calibri" panose="020F0502020204030204" pitchFamily="34" charset="0"/>
                <a:cs typeface="Calibri" panose="020F0502020204030204" pitchFamily="34" charset="0"/>
              </a:defRPr>
            </a:lvl1pPr>
            <a:lvl2pPr marL="405000">
              <a:defRPr sz="1350">
                <a:solidFill>
                  <a:srgbClr val="475D6E"/>
                </a:solidFill>
                <a:latin typeface="Calibri" panose="020F0502020204030204" pitchFamily="34" charset="0"/>
                <a:cs typeface="Calibri" panose="020F0502020204030204" pitchFamily="34" charset="0"/>
              </a:defRPr>
            </a:lvl2pPr>
            <a:lvl3pPr marL="675000" indent="-171450">
              <a:buFont typeface="Courier New" panose="02070309020205020404" pitchFamily="49" charset="0"/>
              <a:buChar char="o"/>
              <a:defRPr sz="1200">
                <a:solidFill>
                  <a:srgbClr val="475D6E"/>
                </a:solidFill>
                <a:latin typeface="Calibri" panose="020F0502020204030204" pitchFamily="34" charset="0"/>
                <a:cs typeface="Calibri" panose="020F0502020204030204" pitchFamily="34" charset="0"/>
              </a:defRPr>
            </a:lvl3pPr>
            <a:lvl4pPr marL="843826" indent="-120547">
              <a:buFont typeface="Symbol" panose="05050102010706020507" pitchFamily="18" charset="2"/>
              <a:buChar char="-"/>
              <a:defRPr sz="1050">
                <a:solidFill>
                  <a:srgbClr val="494948"/>
                </a:solidFill>
              </a:defRPr>
            </a:lvl4pPr>
            <a:lvl5pPr marL="1080000" indent="-171450">
              <a:buFont typeface="Symbol" panose="05050102010706020507" pitchFamily="18" charset="2"/>
              <a:buChar char="-"/>
              <a:defRPr lang="de-DE" sz="1200" kern="1200" dirty="0">
                <a:solidFill>
                  <a:srgbClr val="475D6E"/>
                </a:solidFill>
                <a:latin typeface="Calibri" panose="020F0502020204030204" pitchFamily="34" charset="0"/>
                <a:ea typeface="+mn-ea"/>
                <a:cs typeface="Calibri" panose="020F0502020204030204" pitchFamily="34" charset="0"/>
              </a:defRPr>
            </a:lvl5pPr>
            <a:lvl6pPr marL="1485000" indent="-171450">
              <a:buFont typeface="Wingdings" panose="05000000000000000000" pitchFamily="2" charset="2"/>
              <a:buChar char="§"/>
              <a:defRPr lang="de-DE" sz="1200" kern="1200" dirty="0">
                <a:solidFill>
                  <a:srgbClr val="475D6E"/>
                </a:solidFill>
                <a:latin typeface="Calibri" panose="020F0502020204030204" pitchFamily="34" charset="0"/>
                <a:ea typeface="+mn-ea"/>
                <a:cs typeface="Calibri" panose="020F0502020204030204" pitchFamily="34" charset="0"/>
              </a:defRPr>
            </a:lvl6pPr>
          </a:lstStyle>
          <a:p>
            <a:pPr lvl="0"/>
            <a:r>
              <a:rPr lang="de-DE"/>
              <a:t>Textmasterformat bearbeiten</a:t>
            </a:r>
          </a:p>
          <a:p>
            <a:pPr lvl="1"/>
            <a:r>
              <a:rPr lang="de-DE"/>
              <a:t>Zweite Ebene</a:t>
            </a:r>
          </a:p>
          <a:p>
            <a:pPr lvl="2"/>
            <a:r>
              <a:rPr lang="de-DE"/>
              <a:t>Dritte Ebene</a:t>
            </a:r>
          </a:p>
          <a:p>
            <a:pPr lvl="4"/>
            <a:r>
              <a:rPr lang="de-DE"/>
              <a:t>Vierte Ebene</a:t>
            </a:r>
          </a:p>
          <a:p>
            <a:pPr lvl="5"/>
            <a:r>
              <a:rPr lang="de-DE"/>
              <a:t>Fünfte Ebene</a:t>
            </a:r>
          </a:p>
        </p:txBody>
      </p:sp>
      <p:sp>
        <p:nvSpPr>
          <p:cNvPr id="5" name="Titel 1"/>
          <p:cNvSpPr>
            <a:spLocks noGrp="1"/>
          </p:cNvSpPr>
          <p:nvPr>
            <p:ph type="ctrTitle" hasCustomPrompt="1"/>
          </p:nvPr>
        </p:nvSpPr>
        <p:spPr>
          <a:xfrm>
            <a:off x="2" y="1793901"/>
            <a:ext cx="6505395" cy="835199"/>
          </a:xfrm>
          <a:prstGeom prst="rect">
            <a:avLst/>
          </a:prstGeom>
          <a:noFill/>
          <a:ln w="0" cmpd="sng">
            <a:noFill/>
          </a:ln>
        </p:spPr>
        <p:txBody>
          <a:bodyPr lIns="360000" tIns="540000" rIns="540000" bIns="360000" anchor="ctr" anchorCtr="0">
            <a:noAutofit/>
          </a:bodyPr>
          <a:lstStyle>
            <a:lvl1pPr algn="l">
              <a:defRPr sz="2100" b="0" i="0">
                <a:solidFill>
                  <a:srgbClr val="00B0F0"/>
                </a:solidFill>
                <a:latin typeface="Calibri" panose="020F0502020204030204" pitchFamily="34" charset="0"/>
                <a:cs typeface="Calibri" panose="020F0502020204030204" pitchFamily="34" charset="0"/>
              </a:defRPr>
            </a:lvl1pPr>
          </a:lstStyle>
          <a:p>
            <a:r>
              <a:rPr lang="de-DE"/>
              <a:t>Titel durch Klicken bearbeiten</a:t>
            </a:r>
          </a:p>
        </p:txBody>
      </p:sp>
      <p:sp>
        <p:nvSpPr>
          <p:cNvPr id="7" name="Fußzeilenplatzhalter 14">
            <a:extLst>
              <a:ext uri="{FF2B5EF4-FFF2-40B4-BE49-F238E27FC236}">
                <a16:creationId xmlns:a16="http://schemas.microsoft.com/office/drawing/2014/main" id="{23384E57-C004-4991-BAF5-EBD2A03B297C}"/>
              </a:ext>
            </a:extLst>
          </p:cNvPr>
          <p:cNvSpPr>
            <a:spLocks noGrp="1"/>
          </p:cNvSpPr>
          <p:nvPr>
            <p:ph type="ftr" sz="quarter" idx="3"/>
          </p:nvPr>
        </p:nvSpPr>
        <p:spPr>
          <a:xfrm>
            <a:off x="275109" y="6585594"/>
            <a:ext cx="4043362" cy="183044"/>
          </a:xfrm>
          <a:prstGeom prst="rect">
            <a:avLst/>
          </a:prstGeom>
        </p:spPr>
        <p:txBody>
          <a:bodyPr vert="horz" lIns="0" tIns="108000" rIns="0" bIns="0" rtlCol="0" anchor="b" anchorCtr="0"/>
          <a:lstStyle>
            <a:lvl1pPr marL="0" marR="0" indent="0" algn="l" defTabSz="685800" rtl="0" eaLnBrk="1" fontAlgn="auto" latinLnBrk="0" hangingPunct="1">
              <a:lnSpc>
                <a:spcPct val="100000"/>
              </a:lnSpc>
              <a:spcBef>
                <a:spcPts val="0"/>
              </a:spcBef>
              <a:spcAft>
                <a:spcPts val="0"/>
              </a:spcAft>
              <a:buClrTx/>
              <a:buSzTx/>
              <a:buFontTx/>
              <a:buNone/>
              <a:tabLst/>
              <a:defRPr sz="525" b="0" i="0">
                <a:solidFill>
                  <a:srgbClr val="111111"/>
                </a:solidFill>
                <a:latin typeface="Calibri" panose="020F0502020204030204" pitchFamily="34" charset="0"/>
                <a:cs typeface="Calibri" panose="020F0502020204030204" pitchFamily="34" charset="0"/>
              </a:defRPr>
            </a:lvl1pPr>
          </a:lstStyle>
          <a:p>
            <a:r>
              <a:rPr lang="de-DE"/>
              <a:t>© AZO – AZO Master </a:t>
            </a:r>
            <a:r>
              <a:rPr lang="de-DE" err="1"/>
              <a:t>Presentation</a:t>
            </a:r>
            <a:r>
              <a:rPr lang="de-DE"/>
              <a:t> </a:t>
            </a:r>
          </a:p>
        </p:txBody>
      </p:sp>
    </p:spTree>
    <p:extLst>
      <p:ext uri="{BB962C8B-B14F-4D97-AF65-F5344CB8AC3E}">
        <p14:creationId xmlns:p14="http://schemas.microsoft.com/office/powerpoint/2010/main" val="2231610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7" r:id="rId4"/>
    <p:sldLayoutId id="2147483658" r:id="rId5"/>
    <p:sldLayoutId id="2147483659" r:id="rId6"/>
    <p:sldLayoutId id="2147483660" r:id="rId7"/>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mailto:hb91@leicester.ac.uk|" TargetMode="Externa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5.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39.tiff"/><Relationship Id="rId13" Type="http://schemas.openxmlformats.org/officeDocument/2006/relationships/image" Target="../media/image44.tiff"/><Relationship Id="rId3" Type="http://schemas.openxmlformats.org/officeDocument/2006/relationships/image" Target="../media/image34.tiff"/><Relationship Id="rId7" Type="http://schemas.openxmlformats.org/officeDocument/2006/relationships/image" Target="../media/image38.tiff"/><Relationship Id="rId12" Type="http://schemas.openxmlformats.org/officeDocument/2006/relationships/image" Target="../media/image43.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tiff"/><Relationship Id="rId11" Type="http://schemas.openxmlformats.org/officeDocument/2006/relationships/image" Target="../media/image42.tiff"/><Relationship Id="rId5" Type="http://schemas.openxmlformats.org/officeDocument/2006/relationships/image" Target="../media/image36.tiff"/><Relationship Id="rId10" Type="http://schemas.openxmlformats.org/officeDocument/2006/relationships/image" Target="../media/image41.png"/><Relationship Id="rId4" Type="http://schemas.openxmlformats.org/officeDocument/2006/relationships/image" Target="../media/image35.tiff"/><Relationship Id="rId9" Type="http://schemas.openxmlformats.org/officeDocument/2006/relationships/image" Target="../media/image40.tiff"/><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46.tiff"/><Relationship Id="rId7" Type="http://schemas.openxmlformats.org/officeDocument/2006/relationships/image" Target="../media/image36.tiff"/><Relationship Id="rId12"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tiff"/><Relationship Id="rId11" Type="http://schemas.openxmlformats.org/officeDocument/2006/relationships/image" Target="../media/image40.tiff"/><Relationship Id="rId5" Type="http://schemas.openxmlformats.org/officeDocument/2006/relationships/image" Target="../media/image34.tiff"/><Relationship Id="rId10" Type="http://schemas.openxmlformats.org/officeDocument/2006/relationships/image" Target="../media/image39.tiff"/><Relationship Id="rId4" Type="http://schemas.openxmlformats.org/officeDocument/2006/relationships/image" Target="../media/image47.png"/><Relationship Id="rId9" Type="http://schemas.openxmlformats.org/officeDocument/2006/relationships/image" Target="../media/image38.tiff"/></Relationships>
</file>

<file path=ppt/slides/_rels/slide18.xml.rels><?xml version="1.0" encoding="UTF-8" standalone="yes"?>
<Relationships xmlns="http://schemas.openxmlformats.org/package/2006/relationships"><Relationship Id="rId8" Type="http://schemas.openxmlformats.org/officeDocument/2006/relationships/image" Target="../media/image39.tiff"/><Relationship Id="rId3" Type="http://schemas.openxmlformats.org/officeDocument/2006/relationships/image" Target="../media/image34.tiff"/><Relationship Id="rId7" Type="http://schemas.openxmlformats.org/officeDocument/2006/relationships/image" Target="../media/image38.tiff"/><Relationship Id="rId12"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tiff"/><Relationship Id="rId11" Type="http://schemas.openxmlformats.org/officeDocument/2006/relationships/image" Target="../media/image48.png"/><Relationship Id="rId5" Type="http://schemas.openxmlformats.org/officeDocument/2006/relationships/image" Target="../media/image36.tiff"/><Relationship Id="rId10" Type="http://schemas.openxmlformats.org/officeDocument/2006/relationships/image" Target="../media/image41.png"/><Relationship Id="rId4" Type="http://schemas.openxmlformats.org/officeDocument/2006/relationships/image" Target="../media/image35.tiff"/><Relationship Id="rId9" Type="http://schemas.openxmlformats.org/officeDocument/2006/relationships/image" Target="../media/image40.tiff"/></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8216411"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lnSpc>
                <a:spcPct val="90000"/>
              </a:lnSpc>
              <a:defRPr sz="1800" b="0">
                <a:solidFill>
                  <a:srgbClr val="000000"/>
                </a:solidFill>
              </a:defRPr>
            </a:pPr>
            <a:r>
              <a:rPr lang="en-US" sz="4200" b="1" err="1">
                <a:solidFill>
                  <a:srgbClr val="FFFFFF"/>
                </a:solidFill>
                <a:latin typeface="+mj-lt"/>
              </a:rPr>
              <a:t>WGCapD</a:t>
            </a:r>
            <a:r>
              <a:rPr lang="en-US">
                <a:latin typeface="+mj-lt"/>
              </a:rPr>
              <a:t> </a:t>
            </a:r>
            <a:r>
              <a:rPr lang="en-US" sz="4200" b="1">
                <a:solidFill>
                  <a:srgbClr val="FFFFFF"/>
                </a:solidFill>
                <a:latin typeface="+mj-lt"/>
              </a:rPr>
              <a:t>&amp; WGISS</a:t>
            </a:r>
            <a:endParaRPr sz="4200" b="1">
              <a:solidFill>
                <a:srgbClr val="FFFFFF"/>
              </a:solidFill>
              <a:latin typeface="+mj-lt"/>
            </a:endParaRPr>
          </a:p>
        </p:txBody>
      </p:sp>
      <p:sp>
        <p:nvSpPr>
          <p:cNvPr id="11" name="Shape 11"/>
          <p:cNvSpPr/>
          <p:nvPr/>
        </p:nvSpPr>
        <p:spPr>
          <a:xfrm>
            <a:off x="381000" y="3506110"/>
            <a:ext cx="5854212"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defTabSz="914400">
              <a:lnSpc>
                <a:spcPct val="150000"/>
              </a:lnSpc>
              <a:defRPr>
                <a:solidFill>
                  <a:srgbClr val="000000"/>
                </a:solidFill>
              </a:defRPr>
            </a:pPr>
            <a:r>
              <a:rPr lang="en-AU">
                <a:solidFill>
                  <a:srgbClr val="FFFFFF"/>
                </a:solidFill>
                <a:ea typeface="Arial Bold"/>
                <a:cs typeface="Arial Bold"/>
                <a:sym typeface="Arial Bold"/>
              </a:rPr>
              <a:t>Esther Conway (NCEO/CEDA), Heiko </a:t>
            </a:r>
            <a:r>
              <a:rPr lang="en-AU" err="1">
                <a:solidFill>
                  <a:srgbClr val="FFFFFF"/>
                </a:solidFill>
                <a:ea typeface="Arial Bold"/>
                <a:cs typeface="Arial Bold"/>
                <a:sym typeface="Arial Bold"/>
              </a:rPr>
              <a:t>Balzter</a:t>
            </a:r>
            <a:r>
              <a:rPr lang="en-AU">
                <a:solidFill>
                  <a:srgbClr val="FFFFFF"/>
                </a:solidFill>
                <a:ea typeface="Arial Bold"/>
                <a:cs typeface="Arial Bold"/>
                <a:sym typeface="Arial Bold"/>
              </a:rPr>
              <a:t> (</a:t>
            </a:r>
            <a:r>
              <a:rPr lang="en-IN">
                <a:solidFill>
                  <a:schemeClr val="bg1"/>
                </a:solidFill>
                <a:ea typeface="Arial Bold"/>
                <a:cs typeface="Arial Bold"/>
                <a:sym typeface="Arial Bold"/>
              </a:rPr>
              <a:t>NCEO), Phil Kershaw (NC</a:t>
            </a:r>
            <a:r>
              <a:rPr lang="en-AU">
                <a:solidFill>
                  <a:srgbClr val="FFFFFF"/>
                </a:solidFill>
                <a:ea typeface="Arial Bold"/>
                <a:cs typeface="Arial Bold"/>
                <a:sym typeface="Arial Bold"/>
              </a:rPr>
              <a:t>EO/CEDA), Rob Woodcock(CSIRO), Chris </a:t>
            </a:r>
            <a:r>
              <a:rPr lang="en-AU" err="1">
                <a:solidFill>
                  <a:srgbClr val="FFFFFF"/>
                </a:solidFill>
                <a:ea typeface="Arial Bold"/>
                <a:cs typeface="Arial Bold"/>
                <a:sym typeface="Arial Bold"/>
              </a:rPr>
              <a:t>Lynnes</a:t>
            </a:r>
            <a:r>
              <a:rPr lang="en-AU">
                <a:solidFill>
                  <a:srgbClr val="FFFFFF"/>
                </a:solidFill>
                <a:ea typeface="Arial Bold"/>
                <a:cs typeface="Arial Bold"/>
                <a:sym typeface="Arial Bold"/>
              </a:rPr>
              <a:t> (NASA) and Makoto </a:t>
            </a:r>
            <a:r>
              <a:rPr lang="en-AU" err="1">
                <a:solidFill>
                  <a:srgbClr val="FFFFFF"/>
                </a:solidFill>
                <a:ea typeface="Arial Bold"/>
                <a:cs typeface="Arial Bold"/>
                <a:sym typeface="Arial Bold"/>
              </a:rPr>
              <a:t>Natsuisaka</a:t>
            </a:r>
            <a:r>
              <a:rPr lang="en-AU">
                <a:solidFill>
                  <a:srgbClr val="FFFFFF"/>
                </a:solidFill>
                <a:ea typeface="Arial Bold"/>
                <a:cs typeface="Arial Bold"/>
                <a:sym typeface="Arial Bold"/>
              </a:rPr>
              <a:t> (JAXA)</a:t>
            </a:r>
          </a:p>
          <a:p>
            <a:pPr defTabSz="914400">
              <a:lnSpc>
                <a:spcPct val="150000"/>
              </a:lnSpc>
              <a:defRPr>
                <a:solidFill>
                  <a:srgbClr val="000000"/>
                </a:solidFill>
              </a:defRPr>
            </a:pPr>
            <a:r>
              <a:rPr lang="en-AU" err="1">
                <a:solidFill>
                  <a:srgbClr val="FFFFFF"/>
                </a:solidFill>
                <a:ea typeface="Arial Bold"/>
                <a:cs typeface="Arial Bold"/>
                <a:sym typeface="Arial Bold"/>
              </a:rPr>
              <a:t>WGCapD</a:t>
            </a:r>
            <a:r>
              <a:rPr lang="en-AU">
                <a:solidFill>
                  <a:srgbClr val="FFFFFF"/>
                </a:solidFill>
                <a:ea typeface="Arial Bold"/>
                <a:cs typeface="Arial Bold"/>
                <a:sym typeface="Arial Bold"/>
              </a:rPr>
              <a:t> - 9</a:t>
            </a:r>
            <a:endParaRPr lang="en-AU">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a:solidFill>
                  <a:srgbClr val="FFFFFF"/>
                </a:solidFill>
                <a:latin typeface="+mj-lt"/>
                <a:ea typeface="Arial Bold"/>
                <a:cs typeface="Arial Bold"/>
                <a:sym typeface="Arial Bold"/>
              </a:rPr>
              <a:t>Virtual meeting</a:t>
            </a:r>
            <a:endParaRPr>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a:solidFill>
                  <a:srgbClr val="FFFFFF"/>
                </a:solidFill>
                <a:latin typeface="+mj-lt"/>
                <a:ea typeface="Arial Bold"/>
                <a:cs typeface="Arial Bold"/>
                <a:sym typeface="Arial Bold"/>
              </a:rPr>
              <a:t>11 March 2020</a:t>
            </a:r>
            <a:endParaRPr>
              <a:solidFill>
                <a:srgbClr val="FFFFFF"/>
              </a:solidFill>
              <a:latin typeface="+mj-lt"/>
              <a:ea typeface="Arial Bold"/>
              <a:cs typeface="Arial Bold"/>
              <a:sym typeface="Arial Bold"/>
            </a:endParaRPr>
          </a:p>
        </p:txBody>
      </p:sp>
      <p:pic>
        <p:nvPicPr>
          <p:cNvPr id="12" name="ceos_logo.png"/>
          <p:cNvPicPr/>
          <p:nvPr/>
        </p:nvPicPr>
        <p:blipFill>
          <a:blip r:embed="rId3"/>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a:solidFill>
                  <a:schemeClr val="bg1">
                    <a:lumMod val="20000"/>
                    <a:lumOff val="80000"/>
                  </a:schemeClr>
                </a:solidFill>
                <a:latin typeface="+mj-lt"/>
              </a:rPr>
              <a:t>Committee on Earth Observation Satellites</a:t>
            </a:r>
          </a:p>
        </p:txBody>
      </p:sp>
    </p:spTree>
    <p:extLst>
      <p:ext uri="{BB962C8B-B14F-4D97-AF65-F5344CB8AC3E}">
        <p14:creationId xmlns:p14="http://schemas.microsoft.com/office/powerpoint/2010/main" val="366238767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3F2BB6-8B7C-AE4E-A7D1-8ADC5077DE14}"/>
              </a:ext>
            </a:extLst>
          </p:cNvPr>
          <p:cNvSpPr>
            <a:spLocks noGrp="1"/>
          </p:cNvSpPr>
          <p:nvPr>
            <p:ph type="sldNum" sz="quarter" idx="2"/>
          </p:nvPr>
        </p:nvSpPr>
        <p:spPr/>
        <p:txBody>
          <a:bodyPr/>
          <a:lstStyle/>
          <a:p>
            <a:pPr defTabSz="914400"/>
            <a:fld id="{86CB4B4D-7CA3-9044-876B-883B54F8677D}" type="slidenum">
              <a:rPr lang="uk-UA" smtClean="0"/>
              <a:pPr defTabSz="914400"/>
              <a:t>10</a:t>
            </a:fld>
            <a:endParaRPr lang="uk-UA"/>
          </a:p>
        </p:txBody>
      </p:sp>
      <p:sp>
        <p:nvSpPr>
          <p:cNvPr id="3" name="Content Placeholder 2">
            <a:extLst>
              <a:ext uri="{FF2B5EF4-FFF2-40B4-BE49-F238E27FC236}">
                <a16:creationId xmlns:a16="http://schemas.microsoft.com/office/drawing/2014/main" id="{FE5A12B8-788D-DE46-8653-FADAC42BB943}"/>
              </a:ext>
            </a:extLst>
          </p:cNvPr>
          <p:cNvSpPr>
            <a:spLocks noGrp="1"/>
          </p:cNvSpPr>
          <p:nvPr>
            <p:ph sz="quarter" idx="10"/>
          </p:nvPr>
        </p:nvSpPr>
        <p:spPr/>
        <p:txBody>
          <a:bodyPr anchor="t"/>
          <a:lstStyle/>
          <a:p>
            <a:r>
              <a:rPr lang="en-US" sz="1800"/>
              <a:t>Standalone computer notebooks can be supplied alongside the relevant data</a:t>
            </a:r>
          </a:p>
          <a:p>
            <a:pPr marL="768350" lvl="1" indent="-311150"/>
            <a:r>
              <a:rPr lang="en-US" sz="1800"/>
              <a:t>Issue around notebooks breaking due to dependencies on python version and libraries etc.  Quality issues with code and documentation there are lot of notebooks and a lot rubbish amongst them). Need for CEOS standard and stamp of approval. Also an issue with large datasets and updates to datasets.</a:t>
            </a:r>
          </a:p>
          <a:p>
            <a:r>
              <a:rPr lang="en-US" sz="1800"/>
              <a:t>In classroom/institutional setting using Jupyter Hub</a:t>
            </a:r>
          </a:p>
          <a:p>
            <a:pPr marL="768350" lvl="1" indent="-311150"/>
            <a:r>
              <a:rPr lang="en-US" sz="1800"/>
              <a:t>Issue around many of the poorest countries not having this capability and has same dependency/quality issues as above.</a:t>
            </a:r>
          </a:p>
          <a:p>
            <a:r>
              <a:rPr lang="en-US" sz="1800">
                <a:cs typeface="Arial"/>
              </a:rPr>
              <a:t> As a </a:t>
            </a:r>
            <a:r>
              <a:rPr lang="en-US" sz="1800" err="1">
                <a:cs typeface="Arial"/>
              </a:rPr>
              <a:t>centralised</a:t>
            </a:r>
            <a:r>
              <a:rPr lang="en-US" sz="1800">
                <a:cs typeface="Arial"/>
              </a:rPr>
              <a:t> web services using a Data Cube (SEO, WGISS?)</a:t>
            </a:r>
          </a:p>
          <a:p>
            <a:pPr marL="768350" lvl="1" indent="-311150"/>
            <a:r>
              <a:rPr lang="en-US" sz="1800"/>
              <a:t>Issues with development overheads, compatibility with atmospheric pollution data and data cubes, challenges with diverse data from different domains, non standard ARD. Access to hosted processing and security access.</a:t>
            </a:r>
          </a:p>
          <a:p>
            <a:r>
              <a:rPr lang="en-US" sz="1800"/>
              <a:t> As different services on data analysis platforms</a:t>
            </a:r>
          </a:p>
          <a:p>
            <a:pPr marL="768350" lvl="1" indent="-311150"/>
            <a:r>
              <a:rPr lang="en-US" sz="1800"/>
              <a:t> Issue with development overheads, capacity and support.  Dealing with diversity has its own overhead.  May require catalogue of services and dealing with many administrations.  Different agencies are at different point technically. </a:t>
            </a:r>
          </a:p>
          <a:p>
            <a:endParaRPr lang="en-US"/>
          </a:p>
          <a:p>
            <a:pPr marL="768350" lvl="1" indent="-311150"/>
            <a:endParaRPr lang="en-US"/>
          </a:p>
          <a:p>
            <a:pPr marL="768350" lvl="1" indent="-311150"/>
            <a:endParaRPr lang="en-US"/>
          </a:p>
          <a:p>
            <a:endParaRPr lang="en-US"/>
          </a:p>
          <a:p>
            <a:endParaRPr lang="en-US"/>
          </a:p>
          <a:p>
            <a:endParaRPr lang="en-US"/>
          </a:p>
        </p:txBody>
      </p:sp>
      <p:sp>
        <p:nvSpPr>
          <p:cNvPr id="4" name="Content Placeholder 3">
            <a:extLst>
              <a:ext uri="{FF2B5EF4-FFF2-40B4-BE49-F238E27FC236}">
                <a16:creationId xmlns:a16="http://schemas.microsoft.com/office/drawing/2014/main" id="{F3FFE2ED-5450-8E4C-A6F7-39AA89125692}"/>
              </a:ext>
            </a:extLst>
          </p:cNvPr>
          <p:cNvSpPr>
            <a:spLocks noGrp="1"/>
          </p:cNvSpPr>
          <p:nvPr>
            <p:ph sz="quarter" idx="11"/>
          </p:nvPr>
        </p:nvSpPr>
        <p:spPr/>
        <p:txBody>
          <a:bodyPr/>
          <a:lstStyle/>
          <a:p>
            <a:r>
              <a:rPr lang="en-US" sz="2000"/>
              <a:t>Where can they be deployed and what are the issues ? Why the need for a collaboration with WGISS?</a:t>
            </a:r>
          </a:p>
        </p:txBody>
      </p:sp>
    </p:spTree>
    <p:extLst>
      <p:ext uri="{BB962C8B-B14F-4D97-AF65-F5344CB8AC3E}">
        <p14:creationId xmlns:p14="http://schemas.microsoft.com/office/powerpoint/2010/main" val="290970171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91942" y="61291"/>
            <a:ext cx="5629681" cy="1002007"/>
          </a:xfrm>
        </p:spPr>
        <p:txBody>
          <a:bodyPr/>
          <a:lstStyle/>
          <a:p>
            <a:r>
              <a:rPr lang="en-GB"/>
              <a:t>Example of ODA targeted from the NCEO ODA Programme</a:t>
            </a:r>
          </a:p>
        </p:txBody>
      </p:sp>
      <p:sp>
        <p:nvSpPr>
          <p:cNvPr id="4" name="Footer Placeholder 3"/>
          <p:cNvSpPr>
            <a:spLocks noGrp="1"/>
          </p:cNvSpPr>
          <p:nvPr>
            <p:ph type="ftr" sz="quarter" idx="3"/>
          </p:nvPr>
        </p:nvSpPr>
        <p:spPr/>
        <p:txBody>
          <a:bodyPr/>
          <a:lstStyle/>
          <a:p>
            <a:r>
              <a:rPr lang="en-US"/>
              <a:t>Heiko </a:t>
            </a:r>
            <a:r>
              <a:rPr lang="en-US" err="1"/>
              <a:t>Balzter</a:t>
            </a:r>
            <a:r>
              <a:rPr lang="en-US"/>
              <a:t> |</a:t>
            </a:r>
            <a:r>
              <a:rPr lang="en-GB"/>
              <a:t> </a:t>
            </a:r>
            <a:r>
              <a:rPr lang="en-GB">
                <a:hlinkClick r:id="rId2"/>
              </a:rPr>
              <a:t>hb91@leicester.ac.uk</a:t>
            </a:r>
            <a:r>
              <a:rPr lang="en-US">
                <a:hlinkClick r:id="rId2"/>
              </a:rPr>
              <a:t>|</a:t>
            </a:r>
            <a:r>
              <a:rPr lang="en-US"/>
              <a:t> University of Leicester </a:t>
            </a:r>
          </a:p>
        </p:txBody>
      </p:sp>
      <p:pic>
        <p:nvPicPr>
          <p:cNvPr id="2050" name="Picture 2" descr="Image result for NCEO logo">
            <a:extLst>
              <a:ext uri="{FF2B5EF4-FFF2-40B4-BE49-F238E27FC236}">
                <a16:creationId xmlns:a16="http://schemas.microsoft.com/office/drawing/2014/main" id="{8F120A68-C235-9540-9C66-BB352D6B7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326" y="5337738"/>
            <a:ext cx="1663975" cy="5749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NERC logo">
            <a:extLst>
              <a:ext uri="{FF2B5EF4-FFF2-40B4-BE49-F238E27FC236}">
                <a16:creationId xmlns:a16="http://schemas.microsoft.com/office/drawing/2014/main" id="{0ED9C09C-4EAA-0D45-A45B-2E60E6B730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0393" y="5473489"/>
            <a:ext cx="1488333" cy="301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NERC ODA">
            <a:extLst>
              <a:ext uri="{FF2B5EF4-FFF2-40B4-BE49-F238E27FC236}">
                <a16:creationId xmlns:a16="http://schemas.microsoft.com/office/drawing/2014/main" id="{42AE349D-DE7E-7743-BA2D-4849422B96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48" y="2407309"/>
            <a:ext cx="3955104" cy="21596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NERC ODA">
            <a:extLst>
              <a:ext uri="{FF2B5EF4-FFF2-40B4-BE49-F238E27FC236}">
                <a16:creationId xmlns:a16="http://schemas.microsoft.com/office/drawing/2014/main" id="{6F725A73-770F-3648-8821-64ADEBB01B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2031" y="2841574"/>
            <a:ext cx="23050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483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1C68D687-E7E2-9D46-B3BF-D3E45DB1A89C}"/>
              </a:ext>
            </a:extLst>
          </p:cNvPr>
          <p:cNvSpPr>
            <a:spLocks noGrp="1"/>
          </p:cNvSpPr>
          <p:nvPr>
            <p:ph type="title"/>
          </p:nvPr>
        </p:nvSpPr>
        <p:spPr/>
        <p:txBody>
          <a:bodyPr/>
          <a:lstStyle/>
          <a:p>
            <a:r>
              <a:rPr lang="en-US"/>
              <a:t>Soil moisture estimates for Ghana</a:t>
            </a:r>
          </a:p>
        </p:txBody>
      </p:sp>
      <p:grpSp>
        <p:nvGrpSpPr>
          <p:cNvPr id="2" name="Group 1">
            <a:extLst>
              <a:ext uri="{FF2B5EF4-FFF2-40B4-BE49-F238E27FC236}">
                <a16:creationId xmlns:a16="http://schemas.microsoft.com/office/drawing/2014/main" id="{A3401793-668A-2048-972A-D50A1D3D5FBE}"/>
              </a:ext>
            </a:extLst>
          </p:cNvPr>
          <p:cNvGrpSpPr>
            <a:grpSpLocks noChangeAspect="1"/>
          </p:cNvGrpSpPr>
          <p:nvPr/>
        </p:nvGrpSpPr>
        <p:grpSpPr>
          <a:xfrm>
            <a:off x="103879" y="2299041"/>
            <a:ext cx="5847647" cy="2449039"/>
            <a:chOff x="1112256" y="1439556"/>
            <a:chExt cx="10309667" cy="4317768"/>
          </a:xfrm>
        </p:grpSpPr>
        <p:pic>
          <p:nvPicPr>
            <p:cNvPr id="14" name="Picture 13">
              <a:extLst>
                <a:ext uri="{FF2B5EF4-FFF2-40B4-BE49-F238E27FC236}">
                  <a16:creationId xmlns:a16="http://schemas.microsoft.com/office/drawing/2014/main" id="{17C577D4-43CD-B74D-8DDF-C90F3BF569D3}"/>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t="7086"/>
            <a:stretch/>
          </p:blipFill>
          <p:spPr>
            <a:xfrm>
              <a:off x="4667015" y="1439556"/>
              <a:ext cx="6754908" cy="4314963"/>
            </a:xfrm>
            <a:prstGeom prst="rect">
              <a:avLst/>
            </a:prstGeom>
          </p:spPr>
        </p:pic>
        <p:pic>
          <p:nvPicPr>
            <p:cNvPr id="23" name="Picture 22">
              <a:extLst>
                <a:ext uri="{FF2B5EF4-FFF2-40B4-BE49-F238E27FC236}">
                  <a16:creationId xmlns:a16="http://schemas.microsoft.com/office/drawing/2014/main" id="{F0E20F3E-DD97-CB45-9242-069BCC06E9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2256" y="1439557"/>
              <a:ext cx="2361856" cy="4317767"/>
            </a:xfrm>
            <a:prstGeom prst="rect">
              <a:avLst/>
            </a:prstGeom>
          </p:spPr>
        </p:pic>
        <p:cxnSp>
          <p:nvCxnSpPr>
            <p:cNvPr id="25" name="Straight Connector 24">
              <a:extLst>
                <a:ext uri="{FF2B5EF4-FFF2-40B4-BE49-F238E27FC236}">
                  <a16:creationId xmlns:a16="http://schemas.microsoft.com/office/drawing/2014/main" id="{318A4634-8756-9D4C-82DF-9801DAACBB95}"/>
                </a:ext>
              </a:extLst>
            </p:cNvPr>
            <p:cNvCxnSpPr/>
            <p:nvPr/>
          </p:nvCxnSpPr>
          <p:spPr>
            <a:xfrm flipV="1">
              <a:off x="2815577" y="1662178"/>
              <a:ext cx="2706423" cy="858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A4B46A0-5850-6C40-9D31-5CCA84FF5826}"/>
                </a:ext>
              </a:extLst>
            </p:cNvPr>
            <p:cNvCxnSpPr/>
            <p:nvPr/>
          </p:nvCxnSpPr>
          <p:spPr>
            <a:xfrm>
              <a:off x="2802649" y="2534254"/>
              <a:ext cx="2719351" cy="2692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Text Placeholder 32">
            <a:extLst>
              <a:ext uri="{FF2B5EF4-FFF2-40B4-BE49-F238E27FC236}">
                <a16:creationId xmlns:a16="http://schemas.microsoft.com/office/drawing/2014/main" id="{A9628447-95BB-5A46-8B99-81D43CD531A7}"/>
              </a:ext>
            </a:extLst>
          </p:cNvPr>
          <p:cNvSpPr txBox="1">
            <a:spLocks/>
          </p:cNvSpPr>
          <p:nvPr/>
        </p:nvSpPr>
        <p:spPr>
          <a:xfrm>
            <a:off x="5733688" y="2008193"/>
            <a:ext cx="3410313" cy="343270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2100">
                <a:solidFill>
                  <a:srgbClr val="2B3459"/>
                </a:solidFill>
                <a:latin typeface="Calibri" panose="020F0502020204030204"/>
              </a:rPr>
              <a:t>Estimates of soil moisture over Ghana, found by combining model predictions with satellite observations.</a:t>
            </a:r>
          </a:p>
          <a:p>
            <a:pPr marL="171450" indent="-171450" defTabSz="685800">
              <a:spcBef>
                <a:spcPts val="750"/>
              </a:spcBef>
              <a:defRPr/>
            </a:pPr>
            <a:r>
              <a:rPr lang="en-US" sz="2100">
                <a:solidFill>
                  <a:srgbClr val="2B3459"/>
                </a:solidFill>
                <a:latin typeface="Calibri" panose="020F0502020204030204"/>
              </a:rPr>
              <a:t>Prototype for larger scale Africa wide soil moisture dataset.</a:t>
            </a:r>
          </a:p>
          <a:p>
            <a:pPr marL="171450" indent="-171450" defTabSz="685800">
              <a:spcBef>
                <a:spcPts val="750"/>
              </a:spcBef>
              <a:defRPr/>
            </a:pPr>
            <a:r>
              <a:rPr lang="en-US" sz="2100">
                <a:solidFill>
                  <a:srgbClr val="2B3459"/>
                </a:solidFill>
                <a:latin typeface="Calibri" panose="020F0502020204030204"/>
              </a:rPr>
              <a:t>Dataset description:</a:t>
            </a:r>
          </a:p>
          <a:p>
            <a:pPr marL="342900" lvl="1" indent="0" defTabSz="685800">
              <a:spcBef>
                <a:spcPts val="375"/>
              </a:spcBef>
              <a:buNone/>
              <a:defRPr/>
            </a:pPr>
            <a:r>
              <a:rPr lang="en-US" sz="1050">
                <a:solidFill>
                  <a:srgbClr val="2B3459"/>
                </a:solidFill>
                <a:latin typeface="Calibri" panose="020F0502020204030204"/>
              </a:rPr>
              <a:t>Pinnington, E., </a:t>
            </a:r>
            <a:r>
              <a:rPr lang="en-US" sz="1050" err="1">
                <a:solidFill>
                  <a:srgbClr val="2B3459"/>
                </a:solidFill>
                <a:latin typeface="Calibri" panose="020F0502020204030204"/>
              </a:rPr>
              <a:t>Quaife</a:t>
            </a:r>
            <a:r>
              <a:rPr lang="en-US" sz="1050">
                <a:solidFill>
                  <a:srgbClr val="2B3459"/>
                </a:solidFill>
                <a:latin typeface="Calibri" panose="020F0502020204030204"/>
              </a:rPr>
              <a:t>, T., and Black, E.: Impact of remotely sensed soil moisture and precipitation on soil moisture prediction in a data assimilation system with the JULES land surface model, </a:t>
            </a:r>
            <a:r>
              <a:rPr lang="en-US" sz="1050" err="1">
                <a:solidFill>
                  <a:srgbClr val="2B3459"/>
                </a:solidFill>
                <a:latin typeface="Calibri" panose="020F0502020204030204"/>
              </a:rPr>
              <a:t>Hydrol</a:t>
            </a:r>
            <a:r>
              <a:rPr lang="en-US" sz="1050">
                <a:solidFill>
                  <a:srgbClr val="2B3459"/>
                </a:solidFill>
                <a:latin typeface="Calibri" panose="020F0502020204030204"/>
              </a:rPr>
              <a:t>. Earth Syst. Sci., 22, 2575-2588, https://</a:t>
            </a:r>
            <a:r>
              <a:rPr lang="en-US" sz="1050" err="1">
                <a:solidFill>
                  <a:srgbClr val="2B3459"/>
                </a:solidFill>
                <a:latin typeface="Calibri" panose="020F0502020204030204"/>
              </a:rPr>
              <a:t>doi.org</a:t>
            </a:r>
            <a:r>
              <a:rPr lang="en-US" sz="1050">
                <a:solidFill>
                  <a:srgbClr val="2B3459"/>
                </a:solidFill>
                <a:latin typeface="Calibri" panose="020F0502020204030204"/>
              </a:rPr>
              <a:t>/10.5194/hess-22-2575-2018, 2018.</a:t>
            </a:r>
          </a:p>
        </p:txBody>
      </p:sp>
    </p:spTree>
    <p:extLst>
      <p:ext uri="{BB962C8B-B14F-4D97-AF65-F5344CB8AC3E}">
        <p14:creationId xmlns:p14="http://schemas.microsoft.com/office/powerpoint/2010/main" val="2066181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334625" y="947141"/>
            <a:ext cx="4534304" cy="751505"/>
          </a:xfrm>
        </p:spPr>
        <p:txBody>
          <a:bodyPr>
            <a:normAutofit fontScale="90000"/>
          </a:bodyPr>
          <a:lstStyle/>
          <a:p>
            <a:r>
              <a:rPr lang="en-GB" sz="3000"/>
              <a:t>Kenya Aboveground Biomass</a:t>
            </a:r>
          </a:p>
        </p:txBody>
      </p:sp>
      <p:sp>
        <p:nvSpPr>
          <p:cNvPr id="13" name="Content Placeholder 12"/>
          <p:cNvSpPr>
            <a:spLocks noGrp="1"/>
          </p:cNvSpPr>
          <p:nvPr>
            <p:ph idx="1"/>
          </p:nvPr>
        </p:nvSpPr>
        <p:spPr>
          <a:xfrm>
            <a:off x="304887" y="648819"/>
            <a:ext cx="4534304" cy="2044590"/>
          </a:xfrm>
        </p:spPr>
        <p:txBody>
          <a:bodyPr>
            <a:noAutofit/>
          </a:bodyPr>
          <a:lstStyle/>
          <a:p>
            <a:r>
              <a:rPr lang="en-GB" sz="1350"/>
              <a:t>The NCEO ODA AGB map is the most detailed and accurate biomass map for Kenya that has been produced to date. The accuracy assessment found coefficients of determination (R</a:t>
            </a:r>
            <a:r>
              <a:rPr lang="en-GB" sz="1350" baseline="30000"/>
              <a:t>2</a:t>
            </a:r>
            <a:r>
              <a:rPr lang="en-GB" sz="1350"/>
              <a:t>) between 0.64 and 0.90, and root mean square errors (RMSE) ranging from 35.9 t ha</a:t>
            </a:r>
            <a:r>
              <a:rPr lang="en-GB" sz="1350" baseline="30000"/>
              <a:t>-1</a:t>
            </a:r>
            <a:r>
              <a:rPr lang="en-GB" sz="1350"/>
              <a:t> to 65.2 t ha</a:t>
            </a:r>
            <a:r>
              <a:rPr lang="en-GB" sz="1350" baseline="30000"/>
              <a:t>-1</a:t>
            </a:r>
            <a:r>
              <a:rPr lang="en-GB" sz="1350"/>
              <a:t> </a:t>
            </a:r>
          </a:p>
          <a:p>
            <a:r>
              <a:rPr lang="en-GB" sz="1350"/>
              <a:t>The highest AGB densities are found in the dense tropical forests with values up to 530 t ha</a:t>
            </a:r>
            <a:r>
              <a:rPr lang="en-GB" sz="1350" baseline="30000"/>
              <a:t>-1</a:t>
            </a:r>
            <a:r>
              <a:rPr lang="en-GB" sz="1350"/>
              <a:t> (average 92 t ha</a:t>
            </a:r>
            <a:r>
              <a:rPr lang="en-GB" sz="1350" baseline="30000"/>
              <a:t>-1</a:t>
            </a:r>
            <a:r>
              <a:rPr lang="en-GB" sz="1350"/>
              <a:t>). Despite the low levels of biomass density (average 13 t ha</a:t>
            </a:r>
            <a:r>
              <a:rPr lang="en-GB" sz="1350" baseline="30000"/>
              <a:t>-1</a:t>
            </a:r>
            <a:r>
              <a:rPr lang="en-GB" sz="1350"/>
              <a:t>), the large area of wooded grassland and savannah in Kenya potentially stores up 58% of the total AGB in the country</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2075" b="14200"/>
          <a:stretch/>
        </p:blipFill>
        <p:spPr bwMode="auto">
          <a:xfrm>
            <a:off x="4868929" y="1017985"/>
            <a:ext cx="4250068" cy="5016579"/>
          </a:xfrm>
          <a:prstGeom prst="rect">
            <a:avLst/>
          </a:prstGeom>
          <a:noFill/>
          <a:ln>
            <a:noFill/>
          </a:ln>
          <a:extLst>
            <a:ext uri="{53640926-AAD7-44D8-BBD7-CCE9431645EC}">
              <a14:shadowObscured xmlns:a14="http://schemas.microsoft.com/office/drawing/2010/main"/>
            </a:ext>
          </a:extLst>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57221" y="3690577"/>
            <a:ext cx="1552232" cy="1776650"/>
          </a:xfrm>
          <a:prstGeom prst="rect">
            <a:avLst/>
          </a:prstGeom>
          <a:ln w="3175">
            <a:solidFill>
              <a:schemeClr val="tx1"/>
            </a:solidFill>
          </a:ln>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224" y="3692982"/>
            <a:ext cx="2930570" cy="1769647"/>
          </a:xfrm>
          <a:prstGeom prst="rect">
            <a:avLst/>
          </a:prstGeom>
        </p:spPr>
      </p:pic>
      <p:pic>
        <p:nvPicPr>
          <p:cNvPr id="2" name="Picture 1"/>
          <p:cNvPicPr>
            <a:picLocks noChangeAspect="1"/>
          </p:cNvPicPr>
          <p:nvPr/>
        </p:nvPicPr>
        <p:blipFill>
          <a:blip r:embed="rId5"/>
          <a:stretch>
            <a:fillRect/>
          </a:stretch>
        </p:blipFill>
        <p:spPr>
          <a:xfrm>
            <a:off x="251225" y="5557078"/>
            <a:ext cx="1280271" cy="342930"/>
          </a:xfrm>
          <a:prstGeom prst="rect">
            <a:avLst/>
          </a:prstGeom>
        </p:spPr>
      </p:pic>
      <p:pic>
        <p:nvPicPr>
          <p:cNvPr id="3" name="Picture 2"/>
          <p:cNvPicPr>
            <a:picLocks noChangeAspect="1"/>
          </p:cNvPicPr>
          <p:nvPr/>
        </p:nvPicPr>
        <p:blipFill>
          <a:blip r:embed="rId6"/>
          <a:stretch>
            <a:fillRect/>
          </a:stretch>
        </p:blipFill>
        <p:spPr>
          <a:xfrm>
            <a:off x="1716509" y="5545647"/>
            <a:ext cx="1161389" cy="365792"/>
          </a:xfrm>
          <a:prstGeom prst="rect">
            <a:avLst/>
          </a:prstGeom>
        </p:spPr>
      </p:pic>
    </p:spTree>
    <p:extLst>
      <p:ext uri="{BB962C8B-B14F-4D97-AF65-F5344CB8AC3E}">
        <p14:creationId xmlns:p14="http://schemas.microsoft.com/office/powerpoint/2010/main" val="158423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E5D792-E17F-8F4F-A8DC-37B15FE57BBE}"/>
              </a:ext>
            </a:extLst>
          </p:cNvPr>
          <p:cNvSpPr>
            <a:spLocks noGrp="1"/>
          </p:cNvSpPr>
          <p:nvPr>
            <p:ph type="sldNum" sz="quarter" idx="12"/>
          </p:nvPr>
        </p:nvSpPr>
        <p:spPr/>
        <p:txBody>
          <a:bodyPr/>
          <a:lstStyle/>
          <a:p>
            <a:fld id="{5642EECE-B15D-402B-B309-7FABA9D582F9}" type="slidenum">
              <a:rPr lang="en-GB" smtClean="0"/>
              <a:t>14</a:t>
            </a:fld>
            <a:endParaRPr lang="en-GB"/>
          </a:p>
        </p:txBody>
      </p:sp>
      <p:pic>
        <p:nvPicPr>
          <p:cNvPr id="3" name="Picture 1">
            <a:extLst>
              <a:ext uri="{FF2B5EF4-FFF2-40B4-BE49-F238E27FC236}">
                <a16:creationId xmlns:a16="http://schemas.microsoft.com/office/drawing/2014/main" id="{4A3917A6-F7EE-E740-8205-F72717FF75A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73756" y="1492144"/>
            <a:ext cx="1134000" cy="359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560A117-32BE-DE4C-8A66-411C97024075}"/>
              </a:ext>
            </a:extLst>
          </p:cNvPr>
          <p:cNvSpPr/>
          <p:nvPr/>
        </p:nvSpPr>
        <p:spPr>
          <a:xfrm>
            <a:off x="762000" y="1125988"/>
            <a:ext cx="6950942" cy="553998"/>
          </a:xfrm>
          <a:prstGeom prst="rect">
            <a:avLst/>
          </a:prstGeom>
        </p:spPr>
        <p:txBody>
          <a:bodyPr wrap="none">
            <a:spAutoFit/>
          </a:bodyPr>
          <a:lstStyle/>
          <a:p>
            <a:pPr defTabSz="311010" fontAlgn="base">
              <a:spcBef>
                <a:spcPct val="0"/>
              </a:spcBef>
              <a:spcAft>
                <a:spcPct val="0"/>
              </a:spcAft>
            </a:pPr>
            <a:r>
              <a:rPr lang="en-GB" sz="3000">
                <a:solidFill>
                  <a:srgbClr val="002060"/>
                </a:solidFill>
                <a:latin typeface="Calibri" panose="020F0502020204030204" pitchFamily="34" charset="0"/>
                <a:ea typeface="MS PGothic" pitchFamily="34" charset="-128"/>
                <a:cs typeface="Calibri" panose="020F0502020204030204" pitchFamily="34" charset="0"/>
              </a:rPr>
              <a:t>Maps of stable and change classes in Kenya</a:t>
            </a:r>
          </a:p>
        </p:txBody>
      </p:sp>
      <p:sp>
        <p:nvSpPr>
          <p:cNvPr id="5" name="Rectangle 4">
            <a:extLst>
              <a:ext uri="{FF2B5EF4-FFF2-40B4-BE49-F238E27FC236}">
                <a16:creationId xmlns:a16="http://schemas.microsoft.com/office/drawing/2014/main" id="{A673CB24-A8F2-194C-AC9E-0BF6144D9880}"/>
              </a:ext>
            </a:extLst>
          </p:cNvPr>
          <p:cNvSpPr/>
          <p:nvPr/>
        </p:nvSpPr>
        <p:spPr>
          <a:xfrm>
            <a:off x="3902267" y="1867827"/>
            <a:ext cx="5255496" cy="3992247"/>
          </a:xfrm>
          <a:prstGeom prst="rect">
            <a:avLst/>
          </a:prstGeom>
        </p:spPr>
        <p:txBody>
          <a:bodyPr wrap="square">
            <a:spAutoFit/>
          </a:bodyPr>
          <a:lstStyle/>
          <a:p>
            <a:pPr defTabSz="311010" fontAlgn="base">
              <a:spcBef>
                <a:spcPct val="0"/>
              </a:spcBef>
              <a:spcAft>
                <a:spcPct val="0"/>
              </a:spcAft>
            </a:pPr>
            <a:r>
              <a:rPr lang="en-GB" sz="1500" u="sng">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Classification likelihood</a:t>
            </a:r>
          </a:p>
          <a:p>
            <a:pPr marL="272134" indent="-194381" defTabSz="311010" fontAlgn="base">
              <a:lnSpc>
                <a:spcPct val="114000"/>
              </a:lnSpc>
              <a:spcBef>
                <a:spcPct val="0"/>
              </a:spcBef>
              <a:spcAft>
                <a:spcPct val="0"/>
              </a:spcAft>
              <a:buFont typeface="Arial" panose="020B0604020202020204" pitchFamily="34" charset="0"/>
              <a:buChar char="•"/>
            </a:pPr>
            <a:r>
              <a:rPr lang="en-GB" sz="150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Likelihood scale defined according to IPCC (2010): </a:t>
            </a:r>
          </a:p>
          <a:p>
            <a:pPr marL="866618" indent="-194381" defTabSz="311010" fontAlgn="base">
              <a:lnSpc>
                <a:spcPct val="114000"/>
              </a:lnSpc>
              <a:spcBef>
                <a:spcPct val="0"/>
              </a:spcBef>
              <a:spcAft>
                <a:spcPct val="0"/>
              </a:spcAft>
              <a:buFont typeface="Wingdings" panose="05000000000000000000" pitchFamily="2" charset="2"/>
              <a:buChar char="Ø"/>
            </a:pPr>
            <a:r>
              <a:rPr lang="en-GB" sz="150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“unlikely”: &lt; 0.33</a:t>
            </a:r>
          </a:p>
          <a:p>
            <a:pPr marL="866618" indent="-194381" defTabSz="311010" fontAlgn="base">
              <a:lnSpc>
                <a:spcPct val="114000"/>
              </a:lnSpc>
              <a:spcBef>
                <a:spcPct val="0"/>
              </a:spcBef>
              <a:spcAft>
                <a:spcPct val="0"/>
              </a:spcAft>
              <a:buFont typeface="Wingdings" panose="05000000000000000000" pitchFamily="2" charset="2"/>
              <a:buChar char="Ø"/>
            </a:pPr>
            <a:r>
              <a:rPr lang="en-GB" sz="150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“about as likely as not” : 0.33-0.66</a:t>
            </a:r>
          </a:p>
          <a:p>
            <a:pPr marL="866618" indent="-194381" defTabSz="311010" fontAlgn="base">
              <a:lnSpc>
                <a:spcPct val="114000"/>
              </a:lnSpc>
              <a:spcBef>
                <a:spcPct val="0"/>
              </a:spcBef>
              <a:spcAft>
                <a:spcPct val="0"/>
              </a:spcAft>
              <a:buFont typeface="Wingdings" panose="05000000000000000000" pitchFamily="2" charset="2"/>
              <a:buChar char="Ø"/>
            </a:pPr>
            <a:r>
              <a:rPr lang="en-GB" sz="150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“likely”: &gt; 0.66</a:t>
            </a:r>
          </a:p>
          <a:p>
            <a:pPr marL="866618" indent="-194381" defTabSz="311010" fontAlgn="base">
              <a:lnSpc>
                <a:spcPct val="114000"/>
              </a:lnSpc>
              <a:spcBef>
                <a:spcPct val="0"/>
              </a:spcBef>
              <a:spcAft>
                <a:spcPct val="0"/>
              </a:spcAft>
              <a:buFont typeface="Wingdings" panose="05000000000000000000" pitchFamily="2" charset="2"/>
              <a:buChar char="Ø"/>
            </a:pPr>
            <a:endParaRPr lang="en-GB" sz="150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endParaRPr>
          </a:p>
          <a:p>
            <a:pPr marL="1620" defTabSz="311010" fontAlgn="base">
              <a:lnSpc>
                <a:spcPct val="114000"/>
              </a:lnSpc>
              <a:spcBef>
                <a:spcPct val="0"/>
              </a:spcBef>
              <a:spcAft>
                <a:spcPct val="0"/>
              </a:spcAft>
            </a:pPr>
            <a:r>
              <a:rPr lang="en-GB" sz="1500" u="sng">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Country statistics 2014-2017 (“likely” classes)</a:t>
            </a:r>
          </a:p>
          <a:p>
            <a:pPr marL="275374" indent="-194381" defTabSz="311010" fontAlgn="base">
              <a:lnSpc>
                <a:spcPct val="114000"/>
              </a:lnSpc>
              <a:spcBef>
                <a:spcPct val="0"/>
              </a:spcBef>
              <a:spcAft>
                <a:spcPct val="0"/>
              </a:spcAft>
              <a:buFont typeface="Arial" panose="020B0604020202020204" pitchFamily="34" charset="0"/>
              <a:buChar char="•"/>
            </a:pPr>
            <a:r>
              <a:rPr lang="en-GB" sz="150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Stable Forest (SF): 4.1%</a:t>
            </a:r>
          </a:p>
          <a:p>
            <a:pPr marL="275374" indent="-194381" defTabSz="311010" fontAlgn="base">
              <a:lnSpc>
                <a:spcPct val="114000"/>
              </a:lnSpc>
              <a:spcBef>
                <a:spcPct val="0"/>
              </a:spcBef>
              <a:spcAft>
                <a:spcPct val="0"/>
              </a:spcAft>
              <a:buFont typeface="Arial" panose="020B0604020202020204" pitchFamily="34" charset="0"/>
              <a:buChar char="•"/>
            </a:pPr>
            <a:r>
              <a:rPr lang="en-GB" sz="150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Stable Other Vegetation (SOV): 53.0%</a:t>
            </a:r>
          </a:p>
          <a:p>
            <a:pPr marL="275374" indent="-194381" defTabSz="311010" fontAlgn="base">
              <a:lnSpc>
                <a:spcPct val="114000"/>
              </a:lnSpc>
              <a:spcBef>
                <a:spcPct val="0"/>
              </a:spcBef>
              <a:spcAft>
                <a:spcPct val="0"/>
              </a:spcAft>
              <a:buFont typeface="Arial" panose="020B0604020202020204" pitchFamily="34" charset="0"/>
              <a:buChar char="•"/>
            </a:pPr>
            <a:r>
              <a:rPr lang="en-GB" sz="150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Stable Other Land (SOL): 17.0%</a:t>
            </a:r>
          </a:p>
          <a:p>
            <a:pPr marL="275374" indent="-194381" defTabSz="311010" fontAlgn="base">
              <a:lnSpc>
                <a:spcPct val="114000"/>
              </a:lnSpc>
              <a:spcBef>
                <a:spcPct val="0"/>
              </a:spcBef>
              <a:spcAft>
                <a:spcPct val="0"/>
              </a:spcAft>
              <a:buFont typeface="Arial" panose="020B0604020202020204" pitchFamily="34" charset="0"/>
              <a:buChar char="•"/>
            </a:pPr>
            <a:r>
              <a:rPr lang="en-GB" sz="150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Stable Water (SW): 2.0%</a:t>
            </a:r>
          </a:p>
          <a:p>
            <a:pPr marL="275374" indent="-194381" defTabSz="311010" fontAlgn="base">
              <a:lnSpc>
                <a:spcPct val="114000"/>
              </a:lnSpc>
              <a:spcBef>
                <a:spcPct val="0"/>
              </a:spcBef>
              <a:spcAft>
                <a:spcPct val="0"/>
              </a:spcAft>
              <a:buFont typeface="Arial" panose="020B0604020202020204" pitchFamily="34" charset="0"/>
              <a:buChar char="•"/>
            </a:pPr>
            <a:r>
              <a:rPr lang="en-GB" sz="150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Forest Loss (Floss): 0.1%</a:t>
            </a:r>
          </a:p>
          <a:p>
            <a:pPr marL="80993" defTabSz="311010" fontAlgn="base">
              <a:lnSpc>
                <a:spcPct val="114000"/>
              </a:lnSpc>
              <a:spcBef>
                <a:spcPct val="0"/>
              </a:spcBef>
              <a:spcAft>
                <a:spcPct val="0"/>
              </a:spcAft>
            </a:pPr>
            <a:endParaRPr lang="en-GB" sz="1500">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endParaRPr>
          </a:p>
          <a:p>
            <a:pPr marL="1620" defTabSz="311010" fontAlgn="base">
              <a:lnSpc>
                <a:spcPct val="114000"/>
              </a:lnSpc>
              <a:spcBef>
                <a:spcPct val="0"/>
              </a:spcBef>
              <a:spcAft>
                <a:spcPct val="0"/>
              </a:spcAft>
            </a:pPr>
            <a:r>
              <a:rPr lang="en-GB" sz="1500" u="sng">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76.2% of the country classified as “likely”,  and</a:t>
            </a:r>
          </a:p>
          <a:p>
            <a:pPr marL="1620" defTabSz="311010" fontAlgn="base">
              <a:lnSpc>
                <a:spcPct val="114000"/>
              </a:lnSpc>
              <a:spcBef>
                <a:spcPct val="0"/>
              </a:spcBef>
              <a:spcAft>
                <a:spcPct val="0"/>
              </a:spcAft>
            </a:pPr>
            <a:r>
              <a:rPr lang="en-GB" sz="1500" u="sng">
                <a:solidFill>
                  <a:schemeClr val="accent4">
                    <a:lumMod val="10000"/>
                  </a:schemeClr>
                </a:solidFill>
                <a:latin typeface="Calibri" panose="020F0502020204030204" pitchFamily="34" charset="0"/>
                <a:ea typeface="Verdana" panose="020B0604030504040204" pitchFamily="34" charset="0"/>
                <a:cs typeface="Calibri" panose="020F0502020204030204" pitchFamily="34" charset="0"/>
              </a:rPr>
              <a:t>23.8% as “about as likely as not”</a:t>
            </a:r>
          </a:p>
        </p:txBody>
      </p:sp>
      <p:pic>
        <p:nvPicPr>
          <p:cNvPr id="6" name="Picture 5">
            <a:extLst>
              <a:ext uri="{FF2B5EF4-FFF2-40B4-BE49-F238E27FC236}">
                <a16:creationId xmlns:a16="http://schemas.microsoft.com/office/drawing/2014/main" id="{F2ACFDCB-450C-074C-A24E-4F121D6463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905000"/>
            <a:ext cx="3450674" cy="4380268"/>
          </a:xfrm>
          <a:prstGeom prst="rect">
            <a:avLst/>
          </a:prstGeom>
        </p:spPr>
      </p:pic>
      <p:pic>
        <p:nvPicPr>
          <p:cNvPr id="7" name="Picture 6">
            <a:extLst>
              <a:ext uri="{FF2B5EF4-FFF2-40B4-BE49-F238E27FC236}">
                <a16:creationId xmlns:a16="http://schemas.microsoft.com/office/drawing/2014/main" id="{A6B46102-FD23-D44C-B85E-8EC31170AFCD}"/>
              </a:ext>
            </a:extLst>
          </p:cNvPr>
          <p:cNvPicPr>
            <a:picLocks noChangeAspect="1"/>
          </p:cNvPicPr>
          <p:nvPr/>
        </p:nvPicPr>
        <p:blipFill>
          <a:blip r:embed="rId4"/>
          <a:stretch>
            <a:fillRect/>
          </a:stretch>
        </p:blipFill>
        <p:spPr>
          <a:xfrm>
            <a:off x="7973756" y="959858"/>
            <a:ext cx="1134000" cy="532286"/>
          </a:xfrm>
          <a:prstGeom prst="rect">
            <a:avLst/>
          </a:prstGeom>
        </p:spPr>
      </p:pic>
    </p:spTree>
    <p:extLst>
      <p:ext uri="{BB962C8B-B14F-4D97-AF65-F5344CB8AC3E}">
        <p14:creationId xmlns:p14="http://schemas.microsoft.com/office/powerpoint/2010/main" val="160530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867F6A-3F5B-2E40-B9D2-A28FF0AF9DAA}"/>
              </a:ext>
            </a:extLst>
          </p:cNvPr>
          <p:cNvSpPr>
            <a:spLocks noGrp="1"/>
          </p:cNvSpPr>
          <p:nvPr>
            <p:ph type="sldNum" sz="quarter" idx="12"/>
          </p:nvPr>
        </p:nvSpPr>
        <p:spPr/>
        <p:txBody>
          <a:bodyPr/>
          <a:lstStyle/>
          <a:p>
            <a:fld id="{5642EECE-B15D-402B-B309-7FABA9D582F9}" type="slidenum">
              <a:rPr lang="en-GB" smtClean="0"/>
              <a:t>15</a:t>
            </a:fld>
            <a:endParaRPr lang="en-GB"/>
          </a:p>
        </p:txBody>
      </p:sp>
      <p:sp>
        <p:nvSpPr>
          <p:cNvPr id="3" name="TextBox 2">
            <a:extLst>
              <a:ext uri="{FF2B5EF4-FFF2-40B4-BE49-F238E27FC236}">
                <a16:creationId xmlns:a16="http://schemas.microsoft.com/office/drawing/2014/main" id="{2280B62A-D359-1840-B98A-ECFB30CBF01A}"/>
              </a:ext>
            </a:extLst>
          </p:cNvPr>
          <p:cNvSpPr txBox="1"/>
          <p:nvPr/>
        </p:nvSpPr>
        <p:spPr>
          <a:xfrm>
            <a:off x="6169179" y="1324497"/>
            <a:ext cx="2919624" cy="784830"/>
          </a:xfrm>
          <a:prstGeom prst="rect">
            <a:avLst/>
          </a:prstGeom>
          <a:solidFill>
            <a:srgbClr val="7030A0">
              <a:alpha val="40000"/>
            </a:srgbClr>
          </a:solidFill>
        </p:spPr>
        <p:txBody>
          <a:bodyPr wrap="square" rtlCol="0">
            <a:spAutoFit/>
          </a:bodyPr>
          <a:lstStyle/>
          <a:p>
            <a:pPr algn="ctr" defTabSz="685800" rtl="0">
              <a:defRPr/>
            </a:pPr>
            <a:r>
              <a:rPr lang="en-GB" sz="1500" b="1" kern="1200">
                <a:solidFill>
                  <a:prstClr val="black"/>
                </a:solidFill>
                <a:latin typeface="Calibri" panose="020F0502020204030204"/>
                <a:ea typeface="+mn-ea"/>
                <a:cs typeface="+mn-cs"/>
              </a:rPr>
              <a:t>Rh = Heterotrophic (non-plant originating) respiration, result of soil and litter decomposition</a:t>
            </a:r>
          </a:p>
        </p:txBody>
      </p:sp>
      <p:sp>
        <p:nvSpPr>
          <p:cNvPr id="4" name="TextBox 3">
            <a:extLst>
              <a:ext uri="{FF2B5EF4-FFF2-40B4-BE49-F238E27FC236}">
                <a16:creationId xmlns:a16="http://schemas.microsoft.com/office/drawing/2014/main" id="{A7A33F80-2D7B-EF4E-8024-DCAC2A5ED058}"/>
              </a:ext>
            </a:extLst>
          </p:cNvPr>
          <p:cNvSpPr txBox="1"/>
          <p:nvPr/>
        </p:nvSpPr>
        <p:spPr>
          <a:xfrm>
            <a:off x="3287300" y="5404135"/>
            <a:ext cx="2919624" cy="1015663"/>
          </a:xfrm>
          <a:prstGeom prst="rect">
            <a:avLst/>
          </a:prstGeom>
          <a:solidFill>
            <a:schemeClr val="accent6">
              <a:lumMod val="75000"/>
              <a:alpha val="40000"/>
            </a:schemeClr>
          </a:solidFill>
        </p:spPr>
        <p:txBody>
          <a:bodyPr wrap="square" rtlCol="0">
            <a:spAutoFit/>
          </a:bodyPr>
          <a:lstStyle/>
          <a:p>
            <a:pPr algn="ctr" defTabSz="685800" rtl="0">
              <a:defRPr/>
            </a:pPr>
            <a:r>
              <a:rPr lang="en-GB" sz="1500" b="1" kern="1200">
                <a:solidFill>
                  <a:prstClr val="black"/>
                </a:solidFill>
                <a:latin typeface="Calibri" panose="020F0502020204030204"/>
                <a:ea typeface="+mn-ea"/>
                <a:cs typeface="+mn-cs"/>
              </a:rPr>
              <a:t>NPP = Net Primary Productivity, i.e. photosynthesis less autotrophic (plant originating) respiration</a:t>
            </a:r>
          </a:p>
        </p:txBody>
      </p:sp>
      <p:sp>
        <p:nvSpPr>
          <p:cNvPr id="5" name="TextBox 4">
            <a:extLst>
              <a:ext uri="{FF2B5EF4-FFF2-40B4-BE49-F238E27FC236}">
                <a16:creationId xmlns:a16="http://schemas.microsoft.com/office/drawing/2014/main" id="{63A1525E-53AF-D841-B906-D1E47FCDA5A3}"/>
              </a:ext>
            </a:extLst>
          </p:cNvPr>
          <p:cNvSpPr txBox="1"/>
          <p:nvPr/>
        </p:nvSpPr>
        <p:spPr>
          <a:xfrm>
            <a:off x="4689" y="1715234"/>
            <a:ext cx="3320355" cy="4478149"/>
          </a:xfrm>
          <a:prstGeom prst="rect">
            <a:avLst/>
          </a:prstGeom>
          <a:noFill/>
        </p:spPr>
        <p:txBody>
          <a:bodyPr wrap="square" rtlCol="0">
            <a:spAutoFit/>
          </a:bodyPr>
          <a:lstStyle/>
          <a:p>
            <a:pPr algn="l" defTabSz="685800" rtl="0">
              <a:defRPr/>
            </a:pPr>
            <a:r>
              <a:rPr lang="en-GB" sz="1500" kern="1200">
                <a:solidFill>
                  <a:prstClr val="black"/>
                </a:solidFill>
                <a:latin typeface="Calibri" panose="020F0502020204030204"/>
                <a:ea typeface="+mn-ea"/>
                <a:cs typeface="+mn-cs"/>
              </a:rPr>
              <a:t>The NCEO ODA used the CARDAMOM model-data fusion framework combining the latest NCEO created - Earth Observations based maps of forest land cover and above ground biomass, and time varying meteorological information to create a state-of-the-art carbon cycle model for forest areas over Kenya. </a:t>
            </a:r>
          </a:p>
          <a:p>
            <a:pPr algn="l" defTabSz="685800" rtl="0">
              <a:defRPr/>
            </a:pPr>
            <a:endParaRPr lang="en-GB" sz="1500" kern="1200">
              <a:solidFill>
                <a:prstClr val="black"/>
              </a:solidFill>
              <a:latin typeface="Calibri" panose="020F0502020204030204"/>
              <a:ea typeface="+mn-ea"/>
              <a:cs typeface="+mn-cs"/>
            </a:endParaRPr>
          </a:p>
          <a:p>
            <a:pPr algn="l" defTabSz="685800" rtl="0">
              <a:defRPr/>
            </a:pPr>
            <a:r>
              <a:rPr lang="en-GB" sz="1500" kern="1200">
                <a:solidFill>
                  <a:prstClr val="black"/>
                </a:solidFill>
                <a:latin typeface="Calibri" panose="020F0502020204030204"/>
                <a:ea typeface="+mn-ea"/>
                <a:cs typeface="+mn-cs"/>
              </a:rPr>
              <a:t>Our analysis estimates that for the period 2015-2017 Kenya’s forests were a net sink of 11.5 (3.8 / 20.2) </a:t>
            </a:r>
            <a:r>
              <a:rPr lang="en-GB" sz="1500" kern="1200" err="1">
                <a:solidFill>
                  <a:prstClr val="black"/>
                </a:solidFill>
                <a:latin typeface="Calibri" panose="020F0502020204030204"/>
                <a:ea typeface="+mn-ea"/>
                <a:cs typeface="+mn-cs"/>
              </a:rPr>
              <a:t>TgC</a:t>
            </a:r>
            <a:r>
              <a:rPr lang="en-GB" sz="1500" kern="1200">
                <a:solidFill>
                  <a:prstClr val="black"/>
                </a:solidFill>
                <a:latin typeface="Calibri" panose="020F0502020204030204"/>
                <a:ea typeface="+mn-ea"/>
                <a:cs typeface="+mn-cs"/>
              </a:rPr>
              <a:t>/</a:t>
            </a:r>
            <a:r>
              <a:rPr lang="en-GB" sz="1500" kern="1200" err="1">
                <a:solidFill>
                  <a:prstClr val="black"/>
                </a:solidFill>
                <a:latin typeface="Calibri" panose="020F0502020204030204"/>
                <a:ea typeface="+mn-ea"/>
                <a:cs typeface="+mn-cs"/>
              </a:rPr>
              <a:t>yr</a:t>
            </a:r>
            <a:r>
              <a:rPr lang="en-GB" sz="1500" kern="1200">
                <a:solidFill>
                  <a:prstClr val="black"/>
                </a:solidFill>
                <a:latin typeface="Calibri" panose="020F0502020204030204"/>
                <a:ea typeface="+mn-ea"/>
                <a:cs typeface="+mn-cs"/>
              </a:rPr>
              <a:t> or 2.1 (0.7 / 3.7)  </a:t>
            </a:r>
            <a:r>
              <a:rPr lang="en-GB" sz="1500" kern="1200" err="1">
                <a:solidFill>
                  <a:prstClr val="black"/>
                </a:solidFill>
                <a:latin typeface="Calibri" panose="020F0502020204030204"/>
                <a:ea typeface="+mn-ea"/>
                <a:cs typeface="+mn-cs"/>
              </a:rPr>
              <a:t>MgC</a:t>
            </a:r>
            <a:r>
              <a:rPr lang="en-GB" sz="1500" kern="1200">
                <a:solidFill>
                  <a:prstClr val="black"/>
                </a:solidFill>
                <a:latin typeface="Calibri" panose="020F0502020204030204"/>
                <a:ea typeface="+mn-ea"/>
                <a:cs typeface="+mn-cs"/>
              </a:rPr>
              <a:t>/ha/yr. The areas of greatest biomass accumulation (indicated by NPP) are found is the mangrove forests along the south east coast and central western areas towards Lake Victoria</a:t>
            </a:r>
          </a:p>
        </p:txBody>
      </p:sp>
      <p:sp>
        <p:nvSpPr>
          <p:cNvPr id="6" name="TextBox 5">
            <a:extLst>
              <a:ext uri="{FF2B5EF4-FFF2-40B4-BE49-F238E27FC236}">
                <a16:creationId xmlns:a16="http://schemas.microsoft.com/office/drawing/2014/main" id="{D19EE28F-4D2C-134A-A720-B285B41CC48C}"/>
              </a:ext>
            </a:extLst>
          </p:cNvPr>
          <p:cNvSpPr txBox="1"/>
          <p:nvPr/>
        </p:nvSpPr>
        <p:spPr>
          <a:xfrm>
            <a:off x="-2057400" y="1208954"/>
            <a:ext cx="8620475" cy="461665"/>
          </a:xfrm>
          <a:prstGeom prst="rect">
            <a:avLst/>
          </a:prstGeom>
          <a:noFill/>
          <a:ln w="38100">
            <a:noFill/>
          </a:ln>
        </p:spPr>
        <p:txBody>
          <a:bodyPr wrap="square" rtlCol="0">
            <a:spAutoFit/>
          </a:bodyPr>
          <a:lstStyle/>
          <a:p>
            <a:pPr algn="ctr" defTabSz="685800" rtl="0">
              <a:defRPr/>
            </a:pPr>
            <a:r>
              <a:rPr lang="en-GB" sz="2400" b="1" kern="1200">
                <a:latin typeface="Calibri" panose="020F0502020204030204"/>
                <a:ea typeface="+mn-ea"/>
                <a:cs typeface="+mn-cs"/>
              </a:rPr>
              <a:t>Kenyan forest C-cycle analysis</a:t>
            </a:r>
          </a:p>
        </p:txBody>
      </p:sp>
      <p:grpSp>
        <p:nvGrpSpPr>
          <p:cNvPr id="7" name="Group 6">
            <a:extLst>
              <a:ext uri="{FF2B5EF4-FFF2-40B4-BE49-F238E27FC236}">
                <a16:creationId xmlns:a16="http://schemas.microsoft.com/office/drawing/2014/main" id="{A91318DB-BF84-3C46-BE4D-AB390B4EE7C4}"/>
              </a:ext>
            </a:extLst>
          </p:cNvPr>
          <p:cNvGrpSpPr>
            <a:grpSpLocks noChangeAspect="1"/>
          </p:cNvGrpSpPr>
          <p:nvPr/>
        </p:nvGrpSpPr>
        <p:grpSpPr>
          <a:xfrm>
            <a:off x="3280984" y="1946066"/>
            <a:ext cx="2970000" cy="3503550"/>
            <a:chOff x="1043609" y="596348"/>
            <a:chExt cx="4297016" cy="5068957"/>
          </a:xfrm>
        </p:grpSpPr>
        <p:pic>
          <p:nvPicPr>
            <p:cNvPr id="8" name="Picture 7">
              <a:extLst>
                <a:ext uri="{FF2B5EF4-FFF2-40B4-BE49-F238E27FC236}">
                  <a16:creationId xmlns:a16="http://schemas.microsoft.com/office/drawing/2014/main" id="{C947760B-FAAB-FE4A-BF7E-3A7C8441B2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43609" y="596348"/>
              <a:ext cx="3617844" cy="5068957"/>
            </a:xfrm>
            <a:prstGeom prst="rect">
              <a:avLst/>
            </a:prstGeom>
          </p:spPr>
        </p:pic>
        <p:pic>
          <p:nvPicPr>
            <p:cNvPr id="9" name="Picture 8">
              <a:extLst>
                <a:ext uri="{FF2B5EF4-FFF2-40B4-BE49-F238E27FC236}">
                  <a16:creationId xmlns:a16="http://schemas.microsoft.com/office/drawing/2014/main" id="{710E72A1-B0E0-D747-BF0B-56B523E372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1453" y="596348"/>
              <a:ext cx="679172" cy="5068957"/>
            </a:xfrm>
            <a:prstGeom prst="rect">
              <a:avLst/>
            </a:prstGeom>
          </p:spPr>
        </p:pic>
      </p:grpSp>
      <p:grpSp>
        <p:nvGrpSpPr>
          <p:cNvPr id="10" name="Group 9">
            <a:extLst>
              <a:ext uri="{FF2B5EF4-FFF2-40B4-BE49-F238E27FC236}">
                <a16:creationId xmlns:a16="http://schemas.microsoft.com/office/drawing/2014/main" id="{4C992AF5-5742-F244-A6D7-AF9952763F2B}"/>
              </a:ext>
            </a:extLst>
          </p:cNvPr>
          <p:cNvGrpSpPr>
            <a:grpSpLocks noChangeAspect="1"/>
          </p:cNvGrpSpPr>
          <p:nvPr/>
        </p:nvGrpSpPr>
        <p:grpSpPr>
          <a:xfrm>
            <a:off x="6220561" y="2384774"/>
            <a:ext cx="2970000" cy="3615032"/>
            <a:chOff x="6735417" y="1093303"/>
            <a:chExt cx="4164498" cy="5068957"/>
          </a:xfrm>
        </p:grpSpPr>
        <p:pic>
          <p:nvPicPr>
            <p:cNvPr id="11" name="Picture 10">
              <a:extLst>
                <a:ext uri="{FF2B5EF4-FFF2-40B4-BE49-F238E27FC236}">
                  <a16:creationId xmlns:a16="http://schemas.microsoft.com/office/drawing/2014/main" id="{4728EFBF-907E-BA4A-8AC5-4962E7796C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35417" y="1093303"/>
              <a:ext cx="3488638" cy="5068957"/>
            </a:xfrm>
            <a:prstGeom prst="rect">
              <a:avLst/>
            </a:prstGeom>
          </p:spPr>
        </p:pic>
        <p:pic>
          <p:nvPicPr>
            <p:cNvPr id="12" name="Picture 11">
              <a:extLst>
                <a:ext uri="{FF2B5EF4-FFF2-40B4-BE49-F238E27FC236}">
                  <a16:creationId xmlns:a16="http://schemas.microsoft.com/office/drawing/2014/main" id="{81F63F73-EB70-B347-9313-E6E2534294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1"/>
            <a:stretch/>
          </p:blipFill>
          <p:spPr>
            <a:xfrm>
              <a:off x="10224055" y="1093303"/>
              <a:ext cx="675860" cy="5068957"/>
            </a:xfrm>
            <a:prstGeom prst="rect">
              <a:avLst/>
            </a:prstGeom>
          </p:spPr>
        </p:pic>
      </p:grpSp>
      <p:pic>
        <p:nvPicPr>
          <p:cNvPr id="13" name="Picture 12">
            <a:extLst>
              <a:ext uri="{FF2B5EF4-FFF2-40B4-BE49-F238E27FC236}">
                <a16:creationId xmlns:a16="http://schemas.microsoft.com/office/drawing/2014/main" id="{C46C612E-89F7-D64D-80B5-A4C4AEC7E3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868688"/>
            <a:ext cx="1590206" cy="378000"/>
          </a:xfrm>
          <a:prstGeom prst="rect">
            <a:avLst/>
          </a:prstGeom>
        </p:spPr>
      </p:pic>
      <p:pic>
        <p:nvPicPr>
          <p:cNvPr id="14" name="Picture 13">
            <a:extLst>
              <a:ext uri="{FF2B5EF4-FFF2-40B4-BE49-F238E27FC236}">
                <a16:creationId xmlns:a16="http://schemas.microsoft.com/office/drawing/2014/main" id="{9E5FDCE8-C460-3F4D-AAC4-2B91562F36C3}"/>
              </a:ext>
            </a:extLst>
          </p:cNvPr>
          <p:cNvPicPr>
            <a:picLocks noChangeAspect="1"/>
          </p:cNvPicPr>
          <p:nvPr/>
        </p:nvPicPr>
        <p:blipFill>
          <a:blip r:embed="rId7"/>
          <a:stretch>
            <a:fillRect/>
          </a:stretch>
        </p:blipFill>
        <p:spPr>
          <a:xfrm>
            <a:off x="7875010" y="874792"/>
            <a:ext cx="1161389" cy="365792"/>
          </a:xfrm>
          <a:prstGeom prst="rect">
            <a:avLst/>
          </a:prstGeom>
        </p:spPr>
      </p:pic>
    </p:spTree>
    <p:extLst>
      <p:ext uri="{BB962C8B-B14F-4D97-AF65-F5344CB8AC3E}">
        <p14:creationId xmlns:p14="http://schemas.microsoft.com/office/powerpoint/2010/main" val="1022782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FFC21534-A767-6648-9981-17F896B2BD23}"/>
              </a:ext>
            </a:extLst>
          </p:cNvPr>
          <p:cNvGrpSpPr/>
          <p:nvPr/>
        </p:nvGrpSpPr>
        <p:grpSpPr>
          <a:xfrm>
            <a:off x="5706126" y="4271687"/>
            <a:ext cx="2170052" cy="1691795"/>
            <a:chOff x="22414" y="3552754"/>
            <a:chExt cx="2957992" cy="2472647"/>
          </a:xfrm>
        </p:grpSpPr>
        <p:pic>
          <p:nvPicPr>
            <p:cNvPr id="24" name="Picture 23">
              <a:extLst>
                <a:ext uri="{FF2B5EF4-FFF2-40B4-BE49-F238E27FC236}">
                  <a16:creationId xmlns:a16="http://schemas.microsoft.com/office/drawing/2014/main" id="{601F3351-FF58-7C49-BE41-CF3ADEB0C3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3552754"/>
              <a:ext cx="721388" cy="532717"/>
            </a:xfrm>
            <a:prstGeom prst="rect">
              <a:avLst/>
            </a:prstGeom>
          </p:spPr>
        </p:pic>
        <p:pic>
          <p:nvPicPr>
            <p:cNvPr id="25" name="Picture 24">
              <a:extLst>
                <a:ext uri="{FF2B5EF4-FFF2-40B4-BE49-F238E27FC236}">
                  <a16:creationId xmlns:a16="http://schemas.microsoft.com/office/drawing/2014/main" id="{C837BA87-A868-0C4A-B733-2729A5C915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460" y="4251474"/>
              <a:ext cx="697492" cy="661101"/>
            </a:xfrm>
            <a:prstGeom prst="rect">
              <a:avLst/>
            </a:prstGeom>
          </p:spPr>
        </p:pic>
        <p:pic>
          <p:nvPicPr>
            <p:cNvPr id="26" name="Picture 25">
              <a:extLst>
                <a:ext uri="{FF2B5EF4-FFF2-40B4-BE49-F238E27FC236}">
                  <a16:creationId xmlns:a16="http://schemas.microsoft.com/office/drawing/2014/main" id="{D2B27BA6-98BA-3F48-B9ED-D51A56D36F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1073" y="4309312"/>
              <a:ext cx="727495" cy="727495"/>
            </a:xfrm>
            <a:prstGeom prst="rect">
              <a:avLst/>
            </a:prstGeom>
          </p:spPr>
        </p:pic>
        <p:pic>
          <p:nvPicPr>
            <p:cNvPr id="27" name="Picture 26">
              <a:extLst>
                <a:ext uri="{FF2B5EF4-FFF2-40B4-BE49-F238E27FC236}">
                  <a16:creationId xmlns:a16="http://schemas.microsoft.com/office/drawing/2014/main" id="{A265BABD-403A-6342-B231-1FC2B03F52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414" y="5048480"/>
              <a:ext cx="943337" cy="943337"/>
            </a:xfrm>
            <a:prstGeom prst="rect">
              <a:avLst/>
            </a:prstGeom>
          </p:spPr>
        </p:pic>
        <p:pic>
          <p:nvPicPr>
            <p:cNvPr id="28" name="Picture 27">
              <a:extLst>
                <a:ext uri="{FF2B5EF4-FFF2-40B4-BE49-F238E27FC236}">
                  <a16:creationId xmlns:a16="http://schemas.microsoft.com/office/drawing/2014/main" id="{1D3AD5BB-CE03-BD42-84EA-1AA6EDC4DD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4360" y="4146588"/>
              <a:ext cx="870871" cy="870871"/>
            </a:xfrm>
            <a:prstGeom prst="rect">
              <a:avLst/>
            </a:prstGeom>
          </p:spPr>
        </p:pic>
        <p:pic>
          <p:nvPicPr>
            <p:cNvPr id="29" name="Picture 28">
              <a:extLst>
                <a:ext uri="{FF2B5EF4-FFF2-40B4-BE49-F238E27FC236}">
                  <a16:creationId xmlns:a16="http://schemas.microsoft.com/office/drawing/2014/main" id="{A2D64D1A-A0E4-0946-8B0C-D7FCC61B68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0129" y="5159711"/>
              <a:ext cx="720873" cy="720873"/>
            </a:xfrm>
            <a:prstGeom prst="rect">
              <a:avLst/>
            </a:prstGeom>
          </p:spPr>
        </p:pic>
        <p:pic>
          <p:nvPicPr>
            <p:cNvPr id="30" name="Picture 29">
              <a:extLst>
                <a:ext uri="{FF2B5EF4-FFF2-40B4-BE49-F238E27FC236}">
                  <a16:creationId xmlns:a16="http://schemas.microsoft.com/office/drawing/2014/main" id="{C7226672-5115-C94B-8E41-2F85D894BF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189" y="5201114"/>
              <a:ext cx="1096217" cy="824287"/>
            </a:xfrm>
            <a:prstGeom prst="rect">
              <a:avLst/>
            </a:prstGeom>
          </p:spPr>
        </p:pic>
        <p:pic>
          <p:nvPicPr>
            <p:cNvPr id="32" name="Picture 31">
              <a:extLst>
                <a:ext uri="{FF2B5EF4-FFF2-40B4-BE49-F238E27FC236}">
                  <a16:creationId xmlns:a16="http://schemas.microsoft.com/office/drawing/2014/main" id="{82E1C414-48EE-0042-A973-BBB35A13D4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0129" y="3552754"/>
              <a:ext cx="1727076" cy="507964"/>
            </a:xfrm>
            <a:prstGeom prst="rect">
              <a:avLst/>
            </a:prstGeom>
          </p:spPr>
        </p:pic>
      </p:grpSp>
      <p:sp>
        <p:nvSpPr>
          <p:cNvPr id="8" name="Title 1"/>
          <p:cNvSpPr txBox="1">
            <a:spLocks/>
          </p:cNvSpPr>
          <p:nvPr/>
        </p:nvSpPr>
        <p:spPr bwMode="auto">
          <a:xfrm>
            <a:off x="1277634" y="998731"/>
            <a:ext cx="6596225" cy="57388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l" rtl="0" fontAlgn="base">
              <a:spcBef>
                <a:spcPct val="0"/>
              </a:spcBef>
              <a:spcAft>
                <a:spcPct val="0"/>
              </a:spcAft>
              <a:defRPr sz="3200" b="0">
                <a:solidFill>
                  <a:schemeClr val="tx2"/>
                </a:solidFill>
                <a:latin typeface="+mj-lt"/>
                <a:ea typeface="+mj-ea"/>
                <a:cs typeface="+mj-cs"/>
              </a:defRPr>
            </a:lvl1pPr>
            <a:lvl2pPr algn="l" rtl="0" fontAlgn="base">
              <a:spcBef>
                <a:spcPct val="0"/>
              </a:spcBef>
              <a:spcAft>
                <a:spcPct val="0"/>
              </a:spcAft>
              <a:defRPr sz="3600">
                <a:solidFill>
                  <a:schemeClr val="bg1"/>
                </a:solidFill>
                <a:latin typeface="Trebuchet MS" pitchFamily="34" charset="0"/>
              </a:defRPr>
            </a:lvl2pPr>
            <a:lvl3pPr algn="l" rtl="0" fontAlgn="base">
              <a:spcBef>
                <a:spcPct val="0"/>
              </a:spcBef>
              <a:spcAft>
                <a:spcPct val="0"/>
              </a:spcAft>
              <a:defRPr sz="3600">
                <a:solidFill>
                  <a:schemeClr val="bg1"/>
                </a:solidFill>
                <a:latin typeface="Trebuchet MS" pitchFamily="34" charset="0"/>
              </a:defRPr>
            </a:lvl3pPr>
            <a:lvl4pPr algn="l" rtl="0" fontAlgn="base">
              <a:spcBef>
                <a:spcPct val="0"/>
              </a:spcBef>
              <a:spcAft>
                <a:spcPct val="0"/>
              </a:spcAft>
              <a:defRPr sz="3600">
                <a:solidFill>
                  <a:schemeClr val="bg1"/>
                </a:solidFill>
                <a:latin typeface="Trebuchet MS" pitchFamily="34" charset="0"/>
              </a:defRPr>
            </a:lvl4pPr>
            <a:lvl5pPr algn="l" rtl="0" fontAlgn="base">
              <a:spcBef>
                <a:spcPct val="0"/>
              </a:spcBef>
              <a:spcAft>
                <a:spcPct val="0"/>
              </a:spcAft>
              <a:defRPr sz="3600">
                <a:solidFill>
                  <a:schemeClr val="bg1"/>
                </a:solidFill>
                <a:latin typeface="Trebuchet MS" pitchFamily="34" charset="0"/>
              </a:defRPr>
            </a:lvl5pPr>
            <a:lvl6pPr marL="457200" algn="l" rtl="0" fontAlgn="base">
              <a:spcBef>
                <a:spcPct val="0"/>
              </a:spcBef>
              <a:spcAft>
                <a:spcPct val="0"/>
              </a:spcAft>
              <a:defRPr sz="3600">
                <a:solidFill>
                  <a:schemeClr val="bg1"/>
                </a:solidFill>
                <a:latin typeface="Trebuchet MS" pitchFamily="34" charset="0"/>
              </a:defRPr>
            </a:lvl6pPr>
            <a:lvl7pPr marL="914400" algn="l" rtl="0" fontAlgn="base">
              <a:spcBef>
                <a:spcPct val="0"/>
              </a:spcBef>
              <a:spcAft>
                <a:spcPct val="0"/>
              </a:spcAft>
              <a:defRPr sz="3600">
                <a:solidFill>
                  <a:schemeClr val="bg1"/>
                </a:solidFill>
                <a:latin typeface="Trebuchet MS" pitchFamily="34" charset="0"/>
              </a:defRPr>
            </a:lvl7pPr>
            <a:lvl8pPr marL="1371600" algn="l" rtl="0" fontAlgn="base">
              <a:spcBef>
                <a:spcPct val="0"/>
              </a:spcBef>
              <a:spcAft>
                <a:spcPct val="0"/>
              </a:spcAft>
              <a:defRPr sz="3600">
                <a:solidFill>
                  <a:schemeClr val="bg1"/>
                </a:solidFill>
                <a:latin typeface="Trebuchet MS" pitchFamily="34" charset="0"/>
              </a:defRPr>
            </a:lvl8pPr>
            <a:lvl9pPr marL="1828800" algn="l" rtl="0" fontAlgn="base">
              <a:spcBef>
                <a:spcPct val="0"/>
              </a:spcBef>
              <a:spcAft>
                <a:spcPct val="0"/>
              </a:spcAft>
              <a:defRPr sz="3600">
                <a:solidFill>
                  <a:schemeClr val="bg1"/>
                </a:solidFill>
                <a:latin typeface="Trebuchet MS" pitchFamily="34" charset="0"/>
              </a:defRPr>
            </a:lvl9pPr>
          </a:lstStyle>
          <a:p>
            <a:r>
              <a:rPr lang="en-GB" sz="2100" b="1">
                <a:solidFill>
                  <a:srgbClr val="002060"/>
                </a:solidFill>
                <a:latin typeface="Arial"/>
              </a:rPr>
              <a:t>Emission Factors for SE Asian Peatlands</a:t>
            </a:r>
          </a:p>
        </p:txBody>
      </p:sp>
      <p:sp>
        <p:nvSpPr>
          <p:cNvPr id="2" name="Rectangle 1"/>
          <p:cNvSpPr/>
          <p:nvPr/>
        </p:nvSpPr>
        <p:spPr>
          <a:xfrm>
            <a:off x="3584307" y="1522673"/>
            <a:ext cx="4289552" cy="2862322"/>
          </a:xfrm>
          <a:prstGeom prst="rect">
            <a:avLst/>
          </a:prstGeom>
        </p:spPr>
        <p:txBody>
          <a:bodyPr wrap="square">
            <a:spAutoFit/>
          </a:bodyPr>
          <a:lstStyle/>
          <a:p>
            <a:pPr marL="214313" indent="-214313" fontAlgn="base">
              <a:spcBef>
                <a:spcPct val="0"/>
              </a:spcBef>
              <a:buFont typeface="Arial" panose="020B0604020202020204" pitchFamily="34" charset="0"/>
              <a:buChar char="•"/>
            </a:pPr>
            <a:r>
              <a:rPr lang="en-GB" sz="1500" b="1">
                <a:solidFill>
                  <a:srgbClr val="595959"/>
                </a:solidFill>
                <a:latin typeface="Arial" panose="020B0604020202020204" pitchFamily="34" charset="0"/>
                <a:cs typeface="Arial" panose="020B0604020202020204" pitchFamily="34" charset="0"/>
              </a:rPr>
              <a:t>30 peat fire plumes sampled</a:t>
            </a:r>
            <a:r>
              <a:rPr lang="en-GB" sz="1500">
                <a:solidFill>
                  <a:srgbClr val="595959"/>
                </a:solidFill>
                <a:latin typeface="Arial" panose="020B0604020202020204" pitchFamily="34" charset="0"/>
                <a:cs typeface="Arial" panose="020B0604020202020204" pitchFamily="34" charset="0"/>
              </a:rPr>
              <a:t> in-situ with </a:t>
            </a:r>
            <a:r>
              <a:rPr lang="en-GB" sz="1500">
                <a:solidFill>
                  <a:srgbClr val="595959"/>
                </a:solidFill>
                <a:latin typeface="Arial" charset="0"/>
              </a:rPr>
              <a:t>FTIR Spectrometer </a:t>
            </a:r>
            <a:r>
              <a:rPr lang="en-GB" sz="1500">
                <a:solidFill>
                  <a:srgbClr val="595959"/>
                </a:solidFill>
                <a:latin typeface="Arial" panose="020B0604020202020204" pitchFamily="34" charset="0"/>
                <a:cs typeface="Arial" panose="020B0604020202020204" pitchFamily="34" charset="0"/>
              </a:rPr>
              <a:t>in 2015 </a:t>
            </a:r>
            <a:r>
              <a:rPr lang="en-GB" sz="1500">
                <a:solidFill>
                  <a:srgbClr val="595959"/>
                </a:solidFill>
                <a:latin typeface="Arial" charset="0"/>
              </a:rPr>
              <a:t>across 5 locations on Kalimantan, Indonesia.</a:t>
            </a:r>
          </a:p>
          <a:p>
            <a:pPr marL="214313" indent="-214313" fontAlgn="base">
              <a:spcBef>
                <a:spcPct val="0"/>
              </a:spcBef>
              <a:buFont typeface="Arial" panose="020B0604020202020204" pitchFamily="34" charset="0"/>
              <a:buChar char="•"/>
            </a:pPr>
            <a:r>
              <a:rPr lang="en-GB" sz="1500" b="1">
                <a:solidFill>
                  <a:srgbClr val="595959"/>
                </a:solidFill>
                <a:latin typeface="Arial" charset="0"/>
              </a:rPr>
              <a:t>New carbonaceous trace gas emission factors </a:t>
            </a:r>
            <a:r>
              <a:rPr lang="en-GB" sz="1500">
                <a:solidFill>
                  <a:srgbClr val="595959"/>
                </a:solidFill>
                <a:latin typeface="Arial" charset="0"/>
              </a:rPr>
              <a:t>(CO</a:t>
            </a:r>
            <a:r>
              <a:rPr lang="en-GB" sz="1500" baseline="-25000">
                <a:solidFill>
                  <a:srgbClr val="595959"/>
                </a:solidFill>
                <a:latin typeface="Arial" charset="0"/>
              </a:rPr>
              <a:t>2</a:t>
            </a:r>
            <a:r>
              <a:rPr lang="en-GB" sz="1500">
                <a:solidFill>
                  <a:srgbClr val="595959"/>
                </a:solidFill>
                <a:latin typeface="Arial" charset="0"/>
              </a:rPr>
              <a:t>, CH</a:t>
            </a:r>
            <a:r>
              <a:rPr lang="en-GB" sz="1500" baseline="-25000">
                <a:solidFill>
                  <a:srgbClr val="595959"/>
                </a:solidFill>
                <a:latin typeface="Arial" charset="0"/>
              </a:rPr>
              <a:t>4</a:t>
            </a:r>
            <a:r>
              <a:rPr lang="en-GB" sz="1500">
                <a:solidFill>
                  <a:srgbClr val="595959"/>
                </a:solidFill>
                <a:latin typeface="Arial" charset="0"/>
              </a:rPr>
              <a:t>, CO) generated for tropical peat fires.</a:t>
            </a:r>
          </a:p>
          <a:p>
            <a:pPr marL="214313" indent="-214313" fontAlgn="base">
              <a:spcBef>
                <a:spcPct val="0"/>
              </a:spcBef>
              <a:buFont typeface="Arial" panose="020B0604020202020204" pitchFamily="34" charset="0"/>
              <a:buChar char="•"/>
            </a:pPr>
            <a:r>
              <a:rPr lang="en-GB" sz="1500" b="1">
                <a:solidFill>
                  <a:srgbClr val="595959"/>
                </a:solidFill>
                <a:latin typeface="Arial" charset="0"/>
              </a:rPr>
              <a:t>New particulate emission factors </a:t>
            </a:r>
            <a:r>
              <a:rPr lang="en-GB" sz="1500">
                <a:solidFill>
                  <a:srgbClr val="595959"/>
                </a:solidFill>
                <a:latin typeface="Arial" charset="0"/>
              </a:rPr>
              <a:t>(PM</a:t>
            </a:r>
            <a:r>
              <a:rPr lang="en-GB" sz="1500" baseline="-25000">
                <a:solidFill>
                  <a:srgbClr val="595959"/>
                </a:solidFill>
                <a:latin typeface="Arial" charset="0"/>
              </a:rPr>
              <a:t>2.5</a:t>
            </a:r>
            <a:r>
              <a:rPr lang="en-GB" sz="1500">
                <a:solidFill>
                  <a:srgbClr val="595959"/>
                </a:solidFill>
                <a:latin typeface="Arial" charset="0"/>
              </a:rPr>
              <a:t> and black carbon) generated for tropical peat fires.</a:t>
            </a:r>
            <a:r>
              <a:rPr lang="en-GB" sz="1500" b="1">
                <a:solidFill>
                  <a:srgbClr val="595959"/>
                </a:solidFill>
                <a:latin typeface="Arial" charset="0"/>
              </a:rPr>
              <a:t> </a:t>
            </a:r>
            <a:endParaRPr lang="en-GB" sz="1500" b="1">
              <a:solidFill>
                <a:srgbClr val="595959"/>
              </a:solidFill>
              <a:latin typeface="Arial" panose="020B0604020202020204" pitchFamily="34" charset="0"/>
              <a:cs typeface="Arial" panose="020B0604020202020204" pitchFamily="34" charset="0"/>
            </a:endParaRPr>
          </a:p>
          <a:p>
            <a:pPr marL="214313" indent="-214313" fontAlgn="base">
              <a:spcBef>
                <a:spcPct val="0"/>
              </a:spcBef>
              <a:buFont typeface="Arial" panose="020B0604020202020204" pitchFamily="34" charset="0"/>
              <a:buChar char="•"/>
            </a:pPr>
            <a:r>
              <a:rPr lang="en-GB" sz="1500" b="1">
                <a:solidFill>
                  <a:srgbClr val="595959"/>
                </a:solidFill>
                <a:latin typeface="Arial" panose="020B0604020202020204" pitchFamily="34" charset="0"/>
                <a:cs typeface="Arial" panose="020B0604020202020204" pitchFamily="34" charset="0"/>
              </a:rPr>
              <a:t>Update emission and fuel consumption totals </a:t>
            </a:r>
            <a:r>
              <a:rPr lang="en-GB" sz="1500">
                <a:solidFill>
                  <a:srgbClr val="595959"/>
                </a:solidFill>
                <a:latin typeface="Arial" panose="020B0604020202020204" pitchFamily="34" charset="0"/>
                <a:cs typeface="Arial" panose="020B0604020202020204" pitchFamily="34" charset="0"/>
              </a:rPr>
              <a:t>generated for 2015 SE Asian peatland fires</a:t>
            </a:r>
          </a:p>
        </p:txBody>
      </p:sp>
      <p:grpSp>
        <p:nvGrpSpPr>
          <p:cNvPr id="9" name="Group 8">
            <a:extLst>
              <a:ext uri="{FF2B5EF4-FFF2-40B4-BE49-F238E27FC236}">
                <a16:creationId xmlns:a16="http://schemas.microsoft.com/office/drawing/2014/main" id="{3EE967C8-FFB8-6D44-A34E-C459905706BC}"/>
              </a:ext>
            </a:extLst>
          </p:cNvPr>
          <p:cNvGrpSpPr/>
          <p:nvPr/>
        </p:nvGrpSpPr>
        <p:grpSpPr>
          <a:xfrm>
            <a:off x="1235261" y="4240783"/>
            <a:ext cx="4547495" cy="1685159"/>
            <a:chOff x="764705" y="6373034"/>
            <a:chExt cx="2201759" cy="733219"/>
          </a:xfrm>
        </p:grpSpPr>
        <p:pic>
          <p:nvPicPr>
            <p:cNvPr id="11" name="Picture 10">
              <a:extLst>
                <a:ext uri="{FF2B5EF4-FFF2-40B4-BE49-F238E27FC236}">
                  <a16:creationId xmlns:a16="http://schemas.microsoft.com/office/drawing/2014/main" id="{70CAA909-DA64-134A-BB6B-90F6A04A2094}"/>
                </a:ext>
              </a:extLst>
            </p:cNvPr>
            <p:cNvPicPr>
              <a:picLocks noChangeAspect="1"/>
            </p:cNvPicPr>
            <p:nvPr/>
          </p:nvPicPr>
          <p:blipFill>
            <a:blip r:embed="rId11"/>
            <a:stretch>
              <a:fillRect/>
            </a:stretch>
          </p:blipFill>
          <p:spPr>
            <a:xfrm>
              <a:off x="1859493" y="6375437"/>
              <a:ext cx="1106971" cy="730815"/>
            </a:xfrm>
            <a:prstGeom prst="rect">
              <a:avLst/>
            </a:prstGeom>
          </p:spPr>
        </p:pic>
        <p:pic>
          <p:nvPicPr>
            <p:cNvPr id="12" name="Picture 11">
              <a:extLst>
                <a:ext uri="{FF2B5EF4-FFF2-40B4-BE49-F238E27FC236}">
                  <a16:creationId xmlns:a16="http://schemas.microsoft.com/office/drawing/2014/main" id="{942E8084-0C69-F749-B362-1BF955142E5E}"/>
                </a:ext>
              </a:extLst>
            </p:cNvPr>
            <p:cNvPicPr>
              <a:picLocks noChangeAspect="1"/>
            </p:cNvPicPr>
            <p:nvPr/>
          </p:nvPicPr>
          <p:blipFill>
            <a:blip r:embed="rId12"/>
            <a:stretch>
              <a:fillRect/>
            </a:stretch>
          </p:blipFill>
          <p:spPr>
            <a:xfrm>
              <a:off x="764705" y="6373034"/>
              <a:ext cx="1116002" cy="733219"/>
            </a:xfrm>
            <a:prstGeom prst="rect">
              <a:avLst/>
            </a:prstGeom>
          </p:spPr>
        </p:pic>
      </p:grpSp>
      <p:pic>
        <p:nvPicPr>
          <p:cNvPr id="20" name="Picture 19">
            <a:extLst>
              <a:ext uri="{FF2B5EF4-FFF2-40B4-BE49-F238E27FC236}">
                <a16:creationId xmlns:a16="http://schemas.microsoft.com/office/drawing/2014/main" id="{CF6B515C-D72A-4948-989A-1A351B96A49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35499" y="3488002"/>
            <a:ext cx="2319223" cy="1505562"/>
          </a:xfrm>
          <a:prstGeom prst="rect">
            <a:avLst/>
          </a:prstGeom>
        </p:spPr>
      </p:pic>
      <p:pic>
        <p:nvPicPr>
          <p:cNvPr id="35" name="Picture 34">
            <a:extLst>
              <a:ext uri="{FF2B5EF4-FFF2-40B4-BE49-F238E27FC236}">
                <a16:creationId xmlns:a16="http://schemas.microsoft.com/office/drawing/2014/main" id="{4AA272D0-60C4-004B-B792-720F853A75E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277635" y="1490370"/>
            <a:ext cx="2277086" cy="1997633"/>
          </a:xfrm>
          <a:prstGeom prst="rect">
            <a:avLst/>
          </a:prstGeom>
        </p:spPr>
      </p:pic>
    </p:spTree>
    <p:extLst>
      <p:ext uri="{BB962C8B-B14F-4D97-AF65-F5344CB8AC3E}">
        <p14:creationId xmlns:p14="http://schemas.microsoft.com/office/powerpoint/2010/main" val="2193040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7634" y="1484785"/>
            <a:ext cx="3831397" cy="1938992"/>
          </a:xfrm>
          <a:prstGeom prst="rect">
            <a:avLst/>
          </a:prstGeom>
        </p:spPr>
        <p:txBody>
          <a:bodyPr wrap="square">
            <a:spAutoFit/>
          </a:bodyPr>
          <a:lstStyle/>
          <a:p>
            <a:pPr marL="214313" indent="-214313" fontAlgn="base">
              <a:spcBef>
                <a:spcPct val="0"/>
              </a:spcBef>
              <a:buFont typeface="Arial" panose="020B0604020202020204" pitchFamily="34" charset="0"/>
              <a:buChar char="•"/>
            </a:pPr>
            <a:r>
              <a:rPr lang="en-GB" sz="1500" b="1">
                <a:solidFill>
                  <a:srgbClr val="595959"/>
                </a:solidFill>
                <a:latin typeface="Arial" panose="020B0604020202020204" pitchFamily="34" charset="0"/>
                <a:cs typeface="Arial" panose="020B0604020202020204" pitchFamily="34" charset="0"/>
              </a:rPr>
              <a:t>Very</a:t>
            </a:r>
            <a:r>
              <a:rPr lang="en-GB" sz="1500">
                <a:solidFill>
                  <a:srgbClr val="595959"/>
                </a:solidFill>
                <a:latin typeface="Arial" panose="020B0604020202020204" pitchFamily="34" charset="0"/>
                <a:cs typeface="Arial" panose="020B0604020202020204" pitchFamily="34" charset="0"/>
              </a:rPr>
              <a:t> </a:t>
            </a:r>
            <a:r>
              <a:rPr lang="en-GB" sz="1500" b="1">
                <a:solidFill>
                  <a:srgbClr val="595959"/>
                </a:solidFill>
                <a:latin typeface="Arial" panose="020B0604020202020204" pitchFamily="34" charset="0"/>
                <a:cs typeface="Arial" panose="020B0604020202020204" pitchFamily="34" charset="0"/>
              </a:rPr>
              <a:t>high temporal resolution </a:t>
            </a:r>
            <a:r>
              <a:rPr lang="en-GB" sz="1500">
                <a:solidFill>
                  <a:srgbClr val="595959"/>
                </a:solidFill>
                <a:latin typeface="Arial" panose="020B0604020202020204" pitchFamily="34" charset="0"/>
                <a:cs typeface="Arial" panose="020B0604020202020204" pitchFamily="34" charset="0"/>
              </a:rPr>
              <a:t>(10 minute) fire radiative power data from Himawari geostationary sensor produced.</a:t>
            </a:r>
          </a:p>
          <a:p>
            <a:pPr marL="214313" indent="-214313" fontAlgn="base">
              <a:spcBef>
                <a:spcPct val="0"/>
              </a:spcBef>
              <a:buFont typeface="Arial" panose="020B0604020202020204" pitchFamily="34" charset="0"/>
              <a:buChar char="•"/>
            </a:pPr>
            <a:r>
              <a:rPr lang="en-GB" sz="1500" b="1">
                <a:solidFill>
                  <a:srgbClr val="595959"/>
                </a:solidFill>
                <a:latin typeface="Arial" panose="020B0604020202020204" pitchFamily="34" charset="0"/>
                <a:cs typeface="Arial" panose="020B0604020202020204" pitchFamily="34" charset="0"/>
              </a:rPr>
              <a:t>Emission source maps </a:t>
            </a:r>
            <a:r>
              <a:rPr lang="en-GB" sz="1500">
                <a:solidFill>
                  <a:srgbClr val="595959"/>
                </a:solidFill>
                <a:latin typeface="Arial" panose="020B0604020202020204" pitchFamily="34" charset="0"/>
                <a:cs typeface="Arial" panose="020B0604020202020204" pitchFamily="34" charset="0"/>
              </a:rPr>
              <a:t>generated for Kalimantan at 2km resolution.  Far higher resolution than in other emission inventories.</a:t>
            </a:r>
          </a:p>
        </p:txBody>
      </p:sp>
      <p:pic>
        <p:nvPicPr>
          <p:cNvPr id="3" name="Picture 2">
            <a:extLst>
              <a:ext uri="{FF2B5EF4-FFF2-40B4-BE49-F238E27FC236}">
                <a16:creationId xmlns:a16="http://schemas.microsoft.com/office/drawing/2014/main" id="{3E82D408-6644-424D-9A55-E6740AC7F0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7572" y="3757501"/>
            <a:ext cx="4557337" cy="2243249"/>
          </a:xfrm>
          <a:prstGeom prst="rect">
            <a:avLst/>
          </a:prstGeom>
        </p:spPr>
      </p:pic>
      <p:pic>
        <p:nvPicPr>
          <p:cNvPr id="5" name="Picture 4">
            <a:extLst>
              <a:ext uri="{FF2B5EF4-FFF2-40B4-BE49-F238E27FC236}">
                <a16:creationId xmlns:a16="http://schemas.microsoft.com/office/drawing/2014/main" id="{9D98C79D-57FA-CD4A-B720-A308CB9F5D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6067" y="1484784"/>
            <a:ext cx="2761807" cy="2268252"/>
          </a:xfrm>
          <a:prstGeom prst="rect">
            <a:avLst/>
          </a:prstGeom>
        </p:spPr>
      </p:pic>
      <p:sp>
        <p:nvSpPr>
          <p:cNvPr id="12" name="Title 1">
            <a:extLst>
              <a:ext uri="{FF2B5EF4-FFF2-40B4-BE49-F238E27FC236}">
                <a16:creationId xmlns:a16="http://schemas.microsoft.com/office/drawing/2014/main" id="{A607467F-198F-9243-A34B-5E17083370FA}"/>
              </a:ext>
            </a:extLst>
          </p:cNvPr>
          <p:cNvSpPr txBox="1">
            <a:spLocks/>
          </p:cNvSpPr>
          <p:nvPr/>
        </p:nvSpPr>
        <p:spPr bwMode="auto">
          <a:xfrm>
            <a:off x="1277634" y="998731"/>
            <a:ext cx="6650239" cy="57388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l" rtl="0" fontAlgn="base">
              <a:spcBef>
                <a:spcPct val="0"/>
              </a:spcBef>
              <a:spcAft>
                <a:spcPct val="0"/>
              </a:spcAft>
              <a:defRPr sz="3200" b="0">
                <a:solidFill>
                  <a:schemeClr val="tx2"/>
                </a:solidFill>
                <a:latin typeface="+mj-lt"/>
                <a:ea typeface="+mj-ea"/>
                <a:cs typeface="+mj-cs"/>
              </a:defRPr>
            </a:lvl1pPr>
            <a:lvl2pPr algn="l" rtl="0" fontAlgn="base">
              <a:spcBef>
                <a:spcPct val="0"/>
              </a:spcBef>
              <a:spcAft>
                <a:spcPct val="0"/>
              </a:spcAft>
              <a:defRPr sz="3600">
                <a:solidFill>
                  <a:schemeClr val="bg1"/>
                </a:solidFill>
                <a:latin typeface="Trebuchet MS" pitchFamily="34" charset="0"/>
              </a:defRPr>
            </a:lvl2pPr>
            <a:lvl3pPr algn="l" rtl="0" fontAlgn="base">
              <a:spcBef>
                <a:spcPct val="0"/>
              </a:spcBef>
              <a:spcAft>
                <a:spcPct val="0"/>
              </a:spcAft>
              <a:defRPr sz="3600">
                <a:solidFill>
                  <a:schemeClr val="bg1"/>
                </a:solidFill>
                <a:latin typeface="Trebuchet MS" pitchFamily="34" charset="0"/>
              </a:defRPr>
            </a:lvl3pPr>
            <a:lvl4pPr algn="l" rtl="0" fontAlgn="base">
              <a:spcBef>
                <a:spcPct val="0"/>
              </a:spcBef>
              <a:spcAft>
                <a:spcPct val="0"/>
              </a:spcAft>
              <a:defRPr sz="3600">
                <a:solidFill>
                  <a:schemeClr val="bg1"/>
                </a:solidFill>
                <a:latin typeface="Trebuchet MS" pitchFamily="34" charset="0"/>
              </a:defRPr>
            </a:lvl4pPr>
            <a:lvl5pPr algn="l" rtl="0" fontAlgn="base">
              <a:spcBef>
                <a:spcPct val="0"/>
              </a:spcBef>
              <a:spcAft>
                <a:spcPct val="0"/>
              </a:spcAft>
              <a:defRPr sz="3600">
                <a:solidFill>
                  <a:schemeClr val="bg1"/>
                </a:solidFill>
                <a:latin typeface="Trebuchet MS" pitchFamily="34" charset="0"/>
              </a:defRPr>
            </a:lvl5pPr>
            <a:lvl6pPr marL="457200" algn="l" rtl="0" fontAlgn="base">
              <a:spcBef>
                <a:spcPct val="0"/>
              </a:spcBef>
              <a:spcAft>
                <a:spcPct val="0"/>
              </a:spcAft>
              <a:defRPr sz="3600">
                <a:solidFill>
                  <a:schemeClr val="bg1"/>
                </a:solidFill>
                <a:latin typeface="Trebuchet MS" pitchFamily="34" charset="0"/>
              </a:defRPr>
            </a:lvl6pPr>
            <a:lvl7pPr marL="914400" algn="l" rtl="0" fontAlgn="base">
              <a:spcBef>
                <a:spcPct val="0"/>
              </a:spcBef>
              <a:spcAft>
                <a:spcPct val="0"/>
              </a:spcAft>
              <a:defRPr sz="3600">
                <a:solidFill>
                  <a:schemeClr val="bg1"/>
                </a:solidFill>
                <a:latin typeface="Trebuchet MS" pitchFamily="34" charset="0"/>
              </a:defRPr>
            </a:lvl7pPr>
            <a:lvl8pPr marL="1371600" algn="l" rtl="0" fontAlgn="base">
              <a:spcBef>
                <a:spcPct val="0"/>
              </a:spcBef>
              <a:spcAft>
                <a:spcPct val="0"/>
              </a:spcAft>
              <a:defRPr sz="3600">
                <a:solidFill>
                  <a:schemeClr val="bg1"/>
                </a:solidFill>
                <a:latin typeface="Trebuchet MS" pitchFamily="34" charset="0"/>
              </a:defRPr>
            </a:lvl8pPr>
            <a:lvl9pPr marL="1828800" algn="l" rtl="0" fontAlgn="base">
              <a:spcBef>
                <a:spcPct val="0"/>
              </a:spcBef>
              <a:spcAft>
                <a:spcPct val="0"/>
              </a:spcAft>
              <a:defRPr sz="3600">
                <a:solidFill>
                  <a:schemeClr val="bg1"/>
                </a:solidFill>
                <a:latin typeface="Trebuchet MS" pitchFamily="34" charset="0"/>
              </a:defRPr>
            </a:lvl9pPr>
          </a:lstStyle>
          <a:p>
            <a:r>
              <a:rPr lang="en-GB" sz="2100" b="1">
                <a:solidFill>
                  <a:srgbClr val="002060"/>
                </a:solidFill>
                <a:latin typeface="Arial"/>
              </a:rPr>
              <a:t>Geostationary FRP Emission Source Mapping</a:t>
            </a:r>
          </a:p>
        </p:txBody>
      </p:sp>
      <p:grpSp>
        <p:nvGrpSpPr>
          <p:cNvPr id="15" name="Group 14">
            <a:extLst>
              <a:ext uri="{FF2B5EF4-FFF2-40B4-BE49-F238E27FC236}">
                <a16:creationId xmlns:a16="http://schemas.microsoft.com/office/drawing/2014/main" id="{A9A1FBB7-BBA3-654D-B035-CB3D0B05DE03}"/>
              </a:ext>
            </a:extLst>
          </p:cNvPr>
          <p:cNvGrpSpPr/>
          <p:nvPr/>
        </p:nvGrpSpPr>
        <p:grpSpPr>
          <a:xfrm>
            <a:off x="1269113" y="3861048"/>
            <a:ext cx="2170052" cy="1691795"/>
            <a:chOff x="22414" y="3552754"/>
            <a:chExt cx="2957992" cy="2472647"/>
          </a:xfrm>
        </p:grpSpPr>
        <p:pic>
          <p:nvPicPr>
            <p:cNvPr id="16" name="Picture 15">
              <a:extLst>
                <a:ext uri="{FF2B5EF4-FFF2-40B4-BE49-F238E27FC236}">
                  <a16:creationId xmlns:a16="http://schemas.microsoft.com/office/drawing/2014/main" id="{D4841E70-9227-F541-B279-280A4F1E48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512" y="3552754"/>
              <a:ext cx="721388" cy="532717"/>
            </a:xfrm>
            <a:prstGeom prst="rect">
              <a:avLst/>
            </a:prstGeom>
          </p:spPr>
        </p:pic>
        <p:pic>
          <p:nvPicPr>
            <p:cNvPr id="17" name="Picture 16">
              <a:extLst>
                <a:ext uri="{FF2B5EF4-FFF2-40B4-BE49-F238E27FC236}">
                  <a16:creationId xmlns:a16="http://schemas.microsoft.com/office/drawing/2014/main" id="{F35F3FD8-67B8-1546-A7A5-7A0D18439D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1460" y="4251474"/>
              <a:ext cx="697492" cy="661101"/>
            </a:xfrm>
            <a:prstGeom prst="rect">
              <a:avLst/>
            </a:prstGeom>
          </p:spPr>
        </p:pic>
        <p:pic>
          <p:nvPicPr>
            <p:cNvPr id="19" name="Picture 18">
              <a:extLst>
                <a:ext uri="{FF2B5EF4-FFF2-40B4-BE49-F238E27FC236}">
                  <a16:creationId xmlns:a16="http://schemas.microsoft.com/office/drawing/2014/main" id="{F6533F66-98EF-5D43-82B8-D53E641689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71073" y="4309312"/>
              <a:ext cx="727495" cy="727495"/>
            </a:xfrm>
            <a:prstGeom prst="rect">
              <a:avLst/>
            </a:prstGeom>
          </p:spPr>
        </p:pic>
        <p:pic>
          <p:nvPicPr>
            <p:cNvPr id="20" name="Picture 19">
              <a:extLst>
                <a:ext uri="{FF2B5EF4-FFF2-40B4-BE49-F238E27FC236}">
                  <a16:creationId xmlns:a16="http://schemas.microsoft.com/office/drawing/2014/main" id="{F22DB294-ACCD-C648-9664-D0149E6FF0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14" y="5048480"/>
              <a:ext cx="943337" cy="943337"/>
            </a:xfrm>
            <a:prstGeom prst="rect">
              <a:avLst/>
            </a:prstGeom>
          </p:spPr>
        </p:pic>
        <p:pic>
          <p:nvPicPr>
            <p:cNvPr id="21" name="Picture 20">
              <a:extLst>
                <a:ext uri="{FF2B5EF4-FFF2-40B4-BE49-F238E27FC236}">
                  <a16:creationId xmlns:a16="http://schemas.microsoft.com/office/drawing/2014/main" id="{2FD78906-97DD-7A4C-A1C4-830143AD8A2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4360" y="4146588"/>
              <a:ext cx="870871" cy="870871"/>
            </a:xfrm>
            <a:prstGeom prst="rect">
              <a:avLst/>
            </a:prstGeom>
          </p:spPr>
        </p:pic>
        <p:pic>
          <p:nvPicPr>
            <p:cNvPr id="22" name="Picture 21">
              <a:extLst>
                <a:ext uri="{FF2B5EF4-FFF2-40B4-BE49-F238E27FC236}">
                  <a16:creationId xmlns:a16="http://schemas.microsoft.com/office/drawing/2014/main" id="{A70B800C-1EEC-B74E-BBF9-9EA6B6A072A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0129" y="5159711"/>
              <a:ext cx="720873" cy="720873"/>
            </a:xfrm>
            <a:prstGeom prst="rect">
              <a:avLst/>
            </a:prstGeom>
          </p:spPr>
        </p:pic>
        <p:pic>
          <p:nvPicPr>
            <p:cNvPr id="23" name="Picture 22">
              <a:extLst>
                <a:ext uri="{FF2B5EF4-FFF2-40B4-BE49-F238E27FC236}">
                  <a16:creationId xmlns:a16="http://schemas.microsoft.com/office/drawing/2014/main" id="{65F605D0-5FC3-D243-9FB0-9DF7F052FCB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4189" y="5201114"/>
              <a:ext cx="1096217" cy="824287"/>
            </a:xfrm>
            <a:prstGeom prst="rect">
              <a:avLst/>
            </a:prstGeom>
          </p:spPr>
        </p:pic>
        <p:pic>
          <p:nvPicPr>
            <p:cNvPr id="24" name="Picture 23">
              <a:extLst>
                <a:ext uri="{FF2B5EF4-FFF2-40B4-BE49-F238E27FC236}">
                  <a16:creationId xmlns:a16="http://schemas.microsoft.com/office/drawing/2014/main" id="{3ECF25B6-16CB-714B-9A65-2DD2D9C875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30129" y="3552754"/>
              <a:ext cx="1727076" cy="507964"/>
            </a:xfrm>
            <a:prstGeom prst="rect">
              <a:avLst/>
            </a:prstGeom>
          </p:spPr>
        </p:pic>
      </p:grpSp>
    </p:spTree>
    <p:extLst>
      <p:ext uri="{BB962C8B-B14F-4D97-AF65-F5344CB8AC3E}">
        <p14:creationId xmlns:p14="http://schemas.microsoft.com/office/powerpoint/2010/main" val="4003933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7634" y="1808821"/>
            <a:ext cx="3672409" cy="1938992"/>
          </a:xfrm>
          <a:prstGeom prst="rect">
            <a:avLst/>
          </a:prstGeom>
        </p:spPr>
        <p:txBody>
          <a:bodyPr wrap="square">
            <a:spAutoFit/>
          </a:bodyPr>
          <a:lstStyle/>
          <a:p>
            <a:pPr marL="214313" indent="-214313" fontAlgn="base">
              <a:spcBef>
                <a:spcPct val="0"/>
              </a:spcBef>
              <a:buFont typeface="Arial" panose="020B0604020202020204" pitchFamily="34" charset="0"/>
              <a:buChar char="•"/>
            </a:pPr>
            <a:r>
              <a:rPr lang="en-GB" sz="1500" b="1">
                <a:solidFill>
                  <a:srgbClr val="595959"/>
                </a:solidFill>
                <a:latin typeface="Arial" panose="020B0604020202020204" pitchFamily="34" charset="0"/>
                <a:cs typeface="Arial" panose="020B0604020202020204" pitchFamily="34" charset="0"/>
              </a:rPr>
              <a:t>'Top-down’ particulate matter</a:t>
            </a:r>
            <a:r>
              <a:rPr lang="en-GB" sz="1500">
                <a:solidFill>
                  <a:srgbClr val="595959"/>
                </a:solidFill>
                <a:latin typeface="Arial" panose="020B0604020202020204" pitchFamily="34" charset="0"/>
                <a:cs typeface="Arial" panose="020B0604020202020204" pitchFamily="34" charset="0"/>
              </a:rPr>
              <a:t> emission coefficient generated for surficial peat fires in SE Asia.</a:t>
            </a:r>
          </a:p>
          <a:p>
            <a:pPr marL="214313" indent="-214313" fontAlgn="base">
              <a:spcBef>
                <a:spcPct val="0"/>
              </a:spcBef>
              <a:buFont typeface="Arial" panose="020B0604020202020204" pitchFamily="34" charset="0"/>
              <a:buChar char="•"/>
            </a:pPr>
            <a:r>
              <a:rPr lang="en-GB" sz="1500" b="1">
                <a:solidFill>
                  <a:srgbClr val="595959"/>
                </a:solidFill>
                <a:latin typeface="Arial" panose="020B0604020202020204" pitchFamily="34" charset="0"/>
                <a:cs typeface="Arial" panose="020B0604020202020204" pitchFamily="34" charset="0"/>
              </a:rPr>
              <a:t>Appropriate for flaming peat fires</a:t>
            </a:r>
            <a:r>
              <a:rPr lang="en-GB" sz="1500">
                <a:solidFill>
                  <a:srgbClr val="595959"/>
                </a:solidFill>
                <a:latin typeface="Arial" panose="020B0604020202020204" pitchFamily="34" charset="0"/>
                <a:cs typeface="Arial" panose="020B0604020202020204" pitchFamily="34" charset="0"/>
              </a:rPr>
              <a:t> this new coefficient has demonstrated the importance of fire phase when estimating emissions.</a:t>
            </a:r>
            <a:endParaRPr lang="en-GB" sz="1500" b="1">
              <a:solidFill>
                <a:srgbClr val="595959"/>
              </a:solidFill>
              <a:latin typeface="Arial" panose="020B0604020202020204" pitchFamily="34" charset="0"/>
              <a:cs typeface="Arial" panose="020B0604020202020204" pitchFamily="34" charset="0"/>
            </a:endParaRPr>
          </a:p>
          <a:p>
            <a:pPr marL="214313" indent="-214313" fontAlgn="base">
              <a:spcBef>
                <a:spcPct val="0"/>
              </a:spcBef>
              <a:buFont typeface="Arial" panose="020B0604020202020204" pitchFamily="34" charset="0"/>
              <a:buChar char="•"/>
            </a:pPr>
            <a:endParaRPr lang="en-GB" sz="1500">
              <a:solidFill>
                <a:srgbClr val="595959"/>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A607467F-198F-9243-A34B-5E17083370FA}"/>
              </a:ext>
            </a:extLst>
          </p:cNvPr>
          <p:cNvSpPr txBox="1">
            <a:spLocks/>
          </p:cNvSpPr>
          <p:nvPr/>
        </p:nvSpPr>
        <p:spPr bwMode="auto">
          <a:xfrm>
            <a:off x="1277634" y="998731"/>
            <a:ext cx="6650239" cy="57388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l" rtl="0" fontAlgn="base">
              <a:spcBef>
                <a:spcPct val="0"/>
              </a:spcBef>
              <a:spcAft>
                <a:spcPct val="0"/>
              </a:spcAft>
              <a:defRPr sz="3200" b="0">
                <a:solidFill>
                  <a:schemeClr val="tx2"/>
                </a:solidFill>
                <a:latin typeface="+mj-lt"/>
                <a:ea typeface="+mj-ea"/>
                <a:cs typeface="+mj-cs"/>
              </a:defRPr>
            </a:lvl1pPr>
            <a:lvl2pPr algn="l" rtl="0" fontAlgn="base">
              <a:spcBef>
                <a:spcPct val="0"/>
              </a:spcBef>
              <a:spcAft>
                <a:spcPct val="0"/>
              </a:spcAft>
              <a:defRPr sz="3600">
                <a:solidFill>
                  <a:schemeClr val="bg1"/>
                </a:solidFill>
                <a:latin typeface="Trebuchet MS" pitchFamily="34" charset="0"/>
              </a:defRPr>
            </a:lvl2pPr>
            <a:lvl3pPr algn="l" rtl="0" fontAlgn="base">
              <a:spcBef>
                <a:spcPct val="0"/>
              </a:spcBef>
              <a:spcAft>
                <a:spcPct val="0"/>
              </a:spcAft>
              <a:defRPr sz="3600">
                <a:solidFill>
                  <a:schemeClr val="bg1"/>
                </a:solidFill>
                <a:latin typeface="Trebuchet MS" pitchFamily="34" charset="0"/>
              </a:defRPr>
            </a:lvl3pPr>
            <a:lvl4pPr algn="l" rtl="0" fontAlgn="base">
              <a:spcBef>
                <a:spcPct val="0"/>
              </a:spcBef>
              <a:spcAft>
                <a:spcPct val="0"/>
              </a:spcAft>
              <a:defRPr sz="3600">
                <a:solidFill>
                  <a:schemeClr val="bg1"/>
                </a:solidFill>
                <a:latin typeface="Trebuchet MS" pitchFamily="34" charset="0"/>
              </a:defRPr>
            </a:lvl4pPr>
            <a:lvl5pPr algn="l" rtl="0" fontAlgn="base">
              <a:spcBef>
                <a:spcPct val="0"/>
              </a:spcBef>
              <a:spcAft>
                <a:spcPct val="0"/>
              </a:spcAft>
              <a:defRPr sz="3600">
                <a:solidFill>
                  <a:schemeClr val="bg1"/>
                </a:solidFill>
                <a:latin typeface="Trebuchet MS" pitchFamily="34" charset="0"/>
              </a:defRPr>
            </a:lvl5pPr>
            <a:lvl6pPr marL="457200" algn="l" rtl="0" fontAlgn="base">
              <a:spcBef>
                <a:spcPct val="0"/>
              </a:spcBef>
              <a:spcAft>
                <a:spcPct val="0"/>
              </a:spcAft>
              <a:defRPr sz="3600">
                <a:solidFill>
                  <a:schemeClr val="bg1"/>
                </a:solidFill>
                <a:latin typeface="Trebuchet MS" pitchFamily="34" charset="0"/>
              </a:defRPr>
            </a:lvl6pPr>
            <a:lvl7pPr marL="914400" algn="l" rtl="0" fontAlgn="base">
              <a:spcBef>
                <a:spcPct val="0"/>
              </a:spcBef>
              <a:spcAft>
                <a:spcPct val="0"/>
              </a:spcAft>
              <a:defRPr sz="3600">
                <a:solidFill>
                  <a:schemeClr val="bg1"/>
                </a:solidFill>
                <a:latin typeface="Trebuchet MS" pitchFamily="34" charset="0"/>
              </a:defRPr>
            </a:lvl7pPr>
            <a:lvl8pPr marL="1371600" algn="l" rtl="0" fontAlgn="base">
              <a:spcBef>
                <a:spcPct val="0"/>
              </a:spcBef>
              <a:spcAft>
                <a:spcPct val="0"/>
              </a:spcAft>
              <a:defRPr sz="3600">
                <a:solidFill>
                  <a:schemeClr val="bg1"/>
                </a:solidFill>
                <a:latin typeface="Trebuchet MS" pitchFamily="34" charset="0"/>
              </a:defRPr>
            </a:lvl8pPr>
            <a:lvl9pPr marL="1828800" algn="l" rtl="0" fontAlgn="base">
              <a:spcBef>
                <a:spcPct val="0"/>
              </a:spcBef>
              <a:spcAft>
                <a:spcPct val="0"/>
              </a:spcAft>
              <a:defRPr sz="3600">
                <a:solidFill>
                  <a:schemeClr val="bg1"/>
                </a:solidFill>
                <a:latin typeface="Trebuchet MS" pitchFamily="34" charset="0"/>
              </a:defRPr>
            </a:lvl9pPr>
          </a:lstStyle>
          <a:p>
            <a:r>
              <a:rPr lang="en-GB" sz="2100" b="1">
                <a:solidFill>
                  <a:srgbClr val="002060"/>
                </a:solidFill>
                <a:latin typeface="Arial"/>
              </a:rPr>
              <a:t>New ‘Top-Down’ Emission Coefficient </a:t>
            </a:r>
          </a:p>
        </p:txBody>
      </p:sp>
      <p:grpSp>
        <p:nvGrpSpPr>
          <p:cNvPr id="15" name="Group 14">
            <a:extLst>
              <a:ext uri="{FF2B5EF4-FFF2-40B4-BE49-F238E27FC236}">
                <a16:creationId xmlns:a16="http://schemas.microsoft.com/office/drawing/2014/main" id="{A9A1FBB7-BBA3-654D-B035-CB3D0B05DE03}"/>
              </a:ext>
            </a:extLst>
          </p:cNvPr>
          <p:cNvGrpSpPr/>
          <p:nvPr/>
        </p:nvGrpSpPr>
        <p:grpSpPr>
          <a:xfrm>
            <a:off x="1269113" y="3861048"/>
            <a:ext cx="2170052" cy="1691795"/>
            <a:chOff x="22414" y="3552754"/>
            <a:chExt cx="2957992" cy="2472647"/>
          </a:xfrm>
        </p:grpSpPr>
        <p:pic>
          <p:nvPicPr>
            <p:cNvPr id="16" name="Picture 15">
              <a:extLst>
                <a:ext uri="{FF2B5EF4-FFF2-40B4-BE49-F238E27FC236}">
                  <a16:creationId xmlns:a16="http://schemas.microsoft.com/office/drawing/2014/main" id="{D4841E70-9227-F541-B279-280A4F1E48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3552754"/>
              <a:ext cx="721388" cy="532717"/>
            </a:xfrm>
            <a:prstGeom prst="rect">
              <a:avLst/>
            </a:prstGeom>
          </p:spPr>
        </p:pic>
        <p:pic>
          <p:nvPicPr>
            <p:cNvPr id="17" name="Picture 16">
              <a:extLst>
                <a:ext uri="{FF2B5EF4-FFF2-40B4-BE49-F238E27FC236}">
                  <a16:creationId xmlns:a16="http://schemas.microsoft.com/office/drawing/2014/main" id="{F35F3FD8-67B8-1546-A7A5-7A0D18439D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460" y="4251474"/>
              <a:ext cx="697492" cy="661101"/>
            </a:xfrm>
            <a:prstGeom prst="rect">
              <a:avLst/>
            </a:prstGeom>
          </p:spPr>
        </p:pic>
        <p:pic>
          <p:nvPicPr>
            <p:cNvPr id="19" name="Picture 18">
              <a:extLst>
                <a:ext uri="{FF2B5EF4-FFF2-40B4-BE49-F238E27FC236}">
                  <a16:creationId xmlns:a16="http://schemas.microsoft.com/office/drawing/2014/main" id="{F6533F66-98EF-5D43-82B8-D53E641689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1073" y="4309312"/>
              <a:ext cx="727495" cy="727495"/>
            </a:xfrm>
            <a:prstGeom prst="rect">
              <a:avLst/>
            </a:prstGeom>
          </p:spPr>
        </p:pic>
        <p:pic>
          <p:nvPicPr>
            <p:cNvPr id="20" name="Picture 19">
              <a:extLst>
                <a:ext uri="{FF2B5EF4-FFF2-40B4-BE49-F238E27FC236}">
                  <a16:creationId xmlns:a16="http://schemas.microsoft.com/office/drawing/2014/main" id="{F22DB294-ACCD-C648-9664-D0149E6FF0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414" y="5048480"/>
              <a:ext cx="943337" cy="943337"/>
            </a:xfrm>
            <a:prstGeom prst="rect">
              <a:avLst/>
            </a:prstGeom>
          </p:spPr>
        </p:pic>
        <p:pic>
          <p:nvPicPr>
            <p:cNvPr id="21" name="Picture 20">
              <a:extLst>
                <a:ext uri="{FF2B5EF4-FFF2-40B4-BE49-F238E27FC236}">
                  <a16:creationId xmlns:a16="http://schemas.microsoft.com/office/drawing/2014/main" id="{2FD78906-97DD-7A4C-A1C4-830143AD8A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4360" y="4146588"/>
              <a:ext cx="870871" cy="870871"/>
            </a:xfrm>
            <a:prstGeom prst="rect">
              <a:avLst/>
            </a:prstGeom>
          </p:spPr>
        </p:pic>
        <p:pic>
          <p:nvPicPr>
            <p:cNvPr id="22" name="Picture 21">
              <a:extLst>
                <a:ext uri="{FF2B5EF4-FFF2-40B4-BE49-F238E27FC236}">
                  <a16:creationId xmlns:a16="http://schemas.microsoft.com/office/drawing/2014/main" id="{A70B800C-1EEC-B74E-BBF9-9EA6B6A072A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0129" y="5159711"/>
              <a:ext cx="720873" cy="720873"/>
            </a:xfrm>
            <a:prstGeom prst="rect">
              <a:avLst/>
            </a:prstGeom>
          </p:spPr>
        </p:pic>
        <p:pic>
          <p:nvPicPr>
            <p:cNvPr id="23" name="Picture 22">
              <a:extLst>
                <a:ext uri="{FF2B5EF4-FFF2-40B4-BE49-F238E27FC236}">
                  <a16:creationId xmlns:a16="http://schemas.microsoft.com/office/drawing/2014/main" id="{65F605D0-5FC3-D243-9FB0-9DF7F052FCB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189" y="5201114"/>
              <a:ext cx="1096217" cy="824287"/>
            </a:xfrm>
            <a:prstGeom prst="rect">
              <a:avLst/>
            </a:prstGeom>
          </p:spPr>
        </p:pic>
        <p:pic>
          <p:nvPicPr>
            <p:cNvPr id="24" name="Picture 23">
              <a:extLst>
                <a:ext uri="{FF2B5EF4-FFF2-40B4-BE49-F238E27FC236}">
                  <a16:creationId xmlns:a16="http://schemas.microsoft.com/office/drawing/2014/main" id="{3ECF25B6-16CB-714B-9A65-2DD2D9C875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0129" y="3552754"/>
              <a:ext cx="1727076" cy="507964"/>
            </a:xfrm>
            <a:prstGeom prst="rect">
              <a:avLst/>
            </a:prstGeom>
          </p:spPr>
        </p:pic>
      </p:grpSp>
      <p:pic>
        <p:nvPicPr>
          <p:cNvPr id="6" name="Picture 5">
            <a:extLst>
              <a:ext uri="{FF2B5EF4-FFF2-40B4-BE49-F238E27FC236}">
                <a16:creationId xmlns:a16="http://schemas.microsoft.com/office/drawing/2014/main" id="{6A20D1C7-08CB-8447-A9DF-715AC034A44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50042" y="1822630"/>
            <a:ext cx="2977830" cy="3280556"/>
          </a:xfrm>
          <a:prstGeom prst="rect">
            <a:avLst/>
          </a:prstGeom>
        </p:spPr>
      </p:pic>
      <p:pic>
        <p:nvPicPr>
          <p:cNvPr id="8" name="Picture 7">
            <a:extLst>
              <a:ext uri="{FF2B5EF4-FFF2-40B4-BE49-F238E27FC236}">
                <a16:creationId xmlns:a16="http://schemas.microsoft.com/office/drawing/2014/main" id="{DA337DF4-C6B8-9246-9C65-7AD3628857C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72046" y="4010249"/>
            <a:ext cx="1923721" cy="1866353"/>
          </a:xfrm>
          <a:prstGeom prst="rect">
            <a:avLst/>
          </a:prstGeom>
        </p:spPr>
      </p:pic>
    </p:spTree>
    <p:extLst>
      <p:ext uri="{BB962C8B-B14F-4D97-AF65-F5344CB8AC3E}">
        <p14:creationId xmlns:p14="http://schemas.microsoft.com/office/powerpoint/2010/main" val="1415600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F5EEE2-B471-1B46-B741-4194B881FA30}"/>
              </a:ext>
            </a:extLst>
          </p:cNvPr>
          <p:cNvSpPr>
            <a:spLocks noGrp="1"/>
          </p:cNvSpPr>
          <p:nvPr>
            <p:ph idx="1"/>
          </p:nvPr>
        </p:nvSpPr>
        <p:spPr>
          <a:xfrm>
            <a:off x="251220" y="1497028"/>
            <a:ext cx="4599111" cy="4348602"/>
          </a:xfrm>
        </p:spPr>
        <p:txBody>
          <a:bodyPr/>
          <a:lstStyle/>
          <a:p>
            <a:r>
              <a:rPr lang="en-US"/>
              <a:t>Survey of Agencies</a:t>
            </a:r>
          </a:p>
          <a:p>
            <a:pPr lvl="1"/>
            <a:r>
              <a:rPr lang="en-US"/>
              <a:t>CapD targeted datasets and associated notebooks</a:t>
            </a:r>
          </a:p>
          <a:p>
            <a:pPr lvl="1"/>
            <a:r>
              <a:rPr lang="en-US"/>
              <a:t>Key Datasets for CapD and associated notebooks</a:t>
            </a:r>
          </a:p>
          <a:p>
            <a:r>
              <a:rPr lang="en-US"/>
              <a:t>Input of relevant in country capabilities and needs</a:t>
            </a:r>
          </a:p>
          <a:p>
            <a:r>
              <a:rPr lang="en-US"/>
              <a:t>Technical discussion at WGISS 49</a:t>
            </a:r>
          </a:p>
          <a:p>
            <a:r>
              <a:rPr lang="en-US"/>
              <a:t>Notebook standards and CEOS endorsement</a:t>
            </a:r>
          </a:p>
          <a:p>
            <a:pPr marL="457200" lvl="1" indent="0">
              <a:buNone/>
            </a:pPr>
            <a:endParaRPr lang="en-US"/>
          </a:p>
        </p:txBody>
      </p:sp>
      <p:sp>
        <p:nvSpPr>
          <p:cNvPr id="3" name="Title 2">
            <a:extLst>
              <a:ext uri="{FF2B5EF4-FFF2-40B4-BE49-F238E27FC236}">
                <a16:creationId xmlns:a16="http://schemas.microsoft.com/office/drawing/2014/main" id="{26DAFC91-6E47-444E-8C60-883888CD1E84}"/>
              </a:ext>
            </a:extLst>
          </p:cNvPr>
          <p:cNvSpPr>
            <a:spLocks noGrp="1"/>
          </p:cNvSpPr>
          <p:nvPr>
            <p:ph type="title"/>
          </p:nvPr>
        </p:nvSpPr>
        <p:spPr>
          <a:xfrm>
            <a:off x="251220" y="152400"/>
            <a:ext cx="6606776" cy="1002007"/>
          </a:xfrm>
        </p:spPr>
        <p:txBody>
          <a:bodyPr/>
          <a:lstStyle/>
          <a:p>
            <a:r>
              <a:rPr lang="en-US"/>
              <a:t> The Way Forward ?</a:t>
            </a:r>
          </a:p>
        </p:txBody>
      </p:sp>
      <p:pic>
        <p:nvPicPr>
          <p:cNvPr id="3076" name="Picture 4" descr="Business discussion clipart">
            <a:extLst>
              <a:ext uri="{FF2B5EF4-FFF2-40B4-BE49-F238E27FC236}">
                <a16:creationId xmlns:a16="http://schemas.microsoft.com/office/drawing/2014/main" id="{393C319F-0612-9F43-B326-B1A12E892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331" y="2133600"/>
            <a:ext cx="4015329" cy="3352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5425FA-DB61-9E4D-B508-F6C213F2D736}"/>
              </a:ext>
            </a:extLst>
          </p:cNvPr>
          <p:cNvSpPr txBox="1"/>
          <p:nvPr/>
        </p:nvSpPr>
        <p:spPr>
          <a:xfrm>
            <a:off x="6019800" y="5342851"/>
            <a:ext cx="2209805"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a:ln>
                  <a:noFill/>
                </a:ln>
                <a:solidFill>
                  <a:srgbClr val="002569"/>
                </a:solidFill>
                <a:effectLst/>
                <a:uFillTx/>
              </a:rPr>
              <a:t>Discuss !</a:t>
            </a:r>
          </a:p>
        </p:txBody>
      </p:sp>
    </p:spTree>
    <p:extLst>
      <p:ext uri="{BB962C8B-B14F-4D97-AF65-F5344CB8AC3E}">
        <p14:creationId xmlns:p14="http://schemas.microsoft.com/office/powerpoint/2010/main" val="2746893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2D9F1E-0357-F24A-BDD0-DD954DC215AC}"/>
              </a:ext>
            </a:extLst>
          </p:cNvPr>
          <p:cNvSpPr>
            <a:spLocks noGrp="1"/>
          </p:cNvSpPr>
          <p:nvPr>
            <p:ph type="sldNum" sz="quarter" idx="2"/>
          </p:nvPr>
        </p:nvSpPr>
        <p:spPr/>
        <p:txBody>
          <a:bodyPr/>
          <a:lstStyle/>
          <a:p>
            <a:pPr defTabSz="914400"/>
            <a:fld id="{86CB4B4D-7CA3-9044-876B-883B54F8677D}" type="slidenum">
              <a:rPr lang="uk-UA" smtClean="0"/>
              <a:pPr defTabSz="914400"/>
              <a:t>2</a:t>
            </a:fld>
            <a:endParaRPr lang="uk-UA"/>
          </a:p>
        </p:txBody>
      </p:sp>
      <p:sp>
        <p:nvSpPr>
          <p:cNvPr id="4" name="Content Placeholder 3">
            <a:extLst>
              <a:ext uri="{FF2B5EF4-FFF2-40B4-BE49-F238E27FC236}">
                <a16:creationId xmlns:a16="http://schemas.microsoft.com/office/drawing/2014/main" id="{78B163B6-507E-8640-AEF5-099E562E0219}"/>
              </a:ext>
            </a:extLst>
          </p:cNvPr>
          <p:cNvSpPr>
            <a:spLocks noGrp="1"/>
          </p:cNvSpPr>
          <p:nvPr>
            <p:ph sz="quarter" idx="11"/>
          </p:nvPr>
        </p:nvSpPr>
        <p:spPr>
          <a:xfrm>
            <a:off x="2133600" y="304800"/>
            <a:ext cx="5638800" cy="533400"/>
          </a:xfrm>
        </p:spPr>
        <p:txBody>
          <a:bodyPr/>
          <a:lstStyle/>
          <a:p>
            <a:pPr algn="l"/>
            <a:r>
              <a:rPr lang="en-US" sz="2800"/>
              <a:t>Objectives &amp; Members</a:t>
            </a:r>
          </a:p>
        </p:txBody>
      </p:sp>
      <p:sp>
        <p:nvSpPr>
          <p:cNvPr id="7" name="Content Placeholder 3"/>
          <p:cNvSpPr>
            <a:spLocks noGrp="1"/>
          </p:cNvSpPr>
          <p:nvPr>
            <p:ph sz="quarter" idx="10"/>
          </p:nvPr>
        </p:nvSpPr>
        <p:spPr>
          <a:xfrm>
            <a:off x="114000" y="1402773"/>
            <a:ext cx="6515400" cy="5101935"/>
          </a:xfrm>
        </p:spPr>
        <p:txBody>
          <a:bodyPr anchor="t"/>
          <a:lstStyle/>
          <a:p>
            <a:pPr marL="0" indent="0" fontAlgn="base">
              <a:buClr>
                <a:srgbClr val="002569"/>
              </a:buClr>
              <a:buNone/>
            </a:pPr>
            <a:r>
              <a:rPr lang="en-US" b="1"/>
              <a:t>1. Establishing effective coordination and partnerships among CEOS </a:t>
            </a:r>
            <a:r>
              <a:rPr lang="en-US"/>
              <a:t>agencies offering EO education and training </a:t>
            </a:r>
            <a:r>
              <a:rPr lang="en-US" b="1"/>
              <a:t> </a:t>
            </a:r>
            <a:endParaRPr lang="en-US"/>
          </a:p>
          <a:p>
            <a:pPr marL="635000" indent="-285750" fontAlgn="base">
              <a:buFont typeface="Wingdings" panose="05000000000000000000" pitchFamily="2" charset="2"/>
              <a:buChar char="§"/>
            </a:pPr>
            <a:r>
              <a:rPr lang="en-US" sz="1600" b="0"/>
              <a:t>Facilitate education and trainings </a:t>
            </a:r>
          </a:p>
          <a:p>
            <a:pPr marL="635000" indent="-285750" fontAlgn="base">
              <a:buFont typeface="Wingdings" panose="05000000000000000000" pitchFamily="2" charset="2"/>
              <a:buChar char="§"/>
            </a:pPr>
            <a:r>
              <a:rPr lang="en-US" sz="1600" b="0"/>
              <a:t>Exploit the cumulative capabilities of CEOS Agencies </a:t>
            </a:r>
          </a:p>
          <a:p>
            <a:pPr marL="635000" indent="-285750" fontAlgn="base">
              <a:buFont typeface="Wingdings" panose="05000000000000000000" pitchFamily="2" charset="2"/>
              <a:buChar char="§"/>
            </a:pPr>
            <a:r>
              <a:rPr lang="en-US" sz="1600" b="0"/>
              <a:t>Partner with local &amp; regional partners to increase effectiveness and decrease duplication</a:t>
            </a:r>
          </a:p>
          <a:p>
            <a:pPr marL="635000" indent="-285750" fontAlgn="base">
              <a:buFont typeface="Wingdings" panose="05000000000000000000" pitchFamily="2" charset="2"/>
              <a:buChar char="§"/>
            </a:pPr>
            <a:r>
              <a:rPr lang="en-US" sz="1600" b="0"/>
              <a:t>Focus on user needs for data and capabilities to inform action </a:t>
            </a:r>
          </a:p>
          <a:p>
            <a:pPr marL="0" indent="0" fontAlgn="base">
              <a:spcBef>
                <a:spcPts val="1200"/>
              </a:spcBef>
              <a:buClr>
                <a:srgbClr val="002569"/>
              </a:buClr>
              <a:buNone/>
            </a:pPr>
            <a:r>
              <a:rPr lang="en-US" b="1">
                <a:cs typeface="Arial"/>
              </a:rPr>
              <a:t>2. Working with CEOS entities to address data accessibility</a:t>
            </a:r>
            <a:r>
              <a:rPr lang="en-US">
                <a:cs typeface="Arial"/>
              </a:rPr>
              <a:t> and use</a:t>
            </a:r>
            <a:endParaRPr lang="en-US"/>
          </a:p>
          <a:p>
            <a:pPr marL="638175" indent="-285750" fontAlgn="base">
              <a:buFont typeface="Wingdings" panose="05000000000000000000" pitchFamily="2" charset="2"/>
              <a:buChar char="§"/>
            </a:pPr>
            <a:r>
              <a:rPr lang="en-US" sz="1600" b="0"/>
              <a:t>Work closely with CEOS entities to increase data accessibility</a:t>
            </a:r>
          </a:p>
          <a:p>
            <a:pPr marL="638175" indent="-285750" fontAlgn="base">
              <a:buFont typeface="Wingdings" panose="05000000000000000000" pitchFamily="2" charset="2"/>
              <a:buChar char="§"/>
            </a:pPr>
            <a:r>
              <a:rPr lang="en-US" sz="1600" b="0"/>
              <a:t>Publicize resources, datasets, and software </a:t>
            </a:r>
          </a:p>
          <a:p>
            <a:pPr marL="638175" indent="-285750" fontAlgn="base">
              <a:buFont typeface="Wingdings" panose="05000000000000000000" pitchFamily="2" charset="2"/>
              <a:buChar char="§"/>
            </a:pPr>
            <a:r>
              <a:rPr lang="en-US" sz="1600" b="0"/>
              <a:t>Promote the use of dissemination systems to effectively reach areas that lack consistent internet access </a:t>
            </a:r>
          </a:p>
          <a:p>
            <a:pPr marL="638175" indent="-285750" fontAlgn="base">
              <a:buFont typeface="Wingdings" panose="05000000000000000000" pitchFamily="2" charset="2"/>
              <a:buChar char="§"/>
            </a:pPr>
            <a:r>
              <a:rPr lang="en-US" sz="1600" b="0"/>
              <a:t>Organize workshops and training activities to provide individual and institutional capacity to effectively use EO resources</a:t>
            </a:r>
          </a:p>
        </p:txBody>
      </p:sp>
    </p:spTree>
    <p:extLst>
      <p:ext uri="{BB962C8B-B14F-4D97-AF65-F5344CB8AC3E}">
        <p14:creationId xmlns:p14="http://schemas.microsoft.com/office/powerpoint/2010/main" val="183383871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3</a:t>
            </a:fld>
            <a:endParaRPr lang="uk-UA"/>
          </a:p>
        </p:txBody>
      </p:sp>
      <p:sp>
        <p:nvSpPr>
          <p:cNvPr id="5" name="Content Placeholder 3">
            <a:extLst>
              <a:ext uri="{FF2B5EF4-FFF2-40B4-BE49-F238E27FC236}">
                <a16:creationId xmlns:a16="http://schemas.microsoft.com/office/drawing/2014/main" id="{78B163B6-507E-8640-AEF5-099E562E0219}"/>
              </a:ext>
            </a:extLst>
          </p:cNvPr>
          <p:cNvSpPr>
            <a:spLocks noGrp="1"/>
          </p:cNvSpPr>
          <p:nvPr>
            <p:ph sz="quarter" idx="11"/>
          </p:nvPr>
        </p:nvSpPr>
        <p:spPr>
          <a:xfrm>
            <a:off x="2133600" y="304800"/>
            <a:ext cx="5638800" cy="533400"/>
          </a:xfrm>
        </p:spPr>
        <p:txBody>
          <a:bodyPr/>
          <a:lstStyle/>
          <a:p>
            <a:pPr algn="l"/>
            <a:r>
              <a:rPr lang="en-US" sz="2800"/>
              <a:t>WGCapD Activities</a:t>
            </a:r>
          </a:p>
        </p:txBody>
      </p:sp>
      <p:sp>
        <p:nvSpPr>
          <p:cNvPr id="7" name="Content Placeholder 3"/>
          <p:cNvSpPr txBox="1">
            <a:spLocks/>
          </p:cNvSpPr>
          <p:nvPr/>
        </p:nvSpPr>
        <p:spPr>
          <a:xfrm>
            <a:off x="5257801" y="1219200"/>
            <a:ext cx="3809999" cy="5101935"/>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spcBef>
                <a:spcPts val="600"/>
              </a:spcBef>
              <a:spcAft>
                <a:spcPts val="600"/>
              </a:spcAft>
              <a:buNone/>
            </a:pPr>
            <a:r>
              <a:rPr lang="en-US" sz="2400" b="1" kern="0"/>
              <a:t>Workshops</a:t>
            </a:r>
            <a:endParaRPr lang="en-US" b="1" kern="0"/>
          </a:p>
          <a:p>
            <a:pPr marL="0" indent="0">
              <a:spcBef>
                <a:spcPts val="600"/>
              </a:spcBef>
              <a:spcAft>
                <a:spcPts val="600"/>
              </a:spcAft>
              <a:buNone/>
            </a:pPr>
            <a:r>
              <a:rPr lang="en-US"/>
              <a:t>Organize free training workshops for participants around the globe</a:t>
            </a:r>
          </a:p>
          <a:p>
            <a:pPr>
              <a:spcBef>
                <a:spcPts val="600"/>
              </a:spcBef>
              <a:spcAft>
                <a:spcPts val="600"/>
              </a:spcAft>
            </a:pPr>
            <a:r>
              <a:rPr lang="en-US" b="1" kern="0"/>
              <a:t>EO Training Workshops</a:t>
            </a:r>
          </a:p>
          <a:p>
            <a:pPr>
              <a:spcBef>
                <a:spcPts val="600"/>
              </a:spcBef>
              <a:spcAft>
                <a:spcPts val="600"/>
              </a:spcAft>
            </a:pPr>
            <a:endParaRPr lang="en-US" b="1" kern="0"/>
          </a:p>
          <a:p>
            <a:pPr>
              <a:spcBef>
                <a:spcPts val="600"/>
              </a:spcBef>
              <a:spcAft>
                <a:spcPts val="600"/>
              </a:spcAft>
            </a:pPr>
            <a:r>
              <a:rPr lang="en-US" b="1" kern="0"/>
              <a:t>Thematic Training Workshops</a:t>
            </a:r>
          </a:p>
          <a:p>
            <a:pPr>
              <a:spcBef>
                <a:spcPts val="600"/>
              </a:spcBef>
              <a:spcAft>
                <a:spcPts val="600"/>
              </a:spcAft>
            </a:pPr>
            <a:endParaRPr lang="en-US" b="1" kern="0"/>
          </a:p>
          <a:p>
            <a:pPr>
              <a:spcBef>
                <a:spcPts val="600"/>
              </a:spcBef>
              <a:spcAft>
                <a:spcPts val="600"/>
              </a:spcAft>
            </a:pPr>
            <a:endParaRPr lang="en-US" b="1" kern="0"/>
          </a:p>
          <a:p>
            <a:pPr>
              <a:spcBef>
                <a:spcPts val="600"/>
              </a:spcBef>
              <a:spcAft>
                <a:spcPts val="600"/>
              </a:spcAft>
            </a:pPr>
            <a:r>
              <a:rPr lang="en-US" b="1" kern="0"/>
              <a:t>Regional Workshops</a:t>
            </a:r>
          </a:p>
          <a:p>
            <a:pPr lvl="1">
              <a:spcBef>
                <a:spcPts val="0"/>
              </a:spcBef>
              <a:buFont typeface="Wingdings" panose="05000000000000000000" pitchFamily="2" charset="2"/>
              <a:buChar char="§"/>
            </a:pPr>
            <a:r>
              <a:rPr lang="en-US" kern="0"/>
              <a:t>GEO – </a:t>
            </a:r>
            <a:r>
              <a:rPr lang="en-US" kern="0" err="1"/>
              <a:t>AmeriGEO</a:t>
            </a:r>
            <a:r>
              <a:rPr lang="en-US" kern="0"/>
              <a:t> &amp; </a:t>
            </a:r>
            <a:r>
              <a:rPr lang="en-US" kern="0" err="1"/>
              <a:t>AfriGEO</a:t>
            </a:r>
            <a:endParaRPr lang="en-US" kern="0"/>
          </a:p>
          <a:p>
            <a:pPr lvl="1">
              <a:spcBef>
                <a:spcPts val="0"/>
              </a:spcBef>
              <a:buFont typeface="Wingdings" panose="05000000000000000000" pitchFamily="2" charset="2"/>
              <a:buChar char="§"/>
            </a:pPr>
            <a:r>
              <a:rPr lang="en-US" kern="0"/>
              <a:t>Southeast Asia</a:t>
            </a:r>
          </a:p>
        </p:txBody>
      </p:sp>
      <p:sp>
        <p:nvSpPr>
          <p:cNvPr id="8" name="Content Placeholder 3"/>
          <p:cNvSpPr txBox="1">
            <a:spLocks/>
          </p:cNvSpPr>
          <p:nvPr/>
        </p:nvSpPr>
        <p:spPr>
          <a:xfrm>
            <a:off x="5257802" y="3226720"/>
            <a:ext cx="3693822" cy="58328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lvl="1">
              <a:spcBef>
                <a:spcPts val="600"/>
              </a:spcBef>
              <a:spcAft>
                <a:spcPts val="600"/>
              </a:spcAft>
              <a:buFont typeface="Wingdings" panose="05000000000000000000" pitchFamily="2" charset="2"/>
              <a:buChar char="§"/>
            </a:pPr>
            <a:r>
              <a:rPr lang="en-US"/>
              <a:t>SAR trainings</a:t>
            </a:r>
          </a:p>
          <a:p>
            <a:pPr lvl="1">
              <a:spcBef>
                <a:spcPts val="600"/>
              </a:spcBef>
              <a:spcAft>
                <a:spcPts val="600"/>
              </a:spcAft>
              <a:buFont typeface="Wingdings" panose="05000000000000000000" pitchFamily="2" charset="2"/>
              <a:buChar char="§"/>
            </a:pPr>
            <a:endParaRPr lang="en-US" kern="0"/>
          </a:p>
        </p:txBody>
      </p:sp>
      <p:sp>
        <p:nvSpPr>
          <p:cNvPr id="9" name="Content Placeholder 3"/>
          <p:cNvSpPr txBox="1">
            <a:spLocks/>
          </p:cNvSpPr>
          <p:nvPr/>
        </p:nvSpPr>
        <p:spPr>
          <a:xfrm>
            <a:off x="5266315" y="4391422"/>
            <a:ext cx="3687628" cy="1323578"/>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lvl="1">
              <a:spcBef>
                <a:spcPts val="0"/>
              </a:spcBef>
              <a:buFont typeface="Wingdings" panose="05000000000000000000" pitchFamily="2" charset="2"/>
              <a:buChar char="§"/>
            </a:pPr>
            <a:r>
              <a:rPr lang="en-US"/>
              <a:t>Forest monitoring</a:t>
            </a:r>
          </a:p>
          <a:p>
            <a:pPr lvl="1">
              <a:spcBef>
                <a:spcPts val="0"/>
              </a:spcBef>
              <a:buFont typeface="Wingdings" panose="05000000000000000000" pitchFamily="2" charset="2"/>
              <a:buChar char="§"/>
            </a:pPr>
            <a:r>
              <a:rPr lang="en-US"/>
              <a:t>Flooding</a:t>
            </a:r>
          </a:p>
          <a:p>
            <a:pPr lvl="1">
              <a:spcBef>
                <a:spcPts val="0"/>
              </a:spcBef>
              <a:buFont typeface="Wingdings" panose="05000000000000000000" pitchFamily="2" charset="2"/>
              <a:buChar char="§"/>
            </a:pPr>
            <a:r>
              <a:rPr lang="en-US"/>
              <a:t>Etc. </a:t>
            </a:r>
          </a:p>
        </p:txBody>
      </p:sp>
      <p:sp>
        <p:nvSpPr>
          <p:cNvPr id="10" name="Content Placeholder 3"/>
          <p:cNvSpPr>
            <a:spLocks noGrp="1"/>
          </p:cNvSpPr>
          <p:nvPr>
            <p:ph sz="quarter" idx="10"/>
          </p:nvPr>
        </p:nvSpPr>
        <p:spPr>
          <a:xfrm>
            <a:off x="166255" y="1219201"/>
            <a:ext cx="4405745" cy="5101934"/>
          </a:xfrm>
        </p:spPr>
        <p:txBody>
          <a:bodyPr/>
          <a:lstStyle/>
          <a:p>
            <a:pPr marL="0" indent="0">
              <a:spcBef>
                <a:spcPts val="600"/>
              </a:spcBef>
              <a:spcAft>
                <a:spcPts val="600"/>
              </a:spcAft>
              <a:buNone/>
            </a:pPr>
            <a:r>
              <a:rPr lang="en-US" sz="2400" b="1"/>
              <a:t>E-Learning</a:t>
            </a:r>
          </a:p>
          <a:p>
            <a:pPr marL="0" indent="0">
              <a:spcBef>
                <a:spcPts val="600"/>
              </a:spcBef>
              <a:spcAft>
                <a:spcPts val="600"/>
              </a:spcAft>
              <a:buNone/>
            </a:pPr>
            <a:r>
              <a:rPr lang="en-US"/>
              <a:t>Organize free E-Learning courses and webinars for participants around the globe</a:t>
            </a:r>
          </a:p>
          <a:p>
            <a:pPr>
              <a:spcBef>
                <a:spcPts val="600"/>
              </a:spcBef>
              <a:spcAft>
                <a:spcPts val="600"/>
              </a:spcAft>
            </a:pPr>
            <a:r>
              <a:rPr lang="en-US" b="1"/>
              <a:t>Webinars</a:t>
            </a:r>
            <a:r>
              <a:rPr lang="en-US"/>
              <a:t>:</a:t>
            </a:r>
          </a:p>
          <a:p>
            <a:pPr>
              <a:spcBef>
                <a:spcPts val="600"/>
              </a:spcBef>
              <a:spcAft>
                <a:spcPts val="600"/>
              </a:spcAft>
            </a:pPr>
            <a:endParaRPr lang="en-US"/>
          </a:p>
          <a:p>
            <a:pPr>
              <a:spcBef>
                <a:spcPts val="600"/>
              </a:spcBef>
              <a:spcAft>
                <a:spcPts val="600"/>
              </a:spcAft>
            </a:pPr>
            <a:endParaRPr lang="en-US"/>
          </a:p>
          <a:p>
            <a:pPr>
              <a:spcBef>
                <a:spcPts val="600"/>
              </a:spcBef>
              <a:spcAft>
                <a:spcPts val="600"/>
              </a:spcAft>
            </a:pPr>
            <a:endParaRPr lang="en-US"/>
          </a:p>
          <a:p>
            <a:pPr>
              <a:spcBef>
                <a:spcPts val="600"/>
              </a:spcBef>
              <a:spcAft>
                <a:spcPts val="600"/>
              </a:spcAft>
            </a:pPr>
            <a:r>
              <a:rPr lang="en-US" b="1"/>
              <a:t>MOOCs</a:t>
            </a:r>
            <a:r>
              <a:rPr lang="en-US"/>
              <a:t>:</a:t>
            </a:r>
          </a:p>
          <a:p>
            <a:pPr>
              <a:spcBef>
                <a:spcPts val="600"/>
              </a:spcBef>
              <a:spcAft>
                <a:spcPts val="600"/>
              </a:spcAft>
            </a:pPr>
            <a:endParaRPr lang="en-US"/>
          </a:p>
          <a:p>
            <a:pPr>
              <a:spcBef>
                <a:spcPts val="600"/>
              </a:spcBef>
              <a:spcAft>
                <a:spcPts val="600"/>
              </a:spcAft>
            </a:pPr>
            <a:endParaRPr lang="en-US" sz="320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2493" y="2716290"/>
            <a:ext cx="1076206" cy="1392737"/>
          </a:xfrm>
          <a:prstGeom prst="rect">
            <a:avLst/>
          </a:prstGeom>
          <a:ln>
            <a:noFill/>
          </a:ln>
          <a:effectLst>
            <a:outerShdw blurRad="292100" dist="139700" dir="2700000" algn="tl" rotWithShape="0">
              <a:srgbClr val="333333">
                <a:alpha val="65000"/>
              </a:srgbClr>
            </a:outerShdw>
          </a:effectLst>
        </p:spPr>
      </p:pic>
      <p:sp>
        <p:nvSpPr>
          <p:cNvPr id="12" name="Content Placeholder 3"/>
          <p:cNvSpPr txBox="1">
            <a:spLocks/>
          </p:cNvSpPr>
          <p:nvPr/>
        </p:nvSpPr>
        <p:spPr>
          <a:xfrm>
            <a:off x="166255" y="3193869"/>
            <a:ext cx="3779443" cy="965958"/>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lvl="1">
              <a:spcBef>
                <a:spcPts val="600"/>
              </a:spcBef>
              <a:spcAft>
                <a:spcPts val="600"/>
              </a:spcAft>
              <a:buFont typeface="Wingdings" panose="05000000000000000000" pitchFamily="2" charset="2"/>
              <a:buChar char="§"/>
            </a:pPr>
            <a:r>
              <a:rPr lang="en-US" kern="0"/>
              <a:t>Future Data Architecture</a:t>
            </a:r>
          </a:p>
          <a:p>
            <a:pPr lvl="1">
              <a:spcBef>
                <a:spcPts val="600"/>
              </a:spcBef>
              <a:spcAft>
                <a:spcPts val="600"/>
              </a:spcAft>
              <a:buFont typeface="Wingdings" panose="05000000000000000000" pitchFamily="2" charset="2"/>
              <a:buChar char="§"/>
            </a:pPr>
            <a:r>
              <a:rPr lang="en-US" kern="0"/>
              <a:t>Sustainable Development Goals</a:t>
            </a:r>
          </a:p>
        </p:txBody>
      </p:sp>
      <p:sp>
        <p:nvSpPr>
          <p:cNvPr id="13" name="Content Placeholder 3"/>
          <p:cNvSpPr txBox="1">
            <a:spLocks/>
          </p:cNvSpPr>
          <p:nvPr/>
        </p:nvSpPr>
        <p:spPr>
          <a:xfrm>
            <a:off x="166255" y="5022669"/>
            <a:ext cx="3452156" cy="965958"/>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lvl="1">
              <a:spcBef>
                <a:spcPts val="600"/>
              </a:spcBef>
              <a:spcAft>
                <a:spcPts val="600"/>
              </a:spcAft>
              <a:buFont typeface="Wingdings" panose="05000000000000000000" pitchFamily="2" charset="2"/>
              <a:buChar char="§"/>
            </a:pPr>
            <a:r>
              <a:rPr lang="en-US"/>
              <a:t>Echoes in Space: Introduction to Radar Remote Sensing</a:t>
            </a:r>
          </a:p>
          <a:p>
            <a:pPr lvl="1">
              <a:spcBef>
                <a:spcPts val="600"/>
              </a:spcBef>
              <a:spcAft>
                <a:spcPts val="600"/>
              </a:spcAft>
              <a:buFont typeface="Wingdings" panose="05000000000000000000" pitchFamily="2" charset="2"/>
              <a:buChar char="§"/>
            </a:pPr>
            <a:endParaRPr lang="en-US" kern="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l="3149" t="1604" r="2361" b="7743"/>
          <a:stretch/>
        </p:blipFill>
        <p:spPr>
          <a:xfrm>
            <a:off x="3386072" y="3681154"/>
            <a:ext cx="1605471" cy="883009"/>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8693" y="4347296"/>
            <a:ext cx="1515215" cy="1010143"/>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8246" y="5230305"/>
            <a:ext cx="1394754" cy="92983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8812" t="34239" r="15073" b="29757"/>
          <a:stretch/>
        </p:blipFill>
        <p:spPr>
          <a:xfrm>
            <a:off x="3112834" y="5943600"/>
            <a:ext cx="2211967" cy="6985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687884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44198E-E9A9-104E-ADA4-54E959905400}"/>
              </a:ext>
            </a:extLst>
          </p:cNvPr>
          <p:cNvSpPr>
            <a:spLocks noGrp="1"/>
          </p:cNvSpPr>
          <p:nvPr>
            <p:ph type="sldNum" sz="quarter" idx="2"/>
          </p:nvPr>
        </p:nvSpPr>
        <p:spPr/>
        <p:txBody>
          <a:bodyPr/>
          <a:lstStyle/>
          <a:p>
            <a:pPr defTabSz="914400"/>
            <a:fld id="{86CB4B4D-7CA3-9044-876B-883B54F8677D}" type="slidenum">
              <a:rPr lang="uk-UA" smtClean="0"/>
              <a:pPr defTabSz="914400"/>
              <a:t>4</a:t>
            </a:fld>
            <a:endParaRPr lang="uk-UA"/>
          </a:p>
        </p:txBody>
      </p:sp>
      <p:sp>
        <p:nvSpPr>
          <p:cNvPr id="3" name="Content Placeholder 2">
            <a:extLst>
              <a:ext uri="{FF2B5EF4-FFF2-40B4-BE49-F238E27FC236}">
                <a16:creationId xmlns:a16="http://schemas.microsoft.com/office/drawing/2014/main" id="{BB7D16CC-8CE4-CB48-83E3-8295ADDF61E3}"/>
              </a:ext>
            </a:extLst>
          </p:cNvPr>
          <p:cNvSpPr>
            <a:spLocks noGrp="1"/>
          </p:cNvSpPr>
          <p:nvPr>
            <p:ph sz="quarter" idx="10"/>
          </p:nvPr>
        </p:nvSpPr>
        <p:spPr>
          <a:xfrm>
            <a:off x="152400" y="2133600"/>
            <a:ext cx="8991600" cy="4419600"/>
          </a:xfrm>
        </p:spPr>
        <p:txBody>
          <a:bodyPr anchor="t"/>
          <a:lstStyle/>
          <a:p>
            <a:pPr marL="0" indent="0">
              <a:buNone/>
            </a:pPr>
            <a:r>
              <a:rPr lang="en-GB"/>
              <a:t>A Jupyter Notebooks allows you to combine</a:t>
            </a:r>
          </a:p>
          <a:p>
            <a:r>
              <a:rPr lang="en-GB"/>
              <a:t>rich documentation </a:t>
            </a:r>
          </a:p>
          <a:p>
            <a:r>
              <a:rPr lang="en-GB"/>
              <a:t>live and adaptable code </a:t>
            </a:r>
          </a:p>
          <a:p>
            <a:r>
              <a:rPr lang="en-GB"/>
              <a:t>data visualizations</a:t>
            </a:r>
          </a:p>
          <a:p>
            <a:pPr marL="0" indent="0">
              <a:buNone/>
            </a:pPr>
            <a:r>
              <a:rPr lang="en-GB">
                <a:cs typeface="Arial"/>
              </a:rPr>
              <a:t>As a tool to share your data analysis with others, collaborate, teach, and promote reproducible science.</a:t>
            </a:r>
          </a:p>
          <a:p>
            <a:pPr marL="0" indent="0">
              <a:buNone/>
            </a:pPr>
            <a:r>
              <a:rPr lang="en-GB">
                <a:cs typeface="Arial"/>
              </a:rPr>
              <a:t>The Jupyter notebook began as an (</a:t>
            </a:r>
            <a:r>
              <a:rPr lang="en-GB" err="1">
                <a:cs typeface="Arial"/>
              </a:rPr>
              <a:t>IPython</a:t>
            </a:r>
            <a:r>
              <a:rPr lang="en-GB">
                <a:cs typeface="Arial"/>
              </a:rPr>
              <a:t> Notebook), this use of Python makes it ideal starting point  for many people using EO data for the first time. In addition it currently supports around 40 programming languages, including Python, R and Julia (Ju-</a:t>
            </a:r>
            <a:r>
              <a:rPr lang="en-GB" err="1">
                <a:cs typeface="Arial"/>
              </a:rPr>
              <a:t>pyt</a:t>
            </a:r>
            <a:r>
              <a:rPr lang="en-GB">
                <a:cs typeface="Arial"/>
              </a:rPr>
              <a:t>-R)</a:t>
            </a:r>
            <a:endParaRPr lang="en-US">
              <a:cs typeface="Arial"/>
            </a:endParaRPr>
          </a:p>
        </p:txBody>
      </p:sp>
      <p:sp>
        <p:nvSpPr>
          <p:cNvPr id="4" name="Content Placeholder 3">
            <a:extLst>
              <a:ext uri="{FF2B5EF4-FFF2-40B4-BE49-F238E27FC236}">
                <a16:creationId xmlns:a16="http://schemas.microsoft.com/office/drawing/2014/main" id="{61F90F3B-6D62-C54C-8B2F-1AB8D08C1887}"/>
              </a:ext>
            </a:extLst>
          </p:cNvPr>
          <p:cNvSpPr>
            <a:spLocks noGrp="1"/>
          </p:cNvSpPr>
          <p:nvPr>
            <p:ph sz="quarter" idx="11"/>
          </p:nvPr>
        </p:nvSpPr>
        <p:spPr/>
        <p:txBody>
          <a:bodyPr/>
          <a:lstStyle/>
          <a:p>
            <a:r>
              <a:rPr lang="en-US"/>
              <a:t>Jupyter Notebook Collaboration ?</a:t>
            </a:r>
          </a:p>
        </p:txBody>
      </p:sp>
      <p:sp>
        <p:nvSpPr>
          <p:cNvPr id="5" name="TextBox 4">
            <a:extLst>
              <a:ext uri="{FF2B5EF4-FFF2-40B4-BE49-F238E27FC236}">
                <a16:creationId xmlns:a16="http://schemas.microsoft.com/office/drawing/2014/main" id="{113F9D7F-DFD2-E647-BD84-6F95FE4D5262}"/>
              </a:ext>
            </a:extLst>
          </p:cNvPr>
          <p:cNvSpPr txBox="1"/>
          <p:nvPr/>
        </p:nvSpPr>
        <p:spPr>
          <a:xfrm>
            <a:off x="304800" y="1371600"/>
            <a:ext cx="49530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002569"/>
                </a:solidFill>
                <a:effectLst/>
                <a:uFillTx/>
              </a:rPr>
              <a:t>What is a Jupyter Notebook?</a:t>
            </a:r>
          </a:p>
        </p:txBody>
      </p:sp>
      <p:pic>
        <p:nvPicPr>
          <p:cNvPr id="1028" name="Picture 4" descr="Image result for jupyter notebook">
            <a:extLst>
              <a:ext uri="{FF2B5EF4-FFF2-40B4-BE49-F238E27FC236}">
                <a16:creationId xmlns:a16="http://schemas.microsoft.com/office/drawing/2014/main" id="{C58FE943-843C-A048-9652-495E8D7B9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7170" y="1295400"/>
            <a:ext cx="1647217" cy="191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93107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E31121-AD36-5149-91EE-03499448B752}"/>
              </a:ext>
            </a:extLst>
          </p:cNvPr>
          <p:cNvSpPr>
            <a:spLocks noGrp="1"/>
          </p:cNvSpPr>
          <p:nvPr>
            <p:ph type="sldNum" sz="quarter" idx="2"/>
          </p:nvPr>
        </p:nvSpPr>
        <p:spPr/>
        <p:txBody>
          <a:bodyPr/>
          <a:lstStyle/>
          <a:p>
            <a:pPr defTabSz="914400"/>
            <a:fld id="{86CB4B4D-7CA3-9044-876B-883B54F8677D}" type="slidenum">
              <a:rPr lang="uk-UA" smtClean="0"/>
              <a:pPr defTabSz="914400"/>
              <a:t>5</a:t>
            </a:fld>
            <a:endParaRPr lang="uk-UA"/>
          </a:p>
        </p:txBody>
      </p:sp>
      <p:sp>
        <p:nvSpPr>
          <p:cNvPr id="3" name="Content Placeholder 2">
            <a:extLst>
              <a:ext uri="{FF2B5EF4-FFF2-40B4-BE49-F238E27FC236}">
                <a16:creationId xmlns:a16="http://schemas.microsoft.com/office/drawing/2014/main" id="{39BAAF27-722B-4A44-ADCE-0F1CB6E3272F}"/>
              </a:ext>
            </a:extLst>
          </p:cNvPr>
          <p:cNvSpPr>
            <a:spLocks noGrp="1"/>
          </p:cNvSpPr>
          <p:nvPr>
            <p:ph sz="quarter" idx="10"/>
          </p:nvPr>
        </p:nvSpPr>
        <p:spPr>
          <a:xfrm>
            <a:off x="0" y="1468485"/>
            <a:ext cx="8991600" cy="3636915"/>
          </a:xfrm>
        </p:spPr>
        <p:txBody>
          <a:bodyPr anchor="t"/>
          <a:lstStyle/>
          <a:p>
            <a:r>
              <a:rPr lang="en-US">
                <a:cs typeface="Arial"/>
              </a:rPr>
              <a:t>Lowers barrier to use, Jupyter notebooks can be provided alongside data in an executable form (Click and Run)</a:t>
            </a:r>
            <a:endParaRPr lang="en-US"/>
          </a:p>
          <a:p>
            <a:r>
              <a:rPr lang="en-US"/>
              <a:t>Good starting point for users wishing to improve Python</a:t>
            </a:r>
          </a:p>
          <a:p>
            <a:r>
              <a:rPr lang="en-US"/>
              <a:t>User able to obtain meaningful result quickly </a:t>
            </a:r>
          </a:p>
          <a:p>
            <a:r>
              <a:rPr lang="en-US"/>
              <a:t>A lot of freely available training materials to support user and help improve python skills</a:t>
            </a:r>
          </a:p>
          <a:p>
            <a:r>
              <a:rPr lang="en-US">
                <a:cs typeface="Arial"/>
              </a:rPr>
              <a:t>Can be integrated with data cubes and CEOS Analysis Ready Data</a:t>
            </a:r>
            <a:endParaRPr lang="en-US"/>
          </a:p>
          <a:p>
            <a:r>
              <a:rPr lang="en-US"/>
              <a:t>Jupyter Lab technologies means they be deployed as a webservice </a:t>
            </a:r>
          </a:p>
          <a:p>
            <a:r>
              <a:rPr lang="en-US"/>
              <a:t>Jupyter Hub technologies mean they can train large classes (for more advanced countries)</a:t>
            </a:r>
          </a:p>
        </p:txBody>
      </p:sp>
      <p:sp>
        <p:nvSpPr>
          <p:cNvPr id="4" name="Content Placeholder 3">
            <a:extLst>
              <a:ext uri="{FF2B5EF4-FFF2-40B4-BE49-F238E27FC236}">
                <a16:creationId xmlns:a16="http://schemas.microsoft.com/office/drawing/2014/main" id="{4982ECD2-F8F1-0D4A-A28D-2371F41B5226}"/>
              </a:ext>
            </a:extLst>
          </p:cNvPr>
          <p:cNvSpPr>
            <a:spLocks noGrp="1"/>
          </p:cNvSpPr>
          <p:nvPr>
            <p:ph sz="quarter" idx="11"/>
          </p:nvPr>
        </p:nvSpPr>
        <p:spPr/>
        <p:txBody>
          <a:bodyPr/>
          <a:lstStyle/>
          <a:p>
            <a:r>
              <a:rPr lang="en-US"/>
              <a:t>Why might be this be useful for CEOS CapD</a:t>
            </a:r>
          </a:p>
        </p:txBody>
      </p:sp>
    </p:spTree>
    <p:extLst>
      <p:ext uri="{BB962C8B-B14F-4D97-AF65-F5344CB8AC3E}">
        <p14:creationId xmlns:p14="http://schemas.microsoft.com/office/powerpoint/2010/main" val="234394828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206DE4-21BE-4449-8767-406CBAF80574}"/>
              </a:ext>
            </a:extLst>
          </p:cNvPr>
          <p:cNvPicPr>
            <a:picLocks noChangeAspect="1"/>
          </p:cNvPicPr>
          <p:nvPr/>
        </p:nvPicPr>
        <p:blipFill>
          <a:blip r:embed="rId2"/>
          <a:stretch>
            <a:fillRect/>
          </a:stretch>
        </p:blipFill>
        <p:spPr>
          <a:xfrm>
            <a:off x="109171" y="857250"/>
            <a:ext cx="8925659" cy="5143500"/>
          </a:xfrm>
          <a:prstGeom prst="rect">
            <a:avLst/>
          </a:prstGeom>
        </p:spPr>
      </p:pic>
    </p:spTree>
    <p:extLst>
      <p:ext uri="{BB962C8B-B14F-4D97-AF65-F5344CB8AC3E}">
        <p14:creationId xmlns:p14="http://schemas.microsoft.com/office/powerpoint/2010/main" val="714691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66A9D2-FB37-B644-A7F9-6F107AEC9167}"/>
              </a:ext>
            </a:extLst>
          </p:cNvPr>
          <p:cNvPicPr>
            <a:picLocks noChangeAspect="1"/>
          </p:cNvPicPr>
          <p:nvPr/>
        </p:nvPicPr>
        <p:blipFill>
          <a:blip r:embed="rId2"/>
          <a:stretch>
            <a:fillRect/>
          </a:stretch>
        </p:blipFill>
        <p:spPr>
          <a:xfrm>
            <a:off x="109171" y="857250"/>
            <a:ext cx="8925659" cy="5143500"/>
          </a:xfrm>
          <a:prstGeom prst="rect">
            <a:avLst/>
          </a:prstGeom>
        </p:spPr>
      </p:pic>
    </p:spTree>
    <p:extLst>
      <p:ext uri="{BB962C8B-B14F-4D97-AF65-F5344CB8AC3E}">
        <p14:creationId xmlns:p14="http://schemas.microsoft.com/office/powerpoint/2010/main" val="998565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FC5E0C-CAE2-1F42-85E7-7F4EFA560FE5}"/>
              </a:ext>
            </a:extLst>
          </p:cNvPr>
          <p:cNvPicPr>
            <a:picLocks noChangeAspect="1"/>
          </p:cNvPicPr>
          <p:nvPr/>
        </p:nvPicPr>
        <p:blipFill>
          <a:blip r:embed="rId2"/>
          <a:stretch>
            <a:fillRect/>
          </a:stretch>
        </p:blipFill>
        <p:spPr>
          <a:xfrm>
            <a:off x="109171" y="857250"/>
            <a:ext cx="8925659" cy="5143500"/>
          </a:xfrm>
          <a:prstGeom prst="rect">
            <a:avLst/>
          </a:prstGeom>
        </p:spPr>
      </p:pic>
    </p:spTree>
    <p:extLst>
      <p:ext uri="{BB962C8B-B14F-4D97-AF65-F5344CB8AC3E}">
        <p14:creationId xmlns:p14="http://schemas.microsoft.com/office/powerpoint/2010/main" val="2217193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3C4DF3-62C5-E84F-AA97-29EAD4157D4B}"/>
              </a:ext>
            </a:extLst>
          </p:cNvPr>
          <p:cNvPicPr>
            <a:picLocks noChangeAspect="1"/>
          </p:cNvPicPr>
          <p:nvPr/>
        </p:nvPicPr>
        <p:blipFill>
          <a:blip r:embed="rId2"/>
          <a:stretch>
            <a:fillRect/>
          </a:stretch>
        </p:blipFill>
        <p:spPr>
          <a:xfrm>
            <a:off x="30892" y="0"/>
            <a:ext cx="9113108" cy="6858000"/>
          </a:xfrm>
          <a:prstGeom prst="rect">
            <a:avLst/>
          </a:prstGeom>
        </p:spPr>
      </p:pic>
      <p:sp>
        <p:nvSpPr>
          <p:cNvPr id="3" name="TextBox 2">
            <a:extLst>
              <a:ext uri="{FF2B5EF4-FFF2-40B4-BE49-F238E27FC236}">
                <a16:creationId xmlns:a16="http://schemas.microsoft.com/office/drawing/2014/main" id="{B7A929FA-D1E6-A949-B4B9-328CCE972C65}"/>
              </a:ext>
            </a:extLst>
          </p:cNvPr>
          <p:cNvSpPr txBox="1"/>
          <p:nvPr/>
        </p:nvSpPr>
        <p:spPr>
          <a:xfrm>
            <a:off x="5092430" y="5636596"/>
            <a:ext cx="4038600" cy="1200327"/>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2569"/>
                </a:solidFill>
                <a:effectLst/>
                <a:uFillTx/>
              </a:rPr>
              <a:t>Many data analysis </a:t>
            </a:r>
            <a:r>
              <a:rPr lang="en-US"/>
              <a:t>pl</a:t>
            </a:r>
            <a:r>
              <a:rPr kumimoji="0" lang="en-US" sz="1800" b="0" i="0" u="none" strike="noStrike" cap="none" spc="0" normalizeH="0" baseline="0">
                <a:ln>
                  <a:noFill/>
                </a:ln>
                <a:solidFill>
                  <a:srgbClr val="002569"/>
                </a:solidFill>
                <a:effectLst/>
                <a:uFillTx/>
              </a:rPr>
              <a:t>atforms including JASMIN are on the road to developing </a:t>
            </a:r>
            <a:r>
              <a:rPr lang="en-US"/>
              <a:t>J</a:t>
            </a:r>
            <a:r>
              <a:rPr kumimoji="0" lang="en-US" sz="1800" b="0" i="0" u="none" strike="noStrike" cap="none" spc="0" normalizeH="0" baseline="0">
                <a:ln>
                  <a:noFill/>
                </a:ln>
                <a:solidFill>
                  <a:srgbClr val="002569"/>
                </a:solidFill>
                <a:effectLst/>
                <a:uFillTx/>
              </a:rPr>
              <a:t>upyter Notebook services which can  </a:t>
            </a:r>
            <a:r>
              <a:rPr lang="en-US"/>
              <a:t>read from central archives </a:t>
            </a:r>
            <a:endParaRPr kumimoji="0" lang="en-US"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849818611"/>
      </p:ext>
    </p:extLst>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19</Slides>
  <Notes>6</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Default</vt:lpstr>
      <vt:lpstr>WGCapD &amp; WGISS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of ODA targeted from the NCEO ODA Programme</vt:lpstr>
      <vt:lpstr>Soil moisture estimates for Ghana</vt:lpstr>
      <vt:lpstr>Kenya Aboveground Biomass</vt:lpstr>
      <vt:lpstr>PowerPoint Presentation</vt:lpstr>
      <vt:lpstr>PowerPoint Presentation</vt:lpstr>
      <vt:lpstr>PowerPoint Presentation</vt:lpstr>
      <vt:lpstr>PowerPoint Presentation</vt:lpstr>
      <vt:lpstr>PowerPoint Presentation</vt:lpstr>
      <vt:lpstr> The Way Forward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revision>1</cp:revision>
  <dcterms:modified xsi:type="dcterms:W3CDTF">2020-03-11T01:00:00Z</dcterms:modified>
</cp:coreProperties>
</file>