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58" r:id="rId3"/>
    <p:sldId id="260" r:id="rId4"/>
    <p:sldId id="263" r:id="rId5"/>
    <p:sldId id="259" r:id="rId6"/>
    <p:sldId id="261" r:id="rId7"/>
  </p:sldIdLst>
  <p:sldSz cx="12192000" cy="6858000"/>
  <p:notesSz cx="6985000" cy="9283700"/>
  <p:embeddedFontLst>
    <p:embeddedFont>
      <p:font typeface="Avenir" panose="02000503020000020003" pitchFamily="2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0050300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1"/>
    <p:restoredTop sz="94674"/>
  </p:normalViewPr>
  <p:slideViewPr>
    <p:cSldViewPr snapToGrid="0" snapToObjects="1">
      <p:cViewPr>
        <p:scale>
          <a:sx n="154" d="100"/>
          <a:sy n="154" d="100"/>
        </p:scale>
        <p:origin x="144" y="-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93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rset.gsfc.nasa.gov/disasters/webinars/2019-SAR" TargetMode="External"/><Relationship Id="rId3" Type="http://schemas.openxmlformats.org/officeDocument/2006/relationships/hyperlink" Target="https://develop.larc.nasa.gov/2015/spring_term/CaliforniaDisasters.html" TargetMode="External"/><Relationship Id="rId7" Type="http://schemas.openxmlformats.org/officeDocument/2006/relationships/hyperlink" Target="https://arset.gsfc.nasa.gov/disasters/webinars/2019-SAR-Disasters?utm_source=announcement&amp;utm_medium=email&amp;utm_campaign=SAR-Disast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set.gsfc.nasa.gov/disasters/webinars/advanced-SAR-18" TargetMode="External"/><Relationship Id="rId5" Type="http://schemas.openxmlformats.org/officeDocument/2006/relationships/hyperlink" Target="https://arset.gsfc.nasa.gov/disasters/webinars/intro-SAR" TargetMode="External"/><Relationship Id="rId4" Type="http://schemas.openxmlformats.org/officeDocument/2006/relationships/hyperlink" Target="https://develop.larc.nasa.gov/2018/spring/NorthDakotaGeorgiaAg.html" TargetMode="External"/><Relationship Id="rId9" Type="http://schemas.openxmlformats.org/officeDocument/2006/relationships/hyperlink" Target="https://www.youtube.com/watch?v=em41MxplcDc&amp;t=5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NISAR Early Adopters and Training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Session 4: Expanding our Work on Data Democracy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NASA/JPL/Caltech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Paul A. Rosen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4" y="1402773"/>
            <a:ext cx="11801969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300"/>
              </a:spcBef>
              <a:buSzPts val="2200"/>
            </a:pPr>
            <a:r>
              <a:rPr lang="en-US" sz="2400" dirty="0"/>
              <a:t>NASA-ISRO Partnership</a:t>
            </a:r>
          </a:p>
          <a:p>
            <a:pPr marL="342900" indent="-342900">
              <a:spcBef>
                <a:spcPts val="300"/>
              </a:spcBef>
              <a:buSzPts val="2200"/>
            </a:pPr>
            <a:r>
              <a:rPr lang="en-US" sz="2400" dirty="0"/>
              <a:t>Launch in 2022</a:t>
            </a:r>
          </a:p>
          <a:p>
            <a:pPr marL="342900" indent="-342900">
              <a:spcBef>
                <a:spcPts val="300"/>
              </a:spcBef>
              <a:buSzPts val="2200"/>
            </a:pPr>
            <a:r>
              <a:rPr lang="en-US" sz="2400" dirty="0"/>
              <a:t>Global L-band and Regional S-band SAR imagery</a:t>
            </a:r>
          </a:p>
          <a:p>
            <a:pPr marL="800100" lvl="1" indent="-342900">
              <a:spcBef>
                <a:spcPts val="300"/>
              </a:spcBef>
              <a:buSzPts val="2200"/>
            </a:pPr>
            <a:r>
              <a:rPr lang="en-US" dirty="0"/>
              <a:t>Polarimetric, and interferometric geocoded products with 12-day repeat cycle, ascending and descending</a:t>
            </a:r>
          </a:p>
          <a:p>
            <a:pPr marL="342900" indent="-342900">
              <a:spcBef>
                <a:spcPts val="300"/>
              </a:spcBef>
              <a:buSzPts val="2200"/>
            </a:pPr>
            <a:r>
              <a:rPr lang="en-US" sz="2400" dirty="0"/>
              <a:t>Free and Open data</a:t>
            </a:r>
          </a:p>
          <a:p>
            <a:pPr marL="366713" indent="-366713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Key Objectives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of ice sheets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glaciers to climate change and the interaction of sea ice and climate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Dynamics of carbon storage and uptake in wooded, agricultural, wetland, and permafrost systems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knowledge for forecasts of earthquakes, volcanic eruptions, and landslides</a:t>
            </a:r>
          </a:p>
          <a:p>
            <a:pPr marL="742950" lvl="1" indent="-285750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including urgent response, agriculture, water storage, forest management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NISAR Overview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99F1A-BF35-8C4F-B238-3F77E309B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1"/>
          <a:stretch/>
        </p:blipFill>
        <p:spPr>
          <a:xfrm>
            <a:off x="8853100" y="27048"/>
            <a:ext cx="1314221" cy="1251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/>
              <a:t>SAR Literacy and Training Workshop</a:t>
            </a:r>
            <a:endParaRPr sz="2200" dirty="0"/>
          </a:p>
          <a:p>
            <a:pPr marL="12700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81425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Training Activities associated with NISAR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B05CC-AD76-DA4D-AC99-410D21FD1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27" y="1921395"/>
            <a:ext cx="3782725" cy="4895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7E0A4-52C0-074D-A4BC-74A081F14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355" y="1921396"/>
            <a:ext cx="3766542" cy="4895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353433-ADE6-294D-BF39-EB9B4DEF5C75}"/>
              </a:ext>
            </a:extLst>
          </p:cNvPr>
          <p:cNvSpPr txBox="1"/>
          <p:nvPr/>
        </p:nvSpPr>
        <p:spPr>
          <a:xfrm>
            <a:off x="196154" y="1921396"/>
            <a:ext cx="3683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Brought together many already engaged in the </a:t>
            </a:r>
            <a:r>
              <a:rPr lang="en-US" sz="2000" dirty="0" err="1"/>
              <a:t>WGCapD</a:t>
            </a:r>
            <a:r>
              <a:rPr lang="en-US" sz="2000" dirty="0"/>
              <a:t> activities related to SAR</a:t>
            </a:r>
          </a:p>
          <a:p>
            <a:endParaRPr lang="en-US" sz="2000" dirty="0"/>
          </a:p>
          <a:p>
            <a:r>
              <a:rPr lang="en-US" sz="2000" dirty="0"/>
              <a:t>Provided recommendations to NASA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Foster leveraging of training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Invest in training materials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Emphasis on web-based tools like </a:t>
            </a:r>
            <a:r>
              <a:rPr lang="en-US" sz="2000" dirty="0" err="1"/>
              <a:t>jupyter</a:t>
            </a:r>
            <a:r>
              <a:rPr lang="en-US" sz="2000" dirty="0"/>
              <a:t> notebooks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244764" y="1113406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/>
              <a:t>NISAR to highlight key resources from these programs through the NISAR Applications Webpage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DEVELOP - Feasibility Studies</a:t>
            </a:r>
          </a:p>
          <a:p>
            <a:pPr lvl="1" indent="-342900">
              <a:spcBef>
                <a:spcPts val="0"/>
              </a:spcBef>
              <a:buSzPts val="1800"/>
              <a:buChar char="•"/>
            </a:pPr>
            <a:r>
              <a:rPr lang="en-US" dirty="0"/>
              <a:t>Strategically propose these through Applications Working Groups to help foster support from bottom up (management unit scale)</a:t>
            </a:r>
          </a:p>
          <a:p>
            <a:pPr lvl="1" indent="-342900">
              <a:spcBef>
                <a:spcPts val="0"/>
              </a:spcBef>
              <a:buSzPts val="1800"/>
              <a:buChar char="•"/>
            </a:pPr>
            <a:r>
              <a:rPr lang="en-US" dirty="0"/>
              <a:t>Some completed: USDA ARS, USFS, NPS, BLM, FEMA</a:t>
            </a:r>
          </a:p>
          <a:p>
            <a:pPr lvl="1" indent="-342900">
              <a:spcBef>
                <a:spcPts val="0"/>
              </a:spcBef>
              <a:buClr>
                <a:schemeClr val="folHlink"/>
              </a:buClr>
              <a:buSzPts val="1800"/>
              <a:buChar char="•"/>
            </a:pPr>
            <a:r>
              <a:rPr lang="en-US" dirty="0"/>
              <a:t>Public access reports on study and 3-min videos; some of mention:</a:t>
            </a:r>
          </a:p>
          <a:p>
            <a:pPr lvl="2" indent="-330200">
              <a:spcBef>
                <a:spcPts val="0"/>
              </a:spcBef>
              <a:buSzPts val="1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https://develop.larc.nasa.gov/2015/spring_term/CaliforniaDisasters.html</a:t>
            </a:r>
            <a:endParaRPr lang="en-US" dirty="0"/>
          </a:p>
          <a:p>
            <a:pPr lvl="2" indent="-330200">
              <a:spcBef>
                <a:spcPts val="0"/>
              </a:spcBef>
              <a:buSzPts val="1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https://develop.larc.nasa.gov/2018/spring/NorthDakotaGeorgiaAg.html</a:t>
            </a: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ARSET</a:t>
            </a:r>
          </a:p>
          <a:p>
            <a:pPr lvl="1">
              <a:spcBef>
                <a:spcPts val="0"/>
              </a:spcBef>
            </a:pPr>
            <a:r>
              <a:rPr lang="en-US" i="1" u="sng" dirty="0">
                <a:solidFill>
                  <a:srgbClr val="0000FF"/>
                </a:solidFill>
                <a:hlinkClick r:id="rId5"/>
              </a:rPr>
              <a:t>NASA ARSET Introduction to SAR webinar series</a:t>
            </a:r>
            <a:endParaRPr lang="en-US" i="1" u="sng"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u="sng" dirty="0">
                <a:solidFill>
                  <a:srgbClr val="0000FF"/>
                </a:solidFill>
                <a:hlinkClick r:id="rId6"/>
              </a:rPr>
              <a:t>ARSET Advanced SAR webinar series</a:t>
            </a:r>
            <a:endParaRPr lang="en-US" u="sng"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i="1" u="sng" dirty="0">
                <a:solidFill>
                  <a:srgbClr val="0000FF"/>
                </a:solidFill>
                <a:hlinkClick r:id="rId7"/>
              </a:rPr>
              <a:t>Advanced Webinar: SAR for Disasters and Hydrological Applications</a:t>
            </a:r>
            <a:endParaRPr lang="en-US" i="1" u="sng"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i="1" u="sng" dirty="0">
                <a:solidFill>
                  <a:srgbClr val="0000FF"/>
                </a:solidFill>
                <a:hlinkClick r:id="rId8"/>
              </a:rPr>
              <a:t>Advanced Webinar: SAR for Landcover Applications</a:t>
            </a: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SERVIR</a:t>
            </a:r>
          </a:p>
          <a:p>
            <a:pPr lvl="1" indent="-342900">
              <a:spcBef>
                <a:spcPts val="0"/>
              </a:spcBef>
              <a:buSzPts val="1800"/>
              <a:buChar char="•"/>
            </a:pPr>
            <a:r>
              <a:rPr lang="en-US" dirty="0"/>
              <a:t>Biomass Estimation Handbook</a:t>
            </a:r>
          </a:p>
          <a:p>
            <a:pPr lvl="1" indent="-342900">
              <a:spcBef>
                <a:spcPts val="0"/>
              </a:spcBef>
              <a:buSzPts val="1800"/>
              <a:buChar char="•"/>
            </a:pPr>
            <a:r>
              <a:rPr lang="en-US" dirty="0"/>
              <a:t>One-Pagers: 1) SAR-Vegetation indices, and 2) Pre-processing steps</a:t>
            </a:r>
          </a:p>
          <a:p>
            <a:pPr lvl="1" indent="-342900">
              <a:spcBef>
                <a:spcPts val="0"/>
              </a:spcBef>
              <a:buSzPts val="1800"/>
              <a:buChar char="•"/>
            </a:pPr>
            <a:r>
              <a:rPr lang="en-US" dirty="0"/>
              <a:t>Movie: </a:t>
            </a:r>
            <a:r>
              <a:rPr lang="en-US" dirty="0">
                <a:hlinkClick r:id="rId9"/>
              </a:rPr>
              <a:t>SAR explained for Forest Structure</a:t>
            </a:r>
            <a:endParaRPr lang="en-US"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81425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NASA Applied Science Capacity Building Programs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343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Defined as Early Engagers dedicated to working with NISAR data before public release and providing feedback to the project as to the utility of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endParaRPr lang="en-US" dirty="0"/>
          </a:p>
          <a:p>
            <a:r>
              <a:rPr lang="en-US" dirty="0"/>
              <a:t>Avenues for working with NISAR(-like) data:</a:t>
            </a:r>
          </a:p>
          <a:p>
            <a:pPr lvl="1" fontAlgn="base"/>
            <a:r>
              <a:rPr lang="en-US" dirty="0"/>
              <a:t>NISAR-like data from UAVSAR L-band</a:t>
            </a:r>
          </a:p>
          <a:p>
            <a:pPr lvl="1" fontAlgn="base"/>
            <a:r>
              <a:rPr lang="en-US" dirty="0"/>
              <a:t>Level 2 NISAR-like data derived from satellite radars (e.g., Sentinel-C band, ALOS L-band)</a:t>
            </a:r>
          </a:p>
          <a:p>
            <a:pPr lvl="1" fontAlgn="base"/>
            <a:r>
              <a:rPr lang="en-US" dirty="0"/>
              <a:t>Unvalidated NISAR data before science operations phase </a:t>
            </a:r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Early Adopters Program Plan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A88E23-26FA-264E-8AF4-BD481BB35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93246"/>
              </p:ext>
            </p:extLst>
          </p:nvPr>
        </p:nvGraphicFramePr>
        <p:xfrm>
          <a:off x="1437302" y="2353540"/>
          <a:ext cx="8250707" cy="1905000"/>
        </p:xfrm>
        <a:graphic>
          <a:graphicData uri="http://schemas.openxmlformats.org/drawingml/2006/table">
            <a:tbl>
              <a:tblPr/>
              <a:tblGrid>
                <a:gridCol w="581780">
                  <a:extLst>
                    <a:ext uri="{9D8B030D-6E8A-4147-A177-3AD203B41FA5}">
                      <a16:colId xmlns:a16="http://schemas.microsoft.com/office/drawing/2014/main" val="513617736"/>
                    </a:ext>
                  </a:extLst>
                </a:gridCol>
                <a:gridCol w="7668927">
                  <a:extLst>
                    <a:ext uri="{9D8B030D-6E8A-4147-A177-3AD203B41FA5}">
                      <a16:colId xmlns:a16="http://schemas.microsoft.com/office/drawing/2014/main" val="3521177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en-US" sz="2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584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request additional NISAR-like data and are focused on demonstrating processing on the cloud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913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May request additional NISAR-like data and are focused on helping the project with calibration and validation as collaborators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5846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6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3449163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/>
              <a:t>NISAR plan includes a rich set of activities and coordination efforts to foster the use of NISAR data by the science and applications communities. </a:t>
            </a:r>
          </a:p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/>
              <a:t>Engagement with Satellite Needs Working Group in the US helps to socialize the data across US government agencies</a:t>
            </a:r>
            <a:endParaRPr sz="2200"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NISAR Utilization Plan in Place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7E42C-7F87-7144-8AFA-421CEE8EE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18" y="1661058"/>
            <a:ext cx="3962591" cy="5155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6913C6-BA19-F041-B811-0A636EC49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809" y="1661058"/>
            <a:ext cx="4058191" cy="5155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484</Words>
  <Application>Microsoft Macintosh PowerPoint</Application>
  <PresentationFormat>Widescreen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Helvetica Neue</vt:lpstr>
      <vt:lpstr>Noto Sans Symbols</vt:lpstr>
      <vt:lpstr>Calibri</vt:lpstr>
      <vt:lpstr>Arial</vt:lpstr>
      <vt:lpstr>Courier New</vt:lpstr>
      <vt:lpstr>Avenir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Rosen, Paul A (US 3300)</cp:lastModifiedBy>
  <cp:revision>6</cp:revision>
  <dcterms:modified xsi:type="dcterms:W3CDTF">2020-03-06T08:11:54Z</dcterms:modified>
</cp:coreProperties>
</file>